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70" r:id="rId5"/>
    <p:sldId id="266" r:id="rId6"/>
    <p:sldId id="267" r:id="rId7"/>
    <p:sldId id="274" r:id="rId8"/>
    <p:sldId id="275" r:id="rId9"/>
    <p:sldId id="276" r:id="rId10"/>
    <p:sldId id="268" r:id="rId11"/>
    <p:sldId id="279" r:id="rId12"/>
    <p:sldId id="280" r:id="rId13"/>
    <p:sldId id="272" r:id="rId14"/>
    <p:sldId id="269" r:id="rId15"/>
    <p:sldId id="257" r:id="rId16"/>
    <p:sldId id="273" r:id="rId17"/>
    <p:sldId id="28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1827-B052-4C03-AF60-4C5B5E620401}" type="datetimeFigureOut">
              <a:rPr lang="el-GR" smtClean="0"/>
              <a:t>2/12/2023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50BE1-4FF9-409C-AAFC-166AE3A9B7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87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384A81-A68C-4D48-8148-5C2DBA963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B8D5525-0C05-43E7-94A4-BBBF8C020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195BBF-6E51-40BE-830E-6E154847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0B1-411A-4A1E-954C-2C8AB82B5F0C}" type="datetime1">
              <a:rPr lang="el-GR" smtClean="0"/>
              <a:t>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01340E-6ADA-4AA3-9409-32D1DB62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BF63DA-9166-4678-BFAA-608BD036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31B5E5-8B9A-42D9-82A2-47AAA1DF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5816B04-F138-4F8D-94F3-475ED1DA8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6C5D26-B0FA-4E15-BE8E-282B25D1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8778-7250-43B1-8BFA-32AC6EBBB572}" type="datetime1">
              <a:rPr lang="el-GR" smtClean="0"/>
              <a:t>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5EBA98-4711-4E23-86D2-BC94F6A6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48E62A-A702-4149-872E-51471965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3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4797C0B-D197-47C0-BDEF-006D88DB8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DC0779A-A72D-45BD-A00F-5CEE6FBBB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80AE18-B496-428B-876C-C5371BB4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AC7F-CBAD-472F-A56B-047EF69F62A8}" type="datetime1">
              <a:rPr lang="el-GR" smtClean="0"/>
              <a:t>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A9C83C-A55F-4818-A0A7-0712F087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6AA98C-42D3-4693-BF89-692916F4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5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BE038A-C496-4097-BBC3-FB542CDB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943B8D-915C-4807-B42C-384F7C86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192830-A5CD-455C-94F9-ADF57C93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B3CA-679B-43B9-A752-B366A6C44D99}" type="datetime1">
              <a:rPr lang="el-GR" smtClean="0"/>
              <a:t>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E4583F-C783-45C4-BF1D-57F2892E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F95B64-3333-4DDB-B4DF-84500550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2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C7E6A1-D568-439C-9C9D-3D4DD9A2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54F291-E889-4A63-BB6F-267511580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CC1018-9810-409A-AF06-B3009CF3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8DD-5CC7-4611-8A96-FD5391D461AE}" type="datetime1">
              <a:rPr lang="el-GR" smtClean="0"/>
              <a:t>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AB9C00-C426-404B-9C5D-22E1AF69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95BD59-DE45-48B6-90F8-140F9E11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68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8D5956-35E2-43AB-A713-C7EA11DB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540649-377B-400B-9410-3BC53AAAA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9AD86A-BF4C-4E35-86F5-054A1F71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784A39-06FC-4B58-B746-7E5BD77E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FBA9-5966-44C7-98D5-3B1BD24001A0}" type="datetime1">
              <a:rPr lang="el-GR" smtClean="0"/>
              <a:t>2/12/2023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367B804-E313-4191-A061-638F47DF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0D445EE-22F2-40F8-AFAD-82CD8E4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26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ED8596-2A91-4A1D-9FA4-86EA531D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B7D77A-99D6-4D74-BA77-5B0A3958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5648D2-8D10-4F06-B524-A4C1E14E4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1E20EEA-F373-4534-8D15-A8E29F13F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1664798-4507-4871-9C67-48C185032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0BB19DD-4C7C-47DF-A913-2B8BFB53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3C9-45C5-4DB9-8A4F-C6363C886BAF}" type="datetime1">
              <a:rPr lang="el-GR" smtClean="0"/>
              <a:t>2/12/2023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0768380-67F4-41B9-BE58-DA521793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2BC468D-21AB-4EFE-88CA-AF17BF20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334DF5-8378-4974-B24C-E417427A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67C202B-B1FE-4E10-8B8B-8512FE88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7815-E69F-443B-AEF4-F17B6A958CF4}" type="datetime1">
              <a:rPr lang="el-GR" smtClean="0"/>
              <a:t>2/12/2023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915A3F-B939-4E44-8685-A0477600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1283A6-6533-43E4-90C0-DE4EA0D7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56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567ED48-35D2-4C05-83B1-EE1318F4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667F-F431-4C57-B5E1-CB8E7773DB75}" type="datetime1">
              <a:rPr lang="el-GR" smtClean="0"/>
              <a:t>2/12/2023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CCF0CE4-9F63-44F4-ABA4-783B382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71E477-C1F8-4F1D-BA7A-9305C5C3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73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56895F-7314-4539-88E0-C1FC27DE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FB5835-F65E-44A1-ABD7-9BD0CB6A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B90959-4721-4B1E-9897-376F4CE1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67A78D-ABAC-489B-86DF-6F2EBFE1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81A-03D4-4CFD-8DAD-6D291EBA901B}" type="datetime1">
              <a:rPr lang="el-GR" smtClean="0"/>
              <a:t>2/12/2023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8C6D343-B7D9-4FF3-AC8D-B45D244C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78E2C1-4884-4F87-84A1-D4F3B2F5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08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C9C920-B56B-40D9-9BD9-FB4890B1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09544D2-BE8E-4D01-80CF-B8ABDDA3A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70005B-744C-475B-838B-F1C7F2FA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D0A81E-D279-45D0-A986-7F2DEC74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83F8-60E4-4DDE-9FFF-0AD07146DA6F}" type="datetime1">
              <a:rPr lang="el-GR" smtClean="0"/>
              <a:t>2/12/2023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25ADA80-5467-471F-9DF4-7D09843F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68CC24-EB63-4E9A-9EFF-0DE08FF8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83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8E7F4C8-1198-4471-8873-4194C32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738927-F3F5-4FC5-BADC-F5BBEDA6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A6F663-7AD8-47BA-9BBE-EA72B4139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E2D4-FC4D-4226-AEAD-040ABF9BC363}" type="datetime1">
              <a:rPr lang="el-GR" smtClean="0"/>
              <a:t>2/12/2023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923ABB-287D-481C-9DA4-5C94361B5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Ράνια Βρυώνη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4E6699-6E31-46E2-98FD-D81C36BA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BE98-64D4-4518-8095-495391297F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7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baseindicators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acidbaseindicators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asedissoc.av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_love_you_chemistry_2">
            <a:extLst>
              <a:ext uri="{FF2B5EF4-FFF2-40B4-BE49-F238E27FC236}">
                <a16:creationId xmlns:a16="http://schemas.microsoft.com/office/drawing/2014/main" id="{5F639AB2-A025-4DBE-BFB1-24662179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547814"/>
            <a:ext cx="4152900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D3F9CA45-9536-4915-8971-38B79CE3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260351"/>
            <a:ext cx="3457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6000" b="1">
                <a:solidFill>
                  <a:srgbClr val="FF0066"/>
                </a:solidFill>
              </a:rPr>
              <a:t>BA</a:t>
            </a:r>
            <a:r>
              <a:rPr lang="el-GR" altLang="el-GR" sz="6000" b="1">
                <a:solidFill>
                  <a:srgbClr val="FF0066"/>
                </a:solidFill>
              </a:rPr>
              <a:t>ΣΕΙΣ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3D36D76-C904-435F-A78E-7C84F03D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>
            <a:extLst>
              <a:ext uri="{FF2B5EF4-FFF2-40B4-BE49-F238E27FC236}">
                <a16:creationId xmlns:a16="http://schemas.microsoft.com/office/drawing/2014/main" id="{DA9E58A6-965D-47C7-8CAD-C15A79DA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92151"/>
            <a:ext cx="194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ΝαΟΗ  </a:t>
            </a:r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9B90E44B-7325-484D-B3F1-517304A4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692151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Να</a:t>
            </a:r>
            <a:r>
              <a:rPr lang="en-US" altLang="el-GR" sz="2800" b="1" baseline="30000">
                <a:solidFill>
                  <a:srgbClr val="0000FF"/>
                </a:solidFill>
              </a:rPr>
              <a:t>+1</a:t>
            </a:r>
            <a:r>
              <a:rPr lang="el-GR" altLang="el-GR" sz="2800" b="1"/>
              <a:t>  +  </a:t>
            </a:r>
            <a:r>
              <a:rPr lang="el-GR" altLang="el-GR" sz="2800" b="1">
                <a:solidFill>
                  <a:srgbClr val="FF0066"/>
                </a:solidFill>
              </a:rPr>
              <a:t>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-1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A20CDEFC-E12A-4129-93D2-56EE7BB93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341438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0000FF"/>
                </a:solidFill>
              </a:rPr>
              <a:t>C</a:t>
            </a:r>
            <a:r>
              <a:rPr lang="el-GR" altLang="el-GR" sz="2800" b="1">
                <a:solidFill>
                  <a:srgbClr val="0000FF"/>
                </a:solidFill>
              </a:rPr>
              <a:t>α(ΟΗ )</a:t>
            </a:r>
            <a:r>
              <a:rPr lang="el-GR" altLang="el-GR" sz="2800" b="1" baseline="-25000">
                <a:solidFill>
                  <a:srgbClr val="0000FF"/>
                </a:solidFill>
              </a:rPr>
              <a:t>2</a:t>
            </a:r>
            <a:r>
              <a:rPr lang="el-GR" altLang="el-GR" sz="2800" b="1">
                <a:solidFill>
                  <a:srgbClr val="0000FF"/>
                </a:solidFill>
              </a:rPr>
              <a:t> </a:t>
            </a:r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8875378A-52E8-470D-AAF0-EC5BC4C0E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9161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800" b="1">
                <a:solidFill>
                  <a:srgbClr val="0000FF"/>
                </a:solidFill>
              </a:rPr>
              <a:t>Α</a:t>
            </a:r>
            <a:r>
              <a:rPr lang="en-US" altLang="el-GR" sz="2800" b="1">
                <a:solidFill>
                  <a:srgbClr val="0000FF"/>
                </a:solidFill>
              </a:rPr>
              <a:t>l</a:t>
            </a:r>
            <a:r>
              <a:rPr lang="el-GR" altLang="el-GR" sz="2800" b="1">
                <a:solidFill>
                  <a:srgbClr val="0000FF"/>
                </a:solidFill>
              </a:rPr>
              <a:t>(ΟΗ )</a:t>
            </a:r>
            <a:r>
              <a:rPr lang="en-US" altLang="el-GR" sz="2800" b="1" baseline="-25000">
                <a:solidFill>
                  <a:srgbClr val="0000FF"/>
                </a:solidFill>
              </a:rPr>
              <a:t>3</a:t>
            </a:r>
            <a:r>
              <a:rPr lang="el-GR" altLang="el-GR" sz="2800" b="1">
                <a:solidFill>
                  <a:srgbClr val="0000FF"/>
                </a:solidFill>
              </a:rPr>
              <a:t> →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B311F898-3171-4EB3-AC01-3C44CDE54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341438"/>
            <a:ext cx="316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0000FF"/>
                </a:solidFill>
              </a:rPr>
              <a:t>C</a:t>
            </a:r>
            <a:r>
              <a:rPr lang="el-GR" altLang="el-GR" sz="2800" b="1">
                <a:solidFill>
                  <a:srgbClr val="0000FF"/>
                </a:solidFill>
              </a:rPr>
              <a:t>α</a:t>
            </a:r>
            <a:r>
              <a:rPr lang="en-US" altLang="el-GR" sz="2800" b="1" baseline="30000">
                <a:solidFill>
                  <a:srgbClr val="0000FF"/>
                </a:solidFill>
              </a:rPr>
              <a:t>+2</a:t>
            </a:r>
            <a:r>
              <a:rPr lang="el-GR" altLang="el-GR" sz="2800" b="1"/>
              <a:t>  +  </a:t>
            </a:r>
            <a:r>
              <a:rPr lang="en-US" altLang="el-GR" sz="2800" b="1">
                <a:solidFill>
                  <a:srgbClr val="FF0066"/>
                </a:solidFill>
              </a:rPr>
              <a:t>2</a:t>
            </a:r>
            <a:r>
              <a:rPr lang="el-GR" altLang="el-GR" sz="2800" b="1">
                <a:solidFill>
                  <a:srgbClr val="FF0066"/>
                </a:solidFill>
              </a:rPr>
              <a:t>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-1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C9E67104-A4E3-4BBF-87EB-4CC90B808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1989138"/>
            <a:ext cx="316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>
                <a:solidFill>
                  <a:srgbClr val="0000FF"/>
                </a:solidFill>
              </a:rPr>
              <a:t>Al</a:t>
            </a:r>
            <a:r>
              <a:rPr lang="en-US" altLang="el-GR" sz="2800" b="1" baseline="30000">
                <a:solidFill>
                  <a:srgbClr val="0000FF"/>
                </a:solidFill>
              </a:rPr>
              <a:t>+3</a:t>
            </a:r>
            <a:r>
              <a:rPr lang="el-GR" altLang="el-GR" sz="2800" b="1"/>
              <a:t> +  </a:t>
            </a:r>
            <a:r>
              <a:rPr lang="en-US" altLang="el-GR" sz="2800" b="1">
                <a:solidFill>
                  <a:srgbClr val="FF0066"/>
                </a:solidFill>
              </a:rPr>
              <a:t>3</a:t>
            </a:r>
            <a:r>
              <a:rPr lang="el-GR" altLang="el-GR" sz="2800" b="1">
                <a:solidFill>
                  <a:srgbClr val="FF0066"/>
                </a:solidFill>
              </a:rPr>
              <a:t>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-1</a:t>
            </a:r>
            <a:endParaRPr lang="el-GR" altLang="el-GR" sz="2800" b="1">
              <a:solidFill>
                <a:srgbClr val="FF0066"/>
              </a:solidFill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C488250F-7132-4680-9AC8-E61B1444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636838"/>
            <a:ext cx="554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ΝΗ</a:t>
            </a:r>
            <a:r>
              <a:rPr lang="el-GR" altLang="el-GR" sz="2800" b="1" baseline="-25000">
                <a:solidFill>
                  <a:srgbClr val="0000FF"/>
                </a:solidFill>
              </a:rPr>
              <a:t>3</a:t>
            </a:r>
            <a:r>
              <a:rPr lang="el-GR" altLang="el-GR" sz="2800" b="1">
                <a:solidFill>
                  <a:srgbClr val="0000FF"/>
                </a:solidFill>
              </a:rPr>
              <a:t> +Η</a:t>
            </a:r>
            <a:r>
              <a:rPr lang="el-GR" altLang="el-GR" sz="2800" b="1" baseline="-25000">
                <a:solidFill>
                  <a:srgbClr val="0000FF"/>
                </a:solidFill>
              </a:rPr>
              <a:t>2</a:t>
            </a:r>
            <a:r>
              <a:rPr lang="el-GR" altLang="el-GR" sz="2800" b="1">
                <a:solidFill>
                  <a:srgbClr val="0000FF"/>
                </a:solidFill>
              </a:rPr>
              <a:t>Ο </a:t>
            </a:r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→ΝΗ</a:t>
            </a:r>
            <a:r>
              <a:rPr lang="el-GR" altLang="el-GR" sz="2800" b="1" baseline="-2500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altLang="el-GR" sz="2800" b="1" baseline="3000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 + </a:t>
            </a:r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ΟΗ</a:t>
            </a:r>
            <a:r>
              <a:rPr lang="el-GR" altLang="el-GR" sz="2800" b="1" baseline="30000">
                <a:solidFill>
                  <a:srgbClr val="FF0066"/>
                </a:solidFill>
                <a:cs typeface="Arial" panose="020B0604020202020204" pitchFamily="34" charset="0"/>
              </a:rPr>
              <a:t>-1</a:t>
            </a:r>
            <a:endParaRPr lang="el-GR" altLang="el-GR" sz="28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E5A4CA06-8C7A-4043-B6ED-F018098A0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0"/>
            <a:ext cx="6697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>
                <a:solidFill>
                  <a:srgbClr val="FF0066"/>
                </a:solidFill>
                <a:cs typeface="Arial" panose="020B0604020202020204" pitchFamily="34" charset="0"/>
              </a:rPr>
              <a:t>ΔΙΑΛΥΣΗ ΒΑΣΕΩΝ ΣΤΟ ΝΕΡΟ</a:t>
            </a:r>
          </a:p>
        </p:txBody>
      </p:sp>
      <p:pic>
        <p:nvPicPr>
          <p:cNvPr id="22543" name="Picture 15" descr="Royalty-Free (RF) Teenager Clipart Illustration by Leo Blanchette - Stock Sample #21981">
            <a:extLst>
              <a:ext uri="{FF2B5EF4-FFF2-40B4-BE49-F238E27FC236}">
                <a16:creationId xmlns:a16="http://schemas.microsoft.com/office/drawing/2014/main" id="{E74499F3-DAAF-408D-8D60-C4A4902F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65626"/>
            <a:ext cx="1824038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AutoShape 14">
            <a:extLst>
              <a:ext uri="{FF2B5EF4-FFF2-40B4-BE49-F238E27FC236}">
                <a16:creationId xmlns:a16="http://schemas.microsoft.com/office/drawing/2014/main" id="{C59FC7C8-F2FC-4400-ABD0-DC5868354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3429000"/>
            <a:ext cx="5761037" cy="1366838"/>
          </a:xfrm>
          <a:prstGeom prst="wedgeEllipseCallout">
            <a:avLst>
              <a:gd name="adj1" fmla="val -67801"/>
              <a:gd name="adj2" fmla="val 118875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l-GR" altLang="el-GR" sz="2400" b="1">
                <a:solidFill>
                  <a:srgbClr val="FF0066"/>
                </a:solidFill>
                <a:cs typeface="Arial" panose="020B0604020202020204" pitchFamily="34" charset="0"/>
              </a:rPr>
              <a:t>Ποια ιόντα περιέχονται σε όλα τα υδατικά διαλύματα των βάσεων;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8945B70-DBCB-483A-9A8D-504C7607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  <p:bldP spid="225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Nd9GcS7eBrNkvrBC5D43xR2n8eAreAyw93xm39fxpVbFUwXaHSvbBZ5">
            <a:extLst>
              <a:ext uri="{FF2B5EF4-FFF2-40B4-BE49-F238E27FC236}">
                <a16:creationId xmlns:a16="http://schemas.microsoft.com/office/drawing/2014/main" id="{B13FD04E-9DC0-4BD5-8900-6CFD60A4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3"/>
            <a:ext cx="3025775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ANd9GcS7eBrNkvrBC5D43xR2n8eAreAyw93xm39fxpVbFUwXaHSvbBZ5">
            <a:extLst>
              <a:ext uri="{FF2B5EF4-FFF2-40B4-BE49-F238E27FC236}">
                <a16:creationId xmlns:a16="http://schemas.microsoft.com/office/drawing/2014/main" id="{4DE9EE65-06B5-4467-A29B-B80B5ECA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620713"/>
            <a:ext cx="3025775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ANd9GcS7eBrNkvrBC5D43xR2n8eAreAyw93xm39fxpVbFUwXaHSvbBZ5">
            <a:extLst>
              <a:ext uri="{FF2B5EF4-FFF2-40B4-BE49-F238E27FC236}">
                <a16:creationId xmlns:a16="http://schemas.microsoft.com/office/drawing/2014/main" id="{5CB5A926-FDA3-4D95-A912-925A03FF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6" y="620713"/>
            <a:ext cx="3025775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4857D75E-B51E-4861-AC0C-9A01456D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357563"/>
            <a:ext cx="190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διάλυμα ΝαΟΗ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D754DC1-15FF-4532-8A2F-B167A6BC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3284538"/>
            <a:ext cx="18716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διάλυμα </a:t>
            </a:r>
            <a:r>
              <a:rPr lang="en-US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α(ΟΗ)</a:t>
            </a:r>
            <a:r>
              <a:rPr lang="el-GR" altLang="el-GR" sz="2800" b="1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4CE7E24-718E-48F5-8982-D2D0387B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3284538"/>
            <a:ext cx="2195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2800" b="1">
                <a:solidFill>
                  <a:srgbClr val="0000FF"/>
                </a:solidFill>
                <a:cs typeface="Arial" panose="020B0604020202020204" pitchFamily="34" charset="0"/>
              </a:rPr>
              <a:t>διάλυμα ΝΗ</a:t>
            </a:r>
            <a:r>
              <a:rPr lang="el-GR" altLang="el-GR" sz="2800" b="1" baseline="-2500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03C67149-A14F-4343-A1BD-DDDDB668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916114"/>
            <a:ext cx="143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ΝΗ</a:t>
            </a:r>
            <a:r>
              <a:rPr lang="el-GR" altLang="el-GR" sz="3200" b="1" baseline="-2500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l-GR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+1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4FC20ED6-9E8D-4A53-9C1C-355EDF0C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191611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α</a:t>
            </a:r>
            <a:r>
              <a:rPr lang="el-GR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+2   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2BAC398F-D96B-4C81-97C4-5E3C5A5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91611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Να</a:t>
            </a:r>
            <a:r>
              <a:rPr lang="el-GR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+1   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F71C0972-A34A-407D-8632-C0B7EE1CC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420939"/>
            <a:ext cx="13163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    ΟΗ</a:t>
            </a:r>
            <a:r>
              <a:rPr lang="en-US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-1</a:t>
            </a:r>
            <a:endParaRPr lang="el-GR" altLang="el-GR" sz="3200" b="1" baseline="30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33806" name="Picture 14" descr="pc047-cartoon-teen-clip-art">
            <a:extLst>
              <a:ext uri="{FF2B5EF4-FFF2-40B4-BE49-F238E27FC236}">
                <a16:creationId xmlns:a16="http://schemas.microsoft.com/office/drawing/2014/main" id="{1F1BE802-0556-4132-AD02-6527607E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868863"/>
            <a:ext cx="2411412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AutoShape 15">
            <a:extLst>
              <a:ext uri="{FF2B5EF4-FFF2-40B4-BE49-F238E27FC236}">
                <a16:creationId xmlns:a16="http://schemas.microsoft.com/office/drawing/2014/main" id="{9EED5CEA-2B76-4073-A643-7129E944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5705476"/>
            <a:ext cx="6264275" cy="1152525"/>
          </a:xfrm>
          <a:prstGeom prst="wedgeEllipseCallout">
            <a:avLst>
              <a:gd name="adj1" fmla="val 44019"/>
              <a:gd name="adj2" fmla="val -71764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Τα ανιόντα υδροξειδίου ΟΗ</a:t>
            </a:r>
            <a:r>
              <a:rPr lang="el-GR" altLang="el-GR" sz="2800" b="1" baseline="30000">
                <a:solidFill>
                  <a:srgbClr val="FF0066"/>
                </a:solidFill>
                <a:cs typeface="Arial" panose="020B0604020202020204" pitchFamily="34" charset="0"/>
              </a:rPr>
              <a:t>-</a:t>
            </a:r>
            <a:endParaRPr lang="el-GR" altLang="el-GR" sz="28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pic>
        <p:nvPicPr>
          <p:cNvPr id="33808" name="Picture 16" descr="Royalty-Free (RF) Teenager Clipart Illustration by Leo Blanchette - Stock Sample #21981">
            <a:extLst>
              <a:ext uri="{FF2B5EF4-FFF2-40B4-BE49-F238E27FC236}">
                <a16:creationId xmlns:a16="http://schemas.microsoft.com/office/drawing/2014/main" id="{DF6FD284-CBF9-4E7D-B663-854BA3CE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41888"/>
            <a:ext cx="1824038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9" name="AutoShape 17">
            <a:extLst>
              <a:ext uri="{FF2B5EF4-FFF2-40B4-BE49-F238E27FC236}">
                <a16:creationId xmlns:a16="http://schemas.microsoft.com/office/drawing/2014/main" id="{5B10ADFB-4730-47FF-BD5D-2122D2987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292600"/>
            <a:ext cx="5759450" cy="1296988"/>
          </a:xfrm>
          <a:prstGeom prst="wedgeRoundRectCallout">
            <a:avLst>
              <a:gd name="adj1" fmla="val -54134"/>
              <a:gd name="adj2" fmla="val 72153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l-GR" altLang="el-GR" sz="2400">
                <a:solidFill>
                  <a:srgbClr val="3333FF"/>
                </a:solidFill>
                <a:cs typeface="Arial" panose="020B0604020202020204" pitchFamily="34" charset="0"/>
              </a:rPr>
              <a:t>Επομένως στα </a:t>
            </a:r>
            <a:r>
              <a:rPr lang="el-GR" altLang="el-GR" sz="2400" b="1">
                <a:solidFill>
                  <a:srgbClr val="3333FF"/>
                </a:solidFill>
                <a:cs typeface="Arial" panose="020B0604020202020204" pitchFamily="34" charset="0"/>
              </a:rPr>
              <a:t>ανιόντα υδροξειδίου</a:t>
            </a:r>
            <a:r>
              <a:rPr lang="el-GR" altLang="el-GR" sz="2400">
                <a:solidFill>
                  <a:srgbClr val="3333FF"/>
                </a:solidFill>
                <a:cs typeface="Arial" panose="020B0604020202020204" pitchFamily="34" charset="0"/>
              </a:rPr>
              <a:t> οφείλονται οι </a:t>
            </a:r>
            <a:r>
              <a:rPr lang="el-GR" altLang="el-GR" sz="2400" b="1">
                <a:solidFill>
                  <a:srgbClr val="3333FF"/>
                </a:solidFill>
                <a:cs typeface="Arial" panose="020B0604020202020204" pitchFamily="34" charset="0"/>
              </a:rPr>
              <a:t>κοινές ιδιότητες</a:t>
            </a:r>
            <a:r>
              <a:rPr lang="el-GR" altLang="el-GR" sz="2400">
                <a:solidFill>
                  <a:srgbClr val="3333FF"/>
                </a:solidFill>
                <a:cs typeface="Arial" panose="020B0604020202020204" pitchFamily="34" charset="0"/>
              </a:rPr>
              <a:t> των διαλυμάτων των </a:t>
            </a:r>
            <a:r>
              <a:rPr lang="el-GR" altLang="el-GR" sz="2400" b="1">
                <a:solidFill>
                  <a:srgbClr val="3333FF"/>
                </a:solidFill>
                <a:cs typeface="Arial" panose="020B0604020202020204" pitchFamily="34" charset="0"/>
              </a:rPr>
              <a:t>βάσεων </a:t>
            </a:r>
          </a:p>
        </p:txBody>
      </p:sp>
      <p:sp>
        <p:nvSpPr>
          <p:cNvPr id="33810" name="Rectangle 18">
            <a:extLst>
              <a:ext uri="{FF2B5EF4-FFF2-40B4-BE49-F238E27FC236}">
                <a16:creationId xmlns:a16="http://schemas.microsoft.com/office/drawing/2014/main" id="{5CB5C5C5-2C04-44A8-A286-A841BFDB1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349501"/>
            <a:ext cx="13163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    ΟΗ</a:t>
            </a:r>
            <a:r>
              <a:rPr lang="en-US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-1</a:t>
            </a:r>
            <a:endParaRPr lang="el-GR" altLang="el-GR" sz="3200" b="1" baseline="30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3811" name="Rectangle 19">
            <a:extLst>
              <a:ext uri="{FF2B5EF4-FFF2-40B4-BE49-F238E27FC236}">
                <a16:creationId xmlns:a16="http://schemas.microsoft.com/office/drawing/2014/main" id="{B4BE98CF-2D7A-4DC4-83D0-E67135D5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420939"/>
            <a:ext cx="13163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    ΟΗ</a:t>
            </a:r>
            <a:r>
              <a:rPr lang="en-US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-1</a:t>
            </a:r>
            <a:endParaRPr lang="el-GR" altLang="el-GR" sz="3200" b="1" baseline="30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104123B-CA8A-48A5-89DC-FFC00881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  <p:bldP spid="33802" grpId="0"/>
      <p:bldP spid="33803" grpId="0"/>
      <p:bldP spid="33807" grpId="0" animBg="1"/>
      <p:bldP spid="33809" grpId="0" animBg="1"/>
      <p:bldP spid="33810" grpId="0"/>
      <p:bldP spid="338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CC8B0675-EF2B-4B7D-808D-E12733D6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49276"/>
            <a:ext cx="590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altLang="el-GR" sz="2800"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F67D7EC-749C-4937-92B4-22FCADFC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33376"/>
            <a:ext cx="8685212" cy="9556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Βάση   </a:t>
            </a:r>
            <a:r>
              <a:rPr lang="el-GR" altLang="el-GR" sz="2800" b="1" baseline="30000">
                <a:solidFill>
                  <a:srgbClr val="FF0066"/>
                </a:solidFill>
                <a:cs typeface="Arial" panose="020B0604020202020204" pitchFamily="34" charset="0"/>
              </a:rPr>
              <a:t>νερό</a:t>
            </a:r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     κατιόντα   </a:t>
            </a:r>
            <a:r>
              <a:rPr lang="el-GR" altLang="el-GR" sz="2800" b="1">
                <a:cs typeface="Arial" panose="020B0604020202020204" pitchFamily="34" charset="0"/>
              </a:rPr>
              <a:t>+</a:t>
            </a:r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   </a:t>
            </a:r>
            <a:r>
              <a:rPr lang="el-GR" altLang="el-GR" sz="2800" b="1">
                <a:solidFill>
                  <a:srgbClr val="3333FF"/>
                </a:solidFill>
              </a:rPr>
              <a:t>ανιόντα  υδροξειδίου</a:t>
            </a:r>
            <a:r>
              <a:rPr lang="el-GR" altLang="el-GR"/>
              <a:t> </a:t>
            </a:r>
            <a:endParaRPr lang="el-GR" altLang="el-GR" sz="2800" b="1">
              <a:solidFill>
                <a:srgbClr val="FF0066"/>
              </a:solidFill>
              <a:cs typeface="Arial" panose="020B0604020202020204" pitchFamily="34" charset="0"/>
            </a:endParaRPr>
          </a:p>
          <a:p>
            <a:pPr algn="ctr"/>
            <a:r>
              <a:rPr lang="el-GR" altLang="el-GR" sz="2800" b="1">
                <a:solidFill>
                  <a:srgbClr val="3333FF"/>
                </a:solidFill>
                <a:cs typeface="Arial" panose="020B0604020202020204" pitchFamily="34" charset="0"/>
              </a:rPr>
              <a:t>                              ΟΗ</a:t>
            </a:r>
            <a:r>
              <a:rPr lang="el-GR" altLang="el-GR" sz="2800" b="1" baseline="30000">
                <a:solidFill>
                  <a:srgbClr val="3333FF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6A23A943-7016-4854-B846-D00D76EE3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7651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34821" name="Picture 5" descr="Svante%20Arrhenius2">
            <a:extLst>
              <a:ext uri="{FF2B5EF4-FFF2-40B4-BE49-F238E27FC236}">
                <a16:creationId xmlns:a16="http://schemas.microsoft.com/office/drawing/2014/main" id="{42C7FD72-CAB4-42CA-9B49-1F6140D2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86176"/>
            <a:ext cx="23590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AutoShape 6">
            <a:extLst>
              <a:ext uri="{FF2B5EF4-FFF2-40B4-BE49-F238E27FC236}">
                <a16:creationId xmlns:a16="http://schemas.microsoft.com/office/drawing/2014/main" id="{CD6A624A-7090-4F6E-B7FA-83B20A310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341438"/>
            <a:ext cx="7488237" cy="2303462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800" b="1" u="sng">
                <a:solidFill>
                  <a:schemeClr val="bg1"/>
                </a:solidFill>
                <a:cs typeface="Arial" panose="020B0604020202020204" pitchFamily="34" charset="0"/>
              </a:rPr>
              <a:t>ΒΑΣΕΙΣ</a:t>
            </a:r>
            <a:r>
              <a:rPr lang="el-GR" altLang="el-GR" sz="2800">
                <a:solidFill>
                  <a:schemeClr val="bg1"/>
                </a:solidFill>
                <a:cs typeface="Arial" panose="020B0604020202020204" pitchFamily="34" charset="0"/>
              </a:rPr>
              <a:t> ΟΝΟΜΑΖΟΝΤΑΙ  ΟΙ ΕΝΩΣΕΙΣ </a:t>
            </a:r>
          </a:p>
          <a:p>
            <a:pPr algn="ctr"/>
            <a:r>
              <a:rPr lang="el-GR" altLang="el-GR" sz="2800">
                <a:solidFill>
                  <a:schemeClr val="bg1"/>
                </a:solidFill>
                <a:cs typeface="Arial" panose="020B0604020202020204" pitchFamily="34" charset="0"/>
              </a:rPr>
              <a:t> ΠΟΥ  ΌΤΑΝ ΔΙΑΛΥΘΟΥΝ ΣΤΟ ΝΕΡΟ </a:t>
            </a:r>
          </a:p>
          <a:p>
            <a:pPr algn="ctr"/>
            <a:r>
              <a:rPr lang="el-GR" altLang="el-GR" sz="2800">
                <a:solidFill>
                  <a:schemeClr val="bg1"/>
                </a:solidFill>
                <a:cs typeface="Arial" panose="020B0604020202020204" pitchFamily="34" charset="0"/>
              </a:rPr>
              <a:t>ΔΙΝΟΥΝ ΑΝΙΟΝΤΑ ΥΔΡΟΞΕΙΔΙΟΥ Ο</a:t>
            </a:r>
            <a:r>
              <a:rPr lang="el-GR" altLang="el-GR" sz="2800" b="1">
                <a:solidFill>
                  <a:schemeClr val="bg1"/>
                </a:solidFill>
                <a:cs typeface="Arial" panose="020B0604020202020204" pitchFamily="34" charset="0"/>
              </a:rPr>
              <a:t>Η</a:t>
            </a:r>
            <a:r>
              <a:rPr lang="el-GR" altLang="el-GR" sz="2800" b="1" baseline="3000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</a:p>
        </p:txBody>
      </p:sp>
      <p:pic>
        <p:nvPicPr>
          <p:cNvPr id="34823" name="Picture 7">
            <a:extLst>
              <a:ext uri="{FF2B5EF4-FFF2-40B4-BE49-F238E27FC236}">
                <a16:creationId xmlns:a16="http://schemas.microsoft.com/office/drawing/2014/main" id="{4121000B-3866-45BC-8318-9E1DDF47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644900"/>
            <a:ext cx="1689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FADAC18-F2E6-43D0-BC53-53CF9A7E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yalty-Free (RF) Teenager Clipart Illustration by Ron Leishman - Stock Sample #1129149">
            <a:extLst>
              <a:ext uri="{FF2B5EF4-FFF2-40B4-BE49-F238E27FC236}">
                <a16:creationId xmlns:a16="http://schemas.microsoft.com/office/drawing/2014/main" id="{4D411E0D-D34F-498F-978A-E89A93CE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16113"/>
            <a:ext cx="182245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AutoShape 3">
            <a:extLst>
              <a:ext uri="{FF2B5EF4-FFF2-40B4-BE49-F238E27FC236}">
                <a16:creationId xmlns:a16="http://schemas.microsoft.com/office/drawing/2014/main" id="{155411E0-D120-4687-9AD0-C224F34D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125539"/>
            <a:ext cx="5111750" cy="1798637"/>
          </a:xfrm>
          <a:prstGeom prst="wedgeEllipseCallout">
            <a:avLst>
              <a:gd name="adj1" fmla="val -77204"/>
              <a:gd name="adj2" fmla="val 55824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l-GR" altLang="el-GR" sz="2400" b="1">
                <a:solidFill>
                  <a:srgbClr val="FF0066"/>
                </a:solidFill>
                <a:cs typeface="Arial" panose="020B0604020202020204" pitchFamily="34" charset="0"/>
              </a:rPr>
              <a:t>Ποιες είναι οι ιδιότητες των διαλυμάτων των βάσεων;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5F482DE8-7A84-41D7-8BAC-113B232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F33CCE64-DF45-4897-BC40-A6DE06FC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2565401"/>
            <a:ext cx="2663825" cy="1844675"/>
          </a:xfrm>
          <a:prstGeom prst="irregularSeal1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πείραμα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18A6E23-99E5-484B-A0C2-C49789B0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1" y="4437063"/>
            <a:ext cx="9936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cs typeface="Arial" panose="020B0604020202020204" pitchFamily="34" charset="0"/>
              </a:rPr>
              <a:t>Φαινολοφθαλείνη  :  άχρωμη</a:t>
            </a:r>
            <a:r>
              <a:rPr lang="el-GR" altLang="el-GR" sz="2800" b="1">
                <a:solidFill>
                  <a:srgbClr val="9900FF"/>
                </a:solidFill>
                <a:cs typeface="Arial" panose="020B0604020202020204" pitchFamily="34" charset="0"/>
              </a:rPr>
              <a:t>             </a:t>
            </a:r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κόκκινο (φούξια)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F2B15C1-40EE-4842-B0D2-4C88327FF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73688"/>
            <a:ext cx="8675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cs typeface="Arial" panose="020B0604020202020204" pitchFamily="34" charset="0"/>
              </a:rPr>
              <a:t>Μπλε της βρωμοθυμόλης : </a:t>
            </a:r>
            <a:r>
              <a:rPr lang="el-GR" altLang="el-GR" sz="2800" b="1">
                <a:solidFill>
                  <a:srgbClr val="009900"/>
                </a:solidFill>
                <a:cs typeface="Arial" panose="020B0604020202020204" pitchFamily="34" charset="0"/>
              </a:rPr>
              <a:t>πράσινο</a:t>
            </a:r>
            <a:r>
              <a:rPr lang="el-GR" altLang="el-GR" sz="2800" b="1">
                <a:cs typeface="Arial" panose="020B0604020202020204" pitchFamily="34" charset="0"/>
              </a:rPr>
              <a:t>           </a:t>
            </a:r>
            <a:r>
              <a:rPr lang="el-GR" altLang="el-GR" sz="2800" b="1">
                <a:solidFill>
                  <a:srgbClr val="0066FF"/>
                </a:solidFill>
                <a:cs typeface="Arial" panose="020B0604020202020204" pitchFamily="34" charset="0"/>
              </a:rPr>
              <a:t>μπλέ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A4BCE4E9-7C58-4D1A-9436-3D9F987C9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8314" y="4735033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FAB5BDF2-74D1-4BF9-8B23-5E5555922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939" y="5692923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D84269BB-1AFB-4D02-B543-F845E2A7D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88913"/>
            <a:ext cx="619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ΙΔΙΟΤΗΤΕΣ ΔΙΑΛΥΜΑΤΩΝ ΒΑΣΕΩΝ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FD4F4224-FF9B-4C31-BF23-2DA1B99D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981075"/>
            <a:ext cx="882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>
                <a:solidFill>
                  <a:srgbClr val="3333FF"/>
                </a:solidFill>
                <a:cs typeface="Arial" panose="020B0604020202020204" pitchFamily="34" charset="0"/>
              </a:rPr>
              <a:t>Τα διαλύματα των βάσεων μεταβάλλουν το χρώμα των δεικτών</a:t>
            </a:r>
          </a:p>
        </p:txBody>
      </p:sp>
      <p:pic>
        <p:nvPicPr>
          <p:cNvPr id="23562" name="Picture 10" descr="phenolphthalein-s">
            <a:extLst>
              <a:ext uri="{FF2B5EF4-FFF2-40B4-BE49-F238E27FC236}">
                <a16:creationId xmlns:a16="http://schemas.microsoft.com/office/drawing/2014/main" id="{6C14D90C-4C00-4C23-A205-BC69AEB0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1916114"/>
            <a:ext cx="2570163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C40B8F8-DC07-463F-8EBE-B1E62768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>
            <a:extLst>
              <a:ext uri="{FF2B5EF4-FFF2-40B4-BE49-F238E27FC236}">
                <a16:creationId xmlns:a16="http://schemas.microsoft.com/office/drawing/2014/main" id="{653944E8-9693-4F2D-AB4C-B4E6AECF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188913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ΙΔΙΟΤΗΤΕΣ ΒΑΣΕΩΝ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F18812EF-458D-418C-856B-882DD6AC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636838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FF0066"/>
                </a:solidFill>
              </a:rPr>
              <a:t>3. Μεταβάλλουν το χρώμα των δεικτών</a:t>
            </a:r>
          </a:p>
        </p:txBody>
      </p:sp>
      <p:pic>
        <p:nvPicPr>
          <p:cNvPr id="3083" name="Picture 11" descr="pic5_10a">
            <a:hlinkClick r:id="rId2" action="ppaction://hlinkfile"/>
            <a:extLst>
              <a:ext uri="{FF2B5EF4-FFF2-40B4-BE49-F238E27FC236}">
                <a16:creationId xmlns:a16="http://schemas.microsoft.com/office/drawing/2014/main" id="{3298D3C0-9795-4D03-8509-FB6AB256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429000"/>
            <a:ext cx="4176712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5_10b">
            <a:hlinkClick r:id="rId4" action="ppaction://hlinkfile"/>
            <a:extLst>
              <a:ext uri="{FF2B5EF4-FFF2-40B4-BE49-F238E27FC236}">
                <a16:creationId xmlns:a16="http://schemas.microsoft.com/office/drawing/2014/main" id="{2C48E698-0C39-46D1-8D2A-4CD624B3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573463"/>
            <a:ext cx="4464050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>
            <a:extLst>
              <a:ext uri="{FF2B5EF4-FFF2-40B4-BE49-F238E27FC236}">
                <a16:creationId xmlns:a16="http://schemas.microsoft.com/office/drawing/2014/main" id="{E9F6D05E-12B2-4F80-AABF-D4B989BFD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916113"/>
            <a:ext cx="367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FF0066"/>
                </a:solidFill>
              </a:rPr>
              <a:t>2. Σαπωνοειδή αφή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2C1CB13D-CE9A-4797-A549-87502AAB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341438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800" b="1">
                <a:solidFill>
                  <a:srgbClr val="FF0066"/>
                </a:solidFill>
              </a:rPr>
              <a:t>1.Καυστική γεύση</a:t>
            </a:r>
          </a:p>
        </p:txBody>
      </p:sp>
      <p:pic>
        <p:nvPicPr>
          <p:cNvPr id="3093" name="Picture 21" descr="img49518f0d82860">
            <a:extLst>
              <a:ext uri="{FF2B5EF4-FFF2-40B4-BE49-F238E27FC236}">
                <a16:creationId xmlns:a16="http://schemas.microsoft.com/office/drawing/2014/main" id="{D73C775F-C4DB-4F95-AADE-3BC65ACC5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0350"/>
            <a:ext cx="3024188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5ADEED0F-D45F-4460-A1CA-FDECD532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c047-cartoon-teen-clip-art">
            <a:extLst>
              <a:ext uri="{FF2B5EF4-FFF2-40B4-BE49-F238E27FC236}">
                <a16:creationId xmlns:a16="http://schemas.microsoft.com/office/drawing/2014/main" id="{9E095995-67B8-4E64-9871-742B8CF0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05263"/>
            <a:ext cx="2411412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AutoShape 3">
            <a:extLst>
              <a:ext uri="{FF2B5EF4-FFF2-40B4-BE49-F238E27FC236}">
                <a16:creationId xmlns:a16="http://schemas.microsoft.com/office/drawing/2014/main" id="{B2310DCB-001F-42A7-8930-D96894C6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1196975"/>
            <a:ext cx="6119813" cy="1511300"/>
          </a:xfrm>
          <a:prstGeom prst="wedgeRoundRectCallout">
            <a:avLst>
              <a:gd name="adj1" fmla="val -37731"/>
              <a:gd name="adj2" fmla="val 132667"/>
              <a:gd name="adj3" fmla="val 16667"/>
            </a:avLst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l-GR" altLang="el-GR" sz="2800">
                <a:solidFill>
                  <a:srgbClr val="3333FF"/>
                </a:solidFill>
                <a:cs typeface="Arial" panose="020B0604020202020204" pitchFamily="34" charset="0"/>
              </a:rPr>
              <a:t>Το σύνολο των ιδιοτήτων των διαλυμάτων των βάσεων</a:t>
            </a:r>
            <a:r>
              <a:rPr lang="el-GR" altLang="el-GR" sz="2800" b="1">
                <a:solidFill>
                  <a:srgbClr val="3333FF"/>
                </a:solidFill>
                <a:cs typeface="Arial" panose="020B0604020202020204" pitchFamily="34" charset="0"/>
              </a:rPr>
              <a:t> </a:t>
            </a:r>
            <a:r>
              <a:rPr lang="el-GR" altLang="el-GR" sz="2800">
                <a:solidFill>
                  <a:srgbClr val="3333FF"/>
                </a:solidFill>
                <a:cs typeface="Arial" panose="020B0604020202020204" pitchFamily="34" charset="0"/>
              </a:rPr>
              <a:t>ονομάζεται</a:t>
            </a:r>
            <a:r>
              <a:rPr lang="el-GR" altLang="el-GR" sz="2800" b="1">
                <a:solidFill>
                  <a:srgbClr val="3333FF"/>
                </a:solidFill>
                <a:cs typeface="Arial" panose="020B0604020202020204" pitchFamily="34" charset="0"/>
              </a:rPr>
              <a:t> βασικός χαρακτήρας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D68F052-6567-483C-A8C4-9A1BEDFF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bubbling">
            <a:extLst>
              <a:ext uri="{FF2B5EF4-FFF2-40B4-BE49-F238E27FC236}">
                <a16:creationId xmlns:a16="http://schemas.microsoft.com/office/drawing/2014/main" id="{2835FF41-8FD2-4F12-A42B-F7AD7A903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976"/>
            <a:ext cx="8893175" cy="66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BCF24BE-82AD-4AA6-8921-FE250CAE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C18D2B63-98B6-4BB7-B8B7-49D1DA3BCC46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94776C0-1496-40FB-B9AB-5096AAEC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F498A123-1DBE-4F9C-A766-24D3C6ABF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196975"/>
            <a:ext cx="470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0000FF"/>
                </a:solidFill>
              </a:rPr>
              <a:t>ΧΗΜΙΚΟΙ ΤΥΠΟΙ  ΒΑΣΕΩΝ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6626A446-EE03-48BC-B275-2F210E14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773238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/>
              <a:t>Μέταλλο</a:t>
            </a:r>
            <a:r>
              <a:rPr lang="el-GR" altLang="el-GR" sz="2400" b="1">
                <a:solidFill>
                  <a:srgbClr val="0000FF"/>
                </a:solidFill>
              </a:rPr>
              <a:t>   </a:t>
            </a:r>
            <a:r>
              <a:rPr lang="el-GR" altLang="el-GR" sz="2400" b="1"/>
              <a:t>+  </a:t>
            </a:r>
            <a:r>
              <a:rPr lang="el-GR" altLang="el-GR" sz="2400" b="1">
                <a:solidFill>
                  <a:srgbClr val="FF0066"/>
                </a:solidFill>
              </a:rPr>
              <a:t>ΟΗ</a:t>
            </a:r>
            <a:r>
              <a:rPr lang="el-GR" altLang="el-GR" sz="2400" b="1" baseline="30000">
                <a:solidFill>
                  <a:srgbClr val="FF0066"/>
                </a:solidFill>
              </a:rPr>
              <a:t>-1</a:t>
            </a:r>
            <a:endParaRPr lang="el-GR" altLang="el-GR" sz="2400" b="1">
              <a:solidFill>
                <a:srgbClr val="FF0066"/>
              </a:solidFill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E76DF6E-22E6-47F7-8DBF-A1C97BEA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33376"/>
            <a:ext cx="4211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4000" b="1">
                <a:solidFill>
                  <a:srgbClr val="FF0066"/>
                </a:solidFill>
              </a:rPr>
              <a:t>ΟΗ</a:t>
            </a:r>
            <a:r>
              <a:rPr lang="el-GR" altLang="el-GR" sz="4000" b="1" baseline="30000">
                <a:solidFill>
                  <a:srgbClr val="FF0066"/>
                </a:solidFill>
              </a:rPr>
              <a:t>-1   </a:t>
            </a:r>
            <a:r>
              <a:rPr lang="el-GR" altLang="el-GR" sz="4000" b="1">
                <a:solidFill>
                  <a:srgbClr val="0000FF"/>
                </a:solidFill>
              </a:rPr>
              <a:t>υδροξείδιο</a:t>
            </a:r>
            <a:endParaRPr lang="el-GR" altLang="el-GR" sz="4000" b="1">
              <a:solidFill>
                <a:srgbClr val="FF0066"/>
              </a:solidFill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3E1B016F-E165-4C0E-A1A3-78F6F1795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565401"/>
            <a:ext cx="4392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/>
              <a:t>Να</a:t>
            </a:r>
            <a:r>
              <a:rPr lang="el-GR" altLang="el-GR" sz="2800" b="1" baseline="30000"/>
              <a:t>+1 </a:t>
            </a:r>
            <a:r>
              <a:rPr lang="el-GR" altLang="el-GR" sz="2800" b="1"/>
              <a:t>+  </a:t>
            </a:r>
            <a:r>
              <a:rPr lang="el-GR" altLang="el-GR" sz="2800" b="1">
                <a:solidFill>
                  <a:srgbClr val="FF0066"/>
                </a:solidFill>
              </a:rPr>
              <a:t>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-1</a:t>
            </a:r>
            <a:r>
              <a:rPr lang="el-GR" altLang="el-GR" sz="2800" b="1" baseline="30000"/>
              <a:t>  </a:t>
            </a:r>
            <a:r>
              <a:rPr lang="el-GR" altLang="el-GR" sz="2800" b="1">
                <a:cs typeface="Arial" panose="020B0604020202020204" pitchFamily="34" charset="0"/>
              </a:rPr>
              <a:t>→  Να</a:t>
            </a:r>
            <a:r>
              <a:rPr lang="el-GR" altLang="el-GR" sz="2800" b="1">
                <a:solidFill>
                  <a:srgbClr val="FF0066"/>
                </a:solidFill>
                <a:cs typeface="Arial" panose="020B0604020202020204" pitchFamily="34" charset="0"/>
              </a:rPr>
              <a:t>ΟΗ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B3910578-78E9-4194-8FDB-68C4EABAF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429001"/>
            <a:ext cx="280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/>
              <a:t>C</a:t>
            </a:r>
            <a:r>
              <a:rPr lang="el-GR" altLang="el-GR" sz="2800" b="1"/>
              <a:t>α</a:t>
            </a:r>
            <a:r>
              <a:rPr lang="el-GR" altLang="el-GR" sz="2800" b="1" baseline="30000"/>
              <a:t>+2 </a:t>
            </a:r>
            <a:r>
              <a:rPr lang="el-GR" altLang="el-GR" sz="2800" b="1"/>
              <a:t> + </a:t>
            </a:r>
            <a:r>
              <a:rPr lang="el-GR" altLang="el-GR" sz="2800" b="1">
                <a:solidFill>
                  <a:srgbClr val="FF0066"/>
                </a:solidFill>
              </a:rPr>
              <a:t>ΟΗ</a:t>
            </a:r>
            <a:r>
              <a:rPr lang="el-GR" altLang="el-GR" sz="2800" b="1" baseline="30000">
                <a:solidFill>
                  <a:srgbClr val="FF0066"/>
                </a:solidFill>
              </a:rPr>
              <a:t>-1   </a:t>
            </a:r>
            <a:r>
              <a:rPr lang="el-GR" altLang="el-GR" sz="2800" b="1">
                <a:solidFill>
                  <a:schemeClr val="tx2"/>
                </a:solidFill>
                <a:cs typeface="Arial" panose="020B0604020202020204" pitchFamily="34" charset="0"/>
              </a:rPr>
              <a:t>→</a:t>
            </a:r>
            <a:r>
              <a:rPr lang="el-GR" altLang="el-GR" baseline="30000">
                <a:solidFill>
                  <a:srgbClr val="FF0066"/>
                </a:solidFill>
              </a:rPr>
              <a:t>   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BA5B2B7D-180F-4C27-A354-4CD405CE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3429001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 sz="2800" b="1"/>
              <a:t>C</a:t>
            </a:r>
            <a:r>
              <a:rPr lang="el-GR" altLang="el-GR" sz="2800" b="1"/>
              <a:t>α(</a:t>
            </a:r>
            <a:r>
              <a:rPr lang="el-GR" altLang="el-GR" sz="2800" b="1">
                <a:solidFill>
                  <a:srgbClr val="FF0066"/>
                </a:solidFill>
              </a:rPr>
              <a:t>ΟΗ</a:t>
            </a:r>
            <a:r>
              <a:rPr lang="el-GR" altLang="el-GR" sz="2800" b="1"/>
              <a:t>)</a:t>
            </a:r>
            <a:r>
              <a:rPr lang="el-GR" altLang="el-GR" sz="2800" b="1" baseline="-25000"/>
              <a:t>2</a:t>
            </a:r>
            <a:endParaRPr lang="el-GR" altLang="el-GR" sz="2800" b="1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A767131D-7373-4DC2-8A1D-E3057FEF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292601"/>
            <a:ext cx="2665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/>
              <a:t>Α</a:t>
            </a:r>
            <a:r>
              <a:rPr lang="en-US" altLang="el-GR" sz="2800" b="1"/>
              <a:t>l</a:t>
            </a:r>
            <a:r>
              <a:rPr lang="en-US" altLang="el-GR" sz="2800" b="1" baseline="30000"/>
              <a:t>+3</a:t>
            </a:r>
            <a:r>
              <a:rPr lang="en-US" altLang="el-GR" sz="2800" b="1"/>
              <a:t> +  </a:t>
            </a:r>
            <a:r>
              <a:rPr lang="en-US" altLang="el-GR" sz="2800" b="1">
                <a:solidFill>
                  <a:srgbClr val="FF0066"/>
                </a:solidFill>
              </a:rPr>
              <a:t>OH</a:t>
            </a:r>
            <a:r>
              <a:rPr lang="en-US" altLang="el-GR" sz="2800" b="1" baseline="30000">
                <a:solidFill>
                  <a:srgbClr val="FF0066"/>
                </a:solidFill>
              </a:rPr>
              <a:t>-1</a:t>
            </a:r>
            <a:r>
              <a:rPr lang="en-US" altLang="el-GR" sz="2800">
                <a:cs typeface="Arial" panose="020B0604020202020204" pitchFamily="34" charset="0"/>
              </a:rPr>
              <a:t>→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F6067792-1417-4BD4-9AA2-1E42FA38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4292600"/>
            <a:ext cx="130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/>
              <a:t>Al(</a:t>
            </a:r>
            <a:r>
              <a:rPr lang="en-US" altLang="el-GR" sz="2800" b="1">
                <a:solidFill>
                  <a:srgbClr val="FF0066"/>
                </a:solidFill>
              </a:rPr>
              <a:t>OH</a:t>
            </a:r>
            <a:r>
              <a:rPr lang="en-US" altLang="el-GR" sz="2800" b="1"/>
              <a:t>)</a:t>
            </a:r>
            <a:r>
              <a:rPr lang="en-US" altLang="el-GR" sz="2800" b="1" baseline="-25000"/>
              <a:t>3</a:t>
            </a:r>
            <a:endParaRPr lang="el-GR" altLang="el-GR" sz="2800" b="1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619A97AC-AD33-4C2F-A13B-373B046C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565401"/>
            <a:ext cx="4356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/>
              <a:t>υδροξείδιο του νατρίου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D859E4AB-5595-40CF-8AFF-8F2B19320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4292601"/>
            <a:ext cx="4356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/>
              <a:t>υδροξείδιο του αργιλίου</a:t>
            </a: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63E1FAFF-19FE-44B4-8AB0-97D4E9B3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1" y="3357563"/>
            <a:ext cx="4123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/>
              <a:t>υδροξείδιο του ασβεστίου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E2DF1E22-6930-4D65-AE78-23D892D2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6" y="5197475"/>
            <a:ext cx="769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800" b="1">
                <a:solidFill>
                  <a:srgbClr val="0000FF"/>
                </a:solidFill>
              </a:rPr>
              <a:t>ΝΗ</a:t>
            </a:r>
            <a:r>
              <a:rPr lang="el-GR" altLang="el-GR" sz="2800" b="1" baseline="-25000">
                <a:solidFill>
                  <a:srgbClr val="0000FF"/>
                </a:solidFill>
              </a:rPr>
              <a:t>3</a:t>
            </a:r>
            <a:endParaRPr lang="el-GR" altLang="el-GR" sz="2800" b="1">
              <a:solidFill>
                <a:srgbClr val="0000FF"/>
              </a:solidFill>
            </a:endParaRP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B486F402-34EB-4F54-A5FB-7B3E0515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5157788"/>
            <a:ext cx="410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αμμωνία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EFB68550-7D78-4317-8B1E-E36F0144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15368" grpId="0"/>
      <p:bldP spid="15369" grpId="0"/>
      <p:bldP spid="153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Z">
            <a:extLst>
              <a:ext uri="{FF2B5EF4-FFF2-40B4-BE49-F238E27FC236}">
                <a16:creationId xmlns:a16="http://schemas.microsoft.com/office/drawing/2014/main" id="{49584CD7-F40F-43BA-BDAD-68147170B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4579" name="Picture 3" descr="Royalty-Free (RF) Teenager Clipart Illustration by Ron Leishman - Stock Sample #1129149">
            <a:extLst>
              <a:ext uri="{FF2B5EF4-FFF2-40B4-BE49-F238E27FC236}">
                <a16:creationId xmlns:a16="http://schemas.microsoft.com/office/drawing/2014/main" id="{F33555F3-0525-41AD-881E-D64619C8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16113"/>
            <a:ext cx="182245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AutoShape 4">
            <a:extLst>
              <a:ext uri="{FF2B5EF4-FFF2-40B4-BE49-F238E27FC236}">
                <a16:creationId xmlns:a16="http://schemas.microsoft.com/office/drawing/2014/main" id="{B2BB74E3-3605-4B37-983D-FE13C16A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1125539"/>
            <a:ext cx="4321175" cy="1152525"/>
          </a:xfrm>
          <a:prstGeom prst="wedgeEllipseCallout">
            <a:avLst>
              <a:gd name="adj1" fmla="val -82181"/>
              <a:gd name="adj2" fmla="val 115153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l-GR" altLang="el-GR" sz="2400" b="1">
                <a:solidFill>
                  <a:srgbClr val="FF0066"/>
                </a:solidFill>
                <a:cs typeface="Arial" panose="020B0604020202020204" pitchFamily="34" charset="0"/>
              </a:rPr>
              <a:t>Πού  υπάρχουν </a:t>
            </a:r>
          </a:p>
          <a:p>
            <a:pPr algn="ctr"/>
            <a:r>
              <a:rPr lang="el-GR" altLang="el-GR" sz="2400" b="1">
                <a:solidFill>
                  <a:srgbClr val="FF0066"/>
                </a:solidFill>
                <a:cs typeface="Arial" panose="020B0604020202020204" pitchFamily="34" charset="0"/>
              </a:rPr>
              <a:t> βάσεις;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6BCE4C7-D151-4584-BE43-D17E714E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CF3DBBA5-3736-4217-9B0B-A60FD2C4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2824163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F52E2476-D695-4F96-8AAC-0E73F2BC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644900"/>
            <a:ext cx="253047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5C0D7E7F-14D8-4B04-B565-6116CEB5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267075"/>
            <a:ext cx="2346325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 descr="Εικόνα1">
            <a:extLst>
              <a:ext uri="{FF2B5EF4-FFF2-40B4-BE49-F238E27FC236}">
                <a16:creationId xmlns:a16="http://schemas.microsoft.com/office/drawing/2014/main" id="{80966F02-34D7-48AE-97CC-7372F359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25" y="315911"/>
            <a:ext cx="3455988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Text Box 13">
            <a:extLst>
              <a:ext uri="{FF2B5EF4-FFF2-40B4-BE49-F238E27FC236}">
                <a16:creationId xmlns:a16="http://schemas.microsoft.com/office/drawing/2014/main" id="{19875945-04C8-4DBD-8E77-F429C96B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981075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0000FF"/>
                </a:solidFill>
              </a:rPr>
              <a:t>αμμωνία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65CBAEAC-D0A3-49EA-897E-2E94EC9B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4221164"/>
            <a:ext cx="254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400" b="1">
                <a:solidFill>
                  <a:srgbClr val="0000FF"/>
                </a:solidFill>
              </a:rPr>
              <a:t>Υδροξείδιο του νατρίου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EE447471-E8A5-4ED5-8D0A-57AD807C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8E38DD79-E3B9-4904-B611-A0DD0EC2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5400"/>
            <a:ext cx="3852863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7D6B6D73-678B-423F-9D31-6342D5A4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2" y="4564400"/>
            <a:ext cx="3527425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282AA1B9-0AC5-47C7-8155-95336AC7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141664"/>
            <a:ext cx="264636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56204031-C502-428F-A6A6-066746F2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49276"/>
            <a:ext cx="2374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0000FF"/>
                </a:solidFill>
              </a:rPr>
              <a:t>Υδροξείδιο του</a:t>
            </a:r>
          </a:p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0000FF"/>
                </a:solidFill>
              </a:rPr>
              <a:t>ασβεστίου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457E270C-9B7F-4D61-9A5B-34BBE752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3213101"/>
            <a:ext cx="47879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Υδροξείδιο του μαγνησίου</a:t>
            </a:r>
          </a:p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0000FF"/>
                </a:solidFill>
              </a:rPr>
              <a:t>Υδροξείδιο του αργιλίου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2CC08C08-CB9C-4559-B8B0-2F8837E9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oyalty-Free (RF) Teenager Clipart Illustration by Ron Leishman - Stock Sample #1129149">
            <a:extLst>
              <a:ext uri="{FF2B5EF4-FFF2-40B4-BE49-F238E27FC236}">
                <a16:creationId xmlns:a16="http://schemas.microsoft.com/office/drawing/2014/main" id="{810A852B-1350-4475-AEC7-CC2F8802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349501"/>
            <a:ext cx="1822450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AutoShape 3">
            <a:extLst>
              <a:ext uri="{FF2B5EF4-FFF2-40B4-BE49-F238E27FC236}">
                <a16:creationId xmlns:a16="http://schemas.microsoft.com/office/drawing/2014/main" id="{79A1F919-0528-41D1-A4BC-5D313AB8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1125539"/>
            <a:ext cx="4895850" cy="1366837"/>
          </a:xfrm>
          <a:prstGeom prst="wedgeEllipseCallout">
            <a:avLst>
              <a:gd name="adj1" fmla="val -53306"/>
              <a:gd name="adj2" fmla="val 71486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el-GR" altLang="el-GR" sz="2400" b="1">
                <a:solidFill>
                  <a:srgbClr val="FF0066"/>
                </a:solidFill>
                <a:cs typeface="Arial" panose="020B0604020202020204" pitchFamily="34" charset="0"/>
              </a:rPr>
              <a:t>Τι συμβαίνει κατά τη διάλυση των βάσεων στο νερό;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C19D101-7467-45EC-A1CB-08F60BEC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File:Sodium-hydroxide-crystal-3D-vdW.png">
            <a:extLst>
              <a:ext uri="{FF2B5EF4-FFF2-40B4-BE49-F238E27FC236}">
                <a16:creationId xmlns:a16="http://schemas.microsoft.com/office/drawing/2014/main" id="{2509C3C7-9CC5-49E7-B4D9-A6BC35F9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71500"/>
            <a:ext cx="7600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55FC716-BC44-412E-B545-10A56810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d9GcS7eBrNkvrBC5D43xR2n8eAreAyw93xm39fxpVbFUwXaHSvbBZ5">
            <a:extLst>
              <a:ext uri="{FF2B5EF4-FFF2-40B4-BE49-F238E27FC236}">
                <a16:creationId xmlns:a16="http://schemas.microsoft.com/office/drawing/2014/main" id="{FF56C03C-0C90-46E7-8106-D7871C8A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665164"/>
            <a:ext cx="7345362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Oval 4">
            <a:extLst>
              <a:ext uri="{FF2B5EF4-FFF2-40B4-BE49-F238E27FC236}">
                <a16:creationId xmlns:a16="http://schemas.microsoft.com/office/drawing/2014/main" id="{54ABBF35-1BEC-4617-8334-D6F64C16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076701"/>
            <a:ext cx="86360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800">
                <a:cs typeface="Arial" panose="020B0604020202020204" pitchFamily="34" charset="0"/>
              </a:rPr>
              <a:t>Ο</a:t>
            </a:r>
            <a:r>
              <a:rPr lang="el-GR" altLang="el-GR" sz="2800" baseline="30000">
                <a:cs typeface="Arial" panose="020B0604020202020204" pitchFamily="34" charset="0"/>
              </a:rPr>
              <a:t>-</a:t>
            </a:r>
            <a:endParaRPr lang="el-GR" altLang="el-GR" sz="2800">
              <a:cs typeface="Arial" panose="020B0604020202020204" pitchFamily="34" charset="0"/>
            </a:endParaRP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56E534D9-66DF-472F-851A-3B36B69A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26841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ΝαΟΗ</a:t>
            </a:r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9792DD30-7A88-4C82-9AD1-59DB8CFB4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16287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244675BA-26AA-4549-A112-EE6CCD11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341439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Να</a:t>
            </a:r>
            <a:r>
              <a:rPr lang="el-GR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+1   </a:t>
            </a: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2B8B9377-B506-4EBE-81DC-0ADA5F65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1268414"/>
            <a:ext cx="1800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0000FF"/>
                </a:solidFill>
                <a:cs typeface="Arial" panose="020B0604020202020204" pitchFamily="34" charset="0"/>
              </a:rPr>
              <a:t> +      ΟΗ</a:t>
            </a:r>
            <a:r>
              <a:rPr lang="en-US" altLang="el-GR" sz="3200" b="1" baseline="30000">
                <a:solidFill>
                  <a:srgbClr val="0000FF"/>
                </a:solidFill>
                <a:cs typeface="Arial" panose="020B0604020202020204" pitchFamily="34" charset="0"/>
              </a:rPr>
              <a:t>-1</a:t>
            </a:r>
            <a:endParaRPr lang="el-GR" altLang="el-GR" sz="3200" b="1" baseline="300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0723" name="Oval 3">
            <a:extLst>
              <a:ext uri="{FF2B5EF4-FFF2-40B4-BE49-F238E27FC236}">
                <a16:creationId xmlns:a16="http://schemas.microsoft.com/office/drawing/2014/main" id="{E839AA2A-2B91-47EB-9FF3-157BCFA13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933825"/>
            <a:ext cx="1150937" cy="10795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400">
                <a:cs typeface="Arial" panose="020B0604020202020204" pitchFamily="34" charset="0"/>
              </a:rPr>
              <a:t>Να</a:t>
            </a:r>
            <a:r>
              <a:rPr lang="el-GR" altLang="el-GR" sz="2400" baseline="30000">
                <a:cs typeface="Arial" panose="020B0604020202020204" pitchFamily="34" charset="0"/>
              </a:rPr>
              <a:t>+</a:t>
            </a:r>
            <a:endParaRPr lang="el-GR" altLang="el-GR" sz="2400">
              <a:cs typeface="Arial" panose="020B0604020202020204" pitchFamily="34" charset="0"/>
            </a:endParaRPr>
          </a:p>
        </p:txBody>
      </p:sp>
      <p:sp>
        <p:nvSpPr>
          <p:cNvPr id="30734" name="Oval 14">
            <a:extLst>
              <a:ext uri="{FF2B5EF4-FFF2-40B4-BE49-F238E27FC236}">
                <a16:creationId xmlns:a16="http://schemas.microsoft.com/office/drawing/2014/main" id="{B0187D71-3609-4E79-A9A9-757264CF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9" y="4221163"/>
            <a:ext cx="504825" cy="431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l-GR" sz="2000">
                <a:cs typeface="Arial" panose="020B0604020202020204" pitchFamily="34" charset="0"/>
              </a:rPr>
              <a:t>Η</a:t>
            </a:r>
          </a:p>
        </p:txBody>
      </p:sp>
      <p:pic>
        <p:nvPicPr>
          <p:cNvPr id="30735" name="Picture 15" descr="pic5_13c">
            <a:hlinkClick r:id="rId3"/>
            <a:extLst>
              <a:ext uri="{FF2B5EF4-FFF2-40B4-BE49-F238E27FC236}">
                <a16:creationId xmlns:a16="http://schemas.microsoft.com/office/drawing/2014/main" id="{B255C6AB-FADA-476D-AA07-4C0C60C3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9" y="2037908"/>
            <a:ext cx="2016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6A7B507-B976-47C2-86CB-DC0001F7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Ράνια Βρυώνη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2729E-7 L -0.0668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11024 -0.0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8 L 0.11024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7" grpId="0"/>
      <p:bldP spid="30723" grpId="0" animBg="1"/>
      <p:bldP spid="3073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313</Words>
  <Application>Microsoft Office PowerPoint</Application>
  <PresentationFormat>Ευρεία οθόνη</PresentationFormat>
  <Paragraphs>82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Rania Vrioni</dc:creator>
  <cp:lastModifiedBy>Rania Vrioni</cp:lastModifiedBy>
  <cp:revision>5</cp:revision>
  <dcterms:created xsi:type="dcterms:W3CDTF">2023-11-03T15:40:16Z</dcterms:created>
  <dcterms:modified xsi:type="dcterms:W3CDTF">2023-12-02T15:35:12Z</dcterms:modified>
</cp:coreProperties>
</file>