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88" r:id="rId3"/>
    <p:sldId id="290" r:id="rId4"/>
    <p:sldId id="257" r:id="rId5"/>
    <p:sldId id="291" r:id="rId6"/>
    <p:sldId id="307" r:id="rId7"/>
    <p:sldId id="281" r:id="rId8"/>
    <p:sldId id="280" r:id="rId9"/>
    <p:sldId id="259" r:id="rId10"/>
    <p:sldId id="285" r:id="rId11"/>
    <p:sldId id="293" r:id="rId12"/>
    <p:sldId id="306" r:id="rId13"/>
    <p:sldId id="267" r:id="rId14"/>
    <p:sldId id="268" r:id="rId15"/>
    <p:sldId id="295" r:id="rId16"/>
    <p:sldId id="273" r:id="rId17"/>
    <p:sldId id="276" r:id="rId18"/>
    <p:sldId id="275" r:id="rId19"/>
    <p:sldId id="296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5ADD-0816-4540-B425-CBF02735990F}" type="datetimeFigureOut">
              <a:rPr lang="el-GR" smtClean="0"/>
              <a:t>11/11/2023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FB0-93EB-42A2-B7CB-D84E3A3C9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5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37C745-A41A-4AEC-B0F8-0A4966D7E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F4F6FD-A3EA-4508-A21E-C74729F3B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6201DE-32FA-4DC3-B371-24825EFD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892D-9E09-4225-A075-3396F0776392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577AB2-0AFD-4270-89EF-00566D77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789C94-19FF-4F3F-8D39-C442CF0A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BAB9A-4FFF-4A29-916C-BCF4B9D7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F650168-8EBF-4805-B26B-3DD8D039B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7931DF-3B12-4EE7-A21A-D6F95D93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E4A9-4D4B-4402-A47A-3BE14C471707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CD559D-E074-41ED-BE34-9E6AFF43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B05FB0-9113-467C-A246-633B686F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49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EC66962-B610-4CD9-AC65-8636D95B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E8E6CC-18F8-48E0-A55A-CD28C9A6B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735043-609B-4DAE-BEBB-40BA66F6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DC02-14F6-48CA-A7EC-167F3D1B9505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BD676B-420A-4821-B650-39DEBF3C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233BEE-0A5A-4265-B93D-C97C7A4E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18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69D407-33A8-430F-BF34-3248418C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C7F60E-C983-46A1-8BBC-CF812253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CE8CDD-7B96-4C80-B019-3C01512C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B3B-33FB-420E-B7CA-EEC80EB6898F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2AA945-03AA-4D7B-AD2A-FBE112E3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5D05E7-064B-4D57-BB01-BBD9BCE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8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0D7E38-6B7F-475C-94B7-4265B0C6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841D3C-CC77-412C-8CD8-488B6B01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D17EEF-B12A-4FB4-B696-11F715E2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B753-ECAB-4837-9ECB-CA7F601A2E1F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C91F1E-82E2-47A7-93B8-5781E31E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BD2911-247C-46A7-A0AB-A0D07EDF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4775AB-A1A6-43AD-B0CF-E93969E1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A8DA39-898F-448E-9575-E5847CF5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F351F3-0442-42A4-8684-0737C31E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92F4E7-A9C8-4456-9DF9-CA956E33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4D7B-E5BC-4ED2-8A16-1C85E31B00CE}" type="datetime1">
              <a:rPr lang="el-GR" smtClean="0"/>
              <a:t>11/11/2023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4FDFFB-5CE2-4742-9BE8-60342972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0386FA-573B-46EB-AB4E-3C72806B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6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4766BF-786B-416F-B239-2021857E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9EA4B2-CF65-49E3-A623-74D89A2A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A2AE7B-0882-44F0-8672-01C2B397E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9732880-5D05-4E46-B5FD-7E9406798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F4FBFA-AA20-45C0-8770-928905A62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0837B6-9DBA-4B08-A294-B978F212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52F3-EF6D-4BBD-A11E-C9BAAAC3A5BF}" type="datetime1">
              <a:rPr lang="el-GR" smtClean="0"/>
              <a:t>11/11/2023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B2F6D60-C09D-40C5-932C-DECE914E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6EA73FD-2C7E-4991-BA1F-8B2573C2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35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B23514-3AA4-4F9C-8059-E597AC99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5457ACC-0B66-42AB-BA8C-052539C2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62E9-C1D3-41B0-B924-08C6DDA11554}" type="datetime1">
              <a:rPr lang="el-GR" smtClean="0"/>
              <a:t>11/11/2023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1F717E1-F37B-4F61-A898-2A0E7348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83A5626-1518-43F0-9AE6-B9F5D9BA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0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607F4FD-EB7A-4A9F-A6E0-E34E4D67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7D30-C368-4DF9-90E2-0DF130CA11E4}" type="datetime1">
              <a:rPr lang="el-GR" smtClean="0"/>
              <a:t>11/11/2023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A08A15-2CAB-4106-9311-51341EBB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0F6374-DA6C-4F64-B109-3FD8E935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3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275A3A-37AC-4090-AAA0-1079E7FD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57ABD0-3742-48A2-99B1-4FC8FCD7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3C98712-90E3-4E07-B392-EADCB87C9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2FBF4F-130B-4161-A143-3CE8BB18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89B6-F1BE-48CA-A831-0BBF6F1664E5}" type="datetime1">
              <a:rPr lang="el-GR" smtClean="0"/>
              <a:t>11/11/2023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6B9DBC-27DF-4D38-9F1B-BBB7612E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98DCAC-A48A-4230-95DA-65345F56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42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CED398-9728-45E3-AE16-AF8B9142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50D4EED-F4C6-4BB0-9631-7000B1158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500B7A2-01EF-4D33-AB4C-03CA0AE1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2ABE63-5223-44DB-AAEF-D073CD39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54B-D6CC-44A5-9FFD-1661D40E1449}" type="datetime1">
              <a:rPr lang="el-GR" smtClean="0"/>
              <a:t>11/11/2023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EF33C5-096F-4989-B777-A5F47E6E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10A43D-71CD-4102-96E5-FD51E501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92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0A3728-165C-46AC-BA22-62F53F64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585DEA-366E-447E-A93C-AC65871A6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463A53-0846-4C73-95F5-F3F790794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9B36-7050-4A96-93D2-B28D31B2FE70}" type="datetime1">
              <a:rPr lang="el-GR" smtClean="0"/>
              <a:t>11/11/2023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F8472C-67B7-4BB0-94FE-858D7EF79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Βρυώνη Ράνια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9807A3-6AC7-4C5D-97A0-16953C43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4153-4708-453C-A3F0-54B6279DBF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6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valbs-solutions-w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CHEMNOESIS-Solutions_wv.ex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noesis.edu.gr/vlabs-solutions-v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CHEMNOESIS-Solutions_vv.ex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hem.noesis.edu.gr/sites/default/files/vlabs/downloads/CHEMNOESIS-Solutions_ww.ex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CHEMNOESIS-Solutions_ww.exe" TargetMode="External"/><Relationship Id="rId4" Type="http://schemas.openxmlformats.org/officeDocument/2006/relationships/hyperlink" Target="https://chem.noesis.edu.gr/vlabs-solutions-w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φιάλ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438" y="1196976"/>
            <a:ext cx="4140200" cy="5516563"/>
          </a:xfrm>
          <a:prstGeom prst="rect">
            <a:avLst/>
          </a:prstGeo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43138" y="260351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4000" b="1">
                <a:solidFill>
                  <a:srgbClr val="FF0066"/>
                </a:solidFill>
              </a:rPr>
              <a:t>Ομογενή μείγματα ή διαλύματα.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DBE059C-5F82-457C-955F-C85F8FFA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47851" y="12684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/>
              <a:t>Στα 100</a:t>
            </a:r>
            <a:r>
              <a:rPr lang="en-US" sz="2400" u="sng"/>
              <a:t>g </a:t>
            </a:r>
            <a:r>
              <a:rPr lang="el-GR" sz="2400" u="sng"/>
              <a:t>δ/τος περιέχονται   </a:t>
            </a:r>
            <a:r>
              <a:rPr lang="en-US" sz="2400" b="1" u="sng">
                <a:solidFill>
                  <a:srgbClr val="FF3300"/>
                </a:solidFill>
              </a:rPr>
              <a:t>x</a:t>
            </a:r>
            <a:r>
              <a:rPr lang="el-GR" sz="2400" b="1" u="sng"/>
              <a:t>;</a:t>
            </a:r>
            <a:r>
              <a:rPr lang="en-US" sz="2400" u="sng"/>
              <a:t>g </a:t>
            </a:r>
            <a:r>
              <a:rPr lang="el-GR" sz="2400" u="sng"/>
              <a:t>δ.ο.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244" y="3857738"/>
            <a:ext cx="265463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Σε 48 </a:t>
            </a:r>
            <a:r>
              <a:rPr lang="en-US" sz="2400" b="1"/>
              <a:t>g </a:t>
            </a:r>
            <a:r>
              <a:rPr lang="el-GR" sz="2400" b="1"/>
              <a:t>νερού προσθέτω 2</a:t>
            </a:r>
            <a:r>
              <a:rPr lang="en-US" sz="2400" b="1"/>
              <a:t>g </a:t>
            </a:r>
            <a:r>
              <a:rPr lang="el-GR" sz="2400" b="1"/>
              <a:t>ζάχαρης. Να βρεθεί η % </a:t>
            </a:r>
            <a:r>
              <a:rPr lang="en-US" sz="2400" b="1"/>
              <a:t>w/w </a:t>
            </a:r>
            <a:r>
              <a:rPr lang="el-GR" sz="2400" b="1"/>
              <a:t>περιεκτικότητα</a:t>
            </a:r>
            <a:r>
              <a:rPr lang="en-US" sz="2400" b="1"/>
              <a:t> </a:t>
            </a:r>
            <a:r>
              <a:rPr lang="el-GR" sz="2400" b="1"/>
              <a:t>του διαλύματος;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743700" y="1916113"/>
            <a:ext cx="3924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ΑΠΑΝΤΗΣΗ</a:t>
            </a:r>
          </a:p>
          <a:p>
            <a:pPr>
              <a:spcBef>
                <a:spcPct val="50000"/>
              </a:spcBef>
            </a:pPr>
            <a:r>
              <a:rPr lang="el-GR" sz="2400" b="1" dirty="0"/>
              <a:t>Το διάλυμα έχει</a:t>
            </a:r>
          </a:p>
          <a:p>
            <a:pPr>
              <a:spcBef>
                <a:spcPct val="50000"/>
              </a:spcBef>
            </a:pPr>
            <a:r>
              <a:rPr lang="el-GR" sz="2400" b="1" dirty="0"/>
              <a:t>περιεκτικότητα </a:t>
            </a:r>
            <a:r>
              <a:rPr lang="en-US" sz="2400" b="1" dirty="0"/>
              <a:t>4</a:t>
            </a:r>
            <a:r>
              <a:rPr lang="el-GR" sz="2400" b="1" dirty="0"/>
              <a:t>% </a:t>
            </a:r>
            <a:r>
              <a:rPr lang="en-US" sz="2400" b="1" dirty="0"/>
              <a:t>w/w</a:t>
            </a:r>
            <a:endParaRPr lang="el-GR" sz="2400" b="1" dirty="0"/>
          </a:p>
          <a:p>
            <a:pPr algn="ctr">
              <a:spcBef>
                <a:spcPct val="50000"/>
              </a:spcBef>
            </a:pPr>
            <a:endParaRPr lang="el-GR" sz="2400" b="1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19288" y="836613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50</a:t>
            </a:r>
            <a:r>
              <a:rPr lang="en-US" sz="2400"/>
              <a:t>g </a:t>
            </a:r>
            <a:r>
              <a:rPr lang="el-GR" sz="2400"/>
              <a:t> δ/τος  περιέχονται   2</a:t>
            </a:r>
            <a:r>
              <a:rPr lang="en-US" sz="2400"/>
              <a:t>g </a:t>
            </a:r>
            <a:r>
              <a:rPr lang="el-GR" sz="2400"/>
              <a:t>δ.ο</a:t>
            </a:r>
            <a:r>
              <a:rPr lang="el-GR"/>
              <a:t>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87713" y="2205039"/>
            <a:ext cx="576262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l-GR" sz="2400" u="sng"/>
              <a:t>2</a:t>
            </a:r>
            <a:endParaRPr lang="en-US" sz="2400" u="sng"/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x</a:t>
            </a:r>
            <a:endParaRPr lang="el-GR" sz="2400" b="1">
              <a:solidFill>
                <a:srgbClr val="FF33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000376" y="2276476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  <a:endParaRPr lang="el-GR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495551" y="29972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5</a:t>
            </a:r>
            <a:r>
              <a:rPr lang="en-US" sz="2400" b="1" dirty="0">
                <a:solidFill>
                  <a:srgbClr val="FF3300"/>
                </a:solidFill>
              </a:rPr>
              <a:t>x</a:t>
            </a:r>
            <a:r>
              <a:rPr lang="en-US" sz="2400" dirty="0"/>
              <a:t> = </a:t>
            </a:r>
            <a:r>
              <a:rPr lang="el-GR" sz="2400" dirty="0"/>
              <a:t>20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747628" y="4210844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x</a:t>
            </a:r>
            <a:r>
              <a:rPr lang="en-US" sz="2400" dirty="0"/>
              <a:t> = </a:t>
            </a:r>
            <a:r>
              <a:rPr lang="el-GR" sz="2400" dirty="0"/>
              <a:t>4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208213" y="2205039"/>
            <a:ext cx="863600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l-GR" sz="2400" u="sng"/>
              <a:t>50</a:t>
            </a:r>
            <a:endParaRPr lang="en-US" sz="2400" u="sng"/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l-GR" sz="2400"/>
              <a:t>100</a:t>
            </a:r>
          </a:p>
        </p:txBody>
      </p:sp>
      <p:cxnSp>
        <p:nvCxnSpPr>
          <p:cNvPr id="16" name="15 - Ευθεία γραμμή σύνδεσης"/>
          <p:cNvCxnSpPr>
            <a:cxnSpLocks/>
          </p:cNvCxnSpPr>
          <p:nvPr/>
        </p:nvCxnSpPr>
        <p:spPr>
          <a:xfrm flipH="1">
            <a:off x="2639616" y="2205038"/>
            <a:ext cx="198040" cy="215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flipH="1">
            <a:off x="2711624" y="2636912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1">
            <a:extLst>
              <a:ext uri="{FF2B5EF4-FFF2-40B4-BE49-F238E27FC236}">
                <a16:creationId xmlns:a16="http://schemas.microsoft.com/office/drawing/2014/main" id="{C72E9A58-E1E1-4100-A29D-A56A56C2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952" y="352599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5</a:t>
            </a:r>
            <a:r>
              <a:rPr lang="en-US" sz="2400" b="1" dirty="0">
                <a:solidFill>
                  <a:srgbClr val="FF3300"/>
                </a:solidFill>
              </a:rPr>
              <a:t>x</a:t>
            </a:r>
            <a:r>
              <a:rPr lang="en-US" sz="2400" dirty="0"/>
              <a:t> = </a:t>
            </a:r>
            <a:r>
              <a:rPr lang="el-GR" sz="2400" dirty="0"/>
              <a:t>20</a:t>
            </a:r>
          </a:p>
        </p:txBody>
      </p:sp>
      <p:cxnSp>
        <p:nvCxnSpPr>
          <p:cNvPr id="19" name="15 - Ευθεία γραμμή σύνδεσης">
            <a:extLst>
              <a:ext uri="{FF2B5EF4-FFF2-40B4-BE49-F238E27FC236}">
                <a16:creationId xmlns:a16="http://schemas.microsoft.com/office/drawing/2014/main" id="{4137F9E3-60FF-499E-841F-C70D1B08FA3C}"/>
              </a:ext>
            </a:extLst>
          </p:cNvPr>
          <p:cNvCxnSpPr>
            <a:cxnSpLocks/>
          </p:cNvCxnSpPr>
          <p:nvPr/>
        </p:nvCxnSpPr>
        <p:spPr>
          <a:xfrm flipH="1">
            <a:off x="2676500" y="383734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5 - Ευθεία γραμμή σύνδεσης">
            <a:extLst>
              <a:ext uri="{FF2B5EF4-FFF2-40B4-BE49-F238E27FC236}">
                <a16:creationId xmlns:a16="http://schemas.microsoft.com/office/drawing/2014/main" id="{827FCF9B-D0C1-4971-A793-BF66EBE08013}"/>
              </a:ext>
            </a:extLst>
          </p:cNvPr>
          <p:cNvCxnSpPr>
            <a:cxnSpLocks/>
          </p:cNvCxnSpPr>
          <p:nvPr/>
        </p:nvCxnSpPr>
        <p:spPr>
          <a:xfrm flipH="1">
            <a:off x="3309137" y="3837341"/>
            <a:ext cx="5334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7A15C1-7414-491C-AD73-C10FB90880AD}"/>
              </a:ext>
            </a:extLst>
          </p:cNvPr>
          <p:cNvSpPr txBox="1"/>
          <p:nvPr/>
        </p:nvSpPr>
        <p:spPr>
          <a:xfrm>
            <a:off x="2748360" y="3801909"/>
            <a:ext cx="43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57828-E732-471B-80E6-6288880094B3}"/>
              </a:ext>
            </a:extLst>
          </p:cNvPr>
          <p:cNvSpPr txBox="1"/>
          <p:nvPr/>
        </p:nvSpPr>
        <p:spPr>
          <a:xfrm>
            <a:off x="3434125" y="3808413"/>
            <a:ext cx="43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5</a:t>
            </a:r>
          </a:p>
        </p:txBody>
      </p:sp>
      <p:cxnSp>
        <p:nvCxnSpPr>
          <p:cNvPr id="35" name="15 - Ευθεία γραμμή σύνδεσης">
            <a:extLst>
              <a:ext uri="{FF2B5EF4-FFF2-40B4-BE49-F238E27FC236}">
                <a16:creationId xmlns:a16="http://schemas.microsoft.com/office/drawing/2014/main" id="{C609CE9D-A914-490B-B846-D0D9AC6C545D}"/>
              </a:ext>
            </a:extLst>
          </p:cNvPr>
          <p:cNvCxnSpPr>
            <a:cxnSpLocks/>
          </p:cNvCxnSpPr>
          <p:nvPr/>
        </p:nvCxnSpPr>
        <p:spPr>
          <a:xfrm flipH="1">
            <a:off x="2746190" y="3641888"/>
            <a:ext cx="198040" cy="215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15 - Ευθεία γραμμή σύνδεσης">
            <a:extLst>
              <a:ext uri="{FF2B5EF4-FFF2-40B4-BE49-F238E27FC236}">
                <a16:creationId xmlns:a16="http://schemas.microsoft.com/office/drawing/2014/main" id="{688F4771-896C-463C-BEEA-47CCE8D3B646}"/>
              </a:ext>
            </a:extLst>
          </p:cNvPr>
          <p:cNvCxnSpPr>
            <a:cxnSpLocks/>
          </p:cNvCxnSpPr>
          <p:nvPr/>
        </p:nvCxnSpPr>
        <p:spPr>
          <a:xfrm flipH="1">
            <a:off x="2791145" y="3962796"/>
            <a:ext cx="198040" cy="215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7FE3C5C-280B-43D0-A6FF-991C2A72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/>
      <p:bldP spid="35849" grpId="0"/>
      <p:bldP spid="35850" grpId="0"/>
      <p:bldP spid="35851" grpId="0"/>
      <p:bldP spid="35852" grpId="0"/>
      <p:bldP spid="35854" grpId="0"/>
      <p:bldP spid="18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0" y="1"/>
            <a:ext cx="6400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4000" b="1">
                <a:solidFill>
                  <a:srgbClr val="FF0066"/>
                </a:solidFill>
              </a:rPr>
              <a:t>Περιεκτικότητα % </a:t>
            </a:r>
            <a:r>
              <a:rPr lang="en-US" sz="4000" b="1">
                <a:solidFill>
                  <a:srgbClr val="FF0066"/>
                </a:solidFill>
              </a:rPr>
              <a:t>w/v</a:t>
            </a:r>
            <a:endParaRPr lang="el-GR" sz="4000" b="1">
              <a:solidFill>
                <a:srgbClr val="FF0066"/>
              </a:solidFill>
            </a:endParaRPr>
          </a:p>
        </p:txBody>
      </p:sp>
      <p:pic>
        <p:nvPicPr>
          <p:cNvPr id="46085" name="Picture 5" descr="Gif_animation_school web paidi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1" y="1916114"/>
            <a:ext cx="1800225" cy="2160587"/>
          </a:xfrm>
          <a:prstGeom prst="rect">
            <a:avLst/>
          </a:prstGeom>
          <a:noFill/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711451" y="692150"/>
            <a:ext cx="3744913" cy="1512888"/>
          </a:xfrm>
          <a:prstGeom prst="wedgeEllipseCallout">
            <a:avLst>
              <a:gd name="adj1" fmla="val -45593"/>
              <a:gd name="adj2" fmla="val 8441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Τι σημαίνει ότι το  γάλα έχει περιεκτικότητα σε λιπαρά  </a:t>
            </a:r>
            <a:r>
              <a:rPr lang="el-GR" sz="2000" b="1">
                <a:solidFill>
                  <a:srgbClr val="FF0066"/>
                </a:solidFill>
              </a:rPr>
              <a:t>3,5% w/</a:t>
            </a:r>
            <a:r>
              <a:rPr lang="en-US" sz="2000" b="1">
                <a:solidFill>
                  <a:srgbClr val="FF0066"/>
                </a:solidFill>
              </a:rPr>
              <a:t>v</a:t>
            </a:r>
            <a:r>
              <a:rPr lang="el-GR" sz="2000" b="1">
                <a:solidFill>
                  <a:srgbClr val="0000FF"/>
                </a:solidFill>
              </a:rPr>
              <a:t> ;</a:t>
            </a:r>
          </a:p>
          <a:p>
            <a:pPr algn="ctr"/>
            <a:endParaRPr lang="el-GR" sz="2000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6743700" y="765175"/>
            <a:ext cx="4356100" cy="1728788"/>
          </a:xfrm>
          <a:prstGeom prst="wedgeEllipseCallout">
            <a:avLst>
              <a:gd name="adj1" fmla="val 17676"/>
              <a:gd name="adj2" fmla="val 161569"/>
            </a:avLst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Σημαίνει ότι σε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l-GR" sz="2000" b="1">
                <a:solidFill>
                  <a:srgbClr val="FF0066"/>
                </a:solidFill>
              </a:rPr>
              <a:t>100</a:t>
            </a:r>
            <a:r>
              <a:rPr lang="el-GR" sz="20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FF0066"/>
                </a:solidFill>
              </a:rPr>
              <a:t>mL</a:t>
            </a:r>
          </a:p>
          <a:p>
            <a:pPr algn="ctr"/>
            <a:r>
              <a:rPr lang="el-GR" sz="2000" b="1">
                <a:solidFill>
                  <a:srgbClr val="0000FF"/>
                </a:solidFill>
              </a:rPr>
              <a:t>γάλακτος περιέχονται</a:t>
            </a:r>
          </a:p>
          <a:p>
            <a:pPr algn="ctr"/>
            <a:r>
              <a:rPr lang="el-GR" sz="2000" b="1">
                <a:solidFill>
                  <a:srgbClr val="FF0066"/>
                </a:solidFill>
              </a:rPr>
              <a:t>3,5</a:t>
            </a:r>
            <a:r>
              <a:rPr lang="en-US" sz="2000" b="1">
                <a:solidFill>
                  <a:srgbClr val="FF0066"/>
                </a:solidFill>
              </a:rPr>
              <a:t>g</a:t>
            </a:r>
            <a:r>
              <a:rPr lang="el-GR" sz="2000" b="1">
                <a:solidFill>
                  <a:srgbClr val="0000FF"/>
                </a:solidFill>
              </a:rPr>
              <a:t> λιπαρών</a:t>
            </a:r>
          </a:p>
        </p:txBody>
      </p:sp>
      <p:pic>
        <p:nvPicPr>
          <p:cNvPr id="46088" name="Picture 8" descr="Gif_animation_school web_paidi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026" y="4346576"/>
            <a:ext cx="2092325" cy="2511425"/>
          </a:xfrm>
          <a:prstGeom prst="rect">
            <a:avLst/>
          </a:prstGeom>
          <a:noFill/>
        </p:spPr>
      </p:pic>
      <p:pic>
        <p:nvPicPr>
          <p:cNvPr id="46089" name="Picture 9" descr="g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6" y="3429000"/>
            <a:ext cx="4608513" cy="3441700"/>
          </a:xfrm>
          <a:prstGeom prst="rect">
            <a:avLst/>
          </a:prstGeom>
          <a:noFill/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E86B793-5C9A-4041-88F8-6FD87F41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6E28E393-BDCC-41D9-B7E7-C5BA516C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1412875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4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8E96EF12-7A3B-4791-A76B-5FBF3FDE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9" y="141287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0066"/>
                </a:solidFill>
              </a:rPr>
              <a:t>4% w/v</a:t>
            </a:r>
            <a:r>
              <a:rPr lang="el-GR" altLang="el-GR" sz="24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382DE896-D1F9-4694-BCE3-9C78EF158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00214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4C51B75C-65B9-4258-B8C0-19CC137D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844675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5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C4BB5645-C1FF-40EE-A065-1AF54E9E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836738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0066"/>
                </a:solidFill>
              </a:rPr>
              <a:t>5</a:t>
            </a:r>
            <a:r>
              <a:rPr lang="el-GR" altLang="el-GR" sz="2400" b="1">
                <a:solidFill>
                  <a:srgbClr val="FF0066"/>
                </a:solidFill>
              </a:rPr>
              <a:t>% w/v</a:t>
            </a:r>
            <a:r>
              <a:rPr lang="el-GR" alt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72979390-86C3-4D3E-9DDD-554D20E5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1336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D7813D89-BBBF-4A7F-9AA4-C526F2A7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2349500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6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90320A22-83A6-49F1-97EC-26CB6DA0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27012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0066"/>
                </a:solidFill>
              </a:rPr>
              <a:t>6</a:t>
            </a:r>
            <a:r>
              <a:rPr lang="el-GR" altLang="el-GR" sz="2400" b="1">
                <a:solidFill>
                  <a:srgbClr val="FF0066"/>
                </a:solidFill>
              </a:rPr>
              <a:t>% w/v</a:t>
            </a:r>
            <a:r>
              <a:rPr lang="el-GR" alt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8E166736-9AFF-42B1-8B3C-7D99EC408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5654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AAA034E3-A165-4C04-9D95-334CF4F6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708275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7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B3D7ED2B-148F-4DB2-B95A-6513EAAE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701925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0066"/>
                </a:solidFill>
              </a:rPr>
              <a:t>7</a:t>
            </a:r>
            <a:r>
              <a:rPr lang="el-GR" altLang="el-GR" sz="2400" b="1">
                <a:solidFill>
                  <a:srgbClr val="FF0066"/>
                </a:solidFill>
              </a:rPr>
              <a:t>% w/v</a:t>
            </a:r>
            <a:r>
              <a:rPr lang="el-GR" alt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FB1F6AA-EE01-45E3-A47C-9A2CB849F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29972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9B9EBC56-26BA-4898-A8C3-7ECEDB866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3284538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8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A5376E64-012D-4CCE-B092-EA91D472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205163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FF0066"/>
                </a:solidFill>
              </a:rPr>
              <a:t>8</a:t>
            </a:r>
            <a:r>
              <a:rPr lang="el-GR" altLang="el-GR" sz="2400" b="1" dirty="0">
                <a:solidFill>
                  <a:srgbClr val="FF0066"/>
                </a:solidFill>
              </a:rPr>
              <a:t>% w/v</a:t>
            </a:r>
            <a:r>
              <a:rPr lang="el-GR" altLang="el-GR" sz="24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BD634DC7-F14F-4106-8C89-C1129E87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3500439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1FD3475D-81A6-46DF-8E7B-7AD4057F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3789363"/>
            <a:ext cx="590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9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14FAA670-AA39-4760-A8F8-9C4464E64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716338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>
                <a:solidFill>
                  <a:srgbClr val="FF0066"/>
                </a:solidFill>
              </a:rPr>
              <a:t>9</a:t>
            </a:r>
            <a:r>
              <a:rPr lang="el-GR" altLang="el-GR" sz="2400" b="1" dirty="0">
                <a:solidFill>
                  <a:srgbClr val="FF0066"/>
                </a:solidFill>
              </a:rPr>
              <a:t>% w/v</a:t>
            </a:r>
            <a:r>
              <a:rPr lang="el-GR" altLang="el-GR" sz="2400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68F2A2BB-A2C6-4803-A16F-501563A19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6" y="4005264"/>
            <a:ext cx="4619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141EF308-28F8-464A-A778-A4698484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221163"/>
            <a:ext cx="590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Στα 100</a:t>
            </a:r>
            <a:r>
              <a:rPr lang="en-US" altLang="el-GR" sz="2400" b="1"/>
              <a:t>mL</a:t>
            </a:r>
            <a:r>
              <a:rPr lang="en-US" altLang="el-GR" sz="2400"/>
              <a:t> </a:t>
            </a:r>
            <a:r>
              <a:rPr lang="el-GR" altLang="el-GR" sz="2400"/>
              <a:t>δ/τος περιέχονται </a:t>
            </a:r>
            <a:r>
              <a:rPr lang="en-US" altLang="el-GR" sz="2400" b="1">
                <a:solidFill>
                  <a:srgbClr val="FF0066"/>
                </a:solidFill>
              </a:rPr>
              <a:t>10</a:t>
            </a:r>
            <a:r>
              <a:rPr lang="en-US" altLang="el-GR" sz="2400" b="1">
                <a:solidFill>
                  <a:srgbClr val="FF3300"/>
                </a:solidFill>
              </a:rPr>
              <a:t> </a:t>
            </a:r>
            <a:r>
              <a:rPr lang="en-US" altLang="el-GR" sz="2400" b="1"/>
              <a:t>g</a:t>
            </a:r>
            <a:r>
              <a:rPr lang="en-US" altLang="el-GR" sz="2400"/>
              <a:t> </a:t>
            </a:r>
            <a:r>
              <a:rPr lang="el-GR" altLang="el-GR" sz="2400"/>
              <a:t>δ.ο.</a:t>
            </a: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CEF57E03-7811-44D2-A132-90014970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13225"/>
            <a:ext cx="145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0066"/>
                </a:solidFill>
              </a:rPr>
              <a:t>10</a:t>
            </a:r>
            <a:r>
              <a:rPr lang="el-GR" altLang="el-GR" sz="2400" b="1">
                <a:solidFill>
                  <a:srgbClr val="FF0066"/>
                </a:solidFill>
              </a:rPr>
              <a:t>% w/v</a:t>
            </a:r>
            <a:r>
              <a:rPr lang="el-GR" alt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74C236D0-3270-4F63-97F3-4F8FDAF5C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5085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83" name="Rectangle 28">
            <a:extLst>
              <a:ext uri="{FF2B5EF4-FFF2-40B4-BE49-F238E27FC236}">
                <a16:creationId xmlns:a16="http://schemas.microsoft.com/office/drawing/2014/main" id="{4AC8111B-A7DC-45D5-88A0-7189C472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74663"/>
            <a:ext cx="9128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b="1">
                <a:solidFill>
                  <a:srgbClr val="FF0066"/>
                </a:solidFill>
              </a:rPr>
              <a:t>Περιεκτικότητα % </a:t>
            </a:r>
            <a:r>
              <a:rPr lang="en-US" altLang="el-GR" b="1">
                <a:solidFill>
                  <a:srgbClr val="FF0066"/>
                </a:solidFill>
              </a:rPr>
              <a:t>w/v</a:t>
            </a:r>
            <a:endParaRPr lang="el-GR" altLang="el-GR" b="1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F3C67EE-CECA-4715-9F54-2EE130A1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  <p:bldP spid="14345" grpId="0"/>
      <p:bldP spid="14347" grpId="0"/>
      <p:bldP spid="14348" grpId="0"/>
      <p:bldP spid="14350" grpId="0"/>
      <p:bldP spid="14351" grpId="0"/>
      <p:bldP spid="14353" grpId="0"/>
      <p:bldP spid="14354" grpId="0"/>
      <p:bldP spid="14356" grpId="0"/>
      <p:bldP spid="14357" grpId="0"/>
      <p:bldP spid="14359" grpId="0"/>
      <p:bldP spid="14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012" y="2147776"/>
            <a:ext cx="4056319" cy="30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5">
            <a:hlinkClick r:id="rId3"/>
            <a:extLst>
              <a:ext uri="{FF2B5EF4-FFF2-40B4-BE49-F238E27FC236}">
                <a16:creationId xmlns:a16="http://schemas.microsoft.com/office/drawing/2014/main" id="{DF7FA738-DE04-4572-8204-EE86047B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586" y="2275690"/>
            <a:ext cx="1201571" cy="5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σύνδεση  </a:t>
            </a:r>
          </a:p>
        </p:txBody>
      </p:sp>
      <p:sp>
        <p:nvSpPr>
          <p:cNvPr id="5" name="Text Box 15">
            <a:hlinkClick r:id="rId4" action="ppaction://hlinkfile"/>
            <a:extLst>
              <a:ext uri="{FF2B5EF4-FFF2-40B4-BE49-F238E27FC236}">
                <a16:creationId xmlns:a16="http://schemas.microsoft.com/office/drawing/2014/main" id="{C965C2AE-8CB1-4524-9DB1-9C38B0E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586" y="4166630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92DB3ECA-83B7-4710-87DE-C52C7A14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3337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FF0066"/>
                </a:solidFill>
              </a:rPr>
              <a:t>Να παρασκευάσεις διάλυμα θειικού χαλκού 5%</a:t>
            </a:r>
            <a:r>
              <a:rPr lang="en-US" sz="3200" b="1" dirty="0">
                <a:solidFill>
                  <a:srgbClr val="FF0066"/>
                </a:solidFill>
              </a:rPr>
              <a:t>w/v</a:t>
            </a:r>
            <a:endParaRPr lang="el-GR" sz="3200" b="1" dirty="0">
              <a:solidFill>
                <a:srgbClr val="FF0066"/>
              </a:solidFill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ED93FE72-DBA3-44E0-97D3-A1B3BA9E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8232" y="4051005"/>
            <a:ext cx="3280761" cy="25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081E08D-F85E-44B1-8014-5511AAA0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413" y="3429001"/>
            <a:ext cx="4392612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03614" y="1341438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/>
              <a:t>Στα </a:t>
            </a:r>
            <a:r>
              <a:rPr lang="en-US" sz="2400" u="sng"/>
              <a:t>5</a:t>
            </a:r>
            <a:r>
              <a:rPr lang="el-GR" sz="2400" u="sng"/>
              <a:t>0</a:t>
            </a:r>
            <a:r>
              <a:rPr lang="en-US" sz="2400" u="sng"/>
              <a:t>mL </a:t>
            </a:r>
            <a:r>
              <a:rPr lang="el-GR" sz="2400" u="sng"/>
              <a:t>δ/τος περιέχονται   </a:t>
            </a:r>
            <a:r>
              <a:rPr lang="en-US" sz="2400" b="1" u="sng">
                <a:solidFill>
                  <a:srgbClr val="FF0066"/>
                </a:solidFill>
              </a:rPr>
              <a:t>x</a:t>
            </a:r>
            <a:r>
              <a:rPr lang="el-GR" sz="2400" b="1" u="sng"/>
              <a:t>;</a:t>
            </a:r>
            <a:r>
              <a:rPr lang="en-US" sz="2400" u="sng"/>
              <a:t>g </a:t>
            </a:r>
            <a:r>
              <a:rPr lang="el-GR" sz="2400" u="sng"/>
              <a:t>δ.ο.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0" y="-269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Πόσα </a:t>
            </a:r>
            <a:r>
              <a:rPr lang="en-US" sz="2400" b="1"/>
              <a:t>g </a:t>
            </a:r>
            <a:r>
              <a:rPr lang="el-GR" sz="2400" b="1"/>
              <a:t>θειικού χαλκού περιέχονται σε 50 </a:t>
            </a:r>
            <a:r>
              <a:rPr lang="en-US" sz="2400" b="1"/>
              <a:t>mL </a:t>
            </a:r>
            <a:r>
              <a:rPr lang="el-GR" sz="2400" b="1"/>
              <a:t>διαλύματος με περιεκτικότητα 10%</a:t>
            </a:r>
            <a:r>
              <a:rPr lang="en-US" sz="2400" b="1"/>
              <a:t> w/v</a:t>
            </a:r>
            <a:r>
              <a:rPr lang="el-GR" sz="2400" b="1"/>
              <a:t>;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32175" y="836613"/>
            <a:ext cx="576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/>
              <a:t>mL </a:t>
            </a:r>
            <a:r>
              <a:rPr lang="el-GR" sz="2400"/>
              <a:t>δ/τος περιέχονται </a:t>
            </a:r>
            <a:r>
              <a:rPr lang="en-US" sz="2400"/>
              <a:t>10g </a:t>
            </a:r>
            <a:r>
              <a:rPr lang="el-GR" sz="2400"/>
              <a:t>δ.ο.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59376" y="1773239"/>
            <a:ext cx="576263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u="sng"/>
              <a:t>10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x</a:t>
            </a:r>
            <a:endParaRPr lang="el-GR" sz="2400" b="1">
              <a:solidFill>
                <a:srgbClr val="FF0066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014913" y="17732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  <a:endParaRPr lang="el-GR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295776" y="24209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10</a:t>
            </a:r>
            <a:r>
              <a:rPr lang="en-US" sz="2400" b="1" dirty="0">
                <a:solidFill>
                  <a:srgbClr val="FF0066"/>
                </a:solidFill>
              </a:rPr>
              <a:t>x</a:t>
            </a:r>
            <a:r>
              <a:rPr lang="en-US" sz="2400" dirty="0"/>
              <a:t> = </a:t>
            </a:r>
            <a:r>
              <a:rPr lang="el-GR" sz="2400" dirty="0"/>
              <a:t>5</a:t>
            </a:r>
            <a:r>
              <a:rPr lang="en-US" sz="2400" dirty="0"/>
              <a:t>0</a:t>
            </a:r>
            <a:endParaRPr lang="el-GR" sz="2400" dirty="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56138" y="292417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x</a:t>
            </a:r>
            <a:r>
              <a:rPr lang="en-US" sz="2400"/>
              <a:t> = </a:t>
            </a:r>
            <a:r>
              <a:rPr lang="el-GR" sz="2400"/>
              <a:t>5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151314" y="1773239"/>
            <a:ext cx="936625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u="sng"/>
              <a:t>100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/>
              <a:t>50</a:t>
            </a:r>
            <a:endParaRPr lang="el-GR" sz="2400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8112126" y="2205038"/>
            <a:ext cx="255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Απάντηση: </a:t>
            </a:r>
            <a:r>
              <a:rPr lang="el-GR" sz="2800">
                <a:solidFill>
                  <a:srgbClr val="FF0066"/>
                </a:solidFill>
              </a:rPr>
              <a:t>5</a:t>
            </a:r>
            <a:r>
              <a:rPr lang="en-US" sz="2800">
                <a:solidFill>
                  <a:srgbClr val="FF0066"/>
                </a:solidFill>
              </a:rPr>
              <a:t>g</a:t>
            </a:r>
            <a:endParaRPr lang="el-GR" sz="2800">
              <a:solidFill>
                <a:srgbClr val="FF0066"/>
              </a:solidFill>
            </a:endParaRPr>
          </a:p>
        </p:txBody>
      </p:sp>
      <p:cxnSp>
        <p:nvCxnSpPr>
          <p:cNvPr id="14" name="13 - Ευθεία γραμμή σύνδεσης"/>
          <p:cNvCxnSpPr/>
          <p:nvPr/>
        </p:nvCxnSpPr>
        <p:spPr>
          <a:xfrm flipH="1">
            <a:off x="4727848" y="1772816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H="1">
            <a:off x="4655840" y="2132856"/>
            <a:ext cx="216024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014DF64-ECD4-4DD9-A99F-76474EAA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3" grpId="0"/>
      <p:bldP spid="16394" grpId="0"/>
      <p:bldP spid="16395" grpId="0"/>
      <p:bldP spid="16396" grpId="0"/>
      <p:bldP spid="16398" grpId="0"/>
      <p:bldP spid="164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1"/>
            <a:ext cx="6400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4000" b="1">
                <a:solidFill>
                  <a:srgbClr val="FF0066"/>
                </a:solidFill>
              </a:rPr>
              <a:t>Περιεκτικότητα % </a:t>
            </a:r>
            <a:r>
              <a:rPr lang="en-US" sz="4000" b="1">
                <a:solidFill>
                  <a:srgbClr val="FF0066"/>
                </a:solidFill>
              </a:rPr>
              <a:t>v/v</a:t>
            </a:r>
            <a:endParaRPr lang="el-GR" sz="4000" b="1">
              <a:solidFill>
                <a:srgbClr val="FF0066"/>
              </a:solidFill>
            </a:endParaRPr>
          </a:p>
        </p:txBody>
      </p:sp>
      <p:pic>
        <p:nvPicPr>
          <p:cNvPr id="48131" name="Picture 3" descr="Gif_animation_school web paidi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1" y="1916114"/>
            <a:ext cx="1800225" cy="2160587"/>
          </a:xfrm>
          <a:prstGeom prst="rect">
            <a:avLst/>
          </a:prstGeom>
          <a:noFill/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495550" y="692150"/>
            <a:ext cx="4248150" cy="1512888"/>
          </a:xfrm>
          <a:prstGeom prst="wedgeEllipseCallout">
            <a:avLst>
              <a:gd name="adj1" fmla="val -41032"/>
              <a:gd name="adj2" fmla="val 8441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Τι σημαίνει ότι το  κρασί έχει περιεκτικότητα σε αλκοόλη </a:t>
            </a:r>
            <a:r>
              <a:rPr lang="el-GR" sz="2000" b="1">
                <a:solidFill>
                  <a:srgbClr val="FF0066"/>
                </a:solidFill>
              </a:rPr>
              <a:t>12% </a:t>
            </a:r>
            <a:r>
              <a:rPr lang="en-US" sz="2000" b="1">
                <a:solidFill>
                  <a:srgbClr val="FF0066"/>
                </a:solidFill>
              </a:rPr>
              <a:t>v</a:t>
            </a:r>
            <a:r>
              <a:rPr lang="el-GR" sz="2000" b="1">
                <a:solidFill>
                  <a:srgbClr val="FF0066"/>
                </a:solidFill>
              </a:rPr>
              <a:t>/</a:t>
            </a:r>
            <a:r>
              <a:rPr lang="en-US" sz="2000" b="1">
                <a:solidFill>
                  <a:srgbClr val="FF0066"/>
                </a:solidFill>
              </a:rPr>
              <a:t>v</a:t>
            </a:r>
            <a:r>
              <a:rPr lang="el-GR" sz="2000" b="1">
                <a:solidFill>
                  <a:srgbClr val="0000FF"/>
                </a:solidFill>
              </a:rPr>
              <a:t> ;</a:t>
            </a:r>
          </a:p>
          <a:p>
            <a:pPr algn="ctr"/>
            <a:endParaRPr lang="el-GR" sz="2000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6743700" y="765175"/>
            <a:ext cx="4356100" cy="1728788"/>
          </a:xfrm>
          <a:prstGeom prst="wedgeEllipseCallout">
            <a:avLst>
              <a:gd name="adj1" fmla="val 17676"/>
              <a:gd name="adj2" fmla="val 161569"/>
            </a:avLst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Σημαίνει ότι σε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l-GR" sz="2000" b="1">
                <a:solidFill>
                  <a:srgbClr val="0000FF"/>
                </a:solidFill>
              </a:rPr>
              <a:t>100</a:t>
            </a:r>
            <a:r>
              <a:rPr lang="en-US" sz="2000" b="1">
                <a:solidFill>
                  <a:srgbClr val="0000FF"/>
                </a:solidFill>
              </a:rPr>
              <a:t>mL</a:t>
            </a:r>
          </a:p>
          <a:p>
            <a:pPr algn="ctr"/>
            <a:r>
              <a:rPr lang="el-GR" sz="2000" b="1">
                <a:solidFill>
                  <a:srgbClr val="0000FF"/>
                </a:solidFill>
              </a:rPr>
              <a:t>κρασιού περιέχονται</a:t>
            </a:r>
          </a:p>
          <a:p>
            <a:pPr algn="ctr"/>
            <a:r>
              <a:rPr lang="el-GR" sz="2000" b="1">
                <a:solidFill>
                  <a:srgbClr val="0000FF"/>
                </a:solidFill>
              </a:rPr>
              <a:t>12 </a:t>
            </a:r>
            <a:r>
              <a:rPr lang="en-US" sz="2000" b="1">
                <a:solidFill>
                  <a:srgbClr val="0000FF"/>
                </a:solidFill>
              </a:rPr>
              <a:t>mL</a:t>
            </a:r>
            <a:r>
              <a:rPr lang="el-GR" sz="2000" b="1">
                <a:solidFill>
                  <a:srgbClr val="0000FF"/>
                </a:solidFill>
              </a:rPr>
              <a:t> αλκοόλης</a:t>
            </a:r>
          </a:p>
        </p:txBody>
      </p:sp>
      <p:pic>
        <p:nvPicPr>
          <p:cNvPr id="48134" name="Picture 6" descr="Gif_animation_school web_paidik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026" y="4346576"/>
            <a:ext cx="2092325" cy="2511425"/>
          </a:xfrm>
          <a:prstGeom prst="rect">
            <a:avLst/>
          </a:prstGeom>
          <a:noFill/>
        </p:spPr>
      </p:pic>
      <p:pic>
        <p:nvPicPr>
          <p:cNvPr id="48135" name="Picture 7" descr="wine-bottle_911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2997200"/>
            <a:ext cx="3671888" cy="3671888"/>
          </a:xfrm>
          <a:prstGeom prst="rect">
            <a:avLst/>
          </a:prstGeom>
          <a:noFill/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5016501" y="5013325"/>
            <a:ext cx="866775" cy="431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12%v/v</a:t>
            </a:r>
            <a:endParaRPr lang="el-GR" sz="1600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890F81C-10EB-49DD-8707-9000D941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67214" y="1270000"/>
            <a:ext cx="602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δ/τος περιέχονται </a:t>
            </a:r>
            <a:r>
              <a:rPr lang="en-US" sz="2400" b="1">
                <a:solidFill>
                  <a:srgbClr val="FF0066"/>
                </a:solidFill>
              </a:rPr>
              <a:t>4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δ.ο.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82888" y="1196976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66"/>
                </a:solidFill>
              </a:rPr>
              <a:t>4% </a:t>
            </a:r>
            <a:r>
              <a:rPr lang="en-US" sz="2400" b="1">
                <a:solidFill>
                  <a:srgbClr val="FF0066"/>
                </a:solidFill>
              </a:rPr>
              <a:t>v</a:t>
            </a:r>
            <a:r>
              <a:rPr lang="el-GR" sz="2400" b="1">
                <a:solidFill>
                  <a:srgbClr val="FF0066"/>
                </a:solidFill>
              </a:rPr>
              <a:t>/v</a:t>
            </a:r>
            <a:r>
              <a:rPr 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863975" y="1484314"/>
            <a:ext cx="6048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67214" y="1693863"/>
            <a:ext cx="602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δ/τος περιέχονται </a:t>
            </a:r>
            <a:r>
              <a:rPr lang="en-US" sz="2400" b="1">
                <a:solidFill>
                  <a:srgbClr val="FF0066"/>
                </a:solidFill>
              </a:rPr>
              <a:t>5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δ.ο.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82888" y="1620839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5</a:t>
            </a:r>
            <a:r>
              <a:rPr lang="el-GR" sz="2400" b="1">
                <a:solidFill>
                  <a:srgbClr val="FF0066"/>
                </a:solidFill>
              </a:rPr>
              <a:t>% </a:t>
            </a:r>
            <a:r>
              <a:rPr lang="en-US" sz="2400" b="1">
                <a:solidFill>
                  <a:srgbClr val="FF0066"/>
                </a:solidFill>
              </a:rPr>
              <a:t>v</a:t>
            </a:r>
            <a:r>
              <a:rPr lang="el-GR" sz="2400" b="1">
                <a:solidFill>
                  <a:srgbClr val="FF0066"/>
                </a:solidFill>
              </a:rPr>
              <a:t>/v</a:t>
            </a:r>
            <a:r>
              <a:rPr 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935413" y="1916114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32289" y="2565400"/>
            <a:ext cx="620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δ/τος περιέχονται </a:t>
            </a:r>
            <a:r>
              <a:rPr lang="en-US" sz="2400" b="1">
                <a:solidFill>
                  <a:srgbClr val="FF0066"/>
                </a:solidFill>
              </a:rPr>
              <a:t>7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δ.ο.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782888" y="2492376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7</a:t>
            </a:r>
            <a:r>
              <a:rPr lang="el-GR" sz="2400" b="1">
                <a:solidFill>
                  <a:srgbClr val="FF0066"/>
                </a:solidFill>
              </a:rPr>
              <a:t>% </a:t>
            </a:r>
            <a:r>
              <a:rPr lang="en-US" sz="2400" b="1">
                <a:solidFill>
                  <a:srgbClr val="FF0066"/>
                </a:solidFill>
              </a:rPr>
              <a:t>v</a:t>
            </a:r>
            <a:r>
              <a:rPr lang="el-GR" sz="2400" b="1">
                <a:solidFill>
                  <a:srgbClr val="FF0066"/>
                </a:solidFill>
              </a:rPr>
              <a:t>/v</a:t>
            </a:r>
            <a:r>
              <a:rPr 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863975" y="2781300"/>
            <a:ext cx="6048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367214" y="4070350"/>
            <a:ext cx="620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δ/τος περιέχονται </a:t>
            </a:r>
            <a:r>
              <a:rPr lang="en-US" sz="2400" b="1">
                <a:solidFill>
                  <a:srgbClr val="FF0066"/>
                </a:solidFill>
              </a:rPr>
              <a:t>10</a:t>
            </a: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sz="2400" b="1"/>
              <a:t>mL</a:t>
            </a:r>
            <a:r>
              <a:rPr lang="en-US" sz="2400"/>
              <a:t> </a:t>
            </a:r>
            <a:r>
              <a:rPr lang="el-GR" sz="2400"/>
              <a:t>δ.ο.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709864" y="3997326"/>
            <a:ext cx="1282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10</a:t>
            </a:r>
            <a:r>
              <a:rPr lang="el-GR" sz="2400" b="1">
                <a:solidFill>
                  <a:srgbClr val="FF0066"/>
                </a:solidFill>
              </a:rPr>
              <a:t>% </a:t>
            </a:r>
            <a:r>
              <a:rPr lang="en-US" sz="2400" b="1">
                <a:solidFill>
                  <a:srgbClr val="FF0066"/>
                </a:solidFill>
              </a:rPr>
              <a:t>v</a:t>
            </a:r>
            <a:r>
              <a:rPr lang="el-GR" sz="2400" b="1">
                <a:solidFill>
                  <a:srgbClr val="FF0066"/>
                </a:solidFill>
              </a:rPr>
              <a:t>/v</a:t>
            </a:r>
            <a:r>
              <a:rPr lang="el-GR" sz="24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935413" y="42926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71701" y="260350"/>
            <a:ext cx="8296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2800" b="1">
                <a:solidFill>
                  <a:srgbClr val="FF0066"/>
                </a:solidFill>
              </a:rPr>
              <a:t>Περιεκτικότητα % </a:t>
            </a:r>
            <a:r>
              <a:rPr lang="en-US" sz="2800" b="1">
                <a:solidFill>
                  <a:srgbClr val="FF0066"/>
                </a:solidFill>
              </a:rPr>
              <a:t>v/v</a:t>
            </a:r>
            <a:endParaRPr lang="el-GR" sz="2800" b="1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171304FE-99E1-4B59-9DD0-0C68A2A2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 animBg="1"/>
      <p:bldP spid="21510" grpId="0"/>
      <p:bldP spid="21511" grpId="0"/>
      <p:bldP spid="21512" grpId="0" animBg="1"/>
      <p:bldP spid="21516" grpId="0"/>
      <p:bldP spid="21517" grpId="0"/>
      <p:bldP spid="21518" grpId="0" animBg="1"/>
      <p:bldP spid="21525" grpId="0"/>
      <p:bldP spid="21526" grpId="0"/>
      <p:bldP spid="215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1774825" y="33337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rgbClr val="FF0066"/>
                </a:solidFill>
              </a:rPr>
              <a:t>Να παρασκευάσεις διάλυμα </a:t>
            </a:r>
            <a:r>
              <a:rPr lang="en-US" sz="3200" b="1">
                <a:solidFill>
                  <a:srgbClr val="FF0066"/>
                </a:solidFill>
              </a:rPr>
              <a:t> o</a:t>
            </a:r>
            <a:r>
              <a:rPr lang="el-GR" sz="3200" b="1">
                <a:solidFill>
                  <a:srgbClr val="FF0066"/>
                </a:solidFill>
              </a:rPr>
              <a:t>ινοπνεύματος 5%</a:t>
            </a:r>
            <a:r>
              <a:rPr lang="en-US" sz="3200" b="1">
                <a:solidFill>
                  <a:srgbClr val="FF0066"/>
                </a:solidFill>
              </a:rPr>
              <a:t>v/v</a:t>
            </a:r>
            <a:endParaRPr lang="el-GR" sz="3200" b="1">
              <a:solidFill>
                <a:srgbClr val="FF0066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676312A-589D-4EA6-917F-7EF53D1E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302" y="2598372"/>
            <a:ext cx="4188342" cy="2802967"/>
          </a:xfrm>
          <a:prstGeom prst="rect">
            <a:avLst/>
          </a:prstGeom>
        </p:spPr>
      </p:pic>
      <p:sp>
        <p:nvSpPr>
          <p:cNvPr id="7" name="Text Box 15">
            <a:hlinkClick r:id="rId3"/>
            <a:extLst>
              <a:ext uri="{FF2B5EF4-FFF2-40B4-BE49-F238E27FC236}">
                <a16:creationId xmlns:a16="http://schemas.microsoft.com/office/drawing/2014/main" id="{99FB3B4A-B5F2-4081-9926-FA9B1EFA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357" y="4006659"/>
            <a:ext cx="1068868" cy="5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σύνδεση  </a:t>
            </a:r>
          </a:p>
        </p:txBody>
      </p:sp>
      <p:sp>
        <p:nvSpPr>
          <p:cNvPr id="8" name="Text Box 15">
            <a:hlinkClick r:id="rId4" action="ppaction://hlinkfile"/>
            <a:extLst>
              <a:ext uri="{FF2B5EF4-FFF2-40B4-BE49-F238E27FC236}">
                <a16:creationId xmlns:a16="http://schemas.microsoft.com/office/drawing/2014/main" id="{5ED4B002-FABD-42A7-A1FC-A097D1E31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719" y="3999855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6EFB55D-56F6-4027-B8AF-83C46352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16275" y="1268413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/>
              <a:t>Στα </a:t>
            </a:r>
            <a:r>
              <a:rPr lang="en-US" sz="2400" u="sng"/>
              <a:t>75mL </a:t>
            </a:r>
            <a:r>
              <a:rPr lang="el-GR" sz="2400" u="sng"/>
              <a:t>δ/τος περιέχονται   </a:t>
            </a:r>
            <a:r>
              <a:rPr lang="en-US" sz="2400" b="1" u="sng">
                <a:solidFill>
                  <a:srgbClr val="FF0066"/>
                </a:solidFill>
              </a:rPr>
              <a:t>x</a:t>
            </a:r>
            <a:r>
              <a:rPr lang="el-GR" sz="2400" b="1" u="sng"/>
              <a:t>; </a:t>
            </a:r>
            <a:r>
              <a:rPr lang="en-US" sz="2400" u="sng"/>
              <a:t>mL </a:t>
            </a:r>
            <a:r>
              <a:rPr lang="el-GR" sz="2400" u="sng"/>
              <a:t>δ.ο.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0" y="-269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/>
              <a:t>Πόσα </a:t>
            </a:r>
            <a:r>
              <a:rPr lang="en-US" sz="2400" b="1" dirty="0" err="1"/>
              <a:t>mL</a:t>
            </a:r>
            <a:r>
              <a:rPr lang="en-US" sz="2400" b="1" dirty="0"/>
              <a:t> </a:t>
            </a:r>
            <a:r>
              <a:rPr lang="el-GR" sz="2400" b="1" dirty="0"/>
              <a:t>οινοπνεύματος περιέχονται σε 75 </a:t>
            </a:r>
            <a:r>
              <a:rPr lang="en-US" sz="2400" b="1" dirty="0" err="1"/>
              <a:t>mL</a:t>
            </a:r>
            <a:r>
              <a:rPr lang="en-US" sz="2400" b="1" dirty="0"/>
              <a:t> </a:t>
            </a:r>
            <a:r>
              <a:rPr lang="el-GR" sz="2400" b="1" dirty="0"/>
              <a:t>διαλύματος με  περιεκτικότητα 40% </a:t>
            </a:r>
            <a:r>
              <a:rPr lang="en-US" sz="2400" b="1" dirty="0"/>
              <a:t>v/v</a:t>
            </a:r>
            <a:r>
              <a:rPr lang="el-GR" sz="2400" b="1" dirty="0"/>
              <a:t>;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16275" y="83661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Στα 100</a:t>
            </a:r>
            <a:r>
              <a:rPr lang="en-US" sz="2400"/>
              <a:t>mL </a:t>
            </a:r>
            <a:r>
              <a:rPr lang="el-GR" sz="2400"/>
              <a:t>δ/τος περιέχονται </a:t>
            </a:r>
            <a:r>
              <a:rPr lang="en-US" sz="2400"/>
              <a:t>40 mL </a:t>
            </a:r>
            <a:r>
              <a:rPr lang="el-GR" sz="2400"/>
              <a:t>δ.ο.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59376" y="1773239"/>
            <a:ext cx="792163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u="sng"/>
              <a:t>40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x</a:t>
            </a:r>
            <a:endParaRPr lang="el-GR" sz="2400" b="1">
              <a:solidFill>
                <a:srgbClr val="FF0066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014913" y="17732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</a:t>
            </a:r>
            <a:endParaRPr lang="el-GR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151313" y="2492375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100</a:t>
            </a:r>
            <a:r>
              <a:rPr lang="en-US" sz="2400" b="1">
                <a:solidFill>
                  <a:srgbClr val="FF0066"/>
                </a:solidFill>
              </a:rPr>
              <a:t>x</a:t>
            </a:r>
            <a:r>
              <a:rPr lang="en-US" sz="2400"/>
              <a:t> = 3000</a:t>
            </a:r>
            <a:endParaRPr lang="el-GR" sz="240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511675" y="292417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x</a:t>
            </a:r>
            <a:r>
              <a:rPr lang="en-US" sz="2400"/>
              <a:t> = 30</a:t>
            </a:r>
            <a:endParaRPr lang="el-GR" sz="240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008438" y="1773239"/>
            <a:ext cx="1079500" cy="77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 u="sng"/>
              <a:t>100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400"/>
              <a:t>75</a:t>
            </a:r>
            <a:endParaRPr lang="el-GR" sz="2400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3203575"/>
            <a:ext cx="2220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751764" y="2205038"/>
            <a:ext cx="291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Απάντηση: </a:t>
            </a:r>
            <a:r>
              <a:rPr lang="en-US" sz="2800">
                <a:solidFill>
                  <a:srgbClr val="FF0066"/>
                </a:solidFill>
              </a:rPr>
              <a:t>30mL</a:t>
            </a:r>
            <a:endParaRPr lang="el-GR" sz="2800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0CB7E288-459C-4A07-85E8-5E81424D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9" grpId="0"/>
      <p:bldP spid="23561" grpId="0"/>
      <p:bldP spid="23562" grpId="0"/>
      <p:bldP spid="23563" grpId="0"/>
      <p:bldP spid="23564" grpId="0"/>
      <p:bldP spid="23565" grpId="0"/>
      <p:bldP spid="235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hemistry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4" y="652463"/>
            <a:ext cx="7488237" cy="5713412"/>
          </a:xfrm>
          <a:prstGeom prst="rect">
            <a:avLst/>
          </a:prstGeom>
          <a:noFill/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5B150E1-914F-46FB-890A-D791E734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79650" y="333375"/>
            <a:ext cx="763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/>
              <a:t>Ένα </a:t>
            </a:r>
            <a:r>
              <a:rPr lang="el-GR" sz="3600" b="1">
                <a:solidFill>
                  <a:srgbClr val="FF0066"/>
                </a:solidFill>
              </a:rPr>
              <a:t>διάλυμα</a:t>
            </a:r>
            <a:r>
              <a:rPr lang="el-GR" sz="3600" b="1"/>
              <a:t> </a:t>
            </a:r>
            <a:r>
              <a:rPr lang="el-GR" sz="3600"/>
              <a:t>έχει τουλάχιστον δύο συστατικά: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600"/>
              <a:t>Το </a:t>
            </a:r>
            <a:r>
              <a:rPr lang="el-GR" sz="3600" b="1">
                <a:solidFill>
                  <a:srgbClr val="FF0066"/>
                </a:solidFill>
              </a:rPr>
              <a:t>διαλύτη</a:t>
            </a:r>
            <a:r>
              <a:rPr lang="el-GR" sz="3600"/>
              <a:t> και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600"/>
              <a:t>Τη </a:t>
            </a:r>
            <a:r>
              <a:rPr lang="el-GR" sz="3600" b="1">
                <a:solidFill>
                  <a:srgbClr val="FF0066"/>
                </a:solidFill>
              </a:rPr>
              <a:t>διαλυμένη ουσία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919289" y="4076701"/>
            <a:ext cx="8569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b="1">
                <a:solidFill>
                  <a:srgbClr val="FF0066"/>
                </a:solidFill>
              </a:rPr>
              <a:t>Διαλύτης</a:t>
            </a:r>
            <a:r>
              <a:rPr lang="el-GR" sz="3600" b="1"/>
              <a:t> είναι το συστατικό που έχει ίδια φυσική κατάσταση με το διάλυμα, ή αυτό με τη μεγαλύτερη αναλογία μέσα στο διάλυμα</a:t>
            </a:r>
            <a:r>
              <a:rPr lang="el-GR" sz="3600"/>
              <a:t>.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6F92642-39D9-4AD5-8F00-38EF2CF2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-8-la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088" y="87314"/>
            <a:ext cx="6985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51089" y="3573464"/>
            <a:ext cx="7489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3600" dirty="0"/>
              <a:t>Ποιος είναι ο  </a:t>
            </a:r>
            <a:r>
              <a:rPr lang="el-GR" sz="3600" b="1" dirty="0">
                <a:solidFill>
                  <a:srgbClr val="0000FF"/>
                </a:solidFill>
              </a:rPr>
              <a:t>διαλύτης</a:t>
            </a:r>
            <a:r>
              <a:rPr lang="el-GR" sz="3600" dirty="0"/>
              <a:t> στα παραπάνω διαλύματα;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19288" y="5157789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b="1" dirty="0"/>
              <a:t>Διαλύτης είναι  το </a:t>
            </a:r>
            <a:r>
              <a:rPr lang="el-GR" sz="3600" b="1" dirty="0">
                <a:solidFill>
                  <a:srgbClr val="FF0066"/>
                </a:solidFill>
              </a:rPr>
              <a:t>νερό</a:t>
            </a:r>
            <a:r>
              <a:rPr lang="el-GR" sz="3600" b="1" dirty="0"/>
              <a:t>. Τα διαλύματα αυτά ονομάζονται </a:t>
            </a:r>
            <a:r>
              <a:rPr lang="el-GR" sz="3600" b="1" dirty="0">
                <a:solidFill>
                  <a:srgbClr val="FF0066"/>
                </a:solidFill>
              </a:rPr>
              <a:t>υδατικά</a:t>
            </a:r>
            <a:r>
              <a:rPr lang="el-GR" sz="3600" dirty="0"/>
              <a:t>.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6383338" y="32131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7535863" y="31416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8832850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4079875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70AE03D-020A-4631-A612-4ADDA2A6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468" y="1231901"/>
            <a:ext cx="7739063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279651" y="620713"/>
            <a:ext cx="633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24113" y="2603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432175" y="40163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3600" b="1">
                <a:solidFill>
                  <a:srgbClr val="FF0066"/>
                </a:solidFill>
              </a:rPr>
              <a:t>ΠΕΡΙΕΚΤΙΚΟΤΗΤΕΣ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2442678-5344-48A1-873B-8A595119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Βρυώνη Ράνια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ANd9GcRdIfaR77t1SddcdTg5HCJwAAT7LTBTJRaNcbi6OXyI3P7yPnPL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63" y="4141787"/>
            <a:ext cx="4752975" cy="2662237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000" y="1"/>
            <a:ext cx="6400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4000" b="1">
                <a:solidFill>
                  <a:srgbClr val="FF0066"/>
                </a:solidFill>
              </a:rPr>
              <a:t>Περιεκτικότητα % </a:t>
            </a:r>
            <a:r>
              <a:rPr lang="en-US" sz="4000" b="1">
                <a:solidFill>
                  <a:srgbClr val="FF0066"/>
                </a:solidFill>
              </a:rPr>
              <a:t>w/w</a:t>
            </a:r>
            <a:endParaRPr lang="el-GR" sz="4000" b="1">
              <a:solidFill>
                <a:srgbClr val="FF0066"/>
              </a:solidFill>
            </a:endParaRPr>
          </a:p>
        </p:txBody>
      </p:sp>
      <p:pic>
        <p:nvPicPr>
          <p:cNvPr id="44038" name="Picture 6" descr="https://encrypted-tbn3.gstatic.com/images?q=tbn:ANd9GcQ2y2AK5RH3apbREBLMdTFyPhwn2tDJ7xd552bDng9ijYDESMDA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1" y="2565400"/>
            <a:ext cx="2339975" cy="1504950"/>
          </a:xfrm>
          <a:prstGeom prst="rect">
            <a:avLst/>
          </a:prstGeom>
          <a:noFill/>
        </p:spPr>
      </p:pic>
      <p:pic>
        <p:nvPicPr>
          <p:cNvPr id="44040" name="Picture 8" descr="Gif_animation_school web paidik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851" y="1916114"/>
            <a:ext cx="1800225" cy="2160587"/>
          </a:xfrm>
          <a:prstGeom prst="rect">
            <a:avLst/>
          </a:prstGeom>
          <a:noFill/>
        </p:spPr>
      </p:pic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711451" y="692150"/>
            <a:ext cx="3744913" cy="1512888"/>
          </a:xfrm>
          <a:prstGeom prst="wedgeEllipseCallout">
            <a:avLst>
              <a:gd name="adj1" fmla="val -45593"/>
              <a:gd name="adj2" fmla="val 8441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Τι σημαίνει ότι το  γιαούρτι έχει περιεκτικότητα σε λιπαρά  </a:t>
            </a:r>
            <a:r>
              <a:rPr lang="el-GR" sz="2000" b="1">
                <a:solidFill>
                  <a:srgbClr val="FF0066"/>
                </a:solidFill>
              </a:rPr>
              <a:t>2% w/</a:t>
            </a:r>
            <a:r>
              <a:rPr lang="en-US" sz="2000" b="1">
                <a:solidFill>
                  <a:srgbClr val="FF0066"/>
                </a:solidFill>
              </a:rPr>
              <a:t>w</a:t>
            </a:r>
            <a:r>
              <a:rPr lang="el-GR" sz="2000" b="1">
                <a:solidFill>
                  <a:srgbClr val="0000FF"/>
                </a:solidFill>
              </a:rPr>
              <a:t> ;</a:t>
            </a:r>
          </a:p>
          <a:p>
            <a:pPr algn="ctr"/>
            <a:endParaRPr lang="el-GR" sz="2000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6743700" y="765175"/>
            <a:ext cx="4356100" cy="1728788"/>
          </a:xfrm>
          <a:prstGeom prst="wedgeEllipseCallout">
            <a:avLst>
              <a:gd name="adj1" fmla="val 17676"/>
              <a:gd name="adj2" fmla="val 161569"/>
            </a:avLst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>
                <a:solidFill>
                  <a:srgbClr val="0000FF"/>
                </a:solidFill>
              </a:rPr>
              <a:t>Σημαίνει ότι σε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l-GR" sz="2000" b="1">
                <a:solidFill>
                  <a:srgbClr val="0000FF"/>
                </a:solidFill>
              </a:rPr>
              <a:t>100 </a:t>
            </a:r>
            <a:r>
              <a:rPr lang="en-US" sz="2000" b="1">
                <a:solidFill>
                  <a:srgbClr val="0000FF"/>
                </a:solidFill>
              </a:rPr>
              <a:t>g</a:t>
            </a:r>
          </a:p>
          <a:p>
            <a:pPr algn="ctr"/>
            <a:r>
              <a:rPr lang="el-GR" sz="2000" b="1">
                <a:solidFill>
                  <a:srgbClr val="0000FF"/>
                </a:solidFill>
              </a:rPr>
              <a:t>γιαουρτιού περιέχονται</a:t>
            </a:r>
          </a:p>
          <a:p>
            <a:pPr algn="ctr"/>
            <a:r>
              <a:rPr lang="el-GR" sz="2000" b="1">
                <a:solidFill>
                  <a:srgbClr val="0000FF"/>
                </a:solidFill>
              </a:rPr>
              <a:t>2</a:t>
            </a:r>
            <a:r>
              <a:rPr lang="en-US" sz="2000" b="1">
                <a:solidFill>
                  <a:srgbClr val="0000FF"/>
                </a:solidFill>
              </a:rPr>
              <a:t>g</a:t>
            </a:r>
            <a:r>
              <a:rPr lang="el-GR" sz="2000" b="1">
                <a:solidFill>
                  <a:srgbClr val="0000FF"/>
                </a:solidFill>
              </a:rPr>
              <a:t> λιπαρών</a:t>
            </a:r>
          </a:p>
        </p:txBody>
      </p:sp>
      <p:pic>
        <p:nvPicPr>
          <p:cNvPr id="44043" name="Picture 11" descr="Gif_animation_school web_paidi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026" y="4346576"/>
            <a:ext cx="2092325" cy="2511425"/>
          </a:xfrm>
          <a:prstGeom prst="rect">
            <a:avLst/>
          </a:prstGeom>
          <a:noFill/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3F9236A-6C89-458D-B902-F4F41114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  <p:bldP spid="44041" grpId="0" animBg="1"/>
      <p:bldP spid="440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ECAF7147-7703-4374-980D-C49ED6C12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"/>
            <a:ext cx="863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Διάλυμα έχει περιεκτικότητα </a:t>
            </a:r>
            <a:r>
              <a:rPr lang="el-GR" altLang="el-GR" sz="2400" b="1">
                <a:solidFill>
                  <a:srgbClr val="FF0066"/>
                </a:solidFill>
              </a:rPr>
              <a:t>5%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r>
              <a:rPr lang="en-US" altLang="el-GR" sz="2400" b="1"/>
              <a:t> </a:t>
            </a:r>
            <a:r>
              <a:rPr lang="el-GR" altLang="el-GR" sz="2400" b="1"/>
              <a:t>(βάρος προς βάρος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 σημαίνει ότι: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EE5B3B1-2680-4406-9621-5DF75A34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836613"/>
            <a:ext cx="818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5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διαλυμένης ουσίας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971F5B07-30AB-4BD3-AE1C-0CC5A02C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429000"/>
            <a:ext cx="143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12%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60B2A302-E177-4548-8E7F-31546673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851150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7%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8D960468-0471-49A8-8B82-7000FE9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276475"/>
            <a:ext cx="1350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4%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r>
              <a:rPr lang="el-GR" altLang="el-GR" sz="2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20126C59-59AC-4CA3-9C1A-C3D6C720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229225"/>
            <a:ext cx="143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10%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3FB2FF2A-06C4-4B11-934F-CBABEC1A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724400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20%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E622A91B-D92D-4846-B609-78103E80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407670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0066"/>
                </a:solidFill>
              </a:rPr>
              <a:t>2,5% </a:t>
            </a:r>
            <a:r>
              <a:rPr lang="en-US" altLang="el-GR" sz="2400" b="1">
                <a:solidFill>
                  <a:srgbClr val="FF0066"/>
                </a:solidFill>
              </a:rPr>
              <a:t>w/w</a:t>
            </a:r>
            <a:endParaRPr lang="el-GR" altLang="el-GR" sz="2400" b="1">
              <a:solidFill>
                <a:srgbClr val="FF0066"/>
              </a:solidFill>
            </a:endParaRP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890E8AF9-CA11-4514-A8E3-0849CD457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276475"/>
            <a:ext cx="590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4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E4AE7CD2-B5D7-4875-B9E9-F1DA43CA8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3500438"/>
            <a:ext cx="607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12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46D417B1-252C-4056-B4DB-518C8CFB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076700"/>
            <a:ext cx="616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2,5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C5749685-DF73-4315-8B92-8BE76F0D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4652963"/>
            <a:ext cx="607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20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96A405BD-167B-4181-93E6-48D54163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229225"/>
            <a:ext cx="607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10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19563E05-CAC4-4F99-A607-8B566549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2852738"/>
            <a:ext cx="590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Σε </a:t>
            </a:r>
            <a:r>
              <a:rPr lang="el-GR" altLang="el-GR" sz="2400" b="1">
                <a:solidFill>
                  <a:srgbClr val="FF0066"/>
                </a:solidFill>
              </a:rPr>
              <a:t>100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 </a:t>
            </a:r>
            <a:r>
              <a:rPr lang="el-GR" altLang="el-GR" sz="2400" b="1"/>
              <a:t>διαλύματος περιέχονται </a:t>
            </a:r>
            <a:r>
              <a:rPr lang="el-GR" altLang="el-GR" sz="2400" b="1">
                <a:solidFill>
                  <a:srgbClr val="FF0066"/>
                </a:solidFill>
              </a:rPr>
              <a:t>7</a:t>
            </a:r>
            <a:r>
              <a:rPr lang="en-US" altLang="el-GR" sz="2400" b="1">
                <a:solidFill>
                  <a:srgbClr val="FF0066"/>
                </a:solidFill>
              </a:rPr>
              <a:t>g</a:t>
            </a:r>
            <a:r>
              <a:rPr lang="en-US" altLang="el-GR" sz="2400" b="1"/>
              <a:t> </a:t>
            </a:r>
            <a:r>
              <a:rPr lang="el-GR" altLang="el-GR" sz="2400" b="1"/>
              <a:t>δ.ο</a:t>
            </a: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27A7CDF-FF75-439C-B895-802D4D86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 rot="2319383">
            <a:off x="4614351" y="2823637"/>
            <a:ext cx="288925" cy="1439862"/>
          </a:xfrm>
          <a:prstGeom prst="downArrow">
            <a:avLst>
              <a:gd name="adj1" fmla="val 50000"/>
              <a:gd name="adj2" fmla="val 124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-2240276">
            <a:off x="7152582" y="2795204"/>
            <a:ext cx="288925" cy="1439862"/>
          </a:xfrm>
          <a:prstGeom prst="downArrow">
            <a:avLst>
              <a:gd name="adj1" fmla="val 50000"/>
              <a:gd name="adj2" fmla="val 1245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824789" y="1268414"/>
            <a:ext cx="3024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10</a:t>
            </a:r>
            <a:r>
              <a:rPr lang="en-US" sz="2400" b="1"/>
              <a:t>g </a:t>
            </a:r>
            <a:r>
              <a:rPr lang="el-GR" sz="2400" b="1"/>
              <a:t>ζάχαρη</a:t>
            </a:r>
            <a:r>
              <a:rPr lang="en-US" sz="2400" b="1"/>
              <a:t> </a:t>
            </a:r>
            <a:endParaRPr lang="el-GR" sz="2400" b="1"/>
          </a:p>
          <a:p>
            <a:pPr algn="ctr">
              <a:spcBef>
                <a:spcPct val="50000"/>
              </a:spcBef>
            </a:pPr>
            <a:r>
              <a:rPr lang="en-US" sz="2400" b="1"/>
              <a:t>200g </a:t>
            </a:r>
            <a:r>
              <a:rPr lang="el-GR" sz="2400" b="1"/>
              <a:t>αναψυκτικού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412761" y="5508963"/>
            <a:ext cx="3024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5</a:t>
            </a:r>
            <a:r>
              <a:rPr lang="en-US" sz="2400" b="1" dirty="0"/>
              <a:t>g </a:t>
            </a:r>
            <a:r>
              <a:rPr lang="el-GR" sz="2400" b="1" dirty="0"/>
              <a:t>ζάχαρη</a:t>
            </a:r>
          </a:p>
          <a:p>
            <a:pPr algn="ctr">
              <a:spcBef>
                <a:spcPct val="50000"/>
              </a:spcBef>
            </a:pPr>
            <a:r>
              <a:rPr lang="el-GR" sz="2400" b="1" dirty="0"/>
              <a:t>1</a:t>
            </a:r>
            <a:r>
              <a:rPr lang="en-US" sz="2400" b="1" dirty="0"/>
              <a:t>00g </a:t>
            </a:r>
            <a:r>
              <a:rPr lang="el-GR" sz="2400" b="1" dirty="0"/>
              <a:t>αναψυκτικού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297044" y="5588416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5</a:t>
            </a:r>
            <a:r>
              <a:rPr lang="en-US" sz="2400" b="1" dirty="0"/>
              <a:t>g </a:t>
            </a:r>
            <a:r>
              <a:rPr lang="el-GR" sz="2400" b="1" dirty="0"/>
              <a:t>ζάχαρη</a:t>
            </a:r>
          </a:p>
          <a:p>
            <a:pPr algn="ctr">
              <a:spcBef>
                <a:spcPct val="50000"/>
              </a:spcBef>
            </a:pPr>
            <a:r>
              <a:rPr lang="el-GR" sz="2400" b="1" dirty="0"/>
              <a:t> 1</a:t>
            </a:r>
            <a:r>
              <a:rPr lang="en-US" sz="2400" b="1" dirty="0"/>
              <a:t>00g </a:t>
            </a:r>
            <a:r>
              <a:rPr lang="el-GR" sz="2400" b="1" dirty="0"/>
              <a:t>αναψυκτικού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24001" y="6524626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401050" y="2565400"/>
            <a:ext cx="1798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5%w/w</a:t>
            </a:r>
            <a:endParaRPr lang="el-GR" sz="3200" b="1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B3E2C33F-26C9-4B27-91F5-65C1BD97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5910CD-061C-43CE-B703-6829E31C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26" y="417996"/>
            <a:ext cx="1457325" cy="24574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4628F5-AD84-4505-BDEC-26DCEC3A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74" y="3543568"/>
            <a:ext cx="1375580" cy="1729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F9125F-9C99-40AF-9452-EE3A4215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810" y="3856557"/>
            <a:ext cx="1375580" cy="172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52" grpId="0"/>
      <p:bldP spid="31753" grpId="0"/>
      <p:bldP spid="317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9608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16275" y="5084764"/>
            <a:ext cx="3384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4g </a:t>
            </a:r>
            <a:r>
              <a:rPr lang="el-GR" sz="2400" b="1" dirty="0"/>
              <a:t>ζάχαρη</a:t>
            </a:r>
            <a:r>
              <a:rPr lang="en-US" sz="2400" b="1" dirty="0"/>
              <a:t> </a:t>
            </a:r>
            <a:endParaRPr lang="el-GR" sz="2400" b="1" dirty="0"/>
          </a:p>
          <a:p>
            <a:r>
              <a:rPr lang="en-US" sz="2400" b="1" dirty="0"/>
              <a:t>50g </a:t>
            </a:r>
            <a:r>
              <a:rPr lang="el-GR" sz="2400" b="1" dirty="0"/>
              <a:t>αναψυκτικού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888164" y="836614"/>
            <a:ext cx="3240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6 </a:t>
            </a:r>
            <a:r>
              <a:rPr lang="el-GR" sz="2400" b="1"/>
              <a:t>ζάχαρη</a:t>
            </a:r>
            <a:r>
              <a:rPr lang="en-US" sz="2400" b="1"/>
              <a:t> </a:t>
            </a:r>
            <a:endParaRPr lang="el-GR" sz="2400" b="1"/>
          </a:p>
          <a:p>
            <a:r>
              <a:rPr lang="en-US" sz="2400" b="1"/>
              <a:t>200g </a:t>
            </a:r>
            <a:r>
              <a:rPr lang="el-GR" sz="2400" b="1"/>
              <a:t>αναψυκτικού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824788" y="3213100"/>
            <a:ext cx="187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3%w/w</a:t>
            </a:r>
            <a:endParaRPr lang="el-GR" sz="3200" b="1">
              <a:solidFill>
                <a:srgbClr val="FF0066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7967664" y="4941888"/>
            <a:ext cx="209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             8%w/w</a:t>
            </a:r>
            <a:endParaRPr lang="el-GR" sz="3200" b="1">
              <a:solidFill>
                <a:srgbClr val="FF0066"/>
              </a:solidFill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8112126" y="1773238"/>
            <a:ext cx="288925" cy="1439862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972175" y="3246438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el-GR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 rot="16200000">
            <a:off x="6671470" y="4941095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D4EEEFA-623D-4FF9-8520-1A7816BA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7AF9DC2-3778-494D-9EEB-2A19F5F6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664092"/>
            <a:ext cx="1457325" cy="245745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CCCE075-E408-4AB5-B33B-54C204B6F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95" y="4159050"/>
            <a:ext cx="1375580" cy="17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34" grpId="0" animBg="1"/>
      <p:bldP spid="307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534" y="1865047"/>
            <a:ext cx="4171507" cy="31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D2AA411D-4FF1-4766-A56D-33E51CCBD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991" y="1812967"/>
            <a:ext cx="1201571" cy="5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</a:t>
            </a:r>
            <a:r>
              <a:rPr lang="el-GR" sz="1400" b="1" dirty="0">
                <a:solidFill>
                  <a:srgbClr val="0070C0"/>
                </a:solidFill>
              </a:rPr>
              <a:t>ε</a:t>
            </a:r>
            <a:r>
              <a:rPr lang="el-GR" sz="1400" b="1" dirty="0">
                <a:solidFill>
                  <a:srgbClr val="993300"/>
                </a:solidFill>
                <a:hlinkClick r:id="rId4"/>
              </a:rPr>
              <a:t>ργαστήριο </a:t>
            </a:r>
            <a:r>
              <a:rPr lang="el-GR" sz="1400" b="1" dirty="0">
                <a:solidFill>
                  <a:srgbClr val="993300"/>
                </a:solidFill>
              </a:rPr>
              <a:t>(σύνδεση) </a:t>
            </a:r>
          </a:p>
        </p:txBody>
      </p:sp>
      <p:sp>
        <p:nvSpPr>
          <p:cNvPr id="9" name="Text Box 15">
            <a:hlinkClick r:id="rId5" action="ppaction://hlinkfile"/>
            <a:extLst>
              <a:ext uri="{FF2B5EF4-FFF2-40B4-BE49-F238E27FC236}">
                <a16:creationId xmlns:a16="http://schemas.microsoft.com/office/drawing/2014/main" id="{42C38FCC-2EA4-4CA4-92A9-96C24B83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990" y="2577505"/>
            <a:ext cx="1201571" cy="3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l-GR" sz="1400" b="1" dirty="0">
                <a:solidFill>
                  <a:srgbClr val="993300"/>
                </a:solidFill>
              </a:rPr>
              <a:t>Εικονικό εργαστήριο  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914B167-A961-49F0-B0F5-712E965F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3337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 dirty="0">
                <a:solidFill>
                  <a:srgbClr val="FF0066"/>
                </a:solidFill>
              </a:rPr>
              <a:t>Να παρασκευάσεις διάλυμα θειικού χαλκού 5%</a:t>
            </a:r>
            <a:r>
              <a:rPr lang="en-US" sz="3200" b="1" dirty="0">
                <a:solidFill>
                  <a:srgbClr val="FF0066"/>
                </a:solidFill>
              </a:rPr>
              <a:t>w/w</a:t>
            </a:r>
            <a:endParaRPr lang="el-GR" sz="3200" b="1" dirty="0">
              <a:solidFill>
                <a:srgbClr val="FF0066"/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12759FC-6332-426B-92FB-BF4DA8B5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Βρυώνη Ράνια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799</Words>
  <Application>Microsoft Office PowerPoint</Application>
  <PresentationFormat>Ευρεία οθόνη</PresentationFormat>
  <Paragraphs>143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Rania Vrioni</dc:creator>
  <cp:lastModifiedBy>Rania Vrioni</cp:lastModifiedBy>
  <cp:revision>13</cp:revision>
  <dcterms:created xsi:type="dcterms:W3CDTF">2023-11-11T10:59:52Z</dcterms:created>
  <dcterms:modified xsi:type="dcterms:W3CDTF">2023-11-11T16:44:33Z</dcterms:modified>
</cp:coreProperties>
</file>