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7" r:id="rId8"/>
    <p:sldId id="268" r:id="rId9"/>
    <p:sldId id="270" r:id="rId10"/>
    <p:sldId id="269" r:id="rId11"/>
    <p:sldId id="271" r:id="rId12"/>
    <p:sldId id="273" r:id="rId13"/>
    <p:sldId id="272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341" r:id="rId24"/>
    <p:sldId id="342" r:id="rId25"/>
    <p:sldId id="286" r:id="rId26"/>
    <p:sldId id="344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39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40" r:id="rId65"/>
    <p:sldId id="343" r:id="rId66"/>
    <p:sldId id="324" r:id="rId67"/>
    <p:sldId id="325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26" r:id="rId79"/>
    <p:sldId id="338" r:id="rId8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Based</a:t>
            </a:r>
            <a:r>
              <a:rPr lang="en-US" baseline="0" dirty="0" smtClean="0"/>
              <a:t> on official Censuses [Source: Hellenic Statistic Authority]</a:t>
            </a:r>
            <a:endParaRPr lang="el-GR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Φύλλο1!$B$1</c:f>
              <c:strCache>
                <c:ptCount val="1"/>
                <c:pt idx="0">
                  <c:v>Σειρά 1</c:v>
                </c:pt>
              </c:strCache>
            </c:strRef>
          </c:tx>
          <c:dLbls>
            <c:dLbl>
              <c:idx val="0"/>
              <c:layout>
                <c:manualLayout>
                  <c:x val="-4.6715993134719249E-3"/>
                  <c:y val="-4.2080006998060984E-3"/>
                </c:manualLayout>
              </c:layout>
              <c:showVal val="1"/>
            </c:dLbl>
            <c:dLbl>
              <c:idx val="1"/>
              <c:layout>
                <c:manualLayout>
                  <c:x val="6.8667084757976071E-3"/>
                  <c:y val="-1.038004053043636E-2"/>
                </c:manualLayout>
              </c:layout>
              <c:showVal val="1"/>
            </c:dLbl>
            <c:dLbl>
              <c:idx val="2"/>
              <c:layout>
                <c:manualLayout>
                  <c:x val="-2.27778429603357E-4"/>
                  <c:y val="1.5149344035923381E-2"/>
                </c:manualLayout>
              </c:layout>
              <c:showVal val="1"/>
            </c:dLbl>
            <c:dLbl>
              <c:idx val="3"/>
              <c:layout>
                <c:manualLayout>
                  <c:x val="-6.0615019930288158E-3"/>
                  <c:y val="-7.7349401103444541E-3"/>
                </c:manualLayout>
              </c:layout>
              <c:showVal val="1"/>
            </c:dLbl>
            <c:dLbl>
              <c:idx val="4"/>
              <c:layout>
                <c:manualLayout>
                  <c:x val="-3.7828091790424148E-3"/>
                  <c:y val="8.6969652158881104E-3"/>
                </c:manualLayout>
              </c:layout>
              <c:showVal val="1"/>
            </c:dLbl>
            <c:dLbl>
              <c:idx val="5"/>
              <c:layout>
                <c:manualLayout>
                  <c:x val="-2.2635075853461801E-3"/>
                  <c:y val="-6.5727621304930168E-3"/>
                </c:manualLayout>
              </c:layout>
              <c:showVal val="1"/>
            </c:dLbl>
            <c:dLbl>
              <c:idx val="6"/>
              <c:layout>
                <c:manualLayout>
                  <c:x val="0"/>
                  <c:y val="-8.2651673956718047E-3"/>
                </c:manualLayout>
              </c:layout>
              <c:showVal val="1"/>
            </c:dLbl>
            <c:dLbl>
              <c:idx val="7"/>
              <c:layout>
                <c:manualLayout>
                  <c:x val="3.8142179425546719E-3"/>
                  <c:y val="6.4413402119829367E-3"/>
                </c:manualLayout>
              </c:layout>
              <c:showVal val="1"/>
            </c:dLbl>
            <c:dLbl>
              <c:idx val="11"/>
              <c:layout>
                <c:manualLayout>
                  <c:x val="3.9423189739042491E-3"/>
                  <c:y val="1.3194260756915278E-3"/>
                </c:manualLayout>
              </c:layout>
              <c:showVal val="1"/>
            </c:dLbl>
            <c:dLbl>
              <c:idx val="12"/>
              <c:layout>
                <c:manualLayout>
                  <c:x val="-3.1674829484159119E-3"/>
                  <c:y val="6.1318426352698187E-3"/>
                </c:manualLayout>
              </c:layout>
              <c:showVal val="1"/>
            </c:dLbl>
            <c:dLbl>
              <c:idx val="13"/>
              <c:layout>
                <c:manualLayout>
                  <c:x val="-1.1165685640328663E-3"/>
                  <c:y val="-4.5285368845715702E-3"/>
                </c:manualLayout>
              </c:layout>
              <c:showVal val="1"/>
            </c:dLbl>
            <c:dLbl>
              <c:idx val="14"/>
              <c:layout>
                <c:manualLayout>
                  <c:x val="2.16486849332421E-3"/>
                  <c:y val="-1.3625391297827909E-3"/>
                </c:manualLayout>
              </c:layout>
              <c:showVal val="1"/>
            </c:dLbl>
            <c:dLbl>
              <c:idx val="15"/>
              <c:layout>
                <c:manualLayout>
                  <c:x val="-4.9550569147560983E-3"/>
                  <c:y val="8.6428135537444887E-3"/>
                </c:manualLayout>
              </c:layout>
              <c:showVal val="1"/>
            </c:dLbl>
            <c:dLbl>
              <c:idx val="16"/>
              <c:layout>
                <c:manualLayout>
                  <c:x val="5.9851864849907732E-3"/>
                  <c:y val="3.7366729635330211E-3"/>
                </c:manualLayout>
              </c:layout>
              <c:showVal val="1"/>
            </c:dLbl>
            <c:showVal val="1"/>
          </c:dLbls>
          <c:cat>
            <c:numRef>
              <c:f>Φύλλο1!$A$2:$A$18</c:f>
              <c:numCache>
                <c:formatCode>General</c:formatCode>
                <c:ptCount val="17"/>
                <c:pt idx="0">
                  <c:v>1863</c:v>
                </c:pt>
                <c:pt idx="1">
                  <c:v>1865</c:v>
                </c:pt>
                <c:pt idx="2">
                  <c:v>1870</c:v>
                </c:pt>
                <c:pt idx="3">
                  <c:v>1879</c:v>
                </c:pt>
                <c:pt idx="4">
                  <c:v>1889</c:v>
                </c:pt>
                <c:pt idx="5">
                  <c:v>1896</c:v>
                </c:pt>
                <c:pt idx="6">
                  <c:v>1907</c:v>
                </c:pt>
                <c:pt idx="7">
                  <c:v>1920</c:v>
                </c:pt>
                <c:pt idx="8">
                  <c:v>1928</c:v>
                </c:pt>
                <c:pt idx="9">
                  <c:v>1940</c:v>
                </c:pt>
                <c:pt idx="10">
                  <c:v>1951</c:v>
                </c:pt>
                <c:pt idx="11">
                  <c:v>1961</c:v>
                </c:pt>
                <c:pt idx="12">
                  <c:v>1971</c:v>
                </c:pt>
                <c:pt idx="13">
                  <c:v>1981</c:v>
                </c:pt>
                <c:pt idx="14">
                  <c:v>1991</c:v>
                </c:pt>
                <c:pt idx="15">
                  <c:v>2001</c:v>
                </c:pt>
                <c:pt idx="16">
                  <c:v>2011</c:v>
                </c:pt>
              </c:numCache>
            </c:numRef>
          </c:cat>
          <c:val>
            <c:numRef>
              <c:f>Φύλλο1!$B$2:$B$18</c:f>
              <c:numCache>
                <c:formatCode>General</c:formatCode>
                <c:ptCount val="17"/>
                <c:pt idx="0">
                  <c:v>72787</c:v>
                </c:pt>
                <c:pt idx="1">
                  <c:v>72534</c:v>
                </c:pt>
                <c:pt idx="2">
                  <c:v>67509</c:v>
                </c:pt>
                <c:pt idx="3">
                  <c:v>68321</c:v>
                </c:pt>
                <c:pt idx="4">
                  <c:v>69736</c:v>
                </c:pt>
                <c:pt idx="5">
                  <c:v>70007</c:v>
                </c:pt>
                <c:pt idx="6">
                  <c:v>71235</c:v>
                </c:pt>
                <c:pt idx="7">
                  <c:v>55030</c:v>
                </c:pt>
                <c:pt idx="8">
                  <c:v>64457</c:v>
                </c:pt>
                <c:pt idx="9">
                  <c:v>58437</c:v>
                </c:pt>
                <c:pt idx="10">
                  <c:v>47369</c:v>
                </c:pt>
                <c:pt idx="11">
                  <c:v>39793</c:v>
                </c:pt>
                <c:pt idx="12">
                  <c:v>31790</c:v>
                </c:pt>
                <c:pt idx="13">
                  <c:v>27649</c:v>
                </c:pt>
                <c:pt idx="14">
                  <c:v>29392</c:v>
                </c:pt>
                <c:pt idx="15">
                  <c:v>36404</c:v>
                </c:pt>
                <c:pt idx="16">
                  <c:v>35801</c:v>
                </c:pt>
              </c:numCache>
            </c:numRef>
          </c:val>
        </c:ser>
        <c:axId val="182273152"/>
        <c:axId val="182274688"/>
      </c:barChart>
      <c:catAx>
        <c:axId val="182273152"/>
        <c:scaling>
          <c:orientation val="minMax"/>
        </c:scaling>
        <c:axPos val="b"/>
        <c:numFmt formatCode="General" sourceLinked="1"/>
        <c:tickLblPos val="nextTo"/>
        <c:crossAx val="182274688"/>
        <c:crosses val="autoZero"/>
        <c:auto val="1"/>
        <c:lblAlgn val="ctr"/>
        <c:lblOffset val="100"/>
      </c:catAx>
      <c:valAx>
        <c:axId val="182274688"/>
        <c:scaling>
          <c:orientation val="minMax"/>
        </c:scaling>
        <c:axPos val="l"/>
        <c:majorGridlines/>
        <c:numFmt formatCode="General" sourceLinked="1"/>
        <c:tickLblPos val="nextTo"/>
        <c:crossAx val="182273152"/>
        <c:crosses val="autoZero"/>
        <c:crossBetween val="between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7D5DA6-75BB-4FE0-B113-D3B0AF34246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A001F2A4-FE92-4987-A16F-65EFCFEF673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Central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Administration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(Venice)</a:t>
          </a:r>
          <a:endParaRPr kumimoji="0" lang="el-GR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gm:t>
    </dgm:pt>
    <dgm:pt modelId="{218CCE3E-6B89-47E7-B788-5C133A1318A3}" type="parTrans" cxnId="{A3CA2C49-AEEB-4636-9094-73DE16D95704}">
      <dgm:prSet/>
      <dgm:spPr/>
    </dgm:pt>
    <dgm:pt modelId="{2C830D87-9DE6-493F-A52C-DBAB19CBC610}" type="sibTrans" cxnId="{A3CA2C49-AEEB-4636-9094-73DE16D95704}">
      <dgm:prSet/>
      <dgm:spPr/>
    </dgm:pt>
    <dgm:pt modelId="{62D5FE44-308A-4F44-A309-855D8B1F9C9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Local Venetian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authorities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(Corfu&gt;</a:t>
          </a:r>
          <a:r>
            <a:rPr kumimoji="0" lang="en-US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Kefalonia</a:t>
          </a: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)</a:t>
          </a:r>
          <a:endParaRPr kumimoji="0" lang="el-GR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gm:t>
    </dgm:pt>
    <dgm:pt modelId="{B1254EBB-A233-4491-A4FD-56BADA6ACCA0}" type="parTrans" cxnId="{6E4432EC-BE4F-4753-ABB2-380F555E1B1C}">
      <dgm:prSet/>
      <dgm:spPr/>
    </dgm:pt>
    <dgm:pt modelId="{CFB9D18C-BD91-4350-B763-64ED714CCAC5}" type="sibTrans" cxnId="{6E4432EC-BE4F-4753-ABB2-380F555E1B1C}">
      <dgm:prSet/>
      <dgm:spPr/>
    </dgm:pt>
    <dgm:pt modelId="{1A5FC90A-A748-4EF8-BC6E-C3789025D37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Community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Council (local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Nobles –</a:t>
          </a:r>
          <a:r>
            <a:rPr kumimoji="0" lang="en-US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Libro</a:t>
          </a: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d’ Oro)</a:t>
          </a:r>
          <a:endParaRPr kumimoji="0" lang="el-GR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gm:t>
    </dgm:pt>
    <dgm:pt modelId="{024B627B-EB52-4A26-877B-CA764104DFFD}" type="parTrans" cxnId="{71DD692B-A8B0-4292-9B3B-E5D4CF11FC2E}">
      <dgm:prSet/>
      <dgm:spPr/>
    </dgm:pt>
    <dgm:pt modelId="{199B1158-050B-4148-A704-2482D45EB284}" type="sibTrans" cxnId="{71DD692B-A8B0-4292-9B3B-E5D4CF11FC2E}">
      <dgm:prSet/>
      <dgm:spPr/>
    </dgm:pt>
    <dgm:pt modelId="{5D19C09C-0F1E-46E5-834D-17D8DE738E0F}" type="pres">
      <dgm:prSet presAssocID="{A37D5DA6-75BB-4FE0-B113-D3B0AF34246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A3CA817-4533-4923-ABA1-F54E8C8EEEB2}" type="pres">
      <dgm:prSet presAssocID="{A001F2A4-FE92-4987-A16F-65EFCFEF673D}" presName="hierRoot1" presStyleCnt="0">
        <dgm:presLayoutVars>
          <dgm:hierBranch/>
        </dgm:presLayoutVars>
      </dgm:prSet>
      <dgm:spPr/>
    </dgm:pt>
    <dgm:pt modelId="{DFD0C163-A7A2-43C9-8D9B-D240262D6C9B}" type="pres">
      <dgm:prSet presAssocID="{A001F2A4-FE92-4987-A16F-65EFCFEF673D}" presName="rootComposite1" presStyleCnt="0"/>
      <dgm:spPr/>
    </dgm:pt>
    <dgm:pt modelId="{08F06CA2-4B31-481D-B9C4-EFD8B074F49E}" type="pres">
      <dgm:prSet presAssocID="{A001F2A4-FE92-4987-A16F-65EFCFEF673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7B64357-1008-4471-B3AD-664E14EC8AAC}" type="pres">
      <dgm:prSet presAssocID="{A001F2A4-FE92-4987-A16F-65EFCFEF673D}" presName="rootConnector1" presStyleLbl="node1" presStyleIdx="0" presStyleCnt="0"/>
      <dgm:spPr/>
      <dgm:t>
        <a:bodyPr/>
        <a:lstStyle/>
        <a:p>
          <a:endParaRPr lang="el-GR"/>
        </a:p>
      </dgm:t>
    </dgm:pt>
    <dgm:pt modelId="{ADF63001-9E17-43BE-BCF3-1C9A6ADDF27B}" type="pres">
      <dgm:prSet presAssocID="{A001F2A4-FE92-4987-A16F-65EFCFEF673D}" presName="hierChild2" presStyleCnt="0"/>
      <dgm:spPr/>
    </dgm:pt>
    <dgm:pt modelId="{07E66FA1-D495-4865-A703-8EF742FDD0D8}" type="pres">
      <dgm:prSet presAssocID="{B1254EBB-A233-4491-A4FD-56BADA6ACCA0}" presName="Name35" presStyleLbl="parChTrans1D2" presStyleIdx="0" presStyleCnt="2"/>
      <dgm:spPr/>
    </dgm:pt>
    <dgm:pt modelId="{61A75600-1388-43AC-84D1-A27747683CD5}" type="pres">
      <dgm:prSet presAssocID="{62D5FE44-308A-4F44-A309-855D8B1F9C9E}" presName="hierRoot2" presStyleCnt="0">
        <dgm:presLayoutVars>
          <dgm:hierBranch/>
        </dgm:presLayoutVars>
      </dgm:prSet>
      <dgm:spPr/>
    </dgm:pt>
    <dgm:pt modelId="{5078489F-B199-48B3-A5E6-EB6669379F10}" type="pres">
      <dgm:prSet presAssocID="{62D5FE44-308A-4F44-A309-855D8B1F9C9E}" presName="rootComposite" presStyleCnt="0"/>
      <dgm:spPr/>
    </dgm:pt>
    <dgm:pt modelId="{F035EAA3-578F-4786-9189-EA818DE7A6E3}" type="pres">
      <dgm:prSet presAssocID="{62D5FE44-308A-4F44-A309-855D8B1F9C9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3A18A8E-208B-48EA-B477-9195FC6600D2}" type="pres">
      <dgm:prSet presAssocID="{62D5FE44-308A-4F44-A309-855D8B1F9C9E}" presName="rootConnector" presStyleLbl="node2" presStyleIdx="0" presStyleCnt="2"/>
      <dgm:spPr/>
      <dgm:t>
        <a:bodyPr/>
        <a:lstStyle/>
        <a:p>
          <a:endParaRPr lang="el-GR"/>
        </a:p>
      </dgm:t>
    </dgm:pt>
    <dgm:pt modelId="{D3C9A008-CD8C-46A4-B3E3-BBBEA6BEAC09}" type="pres">
      <dgm:prSet presAssocID="{62D5FE44-308A-4F44-A309-855D8B1F9C9E}" presName="hierChild4" presStyleCnt="0"/>
      <dgm:spPr/>
    </dgm:pt>
    <dgm:pt modelId="{9D5DA59A-FE0A-4942-9D57-F9608E829845}" type="pres">
      <dgm:prSet presAssocID="{62D5FE44-308A-4F44-A309-855D8B1F9C9E}" presName="hierChild5" presStyleCnt="0"/>
      <dgm:spPr/>
    </dgm:pt>
    <dgm:pt modelId="{C0B0C71C-5AFA-4774-B623-4BC4275FC92E}" type="pres">
      <dgm:prSet presAssocID="{024B627B-EB52-4A26-877B-CA764104DFFD}" presName="Name35" presStyleLbl="parChTrans1D2" presStyleIdx="1" presStyleCnt="2"/>
      <dgm:spPr/>
    </dgm:pt>
    <dgm:pt modelId="{786DDD68-2803-43F2-9336-08EE40662CF4}" type="pres">
      <dgm:prSet presAssocID="{1A5FC90A-A748-4EF8-BC6E-C3789025D37F}" presName="hierRoot2" presStyleCnt="0">
        <dgm:presLayoutVars>
          <dgm:hierBranch/>
        </dgm:presLayoutVars>
      </dgm:prSet>
      <dgm:spPr/>
    </dgm:pt>
    <dgm:pt modelId="{AFEA7528-66DA-4DAD-8F26-18CA68F57E9B}" type="pres">
      <dgm:prSet presAssocID="{1A5FC90A-A748-4EF8-BC6E-C3789025D37F}" presName="rootComposite" presStyleCnt="0"/>
      <dgm:spPr/>
    </dgm:pt>
    <dgm:pt modelId="{858A4760-EFFA-4E4E-8A55-E2D69D938D42}" type="pres">
      <dgm:prSet presAssocID="{1A5FC90A-A748-4EF8-BC6E-C3789025D37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4268D86-21BF-4EFE-A40A-AFFFF9650A6A}" type="pres">
      <dgm:prSet presAssocID="{1A5FC90A-A748-4EF8-BC6E-C3789025D37F}" presName="rootConnector" presStyleLbl="node2" presStyleIdx="1" presStyleCnt="2"/>
      <dgm:spPr/>
      <dgm:t>
        <a:bodyPr/>
        <a:lstStyle/>
        <a:p>
          <a:endParaRPr lang="el-GR"/>
        </a:p>
      </dgm:t>
    </dgm:pt>
    <dgm:pt modelId="{55149FD3-AD9C-4B40-AA04-396F0C5E9BAA}" type="pres">
      <dgm:prSet presAssocID="{1A5FC90A-A748-4EF8-BC6E-C3789025D37F}" presName="hierChild4" presStyleCnt="0"/>
      <dgm:spPr/>
    </dgm:pt>
    <dgm:pt modelId="{68CFDA6E-EDEF-43FB-9700-953D40CB8B99}" type="pres">
      <dgm:prSet presAssocID="{1A5FC90A-A748-4EF8-BC6E-C3789025D37F}" presName="hierChild5" presStyleCnt="0"/>
      <dgm:spPr/>
    </dgm:pt>
    <dgm:pt modelId="{79D6658A-39A1-459F-ACC9-2FB4A97294A2}" type="pres">
      <dgm:prSet presAssocID="{A001F2A4-FE92-4987-A16F-65EFCFEF673D}" presName="hierChild3" presStyleCnt="0"/>
      <dgm:spPr/>
    </dgm:pt>
  </dgm:ptLst>
  <dgm:cxnLst>
    <dgm:cxn modelId="{BBA41272-30CC-429B-B773-6DAEA7BF4820}" type="presOf" srcId="{A001F2A4-FE92-4987-A16F-65EFCFEF673D}" destId="{08F06CA2-4B31-481D-B9C4-EFD8B074F49E}" srcOrd="0" destOrd="0" presId="urn:microsoft.com/office/officeart/2005/8/layout/orgChart1"/>
    <dgm:cxn modelId="{BE1C23D6-0317-4E59-A64D-1B912EE69EE7}" type="presOf" srcId="{A001F2A4-FE92-4987-A16F-65EFCFEF673D}" destId="{C7B64357-1008-4471-B3AD-664E14EC8AAC}" srcOrd="1" destOrd="0" presId="urn:microsoft.com/office/officeart/2005/8/layout/orgChart1"/>
    <dgm:cxn modelId="{096CC629-EB94-4802-89B7-740DE694DCE1}" type="presOf" srcId="{1A5FC90A-A748-4EF8-BC6E-C3789025D37F}" destId="{34268D86-21BF-4EFE-A40A-AFFFF9650A6A}" srcOrd="1" destOrd="0" presId="urn:microsoft.com/office/officeart/2005/8/layout/orgChart1"/>
    <dgm:cxn modelId="{A4C169F5-D53D-4019-8880-572C4C7BA692}" type="presOf" srcId="{62D5FE44-308A-4F44-A309-855D8B1F9C9E}" destId="{F035EAA3-578F-4786-9189-EA818DE7A6E3}" srcOrd="0" destOrd="0" presId="urn:microsoft.com/office/officeart/2005/8/layout/orgChart1"/>
    <dgm:cxn modelId="{4C10AF2B-92C1-42B9-82D2-5E7D55065F7B}" type="presOf" srcId="{B1254EBB-A233-4491-A4FD-56BADA6ACCA0}" destId="{07E66FA1-D495-4865-A703-8EF742FDD0D8}" srcOrd="0" destOrd="0" presId="urn:microsoft.com/office/officeart/2005/8/layout/orgChart1"/>
    <dgm:cxn modelId="{DCE98B42-F4EC-42E5-A559-64E97053C42D}" type="presOf" srcId="{1A5FC90A-A748-4EF8-BC6E-C3789025D37F}" destId="{858A4760-EFFA-4E4E-8A55-E2D69D938D42}" srcOrd="0" destOrd="0" presId="urn:microsoft.com/office/officeart/2005/8/layout/orgChart1"/>
    <dgm:cxn modelId="{6E4432EC-BE4F-4753-ABB2-380F555E1B1C}" srcId="{A001F2A4-FE92-4987-A16F-65EFCFEF673D}" destId="{62D5FE44-308A-4F44-A309-855D8B1F9C9E}" srcOrd="0" destOrd="0" parTransId="{B1254EBB-A233-4491-A4FD-56BADA6ACCA0}" sibTransId="{CFB9D18C-BD91-4350-B763-64ED714CCAC5}"/>
    <dgm:cxn modelId="{3D564B9F-E7E4-4F56-A016-03D0164A3FF1}" type="presOf" srcId="{024B627B-EB52-4A26-877B-CA764104DFFD}" destId="{C0B0C71C-5AFA-4774-B623-4BC4275FC92E}" srcOrd="0" destOrd="0" presId="urn:microsoft.com/office/officeart/2005/8/layout/orgChart1"/>
    <dgm:cxn modelId="{7E58B521-E4C0-4667-A006-57FEF3381BE8}" type="presOf" srcId="{62D5FE44-308A-4F44-A309-855D8B1F9C9E}" destId="{53A18A8E-208B-48EA-B477-9195FC6600D2}" srcOrd="1" destOrd="0" presId="urn:microsoft.com/office/officeart/2005/8/layout/orgChart1"/>
    <dgm:cxn modelId="{71DD692B-A8B0-4292-9B3B-E5D4CF11FC2E}" srcId="{A001F2A4-FE92-4987-A16F-65EFCFEF673D}" destId="{1A5FC90A-A748-4EF8-BC6E-C3789025D37F}" srcOrd="1" destOrd="0" parTransId="{024B627B-EB52-4A26-877B-CA764104DFFD}" sibTransId="{199B1158-050B-4148-A704-2482D45EB284}"/>
    <dgm:cxn modelId="{A3CA2C49-AEEB-4636-9094-73DE16D95704}" srcId="{A37D5DA6-75BB-4FE0-B113-D3B0AF342468}" destId="{A001F2A4-FE92-4987-A16F-65EFCFEF673D}" srcOrd="0" destOrd="0" parTransId="{218CCE3E-6B89-47E7-B788-5C133A1318A3}" sibTransId="{2C830D87-9DE6-493F-A52C-DBAB19CBC610}"/>
    <dgm:cxn modelId="{43BFD26E-343D-4BE9-8ADE-62D7819B165D}" type="presOf" srcId="{A37D5DA6-75BB-4FE0-B113-D3B0AF342468}" destId="{5D19C09C-0F1E-46E5-834D-17D8DE738E0F}" srcOrd="0" destOrd="0" presId="urn:microsoft.com/office/officeart/2005/8/layout/orgChart1"/>
    <dgm:cxn modelId="{D2BB057A-024C-4498-A46F-854127327EF2}" type="presParOf" srcId="{5D19C09C-0F1E-46E5-834D-17D8DE738E0F}" destId="{4A3CA817-4533-4923-ABA1-F54E8C8EEEB2}" srcOrd="0" destOrd="0" presId="urn:microsoft.com/office/officeart/2005/8/layout/orgChart1"/>
    <dgm:cxn modelId="{7F9411D9-0319-4AF1-9D73-C71A7AC3C9A9}" type="presParOf" srcId="{4A3CA817-4533-4923-ABA1-F54E8C8EEEB2}" destId="{DFD0C163-A7A2-43C9-8D9B-D240262D6C9B}" srcOrd="0" destOrd="0" presId="urn:microsoft.com/office/officeart/2005/8/layout/orgChart1"/>
    <dgm:cxn modelId="{C411AC0F-901F-4EBE-810F-94862CB230F5}" type="presParOf" srcId="{DFD0C163-A7A2-43C9-8D9B-D240262D6C9B}" destId="{08F06CA2-4B31-481D-B9C4-EFD8B074F49E}" srcOrd="0" destOrd="0" presId="urn:microsoft.com/office/officeart/2005/8/layout/orgChart1"/>
    <dgm:cxn modelId="{78BF9938-21F3-4D59-A301-11E5195B9771}" type="presParOf" srcId="{DFD0C163-A7A2-43C9-8D9B-D240262D6C9B}" destId="{C7B64357-1008-4471-B3AD-664E14EC8AAC}" srcOrd="1" destOrd="0" presId="urn:microsoft.com/office/officeart/2005/8/layout/orgChart1"/>
    <dgm:cxn modelId="{45E27155-E245-47BE-9F4B-8CAF9AC4B397}" type="presParOf" srcId="{4A3CA817-4533-4923-ABA1-F54E8C8EEEB2}" destId="{ADF63001-9E17-43BE-BCF3-1C9A6ADDF27B}" srcOrd="1" destOrd="0" presId="urn:microsoft.com/office/officeart/2005/8/layout/orgChart1"/>
    <dgm:cxn modelId="{14B75FBF-DBF3-482B-B9EE-3B8DBDC4EB4A}" type="presParOf" srcId="{ADF63001-9E17-43BE-BCF3-1C9A6ADDF27B}" destId="{07E66FA1-D495-4865-A703-8EF742FDD0D8}" srcOrd="0" destOrd="0" presId="urn:microsoft.com/office/officeart/2005/8/layout/orgChart1"/>
    <dgm:cxn modelId="{6495BB2E-049A-4D09-957A-033F50A78710}" type="presParOf" srcId="{ADF63001-9E17-43BE-BCF3-1C9A6ADDF27B}" destId="{61A75600-1388-43AC-84D1-A27747683CD5}" srcOrd="1" destOrd="0" presId="urn:microsoft.com/office/officeart/2005/8/layout/orgChart1"/>
    <dgm:cxn modelId="{73162A4F-B463-41CA-B3B4-95703644ACB3}" type="presParOf" srcId="{61A75600-1388-43AC-84D1-A27747683CD5}" destId="{5078489F-B199-48B3-A5E6-EB6669379F10}" srcOrd="0" destOrd="0" presId="urn:microsoft.com/office/officeart/2005/8/layout/orgChart1"/>
    <dgm:cxn modelId="{AF51AA01-3212-4D17-AAEB-80BA3742CAFA}" type="presParOf" srcId="{5078489F-B199-48B3-A5E6-EB6669379F10}" destId="{F035EAA3-578F-4786-9189-EA818DE7A6E3}" srcOrd="0" destOrd="0" presId="urn:microsoft.com/office/officeart/2005/8/layout/orgChart1"/>
    <dgm:cxn modelId="{37AE98D2-5E1A-4BBE-9FCB-2C862979A023}" type="presParOf" srcId="{5078489F-B199-48B3-A5E6-EB6669379F10}" destId="{53A18A8E-208B-48EA-B477-9195FC6600D2}" srcOrd="1" destOrd="0" presId="urn:microsoft.com/office/officeart/2005/8/layout/orgChart1"/>
    <dgm:cxn modelId="{55ED66CF-4A9C-493C-AAF3-20A3D71A78D2}" type="presParOf" srcId="{61A75600-1388-43AC-84D1-A27747683CD5}" destId="{D3C9A008-CD8C-46A4-B3E3-BBBEA6BEAC09}" srcOrd="1" destOrd="0" presId="urn:microsoft.com/office/officeart/2005/8/layout/orgChart1"/>
    <dgm:cxn modelId="{22B3027C-619C-4E17-8427-2FDEA4C8DFAB}" type="presParOf" srcId="{61A75600-1388-43AC-84D1-A27747683CD5}" destId="{9D5DA59A-FE0A-4942-9D57-F9608E829845}" srcOrd="2" destOrd="0" presId="urn:microsoft.com/office/officeart/2005/8/layout/orgChart1"/>
    <dgm:cxn modelId="{4F638285-3CCA-4FDA-9762-E6B9B2F8E48C}" type="presParOf" srcId="{ADF63001-9E17-43BE-BCF3-1C9A6ADDF27B}" destId="{C0B0C71C-5AFA-4774-B623-4BC4275FC92E}" srcOrd="2" destOrd="0" presId="urn:microsoft.com/office/officeart/2005/8/layout/orgChart1"/>
    <dgm:cxn modelId="{50E03F4F-D293-4B94-A4BA-97E95CE4B751}" type="presParOf" srcId="{ADF63001-9E17-43BE-BCF3-1C9A6ADDF27B}" destId="{786DDD68-2803-43F2-9336-08EE40662CF4}" srcOrd="3" destOrd="0" presId="urn:microsoft.com/office/officeart/2005/8/layout/orgChart1"/>
    <dgm:cxn modelId="{4E66D997-8AE4-4D67-BEF7-C3AE97029822}" type="presParOf" srcId="{786DDD68-2803-43F2-9336-08EE40662CF4}" destId="{AFEA7528-66DA-4DAD-8F26-18CA68F57E9B}" srcOrd="0" destOrd="0" presId="urn:microsoft.com/office/officeart/2005/8/layout/orgChart1"/>
    <dgm:cxn modelId="{A96B679E-2692-4EC9-8533-48807E81B717}" type="presParOf" srcId="{AFEA7528-66DA-4DAD-8F26-18CA68F57E9B}" destId="{858A4760-EFFA-4E4E-8A55-E2D69D938D42}" srcOrd="0" destOrd="0" presId="urn:microsoft.com/office/officeart/2005/8/layout/orgChart1"/>
    <dgm:cxn modelId="{B9E81A69-9AAA-4D9B-B4A6-D77A53EF8570}" type="presParOf" srcId="{AFEA7528-66DA-4DAD-8F26-18CA68F57E9B}" destId="{34268D86-21BF-4EFE-A40A-AFFFF9650A6A}" srcOrd="1" destOrd="0" presId="urn:microsoft.com/office/officeart/2005/8/layout/orgChart1"/>
    <dgm:cxn modelId="{6DDD41B7-C57D-4946-8EBD-C96266DE85FB}" type="presParOf" srcId="{786DDD68-2803-43F2-9336-08EE40662CF4}" destId="{55149FD3-AD9C-4B40-AA04-396F0C5E9BAA}" srcOrd="1" destOrd="0" presId="urn:microsoft.com/office/officeart/2005/8/layout/orgChart1"/>
    <dgm:cxn modelId="{1274EC39-A52D-492A-8139-86CB0C8396B6}" type="presParOf" srcId="{786DDD68-2803-43F2-9336-08EE40662CF4}" destId="{68CFDA6E-EDEF-43FB-9700-953D40CB8B99}" srcOrd="2" destOrd="0" presId="urn:microsoft.com/office/officeart/2005/8/layout/orgChart1"/>
    <dgm:cxn modelId="{B3CBE249-C623-4730-B8A4-074598176046}" type="presParOf" srcId="{4A3CA817-4533-4923-ABA1-F54E8C8EEEB2}" destId="{79D6658A-39A1-459F-ACC9-2FB4A97294A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B0C71C-5AFA-4774-B623-4BC4275FC92E}">
      <dsp:nvSpPr>
        <dsp:cNvPr id="0" name=""/>
        <dsp:cNvSpPr/>
      </dsp:nvSpPr>
      <dsp:spPr>
        <a:xfrm>
          <a:off x="4248150" y="1844884"/>
          <a:ext cx="2230667" cy="774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140"/>
              </a:lnTo>
              <a:lnTo>
                <a:pt x="2230667" y="387140"/>
              </a:lnTo>
              <a:lnTo>
                <a:pt x="2230667" y="774281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66FA1-D495-4865-A703-8EF742FDD0D8}">
      <dsp:nvSpPr>
        <dsp:cNvPr id="0" name=""/>
        <dsp:cNvSpPr/>
      </dsp:nvSpPr>
      <dsp:spPr>
        <a:xfrm>
          <a:off x="2017482" y="1844884"/>
          <a:ext cx="2230667" cy="774281"/>
        </a:xfrm>
        <a:custGeom>
          <a:avLst/>
          <a:gdLst/>
          <a:ahLst/>
          <a:cxnLst/>
          <a:rect l="0" t="0" r="0" b="0"/>
          <a:pathLst>
            <a:path>
              <a:moveTo>
                <a:pt x="2230667" y="0"/>
              </a:moveTo>
              <a:lnTo>
                <a:pt x="2230667" y="387140"/>
              </a:lnTo>
              <a:lnTo>
                <a:pt x="0" y="387140"/>
              </a:lnTo>
              <a:lnTo>
                <a:pt x="0" y="774281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06CA2-4B31-481D-B9C4-EFD8B074F49E}">
      <dsp:nvSpPr>
        <dsp:cNvPr id="0" name=""/>
        <dsp:cNvSpPr/>
      </dsp:nvSpPr>
      <dsp:spPr>
        <a:xfrm>
          <a:off x="2404622" y="1357"/>
          <a:ext cx="3687054" cy="1843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Central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Administration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(Venice)</a:t>
          </a:r>
          <a:endParaRPr kumimoji="0" lang="el-GR" sz="33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sp:txBody>
      <dsp:txXfrm>
        <a:off x="2404622" y="1357"/>
        <a:ext cx="3687054" cy="1843527"/>
      </dsp:txXfrm>
    </dsp:sp>
    <dsp:sp modelId="{F035EAA3-578F-4786-9189-EA818DE7A6E3}">
      <dsp:nvSpPr>
        <dsp:cNvPr id="0" name=""/>
        <dsp:cNvSpPr/>
      </dsp:nvSpPr>
      <dsp:spPr>
        <a:xfrm>
          <a:off x="173955" y="2619165"/>
          <a:ext cx="3687054" cy="1843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Local Venetian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authorities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(Corfu&gt;</a:t>
          </a:r>
          <a:r>
            <a:rPr kumimoji="0" lang="en-US" sz="33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Kefalonia</a:t>
          </a: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)</a:t>
          </a:r>
          <a:endParaRPr kumimoji="0" lang="el-GR" sz="33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sp:txBody>
      <dsp:txXfrm>
        <a:off x="173955" y="2619165"/>
        <a:ext cx="3687054" cy="1843527"/>
      </dsp:txXfrm>
    </dsp:sp>
    <dsp:sp modelId="{858A4760-EFFA-4E4E-8A55-E2D69D938D42}">
      <dsp:nvSpPr>
        <dsp:cNvPr id="0" name=""/>
        <dsp:cNvSpPr/>
      </dsp:nvSpPr>
      <dsp:spPr>
        <a:xfrm>
          <a:off x="4635290" y="2619165"/>
          <a:ext cx="3687054" cy="1843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Community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Council (local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Nobles –</a:t>
          </a:r>
          <a:r>
            <a:rPr kumimoji="0" lang="en-US" sz="3300" b="0" i="0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Libro</a:t>
          </a:r>
          <a:r>
            <a:rPr kumimoji="0" lang="en-US" sz="33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rPr>
            <a:t> d’ Oro)</a:t>
          </a:r>
          <a:endParaRPr kumimoji="0" lang="el-GR" sz="33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cs typeface="Arial" charset="0"/>
          </a:endParaRPr>
        </a:p>
      </dsp:txBody>
      <dsp:txXfrm>
        <a:off x="4635290" y="2619165"/>
        <a:ext cx="3687054" cy="1843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Ορθογώνιο τρίγωνο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grpSp>
        <p:nvGrpSpPr>
          <p:cNvPr id="2" name="1 - Ομάδα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- Ελεύθερη σχεδίαση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- Ελεύθερη σχεδίαση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- Ελεύθερη σχεδίαση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- Ευθεία γραμμή σύνδεσης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Τίτλος και Διάγραμμα ή Οργανόγραμ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SmartArt"/>
          <p:cNvSpPr>
            <a:spLocks noGrp="1"/>
          </p:cNvSpPr>
          <p:nvPr>
            <p:ph type="dgm" idx="1"/>
          </p:nvPr>
        </p:nvSpPr>
        <p:spPr>
          <a:xfrm>
            <a:off x="301625" y="1600200"/>
            <a:ext cx="8540750" cy="4498975"/>
          </a:xfrm>
        </p:spPr>
        <p:txBody>
          <a:bodyPr/>
          <a:lstStyle/>
          <a:p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02B1CF0E-AE08-4B97-BCD0-42F28026383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Διάσημα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- Διάσημα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- Ελεύθερη σχεδίαση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- Ορθογώνιο τρίγωνο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- Ευθεία γραμμή σύνδεσης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- Διάσημα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- Διάσημα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Ελεύθερη σχεδίαση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- Ελεύθερη σχεδίαση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- Ορθογώνιο τρίγωνο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- Ευθεία γραμμή σύνδεσης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074F05A-F48C-44D8-BF87-E7371C6A8D19}" type="datetimeFigureOut">
              <a:rPr lang="el-GR" smtClean="0"/>
              <a:pPr/>
              <a:t>22/4/2024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F1CDE4A-E1A2-4BCF-A145-F6EF9DED7CC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randomBar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504" y="188640"/>
            <a:ext cx="9036496" cy="63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827584" y="1916832"/>
            <a:ext cx="7772400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Kefalonia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land of </a:t>
            </a:r>
            <a:r>
              <a:rPr lang="en-US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travellers</a:t>
            </a: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conquerors and traders</a:t>
            </a:r>
            <a:endParaRPr lang="el-GR" dirty="0">
              <a:effectLst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827584" y="5658296"/>
            <a:ext cx="7772400" cy="1199704"/>
          </a:xfrm>
        </p:spPr>
        <p:txBody>
          <a:bodyPr/>
          <a:lstStyle/>
          <a:p>
            <a:r>
              <a:rPr lang="en-US" b="1" dirty="0" smtClean="0"/>
              <a:t>Dr Elias </a:t>
            </a:r>
            <a:r>
              <a:rPr lang="en-US" b="1" dirty="0" err="1" smtClean="0"/>
              <a:t>Toumasatos</a:t>
            </a:r>
            <a:endParaRPr lang="el-G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52" t="2170" r="5446"/>
          <a:stretch>
            <a:fillRect/>
          </a:stretch>
        </p:blipFill>
        <p:spPr bwMode="auto">
          <a:xfrm>
            <a:off x="395536" y="4115727"/>
            <a:ext cx="3527986" cy="274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Geography explains History: </a:t>
            </a:r>
            <a:r>
              <a:rPr lang="en-US" dirty="0" err="1" smtClean="0"/>
              <a:t>Kefalonia</a:t>
            </a:r>
            <a:endParaRPr lang="el-G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40673" t="17344" r="23907" b="12766"/>
          <a:stretch>
            <a:fillRect/>
          </a:stretch>
        </p:blipFill>
        <p:spPr bwMode="auto">
          <a:xfrm>
            <a:off x="4535488" y="1340768"/>
            <a:ext cx="4608512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7 - TextBox"/>
          <p:cNvSpPr txBox="1"/>
          <p:nvPr/>
        </p:nvSpPr>
        <p:spPr>
          <a:xfrm>
            <a:off x="251520" y="1484785"/>
            <a:ext cx="4320480" cy="5109091"/>
          </a:xfrm>
          <a:prstGeom prst="rect">
            <a:avLst/>
          </a:prstGeom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 prst="divot"/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2800" dirty="0" smtClean="0"/>
              <a:t>Insularity</a:t>
            </a:r>
            <a:endParaRPr lang="el-GR" sz="2800" dirty="0" smtClean="0"/>
          </a:p>
          <a:p>
            <a:pPr>
              <a:buFont typeface="Arial" pitchFamily="34" charset="0"/>
              <a:buChar char="•"/>
            </a:pPr>
            <a:r>
              <a:rPr lang="el-GR" sz="2800" dirty="0" smtClean="0"/>
              <a:t> </a:t>
            </a:r>
            <a:r>
              <a:rPr lang="en-US" sz="2800" dirty="0" err="1" smtClean="0"/>
              <a:t>Mountaininess</a:t>
            </a: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Lack of sufficient arable land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High seismicity (… land of earthquakes)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Vicinity with Peloponnese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Between Italy and the Balkans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Western Conquerors instead of Ottomans</a:t>
            </a:r>
          </a:p>
          <a:p>
            <a:endParaRPr lang="en-US" dirty="0" smtClean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Geography explains Economy</a:t>
            </a:r>
            <a:br>
              <a:rPr lang="en-US" dirty="0" smtClean="0"/>
            </a:br>
            <a:r>
              <a:rPr lang="en-US" dirty="0" smtClean="0"/>
              <a:t>Economy creates History: </a:t>
            </a:r>
            <a:r>
              <a:rPr lang="en-US" dirty="0" err="1" smtClean="0"/>
              <a:t>Kefalonia</a:t>
            </a:r>
            <a:endParaRPr lang="el-GR" dirty="0"/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539552" y="1397000"/>
          <a:ext cx="792088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5544616"/>
              </a:tblGrid>
              <a:tr h="6050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Insularity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Pirate invasions . Settlements</a:t>
                      </a:r>
                      <a:r>
                        <a:rPr lang="en-US" baseline="0" dirty="0" smtClean="0"/>
                        <a:t> far from shore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Sailors and fishermen to survive</a:t>
                      </a:r>
                      <a:endParaRPr lang="el-GR" dirty="0"/>
                    </a:p>
                  </a:txBody>
                  <a:tcPr/>
                </a:tc>
              </a:tr>
              <a:tr h="605039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Mountaininess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Insufficient</a:t>
                      </a:r>
                      <a:r>
                        <a:rPr lang="en-US" baseline="0" dirty="0" smtClean="0"/>
                        <a:t> road network (until 19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baseline="0" dirty="0" smtClean="0"/>
                        <a:t> century AD)</a:t>
                      </a:r>
                    </a:p>
                    <a:p>
                      <a:r>
                        <a:rPr lang="en-US" baseline="0" dirty="0" smtClean="0"/>
                        <a:t>Insufficient communication between settlements</a:t>
                      </a:r>
                    </a:p>
                    <a:p>
                      <a:r>
                        <a:rPr lang="en-US" baseline="0" dirty="0" smtClean="0"/>
                        <a:t>Low population density</a:t>
                      </a:r>
                    </a:p>
                    <a:p>
                      <a:r>
                        <a:rPr lang="en-US" baseline="0" dirty="0" err="1" smtClean="0"/>
                        <a:t>Stockraising</a:t>
                      </a:r>
                      <a:r>
                        <a:rPr lang="en-US" baseline="0" dirty="0" smtClean="0"/>
                        <a:t> preferable to agriculture</a:t>
                      </a:r>
                    </a:p>
                  </a:txBody>
                  <a:tcPr/>
                </a:tc>
              </a:tr>
              <a:tr h="60503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Lack of sufficient arable land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Stockraising</a:t>
                      </a:r>
                      <a:r>
                        <a:rPr lang="en-US" baseline="0" dirty="0" smtClean="0"/>
                        <a:t> and cheese making take the lead</a:t>
                      </a:r>
                    </a:p>
                    <a:p>
                      <a:r>
                        <a:rPr lang="en-US" baseline="0" dirty="0" smtClean="0"/>
                        <a:t>Small properties “create” land on mountain slopes by building terraces</a:t>
                      </a:r>
                    </a:p>
                    <a:p>
                      <a:r>
                        <a:rPr lang="en-US" baseline="0" dirty="0" smtClean="0"/>
                        <a:t>Bigger properties are less in number, but more powerful</a:t>
                      </a:r>
                      <a:endParaRPr lang="el-GR" dirty="0"/>
                    </a:p>
                  </a:txBody>
                  <a:tcPr/>
                </a:tc>
              </a:tr>
              <a:tr h="60503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High seismicity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Reconstruction</a:t>
                      </a:r>
                      <a:r>
                        <a:rPr lang="en-US" baseline="0" dirty="0" smtClean="0"/>
                        <a:t> works necessary after seismic catastrophes create demand for builders and craftsmen (that are also farmers and shepherds)</a:t>
                      </a:r>
                    </a:p>
                    <a:p>
                      <a:r>
                        <a:rPr lang="en-US" baseline="0" dirty="0" smtClean="0"/>
                        <a:t>Migration (interior and international) = MOBILITY (unlike most agricultural societies based on stable settlements)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Geography explains Economy</a:t>
            </a:r>
            <a:br>
              <a:rPr lang="en-US" dirty="0" smtClean="0"/>
            </a:br>
            <a:r>
              <a:rPr lang="en-US" dirty="0" smtClean="0"/>
              <a:t>Economy creates History: </a:t>
            </a:r>
            <a:r>
              <a:rPr lang="en-US" dirty="0" err="1" smtClean="0"/>
              <a:t>Kefalonia</a:t>
            </a:r>
            <a:endParaRPr lang="el-GR" dirty="0"/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539552" y="1397000"/>
          <a:ext cx="792088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5544616"/>
              </a:tblGrid>
              <a:tr h="60503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Vicinity with continental</a:t>
                      </a:r>
                      <a:r>
                        <a:rPr lang="en-US" baseline="0" dirty="0" smtClean="0"/>
                        <a:t> Greece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Exchanges</a:t>
                      </a:r>
                      <a:r>
                        <a:rPr lang="en-US" baseline="0" dirty="0" smtClean="0"/>
                        <a:t> with the opposite coast :</a:t>
                      </a:r>
                    </a:p>
                    <a:p>
                      <a:r>
                        <a:rPr lang="en-US" baseline="0" dirty="0" err="1" smtClean="0"/>
                        <a:t>Cheesemakers</a:t>
                      </a:r>
                      <a:r>
                        <a:rPr lang="en-US" baseline="0" dirty="0" smtClean="0"/>
                        <a:t>, craftsmen and … brides </a:t>
                      </a:r>
                    </a:p>
                    <a:p>
                      <a:r>
                        <a:rPr lang="en-US" baseline="0" dirty="0" smtClean="0"/>
                        <a:t>Cultural approach with continental Greece is stronger than in Corfu or </a:t>
                      </a:r>
                      <a:r>
                        <a:rPr lang="en-US" baseline="0" dirty="0" err="1" smtClean="0"/>
                        <a:t>Zante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Kefalonia</a:t>
                      </a:r>
                      <a:r>
                        <a:rPr lang="en-US" baseline="0" dirty="0" smtClean="0"/>
                        <a:t> becomes the destination of immigrants from Continental Greece (esp. in the years of Ottoman Empire, from Eastern Roman and Venetian cities that fell to Ottoman Turks)</a:t>
                      </a:r>
                      <a:endParaRPr lang="el-GR" dirty="0"/>
                    </a:p>
                  </a:txBody>
                  <a:tcPr/>
                </a:tc>
              </a:tr>
              <a:tr h="60503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Between</a:t>
                      </a:r>
                      <a:r>
                        <a:rPr lang="en-US" b="1" baseline="0" dirty="0" smtClean="0"/>
                        <a:t> East and West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Easier migration to Western Europe</a:t>
                      </a:r>
                    </a:p>
                    <a:p>
                      <a:r>
                        <a:rPr lang="en-US" baseline="0" dirty="0" smtClean="0"/>
                        <a:t>Universities in Europe become destinations for wealthy youngsters</a:t>
                      </a:r>
                    </a:p>
                    <a:p>
                      <a:r>
                        <a:rPr lang="en-US" baseline="0" dirty="0" smtClean="0"/>
                        <a:t>A passage for fugitives from the Ottoman  Empire to the West</a:t>
                      </a:r>
                    </a:p>
                    <a:p>
                      <a:r>
                        <a:rPr lang="en-US" baseline="0" dirty="0" smtClean="0"/>
                        <a:t>A “theatre of operations” in big wars (esp. between Venice and the Ottoman Empire)</a:t>
                      </a:r>
                    </a:p>
                    <a:p>
                      <a:r>
                        <a:rPr lang="en-US" baseline="0" dirty="0" smtClean="0"/>
                        <a:t>An important commercial station for traders that sail the Adriatic, the Ionian, and the Mediterranean see, and consequently a strategic point for any conqueror (Emperor or pirate)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Geography explains Economy</a:t>
            </a:r>
            <a:br>
              <a:rPr lang="en-US" dirty="0" smtClean="0"/>
            </a:br>
            <a:r>
              <a:rPr lang="en-US" dirty="0" smtClean="0"/>
              <a:t>Economy creates History: </a:t>
            </a:r>
            <a:r>
              <a:rPr lang="en-US" dirty="0" err="1" smtClean="0"/>
              <a:t>Kefalonia</a:t>
            </a:r>
            <a:endParaRPr lang="el-GR" dirty="0"/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539552" y="1397000"/>
          <a:ext cx="792088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5544616"/>
              </a:tblGrid>
              <a:tr h="60503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Western conquerors instead</a:t>
                      </a:r>
                      <a:r>
                        <a:rPr lang="en-US" baseline="0" dirty="0" smtClean="0"/>
                        <a:t> of Ottomans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err="1" smtClean="0"/>
                        <a:t>Kefalonia</a:t>
                      </a:r>
                      <a:r>
                        <a:rPr lang="en-US" baseline="0" dirty="0" smtClean="0"/>
                        <a:t> becomes part of the Venetian financial network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Economic transactions with the West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Legislation, administration and economic system more similar to the West than to the Ottoman-ruled Balkans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Strong cultural bonds to the West (in art, music, literature and language)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 To a certain point, young members of the social elite are educated in Europe . 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 Mercenary soldiers of various origins are settling in </a:t>
                      </a:r>
                      <a:r>
                        <a:rPr lang="en-US" baseline="0" dirty="0" err="1" smtClean="0"/>
                        <a:t>Kefalonia</a:t>
                      </a:r>
                      <a:r>
                        <a:rPr lang="en-US" baseline="0" dirty="0" smtClean="0"/>
                        <a:t> – enriching the island’s cultural diversity</a:t>
                      </a:r>
                      <a:endParaRPr lang="en-US" dirty="0" smtClean="0"/>
                    </a:p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name: </a:t>
            </a:r>
            <a:r>
              <a:rPr lang="en-US" dirty="0" err="1" smtClean="0"/>
              <a:t>Kefalos</a:t>
            </a:r>
            <a:endParaRPr lang="el-GR" dirty="0"/>
          </a:p>
        </p:txBody>
      </p:sp>
      <p:sp>
        <p:nvSpPr>
          <p:cNvPr id="71684" name="Rectangle 4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 smtClean="0"/>
              <a:t>Kefalonia</a:t>
            </a:r>
            <a:r>
              <a:rPr lang="en-US" dirty="0" smtClean="0"/>
              <a:t> </a:t>
            </a:r>
            <a:r>
              <a:rPr lang="en-US" dirty="0"/>
              <a:t>&lt; </a:t>
            </a:r>
            <a:r>
              <a:rPr lang="en-US" dirty="0" err="1"/>
              <a:t>K</a:t>
            </a:r>
            <a:r>
              <a:rPr lang="en-US" dirty="0" err="1" smtClean="0"/>
              <a:t>ephallenia</a:t>
            </a:r>
            <a:r>
              <a:rPr lang="en-US" dirty="0" smtClean="0"/>
              <a:t> </a:t>
            </a:r>
            <a:r>
              <a:rPr lang="en-US" dirty="0"/>
              <a:t>&lt; </a:t>
            </a:r>
            <a:r>
              <a:rPr lang="en-US" dirty="0" err="1" smtClean="0"/>
              <a:t>Kefalos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Son of Hermes, a charmer, abducted by Eos, father of </a:t>
            </a:r>
            <a:r>
              <a:rPr lang="en-US" dirty="0" err="1"/>
              <a:t>Faethon</a:t>
            </a:r>
            <a:r>
              <a:rPr lang="en-US" dirty="0"/>
              <a:t> (the morning star)</a:t>
            </a:r>
          </a:p>
          <a:p>
            <a:pPr>
              <a:lnSpc>
                <a:spcPct val="90000"/>
              </a:lnSpc>
            </a:pPr>
            <a:r>
              <a:rPr lang="en-US" dirty="0"/>
              <a:t>A hunter – accidentally killed his jealous wife </a:t>
            </a:r>
            <a:r>
              <a:rPr lang="en-US" dirty="0" err="1"/>
              <a:t>Prokris</a:t>
            </a:r>
            <a:endParaRPr lang="el-GR" dirty="0"/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196975"/>
            <a:ext cx="362426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Odysseus</a:t>
            </a:r>
            <a:endParaRPr lang="el-GR"/>
          </a:p>
        </p:txBody>
      </p:sp>
      <p:sp>
        <p:nvSpPr>
          <p:cNvPr id="69637" name="Rectangle 5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1268413"/>
            <a:ext cx="4679950" cy="53292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King of “the </a:t>
            </a:r>
            <a:r>
              <a:rPr lang="en-US" dirty="0" smtClean="0"/>
              <a:t>gallant </a:t>
            </a:r>
            <a:r>
              <a:rPr lang="en-US" dirty="0" err="1" smtClean="0"/>
              <a:t>kefalonians</a:t>
            </a:r>
            <a:r>
              <a:rPr lang="en-US" dirty="0"/>
              <a:t>” (Ithaca, </a:t>
            </a:r>
            <a:r>
              <a:rPr lang="en-US" dirty="0" err="1" smtClean="0"/>
              <a:t>Kefalonia</a:t>
            </a:r>
            <a:r>
              <a:rPr lang="en-US" dirty="0"/>
              <a:t>, </a:t>
            </a:r>
            <a:r>
              <a:rPr lang="en-US" dirty="0" err="1"/>
              <a:t>Zakynthos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en-US" dirty="0"/>
              <a:t>Ingenious, crafty and determined</a:t>
            </a:r>
          </a:p>
          <a:p>
            <a:pPr>
              <a:lnSpc>
                <a:spcPct val="90000"/>
              </a:lnSpc>
            </a:pPr>
            <a:r>
              <a:rPr lang="en-US" dirty="0"/>
              <a:t>A leader, a </a:t>
            </a:r>
            <a:r>
              <a:rPr lang="en-US" dirty="0" err="1"/>
              <a:t>traveller</a:t>
            </a:r>
            <a:r>
              <a:rPr lang="en-US" dirty="0"/>
              <a:t>, a survivor</a:t>
            </a:r>
          </a:p>
          <a:p>
            <a:pPr>
              <a:lnSpc>
                <a:spcPct val="90000"/>
              </a:lnSpc>
            </a:pPr>
            <a:r>
              <a:rPr lang="en-US" dirty="0"/>
              <a:t>After Troy fell, he wandered around the world for a decade before returning to Ithaca – but where is Ithaca?</a:t>
            </a:r>
          </a:p>
          <a:p>
            <a:pPr>
              <a:lnSpc>
                <a:spcPct val="90000"/>
              </a:lnSpc>
            </a:pPr>
            <a:endParaRPr lang="el-GR" dirty="0"/>
          </a:p>
        </p:txBody>
      </p:sp>
      <p:pic>
        <p:nvPicPr>
          <p:cNvPr id="69636" name="Picture 4" descr="σάρωση0006"/>
          <p:cNvPicPr>
            <a:picLocks noChangeAspect="1" noChangeArrowheads="1"/>
          </p:cNvPicPr>
          <p:nvPr/>
        </p:nvPicPr>
        <p:blipFill>
          <a:blip r:embed="rId2" cstate="print"/>
          <a:srcRect l="-867"/>
          <a:stretch>
            <a:fillRect/>
          </a:stretch>
        </p:blipFill>
        <p:spPr bwMode="auto">
          <a:xfrm>
            <a:off x="5076825" y="0"/>
            <a:ext cx="406717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is Ithaca?</a:t>
            </a:r>
            <a:endParaRPr lang="el-GR"/>
          </a:p>
        </p:txBody>
      </p:sp>
      <p:sp>
        <p:nvSpPr>
          <p:cNvPr id="1187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412875"/>
            <a:ext cx="3983038" cy="4498975"/>
          </a:xfrm>
        </p:spPr>
        <p:txBody>
          <a:bodyPr/>
          <a:lstStyle/>
          <a:p>
            <a:r>
              <a:rPr lang="en-US" sz="2800" dirty="0"/>
              <a:t>Today’s Ithaca</a:t>
            </a:r>
          </a:p>
          <a:p>
            <a:r>
              <a:rPr lang="en-US" sz="2800" dirty="0" err="1"/>
              <a:t>Poros</a:t>
            </a:r>
            <a:r>
              <a:rPr lang="en-US" sz="2800" dirty="0"/>
              <a:t> (SE </a:t>
            </a:r>
            <a:r>
              <a:rPr lang="en-US" sz="2800" dirty="0" err="1" smtClean="0"/>
              <a:t>Kefalonia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Paliki</a:t>
            </a:r>
            <a:endParaRPr lang="en-US" sz="2800" dirty="0"/>
          </a:p>
          <a:p>
            <a:r>
              <a:rPr lang="en-US" sz="2800" dirty="0" err="1"/>
              <a:t>Livathos</a:t>
            </a:r>
            <a:r>
              <a:rPr lang="en-US" sz="2800" dirty="0"/>
              <a:t> (South </a:t>
            </a:r>
            <a:r>
              <a:rPr lang="en-US" sz="2800" dirty="0" err="1" smtClean="0"/>
              <a:t>Kefalonia</a:t>
            </a:r>
            <a:r>
              <a:rPr lang="en-US" sz="2800" dirty="0"/>
              <a:t>)</a:t>
            </a:r>
          </a:p>
          <a:p>
            <a:r>
              <a:rPr lang="en-US" sz="2800" dirty="0" err="1"/>
              <a:t>Erisos</a:t>
            </a:r>
            <a:r>
              <a:rPr lang="en-US" sz="2800" dirty="0"/>
              <a:t> (N </a:t>
            </a:r>
            <a:r>
              <a:rPr lang="en-US" sz="2800" dirty="0" err="1" smtClean="0"/>
              <a:t>Kefalonia</a:t>
            </a:r>
            <a:r>
              <a:rPr lang="en-US" sz="2800" dirty="0"/>
              <a:t>)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Excavations and geological research</a:t>
            </a:r>
            <a:endParaRPr lang="el-GR" sz="2800" dirty="0">
              <a:solidFill>
                <a:schemeClr val="accent2"/>
              </a:solidFill>
            </a:endParaRP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 cstate="print"/>
          <a:srcRect l="3017" t="5145" b="2156"/>
          <a:stretch>
            <a:fillRect/>
          </a:stretch>
        </p:blipFill>
        <p:spPr bwMode="auto">
          <a:xfrm>
            <a:off x="4500563" y="1700213"/>
            <a:ext cx="4643437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Poseidon’s wrath</a:t>
            </a:r>
            <a:endParaRPr lang="el-GR"/>
          </a:p>
        </p:txBody>
      </p:sp>
      <p:sp>
        <p:nvSpPr>
          <p:cNvPr id="73732" name="Rectangle 4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Odysseus blinded </a:t>
            </a:r>
            <a:r>
              <a:rPr lang="en-US" dirty="0" err="1"/>
              <a:t>Polyphemos</a:t>
            </a:r>
            <a:r>
              <a:rPr lang="en-US" dirty="0"/>
              <a:t>, son of Poseidon, god of sea and earthquakes</a:t>
            </a:r>
          </a:p>
          <a:p>
            <a:r>
              <a:rPr lang="en-US" dirty="0"/>
              <a:t>Poseidon’s wrath lasts forever: </a:t>
            </a:r>
            <a:r>
              <a:rPr lang="en-US" dirty="0" err="1" smtClean="0"/>
              <a:t>Kefalonians</a:t>
            </a:r>
            <a:r>
              <a:rPr lang="en-US" dirty="0" smtClean="0"/>
              <a:t> </a:t>
            </a:r>
            <a:r>
              <a:rPr lang="en-US" dirty="0"/>
              <a:t>are still shaken by earthquakes and sail on the seas</a:t>
            </a:r>
            <a:endParaRPr lang="el-GR" dirty="0"/>
          </a:p>
        </p:txBody>
      </p:sp>
      <p:pic>
        <p:nvPicPr>
          <p:cNvPr id="73734" name="Picture 6" descr="596px-Poseidon_sculpture_Copenhagen_2005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1773238"/>
            <a:ext cx="3851275" cy="4176712"/>
          </a:xfrm>
          <a:noFill/>
          <a:ln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place in history</a:t>
            </a:r>
            <a:endParaRPr lang="el-GR"/>
          </a:p>
        </p:txBody>
      </p:sp>
      <p:pic>
        <p:nvPicPr>
          <p:cNvPr id="75780" name="Picture 4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3367088"/>
            <a:ext cx="5273675" cy="3490912"/>
          </a:xfrm>
          <a:noFill/>
          <a:ln/>
        </p:spPr>
      </p:pic>
      <p:sp>
        <p:nvSpPr>
          <p:cNvPr id="75781" name="Rectangle 5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684213" y="1196975"/>
            <a:ext cx="7704137" cy="2520950"/>
          </a:xfrm>
        </p:spPr>
        <p:txBody>
          <a:bodyPr/>
          <a:lstStyle/>
          <a:p>
            <a:r>
              <a:rPr lang="en-US" sz="2400" dirty="0"/>
              <a:t>On the edge where the plates of Europe and Africa collide</a:t>
            </a:r>
          </a:p>
          <a:p>
            <a:r>
              <a:rPr lang="en-US" sz="2400" dirty="0"/>
              <a:t>South of the Adriatic, in the middle of </a:t>
            </a:r>
            <a:r>
              <a:rPr lang="en-US" sz="2400" dirty="0" err="1"/>
              <a:t>Meditteranean</a:t>
            </a:r>
            <a:endParaRPr lang="en-US" sz="2400" dirty="0"/>
          </a:p>
          <a:p>
            <a:r>
              <a:rPr lang="en-US" sz="2400" dirty="0"/>
              <a:t>Between Italy and the Balkan peninsula, on the edge between Western and Eastern Europe</a:t>
            </a:r>
            <a:endParaRPr lang="el-GR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island’s history in three words</a:t>
            </a:r>
            <a:endParaRPr lang="el-GR"/>
          </a:p>
        </p:txBody>
      </p:sp>
      <p:sp>
        <p:nvSpPr>
          <p:cNvPr id="77828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457200" y="1481328"/>
            <a:ext cx="3610744" cy="4525963"/>
          </a:xfrm>
        </p:spPr>
        <p:txBody>
          <a:bodyPr/>
          <a:lstStyle/>
          <a:p>
            <a:r>
              <a:rPr lang="en-US" sz="3200" dirty="0"/>
              <a:t>Earthquakes</a:t>
            </a:r>
          </a:p>
          <a:p>
            <a:r>
              <a:rPr lang="en-US" sz="3200" dirty="0"/>
              <a:t>Conquerors</a:t>
            </a:r>
          </a:p>
          <a:p>
            <a:r>
              <a:rPr lang="en-US" sz="3200" dirty="0"/>
              <a:t>Travels all around the world</a:t>
            </a:r>
          </a:p>
          <a:p>
            <a:endParaRPr lang="en-US" sz="3200" dirty="0"/>
          </a:p>
          <a:p>
            <a:r>
              <a:rPr lang="en-US" sz="3200" dirty="0">
                <a:solidFill>
                  <a:schemeClr val="hlink"/>
                </a:solidFill>
              </a:rPr>
              <a:t>Moving earth, moving people</a:t>
            </a:r>
            <a:r>
              <a:rPr lang="en-US" sz="3200" dirty="0"/>
              <a:t> </a:t>
            </a:r>
            <a:endParaRPr lang="el-GR" sz="3200" dirty="0"/>
          </a:p>
        </p:txBody>
      </p:sp>
      <p:pic>
        <p:nvPicPr>
          <p:cNvPr id="77830" name="Picture 6" descr="11-04 Earthquake incidence 002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13200" y="1628775"/>
            <a:ext cx="5130800" cy="4573588"/>
          </a:xfrm>
          <a:noFill/>
          <a:ln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From ancient times, the Greek world is a galaxy of various “constellations”</a:t>
            </a:r>
          </a:p>
          <a:p>
            <a:r>
              <a:rPr lang="en-US" dirty="0" smtClean="0"/>
              <a:t>Many communities, organized in relative autonomy </a:t>
            </a:r>
          </a:p>
          <a:p>
            <a:r>
              <a:rPr lang="en-US" dirty="0" smtClean="0"/>
              <a:t>Mobility of people (to and from existing communities, migration and establishment of new communities)</a:t>
            </a:r>
          </a:p>
          <a:p>
            <a:r>
              <a:rPr lang="en-US" dirty="0" smtClean="0"/>
              <a:t>Greeks are easily integrated in their new environment, mainly by dynamically participating in the economic life of their regions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The history of a place is the history of its people</a:t>
            </a:r>
            <a:endParaRPr lang="el-GR" dirty="0">
              <a:effectLst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Earthquakes</a:t>
            </a:r>
            <a:endParaRPr lang="el-GR"/>
          </a:p>
        </p:txBody>
      </p:sp>
      <p:sp>
        <p:nvSpPr>
          <p:cNvPr id="798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341438"/>
            <a:ext cx="8540750" cy="172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From 1469 to today more than </a:t>
            </a:r>
            <a:r>
              <a:rPr lang="en-US" sz="2800" dirty="0" smtClean="0"/>
              <a:t>120 </a:t>
            </a:r>
            <a:r>
              <a:rPr lang="en-US" sz="2800" dirty="0"/>
              <a:t>earthquakes of magnitude &gt;5.0 have hit  </a:t>
            </a:r>
            <a:r>
              <a:rPr lang="en-US" sz="2800" dirty="0" err="1" smtClean="0"/>
              <a:t>Kefalonia</a:t>
            </a:r>
            <a:r>
              <a:rPr lang="en-US" sz="2800" dirty="0"/>
              <a:t>. Many have caused total destruction of the island.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 A physical phenomenon as a historical factor</a:t>
            </a:r>
            <a:endParaRPr lang="el-GR" sz="2800" dirty="0"/>
          </a:p>
        </p:txBody>
      </p:sp>
      <p:pic>
        <p:nvPicPr>
          <p:cNvPr id="79877" name="Picture 5" descr="megaron_af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363913"/>
            <a:ext cx="7092950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Paleolithic era</a:t>
            </a:r>
            <a:endParaRPr lang="el-GR"/>
          </a:p>
        </p:txBody>
      </p:sp>
      <p:sp>
        <p:nvSpPr>
          <p:cNvPr id="819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4198938" cy="4498975"/>
          </a:xfrm>
        </p:spPr>
        <p:txBody>
          <a:bodyPr/>
          <a:lstStyle/>
          <a:p>
            <a:r>
              <a:rPr lang="en-US" dirty="0"/>
              <a:t> app. 50.000 BC:  nomads in caves</a:t>
            </a:r>
          </a:p>
          <a:p>
            <a:r>
              <a:rPr lang="en-US" dirty="0"/>
              <a:t>Stone tools found in various places, especially in N and SE </a:t>
            </a:r>
            <a:r>
              <a:rPr lang="en-US" dirty="0" err="1" smtClean="0"/>
              <a:t>Kefalonia</a:t>
            </a:r>
            <a:endParaRPr lang="en-US" dirty="0"/>
          </a:p>
          <a:p>
            <a:endParaRPr lang="el-GR" dirty="0"/>
          </a:p>
        </p:txBody>
      </p:sp>
      <p:pic>
        <p:nvPicPr>
          <p:cNvPr id="81924" name="Picture 4" descr="σάρωση0007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4787900" y="1268413"/>
            <a:ext cx="4152900" cy="51117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Bronze Age and Mycenaean era</a:t>
            </a:r>
            <a:endParaRPr lang="el-GR"/>
          </a:p>
        </p:txBody>
      </p:sp>
      <p:sp>
        <p:nvSpPr>
          <p:cNvPr id="91140" name="Rectangle 4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An important Bronze Age Center</a:t>
            </a:r>
          </a:p>
          <a:p>
            <a:pPr>
              <a:lnSpc>
                <a:spcPct val="90000"/>
              </a:lnSpc>
            </a:pPr>
            <a:r>
              <a:rPr lang="en-US"/>
              <a:t>Cyclopean walls and tombs, pottery all around the island </a:t>
            </a:r>
          </a:p>
          <a:p>
            <a:pPr>
              <a:lnSpc>
                <a:spcPct val="90000"/>
              </a:lnSpc>
            </a:pPr>
            <a:r>
              <a:rPr lang="en-US"/>
              <a:t>A big Mycenaean tomb in Tzannata (13</a:t>
            </a:r>
            <a:r>
              <a:rPr lang="en-US" baseline="30000"/>
              <a:t>th</a:t>
            </a:r>
            <a:r>
              <a:rPr lang="en-US"/>
              <a:t> century BC) indicates a glorious Bronge Age past  </a:t>
            </a:r>
            <a:endParaRPr lang="el-GR"/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557338"/>
            <a:ext cx="410368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5003800" y="5013325"/>
            <a:ext cx="3744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4932040" y="4869160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Mycenaean Tomb found  in </a:t>
            </a:r>
            <a:r>
              <a:rPr lang="en-US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Tzannata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SE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Kefalonia</a:t>
            </a:r>
            <a:endParaRPr lang="el-GR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Same island, different city states:</a:t>
            </a:r>
            <a:br>
              <a:rPr lang="en-US" dirty="0" smtClean="0"/>
            </a:br>
            <a:r>
              <a:rPr lang="en-US" dirty="0" smtClean="0"/>
              <a:t>The Ancient </a:t>
            </a:r>
            <a:r>
              <a:rPr lang="en-US" dirty="0" err="1" smtClean="0"/>
              <a:t>Kefalonian</a:t>
            </a:r>
            <a:r>
              <a:rPr lang="en-US" dirty="0" smtClean="0"/>
              <a:t> </a:t>
            </a:r>
            <a:r>
              <a:rPr lang="en-US" dirty="0" err="1" smtClean="0"/>
              <a:t>Tetrapolis</a:t>
            </a:r>
            <a:endParaRPr lang="el-GR" dirty="0"/>
          </a:p>
        </p:txBody>
      </p:sp>
      <p:pic>
        <p:nvPicPr>
          <p:cNvPr id="18434" name="Picture 2" descr="Image result for cephalonia blank map"/>
          <p:cNvPicPr>
            <a:picLocks noChangeAspect="1" noChangeArrowheads="1"/>
          </p:cNvPicPr>
          <p:nvPr/>
        </p:nvPicPr>
        <p:blipFill>
          <a:blip r:embed="rId2" cstate="print"/>
          <a:srcRect l="15577" t="5202" r="16924" b="6368"/>
          <a:stretch>
            <a:fillRect/>
          </a:stretch>
        </p:blipFill>
        <p:spPr bwMode="auto">
          <a:xfrm>
            <a:off x="1259632" y="1536851"/>
            <a:ext cx="6480720" cy="5084873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3563888" y="5085184"/>
            <a:ext cx="93610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KRANI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4788024" y="4077072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SAMI</a:t>
            </a:r>
            <a:endParaRPr lang="el-GR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2267744" y="4365104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PALI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444208" y="5877272"/>
            <a:ext cx="93610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PRONI</a:t>
            </a:r>
            <a:endParaRPr lang="el-GR" b="1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Same island, different city states:</a:t>
            </a:r>
            <a:br>
              <a:rPr lang="en-US" dirty="0" smtClean="0"/>
            </a:br>
            <a:r>
              <a:rPr lang="en-US" dirty="0" smtClean="0"/>
              <a:t>Different allies, different currency</a:t>
            </a:r>
            <a:endParaRPr lang="el-GR" dirty="0"/>
          </a:p>
        </p:txBody>
      </p:sp>
      <p:pic>
        <p:nvPicPr>
          <p:cNvPr id="18434" name="Picture 2" descr="Image result for cephalonia blank map"/>
          <p:cNvPicPr>
            <a:picLocks noChangeAspect="1" noChangeArrowheads="1"/>
          </p:cNvPicPr>
          <p:nvPr/>
        </p:nvPicPr>
        <p:blipFill>
          <a:blip r:embed="rId2" cstate="print"/>
          <a:srcRect l="15577" t="5202" r="16924" b="6368"/>
          <a:stretch>
            <a:fillRect/>
          </a:stretch>
        </p:blipFill>
        <p:spPr bwMode="auto">
          <a:xfrm>
            <a:off x="2339752" y="1773127"/>
            <a:ext cx="6480720" cy="5084873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4283968" y="5157192"/>
            <a:ext cx="93610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KRANI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5724128" y="4293096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SAMI</a:t>
            </a:r>
            <a:endParaRPr lang="el-GR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3131840" y="4653136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PALI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7164288" y="5733256"/>
            <a:ext cx="93610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PRONI</a:t>
            </a:r>
            <a:endParaRPr lang="el-GR" b="1" dirty="0"/>
          </a:p>
        </p:txBody>
      </p:sp>
      <p:sp>
        <p:nvSpPr>
          <p:cNvPr id="8" name="Rectangle 4"/>
          <p:cNvSpPr txBox="1">
            <a:spLocks noRot="1" noChangeArrowheads="1"/>
          </p:cNvSpPr>
          <p:nvPr/>
        </p:nvSpPr>
        <p:spPr>
          <a:xfrm>
            <a:off x="0" y="1844824"/>
            <a:ext cx="2314600" cy="4525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Fortifications (possibly for the fear of each other)</a:t>
            </a: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Alliances with Corinth, Athens, Sparta</a:t>
            </a:r>
            <a:endParaRPr kumimoji="0" lang="el-GR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Hellenistic and Roman times</a:t>
            </a:r>
            <a:endParaRPr lang="el-GR"/>
          </a:p>
        </p:txBody>
      </p:sp>
      <p:sp>
        <p:nvSpPr>
          <p:cNvPr id="92164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1341438"/>
            <a:ext cx="4194175" cy="5111750"/>
          </a:xfrm>
        </p:spPr>
        <p:txBody>
          <a:bodyPr/>
          <a:lstStyle/>
          <a:p>
            <a:r>
              <a:rPr lang="en-US" dirty="0"/>
              <a:t>Alliances: Athens</a:t>
            </a:r>
          </a:p>
          <a:p>
            <a:r>
              <a:rPr lang="en-US" dirty="0"/>
              <a:t>226 BC: </a:t>
            </a:r>
            <a:r>
              <a:rPr lang="en-US" dirty="0" err="1" smtClean="0"/>
              <a:t>Kefalonia</a:t>
            </a:r>
            <a:r>
              <a:rPr lang="en-US" dirty="0" smtClean="0"/>
              <a:t> </a:t>
            </a:r>
            <a:r>
              <a:rPr lang="en-US" dirty="0"/>
              <a:t>joins </a:t>
            </a:r>
            <a:r>
              <a:rPr lang="en-US" dirty="0" err="1"/>
              <a:t>Aetolic</a:t>
            </a:r>
            <a:r>
              <a:rPr lang="en-US" dirty="0"/>
              <a:t> Confederation – The power is in the ships</a:t>
            </a:r>
          </a:p>
          <a:p>
            <a:r>
              <a:rPr lang="en-US" dirty="0"/>
              <a:t>Unsuccessful attack by </a:t>
            </a:r>
            <a:r>
              <a:rPr lang="en-US" dirty="0" err="1"/>
              <a:t>Philippos</a:t>
            </a:r>
            <a:r>
              <a:rPr lang="en-US" dirty="0"/>
              <a:t> of Macedonia</a:t>
            </a:r>
          </a:p>
          <a:p>
            <a:r>
              <a:rPr lang="en-US" dirty="0"/>
              <a:t>189 BC. After </a:t>
            </a:r>
            <a:r>
              <a:rPr lang="en-US" dirty="0" smtClean="0"/>
              <a:t>Sami </a:t>
            </a:r>
            <a:r>
              <a:rPr lang="en-US" dirty="0"/>
              <a:t>falls to Rome, </a:t>
            </a:r>
            <a:r>
              <a:rPr lang="en-US" dirty="0" err="1" smtClean="0"/>
              <a:t>Kefalonia</a:t>
            </a:r>
            <a:r>
              <a:rPr lang="en-US" dirty="0" smtClean="0"/>
              <a:t> </a:t>
            </a:r>
            <a:r>
              <a:rPr lang="en-US" dirty="0"/>
              <a:t>becomes part of Roman Empire</a:t>
            </a:r>
          </a:p>
          <a:p>
            <a:endParaRPr lang="el-GR" dirty="0"/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341438"/>
            <a:ext cx="42672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Same island, different city states:</a:t>
            </a:r>
            <a:br>
              <a:rPr lang="en-US" dirty="0" smtClean="0"/>
            </a:br>
            <a:r>
              <a:rPr lang="en-US" dirty="0" smtClean="0"/>
              <a:t>or even </a:t>
            </a:r>
            <a:r>
              <a:rPr lang="en-US" dirty="0" err="1" smtClean="0"/>
              <a:t>Pentapolis</a:t>
            </a:r>
            <a:r>
              <a:rPr lang="en-US" dirty="0" smtClean="0"/>
              <a:t> ?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l-GR" dirty="0"/>
          </a:p>
        </p:txBody>
      </p:sp>
      <p:pic>
        <p:nvPicPr>
          <p:cNvPr id="18434" name="Picture 2" descr="Image result for cephalonia blank map"/>
          <p:cNvPicPr>
            <a:picLocks noChangeAspect="1" noChangeArrowheads="1"/>
          </p:cNvPicPr>
          <p:nvPr/>
        </p:nvPicPr>
        <p:blipFill>
          <a:blip r:embed="rId2" cstate="print"/>
          <a:srcRect l="15577" t="5202" r="16924" b="6368"/>
          <a:stretch>
            <a:fillRect/>
          </a:stretch>
        </p:blipFill>
        <p:spPr bwMode="auto">
          <a:xfrm>
            <a:off x="1259632" y="1536851"/>
            <a:ext cx="6480720" cy="5084873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3563888" y="5085184"/>
            <a:ext cx="93610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KRANI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4788024" y="4077072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SAMI</a:t>
            </a:r>
            <a:endParaRPr lang="el-GR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2267744" y="4365104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PALI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444208" y="5877272"/>
            <a:ext cx="93610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PRONI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3419872" y="1988840"/>
            <a:ext cx="136815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PANORMOS</a:t>
            </a:r>
            <a:endParaRPr lang="el-GR" b="1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Early centuries AD: An important centre on the north</a:t>
            </a:r>
            <a:endParaRPr lang="el-GR" sz="4000"/>
          </a:p>
        </p:txBody>
      </p:sp>
      <p:sp>
        <p:nvSpPr>
          <p:cNvPr id="98308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1700213"/>
            <a:ext cx="4032250" cy="4541837"/>
          </a:xfrm>
        </p:spPr>
        <p:txBody>
          <a:bodyPr/>
          <a:lstStyle/>
          <a:p>
            <a:r>
              <a:rPr lang="en-US"/>
              <a:t>Important Roman findings in Skala and Fiscardo</a:t>
            </a:r>
          </a:p>
          <a:p>
            <a:r>
              <a:rPr lang="en-US"/>
              <a:t>The Early Christian Church of Fiscardo – a temple the size of Aya Sofia</a:t>
            </a:r>
          </a:p>
          <a:p>
            <a:r>
              <a:rPr lang="en-US"/>
              <a:t>A possible naval centre  </a:t>
            </a:r>
            <a:endParaRPr lang="el-GR"/>
          </a:p>
        </p:txBody>
      </p:sp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916113"/>
            <a:ext cx="4932362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East Roman Empire </a:t>
            </a:r>
            <a:r>
              <a:rPr lang="en-US" sz="4000" dirty="0"/>
              <a:t>era: </a:t>
            </a:r>
            <a:r>
              <a:rPr lang="en-US" sz="4000" dirty="0" err="1"/>
              <a:t>Thema</a:t>
            </a:r>
            <a:r>
              <a:rPr lang="en-US" sz="4000" dirty="0"/>
              <a:t> of </a:t>
            </a:r>
            <a:r>
              <a:rPr lang="en-US" sz="4000" dirty="0" smtClean="0"/>
              <a:t>Kefallinia</a:t>
            </a:r>
            <a:endParaRPr lang="el-GR" sz="4000" dirty="0"/>
          </a:p>
        </p:txBody>
      </p:sp>
      <p:pic>
        <p:nvPicPr>
          <p:cNvPr id="45060" name="Picture 4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49825" y="1844675"/>
            <a:ext cx="4194175" cy="3636963"/>
          </a:xfrm>
          <a:noFill/>
          <a:ln/>
        </p:spPr>
      </p:pic>
      <p:sp>
        <p:nvSpPr>
          <p:cNvPr id="45062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95288" y="1628775"/>
            <a:ext cx="4194175" cy="4498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century AD</a:t>
            </a:r>
          </a:p>
          <a:p>
            <a:pPr>
              <a:lnSpc>
                <a:spcPct val="90000"/>
              </a:lnSpc>
            </a:pPr>
            <a:r>
              <a:rPr lang="en-US" dirty="0"/>
              <a:t>Ionian Islands and the region of Bari (Italy)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Trade point</a:t>
            </a:r>
          </a:p>
          <a:p>
            <a:pPr>
              <a:lnSpc>
                <a:spcPct val="90000"/>
              </a:lnSpc>
            </a:pPr>
            <a:r>
              <a:rPr lang="en-US" dirty="0"/>
              <a:t>Defense point (mainly against Arab pirates)</a:t>
            </a:r>
          </a:p>
          <a:p>
            <a:pPr>
              <a:lnSpc>
                <a:spcPct val="90000"/>
              </a:lnSpc>
            </a:pPr>
            <a:r>
              <a:rPr lang="en-US" dirty="0"/>
              <a:t>1085 Roberto </a:t>
            </a:r>
            <a:r>
              <a:rPr lang="en-US" dirty="0" err="1"/>
              <a:t>Guiscardo</a:t>
            </a:r>
            <a:r>
              <a:rPr lang="en-US" dirty="0"/>
              <a:t> conquers </a:t>
            </a:r>
            <a:r>
              <a:rPr lang="en-US" dirty="0" err="1" smtClean="0"/>
              <a:t>Kefalonia</a:t>
            </a: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1185-1479: Conquerors from the West</a:t>
            </a:r>
            <a:endParaRPr lang="el-GR" sz="4000"/>
          </a:p>
        </p:txBody>
      </p:sp>
      <p:sp>
        <p:nvSpPr>
          <p:cNvPr id="8499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846638" cy="4781550"/>
          </a:xfrm>
        </p:spPr>
        <p:txBody>
          <a:bodyPr/>
          <a:lstStyle/>
          <a:p>
            <a:r>
              <a:rPr lang="en-US" dirty="0"/>
              <a:t>1185: Normans: Admiral </a:t>
            </a:r>
            <a:r>
              <a:rPr lang="en-US" dirty="0" err="1"/>
              <a:t>Margaritone</a:t>
            </a:r>
            <a:r>
              <a:rPr lang="en-US" dirty="0"/>
              <a:t> (Sicilian pirate)</a:t>
            </a:r>
          </a:p>
          <a:p>
            <a:r>
              <a:rPr lang="en-US" dirty="0"/>
              <a:t>1195: The </a:t>
            </a:r>
            <a:r>
              <a:rPr lang="en-US" dirty="0" err="1">
                <a:solidFill>
                  <a:schemeClr val="accent1"/>
                </a:solidFill>
              </a:rPr>
              <a:t>Orsini</a:t>
            </a:r>
            <a:r>
              <a:rPr lang="en-US" dirty="0"/>
              <a:t> Family (Sicilian branch of a noble Roman family)</a:t>
            </a:r>
          </a:p>
          <a:p>
            <a:pPr>
              <a:buFont typeface="Arial" charset="0"/>
              <a:buNone/>
            </a:pPr>
            <a:r>
              <a:rPr lang="en-US" dirty="0"/>
              <a:t>	</a:t>
            </a:r>
            <a:r>
              <a:rPr lang="en-US" dirty="0" err="1"/>
              <a:t>Matteo</a:t>
            </a:r>
            <a:r>
              <a:rPr lang="en-US" dirty="0"/>
              <a:t> </a:t>
            </a:r>
            <a:r>
              <a:rPr lang="en-US" dirty="0" err="1"/>
              <a:t>Orsini</a:t>
            </a:r>
            <a:r>
              <a:rPr lang="en-US" dirty="0"/>
              <a:t>. The Palatine County of Cephalonia and </a:t>
            </a:r>
            <a:r>
              <a:rPr lang="en-US" dirty="0" err="1"/>
              <a:t>Zante</a:t>
            </a:r>
            <a:endParaRPr lang="en-US" dirty="0"/>
          </a:p>
          <a:p>
            <a:r>
              <a:rPr lang="en-US" dirty="0"/>
              <a:t>Feudal economy: Baronies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n-US" dirty="0"/>
          </a:p>
          <a:p>
            <a:pPr>
              <a:buFont typeface="Arial" charset="0"/>
              <a:buNone/>
            </a:pPr>
            <a:endParaRPr lang="el-GR" dirty="0"/>
          </a:p>
        </p:txBody>
      </p:sp>
      <p:pic>
        <p:nvPicPr>
          <p:cNvPr id="84997" name="Picture 5" descr="σάρωση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2133600"/>
            <a:ext cx="3209925" cy="38163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Ancient Greece: city states</a:t>
            </a:r>
            <a:endParaRPr lang="el-GR" dirty="0"/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095102" cy="5429115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5796136" y="659735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</a:t>
            </a:r>
            <a:r>
              <a:rPr lang="el-GR" dirty="0" smtClean="0"/>
              <a:t>: </a:t>
            </a:r>
            <a:r>
              <a:rPr lang="en-US" dirty="0" smtClean="0"/>
              <a:t>The Map Archive</a:t>
            </a: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1324-1479: Napoli</a:t>
            </a:r>
            <a:endParaRPr lang="el-GR"/>
          </a:p>
        </p:txBody>
      </p:sp>
      <p:sp>
        <p:nvSpPr>
          <p:cNvPr id="8909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341438"/>
            <a:ext cx="5133975" cy="4895850"/>
          </a:xfrm>
        </p:spPr>
        <p:txBody>
          <a:bodyPr/>
          <a:lstStyle/>
          <a:p>
            <a:r>
              <a:rPr lang="en-US" dirty="0"/>
              <a:t>1324: Giovanni, Count of </a:t>
            </a:r>
            <a:r>
              <a:rPr lang="en-US" dirty="0" err="1"/>
              <a:t>Gravina</a:t>
            </a:r>
            <a:r>
              <a:rPr lang="en-US" dirty="0"/>
              <a:t> conquers </a:t>
            </a:r>
            <a:r>
              <a:rPr lang="en-US" dirty="0" err="1" smtClean="0"/>
              <a:t>Kefalonia</a:t>
            </a:r>
            <a:endParaRPr lang="en-US" dirty="0"/>
          </a:p>
          <a:p>
            <a:r>
              <a:rPr lang="en-US" dirty="0"/>
              <a:t>1357: The County of </a:t>
            </a:r>
            <a:r>
              <a:rPr lang="en-US" dirty="0" err="1" smtClean="0"/>
              <a:t>Kefalonia</a:t>
            </a:r>
            <a:r>
              <a:rPr lang="en-US" dirty="0" smtClean="0"/>
              <a:t> </a:t>
            </a:r>
            <a:r>
              <a:rPr lang="en-US" dirty="0"/>
              <a:t>is given to the family of </a:t>
            </a:r>
            <a:r>
              <a:rPr lang="en-US" dirty="0" err="1"/>
              <a:t>Tocchi</a:t>
            </a:r>
            <a:r>
              <a:rPr lang="en-US" dirty="0"/>
              <a:t> (nobles from Napoli)</a:t>
            </a:r>
          </a:p>
          <a:p>
            <a:r>
              <a:rPr lang="en-US" dirty="0"/>
              <a:t>Francesca, widow of Carlo </a:t>
            </a:r>
            <a:r>
              <a:rPr lang="en-US" dirty="0" err="1"/>
              <a:t>Toccho</a:t>
            </a:r>
            <a:r>
              <a:rPr lang="en-US" dirty="0"/>
              <a:t>, calls herself “Queen of Romans”- a medieval Penelope</a:t>
            </a:r>
            <a:endParaRPr lang="el-GR" dirty="0"/>
          </a:p>
        </p:txBody>
      </p:sp>
      <p:pic>
        <p:nvPicPr>
          <p:cNvPr id="89093" name="Picture 5" descr="σάρωση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1412875"/>
            <a:ext cx="3263900" cy="38893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The Turks in </a:t>
            </a:r>
            <a:r>
              <a:rPr lang="en-US" sz="4000" dirty="0" err="1" smtClean="0"/>
              <a:t>Kefalonia</a:t>
            </a:r>
            <a:r>
              <a:rPr lang="en-US" sz="4000" dirty="0" smtClean="0"/>
              <a:t> </a:t>
            </a:r>
            <a:r>
              <a:rPr lang="en-US" sz="4000" dirty="0"/>
              <a:t>(1479-1481 and 1485-1500)</a:t>
            </a:r>
            <a:endParaRPr lang="el-GR" sz="4000" dirty="0"/>
          </a:p>
        </p:txBody>
      </p:sp>
      <p:sp>
        <p:nvSpPr>
          <p:cNvPr id="8806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Ahmed </a:t>
            </a:r>
            <a:r>
              <a:rPr lang="en-US" dirty="0" err="1"/>
              <a:t>pasa</a:t>
            </a:r>
            <a:r>
              <a:rPr lang="en-US" dirty="0"/>
              <a:t> invades the </a:t>
            </a:r>
            <a:r>
              <a:rPr lang="en-US" dirty="0" err="1"/>
              <a:t>Tocchi</a:t>
            </a:r>
            <a:r>
              <a:rPr lang="en-US" dirty="0"/>
              <a:t> County – the Palatine County of Cephalonia ends in bloodshed</a:t>
            </a:r>
          </a:p>
          <a:p>
            <a:pPr>
              <a:lnSpc>
                <a:spcPct val="90000"/>
              </a:lnSpc>
            </a:pPr>
            <a:r>
              <a:rPr lang="en-US" dirty="0"/>
              <a:t>The </a:t>
            </a:r>
            <a:r>
              <a:rPr lang="en-US" dirty="0" err="1"/>
              <a:t>Tocchi</a:t>
            </a:r>
            <a:r>
              <a:rPr lang="en-US" dirty="0"/>
              <a:t> regain </a:t>
            </a:r>
            <a:r>
              <a:rPr lang="en-US" dirty="0" err="1" smtClean="0"/>
              <a:t>Kefalonia</a:t>
            </a:r>
            <a:r>
              <a:rPr lang="en-US" dirty="0" smtClean="0"/>
              <a:t> </a:t>
            </a:r>
            <a:r>
              <a:rPr lang="en-US" dirty="0"/>
              <a:t>in 1481</a:t>
            </a:r>
          </a:p>
          <a:p>
            <a:pPr>
              <a:lnSpc>
                <a:spcPct val="90000"/>
              </a:lnSpc>
            </a:pPr>
            <a:r>
              <a:rPr lang="en-US" dirty="0"/>
              <a:t>First (short) </a:t>
            </a:r>
            <a:r>
              <a:rPr lang="en-US" dirty="0">
                <a:solidFill>
                  <a:schemeClr val="hlink"/>
                </a:solidFill>
              </a:rPr>
              <a:t>Venetian</a:t>
            </a:r>
            <a:r>
              <a:rPr lang="en-US" dirty="0"/>
              <a:t> domination in 1483</a:t>
            </a:r>
          </a:p>
          <a:p>
            <a:pPr>
              <a:lnSpc>
                <a:spcPct val="90000"/>
              </a:lnSpc>
            </a:pPr>
            <a:r>
              <a:rPr lang="en-US" dirty="0"/>
              <a:t>1485: Venice submits </a:t>
            </a:r>
            <a:r>
              <a:rPr lang="en-US" dirty="0" err="1" smtClean="0"/>
              <a:t>Kefalonia</a:t>
            </a:r>
            <a:r>
              <a:rPr lang="en-US" dirty="0" smtClean="0"/>
              <a:t> </a:t>
            </a:r>
            <a:r>
              <a:rPr lang="en-US" dirty="0"/>
              <a:t>to Sultan </a:t>
            </a:r>
            <a:r>
              <a:rPr lang="en-US" dirty="0" err="1"/>
              <a:t>Bayazit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The </a:t>
            </a:r>
            <a:r>
              <a:rPr lang="en-US" dirty="0" err="1"/>
              <a:t>kaza</a:t>
            </a:r>
            <a:r>
              <a:rPr lang="en-US" dirty="0"/>
              <a:t> of </a:t>
            </a:r>
            <a:r>
              <a:rPr lang="en-US" dirty="0" err="1" smtClean="0"/>
              <a:t>Kefalonia</a:t>
            </a:r>
            <a:r>
              <a:rPr lang="en-US" dirty="0"/>
              <a:t>: violence, strict legislation (</a:t>
            </a:r>
            <a:r>
              <a:rPr lang="en-US" dirty="0" err="1"/>
              <a:t>kanuname</a:t>
            </a:r>
            <a:r>
              <a:rPr lang="en-US" dirty="0"/>
              <a:t>), taxes, desolation</a:t>
            </a: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 Serenissima (1500-1797)</a:t>
            </a:r>
            <a:endParaRPr lang="el-GR"/>
          </a:p>
        </p:txBody>
      </p:sp>
      <p:sp>
        <p:nvSpPr>
          <p:cNvPr id="90116" name="Rectangle 4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1499-1503: Venice wins 2</a:t>
            </a:r>
            <a:r>
              <a:rPr lang="en-US" baseline="30000" dirty="0"/>
              <a:t>nd</a:t>
            </a:r>
            <a:r>
              <a:rPr lang="en-US" dirty="0"/>
              <a:t> war against Ottoman Empire </a:t>
            </a:r>
          </a:p>
          <a:p>
            <a:r>
              <a:rPr lang="en-US" dirty="0"/>
              <a:t>1500: Conquest of </a:t>
            </a:r>
            <a:r>
              <a:rPr lang="en-US" dirty="0" err="1" smtClean="0"/>
              <a:t>Kefalonia</a:t>
            </a:r>
            <a:r>
              <a:rPr lang="en-US" dirty="0" smtClean="0"/>
              <a:t> </a:t>
            </a:r>
            <a:r>
              <a:rPr lang="en-US" dirty="0"/>
              <a:t>by the Venetians (supported by the Spaniards )</a:t>
            </a:r>
          </a:p>
          <a:p>
            <a:r>
              <a:rPr lang="en-US" dirty="0"/>
              <a:t>Venetian domination lasts almost 300 years</a:t>
            </a:r>
            <a:endParaRPr lang="el-GR" dirty="0"/>
          </a:p>
        </p:txBody>
      </p:sp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341438"/>
            <a:ext cx="400367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thumb/5/5e/Flag_of_Republic_of_Venice.svg/1240px-Flag_of_Republic_of_Venic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32120">
            <a:off x="143146" y="1592811"/>
            <a:ext cx="3535109" cy="1827423"/>
          </a:xfrm>
          <a:prstGeom prst="rect">
            <a:avLst/>
          </a:prstGeom>
          <a:noFill/>
        </p:spPr>
      </p:pic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Venetian administration</a:t>
            </a:r>
            <a:endParaRPr lang="el-GR"/>
          </a:p>
        </p:txBody>
      </p:sp>
      <p:graphicFrame>
        <p:nvGraphicFramePr>
          <p:cNvPr id="4" name="3 - Διάγραμμα"/>
          <p:cNvGraphicFramePr/>
          <p:nvPr/>
        </p:nvGraphicFramePr>
        <p:xfrm>
          <a:off x="288925" y="1573213"/>
          <a:ext cx="8496300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The venetian capital: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n-US" sz="4000" dirty="0" smtClean="0"/>
              <a:t>Fortress </a:t>
            </a:r>
            <a:r>
              <a:rPr lang="en-US" sz="4000" dirty="0"/>
              <a:t>of St. George (1500-1757)</a:t>
            </a:r>
            <a:endParaRPr lang="el-GR" sz="4000" dirty="0"/>
          </a:p>
        </p:txBody>
      </p:sp>
      <p:sp>
        <p:nvSpPr>
          <p:cNvPr id="68614" name="Rectangle 6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24188" y="5988050"/>
            <a:ext cx="6119812" cy="869950"/>
          </a:xfrm>
        </p:spPr>
        <p:txBody>
          <a:bodyPr/>
          <a:lstStyle/>
          <a:p>
            <a:r>
              <a:rPr lang="en-US" dirty="0"/>
              <a:t>“La </a:t>
            </a:r>
            <a:r>
              <a:rPr lang="en-US" dirty="0" err="1"/>
              <a:t>citta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Cefalonia</a:t>
            </a:r>
            <a:r>
              <a:rPr lang="en-US" dirty="0"/>
              <a:t>”</a:t>
            </a:r>
            <a:endParaRPr lang="el-GR" dirty="0"/>
          </a:p>
        </p:txBody>
      </p:sp>
      <p:pic>
        <p:nvPicPr>
          <p:cNvPr id="68612" name="Picture 4" descr="σάρωση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84313"/>
            <a:ext cx="6149231" cy="4402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An unsuccessful plan: </a:t>
            </a:r>
            <a:br>
              <a:rPr lang="en-US" sz="4000"/>
            </a:br>
            <a:r>
              <a:rPr lang="en-US" sz="4000"/>
              <a:t>The fortress of Assos</a:t>
            </a:r>
            <a:endParaRPr lang="el-GR" sz="4000"/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3716338"/>
            <a:ext cx="70199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90" name="Rectangle 6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1628775"/>
            <a:ext cx="8540750" cy="2087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1593: A defense plan as well as a vision for a new capital</a:t>
            </a:r>
          </a:p>
          <a:p>
            <a:pPr>
              <a:lnSpc>
                <a:spcPct val="80000"/>
              </a:lnSpc>
            </a:pPr>
            <a:r>
              <a:rPr lang="en-US" sz="2800"/>
              <a:t>One of the biggest fortresses in Greece – never became what it was designed for. </a:t>
            </a:r>
          </a:p>
          <a:p>
            <a:pPr>
              <a:lnSpc>
                <a:spcPct val="80000"/>
              </a:lnSpc>
            </a:pPr>
            <a:r>
              <a:rPr lang="en-US" sz="2800"/>
              <a:t>Leucas returned to Venice meanwhile. No water</a:t>
            </a:r>
            <a:endParaRPr lang="el-GR" sz="280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People moving, Venice in decline</a:t>
            </a:r>
            <a:endParaRPr lang="el-GR"/>
          </a:p>
        </p:txBody>
      </p:sp>
      <p:sp>
        <p:nvSpPr>
          <p:cNvPr id="105476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7942263" cy="478155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7 wars against the Turks</a:t>
            </a:r>
          </a:p>
          <a:p>
            <a:r>
              <a:rPr lang="en-US" dirty="0"/>
              <a:t>Venice losing its possessions in Eastern Mediterranean (Cyprus, Crete, mainland of Greece)</a:t>
            </a:r>
          </a:p>
          <a:p>
            <a:r>
              <a:rPr lang="en-US" dirty="0"/>
              <a:t>People moving from  there to </a:t>
            </a:r>
            <a:r>
              <a:rPr lang="en-US" dirty="0" err="1" smtClean="0"/>
              <a:t>Kefalonia</a:t>
            </a:r>
            <a:r>
              <a:rPr lang="en-US" dirty="0" smtClean="0"/>
              <a:t> </a:t>
            </a:r>
            <a:r>
              <a:rPr lang="en-US" dirty="0"/>
              <a:t>and the other Ionian Islands (Nobles, artists, painters, sculptors and scholars)</a:t>
            </a:r>
          </a:p>
          <a:p>
            <a:r>
              <a:rPr lang="en-US" dirty="0" err="1"/>
              <a:t>Cephalonians</a:t>
            </a:r>
            <a:r>
              <a:rPr lang="en-US" dirty="0"/>
              <a:t> study in Italy (Venice, </a:t>
            </a:r>
            <a:r>
              <a:rPr lang="en-US" dirty="0" err="1"/>
              <a:t>Padova</a:t>
            </a:r>
            <a:r>
              <a:rPr lang="en-US" dirty="0"/>
              <a:t>, Pisa) – contact with European philosophy, arts and science</a:t>
            </a:r>
          </a:p>
          <a:p>
            <a:pPr>
              <a:buFont typeface="Arial" charset="0"/>
              <a:buNone/>
            </a:pP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 new capital and a falling empire</a:t>
            </a:r>
            <a:endParaRPr lang="el-GR" sz="4000"/>
          </a:p>
        </p:txBody>
      </p:sp>
      <p:sp>
        <p:nvSpPr>
          <p:cNvPr id="1075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341438"/>
            <a:ext cx="8540750" cy="2159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In 1757, the small </a:t>
            </a:r>
            <a:r>
              <a:rPr lang="en-US" sz="2800" dirty="0" err="1"/>
              <a:t>harbour</a:t>
            </a:r>
            <a:r>
              <a:rPr lang="en-US" sz="2800" dirty="0"/>
              <a:t> of </a:t>
            </a:r>
            <a:r>
              <a:rPr lang="en-US" sz="2800" dirty="0" err="1"/>
              <a:t>Argostoli</a:t>
            </a:r>
            <a:r>
              <a:rPr lang="en-US" sz="2800" dirty="0"/>
              <a:t> becomes capital of </a:t>
            </a:r>
            <a:r>
              <a:rPr lang="en-US" sz="2800" dirty="0" err="1" smtClean="0"/>
              <a:t>Kefalonia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 err="1"/>
              <a:t>Lixuri</a:t>
            </a:r>
            <a:r>
              <a:rPr lang="en-US" sz="2800" dirty="0"/>
              <a:t> in fury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In 1797, Napoleon conquers Venice. “La </a:t>
            </a:r>
            <a:r>
              <a:rPr lang="en-US" sz="2800" dirty="0" err="1"/>
              <a:t>Serenissima</a:t>
            </a:r>
            <a:r>
              <a:rPr lang="en-US" sz="2800" dirty="0"/>
              <a:t>” is history</a:t>
            </a:r>
            <a:endParaRPr lang="el-GR" sz="2800" dirty="0"/>
          </a:p>
        </p:txBody>
      </p:sp>
      <p:pic>
        <p:nvPicPr>
          <p:cNvPr id="107524" name="Picture 4" descr="gravou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716338"/>
            <a:ext cx="6840537" cy="3141662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1797-1798: Democratic French</a:t>
            </a:r>
            <a:endParaRPr lang="el-GR"/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481328"/>
            <a:ext cx="6275040" cy="45259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1797: The French arrive in Cephalonia (enthusiastic locals)</a:t>
            </a:r>
          </a:p>
          <a:p>
            <a:r>
              <a:rPr lang="en-US" dirty="0"/>
              <a:t>The tree of liberty is planted in </a:t>
            </a:r>
            <a:r>
              <a:rPr lang="en-US" dirty="0" err="1"/>
              <a:t>Argostoli</a:t>
            </a:r>
            <a:r>
              <a:rPr lang="en-US" dirty="0"/>
              <a:t> – The </a:t>
            </a:r>
            <a:r>
              <a:rPr lang="en-US" dirty="0" err="1"/>
              <a:t>Libro</a:t>
            </a:r>
            <a:r>
              <a:rPr lang="en-US" dirty="0"/>
              <a:t> d’ Oro on fire</a:t>
            </a:r>
          </a:p>
          <a:p>
            <a:r>
              <a:rPr lang="en-US" dirty="0"/>
              <a:t>Democratic reforms </a:t>
            </a:r>
          </a:p>
          <a:p>
            <a:r>
              <a:rPr lang="en-US" dirty="0"/>
              <a:t>Social changes, according to the </a:t>
            </a:r>
            <a:endParaRPr lang="en-US" dirty="0" smtClean="0"/>
          </a:p>
          <a:p>
            <a:r>
              <a:rPr lang="en-US" dirty="0" smtClean="0"/>
              <a:t>ideology </a:t>
            </a:r>
            <a:r>
              <a:rPr lang="en-US" dirty="0"/>
              <a:t>of the French Revolution</a:t>
            </a:r>
          </a:p>
          <a:p>
            <a:endParaRPr lang="el-GR" dirty="0"/>
          </a:p>
        </p:txBody>
      </p:sp>
      <p:pic>
        <p:nvPicPr>
          <p:cNvPr id="4" name="Picture 2" descr="Drape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28354">
            <a:off x="5916290" y="3184438"/>
            <a:ext cx="3326601" cy="2217734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1798-1799: Russians and Turks</a:t>
            </a:r>
            <a:endParaRPr lang="el-GR"/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Dissatisfaction against the French came up very soon</a:t>
            </a:r>
          </a:p>
          <a:p>
            <a:r>
              <a:rPr lang="en-US" dirty="0"/>
              <a:t>Reasons: Financial problems and Russian propaganda</a:t>
            </a:r>
          </a:p>
          <a:p>
            <a:r>
              <a:rPr lang="en-US" dirty="0"/>
              <a:t>October 1798: Russian and Turkish conquer Cephalonia</a:t>
            </a:r>
          </a:p>
          <a:p>
            <a:r>
              <a:rPr lang="en-US" dirty="0"/>
              <a:t>Negotiations to declare an independent state</a:t>
            </a:r>
            <a:endParaRPr lang="el-GR" dirty="0"/>
          </a:p>
        </p:txBody>
      </p:sp>
      <p:pic>
        <p:nvPicPr>
          <p:cNvPr id="5" name="Picture 2" descr="Αποτέλεσμα εικόνας για Ушако́в карта"/>
          <p:cNvPicPr>
            <a:picLocks noChangeAspect="1" noChangeArrowheads="1"/>
          </p:cNvPicPr>
          <p:nvPr/>
        </p:nvPicPr>
        <p:blipFill>
          <a:blip r:embed="rId2" cstate="print"/>
          <a:srcRect l="32497" t="42650" r="33825" b="21650"/>
          <a:stretch>
            <a:fillRect/>
          </a:stretch>
        </p:blipFill>
        <p:spPr bwMode="auto">
          <a:xfrm>
            <a:off x="2627784" y="3501008"/>
            <a:ext cx="4104456" cy="3245384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Greek communities in</a:t>
            </a:r>
            <a:r>
              <a:rPr lang="el-GR" sz="3200" dirty="0" smtClean="0"/>
              <a:t> </a:t>
            </a:r>
            <a:r>
              <a:rPr lang="en-US" sz="3200" dirty="0" smtClean="0"/>
              <a:t>Europe early 19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c. AD</a:t>
            </a:r>
            <a:endParaRPr lang="el-GR" sz="3200" dirty="0"/>
          </a:p>
        </p:txBody>
      </p:sp>
      <p:sp>
        <p:nvSpPr>
          <p:cNvPr id="6" name="5 - TextBox"/>
          <p:cNvSpPr txBox="1"/>
          <p:nvPr/>
        </p:nvSpPr>
        <p:spPr>
          <a:xfrm>
            <a:off x="5292080" y="58052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wikipedia</a:t>
            </a:r>
            <a:endParaRPr lang="el-GR" dirty="0"/>
          </a:p>
        </p:txBody>
      </p:sp>
      <p:pic>
        <p:nvPicPr>
          <p:cNvPr id="17410" name="Picture 2" descr="Image result for ÏÎ±ÏÏÎ·Ï ÎµÎ»Î»Î·Î½ÎµÏ ÏÎ¿ÏÏÎºÎ¿ÎºÏÎ±ÏÎ¹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8311"/>
            <a:ext cx="7864926" cy="5659689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1800-1807: La Repubblica Settinsulare</a:t>
            </a:r>
            <a:endParaRPr lang="el-GR" sz="4000"/>
          </a:p>
        </p:txBody>
      </p:sp>
      <p:pic>
        <p:nvPicPr>
          <p:cNvPr id="41988" name="Picture 4" descr="σάρωση0002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98988" y="2205038"/>
            <a:ext cx="4545012" cy="3262312"/>
          </a:xfrm>
          <a:noFill/>
          <a:ln>
            <a:solidFill>
              <a:srgbClr val="800000"/>
            </a:solidFill>
          </a:ln>
        </p:spPr>
      </p:pic>
      <p:sp>
        <p:nvSpPr>
          <p:cNvPr id="41990" name="Rectangle 6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468313" y="1557338"/>
            <a:ext cx="4194175" cy="4498975"/>
          </a:xfrm>
        </p:spPr>
        <p:txBody>
          <a:bodyPr/>
          <a:lstStyle/>
          <a:p>
            <a:r>
              <a:rPr lang="en-US"/>
              <a:t>The first “independent” Greek state in modern history (under the protection of Turkey)</a:t>
            </a:r>
          </a:p>
          <a:p>
            <a:r>
              <a:rPr lang="en-US"/>
              <a:t>All seven Ionian Islands</a:t>
            </a:r>
          </a:p>
          <a:p>
            <a:r>
              <a:rPr lang="en-US"/>
              <a:t>4 constitutions – local governors</a:t>
            </a:r>
          </a:p>
          <a:p>
            <a:r>
              <a:rPr lang="en-US"/>
              <a:t>Public disorder</a:t>
            </a:r>
          </a:p>
          <a:p>
            <a:endParaRPr lang="el-GR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1807-1809: Second French domination</a:t>
            </a:r>
            <a:endParaRPr lang="el-GR" sz="4000"/>
          </a:p>
        </p:txBody>
      </p:sp>
      <p:sp>
        <p:nvSpPr>
          <p:cNvPr id="4096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1807, the French give an end to the Repubblica Settinsulare</a:t>
            </a:r>
          </a:p>
          <a:p>
            <a:r>
              <a:rPr lang="en-US"/>
              <a:t>This time, the </a:t>
            </a:r>
            <a:r>
              <a:rPr lang="en-US">
                <a:solidFill>
                  <a:schemeClr val="accent1"/>
                </a:solidFill>
              </a:rPr>
              <a:t>Imperial</a:t>
            </a:r>
            <a:r>
              <a:rPr lang="en-US"/>
              <a:t> French = no longer democracy =</a:t>
            </a:r>
          </a:p>
          <a:p>
            <a:r>
              <a:rPr lang="en-US"/>
              <a:t>… = disorder once more…</a:t>
            </a:r>
          </a:p>
          <a:p>
            <a:r>
              <a:rPr lang="en-US"/>
              <a:t> + the British propaganda</a:t>
            </a:r>
          </a:p>
          <a:p>
            <a:r>
              <a:rPr lang="en-US"/>
              <a:t>= Oct. 1809: The French give in to the British fleet.</a:t>
            </a:r>
            <a:endParaRPr lang="el-GR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1809-1815: The first British domination</a:t>
            </a:r>
            <a:endParaRPr lang="el-GR" sz="4000"/>
          </a:p>
        </p:txBody>
      </p:sp>
      <p:sp>
        <p:nvSpPr>
          <p:cNvPr id="399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3983038" cy="4498975"/>
          </a:xfrm>
        </p:spPr>
        <p:txBody>
          <a:bodyPr/>
          <a:lstStyle/>
          <a:p>
            <a:r>
              <a:rPr lang="en-US" sz="2800" dirty="0"/>
              <a:t>A new elite (those who cooperated with the British)</a:t>
            </a:r>
          </a:p>
          <a:p>
            <a:r>
              <a:rPr lang="en-US" sz="2800" dirty="0"/>
              <a:t>Charles Philippe de </a:t>
            </a:r>
            <a:r>
              <a:rPr lang="en-US" sz="2800" dirty="0" err="1"/>
              <a:t>Bosset</a:t>
            </a:r>
            <a:r>
              <a:rPr lang="en-US" sz="2800" dirty="0"/>
              <a:t> (military commander of Cephalonia) conducts public works (like the Bridge of </a:t>
            </a:r>
            <a:r>
              <a:rPr lang="en-US" sz="2800" dirty="0" err="1"/>
              <a:t>Argostoli</a:t>
            </a:r>
            <a:r>
              <a:rPr lang="en-US" sz="2800" dirty="0"/>
              <a:t>)</a:t>
            </a:r>
            <a:endParaRPr lang="el-GR" sz="2800" dirty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2060575"/>
            <a:ext cx="4459548" cy="309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1815-1864: The “Ionian State” </a:t>
            </a:r>
            <a:endParaRPr lang="el-GR"/>
          </a:p>
        </p:txBody>
      </p:sp>
      <p:sp>
        <p:nvSpPr>
          <p:cNvPr id="37892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25913" cy="47815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“United States of the Ionian Islands”. The second Greek State in History, though really a protectorate</a:t>
            </a:r>
          </a:p>
          <a:p>
            <a:r>
              <a:rPr lang="en-US" dirty="0"/>
              <a:t> Agricultural economy – no industrial revolution in the </a:t>
            </a:r>
            <a:r>
              <a:rPr lang="en-US" dirty="0" smtClean="0"/>
              <a:t>Ionian</a:t>
            </a:r>
          </a:p>
          <a:p>
            <a:r>
              <a:rPr lang="en-US" dirty="0" smtClean="0"/>
              <a:t>Gradually a new class of traders evolves throughout the century</a:t>
            </a:r>
            <a:endParaRPr lang="en-US" dirty="0"/>
          </a:p>
          <a:p>
            <a:pPr>
              <a:buFont typeface="Arial" charset="0"/>
              <a:buNone/>
            </a:pPr>
            <a:endParaRPr lang="el-GR" dirty="0"/>
          </a:p>
        </p:txBody>
      </p:sp>
      <p:sp>
        <p:nvSpPr>
          <p:cNvPr id="113666" name="AutoShape 2" descr="Image result for united states of the ionian isla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3668" name="AutoShape 4" descr="Image result for united states of the ionian isla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3672" name="AutoShape 8" descr="Image result for united states of the ionian isla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3674" name="Picture 10" descr="Image result for united states of the ionian isla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23321">
            <a:off x="4688484" y="2780928"/>
            <a:ext cx="4455516" cy="2341638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British Protectorate</a:t>
            </a:r>
            <a:endParaRPr lang="el-GR"/>
          </a:p>
        </p:txBody>
      </p:sp>
      <p:sp>
        <p:nvSpPr>
          <p:cNvPr id="35844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r>
              <a:rPr lang="en-US"/>
              <a:t>Public works (public buildings and road network)</a:t>
            </a:r>
          </a:p>
          <a:p>
            <a:r>
              <a:rPr lang="en-US"/>
              <a:t>Constitution and Parliaments</a:t>
            </a:r>
          </a:p>
          <a:p>
            <a:r>
              <a:rPr lang="en-US"/>
              <a:t>Economic crisis</a:t>
            </a:r>
          </a:p>
          <a:p>
            <a:r>
              <a:rPr lang="en-US"/>
              <a:t>Harsh administration</a:t>
            </a:r>
          </a:p>
          <a:p>
            <a:r>
              <a:rPr lang="en-US"/>
              <a:t>despotism</a:t>
            </a:r>
          </a:p>
          <a:p>
            <a:endParaRPr lang="el-GR"/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268413"/>
            <a:ext cx="3916363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Radicals</a:t>
            </a:r>
            <a:endParaRPr lang="el-GR"/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196975"/>
            <a:ext cx="4486275" cy="5661025"/>
          </a:xfrm>
        </p:spPr>
        <p:txBody>
          <a:bodyPr/>
          <a:lstStyle/>
          <a:p>
            <a:r>
              <a:rPr lang="en-US"/>
              <a:t>The vision of union with mother Greece</a:t>
            </a:r>
          </a:p>
          <a:p>
            <a:r>
              <a:rPr lang="en-US"/>
              <a:t>The vision of social reforms</a:t>
            </a:r>
          </a:p>
          <a:p>
            <a:r>
              <a:rPr lang="en-US"/>
              <a:t>The main representatives from Cephalonia</a:t>
            </a:r>
          </a:p>
          <a:p>
            <a:r>
              <a:rPr lang="en-US"/>
              <a:t>Educated, from noble families, with progressive ideas</a:t>
            </a:r>
          </a:p>
          <a:p>
            <a:r>
              <a:rPr lang="en-US"/>
              <a:t>Imprisonments and exiles</a:t>
            </a:r>
          </a:p>
          <a:p>
            <a:pPr>
              <a:buFont typeface="Arial" charset="0"/>
              <a:buNone/>
            </a:pPr>
            <a:endParaRPr lang="el-GR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1412875"/>
            <a:ext cx="3698875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press and the revolutions</a:t>
            </a:r>
            <a:endParaRPr lang="el-GR"/>
          </a:p>
        </p:txBody>
      </p:sp>
      <p:sp>
        <p:nvSpPr>
          <p:cNvPr id="33796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341438"/>
            <a:ext cx="4191000" cy="4757737"/>
          </a:xfrm>
        </p:spPr>
        <p:txBody>
          <a:bodyPr/>
          <a:lstStyle/>
          <a:p>
            <a:r>
              <a:rPr lang="en-US" dirty="0"/>
              <a:t>1848: Free newspapers</a:t>
            </a:r>
          </a:p>
          <a:p>
            <a:r>
              <a:rPr lang="en-US" dirty="0"/>
              <a:t>Public reading societies</a:t>
            </a:r>
          </a:p>
          <a:p>
            <a:r>
              <a:rPr lang="en-US" dirty="0"/>
              <a:t>Writers </a:t>
            </a:r>
          </a:p>
          <a:p>
            <a:r>
              <a:rPr lang="en-US" dirty="0"/>
              <a:t>Dynamic attitude of Ionian Parliament members</a:t>
            </a:r>
          </a:p>
          <a:p>
            <a:r>
              <a:rPr lang="en-US" dirty="0"/>
              <a:t>1833, 1848-1849: Uprisings in </a:t>
            </a:r>
            <a:r>
              <a:rPr lang="en-US" dirty="0" err="1"/>
              <a:t>Argostoli</a:t>
            </a:r>
            <a:r>
              <a:rPr lang="en-US" dirty="0"/>
              <a:t> and SE Cephalonia</a:t>
            </a:r>
          </a:p>
          <a:p>
            <a:endParaRPr lang="en-US" dirty="0"/>
          </a:p>
          <a:p>
            <a:pPr>
              <a:buFont typeface="Arial" charset="0"/>
              <a:buNone/>
            </a:pPr>
            <a:endParaRPr lang="el-GR" dirty="0"/>
          </a:p>
        </p:txBody>
      </p:sp>
      <p:pic>
        <p:nvPicPr>
          <p:cNvPr id="33798" name="Picture 6" descr="enosis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1196975"/>
            <a:ext cx="3956050" cy="5275263"/>
          </a:xfrm>
          <a:noFill/>
          <a:ln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1039813"/>
          </a:xfrm>
        </p:spPr>
        <p:txBody>
          <a:bodyPr/>
          <a:lstStyle/>
          <a:p>
            <a:r>
              <a:rPr lang="en-US"/>
              <a:t>1864: Union with Greece</a:t>
            </a:r>
            <a:endParaRPr lang="el-GR"/>
          </a:p>
        </p:txBody>
      </p:sp>
      <p:sp>
        <p:nvSpPr>
          <p:cNvPr id="296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412776"/>
            <a:ext cx="8540750" cy="208823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sz="2800" dirty="0"/>
              <a:t>1863: Ionian Parliament votes for Union with </a:t>
            </a:r>
            <a:r>
              <a:rPr lang="en-US" sz="2800" dirty="0" smtClean="0"/>
              <a:t>Greece</a:t>
            </a:r>
          </a:p>
          <a:p>
            <a:pPr>
              <a:lnSpc>
                <a:spcPct val="160000"/>
              </a:lnSpc>
            </a:pPr>
            <a:r>
              <a:rPr lang="en-US" sz="2800" dirty="0" smtClean="0"/>
              <a:t>The UK “offers” the islands to Greece, as a “gift” to new King George</a:t>
            </a:r>
            <a:endParaRPr lang="en-US" sz="2800" dirty="0"/>
          </a:p>
          <a:p>
            <a:pPr>
              <a:lnSpc>
                <a:spcPct val="160000"/>
              </a:lnSpc>
            </a:pPr>
            <a:r>
              <a:rPr lang="en-US" sz="2800" dirty="0"/>
              <a:t>21 May: The British are gone. Cephalonia is now a part of the Kingdom of Greece.</a:t>
            </a:r>
            <a:endParaRPr lang="el-GR" sz="2800" dirty="0"/>
          </a:p>
        </p:txBody>
      </p:sp>
      <p:pic>
        <p:nvPicPr>
          <p:cNvPr id="29700" name="Picture 4" descr="limani1856_Herb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3467100"/>
            <a:ext cx="5868988" cy="33909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“Incorporation” (1864 and on)</a:t>
            </a:r>
            <a:endParaRPr lang="el-GR" sz="4000"/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Becoming a part of Greece (legislation, taxation, and administration)</a:t>
            </a:r>
          </a:p>
          <a:p>
            <a:pPr>
              <a:lnSpc>
                <a:spcPct val="90000"/>
              </a:lnSpc>
            </a:pPr>
            <a:r>
              <a:rPr lang="en-US" dirty="0"/>
              <a:t>Eye to Athens: </a:t>
            </a:r>
            <a:r>
              <a:rPr lang="en-US" dirty="0" err="1" smtClean="0"/>
              <a:t>Kefalonians</a:t>
            </a:r>
            <a:r>
              <a:rPr lang="en-US" dirty="0" smtClean="0"/>
              <a:t> </a:t>
            </a:r>
            <a:r>
              <a:rPr lang="en-US" dirty="0"/>
              <a:t>move there to study and work</a:t>
            </a:r>
          </a:p>
          <a:p>
            <a:pPr>
              <a:lnSpc>
                <a:spcPct val="90000"/>
              </a:lnSpc>
            </a:pPr>
            <a:r>
              <a:rPr lang="en-US" dirty="0" err="1" smtClean="0"/>
              <a:t>Kefalonians</a:t>
            </a:r>
            <a:r>
              <a:rPr lang="en-US" dirty="0" smtClean="0"/>
              <a:t> </a:t>
            </a:r>
            <a:r>
              <a:rPr lang="en-US" dirty="0"/>
              <a:t>in  Athens: Administration, Education, the Arts and Politics </a:t>
            </a:r>
          </a:p>
          <a:p>
            <a:pPr>
              <a:lnSpc>
                <a:spcPct val="90000"/>
              </a:lnSpc>
            </a:pPr>
            <a:r>
              <a:rPr lang="en-US" dirty="0"/>
              <a:t>Participation in early socialist movements in Continental Greece: </a:t>
            </a:r>
            <a:r>
              <a:rPr lang="en-US" dirty="0" err="1"/>
              <a:t>Rokkos</a:t>
            </a:r>
            <a:r>
              <a:rPr lang="en-US" dirty="0"/>
              <a:t> </a:t>
            </a:r>
            <a:r>
              <a:rPr lang="en-US" dirty="0" err="1"/>
              <a:t>Hoidas</a:t>
            </a:r>
            <a:r>
              <a:rPr lang="en-US" dirty="0"/>
              <a:t>, </a:t>
            </a:r>
            <a:r>
              <a:rPr lang="en-US" dirty="0" err="1"/>
              <a:t>Marinos</a:t>
            </a:r>
            <a:r>
              <a:rPr lang="en-US" dirty="0"/>
              <a:t> Antipas.</a:t>
            </a:r>
          </a:p>
          <a:p>
            <a:pPr>
              <a:lnSpc>
                <a:spcPct val="90000"/>
              </a:lnSpc>
            </a:pP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The golden era of satiric poetry</a:t>
            </a:r>
            <a:br>
              <a:rPr lang="en-US" sz="4000"/>
            </a:br>
            <a:r>
              <a:rPr lang="en-US" sz="4000"/>
              <a:t>(Mid 19</a:t>
            </a:r>
            <a:r>
              <a:rPr lang="en-US" sz="4000" baseline="30000"/>
              <a:t>th</a:t>
            </a:r>
            <a:r>
              <a:rPr lang="en-US" sz="4000"/>
              <a:t> – early 20</a:t>
            </a:r>
            <a:r>
              <a:rPr lang="en-US" sz="4000" baseline="30000"/>
              <a:t>th</a:t>
            </a:r>
            <a:r>
              <a:rPr lang="en-US" sz="4000"/>
              <a:t> century)</a:t>
            </a:r>
            <a:endParaRPr lang="el-GR" sz="4000"/>
          </a:p>
        </p:txBody>
      </p:sp>
      <p:pic>
        <p:nvPicPr>
          <p:cNvPr id="113668" name="Picture 4" descr="σάρωση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844675"/>
            <a:ext cx="2419350" cy="3236913"/>
          </a:xfrm>
          <a:prstGeom prst="rect">
            <a:avLst/>
          </a:prstGeom>
          <a:noFill/>
        </p:spPr>
      </p:pic>
      <p:pic>
        <p:nvPicPr>
          <p:cNvPr id="113669" name="Picture 5" descr="σάρωση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989138"/>
            <a:ext cx="2482850" cy="3178175"/>
          </a:xfrm>
          <a:prstGeom prst="rect">
            <a:avLst/>
          </a:prstGeom>
          <a:noFill/>
        </p:spPr>
      </p:pic>
      <p:pic>
        <p:nvPicPr>
          <p:cNvPr id="113670" name="Picture 6" descr="σάρωση0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1916113"/>
            <a:ext cx="2417763" cy="3240087"/>
          </a:xfrm>
          <a:prstGeom prst="rect">
            <a:avLst/>
          </a:prstGeom>
          <a:noFill/>
        </p:spPr>
      </p:pic>
      <p:sp>
        <p:nvSpPr>
          <p:cNvPr id="113673" name="Text Box 9"/>
          <p:cNvSpPr txBox="1">
            <a:spLocks noChangeArrowheads="1"/>
          </p:cNvSpPr>
          <p:nvPr/>
        </p:nvSpPr>
        <p:spPr bwMode="auto">
          <a:xfrm>
            <a:off x="900113" y="5516563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Georgios Molfetas</a:t>
            </a:r>
            <a:endParaRPr lang="el-GR"/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3779838" y="5516563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Andreas Lascaratos</a:t>
            </a:r>
            <a:endParaRPr lang="el-GR"/>
          </a:p>
        </p:txBody>
      </p:sp>
      <p:sp>
        <p:nvSpPr>
          <p:cNvPr id="113676" name="Text Box 12"/>
          <p:cNvSpPr txBox="1">
            <a:spLocks noChangeArrowheads="1"/>
          </p:cNvSpPr>
          <p:nvPr/>
        </p:nvSpPr>
        <p:spPr bwMode="auto">
          <a:xfrm>
            <a:off x="6767513" y="5516563"/>
            <a:ext cx="2125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Mikelis Avlichos</a:t>
            </a:r>
            <a:endParaRPr lang="el-GR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Greek communities worldwide today</a:t>
            </a:r>
            <a:endParaRPr lang="el-GR" dirty="0"/>
          </a:p>
        </p:txBody>
      </p:sp>
      <p:pic>
        <p:nvPicPr>
          <p:cNvPr id="16386" name="Picture 2" descr="Color-coded world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9234667" cy="4047382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5292080" y="580526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wikipedia</a:t>
            </a: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</a:t>
            </a:r>
            <a:r>
              <a:rPr lang="en-US" sz="4000" dirty="0" err="1" smtClean="0"/>
              <a:t>kefalonian</a:t>
            </a:r>
            <a:r>
              <a:rPr lang="en-US" sz="4000" dirty="0" smtClean="0"/>
              <a:t> </a:t>
            </a:r>
            <a:r>
              <a:rPr lang="en-US" sz="4000" dirty="0" err="1"/>
              <a:t>diaspora</a:t>
            </a:r>
            <a:r>
              <a:rPr lang="en-US" sz="4000" dirty="0"/>
              <a:t> - Europe</a:t>
            </a:r>
            <a:endParaRPr lang="el-GR" sz="4000" dirty="0"/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4125913" cy="4498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 Black Sea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Romania - Danube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United Kingdom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France (Marseilles)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Ottoman Empire (Constantinople and Asia Minor)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Alexandria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</a:rPr>
              <a:t>Trade, stock markets, Shipping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l-GR" sz="2800" dirty="0"/>
          </a:p>
        </p:txBody>
      </p:sp>
      <p:pic>
        <p:nvPicPr>
          <p:cNvPr id="27652" name="Picture 4" descr="σάρωση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844824"/>
            <a:ext cx="4484650" cy="3096344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 smtClean="0"/>
              <a:t>Kefalonian</a:t>
            </a:r>
            <a:r>
              <a:rPr lang="en-US" sz="3200" dirty="0" smtClean="0"/>
              <a:t> business networks in Europe</a:t>
            </a:r>
            <a:br>
              <a:rPr lang="en-US" sz="3200" dirty="0" smtClean="0"/>
            </a:br>
            <a:r>
              <a:rPr lang="en-US" sz="3200" dirty="0" smtClean="0"/>
              <a:t> – late 19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century</a:t>
            </a:r>
            <a:endParaRPr lang="el-GR" sz="3200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6914" t="15375" r="8411" b="6250"/>
          <a:stretch>
            <a:fillRect/>
          </a:stretch>
        </p:blipFill>
        <p:spPr bwMode="auto">
          <a:xfrm>
            <a:off x="0" y="1628800"/>
            <a:ext cx="9144000" cy="475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Αστέρι 5 ακτινών"/>
          <p:cNvSpPr/>
          <p:nvPr/>
        </p:nvSpPr>
        <p:spPr>
          <a:xfrm>
            <a:off x="1763688" y="206084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Αστέρι 5 ακτινών"/>
          <p:cNvSpPr/>
          <p:nvPr/>
        </p:nvSpPr>
        <p:spPr>
          <a:xfrm>
            <a:off x="6372200" y="3284984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9 - Αστέρι 5 ακτινών"/>
          <p:cNvSpPr/>
          <p:nvPr/>
        </p:nvSpPr>
        <p:spPr>
          <a:xfrm>
            <a:off x="7380312" y="3356992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Αστέρι 5 ακτινών"/>
          <p:cNvSpPr/>
          <p:nvPr/>
        </p:nvSpPr>
        <p:spPr>
          <a:xfrm>
            <a:off x="6228184" y="4509120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Αστέρι 5 ακτινών"/>
          <p:cNvSpPr/>
          <p:nvPr/>
        </p:nvSpPr>
        <p:spPr>
          <a:xfrm>
            <a:off x="5436096" y="5373216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Αστέρι 5 ακτινών"/>
          <p:cNvSpPr/>
          <p:nvPr/>
        </p:nvSpPr>
        <p:spPr>
          <a:xfrm>
            <a:off x="5724128" y="3789040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Αστέρι 5 ακτινών"/>
          <p:cNvSpPr/>
          <p:nvPr/>
        </p:nvSpPr>
        <p:spPr>
          <a:xfrm>
            <a:off x="5076056" y="4869160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Αστέρι 5 ακτινών"/>
          <p:cNvSpPr/>
          <p:nvPr/>
        </p:nvSpPr>
        <p:spPr>
          <a:xfrm>
            <a:off x="6084168" y="5157192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Αστέρι 5 ακτινών"/>
          <p:cNvSpPr/>
          <p:nvPr/>
        </p:nvSpPr>
        <p:spPr>
          <a:xfrm>
            <a:off x="2123728" y="3933056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8" name="17 - Ευθεία γραμμή σύνδεσης"/>
          <p:cNvCxnSpPr>
            <a:endCxn id="16" idx="0"/>
          </p:cNvCxnSpPr>
          <p:nvPr/>
        </p:nvCxnSpPr>
        <p:spPr>
          <a:xfrm>
            <a:off x="1907704" y="2420888"/>
            <a:ext cx="396044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- Ευθύγραμμο βέλος σύνδεσης"/>
          <p:cNvCxnSpPr>
            <a:endCxn id="11" idx="2"/>
          </p:cNvCxnSpPr>
          <p:nvPr/>
        </p:nvCxnSpPr>
        <p:spPr>
          <a:xfrm>
            <a:off x="2339752" y="4149080"/>
            <a:ext cx="3957193" cy="7200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- Ευθύγραμμο βέλος σύνδεσης"/>
          <p:cNvCxnSpPr>
            <a:stCxn id="11" idx="4"/>
            <a:endCxn id="10" idx="1"/>
          </p:cNvCxnSpPr>
          <p:nvPr/>
        </p:nvCxnSpPr>
        <p:spPr>
          <a:xfrm flipV="1">
            <a:off x="6588224" y="3494515"/>
            <a:ext cx="792088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- Ευθύγραμμο βέλος σύνδεσης"/>
          <p:cNvCxnSpPr>
            <a:stCxn id="8" idx="3"/>
          </p:cNvCxnSpPr>
          <p:nvPr/>
        </p:nvCxnSpPr>
        <p:spPr>
          <a:xfrm>
            <a:off x="2054967" y="2420887"/>
            <a:ext cx="5541369" cy="108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- TextBox"/>
          <p:cNvSpPr txBox="1"/>
          <p:nvPr/>
        </p:nvSpPr>
        <p:spPr>
          <a:xfrm rot="571694">
            <a:off x="3648419" y="2562859"/>
            <a:ext cx="26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Vagliano</a:t>
            </a:r>
            <a:r>
              <a:rPr lang="en-US" dirty="0" smtClean="0">
                <a:solidFill>
                  <a:srgbClr val="FF0000"/>
                </a:solidFill>
              </a:rPr>
              <a:t> Bros network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0" name="29 - Αστέρι 5 ακτινών"/>
          <p:cNvSpPr/>
          <p:nvPr/>
        </p:nvSpPr>
        <p:spPr>
          <a:xfrm>
            <a:off x="3779912" y="4509120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Early 1900s: The </a:t>
            </a:r>
            <a:r>
              <a:rPr lang="en-US" dirty="0" smtClean="0"/>
              <a:t>benefactors (Entrepreneurs of the </a:t>
            </a:r>
            <a:r>
              <a:rPr lang="en-US" dirty="0" err="1" smtClean="0"/>
              <a:t>diaspora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3983038" cy="4852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/>
              <a:t>Panagis</a:t>
            </a:r>
            <a:r>
              <a:rPr lang="en-US" dirty="0"/>
              <a:t> </a:t>
            </a:r>
            <a:r>
              <a:rPr lang="en-US" dirty="0" err="1" smtClean="0"/>
              <a:t>Vallianos</a:t>
            </a:r>
            <a:r>
              <a:rPr lang="en-US" dirty="0" smtClean="0"/>
              <a:t> (and his brothers)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 err="1"/>
              <a:t>Marinos</a:t>
            </a:r>
            <a:r>
              <a:rPr lang="en-US" dirty="0"/>
              <a:t> </a:t>
            </a:r>
            <a:r>
              <a:rPr lang="en-US" dirty="0" err="1" smtClean="0"/>
              <a:t>Corgialenios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err="1" smtClean="0"/>
              <a:t>Panagis</a:t>
            </a:r>
            <a:r>
              <a:rPr lang="en-US" dirty="0" smtClean="0"/>
              <a:t> </a:t>
            </a:r>
            <a:r>
              <a:rPr lang="en-US" dirty="0" err="1" smtClean="0"/>
              <a:t>Harokopos</a:t>
            </a:r>
            <a:r>
              <a:rPr lang="en-US" dirty="0" smtClean="0"/>
              <a:t> etc.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Donations and </a:t>
            </a:r>
            <a:r>
              <a:rPr lang="en-US" dirty="0" smtClean="0"/>
              <a:t>charities for </a:t>
            </a:r>
            <a:r>
              <a:rPr lang="en-US" dirty="0"/>
              <a:t>facilities the State couldn’t afford (Hospital, Library, Public Schools etc.)</a:t>
            </a:r>
            <a:endParaRPr lang="el-GR" dirty="0"/>
          </a:p>
        </p:txBody>
      </p:sp>
      <p:pic>
        <p:nvPicPr>
          <p:cNvPr id="26628" name="Picture 4" descr="Marinos-Corgialeni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7" y="1569303"/>
            <a:ext cx="3090937" cy="4309209"/>
          </a:xfrm>
          <a:prstGeom prst="rect">
            <a:avLst/>
          </a:prstGeo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219700" y="6092825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Marinos Corgialenios</a:t>
            </a:r>
            <a:endParaRPr lang="el-GR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1900s: Migration wave</a:t>
            </a:r>
            <a:endParaRPr lang="el-GR"/>
          </a:p>
        </p:txBody>
      </p:sp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39552" y="4869161"/>
            <a:ext cx="8229600" cy="13681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United </a:t>
            </a:r>
            <a:r>
              <a:rPr lang="en-US" dirty="0" smtClean="0"/>
              <a:t>States</a:t>
            </a:r>
          </a:p>
          <a:p>
            <a:r>
              <a:rPr lang="en-US" dirty="0" smtClean="0"/>
              <a:t>The continental Greece</a:t>
            </a:r>
            <a:endParaRPr lang="el-GR" dirty="0" smtClean="0"/>
          </a:p>
          <a:p>
            <a:r>
              <a:rPr lang="en-US" dirty="0" smtClean="0"/>
              <a:t>Black Sea (Russia, until 1917)</a:t>
            </a:r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t="18328" r="3430" b="9813"/>
          <a:stretch>
            <a:fillRect/>
          </a:stretch>
        </p:blipFill>
        <p:spPr bwMode="auto">
          <a:xfrm>
            <a:off x="539552" y="1340768"/>
            <a:ext cx="8100392" cy="33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15 - Ευθύγραμμο βέλος σύνδεσης"/>
          <p:cNvCxnSpPr/>
          <p:nvPr/>
        </p:nvCxnSpPr>
        <p:spPr>
          <a:xfrm flipH="1" flipV="1">
            <a:off x="2339752" y="3212976"/>
            <a:ext cx="5256584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ύγραμμο βέλος σύνδεσης"/>
          <p:cNvCxnSpPr/>
          <p:nvPr/>
        </p:nvCxnSpPr>
        <p:spPr>
          <a:xfrm flipV="1">
            <a:off x="7596336" y="2204864"/>
            <a:ext cx="288032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dirty="0" smtClean="0"/>
              <a:t>society in early 20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cent.: </a:t>
            </a:r>
            <a:r>
              <a:rPr lang="en-US" sz="3200" dirty="0"/>
              <a:t>The urban world</a:t>
            </a:r>
            <a:endParaRPr lang="el-GR" sz="3200" dirty="0"/>
          </a:p>
        </p:txBody>
      </p:sp>
      <p:pic>
        <p:nvPicPr>
          <p:cNvPr id="24581" name="Picture 5" descr="Εικόνα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4137177" cy="3081007"/>
          </a:xfrm>
          <a:prstGeom prst="rect">
            <a:avLst/>
          </a:prstGeom>
          <a:noFill/>
        </p:spPr>
      </p:pic>
      <p:pic>
        <p:nvPicPr>
          <p:cNvPr id="24580" name="Picture 4" descr="P101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284984"/>
            <a:ext cx="2088232" cy="2784011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5292080" y="1484784"/>
            <a:ext cx="3384376" cy="369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Two main categories:</a:t>
            </a:r>
          </a:p>
          <a:p>
            <a:r>
              <a:rPr lang="en-US" dirty="0" smtClean="0"/>
              <a:t>The old noble families</a:t>
            </a:r>
          </a:p>
          <a:p>
            <a:r>
              <a:rPr lang="en-US" dirty="0" smtClean="0"/>
              <a:t>The new bourgeoisie (merchants, doctors and lawyers, administration personnel)</a:t>
            </a:r>
          </a:p>
          <a:p>
            <a:endParaRPr lang="en-US" dirty="0" smtClean="0"/>
          </a:p>
          <a:p>
            <a:r>
              <a:rPr lang="en-US" dirty="0" smtClean="0"/>
              <a:t>Live in </a:t>
            </a:r>
            <a:r>
              <a:rPr lang="en-US" dirty="0" err="1" smtClean="0"/>
              <a:t>Argostoli</a:t>
            </a:r>
            <a:r>
              <a:rPr lang="en-US" dirty="0" smtClean="0"/>
              <a:t> and </a:t>
            </a:r>
            <a:r>
              <a:rPr lang="en-US" dirty="0" err="1" smtClean="0"/>
              <a:t>Lixouri</a:t>
            </a:r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Access to education (many study abroad)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Mostly influenced from Western European Culture</a:t>
            </a:r>
          </a:p>
          <a:p>
            <a:pPr>
              <a:buFontTx/>
              <a:buChar char="-"/>
            </a:pP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P101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1751">
            <a:off x="915301" y="3939983"/>
            <a:ext cx="3265145" cy="2448858"/>
          </a:xfrm>
          <a:prstGeom prst="rect">
            <a:avLst/>
          </a:prstGeom>
          <a:noFill/>
        </p:spPr>
      </p:pic>
      <p:pic>
        <p:nvPicPr>
          <p:cNvPr id="114693" name="Picture 5" descr="P1010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3936437" cy="2952328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5148064" y="1484784"/>
            <a:ext cx="3600400" cy="5078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Very limited access to education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Very high numbers of illiteracy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Poverty and low life expectancy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Cultural characteristics more similar to the Balkan rural world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Very low possibility for ascending social mobility</a:t>
            </a:r>
          </a:p>
          <a:p>
            <a:endParaRPr lang="en-US" dirty="0" smtClean="0"/>
          </a:p>
          <a:p>
            <a:r>
              <a:rPr lang="en-US" u="sng" dirty="0" smtClean="0">
                <a:solidFill>
                  <a:schemeClr val="bg1"/>
                </a:solidFill>
              </a:rPr>
              <a:t>Ways to break the cocoon: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Migration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Becoming a sailor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For many years (until 1970s), the income of rural families is supported by immigrants’ and sailors’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>
          <a:xfrm>
            <a:off x="467544" y="116632"/>
            <a:ext cx="82296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society in early 20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cent.: The rural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world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1940-1953: 2</a:t>
            </a:r>
            <a:r>
              <a:rPr lang="en-US" sz="4000" baseline="30000"/>
              <a:t>nd</a:t>
            </a:r>
            <a:r>
              <a:rPr lang="en-US" sz="4000"/>
              <a:t> world war</a:t>
            </a:r>
            <a:br>
              <a:rPr lang="en-US" sz="4000"/>
            </a:br>
            <a:r>
              <a:rPr lang="en-US" sz="4000"/>
              <a:t>and the hard times</a:t>
            </a:r>
            <a:endParaRPr lang="el-GR" sz="4000"/>
          </a:p>
        </p:txBody>
      </p:sp>
      <p:sp>
        <p:nvSpPr>
          <p:cNvPr id="19460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486275" cy="4852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1941-1943: Italian occupation</a:t>
            </a:r>
          </a:p>
          <a:p>
            <a:pPr>
              <a:lnSpc>
                <a:spcPct val="90000"/>
              </a:lnSpc>
            </a:pPr>
            <a:r>
              <a:rPr lang="en-US"/>
              <a:t>Sep. 1943: German-Italian conflict ends up with thousands of Italian soldiers deceased</a:t>
            </a:r>
          </a:p>
          <a:p>
            <a:pPr>
              <a:lnSpc>
                <a:spcPct val="90000"/>
              </a:lnSpc>
            </a:pPr>
            <a:r>
              <a:rPr lang="en-US"/>
              <a:t>1943-1944: German occupation</a:t>
            </a:r>
          </a:p>
          <a:p>
            <a:pPr>
              <a:lnSpc>
                <a:spcPct val="90000"/>
              </a:lnSpc>
            </a:pPr>
            <a:r>
              <a:rPr lang="en-US"/>
              <a:t>Resistance</a:t>
            </a:r>
          </a:p>
          <a:p>
            <a:pPr>
              <a:lnSpc>
                <a:spcPct val="90000"/>
              </a:lnSpc>
            </a:pPr>
            <a:r>
              <a:rPr lang="en-US"/>
              <a:t>1945-1949: Greek Civil War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/>
          </a:p>
          <a:p>
            <a:pPr>
              <a:lnSpc>
                <a:spcPct val="90000"/>
              </a:lnSpc>
            </a:pPr>
            <a:endParaRPr lang="el-GR"/>
          </a:p>
        </p:txBody>
      </p:sp>
      <p:pic>
        <p:nvPicPr>
          <p:cNvPr id="19462" name="Picture 6" descr="limani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4427537" cy="3925888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476250"/>
            <a:ext cx="8229600" cy="1143000"/>
          </a:xfrm>
        </p:spPr>
        <p:txBody>
          <a:bodyPr/>
          <a:lstStyle/>
          <a:p>
            <a:r>
              <a:rPr lang="en-US" sz="4000"/>
              <a:t>End of an era: The 1953 earthquakes</a:t>
            </a:r>
            <a:endParaRPr lang="el-GR" sz="4000"/>
          </a:p>
        </p:txBody>
      </p:sp>
      <p:sp>
        <p:nvSpPr>
          <p:cNvPr id="1157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3850" y="2133600"/>
            <a:ext cx="8540750" cy="4498975"/>
          </a:xfrm>
        </p:spPr>
        <p:txBody>
          <a:bodyPr/>
          <a:lstStyle/>
          <a:p>
            <a:r>
              <a:rPr lang="en-US" sz="2800" dirty="0"/>
              <a:t>A milestone in </a:t>
            </a:r>
            <a:r>
              <a:rPr lang="en-US" sz="2800" dirty="0" err="1" smtClean="0"/>
              <a:t>Kefalonia’s</a:t>
            </a:r>
            <a:r>
              <a:rPr lang="en-US" sz="2800" dirty="0" smtClean="0"/>
              <a:t> </a:t>
            </a:r>
            <a:r>
              <a:rPr lang="en-US" sz="2800" dirty="0"/>
              <a:t>modern history</a:t>
            </a:r>
          </a:p>
          <a:p>
            <a:r>
              <a:rPr lang="en-US" sz="2800" dirty="0"/>
              <a:t>Three major earthquakes in four days (6.4, 6.8, 7.2)</a:t>
            </a:r>
          </a:p>
          <a:p>
            <a:r>
              <a:rPr lang="en-US" sz="2800" dirty="0"/>
              <a:t>27.659 out of 33.300 buildings collapsed</a:t>
            </a:r>
          </a:p>
          <a:p>
            <a:r>
              <a:rPr lang="en-US" sz="2800" dirty="0"/>
              <a:t>455 people died – thousands left the island</a:t>
            </a:r>
          </a:p>
          <a:p>
            <a:r>
              <a:rPr lang="en-US" sz="2800" dirty="0"/>
              <a:t>One of the major catastrophes in modern Greek history</a:t>
            </a:r>
          </a:p>
          <a:p>
            <a:endParaRPr lang="en-US" sz="2800" dirty="0"/>
          </a:p>
          <a:p>
            <a:endParaRPr lang="el-GR" sz="28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The central square of Argostoli before…</a:t>
            </a:r>
            <a:endParaRPr lang="el-GR" sz="4000"/>
          </a:p>
        </p:txBody>
      </p:sp>
      <p:pic>
        <p:nvPicPr>
          <p:cNvPr id="18436" name="Picture 4" descr="plateia_befor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582738"/>
            <a:ext cx="7416800" cy="4576762"/>
          </a:xfrm>
          <a:noFill/>
          <a:ln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 and after the earthquakes</a:t>
            </a:r>
            <a:endParaRPr lang="el-GR"/>
          </a:p>
        </p:txBody>
      </p:sp>
      <p:pic>
        <p:nvPicPr>
          <p:cNvPr id="116740" name="Picture 4" descr="plateua_af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268413"/>
            <a:ext cx="7561262" cy="532765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323528" y="2636912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Even in smaller regions local entities are also “galaxies” of communities:</a:t>
            </a:r>
            <a:br>
              <a:rPr lang="en-US" dirty="0" smtClean="0"/>
            </a:br>
            <a:r>
              <a:rPr lang="en-US" dirty="0" smtClean="0"/>
              <a:t>Ionian islands</a:t>
            </a:r>
            <a:br>
              <a:rPr lang="en-US" dirty="0" smtClean="0"/>
            </a:br>
            <a:r>
              <a:rPr lang="en-US" dirty="0" smtClean="0"/>
              <a:t>[</a:t>
            </a:r>
            <a:r>
              <a:rPr lang="en-US" dirty="0" err="1" smtClean="0"/>
              <a:t>Eptanesa</a:t>
            </a:r>
            <a:r>
              <a:rPr lang="en-US" dirty="0" smtClean="0"/>
              <a:t>]</a:t>
            </a:r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1260" r="8492"/>
          <a:stretch>
            <a:fillRect/>
          </a:stretch>
        </p:blipFill>
        <p:spPr bwMode="auto">
          <a:xfrm rot="5400000">
            <a:off x="3312602" y="1026604"/>
            <a:ext cx="6858002" cy="480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004048" y="908720"/>
            <a:ext cx="93610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Corfu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5580112" y="1628800"/>
            <a:ext cx="64807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Paxi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4932040" y="2636912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Lefkas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4355976" y="3645024"/>
            <a:ext cx="122413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Kefalonia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6228184" y="3212976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Ithaki</a:t>
            </a:r>
            <a:endParaRPr lang="el-GR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5148064" y="4509120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Zante</a:t>
            </a:r>
            <a:endParaRPr lang="el-GR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7380312" y="6488668"/>
            <a:ext cx="10081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Kythera</a:t>
            </a:r>
            <a:endParaRPr lang="el-GR" b="1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What was left of the city of Argostoli</a:t>
            </a:r>
            <a:endParaRPr lang="el-GR" sz="4000"/>
          </a:p>
        </p:txBody>
      </p:sp>
      <p:pic>
        <p:nvPicPr>
          <p:cNvPr id="117764" name="Picture 4" descr="oikopedo Argostolioucopy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916113"/>
            <a:ext cx="8229600" cy="4202112"/>
          </a:xfrm>
          <a:noFill/>
          <a:ln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Post-earthquake migration</a:t>
            </a:r>
            <a:endParaRPr lang="el-GR"/>
          </a:p>
        </p:txBody>
      </p:sp>
      <p:sp>
        <p:nvSpPr>
          <p:cNvPr id="16388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191000" cy="4498975"/>
          </a:xfrm>
        </p:spPr>
        <p:txBody>
          <a:bodyPr/>
          <a:lstStyle/>
          <a:p>
            <a:r>
              <a:rPr lang="en-US" dirty="0" smtClean="0"/>
              <a:t>Continental Greece (Athens, </a:t>
            </a:r>
            <a:r>
              <a:rPr lang="en-US" dirty="0" err="1" smtClean="0"/>
              <a:t>Patras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United States</a:t>
            </a:r>
          </a:p>
          <a:p>
            <a:r>
              <a:rPr lang="en-US" dirty="0"/>
              <a:t>Canada</a:t>
            </a:r>
          </a:p>
          <a:p>
            <a:r>
              <a:rPr lang="en-US" dirty="0"/>
              <a:t>South Africa (Zambia, Zimbabwe, South African Republic)</a:t>
            </a:r>
          </a:p>
          <a:p>
            <a:r>
              <a:rPr lang="en-US" dirty="0"/>
              <a:t>Australia</a:t>
            </a:r>
          </a:p>
          <a:p>
            <a:r>
              <a:rPr lang="en-US" dirty="0"/>
              <a:t>United Kingdom</a:t>
            </a:r>
            <a:endParaRPr lang="el-GR" dirty="0"/>
          </a:p>
        </p:txBody>
      </p:sp>
      <p:pic>
        <p:nvPicPr>
          <p:cNvPr id="16390" name="Picture 6" descr="Διαφάνεια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1484313"/>
            <a:ext cx="4643437" cy="4519612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850" y="333375"/>
            <a:ext cx="8540750" cy="966788"/>
          </a:xfrm>
        </p:spPr>
        <p:txBody>
          <a:bodyPr/>
          <a:lstStyle/>
          <a:p>
            <a:pPr algn="r"/>
            <a:r>
              <a:rPr lang="en-US"/>
              <a:t>Reconstruction</a:t>
            </a:r>
            <a:endParaRPr lang="el-GR"/>
          </a:p>
        </p:txBody>
      </p:sp>
      <p:sp>
        <p:nvSpPr>
          <p:cNvPr id="6148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952500"/>
            <a:ext cx="3838575" cy="5905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1953-early 1960s</a:t>
            </a:r>
          </a:p>
          <a:p>
            <a:pPr>
              <a:lnSpc>
                <a:spcPct val="90000"/>
              </a:lnSpc>
            </a:pPr>
            <a:r>
              <a:rPr lang="en-US"/>
              <a:t>Architectural tradition was not preserved</a:t>
            </a:r>
          </a:p>
          <a:p>
            <a:pPr>
              <a:lnSpc>
                <a:spcPct val="90000"/>
              </a:lnSpc>
            </a:pPr>
            <a:r>
              <a:rPr lang="en-US"/>
              <a:t>Stronger buildings – more attention on construction materials and techniques</a:t>
            </a:r>
          </a:p>
          <a:p>
            <a:pPr>
              <a:lnSpc>
                <a:spcPct val="90000"/>
              </a:lnSpc>
            </a:pPr>
            <a:r>
              <a:rPr lang="en-US"/>
              <a:t>Villages moved  (Farsa), though towns were not re-designed</a:t>
            </a:r>
          </a:p>
          <a:p>
            <a:pPr>
              <a:lnSpc>
                <a:spcPct val="90000"/>
              </a:lnSpc>
            </a:pPr>
            <a:r>
              <a:rPr lang="en-US"/>
              <a:t>Recession</a:t>
            </a:r>
          </a:p>
        </p:txBody>
      </p:sp>
      <p:pic>
        <p:nvPicPr>
          <p:cNvPr id="6150" name="Picture 6" descr="Διαφάνεια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844675"/>
            <a:ext cx="5219700" cy="39147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Image result for ÎºÎ¿ÏÎ³Î¹Î±Î»ÎµÎ½ÎµÎ¹Î¿Ï Î²Î¹Î²Î»Î¹Î¿Î¸Î·ÎºÎ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62"/>
            <a:ext cx="9144000" cy="5786438"/>
          </a:xfrm>
          <a:prstGeom prst="rect">
            <a:avLst/>
          </a:prstGeom>
          <a:noFill/>
        </p:spPr>
      </p:pic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Milestones (Culture)</a:t>
            </a:r>
            <a:endParaRPr lang="el-GR"/>
          </a:p>
        </p:txBody>
      </p:sp>
      <p:sp>
        <p:nvSpPr>
          <p:cNvPr id="10244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0" y="2636912"/>
            <a:ext cx="2339752" cy="3744416"/>
          </a:xfrm>
          <a:gradFill>
            <a:gsLst>
              <a:gs pos="0">
                <a:schemeClr val="accent1">
                  <a:shade val="15000"/>
                  <a:satMod val="180000"/>
                  <a:alpha val="20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70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chemeClr val="accent1">
                  <a:tint val="95500"/>
                  <a:shade val="100000"/>
                  <a:satMod val="15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1960s: Reconstruction of </a:t>
            </a:r>
            <a:r>
              <a:rPr lang="en-US" sz="2400" dirty="0" err="1"/>
              <a:t>Corgialenios</a:t>
            </a:r>
            <a:r>
              <a:rPr lang="en-US" sz="2400" dirty="0"/>
              <a:t> Library and the Philharmonic School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1994: Re-opening of </a:t>
            </a:r>
            <a:r>
              <a:rPr lang="en-US" sz="2400" dirty="0" err="1"/>
              <a:t>Kefalos</a:t>
            </a:r>
            <a:r>
              <a:rPr lang="en-US" sz="2400" dirty="0"/>
              <a:t> Theatre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1998: First higher education school in </a:t>
            </a:r>
            <a:r>
              <a:rPr lang="en-US" sz="2400" dirty="0" err="1"/>
              <a:t>Argostoli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2000s: Foundation of Technological Institute of Ionian </a:t>
            </a:r>
            <a:r>
              <a:rPr lang="en-US" sz="2400" dirty="0" smtClean="0"/>
              <a:t>Islands (now Ionian University)</a:t>
            </a:r>
            <a:endParaRPr lang="el-GR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Population of </a:t>
            </a:r>
            <a:r>
              <a:rPr lang="en-US" dirty="0" err="1" smtClean="0"/>
              <a:t>Kefalonia</a:t>
            </a:r>
            <a:r>
              <a:rPr lang="en-US" dirty="0" smtClean="0"/>
              <a:t> 1863-2011</a:t>
            </a:r>
            <a:endParaRPr lang="el-GR" dirty="0"/>
          </a:p>
        </p:txBody>
      </p:sp>
      <p:graphicFrame>
        <p:nvGraphicFramePr>
          <p:cNvPr id="9" name="8 - Γράφημα"/>
          <p:cNvGraphicFramePr/>
          <p:nvPr/>
        </p:nvGraphicFramePr>
        <p:xfrm>
          <a:off x="683568" y="1340768"/>
          <a:ext cx="784887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dirty="0" err="1" smtClean="0"/>
              <a:t>shipowners</a:t>
            </a:r>
            <a:r>
              <a:rPr lang="en-US" dirty="0" smtClean="0"/>
              <a:t>: A leading role in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l-GR" dirty="0"/>
          </a:p>
        </p:txBody>
      </p:sp>
      <p:graphicFrame>
        <p:nvGraphicFramePr>
          <p:cNvPr id="7" name="6 - Πίνακας"/>
          <p:cNvGraphicFramePr>
            <a:graphicFrameLocks noGrp="1"/>
          </p:cNvGraphicFramePr>
          <p:nvPr/>
        </p:nvGraphicFramePr>
        <p:xfrm>
          <a:off x="539552" y="1484784"/>
          <a:ext cx="216024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</a:tblGrid>
              <a:tr h="5982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century families</a:t>
                      </a:r>
                      <a:r>
                        <a:rPr lang="en-US" baseline="0" dirty="0" smtClean="0"/>
                        <a:t> of </a:t>
                      </a:r>
                      <a:r>
                        <a:rPr lang="en-US" baseline="0" dirty="0" err="1" smtClean="0"/>
                        <a:t>shipowners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Vergotis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Lykiardopoulos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Yannoulatos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Athanassoulis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Markessinis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Potamianos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Vallianos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Metaxas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Louzis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Fokas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Tsitselis</a:t>
                      </a:r>
                      <a:endParaRPr lang="el-GR" dirty="0"/>
                    </a:p>
                  </a:txBody>
                  <a:tcPr/>
                </a:tc>
              </a:tr>
              <a:tr h="34660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Svoronos</a:t>
                      </a:r>
                      <a:r>
                        <a:rPr lang="en-US" dirty="0" smtClean="0"/>
                        <a:t> etc.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8850" name="Picture 2" descr="Î¤Î¿ Î±/Ï Â«Î£ÏÏÏÎ¯Î´ÏÎ½ ÎÎ±Î»Î»Î¹Î¬Î½Î¿ÏÂ» ÏÏÎ½ Î±Î´ÎµÎ»ÏÏÎ½ ÎÎ±Î»Î»Î¹Î¬Î½Î¿Ï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772816"/>
            <a:ext cx="5940152" cy="3709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</a:t>
            </a:r>
            <a:endParaRPr lang="el-GR" dirty="0"/>
          </a:p>
        </p:txBody>
      </p:sp>
      <p:sp>
        <p:nvSpPr>
          <p:cNvPr id="8196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528" y="1700808"/>
            <a:ext cx="4191000" cy="4498975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Mid 1980s: The beginning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Tourism changes the island</a:t>
            </a:r>
            <a:endParaRPr lang="el-GR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Support </a:t>
            </a:r>
            <a:r>
              <a:rPr lang="en-US" dirty="0"/>
              <a:t>from </a:t>
            </a:r>
            <a:r>
              <a:rPr lang="en-US" dirty="0" smtClean="0"/>
              <a:t>the EU</a:t>
            </a:r>
            <a:endParaRPr lang="el-GR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Strict </a:t>
            </a:r>
            <a:r>
              <a:rPr lang="en-US" dirty="0"/>
              <a:t>construction legislation</a:t>
            </a:r>
          </a:p>
          <a:p>
            <a:pPr>
              <a:lnSpc>
                <a:spcPct val="90000"/>
              </a:lnSpc>
            </a:pPr>
            <a:r>
              <a:rPr lang="en-US" dirty="0"/>
              <a:t>A new wave of reconstruction in the </a:t>
            </a:r>
            <a:r>
              <a:rPr lang="en-US" dirty="0" smtClean="0"/>
              <a:t>1990s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Integration of craftsmen and builders from the Balkans (mostly Albania)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 number of </a:t>
            </a:r>
            <a:r>
              <a:rPr lang="en-US" dirty="0" err="1" smtClean="0"/>
              <a:t>Kefalonians</a:t>
            </a:r>
            <a:r>
              <a:rPr lang="en-US" dirty="0" smtClean="0"/>
              <a:t>, born between 1960-1985 remain or return to the island </a:t>
            </a:r>
            <a:endParaRPr lang="el-GR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l-GR" dirty="0"/>
          </a:p>
        </p:txBody>
      </p:sp>
      <p:sp>
        <p:nvSpPr>
          <p:cNvPr id="6" name="Rectangle 4"/>
          <p:cNvSpPr txBox="1">
            <a:spLocks noRot="1" noChangeArrowheads="1"/>
          </p:cNvSpPr>
          <p:nvPr/>
        </p:nvSpPr>
        <p:spPr>
          <a:xfrm>
            <a:off x="4953000" y="1628800"/>
            <a:ext cx="3867472" cy="44989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Tourism creates income,  that strengthens households and enterprises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gainst the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great recession of 2010s</a:t>
            </a: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Brain drain 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Once </a:t>
            </a:r>
            <a:r>
              <a:rPr lang="en-US" sz="2800" dirty="0" err="1" smtClean="0">
                <a:solidFill>
                  <a:schemeClr val="tx1"/>
                </a:solidFill>
              </a:rPr>
              <a:t>travellers</a:t>
            </a:r>
            <a:r>
              <a:rPr lang="en-US" sz="2800" dirty="0" smtClean="0">
                <a:solidFill>
                  <a:schemeClr val="tx1"/>
                </a:solidFill>
              </a:rPr>
              <a:t>, now hosts  - a change of attitude..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l-G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new field</a:t>
            </a:r>
            <a:endParaRPr lang="el-GR"/>
          </a:p>
        </p:txBody>
      </p:sp>
      <p:sp>
        <p:nvSpPr>
          <p:cNvPr id="14340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23850" y="1268413"/>
            <a:ext cx="4191000" cy="47148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Tourism</a:t>
            </a:r>
          </a:p>
          <a:p>
            <a:pPr>
              <a:lnSpc>
                <a:spcPct val="90000"/>
              </a:lnSpc>
            </a:pPr>
            <a:r>
              <a:rPr lang="en-US" dirty="0"/>
              <a:t>Construction</a:t>
            </a:r>
          </a:p>
          <a:p>
            <a:pPr>
              <a:lnSpc>
                <a:spcPct val="90000"/>
              </a:lnSpc>
            </a:pPr>
            <a:r>
              <a:rPr lang="en-US" dirty="0"/>
              <a:t>Services</a:t>
            </a:r>
          </a:p>
          <a:p>
            <a:pPr>
              <a:lnSpc>
                <a:spcPct val="90000"/>
              </a:lnSpc>
            </a:pPr>
            <a:r>
              <a:rPr lang="en-US" dirty="0"/>
              <a:t>Trade</a:t>
            </a:r>
          </a:p>
          <a:p>
            <a:pPr>
              <a:lnSpc>
                <a:spcPct val="90000"/>
              </a:lnSpc>
            </a:pPr>
            <a:r>
              <a:rPr lang="en-US" dirty="0"/>
              <a:t>Winery</a:t>
            </a:r>
          </a:p>
          <a:p>
            <a:pPr>
              <a:lnSpc>
                <a:spcPct val="90000"/>
              </a:lnSpc>
            </a:pPr>
            <a:r>
              <a:rPr lang="en-US" dirty="0"/>
              <a:t>Fisheries</a:t>
            </a:r>
          </a:p>
          <a:p>
            <a:pPr>
              <a:lnSpc>
                <a:spcPct val="90000"/>
              </a:lnSpc>
            </a:pPr>
            <a:r>
              <a:rPr lang="en-US" dirty="0"/>
              <a:t>Agricultural products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dirty="0"/>
              <a:t> (Olive oil and cheese)</a:t>
            </a:r>
          </a:p>
          <a:p>
            <a:pPr>
              <a:lnSpc>
                <a:spcPct val="90000"/>
              </a:lnSpc>
            </a:pPr>
            <a:r>
              <a:rPr lang="en-US" dirty="0"/>
              <a:t>Stock-farming</a:t>
            </a:r>
          </a:p>
          <a:p>
            <a:pPr>
              <a:lnSpc>
                <a:spcPct val="90000"/>
              </a:lnSpc>
            </a:pPr>
            <a:r>
              <a:rPr lang="en-US" dirty="0"/>
              <a:t>Energy (wind power)</a:t>
            </a:r>
          </a:p>
          <a:p>
            <a:pPr>
              <a:lnSpc>
                <a:spcPct val="90000"/>
              </a:lnSpc>
            </a:pPr>
            <a:endParaRPr lang="el-GR" dirty="0"/>
          </a:p>
        </p:txBody>
      </p:sp>
      <p:pic>
        <p:nvPicPr>
          <p:cNvPr id="14342" name="Picture 6" descr="Διαφάνεια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1700213"/>
            <a:ext cx="5003800" cy="3916362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The twin earthquakes (2014)</a:t>
            </a:r>
            <a:endParaRPr lang="el-GR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77827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46238"/>
            <a:ext cx="3827463" cy="4525962"/>
          </a:xfrm>
        </p:spPr>
        <p:txBody>
          <a:bodyPr/>
          <a:lstStyle/>
          <a:p>
            <a:r>
              <a:rPr lang="en-US" dirty="0" smtClean="0"/>
              <a:t>January 26, February 3</a:t>
            </a:r>
            <a:r>
              <a:rPr lang="el-GR" dirty="0" smtClean="0"/>
              <a:t>: </a:t>
            </a:r>
            <a:r>
              <a:rPr lang="en-US" dirty="0" smtClean="0"/>
              <a:t>Two earthquakes of the same magnitude (6.0, 5.9) shake the island</a:t>
            </a:r>
          </a:p>
          <a:p>
            <a:pPr>
              <a:buFont typeface="Wingdings 2" pitchFamily="18" charset="2"/>
              <a:buNone/>
            </a:pPr>
            <a:endParaRPr lang="el-GR" dirty="0" smtClean="0"/>
          </a:p>
        </p:txBody>
      </p:sp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162884"/>
            <a:ext cx="4535933" cy="467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716016" y="1412776"/>
            <a:ext cx="4186808" cy="1143000"/>
          </a:xfrm>
        </p:spPr>
        <p:txBody>
          <a:bodyPr>
            <a:normAutofit fontScale="90000"/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The affected area</a:t>
            </a:r>
            <a:r>
              <a:rPr lang="el-GR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el-GR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en-US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The peninsula of </a:t>
            </a:r>
            <a:r>
              <a:rPr lang="en-US" sz="36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Paliki</a:t>
            </a:r>
            <a:endParaRPr lang="el-GR" sz="36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79875" name="Picture 2" descr="Image result for ÏÎµÎ¹ÏÎ¼Î¿Î¹ 2014 ÎºÎµÏÎ±Î»Î¿Î½Î¹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052513"/>
            <a:ext cx="4319587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323528" y="2636912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“Ionian Space” is not only a geographical, but also a political, economic and cultural space. A galaxy with its own constellations</a:t>
            </a:r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1260" r="8492"/>
          <a:stretch>
            <a:fillRect/>
          </a:stretch>
        </p:blipFill>
        <p:spPr bwMode="auto">
          <a:xfrm rot="5400000">
            <a:off x="3312602" y="1026604"/>
            <a:ext cx="6858002" cy="480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004048" y="908720"/>
            <a:ext cx="93610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Corfu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5580112" y="1628800"/>
            <a:ext cx="64807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Paxi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4932040" y="2636912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Lefkas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4355976" y="3645024"/>
            <a:ext cx="122413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Kefalonia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6228184" y="3212976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Ithaki</a:t>
            </a:r>
            <a:endParaRPr lang="el-GR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5148064" y="4509120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Zante</a:t>
            </a:r>
            <a:endParaRPr lang="el-GR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7380312" y="6488668"/>
            <a:ext cx="10081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Kythera</a:t>
            </a:r>
            <a:endParaRPr lang="el-GR" b="1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 l="9773" t="7135" r="8386" b="7135"/>
          <a:stretch>
            <a:fillRect/>
          </a:stretch>
        </p:blipFill>
        <p:spPr bwMode="auto">
          <a:xfrm>
            <a:off x="971601" y="1307183"/>
            <a:ext cx="6984950" cy="520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947" name="4 - TextBox"/>
          <p:cNvSpPr txBox="1">
            <a:spLocks noChangeArrowheads="1"/>
          </p:cNvSpPr>
          <p:nvPr/>
        </p:nvSpPr>
        <p:spPr bwMode="auto">
          <a:xfrm>
            <a:off x="611560" y="620688"/>
            <a:ext cx="720095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864">
              <a:spcBef>
                <a:spcPct val="0"/>
              </a:spcBef>
              <a:defRPr/>
            </a:pPr>
            <a:r>
              <a:rPr lang="en-US" sz="41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Big landslides and </a:t>
            </a:r>
            <a:r>
              <a:rPr lang="en-US" sz="4100" b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rockfalls</a:t>
            </a:r>
            <a:r>
              <a:rPr lang="en-US" sz="41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endParaRPr lang="el-GR" sz="4100" b="1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 new shore is revealed in </a:t>
            </a:r>
            <a:r>
              <a:rPr lang="en-US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Livadi</a:t>
            </a:r>
            <a:endParaRPr lang="el-GR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83971" name="Picture 2" descr="ÎÎ±Î¹Î½Î¿ÏÏÎ³Î¹ÎµÏ ÏÎ±ÏÎ±Î»Î¯ÎµÏ, ÏÎ¿ Î´ÏÏÎ¿ ÏÎ¿Ï ÏÎµÎ¹ÏÎ¼Î¿Ï ÏÏÎ·Î½ ÎÎµÏÎ±Î»Î»Î¿Î½Î¹Î¬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638" y="1484313"/>
            <a:ext cx="6792912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Two months after, the people of </a:t>
            </a:r>
            <a:r>
              <a:rPr lang="en-US" sz="28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Lixouri</a:t>
            </a:r>
            <a:r>
              <a:rPr lang="en-US" sz="2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celebrate the carnival. Life has to move on.</a:t>
            </a:r>
            <a:endParaRPr lang="el-GR" sz="2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84995" name="Picture 2" descr="Image result for Î»Î·Î¾Î¿ÏÏÎ¹ ÎºÎ±ÏÎ½Î±Î²Î±Î»Î¹ 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646238"/>
            <a:ext cx="6480175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It takes strength to get over whatever gets on your way… Strength and </a:t>
            </a:r>
            <a:r>
              <a:rPr lang="en-US" sz="28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humour</a:t>
            </a:r>
            <a:r>
              <a:rPr lang="en-US" sz="2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</a:t>
            </a:r>
            <a:endParaRPr lang="el-GR" sz="28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86019" name="Picture 2" descr="Image result for Î»Î·Î¾Î¿ÏÏÎ¹ ÎºÎ±ÏÎ½Î±Î²Î±Î»Î¹ 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557338"/>
            <a:ext cx="734536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So, what happens when your life is torn apart?</a:t>
            </a:r>
            <a:endParaRPr lang="el-GR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87043" name="Picture 2" descr="Image result for ÏÎµÎ¹ÏÎ¼Î¿Î¹ 2014 ÎºÎµÏÎ±Î»Î¿Î½Î¹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77988"/>
            <a:ext cx="8135937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/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You can always build a bridge</a:t>
            </a:r>
            <a:endParaRPr lang="el-GR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88068" name="Picture 2" descr="Image result for Î³ÎµÏÏÏÎ± ÏÎ±ÏÎ±ÎºÎ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8077756" cy="4535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And, the road is open again!</a:t>
            </a:r>
            <a:endParaRPr lang="el-GR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135171" name="Picture 3" descr="C:\Users\user\Documents\ΠΑΝΙΟΝΙΟ ΣΥΝΕΔΡΙΟ\προγραμμα\σελιδα_87_χαρακα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6624736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smtClean="0"/>
          </a:p>
        </p:txBody>
      </p:sp>
      <p:pic>
        <p:nvPicPr>
          <p:cNvPr id="90115" name="Picture 2" descr="Image result for argosto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765175"/>
            <a:ext cx="8569325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5 - TextBox"/>
          <p:cNvSpPr txBox="1">
            <a:spLocks noChangeArrowheads="1"/>
          </p:cNvSpPr>
          <p:nvPr/>
        </p:nvSpPr>
        <p:spPr bwMode="auto">
          <a:xfrm>
            <a:off x="5508625" y="1412875"/>
            <a:ext cx="324008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864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So, no matter what,</a:t>
            </a:r>
          </a:p>
          <a:p>
            <a:pPr marL="54864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The light has to stay ON</a:t>
            </a:r>
          </a:p>
          <a:p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IMG_14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What’s next?</a:t>
            </a:r>
            <a:endParaRPr lang="el-GR">
              <a:solidFill>
                <a:schemeClr val="bg2"/>
              </a:solidFill>
            </a:endParaRPr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412875"/>
            <a:ext cx="8540750" cy="449897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Charming landscape to preserve</a:t>
            </a:r>
          </a:p>
          <a:p>
            <a:r>
              <a:rPr lang="en-US" dirty="0">
                <a:solidFill>
                  <a:schemeClr val="bg2"/>
                </a:solidFill>
              </a:rPr>
              <a:t>Preservation of our cultural heritage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Devotion to sustainable development</a:t>
            </a:r>
          </a:p>
          <a:p>
            <a:r>
              <a:rPr lang="en-US" dirty="0">
                <a:solidFill>
                  <a:schemeClr val="bg2"/>
                </a:solidFill>
              </a:rPr>
              <a:t>Willingness to travel and recreate</a:t>
            </a:r>
            <a:endParaRPr lang="el-GR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Thank you for your attention</a:t>
            </a:r>
            <a:endParaRPr lang="el-GR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1763688" y="5805488"/>
            <a:ext cx="6934224" cy="827087"/>
          </a:xfrm>
        </p:spPr>
        <p:txBody>
          <a:bodyPr>
            <a:normAutofit fontScale="92500"/>
          </a:bodyPr>
          <a:lstStyle/>
          <a:p>
            <a:pPr marL="54864">
              <a:spcBef>
                <a:spcPct val="0"/>
              </a:spcBef>
              <a:buNone/>
              <a:defRPr/>
            </a:pPr>
            <a:r>
              <a:rPr lang="en-US" sz="41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… and wish you a pleasant stay!</a:t>
            </a:r>
            <a:endParaRPr lang="el-GR" sz="4100" b="1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Image result for assos kefalo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348" y="1340768"/>
            <a:ext cx="7083497" cy="4182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323528" y="2636912"/>
            <a:ext cx="361074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Every island has its unique characteristics in the fields of economy, politics and culture. At the same time, there is a connecting line that creates the “Ionian Greek” cultural identity </a:t>
            </a:r>
            <a:endParaRPr lang="el-GR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1260" r="8492"/>
          <a:stretch>
            <a:fillRect/>
          </a:stretch>
        </p:blipFill>
        <p:spPr bwMode="auto">
          <a:xfrm rot="5400000">
            <a:off x="3312602" y="1026604"/>
            <a:ext cx="6858002" cy="480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004048" y="908720"/>
            <a:ext cx="93610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Corfu</a:t>
            </a:r>
            <a:endParaRPr lang="el-GR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5580112" y="1628800"/>
            <a:ext cx="64807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Paxi</a:t>
            </a:r>
            <a:endParaRPr lang="el-GR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4932040" y="2636912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Lefkas</a:t>
            </a:r>
            <a:endParaRPr lang="el-GR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4355976" y="3645024"/>
            <a:ext cx="122413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Kefalonia</a:t>
            </a:r>
            <a:endParaRPr lang="el-GR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6228184" y="3212976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Ithaki</a:t>
            </a:r>
            <a:endParaRPr lang="el-GR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5148064" y="4509120"/>
            <a:ext cx="79208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Zante</a:t>
            </a:r>
            <a:endParaRPr lang="el-GR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7380312" y="6488668"/>
            <a:ext cx="10081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Kythera</a:t>
            </a:r>
            <a:endParaRPr lang="el-GR" b="1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On the threshold between western Europe and the Balkans</a:t>
            </a:r>
            <a:endParaRPr lang="el-GR" sz="3200" dirty="0"/>
          </a:p>
        </p:txBody>
      </p:sp>
      <p:sp>
        <p:nvSpPr>
          <p:cNvPr id="13" name="12 - TextBox"/>
          <p:cNvSpPr txBox="1"/>
          <p:nvPr/>
        </p:nvSpPr>
        <p:spPr>
          <a:xfrm>
            <a:off x="7380312" y="6488668"/>
            <a:ext cx="10081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Kythera</a:t>
            </a:r>
            <a:endParaRPr lang="el-GR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8574" t="19313" r="21147" b="6250"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Έλλειψη"/>
          <p:cNvSpPr/>
          <p:nvPr/>
        </p:nvSpPr>
        <p:spPr>
          <a:xfrm rot="19712991">
            <a:off x="5116061" y="4280300"/>
            <a:ext cx="733240" cy="25679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Δεξιό βέλος"/>
          <p:cNvSpPr/>
          <p:nvPr/>
        </p:nvSpPr>
        <p:spPr>
          <a:xfrm>
            <a:off x="5940152" y="5085184"/>
            <a:ext cx="7200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Δεξιό βέλος"/>
          <p:cNvSpPr/>
          <p:nvPr/>
        </p:nvSpPr>
        <p:spPr>
          <a:xfrm rot="11838707">
            <a:off x="3757932" y="4643172"/>
            <a:ext cx="97475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TextBox"/>
          <p:cNvSpPr txBox="1"/>
          <p:nvPr/>
        </p:nvSpPr>
        <p:spPr>
          <a:xfrm>
            <a:off x="4139952" y="1484785"/>
            <a:ext cx="5004048" cy="2031325"/>
          </a:xfrm>
          <a:prstGeom prst="rect">
            <a:avLst/>
          </a:prstGeom>
          <a:gradFill>
            <a:gsLst>
              <a:gs pos="0">
                <a:schemeClr val="accent1">
                  <a:shade val="15000"/>
                  <a:satMod val="180000"/>
                  <a:alpha val="15000"/>
                </a:schemeClr>
              </a:gs>
              <a:gs pos="50000">
                <a:schemeClr val="accent1">
                  <a:shade val="45000"/>
                  <a:satMod val="170000"/>
                </a:schemeClr>
              </a:gs>
              <a:gs pos="70000">
                <a:schemeClr val="accent1">
                  <a:tint val="99000"/>
                  <a:shade val="65000"/>
                  <a:satMod val="155000"/>
                </a:schemeClr>
              </a:gs>
              <a:gs pos="100000">
                <a:schemeClr val="accent1">
                  <a:tint val="95500"/>
                  <a:shade val="100000"/>
                  <a:satMod val="15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In the years of the Ottoman Empire, Ionian islands , then under the administration of Venice, were  the eastern border of the western world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After becoming a part of the new Kingdom of Greece, they became the western border of the new-born Balkan nation -states </a:t>
            </a:r>
          </a:p>
          <a:p>
            <a:pPr>
              <a:buFont typeface="Arial" pitchFamily="34" charset="0"/>
              <a:buChar char="•"/>
            </a:pPr>
            <a:endParaRPr lang="el-GR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υγκέντρωση">
  <a:themeElements>
    <a:clrScheme name="Προεξοχή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Διάμεσος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Συγκέντρωση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3268</TotalTime>
  <Words>2635</Words>
  <Application>Microsoft Office PowerPoint</Application>
  <PresentationFormat>Προβολή στην οθόνη (4:3)</PresentationFormat>
  <Paragraphs>425</Paragraphs>
  <Slides>79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79</vt:i4>
      </vt:variant>
    </vt:vector>
  </HeadingPairs>
  <TitlesOfParts>
    <vt:vector size="80" baseType="lpstr">
      <vt:lpstr>Συγκέντρωση</vt:lpstr>
      <vt:lpstr>    Kefalonia land of travellers, conquerors and traders</vt:lpstr>
      <vt:lpstr>The history of a place is the history of its people</vt:lpstr>
      <vt:lpstr>Ancient Greece: city states</vt:lpstr>
      <vt:lpstr>Greek communities in Europe early 19th c. AD</vt:lpstr>
      <vt:lpstr>Greek communities worldwide today</vt:lpstr>
      <vt:lpstr>Even in smaller regions local entities are also “galaxies” of communities: Ionian islands [Eptanesa]</vt:lpstr>
      <vt:lpstr>The “Ionian Space” is not only a geographical, but also a political, economic and cultural space. A galaxy with its own constellations</vt:lpstr>
      <vt:lpstr>Every island has its unique characteristics in the fields of economy, politics and culture. At the same time, there is a connecting line that creates the “Ionian Greek” cultural identity </vt:lpstr>
      <vt:lpstr>On the threshold between western Europe and the Balkans</vt:lpstr>
      <vt:lpstr>Geography explains History: Kefalonia</vt:lpstr>
      <vt:lpstr>Geography explains Economy Economy creates History: Kefalonia</vt:lpstr>
      <vt:lpstr>Geography explains Economy Economy creates History: Kefalonia</vt:lpstr>
      <vt:lpstr>Geography explains Economy Economy creates History: Kefalonia</vt:lpstr>
      <vt:lpstr>The name: Kefalos</vt:lpstr>
      <vt:lpstr>Odysseus</vt:lpstr>
      <vt:lpstr>Where is Ithaca?</vt:lpstr>
      <vt:lpstr>Poseidon’s wrath</vt:lpstr>
      <vt:lpstr>A place in history</vt:lpstr>
      <vt:lpstr>An island’s history in three words</vt:lpstr>
      <vt:lpstr>Earthquakes</vt:lpstr>
      <vt:lpstr>Paleolithic era</vt:lpstr>
      <vt:lpstr>Bronze Age and Mycenaean era</vt:lpstr>
      <vt:lpstr>Same island, different city states: The Ancient Kefalonian Tetrapolis</vt:lpstr>
      <vt:lpstr>Same island, different city states: Different allies, different currency</vt:lpstr>
      <vt:lpstr>Hellenistic and Roman times</vt:lpstr>
      <vt:lpstr>Same island, different city states: or even Pentapolis ? </vt:lpstr>
      <vt:lpstr>Early centuries AD: An important centre on the north</vt:lpstr>
      <vt:lpstr>East Roman Empire era: Thema of Kefallinia</vt:lpstr>
      <vt:lpstr>1185-1479: Conquerors from the West</vt:lpstr>
      <vt:lpstr>1324-1479: Napoli</vt:lpstr>
      <vt:lpstr>The Turks in Kefalonia (1479-1481 and 1485-1500)</vt:lpstr>
      <vt:lpstr>La Serenissima (1500-1797)</vt:lpstr>
      <vt:lpstr>Venetian administration</vt:lpstr>
      <vt:lpstr>The venetian capital:  Fortress of St. George (1500-1757)</vt:lpstr>
      <vt:lpstr>An unsuccessful plan:  The fortress of Assos</vt:lpstr>
      <vt:lpstr>People moving, Venice in decline</vt:lpstr>
      <vt:lpstr>A new capital and a falling empire</vt:lpstr>
      <vt:lpstr>1797-1798: Democratic French</vt:lpstr>
      <vt:lpstr>1798-1799: Russians and Turks</vt:lpstr>
      <vt:lpstr>1800-1807: La Repubblica Settinsulare</vt:lpstr>
      <vt:lpstr>1807-1809: Second French domination</vt:lpstr>
      <vt:lpstr>1809-1815: The first British domination</vt:lpstr>
      <vt:lpstr>1815-1864: The “Ionian State” </vt:lpstr>
      <vt:lpstr>The British Protectorate</vt:lpstr>
      <vt:lpstr>The Radicals</vt:lpstr>
      <vt:lpstr>The press and the revolutions</vt:lpstr>
      <vt:lpstr>1864: Union with Greece</vt:lpstr>
      <vt:lpstr>The “Incorporation” (1864 and on)</vt:lpstr>
      <vt:lpstr>The golden era of satiric poetry (Mid 19th – early 20th century)</vt:lpstr>
      <vt:lpstr>The kefalonian diaspora - Europe</vt:lpstr>
      <vt:lpstr>Kefalonian business networks in Europe  – late 19th century</vt:lpstr>
      <vt:lpstr>Early 1900s: The benefactors (Entrepreneurs of the diaspora)</vt:lpstr>
      <vt:lpstr>Early 1900s: Migration wave</vt:lpstr>
      <vt:lpstr>The society in early 20th cent.: The urban world</vt:lpstr>
      <vt:lpstr>Διαφάνεια 55</vt:lpstr>
      <vt:lpstr>1940-1953: 2nd world war and the hard times</vt:lpstr>
      <vt:lpstr>End of an era: The 1953 earthquakes</vt:lpstr>
      <vt:lpstr>The central square of Argostoli before…</vt:lpstr>
      <vt:lpstr>… and after the earthquakes</vt:lpstr>
      <vt:lpstr>What was left of the city of Argostoli</vt:lpstr>
      <vt:lpstr>Post-earthquake migration</vt:lpstr>
      <vt:lpstr>Reconstruction</vt:lpstr>
      <vt:lpstr>Milestones (Culture)</vt:lpstr>
      <vt:lpstr>Population of Kefalonia 1863-2011</vt:lpstr>
      <vt:lpstr>The shipowners: A leading role in the 20th century</vt:lpstr>
      <vt:lpstr>Development</vt:lpstr>
      <vt:lpstr>The new field</vt:lpstr>
      <vt:lpstr>The twin earthquakes (2014)</vt:lpstr>
      <vt:lpstr>The affected area The peninsula of Paliki</vt:lpstr>
      <vt:lpstr>Διαφάνεια 70</vt:lpstr>
      <vt:lpstr>A new shore is revealed in Livadi</vt:lpstr>
      <vt:lpstr>Two months after, the people of Lixouri celebrate the carnival. Life has to move on.</vt:lpstr>
      <vt:lpstr>It takes strength to get over whatever gets on your way… Strength and humour </vt:lpstr>
      <vt:lpstr>So, what happens when your life is torn apart?</vt:lpstr>
      <vt:lpstr>You can always build a bridge</vt:lpstr>
      <vt:lpstr>And, the road is open again!</vt:lpstr>
      <vt:lpstr>Διαφάνεια 77</vt:lpstr>
      <vt:lpstr>What’s next?</vt:lpstr>
      <vt:lpstr>Thank you for your attention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Kefalonia land of travellers, conquerors and traders</dc:title>
  <dc:creator>user</dc:creator>
  <cp:lastModifiedBy>user</cp:lastModifiedBy>
  <cp:revision>23</cp:revision>
  <dcterms:created xsi:type="dcterms:W3CDTF">2019-07-23T05:54:25Z</dcterms:created>
  <dcterms:modified xsi:type="dcterms:W3CDTF">2024-04-22T16:43:11Z</dcterms:modified>
</cp:coreProperties>
</file>