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0" r:id="rId15"/>
    <p:sldId id="269" r:id="rId16"/>
    <p:sldId id="271" r:id="rId17"/>
    <p:sldId id="272" r:id="rId18"/>
    <p:sldId id="274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3FB249-6B0E-4B07-BF66-68094B0A723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F49AC40-A183-4B59-A289-B7AA6BCC06EB}">
      <dgm:prSet phldrT="[Κείμενο]"/>
      <dgm:spPr/>
      <dgm:t>
        <a:bodyPr/>
        <a:lstStyle/>
        <a:p>
          <a:r>
            <a:rPr lang="el-GR" dirty="0" smtClean="0"/>
            <a:t>Έδειξαν σχετική ανεκτικότητα στους χριστιανικούς πληθυσμούς</a:t>
          </a:r>
          <a:endParaRPr lang="el-GR" dirty="0"/>
        </a:p>
      </dgm:t>
    </dgm:pt>
    <dgm:pt modelId="{ECF84A01-81B1-4F5E-803B-53B61C5F2711}" type="parTrans" cxnId="{67F019C5-050E-4745-AE37-70054BA63100}">
      <dgm:prSet/>
      <dgm:spPr/>
      <dgm:t>
        <a:bodyPr/>
        <a:lstStyle/>
        <a:p>
          <a:endParaRPr lang="el-GR"/>
        </a:p>
      </dgm:t>
    </dgm:pt>
    <dgm:pt modelId="{C0F6D399-8270-40E3-8CB4-DC4875496AC5}" type="sibTrans" cxnId="{67F019C5-050E-4745-AE37-70054BA63100}">
      <dgm:prSet/>
      <dgm:spPr/>
      <dgm:t>
        <a:bodyPr/>
        <a:lstStyle/>
        <a:p>
          <a:endParaRPr lang="el-GR"/>
        </a:p>
      </dgm:t>
    </dgm:pt>
    <dgm:pt modelId="{6A2DF80B-A130-4FEC-B671-BA59E032BFD6}">
      <dgm:prSet phldrT="[Κείμενο]"/>
      <dgm:spPr/>
      <dgm:t>
        <a:bodyPr/>
        <a:lstStyle/>
        <a:p>
          <a:r>
            <a:rPr lang="el-GR" dirty="0" smtClean="0"/>
            <a:t>Οι χριστιανοί ενσωματώθηκαν ευκολότερα στην οθωμανική κοινωνία</a:t>
          </a:r>
          <a:endParaRPr lang="el-GR" dirty="0"/>
        </a:p>
      </dgm:t>
    </dgm:pt>
    <dgm:pt modelId="{7FA6DBE7-B6C1-4682-B3D2-A6ABB92480E2}" type="parTrans" cxnId="{715FC792-125E-43FD-BB4A-3A7CDE89F1C2}">
      <dgm:prSet/>
      <dgm:spPr/>
      <dgm:t>
        <a:bodyPr/>
        <a:lstStyle/>
        <a:p>
          <a:endParaRPr lang="el-GR"/>
        </a:p>
      </dgm:t>
    </dgm:pt>
    <dgm:pt modelId="{47D498AF-2EB1-4734-9C80-3EB96C777B6B}" type="sibTrans" cxnId="{715FC792-125E-43FD-BB4A-3A7CDE89F1C2}">
      <dgm:prSet/>
      <dgm:spPr/>
      <dgm:t>
        <a:bodyPr/>
        <a:lstStyle/>
        <a:p>
          <a:endParaRPr lang="el-GR"/>
        </a:p>
      </dgm:t>
    </dgm:pt>
    <dgm:pt modelId="{B46F6A9D-EFF9-42F7-B374-D4D904BC76D2}" type="pres">
      <dgm:prSet presAssocID="{EB3FB249-6B0E-4B07-BF66-68094B0A723E}" presName="diagram" presStyleCnt="0">
        <dgm:presLayoutVars>
          <dgm:dir/>
          <dgm:resizeHandles val="exact"/>
        </dgm:presLayoutVars>
      </dgm:prSet>
      <dgm:spPr/>
    </dgm:pt>
    <dgm:pt modelId="{95D92740-BC2A-4D2B-BB54-EE906075E38E}" type="pres">
      <dgm:prSet presAssocID="{6F49AC40-A183-4B59-A289-B7AA6BCC06E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275D988-CB0D-4BBB-BA37-1C3B68EC7FF3}" type="pres">
      <dgm:prSet presAssocID="{C0F6D399-8270-40E3-8CB4-DC4875496AC5}" presName="sibTrans" presStyleCnt="0"/>
      <dgm:spPr/>
    </dgm:pt>
    <dgm:pt modelId="{678B7049-8F5B-4C51-BB3B-767EBC95351D}" type="pres">
      <dgm:prSet presAssocID="{6A2DF80B-A130-4FEC-B671-BA59E032BFD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15FC792-125E-43FD-BB4A-3A7CDE89F1C2}" srcId="{EB3FB249-6B0E-4B07-BF66-68094B0A723E}" destId="{6A2DF80B-A130-4FEC-B671-BA59E032BFD6}" srcOrd="1" destOrd="0" parTransId="{7FA6DBE7-B6C1-4682-B3D2-A6ABB92480E2}" sibTransId="{47D498AF-2EB1-4734-9C80-3EB96C777B6B}"/>
    <dgm:cxn modelId="{ED0A9E3F-D015-41BF-8BE2-B222E17FD1DF}" type="presOf" srcId="{6F49AC40-A183-4B59-A289-B7AA6BCC06EB}" destId="{95D92740-BC2A-4D2B-BB54-EE906075E38E}" srcOrd="0" destOrd="0" presId="urn:microsoft.com/office/officeart/2005/8/layout/default"/>
    <dgm:cxn modelId="{8E5CF5E5-18D3-4F3F-9DE0-8CAC50580E86}" type="presOf" srcId="{EB3FB249-6B0E-4B07-BF66-68094B0A723E}" destId="{B46F6A9D-EFF9-42F7-B374-D4D904BC76D2}" srcOrd="0" destOrd="0" presId="urn:microsoft.com/office/officeart/2005/8/layout/default"/>
    <dgm:cxn modelId="{67F019C5-050E-4745-AE37-70054BA63100}" srcId="{EB3FB249-6B0E-4B07-BF66-68094B0A723E}" destId="{6F49AC40-A183-4B59-A289-B7AA6BCC06EB}" srcOrd="0" destOrd="0" parTransId="{ECF84A01-81B1-4F5E-803B-53B61C5F2711}" sibTransId="{C0F6D399-8270-40E3-8CB4-DC4875496AC5}"/>
    <dgm:cxn modelId="{8F83AFB1-1762-4190-BF54-8B2BE30842CF}" type="presOf" srcId="{6A2DF80B-A130-4FEC-B671-BA59E032BFD6}" destId="{678B7049-8F5B-4C51-BB3B-767EBC95351D}" srcOrd="0" destOrd="0" presId="urn:microsoft.com/office/officeart/2005/8/layout/default"/>
    <dgm:cxn modelId="{68EDB650-64FF-4D1F-8FC8-E280513544FA}" type="presParOf" srcId="{B46F6A9D-EFF9-42F7-B374-D4D904BC76D2}" destId="{95D92740-BC2A-4D2B-BB54-EE906075E38E}" srcOrd="0" destOrd="0" presId="urn:microsoft.com/office/officeart/2005/8/layout/default"/>
    <dgm:cxn modelId="{BAEAF649-D07D-4455-8CCD-AA6B0457BD07}" type="presParOf" srcId="{B46F6A9D-EFF9-42F7-B374-D4D904BC76D2}" destId="{F275D988-CB0D-4BBB-BA37-1C3B68EC7FF3}" srcOrd="1" destOrd="0" presId="urn:microsoft.com/office/officeart/2005/8/layout/default"/>
    <dgm:cxn modelId="{545D9889-A540-40D7-A7F4-E39E01EB7B55}" type="presParOf" srcId="{B46F6A9D-EFF9-42F7-B374-D4D904BC76D2}" destId="{678B7049-8F5B-4C51-BB3B-767EBC95351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D92740-BC2A-4D2B-BB54-EE906075E38E}">
      <dsp:nvSpPr>
        <dsp:cNvPr id="0" name=""/>
        <dsp:cNvSpPr/>
      </dsp:nvSpPr>
      <dsp:spPr>
        <a:xfrm>
          <a:off x="1138063" y="1125"/>
          <a:ext cx="2756556" cy="1653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Έδειξαν σχετική ανεκτικότητα στους χριστιανικούς πληθυσμούς</a:t>
          </a:r>
          <a:endParaRPr lang="el-GR" sz="2400" kern="1200" dirty="0"/>
        </a:p>
      </dsp:txBody>
      <dsp:txXfrm>
        <a:off x="1138063" y="1125"/>
        <a:ext cx="2756556" cy="1653933"/>
      </dsp:txXfrm>
    </dsp:sp>
    <dsp:sp modelId="{678B7049-8F5B-4C51-BB3B-767EBC95351D}">
      <dsp:nvSpPr>
        <dsp:cNvPr id="0" name=""/>
        <dsp:cNvSpPr/>
      </dsp:nvSpPr>
      <dsp:spPr>
        <a:xfrm>
          <a:off x="4170275" y="1125"/>
          <a:ext cx="2756556" cy="1653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Οι χριστιανοί ενσωματώθηκαν ευκολότερα στην οθωμανική κοινωνία</a:t>
          </a:r>
          <a:endParaRPr lang="el-GR" sz="2400" kern="1200" dirty="0"/>
        </a:p>
      </dsp:txBody>
      <dsp:txXfrm>
        <a:off x="4170275" y="1125"/>
        <a:ext cx="2756556" cy="1653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1BBF7-A753-4632-83BE-03FA7DD20C68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33C47-62B9-4F37-A23F-3809C96E649A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33C47-62B9-4F37-A23F-3809C96E649A}" type="slidenum">
              <a:rPr lang="el-GR" smtClean="0"/>
              <a:t>14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32A-E420-48C2-A34C-F8141B76458A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7CF2-E473-4A5C-B49C-DD4C235D017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32A-E420-48C2-A34C-F8141B76458A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7CF2-E473-4A5C-B49C-DD4C235D017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32A-E420-48C2-A34C-F8141B76458A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7CF2-E473-4A5C-B49C-DD4C235D017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32A-E420-48C2-A34C-F8141B76458A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7CF2-E473-4A5C-B49C-DD4C235D017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32A-E420-48C2-A34C-F8141B76458A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7CF2-E473-4A5C-B49C-DD4C235D017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32A-E420-48C2-A34C-F8141B76458A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7CF2-E473-4A5C-B49C-DD4C235D017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32A-E420-48C2-A34C-F8141B76458A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7CF2-E473-4A5C-B49C-DD4C235D017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32A-E420-48C2-A34C-F8141B76458A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7CF2-E473-4A5C-B49C-DD4C235D017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32A-E420-48C2-A34C-F8141B76458A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7CF2-E473-4A5C-B49C-DD4C235D017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32A-E420-48C2-A34C-F8141B76458A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7CF2-E473-4A5C-B49C-DD4C235D017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32A-E420-48C2-A34C-F8141B76458A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037CF2-E473-4A5C-B49C-DD4C235D0175}" type="slidenum">
              <a:rPr lang="el-GR" smtClean="0"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73732A-E420-48C2-A34C-F8141B76458A}" type="datetimeFigureOut">
              <a:rPr lang="el-GR" smtClean="0"/>
              <a:t>23/1/2021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037CF2-E473-4A5C-B49C-DD4C235D0175}" type="slidenum">
              <a:rPr lang="el-GR" smtClean="0"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he Movable Tent Cities of the Ottoman Empire | JSTOR Dai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9144000" cy="6096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851648" cy="1828800"/>
          </a:xfrm>
        </p:spPr>
        <p:txBody>
          <a:bodyPr/>
          <a:lstStyle/>
          <a:p>
            <a:r>
              <a:rPr lang="el-G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Οι Οθωμανοί και η ραγδαία προέλασή τους</a:t>
            </a:r>
            <a:endParaRPr lang="el-GR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289304" y="6021288"/>
            <a:ext cx="7854696" cy="836712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Ιστορία Β΄ Λυκείου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Κεραμειών</a:t>
            </a: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611560" y="5445224"/>
            <a:ext cx="194421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ΚΕΦΑΛΑΙΟ 4</a:t>
            </a:r>
          </a:p>
          <a:p>
            <a:r>
              <a:rPr lang="el-G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ΕΝΟΤΗΤΑ 6</a:t>
            </a:r>
          </a:p>
          <a:p>
            <a:endParaRPr lang="el-GR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el-G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ΣΕΛ. 83-85</a:t>
            </a:r>
            <a:endParaRPr lang="el-GR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Knotel-Janissa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5530" y="404664"/>
            <a:ext cx="4466810" cy="6453336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Στρατιωτική οργάνωση - μεταρρυθμίσεις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35480"/>
            <a:ext cx="4258816" cy="438912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«Οι </a:t>
            </a:r>
            <a:r>
              <a:rPr lang="el-GR" b="1" dirty="0" smtClean="0">
                <a:solidFill>
                  <a:srgbClr val="C00000"/>
                </a:solidFill>
              </a:rPr>
              <a:t>γενίτσαροι  </a:t>
            </a:r>
            <a:r>
              <a:rPr lang="el-GR" dirty="0" smtClean="0"/>
              <a:t>(συμπλήρωμα στους τιμαριούχους ιππείς)</a:t>
            </a:r>
          </a:p>
          <a:p>
            <a:r>
              <a:rPr lang="el-GR" dirty="0" smtClean="0"/>
              <a:t>Ήταν εθελοντές μισθοφόροι</a:t>
            </a:r>
          </a:p>
          <a:p>
            <a:r>
              <a:rPr lang="el-GR" dirty="0" smtClean="0"/>
              <a:t>Ή στρατολογούνταν βίαια από τους υποτελείς χριστιανικούς πληθυσμούς</a:t>
            </a:r>
          </a:p>
          <a:p>
            <a:r>
              <a:rPr lang="el-GR" dirty="0" smtClean="0"/>
              <a:t>Ανήκαν στην προσωπική υπηρεσία του σουλτάνου</a:t>
            </a:r>
          </a:p>
          <a:p>
            <a:r>
              <a:rPr lang="el-GR" dirty="0" smtClean="0"/>
              <a:t>Αποτελούσαν ανεξάντλητη πηγή στρατιωτικών στελεχών αλλά και στελεχών της διοίκησης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Το Βυζάντιο μπροστά στην επέλαση των Οθωμανών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268760"/>
            <a:ext cx="8363272" cy="2861672"/>
          </a:xfrm>
        </p:spPr>
        <p:txBody>
          <a:bodyPr>
            <a:normAutofit fontScale="47500" lnSpcReduction="20000"/>
          </a:bodyPr>
          <a:lstStyle/>
          <a:p>
            <a:r>
              <a:rPr lang="el-GR" sz="3300" dirty="0" smtClean="0"/>
              <a:t>Τα τελευταία 100 χρόνια του Βυζαντίου είναι γεμάτα αγωνία για την προέλαση των Οθωμανών</a:t>
            </a:r>
          </a:p>
          <a:p>
            <a:r>
              <a:rPr lang="el-GR" sz="3300" b="1" dirty="0" smtClean="0">
                <a:solidFill>
                  <a:srgbClr val="FF0000"/>
                </a:solidFill>
              </a:rPr>
              <a:t>Κατάσταση της αυτοκρατορίας</a:t>
            </a:r>
            <a:r>
              <a:rPr lang="el-GR" sz="3300" dirty="0" smtClean="0"/>
              <a:t>: απελπιστική</a:t>
            </a:r>
          </a:p>
          <a:p>
            <a:r>
              <a:rPr lang="el-GR" sz="3300" dirty="0" smtClean="0"/>
              <a:t> εδαφική συρρίκνωση</a:t>
            </a:r>
          </a:p>
          <a:p>
            <a:r>
              <a:rPr lang="el-GR" sz="3300" dirty="0" smtClean="0"/>
              <a:t>Οικονομική κατάρρευση (άδειο κρατικό ταμείο / υποτιμημένο νόμισμα / πηγές εσόδων ανύπαρκτες)</a:t>
            </a:r>
          </a:p>
          <a:p>
            <a:r>
              <a:rPr lang="el-GR" sz="3300" dirty="0" smtClean="0"/>
              <a:t>Διοίκηση υπό διάλυση</a:t>
            </a:r>
          </a:p>
          <a:p>
            <a:r>
              <a:rPr lang="el-GR" sz="3300" dirty="0" smtClean="0"/>
              <a:t>Εμφύλιοι πόλεμοι ενώ προέλαυναν οι Τούρκοι (1321-1328 Εμφύλιος Πόλεμος, 1342-1349 Κίνημα των Ζηλωτών)</a:t>
            </a:r>
          </a:p>
          <a:p>
            <a:r>
              <a:rPr lang="el-GR" sz="3300" b="1" dirty="0" smtClean="0">
                <a:solidFill>
                  <a:srgbClr val="FF0000"/>
                </a:solidFill>
              </a:rPr>
              <a:t>1354: Κατάληψη της Καλλίπολης από τον </a:t>
            </a:r>
            <a:r>
              <a:rPr lang="el-GR" sz="3300" b="1" dirty="0" err="1" smtClean="0">
                <a:solidFill>
                  <a:srgbClr val="FF0000"/>
                </a:solidFill>
              </a:rPr>
              <a:t>Ορχάν</a:t>
            </a:r>
            <a:r>
              <a:rPr lang="el-GR" sz="3300" b="1" dirty="0" smtClean="0">
                <a:solidFill>
                  <a:srgbClr val="FF0000"/>
                </a:solidFill>
              </a:rPr>
              <a:t> (μετά από έναν σεισμό, προκαλεί πανικό στην Κωνσταντινούπολη)</a:t>
            </a:r>
          </a:p>
          <a:p>
            <a:pPr>
              <a:buNone/>
            </a:pP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t="21282" r="3983" b="22610"/>
          <a:stretch>
            <a:fillRect/>
          </a:stretch>
        </p:blipFill>
        <p:spPr bwMode="auto">
          <a:xfrm>
            <a:off x="0" y="3853796"/>
            <a:ext cx="9144000" cy="300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Έλλειψη"/>
          <p:cNvSpPr/>
          <p:nvPr/>
        </p:nvSpPr>
        <p:spPr>
          <a:xfrm>
            <a:off x="1691680" y="6237312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1259632" y="5805264"/>
            <a:ext cx="1152128" cy="307777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1400" dirty="0" smtClean="0"/>
              <a:t>ΚΑΛΛΙΠΟΛΗ</a:t>
            </a:r>
            <a:endParaRPr lang="el-GR" sz="1400" dirty="0"/>
          </a:p>
        </p:txBody>
      </p:sp>
      <p:sp>
        <p:nvSpPr>
          <p:cNvPr id="7" name="6 - Έλλειψη"/>
          <p:cNvSpPr/>
          <p:nvPr/>
        </p:nvSpPr>
        <p:spPr>
          <a:xfrm>
            <a:off x="7596336" y="4077072"/>
            <a:ext cx="216024" cy="21602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7164288" y="4293096"/>
            <a:ext cx="1152128" cy="307777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1400" dirty="0" smtClean="0"/>
              <a:t>ΚΩΝ/ΠΟΛΗ</a:t>
            </a:r>
            <a:endParaRPr lang="el-GR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upload.wikimedia.org/wikipedia/commons/thumb/9/97/Orhan_I_area_map.png/1024px-Orhan_I_area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" y="476672"/>
            <a:ext cx="8785231" cy="6148569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1143000"/>
          </a:xfrm>
        </p:spPr>
        <p:txBody>
          <a:bodyPr/>
          <a:lstStyle/>
          <a:p>
            <a:r>
              <a:rPr lang="el-GR" dirty="0" smtClean="0"/>
              <a:t>Οι κατακτήσεις του </a:t>
            </a:r>
            <a:r>
              <a:rPr lang="el-GR" dirty="0" err="1" smtClean="0"/>
              <a:t>Ορχάν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3826768" cy="1143000"/>
          </a:xfrm>
        </p:spPr>
        <p:txBody>
          <a:bodyPr/>
          <a:lstStyle/>
          <a:p>
            <a:r>
              <a:rPr lang="el-GR" dirty="0" err="1" smtClean="0"/>
              <a:t>Μουράτ</a:t>
            </a:r>
            <a:r>
              <a:rPr lang="el-GR" dirty="0" smtClean="0"/>
              <a:t> Α΄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35480"/>
            <a:ext cx="5266928" cy="438912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Σουλτάνος από 1361-1389</a:t>
            </a:r>
          </a:p>
          <a:p>
            <a:r>
              <a:rPr lang="el-GR" dirty="0" smtClean="0"/>
              <a:t>1361: Κατακτά τις πόλεις της Θράκης (Διδυμότειχο)</a:t>
            </a:r>
          </a:p>
          <a:p>
            <a:r>
              <a:rPr lang="el-GR" dirty="0" smtClean="0"/>
              <a:t>1365: Η πρωτεύουσα του Οθωμανικού κράτους μεταφέρεται στην Αδριανούπολη</a:t>
            </a:r>
          </a:p>
          <a:p>
            <a:r>
              <a:rPr lang="el-GR" dirty="0" smtClean="0"/>
              <a:t>Τα Βαλκανικά κράτη προσφέρουν φόρο υποτέλειας στο Σουλτάνο (Σέρβοι, Βούλγαροι, Βυζάντιο)</a:t>
            </a:r>
          </a:p>
          <a:p>
            <a:r>
              <a:rPr lang="el-GR" dirty="0" smtClean="0"/>
              <a:t>Το Βυζάντιο θέτει στη διάθεσή του στρατιωτικές δυνάμεις</a:t>
            </a:r>
            <a:endParaRPr lang="el-GR" dirty="0"/>
          </a:p>
        </p:txBody>
      </p:sp>
      <p:pic>
        <p:nvPicPr>
          <p:cNvPr id="36866" name="Picture 2" descr="Murad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764704"/>
            <a:ext cx="3151122" cy="501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5122912" cy="11430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Αδριανούπολη </a:t>
            </a:r>
            <a:r>
              <a:rPr lang="en-US" sz="2800" dirty="0" smtClean="0"/>
              <a:t>(Edirne)</a:t>
            </a:r>
            <a:r>
              <a:rPr lang="el-GR" sz="2800" dirty="0" smtClean="0"/>
              <a:t>, η νέα πρωτεύουσα</a:t>
            </a:r>
            <a:endParaRPr lang="el-GR" sz="28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 l="13555" t="26203" r="8964" b="6250"/>
          <a:stretch>
            <a:fillRect/>
          </a:stretch>
        </p:blipFill>
        <p:spPr bwMode="auto">
          <a:xfrm>
            <a:off x="0" y="1916832"/>
            <a:ext cx="910859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Έλλειψη"/>
          <p:cNvSpPr/>
          <p:nvPr/>
        </p:nvSpPr>
        <p:spPr>
          <a:xfrm>
            <a:off x="683568" y="249289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251520" y="2132856"/>
            <a:ext cx="1440160" cy="307777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1400" dirty="0" smtClean="0"/>
              <a:t>ΑΔΡΙΑΝΟΥΠΟΛΗ</a:t>
            </a:r>
            <a:endParaRPr lang="el-GR" sz="1400" dirty="0"/>
          </a:p>
        </p:txBody>
      </p:sp>
      <p:sp>
        <p:nvSpPr>
          <p:cNvPr id="6" name="5 - TextBox"/>
          <p:cNvSpPr txBox="1"/>
          <p:nvPr/>
        </p:nvSpPr>
        <p:spPr>
          <a:xfrm>
            <a:off x="7740352" y="4797152"/>
            <a:ext cx="1152128" cy="307777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1400" dirty="0" smtClean="0"/>
              <a:t>ΚΩΝ/ΠΟΛΗ</a:t>
            </a:r>
            <a:endParaRPr lang="el-GR" sz="1400" dirty="0"/>
          </a:p>
        </p:txBody>
      </p:sp>
      <p:sp>
        <p:nvSpPr>
          <p:cNvPr id="7" name="6 - Έλλειψη"/>
          <p:cNvSpPr/>
          <p:nvPr/>
        </p:nvSpPr>
        <p:spPr>
          <a:xfrm>
            <a:off x="8388424" y="5229200"/>
            <a:ext cx="216024" cy="21602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9942" name="Picture 6" descr="Edirne - Wikitrav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2148" y="836712"/>
            <a:ext cx="4011852" cy="2556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upload.wikimedia.org/wikipedia/commons/thumb/7/7e/3_-Murad_I_map.PNG/800px-3_-Murad_I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1691"/>
            <a:ext cx="8172400" cy="6496309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940152" y="1340768"/>
            <a:ext cx="2736304" cy="1143000"/>
          </a:xfrm>
        </p:spPr>
        <p:txBody>
          <a:bodyPr>
            <a:normAutofit fontScale="90000"/>
          </a:bodyPr>
          <a:lstStyle/>
          <a:p>
            <a:r>
              <a:rPr lang="el-G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Οθωμανικό κράτος και οι φόρου υποτελείς γείτονες</a:t>
            </a:r>
            <a:endParaRPr lang="el-G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1389: Η μάχη του </a:t>
            </a:r>
            <a:r>
              <a:rPr lang="el-GR" dirty="0" err="1" smtClean="0"/>
              <a:t>Κοσόβου</a:t>
            </a:r>
            <a:r>
              <a:rPr lang="el-GR" dirty="0" smtClean="0"/>
              <a:t> (Κοσσυφοπεδίου)</a:t>
            </a:r>
            <a:endParaRPr lang="el-GR" dirty="0"/>
          </a:p>
        </p:txBody>
      </p:sp>
      <p:pic>
        <p:nvPicPr>
          <p:cNvPr id="43010" name="Picture 2" descr="Battle of Kosovo 1389 - Serbian-Ottoman Wars DOCUMENTARY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15475"/>
            <a:ext cx="8964488" cy="5042525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395536" y="4941168"/>
            <a:ext cx="316835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Λάζαρος της Σερβίας</a:t>
            </a:r>
            <a:endParaRPr lang="en-US" dirty="0" smtClean="0"/>
          </a:p>
          <a:p>
            <a:r>
              <a:rPr lang="el-GR" dirty="0" smtClean="0"/>
              <a:t>Ηγείται των δυνάμεων της Σερβίας και της Βοσνίας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5975648" y="4869160"/>
            <a:ext cx="31683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 err="1" smtClean="0"/>
              <a:t>Μουράτ</a:t>
            </a:r>
            <a:r>
              <a:rPr lang="el-GR" dirty="0" smtClean="0"/>
              <a:t> 1ος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691680" y="5949280"/>
            <a:ext cx="6552728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Είναι η αποφασιστική μάχη για την πορεία των Οθωμανών στη Βαλκανικ</a:t>
            </a:r>
            <a:r>
              <a:rPr lang="el-GR" sz="2000" dirty="0"/>
              <a:t>ή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12160" y="704088"/>
            <a:ext cx="2750840" cy="114300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Μάχη του </a:t>
            </a:r>
            <a:r>
              <a:rPr lang="el-GR" sz="3200" dirty="0" err="1" smtClean="0"/>
              <a:t>Κοσόβου</a:t>
            </a:r>
            <a:r>
              <a:rPr lang="el-GR" sz="3200" dirty="0" smtClean="0"/>
              <a:t> 1389</a:t>
            </a:r>
            <a:endParaRPr lang="el-GR" sz="3200" dirty="0"/>
          </a:p>
        </p:txBody>
      </p:sp>
      <p:pic>
        <p:nvPicPr>
          <p:cNvPr id="44034" name="Picture 2" descr="Kosovo | History, Map, Flag, Population, Languages, &amp; Capital | Britan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7849"/>
            <a:ext cx="5940151" cy="5940151"/>
          </a:xfrm>
          <a:prstGeom prst="rect">
            <a:avLst/>
          </a:prstGeom>
          <a:noFill/>
        </p:spPr>
      </p:pic>
      <p:pic>
        <p:nvPicPr>
          <p:cNvPr id="44036" name="Picture 4" descr="BATTLE MAP | Battle of kosovo, Turkish army,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8134" y="1988841"/>
            <a:ext cx="4615865" cy="3816424"/>
          </a:xfrm>
          <a:prstGeom prst="rect">
            <a:avLst/>
          </a:prstGeom>
          <a:noFill/>
        </p:spPr>
      </p:pic>
      <p:sp>
        <p:nvSpPr>
          <p:cNvPr id="5" name="4 - Δεξιό βέλος"/>
          <p:cNvSpPr/>
          <p:nvPr/>
        </p:nvSpPr>
        <p:spPr>
          <a:xfrm>
            <a:off x="3419872" y="3356992"/>
            <a:ext cx="180020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κρηξη 2"/>
          <p:cNvSpPr/>
          <p:nvPr/>
        </p:nvSpPr>
        <p:spPr>
          <a:xfrm>
            <a:off x="3131840" y="3284984"/>
            <a:ext cx="576064" cy="36004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179512" y="1268760"/>
            <a:ext cx="1800200" cy="56323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000" dirty="0" smtClean="0"/>
              <a:t>Στην αρχή επικρατούν οι Σέρβοι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Ο </a:t>
            </a:r>
            <a:r>
              <a:rPr lang="el-GR" sz="2000" dirty="0" err="1" smtClean="0"/>
              <a:t>Μουράτ</a:t>
            </a:r>
            <a:r>
              <a:rPr lang="el-GR" sz="2000" dirty="0" smtClean="0"/>
              <a:t> σκοτώνεται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Ωστόσο ο διάδοχος του </a:t>
            </a:r>
            <a:r>
              <a:rPr lang="el-GR" sz="2000" dirty="0" err="1" smtClean="0"/>
              <a:t>Μουράτ</a:t>
            </a:r>
            <a:r>
              <a:rPr lang="el-GR" sz="2000" dirty="0" smtClean="0"/>
              <a:t>, Βαγιαζήτ με υπέρτερες δυνάμεις τελικά επικρατεί.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Οι Σέρβοι αναγνωρίζουν την επικυριαρχία του Σουλτάνου</a:t>
            </a:r>
            <a:endParaRPr lang="el-GR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upload.wikimedia.org/wikipedia/commons/thumb/7/7e/3_-Murad_I_map.PNG/800px-3_-Murad_I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1691"/>
            <a:ext cx="8172400" cy="6496309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940152" y="1340768"/>
            <a:ext cx="2736304" cy="1143000"/>
          </a:xfrm>
        </p:spPr>
        <p:txBody>
          <a:bodyPr>
            <a:normAutofit fontScale="90000"/>
          </a:bodyPr>
          <a:lstStyle/>
          <a:p>
            <a:r>
              <a:rPr lang="el-G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Οθωμανικό κράτος και οι φόρου υποτελείς γείτονες</a:t>
            </a:r>
            <a:endParaRPr lang="el-G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Βαγιαζήτ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35480"/>
            <a:ext cx="3754760" cy="4389120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Αυξάνει την πίεση στο Βυζάντιο</a:t>
            </a:r>
          </a:p>
          <a:p>
            <a:r>
              <a:rPr lang="el-GR" dirty="0" smtClean="0"/>
              <a:t>Ελέγχει τη διαδοχή στο βυζαντινό θρόνο – επιβάλλει τη θέλησή του απόλυτα</a:t>
            </a:r>
          </a:p>
          <a:p>
            <a:r>
              <a:rPr lang="el-GR" b="1" dirty="0" smtClean="0"/>
              <a:t>1390</a:t>
            </a:r>
            <a:r>
              <a:rPr lang="el-GR" dirty="0" smtClean="0"/>
              <a:t>. Επιβάλλει στον θρόνο τον Ιωάννη Ζ’ Παλαιολόγο</a:t>
            </a:r>
          </a:p>
          <a:p>
            <a:r>
              <a:rPr lang="el-GR" dirty="0" smtClean="0"/>
              <a:t>Αναγκάζει τον διάδοχο (Μανουήλ) να μείνει στην αυλή του Σουλτάνου και να συμμετέχει στην εκστρατεία κατά της Φιλαδέλφειας, της τελευταίας ελληνικής πόλης της Μ. Ασίας</a:t>
            </a:r>
            <a:endParaRPr lang="el-GR" dirty="0"/>
          </a:p>
        </p:txBody>
      </p:sp>
      <p:pic>
        <p:nvPicPr>
          <p:cNvPr id="45058" name="Picture 2" descr="Baiazeth. P. II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692696"/>
            <a:ext cx="4679057" cy="5704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Οθωμανοί Τούρκοι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35480"/>
            <a:ext cx="5122912" cy="438912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Νομάδες από την κεντρική Ασία</a:t>
            </a:r>
          </a:p>
          <a:p>
            <a:r>
              <a:rPr lang="el-GR" dirty="0" smtClean="0"/>
              <a:t>«Ωθούνται» από τους </a:t>
            </a:r>
            <a:r>
              <a:rPr lang="el-GR" dirty="0" err="1" smtClean="0"/>
              <a:t>Μογγόλους</a:t>
            </a:r>
            <a:endParaRPr lang="el-GR" dirty="0" smtClean="0"/>
          </a:p>
          <a:p>
            <a:r>
              <a:rPr lang="el-GR" dirty="0" smtClean="0"/>
              <a:t> 1281. Μετακινούνται στα δυτικά και εγκαθίστανται στην Προύσα.</a:t>
            </a:r>
          </a:p>
          <a:p>
            <a:r>
              <a:rPr lang="el-GR" dirty="0" smtClean="0"/>
              <a:t>Στη μικροσκοπική ηγεμονία προσελκύονται: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solidFill>
                  <a:srgbClr val="C00000"/>
                </a:solidFill>
              </a:rPr>
              <a:t>Μισθοφόροι</a:t>
            </a:r>
            <a:r>
              <a:rPr lang="el-GR" dirty="0" smtClean="0"/>
              <a:t> που ζητούσαν λάφυρα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solidFill>
                  <a:srgbClr val="C00000"/>
                </a:solidFill>
              </a:rPr>
              <a:t>Καλλιεργητές</a:t>
            </a:r>
            <a:r>
              <a:rPr lang="el-GR" dirty="0" smtClean="0"/>
              <a:t> που ζητούσαν κτήματα</a:t>
            </a:r>
            <a:endParaRPr lang="el-GR" dirty="0"/>
          </a:p>
        </p:txBody>
      </p:sp>
      <p:pic>
        <p:nvPicPr>
          <p:cNvPr id="28674" name="Picture 2" descr="Ertugrul-gaz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988840"/>
            <a:ext cx="2808312" cy="3204029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5724128" y="551723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Ερτουγρούλ</a:t>
            </a:r>
            <a:r>
              <a:rPr lang="el-GR" dirty="0" smtClean="0"/>
              <a:t> μπέης. Ιδρύει την πρώτη ηγεμονία των </a:t>
            </a:r>
            <a:r>
              <a:rPr lang="el-GR" dirty="0" err="1" smtClean="0"/>
              <a:t>Οθωμανων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The Dominions of Timur"/>
          <p:cNvPicPr>
            <a:picLocks noChangeAspect="1" noChangeArrowheads="1"/>
          </p:cNvPicPr>
          <p:nvPr/>
        </p:nvPicPr>
        <p:blipFill>
          <a:blip r:embed="rId2" cstate="print"/>
          <a:srcRect r="34022"/>
          <a:stretch>
            <a:fillRect/>
          </a:stretch>
        </p:blipFill>
        <p:spPr bwMode="auto">
          <a:xfrm>
            <a:off x="0" y="0"/>
            <a:ext cx="8729000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23928" y="5157192"/>
            <a:ext cx="4623048" cy="1143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Η Αυτοκρατορία υπό τον Βαγιαζήτ (</a:t>
            </a:r>
            <a:r>
              <a:rPr lang="el-GR" sz="2800" dirty="0" err="1" smtClean="0">
                <a:solidFill>
                  <a:schemeClr val="bg1"/>
                </a:solidFill>
              </a:rPr>
              <a:t>περ</a:t>
            </a:r>
            <a:r>
              <a:rPr lang="el-GR" sz="2800" dirty="0" smtClean="0">
                <a:solidFill>
                  <a:schemeClr val="bg1"/>
                </a:solidFill>
              </a:rPr>
              <a:t>. 1400)</a:t>
            </a:r>
            <a:endParaRPr lang="el-G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4546848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απόδραση του Μανουήλ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2060848"/>
            <a:ext cx="3610744" cy="438912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1391: Ο Μανουήλ  Παλαιολόγος δραπετεύει και αναλαμβάνει τη διακυβέρνηση της Κων/</a:t>
            </a:r>
            <a:r>
              <a:rPr lang="el-GR" dirty="0" err="1" smtClean="0"/>
              <a:t>πολης</a:t>
            </a:r>
            <a:r>
              <a:rPr lang="el-GR" dirty="0" smtClean="0"/>
              <a:t> (έως το 1425)</a:t>
            </a:r>
          </a:p>
          <a:p>
            <a:r>
              <a:rPr lang="el-GR" dirty="0" smtClean="0"/>
              <a:t>Έχουν απομείνει 50.000 κάτοικοι με πολλά προβλήματα</a:t>
            </a:r>
          </a:p>
          <a:p>
            <a:r>
              <a:rPr lang="el-GR" dirty="0" smtClean="0"/>
              <a:t>1393-1394. Ναυτικός αποκλεισμός της Πόλης από τον Βαγιαζήτ</a:t>
            </a:r>
            <a:endParaRPr lang="el-GR" dirty="0"/>
          </a:p>
        </p:txBody>
      </p:sp>
      <p:pic>
        <p:nvPicPr>
          <p:cNvPr id="48130" name="Picture 2" descr="Manuel II Paleolog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67385"/>
            <a:ext cx="3861399" cy="6390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5800" cy="11430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Η επέκταση των </a:t>
            </a:r>
            <a:r>
              <a:rPr lang="el-GR" sz="3600" dirty="0" err="1" smtClean="0"/>
              <a:t>Μογγόλων</a:t>
            </a:r>
            <a:r>
              <a:rPr lang="el-GR" sz="3600" dirty="0" smtClean="0"/>
              <a:t> που «ώθησε» τους Οθωμανούς δυτικά</a:t>
            </a:r>
            <a:endParaRPr lang="el-GR" sz="3600" dirty="0"/>
          </a:p>
        </p:txBody>
      </p:sp>
      <p:pic>
        <p:nvPicPr>
          <p:cNvPr id="29698" name="Picture 2" descr="Mongol invasions and conquests - Wikipedi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470487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5328592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Οσμάν [</a:t>
            </a:r>
            <a:r>
              <a:rPr lang="el-GR" dirty="0" err="1" smtClean="0"/>
              <a:t>Οθμάν</a:t>
            </a:r>
            <a:r>
              <a:rPr lang="el-GR" dirty="0" smtClean="0"/>
              <a:t>]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772816"/>
            <a:ext cx="4402832" cy="4824536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Γιος του </a:t>
            </a:r>
            <a:r>
              <a:rPr lang="el-GR" dirty="0" err="1" smtClean="0"/>
              <a:t>Ερτουγρούλ</a:t>
            </a:r>
            <a:endParaRPr lang="el-GR" dirty="0" smtClean="0"/>
          </a:p>
          <a:p>
            <a:r>
              <a:rPr lang="el-GR" dirty="0" smtClean="0"/>
              <a:t>Ιδρυτής του Οθωμανικού κράτους (</a:t>
            </a:r>
            <a:r>
              <a:rPr lang="el-GR" dirty="0" err="1" smtClean="0"/>
              <a:t>περ</a:t>
            </a:r>
            <a:r>
              <a:rPr lang="el-GR" dirty="0" smtClean="0"/>
              <a:t>. 1254-περ. 1324). Το 1299 ονομάζεται </a:t>
            </a:r>
            <a:r>
              <a:rPr lang="el-GR" b="1" dirty="0" smtClean="0">
                <a:solidFill>
                  <a:srgbClr val="C00000"/>
                </a:solidFill>
              </a:rPr>
              <a:t>ΣΟΥΛΤΑΝΟΣ</a:t>
            </a:r>
          </a:p>
          <a:p>
            <a:r>
              <a:rPr lang="el-GR" dirty="0" smtClean="0"/>
              <a:t>Κάνει τις πρώτες Οθωμανικές κατακτήσεις με τη βοήθεια των </a:t>
            </a:r>
            <a:r>
              <a:rPr lang="el-GR" b="1" dirty="0" err="1" smtClean="0">
                <a:solidFill>
                  <a:srgbClr val="FF0000"/>
                </a:solidFill>
              </a:rPr>
              <a:t>γαζήδων</a:t>
            </a:r>
            <a:endParaRPr lang="el-GR" b="1" dirty="0" smtClean="0">
              <a:solidFill>
                <a:srgbClr val="FF0000"/>
              </a:solidFill>
            </a:endParaRPr>
          </a:p>
          <a:p>
            <a:r>
              <a:rPr lang="el-GR" b="1" dirty="0" err="1" smtClean="0">
                <a:solidFill>
                  <a:srgbClr val="FF0000"/>
                </a:solidFill>
              </a:rPr>
              <a:t>Γαζής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gazi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= </a:t>
            </a:r>
            <a:r>
              <a:rPr lang="el-GR" dirty="0" smtClean="0"/>
              <a:t>φανατικός πολεμιστής της πίστης</a:t>
            </a:r>
          </a:p>
          <a:p>
            <a:r>
              <a:rPr lang="el-GR" dirty="0" smtClean="0"/>
              <a:t>Την ίδια εποχή, είχαν διαλυθεί τα σώματα των ακριτών στη Μ. Ασία (1261)</a:t>
            </a:r>
            <a:endParaRPr lang="en-US" dirty="0" smtClean="0"/>
          </a:p>
          <a:p>
            <a:r>
              <a:rPr lang="en-US" dirty="0" smtClean="0"/>
              <a:t>1301: </a:t>
            </a:r>
            <a:r>
              <a:rPr lang="el-GR" dirty="0" smtClean="0"/>
              <a:t>Πρώτη νίκη των Οθωμανών κατά των Βυζαντινών κοντά στην Προύσα</a:t>
            </a:r>
            <a:endParaRPr lang="el-GR" dirty="0"/>
          </a:p>
        </p:txBody>
      </p:sp>
      <p:pic>
        <p:nvPicPr>
          <p:cNvPr id="26626" name="Picture 2" descr="I Os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580034"/>
            <a:ext cx="3816424" cy="6041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987824" y="704088"/>
            <a:ext cx="5775176" cy="1143000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Το Οθωμανικό κράτος (</a:t>
            </a:r>
            <a:r>
              <a:rPr lang="el-GR" sz="3600" dirty="0" err="1" smtClean="0"/>
              <a:t>μπεϊλίκι</a:t>
            </a:r>
            <a:r>
              <a:rPr lang="el-GR" sz="3600" dirty="0" smtClean="0"/>
              <a:t>) κατά τον θάνατο του Οσμάν (1324)</a:t>
            </a:r>
            <a:endParaRPr lang="el-GR" sz="3600" dirty="0"/>
          </a:p>
        </p:txBody>
      </p:sp>
      <p:pic>
        <p:nvPicPr>
          <p:cNvPr id="27650" name="Picture 2" descr="https://upload.wikimedia.org/wikipedia/commons/9/94/Osman_I_area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067019"/>
            <a:ext cx="5744741" cy="4790981"/>
          </a:xfrm>
          <a:prstGeom prst="rect">
            <a:avLst/>
          </a:prstGeom>
          <a:noFill/>
        </p:spPr>
      </p:pic>
      <p:pic>
        <p:nvPicPr>
          <p:cNvPr id="27652" name="Picture 4" descr="https://upload.wikimedia.org/wikipedia/commons/thumb/d/dd/Mughal_Troops_Chase_the_Armies_of_Da%27ud.jpg/320px-Mughal_Troops_Chase_the_Armies_of_Da%27u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2752331" cy="5013176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323528" y="58772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Οθωμανοί </a:t>
            </a:r>
            <a:r>
              <a:rPr lang="el-GR" dirty="0" err="1" smtClean="0"/>
              <a:t>γαζήδες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Ορχάν</a:t>
            </a:r>
            <a:r>
              <a:rPr lang="el-GR" dirty="0" smtClean="0"/>
              <a:t>, ο διάδοχος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35480"/>
            <a:ext cx="5338936" cy="4389120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Γιος του Οσμάν</a:t>
            </a:r>
          </a:p>
          <a:p>
            <a:r>
              <a:rPr lang="el-GR" dirty="0" smtClean="0"/>
              <a:t>Σουλτάνος από το 1326 έως το 1362</a:t>
            </a:r>
          </a:p>
          <a:p>
            <a:r>
              <a:rPr lang="el-GR" dirty="0" smtClean="0"/>
              <a:t>1326: Κατακτά την Προύσα, και την κάνει πρωτεύουσα του κράτους</a:t>
            </a:r>
          </a:p>
          <a:p>
            <a:r>
              <a:rPr lang="el-GR" dirty="0" smtClean="0"/>
              <a:t>1331: Κατακτά τη Νίκαια και τη Νικομήδεια, εξασφαλίζει σημαντικά αστικά κέντρα στη Μικρά Ασία (τελειώνει ουσιαστικά η τραγωδία της Βυζαντινής </a:t>
            </a:r>
            <a:r>
              <a:rPr lang="el-GR" dirty="0" err="1" smtClean="0"/>
              <a:t>Μικράς</a:t>
            </a:r>
            <a:r>
              <a:rPr lang="el-GR" dirty="0" smtClean="0"/>
              <a:t> Ασίας)</a:t>
            </a:r>
          </a:p>
          <a:p>
            <a:r>
              <a:rPr lang="el-GR" dirty="0" smtClean="0"/>
              <a:t>1354: </a:t>
            </a:r>
            <a:r>
              <a:rPr lang="el-GR" dirty="0" err="1" smtClean="0"/>
              <a:t>Όι</a:t>
            </a:r>
            <a:r>
              <a:rPr lang="el-GR" dirty="0" smtClean="0"/>
              <a:t> Οθωμανοί στην Ευρώπη. Ο </a:t>
            </a:r>
            <a:r>
              <a:rPr lang="el-GR" dirty="0" err="1" smtClean="0"/>
              <a:t>Ορχάν</a:t>
            </a:r>
            <a:r>
              <a:rPr lang="el-GR" dirty="0" smtClean="0"/>
              <a:t> Κατακτά την Καλλίπολη</a:t>
            </a:r>
          </a:p>
          <a:p>
            <a:r>
              <a:rPr lang="el-GR" dirty="0" smtClean="0"/>
              <a:t>Ο </a:t>
            </a:r>
            <a:r>
              <a:rPr lang="el-GR" dirty="0" err="1" smtClean="0"/>
              <a:t>Ορχάν</a:t>
            </a:r>
            <a:r>
              <a:rPr lang="el-GR" dirty="0" smtClean="0"/>
              <a:t> μετέτρεψε τις νομαδικές ορδές των Οθωμανών σε οργανωμένο κράτος</a:t>
            </a:r>
            <a:endParaRPr lang="el-GR" dirty="0"/>
          </a:p>
        </p:txBody>
      </p:sp>
      <p:pic>
        <p:nvPicPr>
          <p:cNvPr id="30722" name="Picture 2" descr="Metehanzade orhangaz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5962" y="1196752"/>
            <a:ext cx="3138038" cy="494040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6084168" y="6309320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Ορχάν</a:t>
            </a:r>
            <a:r>
              <a:rPr lang="el-GR" dirty="0" smtClean="0"/>
              <a:t> (1281-1362)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upload.wikimedia.org/wikipedia/commons/thumb/9/97/Orhan_I_area_map.png/1024px-Orhan_I_area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" y="476672"/>
            <a:ext cx="8785231" cy="6148569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1143000"/>
          </a:xfrm>
        </p:spPr>
        <p:txBody>
          <a:bodyPr/>
          <a:lstStyle/>
          <a:p>
            <a:r>
              <a:rPr lang="el-GR" dirty="0" smtClean="0"/>
              <a:t>Οι κατακτήσεις του </a:t>
            </a:r>
            <a:r>
              <a:rPr lang="el-GR" dirty="0" err="1" smtClean="0"/>
              <a:t>Ορχάν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upload.wikimedia.org/wikipedia/commons/thumb/1/14/Hagia_Sophia_Iznik.JPG/800px-Hagia_Sophia_Iz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6555538" cy="479715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Πώς εδραιώθηκαν οι Οθωμανοί</a:t>
            </a:r>
            <a:endParaRPr lang="el-GR" dirty="0"/>
          </a:p>
        </p:txBody>
      </p:sp>
      <p:graphicFrame>
        <p:nvGraphicFramePr>
          <p:cNvPr id="3" name="2 - Διάγραμμα"/>
          <p:cNvGraphicFramePr/>
          <p:nvPr/>
        </p:nvGraphicFramePr>
        <p:xfrm>
          <a:off x="467544" y="1988840"/>
          <a:ext cx="806489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- Δεξιό βέλος"/>
          <p:cNvSpPr/>
          <p:nvPr/>
        </p:nvSpPr>
        <p:spPr>
          <a:xfrm>
            <a:off x="4211960" y="2492896"/>
            <a:ext cx="72008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Στρατιωτική οργάνωση - μεταρρυθμίσεις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35480"/>
            <a:ext cx="4690864" cy="438912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Οι </a:t>
            </a:r>
            <a:r>
              <a:rPr lang="el-GR" b="1" dirty="0" smtClean="0">
                <a:solidFill>
                  <a:srgbClr val="C00000"/>
                </a:solidFill>
              </a:rPr>
              <a:t>τιμαριούχοι – ιππείς </a:t>
            </a:r>
            <a:r>
              <a:rPr lang="el-GR" dirty="0" smtClean="0"/>
              <a:t>αντικατέστησαν τους νομάδες εθελοντές ιππείς</a:t>
            </a:r>
          </a:p>
          <a:p>
            <a:r>
              <a:rPr lang="el-GR" dirty="0" smtClean="0"/>
              <a:t>Ο σουλτάνος παραχωρούσε τιμάρια – οι ιππείς συνδέονταν στενά με αυτόν και είχαν κίνητρο και για άλλες κατακτήσεις</a:t>
            </a:r>
          </a:p>
          <a:p>
            <a:r>
              <a:rPr lang="el-GR" sz="1800" i="1" dirty="0" smtClean="0"/>
              <a:t>Τιμάριο = έκταση που παραχωρούσε ο Σουλτάνος ως αντάλλαγμα για την παροχή υπηρεσιών (όπως οι πρόνοιες στο Βυζάντιο). Οι τιμαριούχοι ονομάζονταν Σπαχήδες</a:t>
            </a:r>
            <a:endParaRPr lang="el-GR" sz="1800" i="1" dirty="0"/>
          </a:p>
        </p:txBody>
      </p:sp>
      <p:pic>
        <p:nvPicPr>
          <p:cNvPr id="33794" name="Picture 2" descr="https://upload.wikimedia.org/wikipedia/commons/thumb/1/1e/Ralamb_Sipahi.jpg/800px-Ralamb_Sipa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24744"/>
            <a:ext cx="3590925" cy="5353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539</TotalTime>
  <Words>691</Words>
  <Application>Microsoft Office PowerPoint</Application>
  <PresentationFormat>Προβολή στην οθόνη (4:3)</PresentationFormat>
  <Paragraphs>91</Paragraphs>
  <Slides>21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Ροή</vt:lpstr>
      <vt:lpstr>Οι Οθωμανοί και η ραγδαία προέλασή τους</vt:lpstr>
      <vt:lpstr>Οι Οθωμανοί Τούρκοι</vt:lpstr>
      <vt:lpstr>Η επέκταση των Μογγόλων που «ώθησε» τους Οθωμανούς δυτικά</vt:lpstr>
      <vt:lpstr>Οσμάν [Οθμάν]</vt:lpstr>
      <vt:lpstr>Το Οθωμανικό κράτος (μπεϊλίκι) κατά τον θάνατο του Οσμάν (1324)</vt:lpstr>
      <vt:lpstr>Ορχάν, ο διάδοχος</vt:lpstr>
      <vt:lpstr>Οι κατακτήσεις του Ορχάν</vt:lpstr>
      <vt:lpstr>Πώς εδραιώθηκαν οι Οθωμανοί</vt:lpstr>
      <vt:lpstr>Στρατιωτική οργάνωση - μεταρρυθμίσεις</vt:lpstr>
      <vt:lpstr>Στρατιωτική οργάνωση - μεταρρυθμίσεις</vt:lpstr>
      <vt:lpstr>Το Βυζάντιο μπροστά στην επέλαση των Οθωμανών</vt:lpstr>
      <vt:lpstr>Οι κατακτήσεις του Ορχάν</vt:lpstr>
      <vt:lpstr>Μουράτ Α΄</vt:lpstr>
      <vt:lpstr>Αδριανούπολη (Edirne), η νέα πρωτεύουσα</vt:lpstr>
      <vt:lpstr>Το Οθωμανικό κράτος και οι φόρου υποτελείς γείτονες</vt:lpstr>
      <vt:lpstr>1389: Η μάχη του Κοσόβου (Κοσσυφοπεδίου)</vt:lpstr>
      <vt:lpstr>Μάχη του Κοσόβου 1389</vt:lpstr>
      <vt:lpstr>Το Οθωμανικό κράτος και οι φόρου υποτελείς γείτονες</vt:lpstr>
      <vt:lpstr>Βαγιαζήτ </vt:lpstr>
      <vt:lpstr>Η Αυτοκρατορία υπό τον Βαγιαζήτ (περ. 1400)</vt:lpstr>
      <vt:lpstr>Η απόδραση του Μανουήλ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Οθωμανοί και η ραγδαία προέλασή τους</dc:title>
  <dc:creator>user</dc:creator>
  <cp:lastModifiedBy>user</cp:lastModifiedBy>
  <cp:revision>1</cp:revision>
  <dcterms:created xsi:type="dcterms:W3CDTF">2021-01-23T11:22:18Z</dcterms:created>
  <dcterms:modified xsi:type="dcterms:W3CDTF">2021-01-23T20:21:40Z</dcterms:modified>
</cp:coreProperties>
</file>