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9144000"/>
  <p:notesSz cx="6858000" cy="9144000"/>
  <p:embeddedFontLst>
    <p:embeddedFont>
      <p:font typeface="Overlock"/>
      <p:regular r:id="rId19"/>
      <p:bold r:id="rId20"/>
      <p:italic r:id="rId21"/>
      <p:boldItalic r:id="rId22"/>
    </p:embeddedFont>
    <p:embeddedFont>
      <p:font typeface="Franklin Gothic"/>
      <p:bold r:id="rId23"/>
    </p:embeddedFont>
    <p:embeddedFont>
      <p:font typeface="Corben"/>
      <p:bold r:id="rId24"/>
    </p:embeddedFont>
    <p:embeddedFont>
      <p:font typeface="Abril Fatface"/>
      <p:regular r:id="rId25"/>
    </p:embeddedFont>
    <p:embeddedFont>
      <p:font typeface="Libre Franklin Thin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30" roundtripDataSignature="AMtx7mgSG9TkF8W7DD1MkWjIJJRlKo4K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verlock-bold.fntdata"/><Relationship Id="rId22" Type="http://schemas.openxmlformats.org/officeDocument/2006/relationships/font" Target="fonts/Overlock-boldItalic.fntdata"/><Relationship Id="rId21" Type="http://schemas.openxmlformats.org/officeDocument/2006/relationships/font" Target="fonts/Overlock-italic.fntdata"/><Relationship Id="rId24" Type="http://schemas.openxmlformats.org/officeDocument/2006/relationships/font" Target="fonts/Corben-bold.fntdata"/><Relationship Id="rId23" Type="http://schemas.openxmlformats.org/officeDocument/2006/relationships/font" Target="fonts/FranklinGothic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LibreFranklinThin-regular.fntdata"/><Relationship Id="rId25" Type="http://schemas.openxmlformats.org/officeDocument/2006/relationships/font" Target="fonts/AbrilFatface-regular.fntdata"/><Relationship Id="rId28" Type="http://schemas.openxmlformats.org/officeDocument/2006/relationships/font" Target="fonts/LibreFranklinThin-italic.fntdata"/><Relationship Id="rId27" Type="http://schemas.openxmlformats.org/officeDocument/2006/relationships/font" Target="fonts/LibreFranklinThi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LibreFranklinThin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Overlock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ιαφάνεια τίτλου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Κατακόρυφο κείμενο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ατακόρυφος τίτλος και Κείμενο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Δύο περιεχόμενα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4" name="Google Shape;24;p16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5" name="Google Shape;25;p1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Τίτλος και Αντικείμενο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φαλίδα ενότητας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Σύγκριση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9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9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9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Μόνο τίτλο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Κενή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Περιεχόμενο με λεζάντα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Εικόνα με λεζάντα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0" algn="r">
              <a:spcBef>
                <a:spcPts val="0"/>
              </a:spcBef>
              <a:buNone/>
              <a:defRPr/>
            </a:lvl1pPr>
            <a:lvl2pPr indent="0" lvl="1" marL="0" rtl="0" algn="r">
              <a:spcBef>
                <a:spcPts val="0"/>
              </a:spcBef>
              <a:buNone/>
              <a:defRPr/>
            </a:lvl2pPr>
            <a:lvl3pPr indent="0" lvl="2" marL="0" rtl="0" algn="r">
              <a:spcBef>
                <a:spcPts val="0"/>
              </a:spcBef>
              <a:buNone/>
              <a:defRPr/>
            </a:lvl3pPr>
            <a:lvl4pPr indent="0" lvl="3" marL="0" rtl="0" algn="r">
              <a:spcBef>
                <a:spcPts val="0"/>
              </a:spcBef>
              <a:buNone/>
              <a:defRPr/>
            </a:lvl4pPr>
            <a:lvl5pPr indent="0" lvl="4" marL="0" rtl="0" algn="r">
              <a:spcBef>
                <a:spcPts val="0"/>
              </a:spcBef>
              <a:buNone/>
              <a:defRPr/>
            </a:lvl5pPr>
            <a:lvl6pPr indent="0" lvl="5" marL="0" rtl="0" algn="r">
              <a:spcBef>
                <a:spcPts val="0"/>
              </a:spcBef>
              <a:buNone/>
              <a:defRPr/>
            </a:lvl6pPr>
            <a:lvl7pPr indent="0" lvl="6" marL="0" rtl="0" algn="r">
              <a:spcBef>
                <a:spcPts val="0"/>
              </a:spcBef>
              <a:buNone/>
              <a:defRPr/>
            </a:lvl7pPr>
            <a:lvl8pPr indent="0" lvl="7" marL="0" rtl="0" algn="r">
              <a:spcBef>
                <a:spcPts val="0"/>
              </a:spcBef>
              <a:buNone/>
              <a:defRPr/>
            </a:lvl8pPr>
            <a:lvl9pPr indent="0" lvl="8" marL="0" rt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100000">
              <a:srgbClr val="93939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1077D2"/>
            </a:gs>
            <a:gs pos="100000">
              <a:srgbClr val="093153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500034" y="1000108"/>
            <a:ext cx="7958166" cy="29289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en-US">
                <a:solidFill>
                  <a:schemeClr val="lt1"/>
                </a:solidFill>
              </a:rPr>
              <a:t>SENTENCE  TRANSFORMATION</a:t>
            </a:r>
            <a:endParaRPr b="1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b="1" lang="en-US">
                <a:solidFill>
                  <a:schemeClr val="lt1"/>
                </a:solidFill>
              </a:rPr>
              <a:t>                         TASK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0" scaled="0"/>
        </a:grad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0"/>
          <p:cNvSpPr txBox="1"/>
          <p:nvPr>
            <p:ph idx="1" type="subTitle"/>
          </p:nvPr>
        </p:nvSpPr>
        <p:spPr>
          <a:xfrm>
            <a:off x="285720" y="357166"/>
            <a:ext cx="8643998" cy="52864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sz="2800">
                <a:solidFill>
                  <a:schemeClr val="dk1"/>
                </a:solidFill>
              </a:rPr>
              <a:t>   </a:t>
            </a:r>
            <a:r>
              <a:rPr b="1" lang="en-US" sz="2800">
                <a:solidFill>
                  <a:srgbClr val="0000CC"/>
                </a:solidFill>
              </a:rPr>
              <a:t>John found it difficult to accept the fact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rgbClr val="0000CC"/>
              </a:buClr>
              <a:buSzPts val="2800"/>
              <a:buNone/>
            </a:pPr>
            <a:r>
              <a:rPr b="1" lang="en-US" sz="2800">
                <a:solidFill>
                  <a:srgbClr val="0000CC"/>
                </a:solidFill>
              </a:rPr>
              <a:t>                                                      that he'd lost his job.</a:t>
            </a:r>
            <a:endParaRPr b="1" sz="28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 b="1" sz="28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0000CC"/>
              </a:buClr>
              <a:buSzPts val="2800"/>
              <a:buNone/>
            </a:pPr>
            <a:r>
              <a:rPr b="1" lang="en-US" sz="2800">
                <a:solidFill>
                  <a:srgbClr val="0000CC"/>
                </a:solidFill>
              </a:rPr>
              <a:t>  John found it hard to </a:t>
            </a:r>
            <a:r>
              <a:rPr b="1" lang="en-US" sz="1600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…….….</a:t>
            </a:r>
            <a:r>
              <a:rPr lang="en-US" sz="1600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  </a:t>
            </a:r>
            <a:r>
              <a:rPr b="1" lang="en-US" sz="1600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…..</a:t>
            </a:r>
            <a:r>
              <a:rPr lang="en-US" sz="1600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 </a:t>
            </a:r>
            <a:r>
              <a:rPr b="1" lang="en-US" sz="1600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 </a:t>
            </a:r>
            <a:r>
              <a:rPr b="1" lang="en-US" sz="2800">
                <a:solidFill>
                  <a:srgbClr val="0000CC"/>
                </a:solidFill>
              </a:rPr>
              <a:t>terms with the fact  </a:t>
            </a:r>
            <a:endParaRPr/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0000CC"/>
              </a:buClr>
              <a:buSzPts val="2800"/>
              <a:buNone/>
            </a:pPr>
            <a:r>
              <a:rPr b="1" lang="en-US" sz="2800">
                <a:solidFill>
                  <a:srgbClr val="0000CC"/>
                </a:solidFill>
              </a:rPr>
              <a:t>                                                           that he'd lost his job.</a:t>
            </a:r>
            <a:endParaRPr b="1" sz="2800">
              <a:solidFill>
                <a:srgbClr val="0000CC"/>
              </a:solidFill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  <a:p>
            <a:pPr indent="0" lvl="0" marL="0" rtl="0" algn="l"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89000">
              <a:srgbClr val="0000CC"/>
            </a:gs>
            <a:gs pos="100000">
              <a:srgbClr val="E6E6E6"/>
            </a:gs>
          </a:gsLst>
          <a:lin ang="5400000" scaled="0"/>
        </a:gra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/>
          <p:nvPr>
            <p:ph idx="1" type="body"/>
          </p:nvPr>
        </p:nvSpPr>
        <p:spPr>
          <a:xfrm>
            <a:off x="0" y="357166"/>
            <a:ext cx="9144000" cy="478634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t/>
            </a:r>
            <a:endParaRPr sz="4000"/>
          </a:p>
          <a:p>
            <a:pPr indent="-342900" lvl="0" marL="342900" rtl="0" algn="l">
              <a:spcBef>
                <a:spcPts val="24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en-US" sz="4000"/>
              <a:t>     </a:t>
            </a: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John found it hard </a:t>
            </a:r>
            <a:endParaRPr b="1" sz="3500">
              <a:solidFill>
                <a:srgbClr val="0000CC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42900" lvl="0" marL="342900" rtl="0" algn="l">
              <a:spcBef>
                <a:spcPts val="1300"/>
              </a:spcBef>
              <a:spcAft>
                <a:spcPts val="0"/>
              </a:spcAft>
              <a:buClr>
                <a:srgbClr val="0000CC"/>
              </a:buClr>
              <a:buSzPts val="3500"/>
              <a:buNone/>
            </a:pP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</a:t>
            </a:r>
            <a:r>
              <a:rPr b="1" lang="en-US" sz="350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to come </a:t>
            </a: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to terms with the fact </a:t>
            </a:r>
            <a:endParaRPr b="1" sz="3500">
              <a:solidFill>
                <a:srgbClr val="0000CC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42900" lvl="0" marL="342900" rtl="0" algn="l">
              <a:spcBef>
                <a:spcPts val="1320"/>
              </a:spcBef>
              <a:spcAft>
                <a:spcPts val="0"/>
              </a:spcAft>
              <a:buClr>
                <a:srgbClr val="0000CC"/>
              </a:buClr>
              <a:buSzPts val="3500"/>
              <a:buNone/>
            </a:pP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                        that he'd lost his job</a:t>
            </a:r>
            <a:r>
              <a:rPr lang="en-US" sz="3600"/>
              <a:t>.</a:t>
            </a:r>
            <a:endParaRPr b="1" sz="3600">
              <a:solidFill>
                <a:srgbClr val="002060"/>
              </a:solidFill>
              <a:latin typeface="Franklin Gothic"/>
              <a:ea typeface="Franklin Gothic"/>
              <a:cs typeface="Franklin Gothic"/>
              <a:sym typeface="Franklin Gothic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 txBox="1"/>
          <p:nvPr>
            <p:ph idx="1" type="body"/>
          </p:nvPr>
        </p:nvSpPr>
        <p:spPr>
          <a:xfrm>
            <a:off x="214282" y="428604"/>
            <a:ext cx="8715436" cy="585791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   </a:t>
            </a:r>
            <a:r>
              <a:rPr b="1" lang="en-US" sz="4000">
                <a:solidFill>
                  <a:srgbClr val="000099"/>
                </a:solidFill>
              </a:rPr>
              <a:t>As I didn’t know how to fix the tap,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000099"/>
              </a:buClr>
              <a:buSzPts val="4000"/>
              <a:buNone/>
            </a:pPr>
            <a:r>
              <a:rPr b="1" lang="en-US" sz="4000">
                <a:solidFill>
                  <a:srgbClr val="000099"/>
                </a:solidFill>
              </a:rPr>
              <a:t>   I was forced to call a plumber</a:t>
            </a:r>
            <a:r>
              <a:rPr b="1" lang="en-US" sz="1600">
                <a:solidFill>
                  <a:srgbClr val="0066FF"/>
                </a:solidFill>
                <a:latin typeface="Overlock"/>
                <a:ea typeface="Overlock"/>
                <a:cs typeface="Overlock"/>
                <a:sym typeface="Overlock"/>
              </a:rPr>
              <a:t>.</a:t>
            </a:r>
            <a:endParaRPr/>
          </a:p>
          <a:p>
            <a:pPr indent="-342900" lvl="0" marL="342900" rtl="0" algn="l">
              <a:spcBef>
                <a:spcPts val="17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  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3200">
                <a:latin typeface="Overlock"/>
                <a:ea typeface="Overlock"/>
                <a:cs typeface="Overlock"/>
                <a:sym typeface="Overlock"/>
              </a:rPr>
              <a:t>                 </a:t>
            </a:r>
            <a:r>
              <a:rPr lang="en-US" sz="2400">
                <a:solidFill>
                  <a:srgbClr val="FF0066"/>
                </a:solidFill>
                <a:latin typeface="Overlock"/>
                <a:ea typeface="Overlock"/>
                <a:cs typeface="Overlock"/>
                <a:sym typeface="Overlock"/>
              </a:rPr>
              <a:t>……</a:t>
            </a:r>
            <a:r>
              <a:rPr lang="en-US" sz="2400">
                <a:solidFill>
                  <a:srgbClr val="EE1251"/>
                </a:solidFill>
                <a:latin typeface="Overlock"/>
                <a:ea typeface="Overlock"/>
                <a:cs typeface="Overlock"/>
                <a:sym typeface="Overlock"/>
              </a:rPr>
              <a:t>  </a:t>
            </a:r>
            <a:r>
              <a:rPr lang="en-US" sz="2400">
                <a:solidFill>
                  <a:srgbClr val="FF0066"/>
                </a:solidFill>
                <a:latin typeface="Overlock"/>
                <a:ea typeface="Overlock"/>
                <a:cs typeface="Overlock"/>
                <a:sym typeface="Overlock"/>
              </a:rPr>
              <a:t>…………</a:t>
            </a:r>
            <a:r>
              <a:rPr lang="en-US" sz="2400">
                <a:solidFill>
                  <a:srgbClr val="0066FF"/>
                </a:solidFill>
                <a:latin typeface="Overlock"/>
                <a:ea typeface="Overlock"/>
                <a:cs typeface="Overlock"/>
                <a:sym typeface="Overlock"/>
              </a:rPr>
              <a:t>  </a:t>
            </a:r>
            <a:r>
              <a:rPr b="1" lang="en-US" sz="4000">
                <a:solidFill>
                  <a:srgbClr val="000099"/>
                </a:solidFill>
              </a:rPr>
              <a:t>able to fix the tap, </a:t>
            </a:r>
            <a:endParaRPr/>
          </a:p>
          <a:p>
            <a:pPr indent="-342900" lvl="0" marL="342900" rtl="0" algn="l">
              <a:spcBef>
                <a:spcPts val="800"/>
              </a:spcBef>
              <a:spcAft>
                <a:spcPts val="0"/>
              </a:spcAft>
              <a:buClr>
                <a:srgbClr val="000099"/>
              </a:buClr>
              <a:buSzPts val="4000"/>
              <a:buNone/>
            </a:pPr>
            <a:r>
              <a:rPr b="1" lang="en-US" sz="4000">
                <a:solidFill>
                  <a:srgbClr val="000099"/>
                </a:solidFill>
              </a:rPr>
              <a:t>      I was forced to call a plumber</a:t>
            </a:r>
            <a:r>
              <a:rPr b="1" lang="en-US" sz="3600">
                <a:solidFill>
                  <a:srgbClr val="0066FF"/>
                </a:solidFill>
              </a:rPr>
              <a:t>.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solidFill>
                <a:srgbClr val="0066FF"/>
              </a:solidFill>
              <a:latin typeface="Corben"/>
              <a:ea typeface="Corben"/>
              <a:cs typeface="Corben"/>
              <a:sym typeface="Corben"/>
            </a:endParaRPr>
          </a:p>
        </p:txBody>
      </p:sp>
    </p:spTree>
  </p:cSld>
  <p:clrMapOvr>
    <a:masterClrMapping/>
  </p:clrMapOvr>
  <mc:AlternateContent>
    <mc:Choice Requires="p14">
      <p:transition spd="slow" p14:dur="1400">
        <p14:gallery dir="l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A128C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3333FF"/>
            </a:gs>
          </a:gsLst>
          <a:lin ang="4800000" scaled="0"/>
        </a:gra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3"/>
          <p:cNvSpPr txBox="1"/>
          <p:nvPr>
            <p:ph idx="1" type="body"/>
          </p:nvPr>
        </p:nvSpPr>
        <p:spPr>
          <a:xfrm>
            <a:off x="0" y="0"/>
            <a:ext cx="4572000" cy="6572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None/>
            </a:pPr>
            <a:r>
              <a:t/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  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t/>
            </a:r>
            <a:endParaRPr sz="2400"/>
          </a:p>
        </p:txBody>
      </p:sp>
      <p:sp>
        <p:nvSpPr>
          <p:cNvPr id="155" name="Google Shape;155;p13"/>
          <p:cNvSpPr/>
          <p:nvPr/>
        </p:nvSpPr>
        <p:spPr>
          <a:xfrm>
            <a:off x="1285852" y="2428869"/>
            <a:ext cx="6858048" cy="13388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EE1251"/>
              </a:buClr>
              <a:buSzPts val="4000"/>
              <a:buFont typeface="Overlock"/>
              <a:buNone/>
            </a:pPr>
            <a:r>
              <a:rPr b="0" i="0" lang="en-US" sz="4000" u="none" cap="none" strike="noStrike">
                <a:solidFill>
                  <a:srgbClr val="EE1251"/>
                </a:solidFill>
                <a:latin typeface="Overlock"/>
                <a:ea typeface="Overlock"/>
                <a:cs typeface="Overlock"/>
                <a:sym typeface="Overlock"/>
              </a:rPr>
              <a:t>  </a:t>
            </a:r>
            <a:r>
              <a:rPr b="1" i="0" lang="en-US" sz="4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Not being  </a:t>
            </a:r>
            <a:r>
              <a:rPr b="1" i="0" lang="en-US" sz="4000" u="none" cap="none" strike="noStrik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able to fix the tap</a:t>
            </a:r>
            <a:r>
              <a:rPr b="1" i="0" lang="en-US" sz="3600" u="none" cap="none" strike="noStrik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b="1" i="0" lang="en-US" sz="4000" u="none" cap="none" strike="noStrik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000"/>
              <a:buFont typeface="Calibri"/>
              <a:buNone/>
            </a:pPr>
            <a:r>
              <a:rPr b="1" i="0" lang="en-US" sz="4000" u="none" cap="none" strike="noStrike">
                <a:solidFill>
                  <a:srgbClr val="FF0066"/>
                </a:solidFill>
                <a:latin typeface="Calibri"/>
                <a:ea typeface="Calibri"/>
                <a:cs typeface="Calibri"/>
                <a:sym typeface="Calibri"/>
              </a:rPr>
              <a:t>I was forced to call a plumber.</a:t>
            </a:r>
            <a:endParaRPr b="1" i="0" sz="4000" u="none" cap="none" strike="noStrike">
              <a:solidFill>
                <a:srgbClr val="FF00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>
    <mc:Choice Requires="p14">
      <p:transition spd="slow" p14:dur="2400">
        <p14:flip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3399"/>
            </a:gs>
            <a:gs pos="47000">
              <a:srgbClr val="E6E6E6"/>
            </a:gs>
            <a:gs pos="61000">
              <a:srgbClr val="E6E6E6"/>
            </a:gs>
            <a:gs pos="69000">
              <a:srgbClr val="7D849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-142908" y="1071546"/>
            <a:ext cx="9072626" cy="1428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40"/>
              <a:buFont typeface="Calibri"/>
              <a:buNone/>
            </a:pPr>
            <a:br>
              <a:rPr b="1" lang="en-US" sz="3240">
                <a:solidFill>
                  <a:schemeClr val="lt1"/>
                </a:solidFill>
              </a:rPr>
            </a:br>
            <a:endParaRPr b="1" sz="324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40"/>
              <a:buFont typeface="Calibri"/>
              <a:buNone/>
            </a:pPr>
            <a:br>
              <a:rPr b="1" lang="en-US" sz="3240">
                <a:solidFill>
                  <a:schemeClr val="lt1"/>
                </a:solidFill>
              </a:rPr>
            </a:br>
            <a:br>
              <a:rPr b="1" lang="en-US" sz="3240">
                <a:solidFill>
                  <a:schemeClr val="lt1"/>
                </a:solidFill>
              </a:rPr>
            </a:br>
            <a:r>
              <a:rPr b="1" lang="en-US" sz="3000" cap="none">
                <a:latin typeface="Libre Franklin Thin"/>
                <a:ea typeface="Libre Franklin Thin"/>
                <a:cs typeface="Libre Franklin Thin"/>
                <a:sym typeface="Libre Franklin Thin"/>
              </a:rPr>
              <a:t>Child abuse should not be tolerated in any way.</a:t>
            </a:r>
            <a:br>
              <a:rPr b="1" lang="en-US" sz="1800" cap="none">
                <a:latin typeface="Libre Franklin Thin"/>
                <a:ea typeface="Libre Franklin Thin"/>
                <a:cs typeface="Libre Franklin Thin"/>
                <a:sym typeface="Libre Franklin Thin"/>
              </a:rPr>
            </a:br>
            <a:br>
              <a:rPr lang="en-US" sz="1800" cap="none">
                <a:latin typeface="Overlock"/>
                <a:ea typeface="Overlock"/>
                <a:cs typeface="Overlock"/>
                <a:sym typeface="Overlock"/>
              </a:rPr>
            </a:br>
            <a:br>
              <a:rPr lang="en-US" sz="1800" cap="none"/>
            </a:br>
            <a:br>
              <a:rPr lang="en-US" sz="1800" cap="none"/>
            </a:br>
            <a:br>
              <a:rPr lang="en-US" sz="1800" cap="none"/>
            </a:br>
            <a:endParaRPr sz="1800" cap="none"/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1662600" y="1682125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651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700"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1651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96" name="Google Shape;96;p2"/>
          <p:cNvSpPr txBox="1"/>
          <p:nvPr>
            <p:ph idx="2" type="body"/>
          </p:nvPr>
        </p:nvSpPr>
        <p:spPr>
          <a:xfrm>
            <a:off x="0" y="2500294"/>
            <a:ext cx="90012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240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</a:pPr>
            <a:r>
              <a:rPr b="1" lang="en-US">
                <a:solidFill>
                  <a:srgbClr val="002060"/>
                </a:solidFill>
                <a:latin typeface="Franklin Gothic"/>
                <a:ea typeface="Franklin Gothic"/>
                <a:cs typeface="Franklin Gothic"/>
                <a:sym typeface="Franklin Gothic"/>
              </a:rPr>
              <a:t>   </a:t>
            </a:r>
            <a:r>
              <a:rPr b="1" lang="en-US" sz="3000">
                <a:latin typeface="Franklin Gothic"/>
                <a:ea typeface="Franklin Gothic"/>
                <a:cs typeface="Franklin Gothic"/>
                <a:sym typeface="Franklin Gothic"/>
              </a:rPr>
              <a:t>On no</a:t>
            </a:r>
            <a:r>
              <a:rPr b="1" lang="en-US">
                <a:latin typeface="Franklin Gothic"/>
                <a:ea typeface="Franklin Gothic"/>
                <a:cs typeface="Franklin Gothic"/>
                <a:sym typeface="Franklin Gothic"/>
              </a:rPr>
              <a:t> </a:t>
            </a:r>
            <a:r>
              <a:rPr lang="en-US" sz="1800"/>
              <a:t>……………..……   …………..   </a:t>
            </a:r>
            <a:r>
              <a:rPr b="1" lang="en-US" sz="3000">
                <a:latin typeface="Franklin Gothic"/>
                <a:ea typeface="Franklin Gothic"/>
                <a:cs typeface="Franklin Gothic"/>
                <a:sym typeface="Franklin Gothic"/>
              </a:rPr>
              <a:t>child abuse be tolerated</a:t>
            </a:r>
            <a:r>
              <a:rPr b="1" lang="en-US" sz="3000"/>
              <a:t>.</a:t>
            </a:r>
            <a:endParaRPr b="1" sz="3000"/>
          </a:p>
          <a:p>
            <a:pPr indent="-342900" lvl="0" marL="34290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/>
              <a:t>   </a:t>
            </a:r>
            <a:r>
              <a:rPr b="1" lang="en-US" sz="3000">
                <a:latin typeface="Franklin Gothic"/>
                <a:ea typeface="Franklin Gothic"/>
                <a:cs typeface="Franklin Gothic"/>
                <a:sym typeface="Franklin Gothic"/>
              </a:rPr>
              <a:t>Under no</a:t>
            </a:r>
            <a:r>
              <a:rPr b="1" lang="en-US">
                <a:latin typeface="Franklin Gothic"/>
                <a:ea typeface="Franklin Gothic"/>
                <a:cs typeface="Franklin Gothic"/>
                <a:sym typeface="Franklin Gothic"/>
              </a:rPr>
              <a:t> </a:t>
            </a:r>
            <a:r>
              <a:rPr lang="en-US" sz="1800"/>
              <a:t>……………….….……   ………..….</a:t>
            </a:r>
            <a:r>
              <a:rPr lang="en-US" sz="1800">
                <a:solidFill>
                  <a:srgbClr val="FF0066"/>
                </a:solidFill>
              </a:rPr>
              <a:t>   </a:t>
            </a:r>
            <a:r>
              <a:rPr b="1" lang="en-US" sz="3000">
                <a:latin typeface="Franklin Gothic"/>
                <a:ea typeface="Franklin Gothic"/>
                <a:cs typeface="Franklin Gothic"/>
                <a:sym typeface="Franklin Gothic"/>
              </a:rPr>
              <a:t>child abuse be tolerated</a:t>
            </a:r>
            <a:r>
              <a:rPr lang="en-US"/>
              <a:t>.                                                                                               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ctrTitle"/>
          </p:nvPr>
        </p:nvSpPr>
        <p:spPr>
          <a:xfrm>
            <a:off x="214282" y="1357298"/>
            <a:ext cx="8715436" cy="392908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40"/>
              <a:buFont typeface="Overlock"/>
              <a:buNone/>
            </a:pPr>
            <a:r>
              <a:rPr lang="en-US" sz="3240">
                <a:solidFill>
                  <a:srgbClr val="002060"/>
                </a:solidFill>
                <a:latin typeface="Overlock"/>
                <a:ea typeface="Overlock"/>
                <a:cs typeface="Overlock"/>
                <a:sym typeface="Overlock"/>
              </a:rPr>
              <a:t>     </a:t>
            </a:r>
            <a:br>
              <a:rPr lang="en-US" sz="3240">
                <a:solidFill>
                  <a:srgbClr val="002060"/>
                </a:solidFill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3240">
                <a:solidFill>
                  <a:srgbClr val="002060"/>
                </a:solidFill>
                <a:latin typeface="Overlock"/>
                <a:ea typeface="Overlock"/>
                <a:cs typeface="Overlock"/>
                <a:sym typeface="Overlock"/>
              </a:rPr>
              <a:t>     </a:t>
            </a:r>
            <a:r>
              <a:rPr b="1" lang="en-US" sz="324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On no </a:t>
            </a:r>
            <a:r>
              <a:rPr b="1" lang="en-US" sz="324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account </a:t>
            </a:r>
            <a:br>
              <a:rPr lang="en-US" sz="3600"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3600">
                <a:latin typeface="Overlock"/>
                <a:ea typeface="Overlock"/>
                <a:cs typeface="Overlock"/>
                <a:sym typeface="Overlock"/>
              </a:rPr>
              <a:t>                     </a:t>
            </a:r>
            <a:r>
              <a:rPr b="1" lang="en-US" sz="297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should</a:t>
            </a:r>
            <a:r>
              <a:rPr b="1" lang="en-US" sz="279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b="1" lang="en-US" sz="279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child abuse be tolerated</a:t>
            </a:r>
            <a:r>
              <a:rPr lang="en-US" sz="3240">
                <a:latin typeface="Overlock"/>
                <a:ea typeface="Overlock"/>
                <a:cs typeface="Overlock"/>
                <a:sym typeface="Overlock"/>
              </a:rPr>
              <a:t>.</a:t>
            </a:r>
            <a:br>
              <a:rPr lang="en-US" sz="3240"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3240">
                <a:latin typeface="Overlock"/>
                <a:ea typeface="Overlock"/>
                <a:cs typeface="Overlock"/>
                <a:sym typeface="Overlock"/>
              </a:rPr>
              <a:t>     </a:t>
            </a:r>
            <a:br>
              <a:rPr lang="en-US" sz="3240"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3240">
                <a:latin typeface="Overlock"/>
                <a:ea typeface="Overlock"/>
                <a:cs typeface="Overlock"/>
                <a:sym typeface="Overlock"/>
              </a:rPr>
              <a:t>  </a:t>
            </a:r>
            <a:r>
              <a:rPr b="1" lang="en-US" sz="324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Under no </a:t>
            </a:r>
            <a:r>
              <a:rPr b="1" lang="en-US" sz="324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circumstances</a:t>
            </a:r>
            <a:r>
              <a:rPr b="1" lang="en-US" sz="324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br>
              <a:rPr lang="en-US" sz="3600">
                <a:latin typeface="Overlock"/>
                <a:ea typeface="Overlock"/>
                <a:cs typeface="Overlock"/>
                <a:sym typeface="Overlock"/>
              </a:rPr>
            </a:br>
            <a:r>
              <a:rPr lang="en-US" sz="3600">
                <a:latin typeface="Overlock"/>
                <a:ea typeface="Overlock"/>
                <a:cs typeface="Overlock"/>
                <a:sym typeface="Overlock"/>
              </a:rPr>
              <a:t>                      </a:t>
            </a:r>
            <a:r>
              <a:rPr b="1" lang="en-US" sz="297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should</a:t>
            </a:r>
            <a:r>
              <a:rPr b="1" lang="en-US" sz="2790"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b="1" lang="en-US" sz="279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child abuse be tolerated</a:t>
            </a:r>
            <a:r>
              <a:rPr lang="en-US" sz="3240">
                <a:solidFill>
                  <a:srgbClr val="002060"/>
                </a:solidFill>
                <a:latin typeface="Overlock"/>
                <a:ea typeface="Overlock"/>
                <a:cs typeface="Overlock"/>
                <a:sym typeface="Overlock"/>
              </a:rPr>
              <a:t>.</a:t>
            </a:r>
            <a:endParaRPr sz="3240">
              <a:latin typeface="Overlock"/>
              <a:ea typeface="Overlock"/>
              <a:cs typeface="Overlock"/>
              <a:sym typeface="Overlock"/>
            </a:endParaRPr>
          </a:p>
        </p:txBody>
      </p:sp>
      <p:sp>
        <p:nvSpPr>
          <p:cNvPr id="102" name="Google Shape;102;p3"/>
          <p:cNvSpPr txBox="1"/>
          <p:nvPr>
            <p:ph idx="1" type="subTitle"/>
          </p:nvPr>
        </p:nvSpPr>
        <p:spPr>
          <a:xfrm>
            <a:off x="1371600" y="5072074"/>
            <a:ext cx="6400800" cy="5667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"/>
              <a:buNone/>
            </a:pPr>
            <a:r>
              <a:rPr b="1" lang="en-US" sz="800">
                <a:solidFill>
                  <a:srgbClr val="002060"/>
                </a:solidFill>
                <a:latin typeface="Federo"/>
                <a:ea typeface="Federo"/>
                <a:cs typeface="Federo"/>
                <a:sym typeface="Federo"/>
              </a:rPr>
              <a:t>                 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rgbClr val="888888"/>
              </a:buClr>
              <a:buSzPts val="800"/>
              <a:buNone/>
            </a:pPr>
            <a:r>
              <a:t/>
            </a:r>
            <a:endParaRPr b="1" sz="800">
              <a:solidFill>
                <a:srgbClr val="002060"/>
              </a:solidFill>
              <a:latin typeface="Federo"/>
              <a:ea typeface="Federo"/>
              <a:cs typeface="Federo"/>
              <a:sym typeface="Federo"/>
            </a:endParaRPr>
          </a:p>
          <a:p>
            <a:pPr indent="0" lvl="0" marL="0" rtl="0" algn="ctr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rgbClr val="002060"/>
              </a:buClr>
              <a:buSzPts val="800"/>
              <a:buNone/>
            </a:pPr>
            <a:r>
              <a:rPr b="1" lang="en-US" sz="800">
                <a:solidFill>
                  <a:srgbClr val="002060"/>
                </a:solidFill>
                <a:latin typeface="Federo"/>
                <a:ea typeface="Federo"/>
                <a:cs typeface="Federo"/>
                <a:sym typeface="Federo"/>
              </a:rPr>
              <a:t>            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360"/>
              </a:spcBef>
              <a:spcAft>
                <a:spcPts val="0"/>
              </a:spcAft>
              <a:buClr>
                <a:srgbClr val="002060"/>
              </a:buClr>
              <a:buSzPts val="800"/>
              <a:buNone/>
            </a:pPr>
            <a:r>
              <a:rPr b="1" lang="en-US" sz="800">
                <a:solidFill>
                  <a:srgbClr val="002060"/>
                </a:solidFill>
                <a:latin typeface="Federo"/>
                <a:ea typeface="Federo"/>
                <a:cs typeface="Federo"/>
                <a:sym typeface="Federo"/>
              </a:rPr>
              <a:t>               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360"/>
              </a:spcBef>
              <a:spcAft>
                <a:spcPts val="0"/>
              </a:spcAft>
              <a:buClr>
                <a:srgbClr val="002060"/>
              </a:buClr>
              <a:buSzPts val="800"/>
              <a:buNone/>
            </a:pPr>
            <a:r>
              <a:rPr b="1" lang="en-US" sz="800">
                <a:solidFill>
                  <a:srgbClr val="002060"/>
                </a:solidFill>
                <a:latin typeface="Federo"/>
                <a:ea typeface="Federo"/>
                <a:cs typeface="Federo"/>
                <a:sym typeface="Federo"/>
              </a:rPr>
              <a:t>                 </a:t>
            </a:r>
            <a:endParaRPr sz="800">
              <a:latin typeface="Abril Fatface"/>
              <a:ea typeface="Abril Fatface"/>
              <a:cs typeface="Abril Fatface"/>
              <a:sym typeface="Abril Fatface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/>
          <p:nvPr>
            <p:ph idx="1" type="body"/>
          </p:nvPr>
        </p:nvSpPr>
        <p:spPr>
          <a:xfrm>
            <a:off x="457200" y="1214422"/>
            <a:ext cx="8401080" cy="49117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</a:pPr>
            <a:r>
              <a:rPr b="1" lang="en-US" sz="4200">
                <a:solidFill>
                  <a:schemeClr val="lt1"/>
                </a:solidFill>
              </a:rPr>
              <a:t>Ι </a:t>
            </a:r>
            <a:r>
              <a:rPr b="1" lang="en-US" sz="40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didn’t know what had happened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b="1" lang="en-US" sz="40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       until Jason told me</a:t>
            </a:r>
            <a:r>
              <a:rPr b="1" lang="en-US">
                <a:solidFill>
                  <a:srgbClr val="F2F2F2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/>
          </a:p>
          <a:p>
            <a:pPr indent="-342900" lvl="0" marL="342900" rtl="0" algn="l">
              <a:spcBef>
                <a:spcPts val="18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Not until Jason told me  </a:t>
            </a:r>
            <a:r>
              <a:rPr b="1" lang="en-US">
                <a:solidFill>
                  <a:schemeClr val="lt1"/>
                </a:solidFill>
              </a:rPr>
              <a:t>…… ...  </a:t>
            </a:r>
            <a:r>
              <a:rPr b="1" lang="en-US" sz="36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find out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</a:pPr>
            <a:r>
              <a:rPr b="1" lang="en-US">
                <a:solidFill>
                  <a:schemeClr val="lt1"/>
                </a:solidFill>
              </a:rPr>
              <a:t>                         </a:t>
            </a:r>
            <a:r>
              <a:rPr b="1" lang="en-US" sz="3600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what had happened</a:t>
            </a:r>
            <a:r>
              <a:rPr b="1" lang="en-US">
                <a:solidFill>
                  <a:schemeClr val="lt1"/>
                </a:solidFill>
              </a:rPr>
              <a:t>.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8B049"/>
            </a:gs>
            <a:gs pos="13000">
              <a:srgbClr val="F8B049"/>
            </a:gs>
            <a:gs pos="21001">
              <a:srgbClr val="F8B049"/>
            </a:gs>
            <a:gs pos="28000">
              <a:schemeClr val="lt1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4200000" scaled="0"/>
        </a:gra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/>
          <p:nvPr>
            <p:ph idx="1" type="body"/>
          </p:nvPr>
        </p:nvSpPr>
        <p:spPr>
          <a:xfrm>
            <a:off x="500034" y="571481"/>
            <a:ext cx="8429684" cy="40005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              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13"/>
              </a:spcBef>
              <a:spcAft>
                <a:spcPts val="0"/>
              </a:spcAft>
              <a:buClr>
                <a:srgbClr val="002060"/>
              </a:buClr>
              <a:buSzPts val="3565"/>
              <a:buNone/>
            </a:pPr>
            <a:r>
              <a:rPr b="1" lang="en-US" sz="3565">
                <a:solidFill>
                  <a:srgbClr val="002060"/>
                </a:solidFill>
              </a:rPr>
              <a:t>        Not until Jason told me </a:t>
            </a:r>
            <a:r>
              <a:rPr b="1" lang="en-US" sz="3565">
                <a:solidFill>
                  <a:srgbClr val="FF0066"/>
                </a:solidFill>
                <a:latin typeface="Corben"/>
                <a:ea typeface="Corben"/>
                <a:cs typeface="Corben"/>
                <a:sym typeface="Corben"/>
              </a:rPr>
              <a:t>did I</a:t>
            </a:r>
            <a:r>
              <a:rPr b="1" lang="en-US" sz="3565">
                <a:solidFill>
                  <a:srgbClr val="002060"/>
                </a:solidFill>
              </a:rPr>
              <a:t> find out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713"/>
              </a:spcBef>
              <a:spcAft>
                <a:spcPts val="0"/>
              </a:spcAft>
              <a:buClr>
                <a:srgbClr val="002060"/>
              </a:buClr>
              <a:buSzPts val="3565"/>
              <a:buNone/>
            </a:pPr>
            <a:r>
              <a:rPr b="1" lang="en-US" sz="3565">
                <a:solidFill>
                  <a:srgbClr val="002060"/>
                </a:solidFill>
              </a:rPr>
              <a:t>                         what had happened</a:t>
            </a:r>
            <a:r>
              <a:rPr b="1" lang="en-US" sz="3255">
                <a:solidFill>
                  <a:srgbClr val="002060"/>
                </a:solidFill>
              </a:rPr>
              <a:t>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  <a:p>
            <a:pPr indent="-34290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rPr lang="en-US" sz="2480"/>
              <a:t>     </a:t>
            </a:r>
            <a:endParaRPr/>
          </a:p>
          <a:p>
            <a:pPr indent="-185420" lvl="0" marL="342900" rtl="0" algn="l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r>
              <a:t/>
            </a:r>
            <a:endParaRPr sz="2480"/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E1251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457200" y="428604"/>
            <a:ext cx="8229600" cy="528641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     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None/>
            </a:pPr>
            <a:r>
              <a:rPr b="1" lang="en-US" sz="440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I can’t do anything to help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500"/>
              <a:buNone/>
            </a:pP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if  you  don’t  tell  me  everything</a:t>
            </a:r>
            <a:r>
              <a:rPr b="1" lang="en-US" sz="34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b="1" lang="en-US" sz="38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/>
          </a:p>
          <a:p>
            <a:pPr indent="-342900" lvl="0" marL="342900" rtl="0" algn="l">
              <a:spcBef>
                <a:spcPts val="3000"/>
              </a:spcBef>
              <a:spcAft>
                <a:spcPts val="0"/>
              </a:spcAft>
              <a:buClr>
                <a:srgbClr val="0C0C0C"/>
              </a:buClr>
              <a:buSzPts val="3800"/>
              <a:buNone/>
            </a:pPr>
            <a:r>
              <a:rPr b="1" lang="en-US" sz="38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</a:t>
            </a:r>
            <a:r>
              <a:rPr b="1" lang="en-US" sz="8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b="1" lang="en-US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</a:t>
            </a:r>
            <a:r>
              <a:rPr b="1" lang="en-US" sz="160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</a:t>
            </a:r>
            <a:r>
              <a:rPr b="1" lang="en-US" sz="24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I can do </a:t>
            </a:r>
            <a:r>
              <a:rPr lang="en-US" sz="28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……….……..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to help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500"/>
              <a:buNone/>
            </a:pP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</a:t>
            </a:r>
            <a:r>
              <a:rPr lang="en-US" sz="28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…..…....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you tell me everything</a:t>
            </a:r>
            <a:r>
              <a:rPr b="1" lang="en-US" sz="34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r>
              <a:rPr b="1" lang="en-US" sz="36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2400">
              <a:solidFill>
                <a:srgbClr val="00206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6E6E6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92000">
              <a:srgbClr val="FF0066"/>
            </a:gs>
            <a:gs pos="100000">
              <a:srgbClr val="E6E6E6"/>
            </a:gs>
          </a:gsLst>
          <a:lin ang="5400000" scaled="0"/>
        </a:grad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>
            <p:ph idx="1" type="body"/>
          </p:nvPr>
        </p:nvSpPr>
        <p:spPr>
          <a:xfrm>
            <a:off x="571472" y="357166"/>
            <a:ext cx="8229600" cy="45720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None/>
            </a:pPr>
            <a:r>
              <a:rPr b="1" lang="en-US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>
              <a:solidFill>
                <a:srgbClr val="0C0C0C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>
              <a:solidFill>
                <a:srgbClr val="0C0C0C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>
              <a:solidFill>
                <a:srgbClr val="0C0C0C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None/>
            </a:pPr>
            <a:r>
              <a:rPr b="1" lang="en-US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 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I can do </a:t>
            </a:r>
            <a:r>
              <a:rPr b="1" lang="en-US" sz="355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nothing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to help</a:t>
            </a:r>
            <a:endParaRPr/>
          </a:p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500"/>
              <a:buNone/>
            </a:pP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</a:t>
            </a:r>
            <a:r>
              <a:rPr b="1" lang="en-US" sz="355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unless</a:t>
            </a:r>
            <a:r>
              <a:rPr b="1" lang="en-US" sz="3500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 you tell me everything</a:t>
            </a:r>
            <a:r>
              <a:rPr b="1" lang="en-US">
                <a:solidFill>
                  <a:srgbClr val="0C0C0C"/>
                </a:solidFill>
                <a:latin typeface="Arial Rounded"/>
                <a:ea typeface="Arial Rounded"/>
                <a:cs typeface="Arial Rounded"/>
                <a:sym typeface="Arial Rounded"/>
              </a:rPr>
              <a:t>.</a:t>
            </a:r>
            <a:endParaRPr sz="2800">
              <a:solidFill>
                <a:srgbClr val="002060"/>
              </a:solidFill>
              <a:latin typeface="Overlock"/>
              <a:ea typeface="Overlock"/>
              <a:cs typeface="Overlock"/>
              <a:sym typeface="Overlock"/>
            </a:endParaRPr>
          </a:p>
        </p:txBody>
      </p:sp>
    </p:spTree>
  </p:cSld>
  <p:clrMapOvr>
    <a:masterClrMapping/>
  </p:clrMapOvr>
  <mc:AlternateContent>
    <mc:Choice Requires="p14">
      <p:transition spd="slow" p14:dur="1200">
        <p14:prism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3399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8"/>
          <p:cNvSpPr txBox="1"/>
          <p:nvPr>
            <p:ph idx="1" type="body"/>
          </p:nvPr>
        </p:nvSpPr>
        <p:spPr>
          <a:xfrm>
            <a:off x="285720" y="642918"/>
            <a:ext cx="8643998" cy="55721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b="1" lang="en-US">
                <a:solidFill>
                  <a:srgbClr val="002060"/>
                </a:solidFill>
              </a:rPr>
              <a:t>                     We were forced to go by bus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rgbClr val="002060"/>
              </a:buClr>
              <a:buSzPts val="3000"/>
              <a:buNone/>
            </a:pPr>
            <a:r>
              <a:rPr b="1" lang="en-US" sz="3000">
                <a:solidFill>
                  <a:srgbClr val="002060"/>
                </a:solidFill>
              </a:rPr>
              <a:t> </a:t>
            </a:r>
            <a:r>
              <a:rPr b="1" lang="en-US">
                <a:solidFill>
                  <a:srgbClr val="002060"/>
                </a:solidFill>
              </a:rPr>
              <a:t>because we didn’t have enough money for a taxi</a:t>
            </a:r>
            <a:r>
              <a:rPr b="1" lang="en-US" sz="2800">
                <a:solidFill>
                  <a:srgbClr val="002060"/>
                </a:solidFill>
              </a:rPr>
              <a:t>.</a:t>
            </a:r>
            <a:endParaRPr/>
          </a:p>
          <a:p>
            <a:pPr indent="-342900" lvl="0" marL="342900" rtl="0" algn="l">
              <a:spcBef>
                <a:spcPts val="124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lang="en-US">
                <a:solidFill>
                  <a:srgbClr val="002060"/>
                </a:solidFill>
              </a:rPr>
              <a:t>                   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lang="en-US">
                <a:solidFill>
                  <a:srgbClr val="002060"/>
                </a:solidFill>
              </a:rPr>
              <a:t>           </a:t>
            </a:r>
            <a:r>
              <a:rPr b="1" lang="en-US" sz="325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Not</a:t>
            </a:r>
            <a:r>
              <a:rPr lang="en-US" sz="3600">
                <a:solidFill>
                  <a:srgbClr val="002060"/>
                </a:solidFill>
              </a:rPr>
              <a:t> </a:t>
            </a:r>
            <a:r>
              <a:rPr lang="en-US">
                <a:solidFill>
                  <a:srgbClr val="002060"/>
                </a:solidFill>
              </a:rPr>
              <a:t> </a:t>
            </a:r>
            <a:r>
              <a:rPr b="1" lang="en-US" sz="1600">
                <a:solidFill>
                  <a:srgbClr val="FF3399"/>
                </a:solidFill>
                <a:latin typeface="Corben"/>
                <a:ea typeface="Corben"/>
                <a:cs typeface="Corben"/>
                <a:sym typeface="Corben"/>
              </a:rPr>
              <a:t>……………</a:t>
            </a:r>
            <a:r>
              <a:rPr lang="en-US">
                <a:solidFill>
                  <a:srgbClr val="002060"/>
                </a:solidFill>
              </a:rPr>
              <a:t>  </a:t>
            </a:r>
            <a:r>
              <a:rPr b="1" lang="en-US" sz="1600">
                <a:solidFill>
                  <a:srgbClr val="FF3399"/>
                </a:solidFill>
                <a:latin typeface="Corben"/>
                <a:ea typeface="Corben"/>
                <a:cs typeface="Corben"/>
                <a:sym typeface="Corben"/>
              </a:rPr>
              <a:t>…….……</a:t>
            </a:r>
            <a:r>
              <a:rPr lang="en-US">
                <a:solidFill>
                  <a:srgbClr val="002060"/>
                </a:solidFill>
              </a:rPr>
              <a:t>   </a:t>
            </a:r>
            <a:r>
              <a:rPr b="1" lang="en-US" sz="325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to afford a taxi</a:t>
            </a:r>
            <a:r>
              <a:rPr b="1" lang="en-US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, </a:t>
            </a:r>
            <a:endParaRPr/>
          </a:p>
          <a:p>
            <a:pPr indent="-342900" lvl="0" marL="342900" rtl="0" algn="l">
              <a:spcBef>
                <a:spcPts val="65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b="1" lang="en-US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        </a:t>
            </a:r>
            <a:r>
              <a:rPr b="1" lang="en-US" sz="3250">
                <a:solidFill>
                  <a:srgbClr val="002060"/>
                </a:solidFill>
                <a:latin typeface="Arial Rounded"/>
                <a:ea typeface="Arial Rounded"/>
                <a:cs typeface="Arial Rounded"/>
                <a:sym typeface="Arial Rounded"/>
              </a:rPr>
              <a:t>we had to go by bus</a:t>
            </a:r>
            <a:r>
              <a:rPr lang="en-US">
                <a:solidFill>
                  <a:srgbClr val="002060"/>
                </a:solidFill>
              </a:rPr>
              <a:t>.</a:t>
            </a:r>
            <a:endParaRPr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1300">
        <p14:prism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47FF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0000">
              <a:srgbClr val="000082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"/>
          <p:cNvSpPr txBox="1"/>
          <p:nvPr>
            <p:ph idx="1" type="body"/>
          </p:nvPr>
        </p:nvSpPr>
        <p:spPr>
          <a:xfrm>
            <a:off x="428596" y="357166"/>
            <a:ext cx="8286808" cy="6143668"/>
          </a:xfrm>
          <a:prstGeom prst="rect">
            <a:avLst/>
          </a:prstGeom>
          <a:blipFill rotWithShape="1">
            <a:blip r:embed="rId3">
              <a:alphaModFix/>
            </a:blip>
            <a:tile algn="tl" flip="none" tx="0" sx="100000" ty="0" sy="100000"/>
          </a:blip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None/>
            </a:pPr>
            <a:r>
              <a:rPr b="1" lang="en-US">
                <a:solidFill>
                  <a:srgbClr val="002060"/>
                </a:solidFill>
              </a:rPr>
              <a:t>      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rgbClr val="002060"/>
              </a:buClr>
              <a:buSzPts val="3600"/>
              <a:buNone/>
            </a:pPr>
            <a:r>
              <a:rPr b="1" lang="en-US" sz="3600">
                <a:solidFill>
                  <a:srgbClr val="002060"/>
                </a:solidFill>
              </a:rPr>
              <a:t>     </a:t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b="1" sz="3600">
              <a:solidFill>
                <a:srgbClr val="002060"/>
              </a:solidFill>
            </a:endParaRPr>
          </a:p>
          <a:p>
            <a:pPr indent="-342900" lvl="0" marL="342900" rtl="0" algn="l">
              <a:spcBef>
                <a:spcPts val="730"/>
              </a:spcBef>
              <a:spcAft>
                <a:spcPts val="0"/>
              </a:spcAft>
              <a:buClr>
                <a:srgbClr val="002060"/>
              </a:buClr>
              <a:buSzPts val="3600"/>
              <a:buNone/>
            </a:pPr>
            <a:r>
              <a:rPr b="1" lang="en-US" sz="3600">
                <a:solidFill>
                  <a:srgbClr val="002060"/>
                </a:solidFill>
              </a:rPr>
              <a:t>      </a:t>
            </a: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Not  </a:t>
            </a:r>
            <a:r>
              <a:rPr b="1" lang="en-US" sz="3650">
                <a:solidFill>
                  <a:srgbClr val="FF0066"/>
                </a:solidFill>
                <a:latin typeface="Arial Rounded"/>
                <a:ea typeface="Arial Rounded"/>
                <a:cs typeface="Arial Rounded"/>
                <a:sym typeface="Arial Rounded"/>
              </a:rPr>
              <a:t>being able  </a:t>
            </a: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to afford a taxi, </a:t>
            </a:r>
            <a:endParaRPr/>
          </a:p>
          <a:p>
            <a:pPr indent="-342900" lvl="0" marL="342900" rtl="0" algn="l">
              <a:spcBef>
                <a:spcPts val="700"/>
              </a:spcBef>
              <a:spcAft>
                <a:spcPts val="0"/>
              </a:spcAft>
              <a:buClr>
                <a:srgbClr val="0000CC"/>
              </a:buClr>
              <a:buSzPts val="3500"/>
              <a:buNone/>
            </a:pPr>
            <a:r>
              <a:rPr b="1" lang="en-US" sz="3500">
                <a:solidFill>
                  <a:srgbClr val="0000CC"/>
                </a:solidFill>
                <a:latin typeface="Arial Rounded"/>
                <a:ea typeface="Arial Rounded"/>
                <a:cs typeface="Arial Rounded"/>
                <a:sym typeface="Arial Rounded"/>
              </a:rPr>
              <a:t>                we had to go by bus</a:t>
            </a:r>
            <a:r>
              <a:rPr lang="en-US" sz="3500">
                <a:solidFill>
                  <a:srgbClr val="0000CC"/>
                </a:solidFill>
                <a:latin typeface="Overlock"/>
                <a:ea typeface="Overlock"/>
                <a:cs typeface="Overlock"/>
                <a:sym typeface="Overlock"/>
              </a:rPr>
              <a:t>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Θέμα του Office">
  <a:themeElements>
    <a:clrScheme name="Δημοτικός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Θέμα του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2020-11-22T20:04:08Z</dcterms:created>
  <dc:creator>Sophia</dc:creator>
</cp:coreProperties>
</file>