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90" r:id="rId8"/>
    <p:sldId id="258" r:id="rId9"/>
    <p:sldId id="289" r:id="rId10"/>
    <p:sldId id="288" r:id="rId11"/>
    <p:sldId id="257" r:id="rId12"/>
    <p:sldId id="267" r:id="rId13"/>
    <p:sldId id="291" r:id="rId14"/>
    <p:sldId id="292" r:id="rId15"/>
    <p:sldId id="263" r:id="rId16"/>
    <p:sldId id="266" r:id="rId17"/>
    <p:sldId id="264" r:id="rId18"/>
    <p:sldId id="271" r:id="rId19"/>
    <p:sldId id="272" r:id="rId20"/>
    <p:sldId id="273" r:id="rId21"/>
    <p:sldId id="274" r:id="rId22"/>
    <p:sldId id="275" r:id="rId23"/>
    <p:sldId id="281" r:id="rId24"/>
    <p:sldId id="293" r:id="rId25"/>
    <p:sldId id="294" r:id="rId26"/>
    <p:sldId id="295" r:id="rId27"/>
    <p:sldId id="296" r:id="rId28"/>
    <p:sldId id="297" r:id="rId29"/>
    <p:sldId id="276" r:id="rId30"/>
    <p:sldId id="300" r:id="rId31"/>
    <p:sldId id="279" r:id="rId32"/>
    <p:sldId id="299" r:id="rId33"/>
    <p:sldId id="298" r:id="rId34"/>
    <p:sldId id="282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E06A26-D9D5-43E8-919E-6FBD95AEBF81}" type="datetimeFigureOut">
              <a:rPr lang="el-GR" smtClean="0"/>
              <a:pPr/>
              <a:t>29/3/2021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DBE1CE-2BDE-4E43-AA6A-BA053F54986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o-8FOxXRYQ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7fZRqFWbh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TdVA85iYf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ke.prodromou.90" TargetMode="External"/><Relationship Id="rId2" Type="http://schemas.openxmlformats.org/officeDocument/2006/relationships/hyperlink" Target="https://www.youtube.com/channel/UCzB4_DsZZOUkNvHFomDRD-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past as source of inspiration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Amanda Gorman </a:t>
            </a:r>
            <a:br>
              <a:rPr lang="en-US" dirty="0" smtClean="0"/>
            </a:br>
            <a:r>
              <a:rPr lang="en-US" dirty="0" smtClean="0"/>
              <a:t>to Lord Byron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Top 15 Influential Ancient Greeks | elline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80464">
            <a:off x="243761" y="2597535"/>
            <a:ext cx="5286380" cy="242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14763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People who might not be related to you by birth or by blood, but who are more than </a:t>
            </a:r>
            <a:r>
              <a:rPr lang="en-US" dirty="0" smtClean="0"/>
              <a:t>worth </a:t>
            </a:r>
            <a:r>
              <a:rPr lang="en-US" dirty="0" smtClean="0"/>
              <a:t>saying </a:t>
            </a:r>
            <a:r>
              <a:rPr lang="en-US" dirty="0" smtClean="0"/>
              <a:t>their names, </a:t>
            </a:r>
            <a:r>
              <a:rPr lang="en-US" dirty="0" smtClean="0"/>
              <a:t>because </a:t>
            </a:r>
            <a:r>
              <a:rPr lang="en-US" dirty="0" smtClean="0"/>
              <a:t>you stand on their shoulders all the same.”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smtClean="0"/>
              <a:t>"Honorary ancestors are</a:t>
            </a:r>
            <a:r>
              <a:rPr lang="el-GR" dirty="0" smtClean="0"/>
              <a:t>…</a:t>
            </a:r>
            <a:endParaRPr lang="el-GR" dirty="0"/>
          </a:p>
        </p:txBody>
      </p:sp>
      <p:pic>
        <p:nvPicPr>
          <p:cNvPr id="27658" name="Picture 10" descr="1821a"/>
          <p:cNvPicPr>
            <a:picLocks noChangeAspect="1" noChangeArrowheads="1"/>
          </p:cNvPicPr>
          <p:nvPr/>
        </p:nvPicPr>
        <p:blipFill>
          <a:blip r:embed="rId3"/>
          <a:srcRect l="1071" t="44968" r="1428"/>
          <a:stretch>
            <a:fillRect/>
          </a:stretch>
        </p:blipFill>
        <p:spPr bwMode="auto">
          <a:xfrm>
            <a:off x="2428860" y="4143380"/>
            <a:ext cx="6357982" cy="239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429684" cy="2919410"/>
          </a:xfrm>
        </p:spPr>
        <p:txBody>
          <a:bodyPr>
            <a:normAutofit fontScale="90000"/>
          </a:bodyPr>
          <a:lstStyle/>
          <a:p>
            <a:pPr algn="r"/>
            <a:r>
              <a:rPr smtClean="0"/>
              <a:t>"We are all Greeks. </a:t>
            </a:r>
            <a:br>
              <a:rPr smtClean="0"/>
            </a:br>
            <a:r>
              <a:rPr smtClean="0"/>
              <a:t>Our laws, our literature, our religion, our arts, have their roots in Greece</a:t>
            </a:r>
            <a:r>
              <a:rPr smtClean="0"/>
              <a:t>…"</a:t>
            </a: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z="3600" smtClean="0"/>
              <a:t>"</a:t>
            </a:r>
            <a:r>
              <a:rPr sz="3600" smtClean="0"/>
              <a:t>Hellas</a:t>
            </a:r>
            <a:r>
              <a:rPr sz="3600" smtClean="0"/>
              <a:t>" - Percy Byshe Shelley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world's great age begins anew,</a:t>
            </a:r>
          </a:p>
          <a:p>
            <a:pPr>
              <a:buNone/>
            </a:pPr>
            <a:r>
              <a:rPr lang="en-US" dirty="0" smtClean="0"/>
              <a:t>The golden years return,</a:t>
            </a:r>
          </a:p>
          <a:p>
            <a:pPr>
              <a:buNone/>
            </a:pPr>
            <a:r>
              <a:rPr lang="en-US" dirty="0" smtClean="0"/>
              <a:t>A brighter Hellas rears its mountains</a:t>
            </a:r>
          </a:p>
          <a:p>
            <a:pPr>
              <a:buNone/>
            </a:pPr>
            <a:r>
              <a:rPr lang="en-US" dirty="0" smtClean="0"/>
              <a:t>From waves serener far;</a:t>
            </a:r>
          </a:p>
          <a:p>
            <a:pPr>
              <a:buNone/>
            </a:pPr>
            <a:r>
              <a:rPr lang="en-US" dirty="0" smtClean="0"/>
              <a:t>Another Orpheus sings again,</a:t>
            </a:r>
          </a:p>
          <a:p>
            <a:pPr>
              <a:buNone/>
            </a:pPr>
            <a:r>
              <a:rPr lang="en-US" dirty="0" smtClean="0"/>
              <a:t>And loves, and weeps, and dies.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15328" cy="1219200"/>
          </a:xfrm>
        </p:spPr>
        <p:txBody>
          <a:bodyPr>
            <a:normAutofit fontScale="90000"/>
          </a:bodyPr>
          <a:lstStyle/>
          <a:p>
            <a:r>
              <a:rPr smtClean="0">
                <a:hlinkClick r:id="rId2"/>
              </a:rPr>
              <a:t>Hellas </a:t>
            </a:r>
            <a:r>
              <a:rPr sz="2800" smtClean="0">
                <a:hlinkClick r:id="rId2"/>
              </a:rPr>
              <a:t>(extract)           by Percy Bysshe Shelley  (1822)</a:t>
            </a:r>
            <a:r>
              <a:rPr sz="2800" smtClean="0"/>
              <a:t/>
            </a:r>
            <a:br>
              <a:rPr sz="2800" smtClean="0"/>
            </a:br>
            <a:r>
              <a:rPr sz="2800" smtClean="0"/>
              <a:t>(Listen to the poem and answer the questions that follow.)</a:t>
            </a:r>
            <a:endParaRPr lang="el-GR" sz="2800" dirty="0"/>
          </a:p>
        </p:txBody>
      </p:sp>
      <p:pic>
        <p:nvPicPr>
          <p:cNvPr id="4" name="Picture 6" descr="Portrait of Shelley, by Alfred Clint (182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928802"/>
            <a:ext cx="250297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A new Ulysses leaves once more</a:t>
            </a:r>
          </a:p>
          <a:p>
            <a:pPr algn="ctr">
              <a:buNone/>
            </a:pPr>
            <a:r>
              <a:rPr lang="en-US" sz="2800" i="1" dirty="0" smtClean="0"/>
              <a:t>Calypso for his native shore.</a:t>
            </a:r>
          </a:p>
          <a:p>
            <a:pPr algn="ctr">
              <a:buNone/>
            </a:pPr>
            <a:r>
              <a:rPr lang="en-US" sz="2800" i="1" dirty="0" smtClean="0"/>
              <a:t>Another Athens shall arise,</a:t>
            </a:r>
          </a:p>
          <a:p>
            <a:pPr algn="ctr">
              <a:buNone/>
            </a:pPr>
            <a:r>
              <a:rPr lang="en-US" sz="2800" i="1" dirty="0" smtClean="0"/>
              <a:t>And to remoter time</a:t>
            </a:r>
          </a:p>
          <a:p>
            <a:pPr algn="ctr">
              <a:buNone/>
            </a:pPr>
            <a:r>
              <a:rPr lang="en-US" sz="2800" i="1" dirty="0" smtClean="0"/>
              <a:t>Bequeath, like sunset to the skies,</a:t>
            </a:r>
          </a:p>
          <a:p>
            <a:pPr algn="ctr">
              <a:buNone/>
            </a:pPr>
            <a:r>
              <a:rPr lang="en-US" sz="2800" i="1" dirty="0" smtClean="0"/>
              <a:t>The </a:t>
            </a:r>
            <a:r>
              <a:rPr lang="en-US" sz="2800" i="1" dirty="0" err="1" smtClean="0"/>
              <a:t>splendour</a:t>
            </a:r>
            <a:r>
              <a:rPr lang="en-US" sz="2800" i="1" dirty="0" smtClean="0"/>
              <a:t> of its prime;</a:t>
            </a:r>
          </a:p>
          <a:p>
            <a:pPr algn="ctr">
              <a:buNone/>
            </a:pPr>
            <a:endParaRPr lang="el-G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Oh cease! must hate and death return?</a:t>
            </a:r>
          </a:p>
          <a:p>
            <a:pPr algn="ctr">
              <a:buNone/>
            </a:pPr>
            <a:r>
              <a:rPr lang="en-US" sz="2800" i="1" dirty="0" smtClean="0"/>
              <a:t>Cease! must men kill and die?</a:t>
            </a:r>
          </a:p>
          <a:p>
            <a:pPr algn="ctr">
              <a:buNone/>
            </a:pPr>
            <a:r>
              <a:rPr lang="en-US" sz="2800" i="1" dirty="0" smtClean="0"/>
              <a:t>Cease! drain not to its dregs the urn</a:t>
            </a:r>
          </a:p>
          <a:p>
            <a:pPr algn="ctr">
              <a:buNone/>
            </a:pPr>
            <a:r>
              <a:rPr lang="en-US" sz="2800" i="1" dirty="0" smtClean="0"/>
              <a:t>Of bitter prophecy.</a:t>
            </a:r>
          </a:p>
          <a:p>
            <a:pPr algn="ctr">
              <a:buNone/>
            </a:pPr>
            <a:r>
              <a:rPr lang="en-US" sz="2800" i="1" dirty="0" smtClean="0"/>
              <a:t>The world is weary of the past,</a:t>
            </a:r>
          </a:p>
          <a:p>
            <a:pPr algn="ctr">
              <a:buNone/>
            </a:pPr>
            <a:r>
              <a:rPr lang="en-US" sz="2800" i="1" dirty="0" smtClean="0"/>
              <a:t>Oh might it die or rest at last!</a:t>
            </a:r>
            <a:endParaRPr lang="el-G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century, many European poets, writers, artists and thinkers were inspired by the Greek civilization and ideals and supported the Greek people in their </a:t>
            </a:r>
            <a:r>
              <a:rPr lang="en-US" dirty="0" err="1" smtClean="0"/>
              <a:t>uprise</a:t>
            </a:r>
            <a:r>
              <a:rPr lang="en-US" dirty="0" smtClean="0"/>
              <a:t> against the Ottoman Empire.</a:t>
            </a:r>
          </a:p>
          <a:p>
            <a:r>
              <a:rPr lang="en-US" dirty="0" smtClean="0"/>
              <a:t>These people were called </a:t>
            </a:r>
            <a:r>
              <a:rPr lang="en-US" dirty="0" err="1" smtClean="0">
                <a:solidFill>
                  <a:srgbClr val="FFC000"/>
                </a:solidFill>
              </a:rPr>
              <a:t>Pilhellenes</a:t>
            </a:r>
            <a:r>
              <a:rPr lang="en-US" dirty="0" smtClean="0"/>
              <a:t> and played an important role in the success of the Greek War of Independence.</a:t>
            </a:r>
          </a:p>
          <a:p>
            <a:r>
              <a:rPr lang="en-US" dirty="0" smtClean="0"/>
              <a:t>Some of these poets and artists belonged to the </a:t>
            </a:r>
            <a:r>
              <a:rPr lang="en-US" dirty="0" smtClean="0">
                <a:solidFill>
                  <a:srgbClr val="FFC000"/>
                </a:solidFill>
              </a:rPr>
              <a:t>Romantic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Movement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Do you know any of them?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smtClean="0"/>
              <a:t>Greece as a source of inspiration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Some English romantic poets &amp; Philhellenes</a:t>
            </a:r>
            <a:endParaRPr lang="el-GR" dirty="0"/>
          </a:p>
        </p:txBody>
      </p:sp>
      <p:pic>
        <p:nvPicPr>
          <p:cNvPr id="23554" name="Picture 2" descr="Posthumous portrait of John Keats by William Hilton. National Portrait Gallery,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230298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9291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Keats</a:t>
            </a:r>
          </a:p>
          <a:p>
            <a:pPr algn="ctr"/>
            <a:r>
              <a:rPr lang="en-US" dirty="0" smtClean="0"/>
              <a:t>(1795 – 1821)</a:t>
            </a:r>
            <a:endParaRPr lang="el-GR" dirty="0"/>
          </a:p>
        </p:txBody>
      </p:sp>
      <p:pic>
        <p:nvPicPr>
          <p:cNvPr id="23556" name="Picture 4" descr="Portrait of By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3" y="1928802"/>
            <a:ext cx="222139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71802" y="500063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George Gordon Byron / </a:t>
            </a:r>
          </a:p>
          <a:p>
            <a:pPr algn="ctr"/>
            <a:r>
              <a:rPr lang="en-US" dirty="0" smtClean="0"/>
              <a:t>Lord Byron</a:t>
            </a:r>
          </a:p>
          <a:p>
            <a:pPr algn="ctr"/>
            <a:r>
              <a:rPr lang="en-US" dirty="0" smtClean="0"/>
              <a:t>(1788 – 1824)</a:t>
            </a:r>
            <a:endParaRPr lang="el-GR" dirty="0"/>
          </a:p>
        </p:txBody>
      </p:sp>
      <p:pic>
        <p:nvPicPr>
          <p:cNvPr id="23558" name="Picture 6" descr="Portrait of Shelley, by Alfred Clint (182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211917" cy="271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29322" y="500063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Percy </a:t>
            </a:r>
            <a:r>
              <a:rPr lang="en-US" dirty="0" err="1" smtClean="0"/>
              <a:t>Bysshe</a:t>
            </a:r>
            <a:r>
              <a:rPr lang="en-US" dirty="0" smtClean="0"/>
              <a:t> Shelley</a:t>
            </a:r>
          </a:p>
          <a:p>
            <a:pPr algn="ctr"/>
            <a:r>
              <a:rPr lang="en-US" dirty="0" smtClean="0"/>
              <a:t>(1792 – 1822)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Romanticism</a:t>
            </a:r>
            <a:r>
              <a:rPr lang="en-US" dirty="0" smtClean="0"/>
              <a:t> (also known as the </a:t>
            </a:r>
            <a:r>
              <a:rPr lang="en-US" b="1" dirty="0" smtClean="0"/>
              <a:t>Romantic era</a:t>
            </a:r>
            <a:r>
              <a:rPr lang="en-US" dirty="0" smtClean="0"/>
              <a:t>) was a movement in arts, music and literature that originated in Europe towards the end of the 18th century, and was at its peak from 1800 to 1850.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focused on:</a:t>
            </a:r>
          </a:p>
          <a:p>
            <a:pPr lvl="1"/>
            <a:r>
              <a:rPr lang="en-US" dirty="0" smtClean="0"/>
              <a:t>the individual</a:t>
            </a:r>
          </a:p>
          <a:p>
            <a:pPr lvl="1"/>
            <a:r>
              <a:rPr lang="en-US" dirty="0" smtClean="0"/>
              <a:t>the glorious past (history, folk art)</a:t>
            </a:r>
          </a:p>
          <a:p>
            <a:pPr lvl="1"/>
            <a:r>
              <a:rPr lang="en-US" dirty="0" smtClean="0"/>
              <a:t>nature</a:t>
            </a:r>
          </a:p>
          <a:p>
            <a:pPr lvl="1"/>
            <a:r>
              <a:rPr lang="en-US" dirty="0" smtClean="0"/>
              <a:t>emotions</a:t>
            </a:r>
          </a:p>
          <a:p>
            <a:pPr lvl="1"/>
            <a:r>
              <a:rPr lang="en-US" dirty="0" smtClean="0"/>
              <a:t>ideal love</a:t>
            </a:r>
          </a:p>
          <a:p>
            <a:pPr lvl="1"/>
            <a:r>
              <a:rPr lang="en-US" dirty="0" smtClean="0"/>
              <a:t>freedom</a:t>
            </a:r>
          </a:p>
          <a:p>
            <a:pPr lvl="1"/>
            <a:r>
              <a:rPr lang="en-US" dirty="0" smtClean="0"/>
              <a:t>rebellion against authority</a:t>
            </a:r>
          </a:p>
          <a:p>
            <a:pPr lvl="1">
              <a:buNone/>
            </a:pPr>
            <a:endParaRPr lang="en-US" dirty="0" smtClean="0"/>
          </a:p>
          <a:p>
            <a:pPr lvl="1" algn="r">
              <a:buNone/>
            </a:pPr>
            <a:r>
              <a:rPr lang="en-US" dirty="0" smtClean="0"/>
              <a:t>Source: Wikipedia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/>
          <a:lstStyle/>
          <a:p>
            <a:r>
              <a:rPr smtClean="0"/>
              <a:t>The Romantic Movement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2/2f/Lord_Byron_in_Albanian_Dress_by_Phillips%2C_1813.jpg/800px-Lord_Byron_in_Albanian_Dress_by_Phillips%2C_1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0960" y="1357298"/>
            <a:ext cx="2998980" cy="378621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240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isles of Greece, the isles of Greece!</a:t>
            </a:r>
          </a:p>
          <a:p>
            <a:pPr>
              <a:buNone/>
            </a:pPr>
            <a:r>
              <a:rPr lang="en-US" dirty="0" smtClean="0"/>
              <a:t>Where burning Sappho loved and sung,</a:t>
            </a:r>
          </a:p>
          <a:p>
            <a:pPr>
              <a:buNone/>
            </a:pPr>
            <a:r>
              <a:rPr lang="en-US" dirty="0" smtClean="0"/>
              <a:t>Where grew the arts of war and ________,</a:t>
            </a:r>
          </a:p>
          <a:p>
            <a:pPr>
              <a:buNone/>
            </a:pPr>
            <a:r>
              <a:rPr lang="en-US" dirty="0" smtClean="0"/>
              <a:t>Where Delos rose, and Phoebus sprung!</a:t>
            </a:r>
          </a:p>
          <a:p>
            <a:pPr>
              <a:buNone/>
            </a:pPr>
            <a:r>
              <a:rPr lang="en-US" dirty="0" smtClean="0"/>
              <a:t>Eternal summer gilds them yet,</a:t>
            </a:r>
          </a:p>
          <a:p>
            <a:pPr>
              <a:buNone/>
            </a:pPr>
            <a:r>
              <a:rPr lang="en-US" dirty="0" smtClean="0"/>
              <a:t>But all, except their _______, is set...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Τα νησιά της Ελλάδας, τα νησιά της Ελλάδας!</a:t>
            </a:r>
          </a:p>
          <a:p>
            <a:pPr>
              <a:buNone/>
            </a:pPr>
            <a:r>
              <a:rPr lang="el-GR" dirty="0" smtClean="0"/>
              <a:t>Όπου η Σαπφώ με παθος αγάπησε και τραγούδησε,</a:t>
            </a:r>
          </a:p>
          <a:p>
            <a:pPr>
              <a:buNone/>
            </a:pPr>
            <a:r>
              <a:rPr lang="el-GR" dirty="0" smtClean="0"/>
              <a:t>όπου ανατράφηκαν οι τέχνες του πολέμου και της ειρήνης,</a:t>
            </a:r>
          </a:p>
          <a:p>
            <a:pPr>
              <a:buNone/>
            </a:pPr>
            <a:r>
              <a:rPr lang="el-GR" dirty="0" smtClean="0"/>
              <a:t>όπου αναδείχτηκε η Δήλος, και ξεπετάχτηκε ο Φοίβος!</a:t>
            </a:r>
          </a:p>
          <a:p>
            <a:pPr>
              <a:buNone/>
            </a:pPr>
            <a:r>
              <a:rPr lang="el-GR" dirty="0" smtClean="0"/>
              <a:t>Το αιώνιο καλοκαίρι τα χρυσώνει ακόμα,</a:t>
            </a:r>
          </a:p>
          <a:p>
            <a:pPr>
              <a:buNone/>
            </a:pPr>
            <a:r>
              <a:rPr lang="el-GR" dirty="0" smtClean="0"/>
              <a:t>αλλά τα πάντα, εκτός από τον ήλιο τους, έχουν δύσει...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hlinkClick r:id="rId3"/>
              </a:rPr>
              <a:t>The Isles of Greece  </a:t>
            </a:r>
            <a:r>
              <a:rPr sz="3200" smtClean="0">
                <a:hlinkClick r:id="rId3"/>
              </a:rPr>
              <a:t>by Lord Byron</a:t>
            </a:r>
            <a:r>
              <a:rPr sz="3200" smtClean="0"/>
              <a:t/>
            </a:r>
            <a:br>
              <a:rPr sz="3200" smtClean="0"/>
            </a:br>
            <a:r>
              <a:rPr sz="3200" smtClean="0"/>
              <a:t>(</a:t>
            </a:r>
            <a:r>
              <a:rPr sz="2400" smtClean="0"/>
              <a:t>Listen to the poem and complete the missing words.)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714356"/>
            <a:ext cx="8572560" cy="5381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mountains look on Marathon—</a:t>
            </a:r>
          </a:p>
          <a:p>
            <a:pPr>
              <a:buNone/>
            </a:pPr>
            <a:r>
              <a:rPr lang="en-US" dirty="0" smtClean="0"/>
              <a:t>And Marathon looks on the sea;</a:t>
            </a:r>
          </a:p>
          <a:p>
            <a:pPr>
              <a:buNone/>
            </a:pPr>
            <a:r>
              <a:rPr lang="en-US" dirty="0" smtClean="0"/>
              <a:t>And musing there an hour alone,</a:t>
            </a:r>
          </a:p>
          <a:p>
            <a:pPr>
              <a:buNone/>
            </a:pPr>
            <a:r>
              <a:rPr lang="en-US" dirty="0" smtClean="0"/>
              <a:t>I dreamed that Greece might still be _________;</a:t>
            </a:r>
          </a:p>
          <a:p>
            <a:pPr>
              <a:buNone/>
            </a:pPr>
            <a:r>
              <a:rPr lang="en-US" dirty="0" smtClean="0"/>
              <a:t>For standing on the Persians' grave,</a:t>
            </a:r>
          </a:p>
          <a:p>
            <a:pPr>
              <a:buNone/>
            </a:pPr>
            <a:r>
              <a:rPr lang="en-US" dirty="0" smtClean="0"/>
              <a:t>I could not deem myself a 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Τα βουνά κοιτάζουν στο Μαραθώνα—</a:t>
            </a:r>
          </a:p>
          <a:p>
            <a:pPr>
              <a:buNone/>
            </a:pPr>
            <a:r>
              <a:rPr lang="el-GR" dirty="0" smtClean="0"/>
              <a:t>κι ο Μαραθώνας κοιτάζει στη θάλασσα•</a:t>
            </a:r>
          </a:p>
          <a:p>
            <a:pPr>
              <a:buNone/>
            </a:pPr>
            <a:r>
              <a:rPr lang="el-GR" dirty="0" smtClean="0"/>
              <a:t>κι ονειροπολώντας εκεί μια ώρα μόνος,</a:t>
            </a:r>
          </a:p>
          <a:p>
            <a:pPr>
              <a:buNone/>
            </a:pPr>
            <a:r>
              <a:rPr lang="el-GR" dirty="0" smtClean="0"/>
              <a:t>ονειρεύτηκα πως η Ελλάδα θα μπορούσε να'ταν ακόμα ελεύθερη•</a:t>
            </a:r>
          </a:p>
          <a:p>
            <a:pPr>
              <a:buNone/>
            </a:pPr>
            <a:r>
              <a:rPr lang="el-GR" dirty="0" smtClean="0"/>
              <a:t>Αφού στεκόμενος στον τάφο των Περσών,</a:t>
            </a:r>
          </a:p>
          <a:p>
            <a:pPr>
              <a:buNone/>
            </a:pPr>
            <a:r>
              <a:rPr lang="el-GR" dirty="0" smtClean="0"/>
              <a:t>δεν θα μπορούσα να φανταστώ τον εαυτό μου σκλάβο.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52818"/>
          </a:xfrm>
        </p:spPr>
        <p:txBody>
          <a:bodyPr/>
          <a:lstStyle/>
          <a:p>
            <a:r>
              <a:rPr lang="en-US" dirty="0" smtClean="0"/>
              <a:t>Whose shoulders do you stand on?</a:t>
            </a:r>
          </a:p>
          <a:p>
            <a:r>
              <a:rPr lang="en-US" dirty="0" smtClean="0"/>
              <a:t>What do you stand for?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Do you remember her answer?</a:t>
            </a:r>
            <a:endParaRPr lang="el-G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847840"/>
          </a:xfrm>
        </p:spPr>
        <p:txBody>
          <a:bodyPr>
            <a:normAutofit fontScale="90000"/>
          </a:bodyPr>
          <a:lstStyle/>
          <a:p>
            <a:r>
              <a:rPr smtClean="0"/>
              <a:t>In her TED-Ed talk about poetry, inaugural poet Amanda Gorman asked the students these two questions</a:t>
            </a:r>
            <a:r>
              <a:rPr lang="el-GR" dirty="0" smtClean="0"/>
              <a:t>…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And where art thou, my country? </a:t>
            </a:r>
          </a:p>
          <a:p>
            <a:pPr>
              <a:buNone/>
            </a:pPr>
            <a:r>
              <a:rPr lang="en-US" dirty="0" smtClean="0"/>
              <a:t>On thy voiceless shore</a:t>
            </a:r>
          </a:p>
          <a:p>
            <a:pPr>
              <a:buNone/>
            </a:pPr>
            <a:r>
              <a:rPr lang="en-US" dirty="0" smtClean="0"/>
              <a:t>The heroic lay is tuneless now—</a:t>
            </a:r>
          </a:p>
          <a:p>
            <a:pPr>
              <a:buNone/>
            </a:pPr>
            <a:r>
              <a:rPr lang="en-US" dirty="0" smtClean="0"/>
              <a:t>The heroic bosom _________ no more!</a:t>
            </a:r>
          </a:p>
          <a:p>
            <a:pPr>
              <a:buNone/>
            </a:pPr>
            <a:r>
              <a:rPr lang="en-US" dirty="0" smtClean="0"/>
              <a:t>And must thy lyre, so long divine,</a:t>
            </a:r>
          </a:p>
          <a:p>
            <a:pPr>
              <a:buNone/>
            </a:pPr>
            <a:r>
              <a:rPr lang="en-US" dirty="0" smtClean="0"/>
              <a:t>Degenerate into ________ like mine?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Και που 'σαι 'σύ; Χώρα μου; </a:t>
            </a:r>
          </a:p>
          <a:p>
            <a:pPr>
              <a:buNone/>
            </a:pPr>
            <a:r>
              <a:rPr lang="el-GR" dirty="0" smtClean="0"/>
              <a:t>την άφωνη ακτή σου</a:t>
            </a:r>
          </a:p>
          <a:p>
            <a:pPr>
              <a:buNone/>
            </a:pPr>
            <a:r>
              <a:rPr lang="el-GR" dirty="0" smtClean="0"/>
              <a:t>Το ηρωικό τραγουδι εχει σωπασει πια—</a:t>
            </a:r>
          </a:p>
          <a:p>
            <a:pPr>
              <a:buNone/>
            </a:pPr>
            <a:r>
              <a:rPr lang="el-GR" dirty="0" smtClean="0"/>
              <a:t>η ηρωική καρδιά πλέον δεν χτυπα!</a:t>
            </a:r>
          </a:p>
          <a:p>
            <a:pPr>
              <a:buNone/>
            </a:pPr>
            <a:r>
              <a:rPr lang="el-GR" dirty="0" smtClean="0"/>
              <a:t>Κι η θεία λύρα σου</a:t>
            </a:r>
          </a:p>
          <a:p>
            <a:pPr>
              <a:buNone/>
            </a:pPr>
            <a:r>
              <a:rPr lang="el-GR" dirty="0" smtClean="0"/>
              <a:t>Πρέπει στα δικά μου τα χέρια να ξεπέσει;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Trust not for _________ to the Franks —</a:t>
            </a:r>
          </a:p>
          <a:p>
            <a:pPr>
              <a:buNone/>
            </a:pPr>
            <a:r>
              <a:rPr lang="en-US" dirty="0" smtClean="0"/>
              <a:t>They have a king who buys and sells;</a:t>
            </a:r>
          </a:p>
          <a:p>
            <a:pPr>
              <a:buNone/>
            </a:pPr>
            <a:r>
              <a:rPr lang="en-US" dirty="0" smtClean="0"/>
              <a:t>In native swords, and native ranks</a:t>
            </a:r>
          </a:p>
          <a:p>
            <a:pPr>
              <a:buNone/>
            </a:pPr>
            <a:r>
              <a:rPr lang="en-US" dirty="0" smtClean="0"/>
              <a:t>The only hope of ________ dwells;</a:t>
            </a:r>
          </a:p>
          <a:p>
            <a:pPr>
              <a:buNone/>
            </a:pPr>
            <a:r>
              <a:rPr lang="en-US" dirty="0" smtClean="0"/>
              <a:t>But Turkish force, and Latin fraud,</a:t>
            </a:r>
          </a:p>
          <a:p>
            <a:pPr>
              <a:buNone/>
            </a:pPr>
            <a:r>
              <a:rPr lang="en-US" dirty="0" smtClean="0"/>
              <a:t>Would break your shield, however broad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Μην εμπιστεύεστε τους Φράγκους για λευτεριά—</a:t>
            </a:r>
          </a:p>
          <a:p>
            <a:pPr>
              <a:buNone/>
            </a:pPr>
            <a:r>
              <a:rPr lang="el-GR" dirty="0" smtClean="0"/>
              <a:t>έχουν ένα βασιλιά που πουλάει κι αγοράζει•</a:t>
            </a:r>
          </a:p>
          <a:p>
            <a:pPr>
              <a:buNone/>
            </a:pPr>
            <a:r>
              <a:rPr lang="el-GR" dirty="0" smtClean="0"/>
              <a:t>στα ντόπια σπαθιά, και στα ντόπια χέρια</a:t>
            </a:r>
          </a:p>
          <a:p>
            <a:pPr>
              <a:buNone/>
            </a:pPr>
            <a:r>
              <a:rPr lang="el-GR" dirty="0" smtClean="0"/>
              <a:t>κατοικεί η μοναδική ελπίδα θάρρους•</a:t>
            </a:r>
          </a:p>
          <a:p>
            <a:pPr>
              <a:buNone/>
            </a:pPr>
            <a:r>
              <a:rPr lang="el-GR" dirty="0" smtClean="0"/>
              <a:t>μα Τούρκικη δύναμη , και Λατινική απάτη,</a:t>
            </a:r>
          </a:p>
          <a:p>
            <a:pPr>
              <a:buNone/>
            </a:pPr>
            <a:r>
              <a:rPr lang="el-GR" dirty="0" smtClean="0"/>
              <a:t>θέλει να σπάσει την ασπίδα σας όσο φαρδιά και να 'ναι.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Place me on </a:t>
            </a:r>
            <a:r>
              <a:rPr lang="en-US" dirty="0" err="1" smtClean="0"/>
              <a:t>Sunium's</a:t>
            </a:r>
            <a:r>
              <a:rPr lang="en-US" dirty="0" smtClean="0"/>
              <a:t> marbled steep,</a:t>
            </a:r>
          </a:p>
          <a:p>
            <a:pPr>
              <a:buNone/>
            </a:pPr>
            <a:r>
              <a:rPr lang="en-US" dirty="0" smtClean="0"/>
              <a:t>Where nothing, save the waves and I,</a:t>
            </a:r>
          </a:p>
          <a:p>
            <a:pPr>
              <a:buNone/>
            </a:pPr>
            <a:r>
              <a:rPr lang="en-US" dirty="0" smtClean="0"/>
              <a:t>May hear our mutual murmurs sweep;</a:t>
            </a:r>
          </a:p>
          <a:p>
            <a:pPr>
              <a:buNone/>
            </a:pPr>
            <a:r>
              <a:rPr lang="en-US" dirty="0" smtClean="0"/>
              <a:t>There, swanlike, let me sing and _______:</a:t>
            </a:r>
          </a:p>
          <a:p>
            <a:pPr>
              <a:buNone/>
            </a:pPr>
            <a:r>
              <a:rPr lang="en-US" dirty="0" smtClean="0"/>
              <a:t>A land of slaves shall ne'er be mine—</a:t>
            </a:r>
          </a:p>
          <a:p>
            <a:pPr>
              <a:buNone/>
            </a:pPr>
            <a:r>
              <a:rPr lang="en-US" dirty="0" smtClean="0"/>
              <a:t>Dash down yon cup of </a:t>
            </a:r>
            <a:r>
              <a:rPr lang="en-US" dirty="0" err="1" smtClean="0"/>
              <a:t>Samian</a:t>
            </a:r>
            <a:r>
              <a:rPr lang="en-US" dirty="0" smtClean="0"/>
              <a:t> wine!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Βάλτε με στου Σουνίου τα μαρμάρινα απόκρημνα</a:t>
            </a:r>
          </a:p>
          <a:p>
            <a:pPr>
              <a:buNone/>
            </a:pPr>
            <a:r>
              <a:rPr lang="el-GR" dirty="0" smtClean="0"/>
              <a:t>που τίποτα, πέρα από τα κύματα και εμένα,</a:t>
            </a:r>
          </a:p>
          <a:p>
            <a:pPr>
              <a:buNone/>
            </a:pPr>
            <a:r>
              <a:rPr lang="el-GR" dirty="0" smtClean="0"/>
              <a:t>θα μπορούμε ν' ακούμε τ' αμοιβαία γογγυτά μας να σαρώνουν•</a:t>
            </a:r>
          </a:p>
          <a:p>
            <a:pPr>
              <a:buNone/>
            </a:pPr>
            <a:r>
              <a:rPr lang="el-GR" dirty="0" smtClean="0"/>
              <a:t>εκεί, κύκνεια, άστε με να τραγουδήσω και να πεθάνω:</a:t>
            </a:r>
          </a:p>
          <a:p>
            <a:pPr>
              <a:buNone/>
            </a:pPr>
            <a:r>
              <a:rPr lang="el-GR" dirty="0" smtClean="0"/>
              <a:t>μια γη των σκλάβων ποτέ δεν θα 'ναι δικιά μου—</a:t>
            </a:r>
          </a:p>
          <a:p>
            <a:pPr>
              <a:buNone/>
            </a:pPr>
            <a:r>
              <a:rPr lang="el-GR" dirty="0" smtClean="0"/>
              <a:t>Ρίξε κατάχαμα την κούπα με το</a:t>
            </a:r>
          </a:p>
          <a:p>
            <a:pPr>
              <a:buNone/>
            </a:pPr>
            <a:r>
              <a:rPr lang="el-GR" dirty="0" smtClean="0"/>
              <a:t>σαμιώτικο κρασί!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the poet advise Greek people to do/not to do?</a:t>
            </a:r>
          </a:p>
          <a:p>
            <a:r>
              <a:rPr lang="en-US" sz="3600" dirty="0" smtClean="0"/>
              <a:t>Why does he refer to Greece as ‘my country’?</a:t>
            </a:r>
          </a:p>
          <a:p>
            <a:r>
              <a:rPr lang="en-US" sz="3600" dirty="0" smtClean="0"/>
              <a:t>What does he dream of?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19th April 1824, Lord Byron dies of fever in </a:t>
            </a:r>
            <a:r>
              <a:rPr lang="en-US" dirty="0" err="1" smtClean="0"/>
              <a:t>Missolonghi</a:t>
            </a:r>
            <a:r>
              <a:rPr lang="en-US" dirty="0" smtClean="0"/>
              <a:t>. Two months before his death, on his 36th birthday, he composes his last poem…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38504"/>
          </a:xfrm>
        </p:spPr>
        <p:txBody>
          <a:bodyPr/>
          <a:lstStyle/>
          <a:p>
            <a:pPr>
              <a:buNone/>
            </a:pPr>
            <a:r>
              <a:rPr lang="en-US" sz="3200" i="1" dirty="0" err="1" smtClean="0"/>
              <a:t>‘Tis</a:t>
            </a:r>
            <a:r>
              <a:rPr lang="en-US" sz="3200" i="1" dirty="0" smtClean="0"/>
              <a:t> time this heart should be unmoved,</a:t>
            </a:r>
          </a:p>
          <a:p>
            <a:pPr>
              <a:buNone/>
            </a:pPr>
            <a:r>
              <a:rPr lang="en-US" sz="3200" i="1" dirty="0" smtClean="0"/>
              <a:t>       Since others it hath ceased to move:</a:t>
            </a:r>
          </a:p>
          <a:p>
            <a:pPr>
              <a:buNone/>
            </a:pPr>
            <a:r>
              <a:rPr lang="en-US" sz="3200" i="1" dirty="0" smtClean="0"/>
              <a:t>Yet though I cannot be beloved,</a:t>
            </a:r>
          </a:p>
          <a:p>
            <a:pPr>
              <a:buNone/>
            </a:pPr>
            <a:r>
              <a:rPr lang="en-US" sz="3200" i="1" dirty="0" smtClean="0"/>
              <a:t>                                    Still let me love!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/>
          </a:bodyPr>
          <a:lstStyle/>
          <a:p>
            <a:r>
              <a:rPr sz="3600" smtClean="0"/>
              <a:t>January 22nd,  Missolonghi</a:t>
            </a:r>
            <a:r>
              <a:rPr smtClean="0"/>
              <a:t/>
            </a:r>
            <a:br>
              <a:rPr smtClean="0"/>
            </a:br>
            <a:r>
              <a:rPr i="1" smtClean="0">
                <a:hlinkClick r:id="rId2"/>
              </a:rPr>
              <a:t>On this Day I Complete my </a:t>
            </a:r>
            <a:br>
              <a:rPr i="1" smtClean="0">
                <a:hlinkClick r:id="rId2"/>
              </a:rPr>
            </a:br>
            <a:r>
              <a:rPr i="1" smtClean="0">
                <a:hlinkClick r:id="rId2"/>
              </a:rPr>
              <a:t>Thirty-Sixth Year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i="1" dirty="0" smtClean="0"/>
              <a:t> My days are in the yellow leaf;</a:t>
            </a:r>
          </a:p>
          <a:p>
            <a:pPr>
              <a:buNone/>
            </a:pPr>
            <a:r>
              <a:rPr lang="en-US" sz="2800" i="1" dirty="0" smtClean="0"/>
              <a:t>       The flowers and fruits of Love are gone;</a:t>
            </a:r>
          </a:p>
          <a:p>
            <a:pPr>
              <a:buNone/>
            </a:pPr>
            <a:r>
              <a:rPr lang="en-US" sz="2800" i="1" dirty="0" smtClean="0"/>
              <a:t>The worm—the canker, and the grief</a:t>
            </a:r>
          </a:p>
          <a:p>
            <a:pPr>
              <a:buNone/>
            </a:pPr>
            <a:r>
              <a:rPr lang="en-US" sz="2800" i="1" dirty="0" smtClean="0"/>
              <a:t>                                    Are mine alone!</a:t>
            </a:r>
          </a:p>
          <a:p>
            <a:pPr>
              <a:buNone/>
            </a:pPr>
            <a:r>
              <a:rPr lang="en-US" sz="2800" i="1" dirty="0" smtClean="0"/>
              <a:t> </a:t>
            </a:r>
          </a:p>
          <a:p>
            <a:pPr>
              <a:buNone/>
            </a:pPr>
            <a:r>
              <a:rPr lang="en-US" sz="2800" i="1" dirty="0" smtClean="0"/>
              <a:t>   The fire that on my bosom preys</a:t>
            </a:r>
          </a:p>
          <a:p>
            <a:pPr>
              <a:buNone/>
            </a:pPr>
            <a:r>
              <a:rPr lang="en-US" sz="2800" i="1" dirty="0" smtClean="0"/>
              <a:t>       Is lone as some Volcanic Isle;</a:t>
            </a:r>
          </a:p>
          <a:p>
            <a:pPr>
              <a:buNone/>
            </a:pPr>
            <a:r>
              <a:rPr lang="en-US" sz="2800" i="1" dirty="0" smtClean="0"/>
              <a:t>No torch is kindled at its blaze</a:t>
            </a:r>
          </a:p>
          <a:p>
            <a:pPr>
              <a:buNone/>
            </a:pPr>
            <a:r>
              <a:rPr lang="en-US" sz="2800" i="1" dirty="0" smtClean="0"/>
              <a:t>                                    A funeral pile.</a:t>
            </a:r>
          </a:p>
          <a:p>
            <a:pPr>
              <a:buNone/>
            </a:pPr>
            <a:r>
              <a:rPr lang="en-US" sz="2800" i="1" dirty="0" smtClean="0"/>
              <a:t> </a:t>
            </a:r>
          </a:p>
          <a:p>
            <a:pPr>
              <a:buNone/>
            </a:pPr>
            <a:r>
              <a:rPr lang="en-US" sz="2800" i="1" dirty="0" smtClean="0"/>
              <a:t>   The hope, the fear, the jealous care,</a:t>
            </a:r>
          </a:p>
          <a:p>
            <a:pPr>
              <a:buNone/>
            </a:pPr>
            <a:r>
              <a:rPr lang="en-US" sz="2800" i="1" dirty="0" smtClean="0"/>
              <a:t>       The exalted portion of the pain</a:t>
            </a:r>
          </a:p>
          <a:p>
            <a:pPr>
              <a:buNone/>
            </a:pPr>
            <a:r>
              <a:rPr lang="en-US" sz="2800" i="1" dirty="0" smtClean="0"/>
              <a:t>And power of Love I cannot share,</a:t>
            </a:r>
          </a:p>
          <a:p>
            <a:pPr>
              <a:buNone/>
            </a:pPr>
            <a:r>
              <a:rPr lang="en-US" sz="2800" i="1" dirty="0" smtClean="0"/>
              <a:t>                                    But wear the chain.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i="1" dirty="0" smtClean="0"/>
              <a:t>But ’tis not thus—and ’tis not here</a:t>
            </a:r>
          </a:p>
          <a:p>
            <a:pPr>
              <a:buNone/>
            </a:pPr>
            <a:r>
              <a:rPr lang="en-US" sz="3400" i="1" dirty="0" smtClean="0"/>
              <a:t>       Such thoughts should shake my Soul, nor now,</a:t>
            </a:r>
          </a:p>
          <a:p>
            <a:pPr>
              <a:buNone/>
            </a:pPr>
            <a:r>
              <a:rPr lang="en-US" sz="3400" i="1" dirty="0" smtClean="0"/>
              <a:t>Where Glory decks the hero’s bier,</a:t>
            </a:r>
          </a:p>
          <a:p>
            <a:pPr>
              <a:buNone/>
            </a:pPr>
            <a:r>
              <a:rPr lang="en-US" sz="3400" i="1" dirty="0" smtClean="0"/>
              <a:t>                                    Or binds his brow.</a:t>
            </a:r>
          </a:p>
          <a:p>
            <a:pPr>
              <a:buNone/>
            </a:pPr>
            <a:r>
              <a:rPr lang="en-US" sz="3400" i="1" dirty="0" smtClean="0"/>
              <a:t> </a:t>
            </a:r>
          </a:p>
          <a:p>
            <a:pPr>
              <a:buNone/>
            </a:pPr>
            <a:r>
              <a:rPr lang="en-US" sz="3400" i="1" dirty="0" smtClean="0"/>
              <a:t>   The Sword, the Banner, and the Field,</a:t>
            </a:r>
          </a:p>
          <a:p>
            <a:pPr>
              <a:buNone/>
            </a:pPr>
            <a:r>
              <a:rPr lang="en-US" sz="3400" i="1" dirty="0" smtClean="0"/>
              <a:t>       Glory and Greece around us see!</a:t>
            </a:r>
          </a:p>
          <a:p>
            <a:pPr>
              <a:buNone/>
            </a:pPr>
            <a:r>
              <a:rPr lang="en-US" sz="3400" i="1" dirty="0" smtClean="0"/>
              <a:t>The Spartan borne upon his shield</a:t>
            </a:r>
          </a:p>
          <a:p>
            <a:pPr>
              <a:buNone/>
            </a:pPr>
            <a:r>
              <a:rPr lang="en-US" sz="3400" i="1" dirty="0" smtClean="0"/>
              <a:t>                                    Was not more free.</a:t>
            </a:r>
          </a:p>
          <a:p>
            <a:pPr>
              <a:buNone/>
            </a:pPr>
            <a:r>
              <a:rPr lang="en-US" sz="3400" i="1" dirty="0" smtClean="0"/>
              <a:t> </a:t>
            </a:r>
          </a:p>
          <a:p>
            <a:pPr>
              <a:buNone/>
            </a:pPr>
            <a:r>
              <a:rPr lang="en-US" sz="3400" i="1" dirty="0" smtClean="0"/>
              <a:t>   Awake (not Greece—she is awake!)</a:t>
            </a:r>
          </a:p>
          <a:p>
            <a:pPr>
              <a:buNone/>
            </a:pPr>
            <a:r>
              <a:rPr lang="en-US" sz="3400" i="1" dirty="0" smtClean="0"/>
              <a:t>       Awake, my Spirit! Think through whom</a:t>
            </a:r>
          </a:p>
          <a:p>
            <a:pPr>
              <a:buNone/>
            </a:pPr>
            <a:r>
              <a:rPr lang="en-US" sz="3400" i="1" dirty="0" smtClean="0"/>
              <a:t>Thy life-blood tracks its parent lake</a:t>
            </a:r>
          </a:p>
          <a:p>
            <a:pPr>
              <a:buNone/>
            </a:pPr>
            <a:r>
              <a:rPr lang="en-US" sz="3400" i="1" dirty="0" smtClean="0"/>
              <a:t>                                    And then strike home!</a:t>
            </a:r>
          </a:p>
          <a:p>
            <a:r>
              <a:rPr lang="en-US" dirty="0" smtClean="0"/>
              <a:t> 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i="1" dirty="0" smtClean="0"/>
              <a:t> Tread those reviving passions down</a:t>
            </a:r>
          </a:p>
          <a:p>
            <a:pPr>
              <a:buNone/>
            </a:pPr>
            <a:r>
              <a:rPr lang="en-US" sz="2200" i="1" dirty="0" smtClean="0"/>
              <a:t>       Unworthy Manhood—unto thee</a:t>
            </a:r>
          </a:p>
          <a:p>
            <a:pPr>
              <a:buNone/>
            </a:pPr>
            <a:r>
              <a:rPr lang="en-US" sz="2200" i="1" dirty="0" smtClean="0"/>
              <a:t>Indifferent should the smile or frown</a:t>
            </a:r>
          </a:p>
          <a:p>
            <a:pPr>
              <a:buNone/>
            </a:pPr>
            <a:r>
              <a:rPr lang="en-US" sz="2200" i="1" dirty="0" smtClean="0"/>
              <a:t>                                    Of beauty be.</a:t>
            </a:r>
          </a:p>
          <a:p>
            <a:pPr>
              <a:buNone/>
            </a:pPr>
            <a:r>
              <a:rPr lang="en-US" sz="2200" i="1" dirty="0" smtClean="0"/>
              <a:t> </a:t>
            </a:r>
          </a:p>
          <a:p>
            <a:pPr>
              <a:buNone/>
            </a:pPr>
            <a:r>
              <a:rPr lang="en-US" sz="2200" i="1" dirty="0" smtClean="0"/>
              <a:t>   If thou </a:t>
            </a:r>
            <a:r>
              <a:rPr lang="en-US" sz="2200" i="1" dirty="0" err="1" smtClean="0"/>
              <a:t>regret’st</a:t>
            </a:r>
            <a:r>
              <a:rPr lang="en-US" sz="2200" i="1" dirty="0" smtClean="0"/>
              <a:t> thy Youth, why live?</a:t>
            </a:r>
          </a:p>
          <a:p>
            <a:pPr>
              <a:buNone/>
            </a:pPr>
            <a:r>
              <a:rPr lang="en-US" sz="2200" i="1" dirty="0" smtClean="0"/>
              <a:t>       The land of </a:t>
            </a:r>
            <a:r>
              <a:rPr lang="en-US" sz="2200" i="1" dirty="0" err="1" smtClean="0"/>
              <a:t>honourable</a:t>
            </a:r>
            <a:r>
              <a:rPr lang="en-US" sz="2200" i="1" dirty="0" smtClean="0"/>
              <a:t> Death</a:t>
            </a:r>
          </a:p>
          <a:p>
            <a:pPr>
              <a:buNone/>
            </a:pPr>
            <a:r>
              <a:rPr lang="en-US" sz="2200" i="1" dirty="0" smtClean="0"/>
              <a:t>Is here:—up to the Field, and give</a:t>
            </a:r>
          </a:p>
          <a:p>
            <a:pPr>
              <a:buNone/>
            </a:pPr>
            <a:r>
              <a:rPr lang="en-US" sz="2200" i="1" dirty="0" smtClean="0"/>
              <a:t>                                    Away thy breath!</a:t>
            </a:r>
          </a:p>
          <a:p>
            <a:pPr>
              <a:buNone/>
            </a:pPr>
            <a:r>
              <a:rPr lang="en-US" sz="2200" i="1" dirty="0" smtClean="0"/>
              <a:t> </a:t>
            </a:r>
          </a:p>
          <a:p>
            <a:pPr>
              <a:buNone/>
            </a:pPr>
            <a:r>
              <a:rPr lang="en-US" sz="2200" i="1" dirty="0" smtClean="0"/>
              <a:t>   Seek out—less often sought than found—</a:t>
            </a:r>
          </a:p>
          <a:p>
            <a:pPr>
              <a:buNone/>
            </a:pPr>
            <a:r>
              <a:rPr lang="en-US" sz="2200" i="1" dirty="0" smtClean="0"/>
              <a:t>       A Soldier’s Grave, for thee the best;</a:t>
            </a:r>
          </a:p>
          <a:p>
            <a:pPr>
              <a:buNone/>
            </a:pPr>
            <a:r>
              <a:rPr lang="en-US" sz="2200" i="1" dirty="0" smtClean="0"/>
              <a:t>Then look around, and choose thy Ground,</a:t>
            </a:r>
          </a:p>
          <a:p>
            <a:pPr>
              <a:buNone/>
            </a:pPr>
            <a:r>
              <a:rPr lang="en-US" sz="2200" i="1" dirty="0" smtClean="0"/>
              <a:t>                                    And take thy rest.</a:t>
            </a:r>
          </a:p>
          <a:p>
            <a:pPr>
              <a:buNone/>
            </a:pPr>
            <a:r>
              <a:rPr lang="en-US" sz="2200" i="1" dirty="0" err="1" smtClean="0"/>
              <a:t>Missolonghi</a:t>
            </a:r>
            <a:r>
              <a:rPr lang="en-US" sz="2200" i="1" dirty="0" smtClean="0"/>
              <a:t>, 1824</a:t>
            </a:r>
          </a:p>
          <a:p>
            <a:endParaRPr lang="el-GR" sz="22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Lord Byron on his Death-bed c. 1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20000" cy="536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anda Gorman signs modeling contract after star turn at inauguration | US  news | The Guard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3000396" cy="300039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am the daughter of black writers,</a:t>
            </a:r>
          </a:p>
          <a:p>
            <a:pPr>
              <a:buNone/>
            </a:pPr>
            <a:r>
              <a:rPr lang="en-US" dirty="0" smtClean="0"/>
              <a:t>who are descended from freedom fighters,</a:t>
            </a:r>
          </a:p>
          <a:p>
            <a:pPr>
              <a:buNone/>
            </a:pPr>
            <a:r>
              <a:rPr lang="en-US" dirty="0" smtClean="0"/>
              <a:t>who broke their chains and changed the world.</a:t>
            </a:r>
          </a:p>
          <a:p>
            <a:pPr>
              <a:buNone/>
            </a:pPr>
            <a:r>
              <a:rPr lang="en-US" dirty="0" smtClean="0"/>
              <a:t>They call me.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smtClean="0"/>
              <a:t>What would your answer be?</a:t>
            </a:r>
            <a:br>
              <a:rPr smtClean="0"/>
            </a:br>
            <a:r>
              <a:rPr sz="2800" smtClean="0"/>
              <a:t>(think about it and save your answer for later</a:t>
            </a:r>
            <a:r>
              <a:rPr lang="el-GR" sz="2800" dirty="0" smtClean="0"/>
              <a:t>…</a:t>
            </a:r>
            <a:r>
              <a:rPr sz="2800" smtClean="0"/>
              <a:t>)</a:t>
            </a:r>
            <a:endParaRPr lang="el-G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What does he regret?</a:t>
            </a:r>
          </a:p>
          <a:p>
            <a:r>
              <a:rPr lang="en-US" sz="2800" dirty="0" smtClean="0"/>
              <a:t>What gives him a purpose?</a:t>
            </a:r>
            <a:endParaRPr lang="el-G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14340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Whose shoulders do you stand on?</a:t>
            </a:r>
          </a:p>
          <a:p>
            <a:r>
              <a:rPr lang="en-US" sz="3000" dirty="0" smtClean="0"/>
              <a:t>What do you stand for?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Maybe Gorman’s ‘mantra’ can help you answer the questions…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am the son/daughter of ______________________</a:t>
            </a:r>
          </a:p>
          <a:p>
            <a:pPr>
              <a:buNone/>
            </a:pPr>
            <a:r>
              <a:rPr lang="en-US" dirty="0" smtClean="0"/>
              <a:t>who descended from ___________________________</a:t>
            </a:r>
          </a:p>
          <a:p>
            <a:pPr>
              <a:buNone/>
            </a:pPr>
            <a:r>
              <a:rPr lang="en-US" dirty="0" smtClean="0"/>
              <a:t>who _____________________________________</a:t>
            </a:r>
          </a:p>
          <a:p>
            <a:pPr>
              <a:buNone/>
            </a:pPr>
            <a:r>
              <a:rPr lang="en-US" dirty="0" smtClean="0"/>
              <a:t>They call 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smtClean="0"/>
              <a:t>Let's go back to where we started</a:t>
            </a:r>
            <a:r>
              <a:rPr lang="el-GR" dirty="0" smtClean="0"/>
              <a:t>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0994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am the </a:t>
            </a:r>
            <a:r>
              <a:rPr lang="el-GR" dirty="0" smtClean="0">
                <a:solidFill>
                  <a:srgbClr val="FFC000"/>
                </a:solidFill>
              </a:rPr>
              <a:t>[</a:t>
            </a:r>
            <a:r>
              <a:rPr lang="en-US" dirty="0" smtClean="0">
                <a:solidFill>
                  <a:srgbClr val="FFC000"/>
                </a:solidFill>
              </a:rPr>
              <a:t>daughter of black writers],</a:t>
            </a:r>
          </a:p>
          <a:p>
            <a:pPr>
              <a:buNone/>
            </a:pPr>
            <a:r>
              <a:rPr lang="en-US" dirty="0" smtClean="0"/>
              <a:t>who are descended from </a:t>
            </a:r>
            <a:r>
              <a:rPr lang="en-US" dirty="0" smtClean="0">
                <a:solidFill>
                  <a:srgbClr val="FFC000"/>
                </a:solidFill>
              </a:rPr>
              <a:t>[freedom fighters],</a:t>
            </a:r>
          </a:p>
          <a:p>
            <a:pPr>
              <a:buNone/>
            </a:pPr>
            <a:r>
              <a:rPr lang="en-US" dirty="0" smtClean="0"/>
              <a:t>who </a:t>
            </a:r>
            <a:r>
              <a:rPr lang="en-US" dirty="0" smtClean="0">
                <a:solidFill>
                  <a:srgbClr val="FFC000"/>
                </a:solidFill>
              </a:rPr>
              <a:t>[broke their chains and changed the world].</a:t>
            </a:r>
          </a:p>
          <a:p>
            <a:pPr>
              <a:buNone/>
            </a:pPr>
            <a:r>
              <a:rPr lang="en-US" dirty="0" smtClean="0"/>
              <a:t>They call me.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857388"/>
          </a:xfrm>
        </p:spPr>
        <p:txBody>
          <a:bodyPr>
            <a:normAutofit fontScale="90000"/>
          </a:bodyPr>
          <a:lstStyle/>
          <a:p>
            <a:r>
              <a:rPr sz="4000" smtClean="0"/>
              <a:t>Maybe Gorman’s ‘mantra’ can help you answer the questions…</a:t>
            </a:r>
            <a:r>
              <a:rPr smtClean="0"/>
              <a:t/>
            </a:r>
            <a:br>
              <a:rPr smtClean="0"/>
            </a:br>
            <a:r>
              <a:rPr sz="3100" smtClean="0"/>
              <a:t>[just replace the parts in brackets with your own ideas]</a:t>
            </a:r>
            <a:r>
              <a:rPr smtClean="0"/>
              <a:t/>
            </a:r>
            <a:br>
              <a:rPr smtClean="0"/>
            </a:b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 am the daughter of </a:t>
            </a:r>
            <a:r>
              <a:rPr lang="en-US" sz="4400" i="1" dirty="0" smtClean="0">
                <a:solidFill>
                  <a:srgbClr val="FFC000"/>
                </a:solidFill>
              </a:rPr>
              <a:t>freedom fighters</a:t>
            </a:r>
          </a:p>
          <a:p>
            <a:pPr>
              <a:buNone/>
            </a:pPr>
            <a:r>
              <a:rPr lang="en-US" sz="3200" dirty="0" smtClean="0"/>
              <a:t>Who are descended from </a:t>
            </a:r>
            <a:r>
              <a:rPr lang="en-US" sz="4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ancient thinkers</a:t>
            </a:r>
          </a:p>
          <a:p>
            <a:pPr>
              <a:buNone/>
            </a:pPr>
            <a:r>
              <a:rPr lang="en-US" sz="3200" dirty="0" smtClean="0"/>
              <a:t>Whose </a:t>
            </a:r>
            <a:r>
              <a:rPr lang="en-US" sz="4800" dirty="0" smtClean="0">
                <a:solidFill>
                  <a:srgbClr val="C00000"/>
                </a:solidFill>
              </a:rPr>
              <a:t>ideas changed the world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They call me.</a:t>
            </a:r>
            <a:endParaRPr lang="el-GR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Credits to Luke </a:t>
            </a:r>
            <a:r>
              <a:rPr lang="en-US" dirty="0" err="1" smtClean="0"/>
              <a:t>Prodromou</a:t>
            </a:r>
            <a:r>
              <a:rPr lang="en-US" dirty="0" smtClean="0"/>
              <a:t> for: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the videos of Hellas and The Isles of Greece </a:t>
            </a:r>
            <a:r>
              <a:rPr lang="en-US" sz="2000" dirty="0" smtClean="0">
                <a:hlinkClick r:id="rId2"/>
              </a:rPr>
              <a:t>https://www.youtube.com/channel/UCzB4_DsZZOUkNvHFomDRD-g</a:t>
            </a:r>
            <a:endParaRPr lang="en-US" sz="2000" dirty="0" smtClean="0"/>
          </a:p>
          <a:p>
            <a:r>
              <a:rPr lang="en-US" dirty="0" smtClean="0"/>
              <a:t>the extract from Hellas and the bilingual version of The Isles of Greece</a:t>
            </a:r>
          </a:p>
          <a:p>
            <a:pPr lvl="1">
              <a:buNone/>
            </a:pPr>
            <a:r>
              <a:rPr lang="en-US" sz="2000" dirty="0" smtClean="0">
                <a:hlinkClick r:id="rId3"/>
              </a:rPr>
              <a:t>https://www.facebook.com/luke.prodromou.90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smtClean="0"/>
              <a:t>What defines our identity?</a:t>
            </a:r>
            <a:br>
              <a:rPr smtClean="0"/>
            </a:br>
            <a:r>
              <a:rPr sz="3100" smtClean="0"/>
              <a:t>Write your ideas in the chat box!</a:t>
            </a:r>
            <a:endParaRPr lang="el-GR" sz="3100" dirty="0"/>
          </a:p>
        </p:txBody>
      </p:sp>
      <p:pic>
        <p:nvPicPr>
          <p:cNvPr id="3074" name="Picture 2" descr="How can understanding our identity help us move forward in times of transitio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500594" cy="337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2071678"/>
            <a:ext cx="7658096" cy="4095760"/>
          </a:xfrm>
        </p:spPr>
        <p:txBody>
          <a:bodyPr/>
          <a:lstStyle/>
          <a:p>
            <a:r>
              <a:rPr lang="en-US" dirty="0" smtClean="0"/>
              <a:t>Family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Life experiences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Other?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defines our identity?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28" y="1785926"/>
            <a:ext cx="6215106" cy="307183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Our </a:t>
            </a:r>
            <a:r>
              <a:rPr lang="en-US" sz="4000" dirty="0" smtClean="0">
                <a:solidFill>
                  <a:srgbClr val="FFC000"/>
                </a:solidFill>
              </a:rPr>
              <a:t>identity</a:t>
            </a:r>
            <a:r>
              <a:rPr lang="en-US" dirty="0" smtClean="0"/>
              <a:t>, who we are, also defines </a:t>
            </a:r>
            <a:r>
              <a:rPr lang="en-US" sz="4000" dirty="0" smtClean="0">
                <a:solidFill>
                  <a:srgbClr val="C00000"/>
                </a:solidFill>
              </a:rPr>
              <a:t>what we stand for</a:t>
            </a:r>
            <a:r>
              <a:rPr lang="en-US" dirty="0" smtClean="0"/>
              <a:t>, in other words, our values and beliefs which give us a </a:t>
            </a:r>
            <a:r>
              <a:rPr lang="en-US" sz="4000" dirty="0" smtClean="0">
                <a:solidFill>
                  <a:srgbClr val="FFC000"/>
                </a:solidFill>
              </a:rPr>
              <a:t>purpose</a:t>
            </a:r>
            <a:r>
              <a:rPr lang="en-US" dirty="0" smtClean="0"/>
              <a:t> in life.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r>
              <a:rPr lang="en-US" dirty="0" smtClean="0"/>
              <a:t>Think of any words (nouns, adjectives, verbs) that are associated with Greece and Greek people and write them in the chat box!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smtClean="0"/>
              <a:t>What does it mean to be </a:t>
            </a:r>
            <a:r>
              <a:rPr smtClean="0">
                <a:solidFill>
                  <a:srgbClr val="0070C0"/>
                </a:solidFill>
              </a:rPr>
              <a:t>Greek</a:t>
            </a:r>
            <a:r>
              <a:rPr smtClean="0"/>
              <a:t>?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joy</a:t>
            </a:r>
          </a:p>
          <a:p>
            <a:r>
              <a:rPr lang="en-US" dirty="0" smtClean="0"/>
              <a:t>fight</a:t>
            </a:r>
          </a:p>
          <a:p>
            <a:r>
              <a:rPr lang="en-US" dirty="0" smtClean="0"/>
              <a:t>proud</a:t>
            </a:r>
          </a:p>
          <a:p>
            <a:r>
              <a:rPr lang="en-US" dirty="0" smtClean="0"/>
              <a:t>inventive</a:t>
            </a:r>
          </a:p>
          <a:p>
            <a:r>
              <a:rPr lang="en-US" dirty="0" smtClean="0"/>
              <a:t>stubborn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democracy</a:t>
            </a:r>
          </a:p>
          <a:p>
            <a:r>
              <a:rPr lang="en-US" dirty="0" smtClean="0"/>
              <a:t>freedom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faith</a:t>
            </a:r>
          </a:p>
          <a:p>
            <a:r>
              <a:rPr lang="en-US" dirty="0" smtClean="0"/>
              <a:t>passion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What does it mean to be Greek? </a:t>
            </a:r>
            <a:endParaRPr lang="el-GR" dirty="0"/>
          </a:p>
        </p:txBody>
      </p:sp>
      <p:pic>
        <p:nvPicPr>
          <p:cNvPr id="3074" name="Picture 2" descr="Visit Greece | Greek isl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3214710" cy="2141048"/>
          </a:xfrm>
          <a:prstGeom prst="rect">
            <a:avLst/>
          </a:prstGeom>
          <a:noFill/>
        </p:spPr>
      </p:pic>
      <p:pic>
        <p:nvPicPr>
          <p:cNvPr id="3078" name="Picture 6" descr="Germans Use Greek Dances from Crete as Therapy [video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80"/>
            <a:ext cx="3214709" cy="2411031"/>
          </a:xfrm>
          <a:prstGeom prst="rect">
            <a:avLst/>
          </a:prstGeom>
          <a:noFill/>
        </p:spPr>
      </p:pic>
      <p:pic>
        <p:nvPicPr>
          <p:cNvPr id="3076" name="Picture 4" descr="Parthenon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7265">
            <a:off x="5445129" y="2669384"/>
            <a:ext cx="3214710" cy="225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How does our past define/inspire us?</a:t>
            </a:r>
            <a:endParaRPr lang="el-GR" dirty="0"/>
          </a:p>
        </p:txBody>
      </p:sp>
      <p:pic>
        <p:nvPicPr>
          <p:cNvPr id="44034" name="Picture 2" descr="Greek War of Indepen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883736" cy="462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746</TotalTime>
  <Words>1207</Words>
  <Application>Microsoft Office PowerPoint</Application>
  <PresentationFormat>On-screen Show (4:3)</PresentationFormat>
  <Paragraphs>239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From Amanda Gorman  to Lord Byron</vt:lpstr>
      <vt:lpstr>In her TED-Ed talk about poetry, inaugural poet Amanda Gorman asked the students these two questions…</vt:lpstr>
      <vt:lpstr>What would your answer be? (think about it and save your answer for later…)</vt:lpstr>
      <vt:lpstr>What defines our identity? Write your ideas in the chat box!</vt:lpstr>
      <vt:lpstr>What defines our identity?</vt:lpstr>
      <vt:lpstr>Slide 6</vt:lpstr>
      <vt:lpstr>What does it mean to be Greek?</vt:lpstr>
      <vt:lpstr>What does it mean to be Greek? </vt:lpstr>
      <vt:lpstr>How does our past define/inspire us?</vt:lpstr>
      <vt:lpstr>"Honorary ancestors are…</vt:lpstr>
      <vt:lpstr>"We are all Greeks.  Our laws, our literature, our religion, our arts, have their roots in Greece…"  "Hellas" - Percy Byshe Shelley</vt:lpstr>
      <vt:lpstr>Hellas (extract)           by Percy Bysshe Shelley  (1822) (Listen to the poem and answer the questions that follow.)</vt:lpstr>
      <vt:lpstr>Slide 13</vt:lpstr>
      <vt:lpstr>Slide 14</vt:lpstr>
      <vt:lpstr>Greece as a source of inspiration</vt:lpstr>
      <vt:lpstr>Some English romantic poets &amp; Philhellenes</vt:lpstr>
      <vt:lpstr>The Romantic Movement</vt:lpstr>
      <vt:lpstr>The Isles of Greece  by Lord Byron (Listen to the poem and complete the missing words.)</vt:lpstr>
      <vt:lpstr>Slide 19</vt:lpstr>
      <vt:lpstr>Slide 20</vt:lpstr>
      <vt:lpstr>Slide 21</vt:lpstr>
      <vt:lpstr>Slide 22</vt:lpstr>
      <vt:lpstr>Slide 23</vt:lpstr>
      <vt:lpstr>Slide 24</vt:lpstr>
      <vt:lpstr>January 22nd,  Missolonghi On this Day I Complete my  Thirty-Sixth Year</vt:lpstr>
      <vt:lpstr>Slide 26</vt:lpstr>
      <vt:lpstr>Slide 27</vt:lpstr>
      <vt:lpstr>Slide 28</vt:lpstr>
      <vt:lpstr>Slide 29</vt:lpstr>
      <vt:lpstr>Slide 30</vt:lpstr>
      <vt:lpstr>Let's go back to where we started…</vt:lpstr>
      <vt:lpstr>Maybe Gorman’s ‘mantra’ can help you answer the questions… [just replace the parts in brackets with your own ideas] </vt:lpstr>
      <vt:lpstr>Slide 33</vt:lpstr>
      <vt:lpstr>Slide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War of Independence</dc:title>
  <dc:creator>Γεωργία Μπαλαρά</dc:creator>
  <cp:lastModifiedBy>Γεωργία Μπαλαρά</cp:lastModifiedBy>
  <cp:revision>63</cp:revision>
  <dcterms:created xsi:type="dcterms:W3CDTF">2021-03-26T05:59:27Z</dcterms:created>
  <dcterms:modified xsi:type="dcterms:W3CDTF">2021-03-29T15:08:25Z</dcterms:modified>
</cp:coreProperties>
</file>