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345" r:id="rId12"/>
    <p:sldId id="266" r:id="rId13"/>
    <p:sldId id="267" r:id="rId14"/>
    <p:sldId id="268" r:id="rId15"/>
    <p:sldId id="269" r:id="rId16"/>
    <p:sldId id="270" r:id="rId17"/>
    <p:sldId id="272" r:id="rId18"/>
    <p:sldId id="273" r:id="rId19"/>
    <p:sldId id="274" r:id="rId20"/>
    <p:sldId id="275" r:id="rId21"/>
    <p:sldId id="276" r:id="rId22"/>
    <p:sldId id="346" r:id="rId23"/>
    <p:sldId id="277" r:id="rId24"/>
    <p:sldId id="278" r:id="rId25"/>
    <p:sldId id="279" r:id="rId26"/>
    <p:sldId id="280" r:id="rId27"/>
    <p:sldId id="281" r:id="rId28"/>
    <p:sldId id="282" r:id="rId29"/>
    <p:sldId id="283" r:id="rId30"/>
    <p:sldId id="284" r:id="rId31"/>
    <p:sldId id="287" r:id="rId32"/>
    <p:sldId id="288" r:id="rId33"/>
    <p:sldId id="289" r:id="rId34"/>
    <p:sldId id="350" r:id="rId35"/>
    <p:sldId id="351" r:id="rId36"/>
    <p:sldId id="352"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47" r:id="rId71"/>
    <p:sldId id="323" r:id="rId72"/>
    <p:sldId id="324" r:id="rId73"/>
    <p:sldId id="348" r:id="rId74"/>
    <p:sldId id="325" r:id="rId75"/>
    <p:sldId id="326" r:id="rId76"/>
    <p:sldId id="327" r:id="rId77"/>
    <p:sldId id="328" r:id="rId78"/>
    <p:sldId id="329" r:id="rId79"/>
    <p:sldId id="330" r:id="rId80"/>
    <p:sldId id="331" r:id="rId81"/>
    <p:sldId id="353" r:id="rId82"/>
    <p:sldId id="332" r:id="rId83"/>
    <p:sldId id="333" r:id="rId84"/>
    <p:sldId id="334" r:id="rId85"/>
    <p:sldId id="335" r:id="rId86"/>
    <p:sldId id="336" r:id="rId87"/>
    <p:sldId id="349" r:id="rId88"/>
    <p:sldId id="337" r:id="rId89"/>
    <p:sldId id="338" r:id="rId90"/>
    <p:sldId id="339" r:id="rId91"/>
    <p:sldId id="340" r:id="rId92"/>
    <p:sldId id="341" r:id="rId93"/>
    <p:sldId id="342" r:id="rId94"/>
    <p:sldId id="343" r:id="rId95"/>
    <p:sldId id="344" r:id="rId9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4" d="100"/>
          <a:sy n="104" d="100"/>
        </p:scale>
        <p:origin x="126" y="2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281669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122225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975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72934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968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229778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107604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1944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313229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265822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140809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238230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319128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301767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30263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287E859-BE5B-4486-A754-B7CF28603BC9}" type="datetimeFigureOut">
              <a:rPr lang="el-GR" smtClean="0"/>
              <a:t>16/12/2024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EFE9308-FE20-4BE4-AC01-FA96C7E65382}" type="slidenum">
              <a:rPr lang="el-GR" smtClean="0"/>
              <a:t>‹#›</a:t>
            </a:fld>
            <a:endParaRPr lang="el-GR" dirty="0"/>
          </a:p>
        </p:txBody>
      </p:sp>
    </p:spTree>
    <p:extLst>
      <p:ext uri="{BB962C8B-B14F-4D97-AF65-F5344CB8AC3E}">
        <p14:creationId xmlns:p14="http://schemas.microsoft.com/office/powerpoint/2010/main" val="400270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87E859-BE5B-4486-A754-B7CF28603BC9}" type="datetimeFigureOut">
              <a:rPr lang="el-GR" smtClean="0"/>
              <a:t>16/12/2024</a:t>
            </a:fld>
            <a:endParaRPr lang="el-G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FE9308-FE20-4BE4-AC01-FA96C7E65382}" type="slidenum">
              <a:rPr lang="el-GR" smtClean="0"/>
              <a:t>‹#›</a:t>
            </a:fld>
            <a:endParaRPr lang="el-GR" dirty="0"/>
          </a:p>
        </p:txBody>
      </p:sp>
    </p:spTree>
    <p:extLst>
      <p:ext uri="{BB962C8B-B14F-4D97-AF65-F5344CB8AC3E}">
        <p14:creationId xmlns:p14="http://schemas.microsoft.com/office/powerpoint/2010/main" val="13790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1. </a:t>
            </a:r>
            <a:r>
              <a:rPr lang="el-GR" dirty="0" smtClean="0"/>
              <a:t>Το Περιβαλλοντικό Πρόβλημα</a:t>
            </a:r>
            <a:endParaRPr lang="el-GR" dirty="0"/>
          </a:p>
        </p:txBody>
      </p:sp>
      <p:sp>
        <p:nvSpPr>
          <p:cNvPr id="3" name="Υπότιτλος 2"/>
          <p:cNvSpPr>
            <a:spLocks noGrp="1"/>
          </p:cNvSpPr>
          <p:nvPr>
            <p:ph type="subTitle" idx="1"/>
          </p:nvPr>
        </p:nvSpPr>
        <p:spPr/>
        <p:txBody>
          <a:bodyPr/>
          <a:lstStyle/>
          <a:p>
            <a:r>
              <a:rPr lang="el-GR" dirty="0" smtClean="0"/>
              <a:t>1.2 Απορρίμματα</a:t>
            </a:r>
            <a:r>
              <a:rPr lang="el-GR" dirty="0"/>
              <a:t>, ένα παγκόσμιο περιβαλλοντικό ζήτημα </a:t>
            </a:r>
          </a:p>
        </p:txBody>
      </p:sp>
      <p:sp>
        <p:nvSpPr>
          <p:cNvPr id="4" name="TextBox 3"/>
          <p:cNvSpPr txBox="1"/>
          <p:nvPr/>
        </p:nvSpPr>
        <p:spPr>
          <a:xfrm>
            <a:off x="905858" y="110838"/>
            <a:ext cx="8368145" cy="1200329"/>
          </a:xfrm>
          <a:prstGeom prst="rect">
            <a:avLst/>
          </a:prstGeom>
          <a:noFill/>
        </p:spPr>
        <p:txBody>
          <a:bodyPr wrap="square" rtlCol="0">
            <a:spAutoFit/>
          </a:bodyPr>
          <a:lstStyle/>
          <a:p>
            <a:pPr algn="ctr"/>
            <a:r>
              <a:rPr lang="el-GR" sz="3600" b="1" dirty="0" smtClean="0">
                <a:solidFill>
                  <a:schemeClr val="accent2"/>
                </a:solidFill>
                <a:effectLst>
                  <a:outerShdw blurRad="38100" dist="38100" dir="2700000" algn="tl">
                    <a:srgbClr val="000000">
                      <a:alpha val="43137"/>
                    </a:srgbClr>
                  </a:outerShdw>
                </a:effectLst>
              </a:rPr>
              <a:t>Περιβαλλοντική Προστασία &amp;</a:t>
            </a:r>
            <a:r>
              <a:rPr lang="en-US" sz="3600" b="1" dirty="0" smtClean="0">
                <a:solidFill>
                  <a:schemeClr val="accent2"/>
                </a:solidFill>
                <a:effectLst>
                  <a:outerShdw blurRad="38100" dist="38100" dir="2700000" algn="tl">
                    <a:srgbClr val="000000">
                      <a:alpha val="43137"/>
                    </a:srgbClr>
                  </a:outerShdw>
                </a:effectLst>
              </a:rPr>
              <a:t> </a:t>
            </a:r>
            <a:r>
              <a:rPr lang="el-GR" sz="3600" b="1" dirty="0" smtClean="0">
                <a:solidFill>
                  <a:schemeClr val="accent2"/>
                </a:solidFill>
                <a:effectLst>
                  <a:outerShdw blurRad="38100" dist="38100" dir="2700000" algn="tl">
                    <a:srgbClr val="000000">
                      <a:alpha val="43137"/>
                    </a:srgbClr>
                  </a:outerShdw>
                </a:effectLst>
              </a:rPr>
              <a:t>Ανακύκλωση Προϊόντων</a:t>
            </a:r>
            <a:endParaRPr lang="el-GR" sz="3600" dirty="0">
              <a:solidFill>
                <a:schemeClr val="accent2"/>
              </a:solidFill>
              <a:effectLst>
                <a:outerShdw blurRad="38100" dist="38100" dir="2700000" algn="tl">
                  <a:srgbClr val="000000">
                    <a:alpha val="43137"/>
                  </a:srgbClr>
                </a:outerShdw>
              </a:effectLst>
            </a:endParaRPr>
          </a:p>
        </p:txBody>
      </p:sp>
      <p:sp>
        <p:nvSpPr>
          <p:cNvPr id="5" name="TextBox 4"/>
          <p:cNvSpPr txBox="1"/>
          <p:nvPr/>
        </p:nvSpPr>
        <p:spPr>
          <a:xfrm>
            <a:off x="212436" y="5723143"/>
            <a:ext cx="6083717" cy="923330"/>
          </a:xfrm>
          <a:prstGeom prst="rect">
            <a:avLst/>
          </a:prstGeom>
          <a:noFill/>
        </p:spPr>
        <p:txBody>
          <a:bodyPr wrap="none" rtlCol="0">
            <a:spAutoFit/>
          </a:bodyPr>
          <a:lstStyle/>
          <a:p>
            <a:r>
              <a:rPr lang="el-GR" i="1" dirty="0">
                <a:solidFill>
                  <a:schemeClr val="accent5"/>
                </a:solidFill>
                <a:effectLst>
                  <a:outerShdw blurRad="38100" dist="38100" dir="2700000" algn="tl">
                    <a:srgbClr val="000000">
                      <a:alpha val="43137"/>
                    </a:srgbClr>
                  </a:outerShdw>
                </a:effectLst>
              </a:rPr>
              <a:t>Παπαδημητρίου Ελένη</a:t>
            </a:r>
          </a:p>
          <a:p>
            <a:r>
              <a:rPr lang="el-GR" i="1" dirty="0">
                <a:solidFill>
                  <a:schemeClr val="accent5"/>
                </a:solidFill>
                <a:effectLst>
                  <a:outerShdw blurRad="38100" dist="38100" dir="2700000" algn="tl">
                    <a:srgbClr val="000000">
                      <a:alpha val="43137"/>
                    </a:srgbClr>
                  </a:outerShdw>
                </a:effectLst>
              </a:rPr>
              <a:t>Πιστοποιημένη Εκπαιδεύτρια Ενηλίκων</a:t>
            </a:r>
          </a:p>
          <a:p>
            <a:r>
              <a:rPr lang="el-GR" i="1" dirty="0">
                <a:solidFill>
                  <a:schemeClr val="accent5"/>
                </a:solidFill>
                <a:effectLst>
                  <a:outerShdw blurRad="38100" dist="38100" dir="2700000" algn="tl">
                    <a:srgbClr val="000000">
                      <a:alpha val="43137"/>
                    </a:srgbClr>
                  </a:outerShdw>
                </a:effectLst>
              </a:rPr>
              <a:t>Χημικός Μηχανικός - ΜSc στις Περιβαλλοντικές Επιστήμες</a:t>
            </a:r>
          </a:p>
        </p:txBody>
      </p:sp>
    </p:spTree>
    <p:extLst>
      <p:ext uri="{BB962C8B-B14F-4D97-AF65-F5344CB8AC3E}">
        <p14:creationId xmlns:p14="http://schemas.microsoft.com/office/powerpoint/2010/main" val="4183823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677334" y="2160589"/>
            <a:ext cx="7284411" cy="3880773"/>
          </a:xfrm>
        </p:spPr>
        <p:txBody>
          <a:bodyPr>
            <a:normAutofit/>
          </a:bodyPr>
          <a:lstStyle/>
          <a:p>
            <a:pPr>
              <a:buFont typeface="+mj-lt"/>
              <a:buAutoNum type="arabicPeriod" startAt="2"/>
            </a:pPr>
            <a:r>
              <a:rPr lang="el-GR" dirty="0" smtClean="0">
                <a:solidFill>
                  <a:schemeClr val="accent5"/>
                </a:solidFill>
              </a:rPr>
              <a:t>Κοινωνικές</a:t>
            </a:r>
            <a:r>
              <a:rPr lang="el-GR" dirty="0" smtClean="0"/>
              <a:t> </a:t>
            </a:r>
            <a:r>
              <a:rPr lang="el-GR" dirty="0" smtClean="0">
                <a:solidFill>
                  <a:schemeClr val="accent5"/>
                </a:solidFill>
              </a:rPr>
              <a:t>και </a:t>
            </a:r>
            <a:r>
              <a:rPr lang="el-GR" dirty="0">
                <a:solidFill>
                  <a:schemeClr val="accent5"/>
                </a:solidFill>
              </a:rPr>
              <a:t>οικονομικές </a:t>
            </a:r>
            <a:r>
              <a:rPr lang="el-GR" dirty="0" smtClean="0">
                <a:solidFill>
                  <a:schemeClr val="accent5"/>
                </a:solidFill>
              </a:rPr>
              <a:t>επιπτώσεις</a:t>
            </a:r>
            <a:r>
              <a:rPr lang="el-GR" dirty="0" smtClean="0"/>
              <a:t> </a:t>
            </a:r>
          </a:p>
          <a:p>
            <a:r>
              <a:rPr lang="el-GR" dirty="0" smtClean="0"/>
              <a:t>Σε </a:t>
            </a:r>
            <a:r>
              <a:rPr lang="el-GR" dirty="0"/>
              <a:t>πολλές αναπτυσσόμενες χώρες, οι συλλέκτες </a:t>
            </a:r>
            <a:r>
              <a:rPr lang="el-GR" dirty="0" smtClean="0"/>
              <a:t>απορριμμάτων </a:t>
            </a:r>
            <a:r>
              <a:rPr lang="el-GR" dirty="0"/>
              <a:t>βγάζουν τα προς το ζην σαρώνοντας τους χώρους υγειονομικής ταφής και ταξινομώντας τα σκουπίδια. Ενώ η εργασία τους παίζει κρίσιμο ρόλο στην ανακύκλωση και διαχείριση απορριμμάτων, οι συλλέκτες απορριμμάτων συχνά αντιμετωπίζουν εκμετάλλευση, διακρίσεις και κακές συνθήκες εργασίας. Σύμφωνα με τη Διεθνή Οργάνωση Εργασίας, υπολογίζεται ότι 15 εκατομμύρια άνθρωποι παγκοσμίως εργάζονται ως συλλέκτες απορριμμάτων, με την πλειοψηφία να ζει στη φτώχεια (ILO, 2019). Αυτό υπογραμμίζει την ανάγκη για περιεκτικές και βιώσιμες πρακτικές διαχείρισης αποβλήτων που δίνουν προτεραιότητα στην ευημερία όλων των ενδιαφερομένων. </a:t>
            </a:r>
          </a:p>
        </p:txBody>
      </p:sp>
      <p:pic>
        <p:nvPicPr>
          <p:cNvPr id="4098" name="Picture 2" descr="χωματερές - από το iefimerid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855" y="2703946"/>
            <a:ext cx="3699164" cy="184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63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668098" y="2197534"/>
            <a:ext cx="6610157" cy="3418175"/>
          </a:xfrm>
        </p:spPr>
        <p:txBody>
          <a:bodyPr/>
          <a:lstStyle/>
          <a:p>
            <a:r>
              <a:rPr lang="el-GR" dirty="0" smtClean="0"/>
              <a:t>Σύμφωνα με την GWMO </a:t>
            </a:r>
            <a:r>
              <a:rPr lang="el-GR" dirty="0"/>
              <a:t>2024 </a:t>
            </a:r>
            <a:r>
              <a:rPr lang="el-GR" dirty="0" smtClean="0"/>
              <a:t>(Global </a:t>
            </a:r>
            <a:r>
              <a:rPr lang="el-GR" dirty="0"/>
              <a:t>Waste Management </a:t>
            </a:r>
            <a:r>
              <a:rPr lang="el-GR" dirty="0" smtClean="0"/>
              <a:t>Outlook) το </a:t>
            </a:r>
            <a:r>
              <a:rPr lang="el-GR" dirty="0"/>
              <a:t>παγκόσμιο άμεσο κόστος διαχείρισης απορριμμάτων το 2020 έφτασε τα 252,3 δισεκατομμύρια δολάρια. Εάν συνυπολογιστούν εξωτερικές επιδράσεις – κρυφό κόστος ρύπανσης, επιπτώσεις στην υγεία και κλιματική αλλαγή – το συνολικό ετήσιο κόστος αυξάνεται σε 361 δισεκατομμύρια δολάρια, με το κόστος των εξωτερικών παραγόντων να ισούται σχεδόν με το άμεσο κόστος. Χωρίς αλλαγή του </a:t>
            </a:r>
            <a:r>
              <a:rPr lang="el-GR" dirty="0" smtClean="0"/>
              <a:t>μοντέλου, </a:t>
            </a:r>
            <a:r>
              <a:rPr lang="el-GR" dirty="0"/>
              <a:t>το παγκόσμιο ετήσιο κόστος σχεδόν θα διπλασιαστεί έως το 2050, φτάνοντας τα 640,3 δισεκατομμύρια δολάρια ΗΠΑ.</a:t>
            </a:r>
          </a:p>
        </p:txBody>
      </p:sp>
      <p:pic>
        <p:nvPicPr>
          <p:cNvPr id="1026" name="Picture 2" descr="Global Waste Management Outlook | UNEP - UN Environment Progra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65" y="2197534"/>
            <a:ext cx="2569788" cy="362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7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677334" y="2160589"/>
            <a:ext cx="7081211" cy="4055484"/>
          </a:xfrm>
        </p:spPr>
        <p:txBody>
          <a:bodyPr/>
          <a:lstStyle/>
          <a:p>
            <a:pPr marL="0" indent="0" algn="ctr">
              <a:buNone/>
            </a:pPr>
            <a:r>
              <a:rPr lang="el-GR" b="1" dirty="0" smtClean="0">
                <a:solidFill>
                  <a:schemeClr val="accent2"/>
                </a:solidFill>
              </a:rPr>
              <a:t>Αντιμετώπιση </a:t>
            </a:r>
            <a:r>
              <a:rPr lang="el-GR" b="1" dirty="0">
                <a:solidFill>
                  <a:schemeClr val="accent2"/>
                </a:solidFill>
              </a:rPr>
              <a:t>του προβλήματος των </a:t>
            </a:r>
            <a:r>
              <a:rPr lang="el-GR" b="1" dirty="0" smtClean="0">
                <a:solidFill>
                  <a:schemeClr val="accent2"/>
                </a:solidFill>
              </a:rPr>
              <a:t>αποβλήτων</a:t>
            </a:r>
            <a:r>
              <a:rPr lang="el-GR" b="1" dirty="0" smtClean="0">
                <a:solidFill>
                  <a:schemeClr val="accent2"/>
                </a:solidFill>
                <a:latin typeface="Arial" panose="020B0604020202020204" pitchFamily="34" charset="0"/>
                <a:cs typeface="Arial" panose="020B0604020202020204" pitchFamily="34" charset="0"/>
              </a:rPr>
              <a:t>→</a:t>
            </a:r>
            <a:r>
              <a:rPr lang="en-US" b="1" dirty="0" smtClean="0">
                <a:solidFill>
                  <a:schemeClr val="accent2"/>
                </a:solidFill>
                <a:latin typeface="Arial" panose="020B0604020202020204" pitchFamily="34" charset="0"/>
                <a:cs typeface="Arial" panose="020B0604020202020204" pitchFamily="34" charset="0"/>
              </a:rPr>
              <a:t> </a:t>
            </a:r>
            <a:r>
              <a:rPr lang="el-GR" b="1" dirty="0" smtClean="0">
                <a:solidFill>
                  <a:schemeClr val="accent2"/>
                </a:solidFill>
              </a:rPr>
              <a:t>πολύπλευρη προσέγγιση: </a:t>
            </a:r>
            <a:endParaRPr lang="en-US" b="1" dirty="0" smtClean="0">
              <a:solidFill>
                <a:schemeClr val="accent2"/>
              </a:solidFill>
            </a:endParaRPr>
          </a:p>
          <a:p>
            <a:pPr>
              <a:buFont typeface="Wingdings" panose="05000000000000000000" pitchFamily="2" charset="2"/>
              <a:buChar char="ü"/>
            </a:pPr>
            <a:r>
              <a:rPr lang="el-GR" dirty="0" smtClean="0"/>
              <a:t>εφαρμογή </a:t>
            </a:r>
            <a:r>
              <a:rPr lang="el-GR" dirty="0"/>
              <a:t>στρατηγικών μείωσης των </a:t>
            </a:r>
            <a:r>
              <a:rPr lang="el-GR" dirty="0" smtClean="0"/>
              <a:t>απορριμμάτων</a:t>
            </a:r>
          </a:p>
          <a:p>
            <a:pPr>
              <a:buFont typeface="Wingdings" panose="05000000000000000000" pitchFamily="2" charset="2"/>
              <a:buChar char="ü"/>
            </a:pPr>
            <a:r>
              <a:rPr lang="el-GR" dirty="0" smtClean="0"/>
              <a:t>βελτίωση </a:t>
            </a:r>
            <a:r>
              <a:rPr lang="el-GR" dirty="0"/>
              <a:t>της υποδομής συλλογής και διάθεσης </a:t>
            </a:r>
            <a:r>
              <a:rPr lang="el-GR" dirty="0" smtClean="0"/>
              <a:t>απορριμμάτων</a:t>
            </a:r>
          </a:p>
          <a:p>
            <a:pPr>
              <a:buFont typeface="Wingdings" panose="05000000000000000000" pitchFamily="2" charset="2"/>
              <a:buChar char="ü"/>
            </a:pPr>
            <a:r>
              <a:rPr lang="el-GR" dirty="0" smtClean="0"/>
              <a:t>προώθηση </a:t>
            </a:r>
            <a:r>
              <a:rPr lang="el-GR" dirty="0"/>
              <a:t>της ανακύκλωσης και της κομποστοποίησης </a:t>
            </a:r>
            <a:endParaRPr lang="el-GR" dirty="0" smtClean="0"/>
          </a:p>
          <a:p>
            <a:pPr>
              <a:buFont typeface="Wingdings" panose="05000000000000000000" pitchFamily="2" charset="2"/>
              <a:buChar char="ü"/>
            </a:pPr>
            <a:r>
              <a:rPr lang="el-GR" dirty="0" smtClean="0"/>
              <a:t>ευαισθητοποίηση </a:t>
            </a:r>
            <a:r>
              <a:rPr lang="el-GR" dirty="0"/>
              <a:t>του κοινού σχετικά με τη σημασία της υπεύθυνης διαχείρισης απορριμμάτων. </a:t>
            </a:r>
            <a:endParaRPr lang="el-GR" dirty="0" smtClean="0"/>
          </a:p>
          <a:p>
            <a:pPr marL="0" indent="0" algn="ctr">
              <a:buNone/>
            </a:pPr>
            <a:endParaRPr lang="el-GR" i="1" dirty="0" smtClean="0">
              <a:solidFill>
                <a:schemeClr val="tx2"/>
              </a:solidFill>
            </a:endParaRPr>
          </a:p>
          <a:p>
            <a:pPr marL="0" indent="0" algn="ctr">
              <a:buNone/>
            </a:pPr>
            <a:r>
              <a:rPr lang="el-GR" i="1" dirty="0" smtClean="0">
                <a:solidFill>
                  <a:schemeClr val="tx2"/>
                </a:solidFill>
              </a:rPr>
              <a:t>Οι </a:t>
            </a:r>
            <a:r>
              <a:rPr lang="el-GR" i="1" u="sng" dirty="0">
                <a:solidFill>
                  <a:schemeClr val="tx2"/>
                </a:solidFill>
              </a:rPr>
              <a:t>κυβερνήσεις</a:t>
            </a:r>
            <a:r>
              <a:rPr lang="el-GR" i="1" dirty="0">
                <a:solidFill>
                  <a:schemeClr val="tx2"/>
                </a:solidFill>
              </a:rPr>
              <a:t>, οι </a:t>
            </a:r>
            <a:r>
              <a:rPr lang="el-GR" i="1" u="sng" dirty="0">
                <a:solidFill>
                  <a:schemeClr val="tx2"/>
                </a:solidFill>
              </a:rPr>
              <a:t>επιχειρήσεις</a:t>
            </a:r>
            <a:r>
              <a:rPr lang="el-GR" i="1" dirty="0">
                <a:solidFill>
                  <a:schemeClr val="tx2"/>
                </a:solidFill>
              </a:rPr>
              <a:t> και η </a:t>
            </a:r>
            <a:r>
              <a:rPr lang="el-GR" i="1" u="sng" dirty="0">
                <a:solidFill>
                  <a:schemeClr val="tx2"/>
                </a:solidFill>
              </a:rPr>
              <a:t>κοινωνία των πολιτών </a:t>
            </a:r>
            <a:r>
              <a:rPr lang="el-GR" i="1" dirty="0">
                <a:solidFill>
                  <a:schemeClr val="tx2"/>
                </a:solidFill>
              </a:rPr>
              <a:t>έχουν όλοι ρόλο να διαδραματίσουν στην εξεύρεση βιώσιμων λύσεων στο πρόβλημα των απορριμμάτων. </a:t>
            </a:r>
          </a:p>
        </p:txBody>
      </p:sp>
      <p:pic>
        <p:nvPicPr>
          <p:cNvPr id="4" name="Picture 2" descr="ISWA and UNEP present: The Global Waste Management Outlook 2024 | WM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036" y="2631643"/>
            <a:ext cx="4136446" cy="232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155575" y="2217013"/>
            <a:ext cx="6133041" cy="866146"/>
          </a:xfrm>
        </p:spPr>
        <p:txBody>
          <a:bodyPr>
            <a:normAutofit/>
          </a:bodyPr>
          <a:lstStyle/>
          <a:p>
            <a:r>
              <a:rPr lang="el-GR" b="1" dirty="0" smtClean="0">
                <a:solidFill>
                  <a:schemeClr val="accent2"/>
                </a:solidFill>
              </a:rPr>
              <a:t>Παραδοσιακή </a:t>
            </a:r>
            <a:r>
              <a:rPr lang="el-GR" b="1" dirty="0">
                <a:solidFill>
                  <a:schemeClr val="accent2"/>
                </a:solidFill>
              </a:rPr>
              <a:t>γραμμική </a:t>
            </a:r>
            <a:r>
              <a:rPr lang="el-GR" b="1" dirty="0" smtClean="0">
                <a:solidFill>
                  <a:schemeClr val="accent2"/>
                </a:solidFill>
              </a:rPr>
              <a:t>οικονομία </a:t>
            </a:r>
            <a:r>
              <a:rPr lang="el-GR" dirty="0" smtClean="0"/>
              <a:t>(μοντέλο </a:t>
            </a:r>
            <a:r>
              <a:rPr lang="el-GR" dirty="0"/>
              <a:t>«take-make-dispose</a:t>
            </a:r>
            <a:r>
              <a:rPr lang="el-GR" dirty="0" smtClean="0"/>
              <a:t>»)</a:t>
            </a:r>
          </a:p>
        </p:txBody>
      </p:sp>
      <p:sp>
        <p:nvSpPr>
          <p:cNvPr id="4" name="AutoShape 4" descr="Μια Κυκλική Οικονομία Για Την Ελλάδα - Dianeo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6150" name="Picture 6" descr="https://www.dianeosis.org/wp-content/uploads/2022/10/Circular_economy-sinopsi-grafimata-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933"/>
          <a:stretch/>
        </p:blipFill>
        <p:spPr bwMode="auto">
          <a:xfrm>
            <a:off x="8054935" y="3240842"/>
            <a:ext cx="3810999" cy="3554790"/>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περιεχομένου 2"/>
          <p:cNvSpPr txBox="1">
            <a:spLocks/>
          </p:cNvSpPr>
          <p:nvPr/>
        </p:nvSpPr>
        <p:spPr>
          <a:xfrm>
            <a:off x="155575" y="3669593"/>
            <a:ext cx="7359847" cy="34191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l-GR" b="1" dirty="0" smtClean="0">
                <a:solidFill>
                  <a:schemeClr val="accent2"/>
                </a:solidFill>
              </a:rPr>
              <a:t>Κυκλική οικονομία: </a:t>
            </a:r>
            <a:r>
              <a:rPr lang="el-GR" dirty="0" smtClean="0"/>
              <a:t>στοχεύει στην ελαχιστοποίηση της σπατάλης και τη μεγιστοποίηση της αποδοτικότητας των πόρων προωθώντας την </a:t>
            </a:r>
            <a:r>
              <a:rPr lang="el-GR" u="sng" dirty="0" smtClean="0"/>
              <a:t>ανακύκλωση</a:t>
            </a:r>
            <a:r>
              <a:rPr lang="el-GR" dirty="0" smtClean="0"/>
              <a:t>, την </a:t>
            </a:r>
            <a:r>
              <a:rPr lang="el-GR" u="sng" dirty="0" smtClean="0"/>
              <a:t>επαναχρησιμοποίηση</a:t>
            </a:r>
            <a:r>
              <a:rPr lang="el-GR" dirty="0" smtClean="0"/>
              <a:t> και την </a:t>
            </a:r>
            <a:r>
              <a:rPr lang="el-GR" u="sng" dirty="0" smtClean="0"/>
              <a:t>ανακατασκευή</a:t>
            </a:r>
            <a:r>
              <a:rPr lang="el-GR" dirty="0" smtClean="0"/>
              <a:t>. </a:t>
            </a:r>
          </a:p>
          <a:p>
            <a:r>
              <a:rPr lang="el-GR" dirty="0" smtClean="0"/>
              <a:t>Σύμφωνα με το Ίδρυμα Ellen MacArthur, κορυφαίο υποστηρικτή της κυκλικής οικονομίας, η μετάβαση σε ένα πιο κυκλικό οικονομικό μοντέλο θα μπορούσε να αποφέρει εξοικονόμηση κόστους </a:t>
            </a:r>
            <a:r>
              <a:rPr lang="el-GR" dirty="0" smtClean="0">
                <a:solidFill>
                  <a:schemeClr val="accent2"/>
                </a:solidFill>
              </a:rPr>
              <a:t>1 τρισεκατομμυρίων δολαρίων έως το 2025 </a:t>
            </a:r>
            <a:r>
              <a:rPr lang="el-GR" dirty="0" smtClean="0"/>
              <a:t>(EMF, 2019). </a:t>
            </a:r>
            <a:endParaRPr lang="el-GR" dirty="0"/>
          </a:p>
        </p:txBody>
      </p:sp>
      <p:pic>
        <p:nvPicPr>
          <p:cNvPr id="5" name="Εικόνα 4"/>
          <p:cNvPicPr>
            <a:picLocks noChangeAspect="1"/>
          </p:cNvPicPr>
          <p:nvPr/>
        </p:nvPicPr>
        <p:blipFill>
          <a:blip r:embed="rId3"/>
          <a:stretch>
            <a:fillRect/>
          </a:stretch>
        </p:blipFill>
        <p:spPr>
          <a:xfrm>
            <a:off x="7515422" y="1764675"/>
            <a:ext cx="4590361" cy="1476167"/>
          </a:xfrm>
          <a:prstGeom prst="rect">
            <a:avLst/>
          </a:prstGeom>
        </p:spPr>
      </p:pic>
    </p:spTree>
    <p:extLst>
      <p:ext uri="{BB962C8B-B14F-4D97-AF65-F5344CB8AC3E}">
        <p14:creationId xmlns:p14="http://schemas.microsoft.com/office/powerpoint/2010/main" val="266591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p:txBody>
          <a:bodyPr>
            <a:normAutofit/>
          </a:bodyPr>
          <a:lstStyle/>
          <a:p>
            <a:r>
              <a:rPr lang="el-GR" dirty="0"/>
              <a:t>Εκτός από τα μέτρα πολιτικής και τα ρυθμιστικά μέτρα, οι </a:t>
            </a:r>
            <a:r>
              <a:rPr lang="el-GR" u="sng" dirty="0">
                <a:solidFill>
                  <a:schemeClr val="accent2"/>
                </a:solidFill>
              </a:rPr>
              <a:t>μεμονωμένες ενέργειες</a:t>
            </a:r>
            <a:r>
              <a:rPr lang="el-GR" dirty="0"/>
              <a:t> διαδραματίζουν επίσης κρίσιμο ρόλο στην αντιμετώπιση του προβλήματος των αποβλήτων. </a:t>
            </a:r>
            <a:endParaRPr lang="el-GR" dirty="0" smtClean="0"/>
          </a:p>
          <a:p>
            <a:r>
              <a:rPr lang="el-GR" dirty="0" smtClean="0"/>
              <a:t>Με </a:t>
            </a:r>
            <a:r>
              <a:rPr lang="el-GR" dirty="0"/>
              <a:t>τη μείωση της κατανάλωσης, την επαναχρησιμοποίηση προϊόντων και την ανακύκλωση των απορριμμάτων, τα </a:t>
            </a:r>
            <a:r>
              <a:rPr lang="el-GR" b="1" dirty="0">
                <a:solidFill>
                  <a:schemeClr val="accent2"/>
                </a:solidFill>
              </a:rPr>
              <a:t>άτομα</a:t>
            </a:r>
            <a:r>
              <a:rPr lang="el-GR" dirty="0"/>
              <a:t> μπορούν να βοηθήσουν στην ελαχιστοποίηση του περιβαλλοντικού τους αποτυπώματος και να συμβάλουν σε ένα πιο βιώσιμο μέλλον. </a:t>
            </a:r>
            <a:endParaRPr lang="el-GR" dirty="0" smtClean="0"/>
          </a:p>
          <a:p>
            <a:pPr marL="0" indent="0" algn="ctr">
              <a:buNone/>
            </a:pPr>
            <a:endParaRPr lang="el-GR" dirty="0" smtClean="0"/>
          </a:p>
          <a:p>
            <a:pPr marL="0" indent="0" algn="ctr">
              <a:buNone/>
            </a:pPr>
            <a:r>
              <a:rPr lang="el-GR" dirty="0" smtClean="0">
                <a:solidFill>
                  <a:schemeClr val="accent4"/>
                </a:solidFill>
              </a:rPr>
              <a:t>Margaret Mead: «</a:t>
            </a:r>
            <a:r>
              <a:rPr lang="el-GR" i="1" dirty="0">
                <a:solidFill>
                  <a:schemeClr val="accent4"/>
                </a:solidFill>
              </a:rPr>
              <a:t>Ποτέ μην αμφιβάλλεις ότι μια μικρή ομάδα σκεπτόμενων, αφοσιωμένων πολιτών μπορεί να αλλάξει τον κόσμο· πράγματι, είναι το μόνο πράγμα που έχει ποτέ</a:t>
            </a:r>
            <a:r>
              <a:rPr lang="el-GR" dirty="0" smtClean="0">
                <a:solidFill>
                  <a:schemeClr val="accent4"/>
                </a:solidFill>
              </a:rPr>
              <a:t>». </a:t>
            </a:r>
            <a:endParaRPr lang="el-GR" dirty="0">
              <a:solidFill>
                <a:schemeClr val="accent4"/>
              </a:solidFill>
            </a:endParaRPr>
          </a:p>
        </p:txBody>
      </p:sp>
      <p:pic>
        <p:nvPicPr>
          <p:cNvPr id="7170" name="Picture 2" descr="Ανακύκλωση ρούχων - ELIAN - Μεταποιήσεις &amp; επιδιορθώσεις ενδυμάτων στον Βόλ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2015792"/>
            <a:ext cx="284797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1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677334" y="2160589"/>
            <a:ext cx="6776089" cy="3880773"/>
          </a:xfrm>
        </p:spPr>
        <p:txBody>
          <a:bodyPr>
            <a:normAutofit lnSpcReduction="10000"/>
          </a:bodyPr>
          <a:lstStyle/>
          <a:p>
            <a:pPr marL="0" indent="0" algn="ctr">
              <a:buNone/>
            </a:pPr>
            <a:r>
              <a:rPr lang="el-GR" b="1" i="1" u="sng" dirty="0" smtClean="0">
                <a:solidFill>
                  <a:schemeClr val="accent5"/>
                </a:solidFill>
              </a:rPr>
              <a:t>Σύνοψη</a:t>
            </a:r>
          </a:p>
          <a:p>
            <a:pPr>
              <a:buFont typeface="Wingdings" panose="05000000000000000000" pitchFamily="2" charset="2"/>
              <a:buChar char="ü"/>
            </a:pPr>
            <a:r>
              <a:rPr lang="el-GR" i="1" dirty="0" smtClean="0"/>
              <a:t>Το </a:t>
            </a:r>
            <a:r>
              <a:rPr lang="el-GR" i="1" dirty="0"/>
              <a:t>πρόβλημα των απορριμμάτων είναι ένα </a:t>
            </a:r>
            <a:r>
              <a:rPr lang="el-GR" i="1" dirty="0">
                <a:solidFill>
                  <a:schemeClr val="accent2"/>
                </a:solidFill>
              </a:rPr>
              <a:t>σύνθετο</a:t>
            </a:r>
            <a:r>
              <a:rPr lang="el-GR" i="1" dirty="0"/>
              <a:t> και </a:t>
            </a:r>
            <a:r>
              <a:rPr lang="el-GR" i="1" dirty="0">
                <a:solidFill>
                  <a:schemeClr val="accent2"/>
                </a:solidFill>
              </a:rPr>
              <a:t>πολύπλευρο</a:t>
            </a:r>
            <a:r>
              <a:rPr lang="el-GR" i="1" dirty="0"/>
              <a:t> ζήτημα που απαιτεί επείγουσα προσοχή και συντονισμένη δράση. </a:t>
            </a:r>
          </a:p>
          <a:p>
            <a:pPr>
              <a:buFont typeface="Wingdings" panose="05000000000000000000" pitchFamily="2" charset="2"/>
              <a:buChar char="ü"/>
            </a:pPr>
            <a:r>
              <a:rPr lang="el-GR" i="1" dirty="0" smtClean="0"/>
              <a:t>Κατανοώντας </a:t>
            </a:r>
            <a:r>
              <a:rPr lang="el-GR" i="1" dirty="0"/>
              <a:t>τις βαθύτερες αιτίες του προβλήματος των απορριμμάτων, αναγνωρίζοντας τις εκτεταμένες συνέπειές του και υιοθετώντας καινοτόμες λύσεις όπως η κυκλική οικονομία, μπορούμε να εργαστούμε για ένα πιο βιώσιμο μέλλον για </a:t>
            </a:r>
            <a:r>
              <a:rPr lang="el-GR" i="1" dirty="0" smtClean="0"/>
              <a:t>τις </a:t>
            </a:r>
            <a:r>
              <a:rPr lang="el-GR" i="1" dirty="0"/>
              <a:t>επόμενες γενιές. </a:t>
            </a:r>
          </a:p>
          <a:p>
            <a:pPr>
              <a:buFont typeface="Wingdings" panose="05000000000000000000" pitchFamily="2" charset="2"/>
              <a:buChar char="ü"/>
            </a:pPr>
            <a:r>
              <a:rPr lang="el-GR" i="1" dirty="0" smtClean="0">
                <a:solidFill>
                  <a:schemeClr val="tx2"/>
                </a:solidFill>
              </a:rPr>
              <a:t>Ως </a:t>
            </a:r>
            <a:r>
              <a:rPr lang="el-GR" b="1" i="1" dirty="0">
                <a:solidFill>
                  <a:schemeClr val="accent5"/>
                </a:solidFill>
              </a:rPr>
              <a:t>υπεύθυνοι παγκόσμιοι πολίτες</a:t>
            </a:r>
            <a:r>
              <a:rPr lang="el-GR" i="1" dirty="0">
                <a:solidFill>
                  <a:schemeClr val="tx2"/>
                </a:solidFill>
              </a:rPr>
              <a:t>, όλοι έχουμε να παίξουμε έναν ρόλο στη διαμόρφωση ενός κόσμου όπου τα απόβλητα ελαχιστοποιούνται, οι πόροι διατηρούνται και το περιβάλλον προστατεύεται για τις μελλοντικές γενιές</a:t>
            </a:r>
            <a:r>
              <a:rPr lang="el-GR" dirty="0">
                <a:solidFill>
                  <a:schemeClr val="tx2"/>
                </a:solidFill>
              </a:rPr>
              <a:t>. </a:t>
            </a:r>
          </a:p>
        </p:txBody>
      </p:sp>
      <p:pic>
        <p:nvPicPr>
          <p:cNvPr id="4" name="Εικόνα 3"/>
          <p:cNvPicPr>
            <a:picLocks noChangeAspect="1"/>
          </p:cNvPicPr>
          <p:nvPr/>
        </p:nvPicPr>
        <p:blipFill>
          <a:blip r:embed="rId2"/>
          <a:stretch>
            <a:fillRect/>
          </a:stretch>
        </p:blipFill>
        <p:spPr>
          <a:xfrm>
            <a:off x="7664581" y="2402384"/>
            <a:ext cx="4399829" cy="2652902"/>
          </a:xfrm>
          <a:prstGeom prst="rect">
            <a:avLst/>
          </a:prstGeom>
        </p:spPr>
      </p:pic>
    </p:spTree>
    <p:extLst>
      <p:ext uri="{BB962C8B-B14F-4D97-AF65-F5344CB8AC3E}">
        <p14:creationId xmlns:p14="http://schemas.microsoft.com/office/powerpoint/2010/main" val="370034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της εμβέλειας του προβλήματος </a:t>
            </a:r>
          </a:p>
        </p:txBody>
      </p:sp>
      <p:sp>
        <p:nvSpPr>
          <p:cNvPr id="3" name="Θέση περιεχομένου 2"/>
          <p:cNvSpPr>
            <a:spLocks noGrp="1"/>
          </p:cNvSpPr>
          <p:nvPr>
            <p:ph idx="1"/>
          </p:nvPr>
        </p:nvSpPr>
        <p:spPr>
          <a:xfrm>
            <a:off x="677334" y="2086161"/>
            <a:ext cx="8596668" cy="3880773"/>
          </a:xfrm>
        </p:spPr>
        <p:txBody>
          <a:bodyPr/>
          <a:lstStyle/>
          <a:p>
            <a:endParaRPr lang="el-GR" dirty="0"/>
          </a:p>
          <a:p>
            <a:r>
              <a:rPr lang="el-GR" dirty="0" smtClean="0"/>
              <a:t>Παγκόσμια </a:t>
            </a:r>
            <a:r>
              <a:rPr lang="el-GR" dirty="0"/>
              <a:t>στατιστικά στοιχεία και τάσεις σχετικά με την παραγωγή και τη διαχείριση απορριμμάτων. </a:t>
            </a:r>
          </a:p>
          <a:p>
            <a:r>
              <a:rPr lang="el-GR" dirty="0" smtClean="0"/>
              <a:t>Επιπτώσεις </a:t>
            </a:r>
            <a:r>
              <a:rPr lang="el-GR" dirty="0"/>
              <a:t>της αύξησης του πληθυσμού και της αστικοποίησης στην παραγωγή απορριμμάτων. </a:t>
            </a:r>
          </a:p>
          <a:p>
            <a:endParaRPr lang="el-GR" dirty="0"/>
          </a:p>
        </p:txBody>
      </p:sp>
    </p:spTree>
    <p:extLst>
      <p:ext uri="{BB962C8B-B14F-4D97-AF65-F5344CB8AC3E}">
        <p14:creationId xmlns:p14="http://schemas.microsoft.com/office/powerpoint/2010/main" val="3907163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8126424" cy="3880773"/>
          </a:xfrm>
        </p:spPr>
        <p:txBody>
          <a:bodyPr/>
          <a:lstStyle/>
          <a:p>
            <a:r>
              <a:rPr lang="el-GR" dirty="0"/>
              <a:t>Η </a:t>
            </a:r>
            <a:r>
              <a:rPr lang="el-GR" dirty="0">
                <a:solidFill>
                  <a:schemeClr val="accent1"/>
                </a:solidFill>
              </a:rPr>
              <a:t>παραγωγή και η διαχείριση απορριμμάτων </a:t>
            </a:r>
            <a:r>
              <a:rPr lang="el-GR" dirty="0"/>
              <a:t>έχουν γίνει κρίσιμα ζητήματα στον σημερινό κόσμο λόγω του </a:t>
            </a:r>
            <a:r>
              <a:rPr lang="el-GR" dirty="0">
                <a:solidFill>
                  <a:schemeClr val="accent1"/>
                </a:solidFill>
              </a:rPr>
              <a:t>αυξανόμενου πληθυσμού</a:t>
            </a:r>
            <a:r>
              <a:rPr lang="el-GR" dirty="0"/>
              <a:t>, της </a:t>
            </a:r>
            <a:r>
              <a:rPr lang="el-GR" dirty="0">
                <a:solidFill>
                  <a:schemeClr val="accent1"/>
                </a:solidFill>
              </a:rPr>
              <a:t>αστικοποίησης</a:t>
            </a:r>
            <a:r>
              <a:rPr lang="el-GR" dirty="0"/>
              <a:t> και της </a:t>
            </a:r>
            <a:r>
              <a:rPr lang="el-GR" dirty="0">
                <a:solidFill>
                  <a:schemeClr val="accent1"/>
                </a:solidFill>
              </a:rPr>
              <a:t>εκβιομηχάνισης</a:t>
            </a:r>
            <a:r>
              <a:rPr lang="el-GR" dirty="0"/>
              <a:t>. </a:t>
            </a:r>
            <a:endParaRPr lang="el-GR" dirty="0" smtClean="0"/>
          </a:p>
          <a:p>
            <a:r>
              <a:rPr lang="el-GR" dirty="0" smtClean="0"/>
              <a:t>Η </a:t>
            </a:r>
            <a:r>
              <a:rPr lang="el-GR" dirty="0"/>
              <a:t>ποσότητα των απορριμμάτων που παράγονται παγκοσμίως έχει αυξηθεί, οδηγώντας σε υποβάθμιση του περιβάλλοντος, κινδύνους για την υγεία και εξάντληση των πόρων. </a:t>
            </a:r>
            <a:endParaRPr lang="el-GR" dirty="0" smtClean="0"/>
          </a:p>
          <a:p>
            <a:r>
              <a:rPr lang="el-GR" dirty="0" smtClean="0"/>
              <a:t>Διερεύνηση των </a:t>
            </a:r>
            <a:r>
              <a:rPr lang="el-GR" dirty="0" smtClean="0">
                <a:solidFill>
                  <a:schemeClr val="accent2"/>
                </a:solidFill>
              </a:rPr>
              <a:t>παγκόσμιων στατιστικών και τάσεων </a:t>
            </a:r>
            <a:r>
              <a:rPr lang="el-GR" dirty="0" smtClean="0"/>
              <a:t>που σχετίζονται με την παραγωγή και διαχείριση απορριμμάτων, επισημαίνοντας τις </a:t>
            </a:r>
            <a:r>
              <a:rPr lang="el-GR" dirty="0" smtClean="0">
                <a:solidFill>
                  <a:schemeClr val="accent2"/>
                </a:solidFill>
              </a:rPr>
              <a:t>προκλήσεις και τις ευκαιρίες</a:t>
            </a:r>
            <a:r>
              <a:rPr lang="el-GR" dirty="0" smtClean="0"/>
              <a:t> για </a:t>
            </a:r>
            <a:r>
              <a:rPr lang="el-GR" dirty="0" smtClean="0">
                <a:solidFill>
                  <a:schemeClr val="accent2"/>
                </a:solidFill>
              </a:rPr>
              <a:t>βιώσιμες</a:t>
            </a:r>
            <a:r>
              <a:rPr lang="el-GR" dirty="0" smtClean="0"/>
              <a:t> πρακτικές αποβλήτων. </a:t>
            </a:r>
            <a:endParaRPr lang="el-GR" dirty="0"/>
          </a:p>
        </p:txBody>
      </p:sp>
      <p:sp>
        <p:nvSpPr>
          <p:cNvPr id="4" name="Ορθογώνιο 3"/>
          <p:cNvSpPr/>
          <p:nvPr/>
        </p:nvSpPr>
        <p:spPr>
          <a:xfrm>
            <a:off x="8987294" y="2434303"/>
            <a:ext cx="28956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dirty="0" smtClean="0">
                <a:solidFill>
                  <a:schemeClr val="bg1"/>
                </a:solidFill>
              </a:rPr>
              <a:t>Η χρήση των φυσικών οικοσυστημάτων και των πηγών ενέργειας, ώστε να εξασφαλίζεται η μελλοντική ποιότητα και ισορροπία </a:t>
            </a:r>
            <a:r>
              <a:rPr lang="el-GR" dirty="0" smtClean="0">
                <a:solidFill>
                  <a:schemeClr val="bg1"/>
                </a:solidFill>
                <a:latin typeface="Century Gothic" panose="020B0502020202020204" pitchFamily="34" charset="0"/>
              </a:rPr>
              <a:t>→ </a:t>
            </a:r>
            <a:r>
              <a:rPr lang="el-GR" dirty="0" smtClean="0">
                <a:solidFill>
                  <a:schemeClr val="accent4"/>
                </a:solidFill>
                <a:latin typeface="Century Gothic" panose="020B0502020202020204" pitchFamily="34" charset="0"/>
              </a:rPr>
              <a:t>βιώσιμη ανάπτυξη </a:t>
            </a:r>
            <a:endParaRPr lang="el-GR" dirty="0">
              <a:solidFill>
                <a:schemeClr val="accent4"/>
              </a:solidFill>
              <a:latin typeface="Century Gothic" panose="020B0502020202020204" pitchFamily="34" charset="0"/>
            </a:endParaRPr>
          </a:p>
        </p:txBody>
      </p:sp>
      <p:pic>
        <p:nvPicPr>
          <p:cNvPr id="5" name="Picture 4" descr="Διεπιστημονικό πρόγραμμα για την αειφορία, τη γαλάζια οικονομία και την  ενέργ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741" y="444011"/>
            <a:ext cx="3204706" cy="199029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97628" y="4465628"/>
            <a:ext cx="373981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dirty="0">
                <a:solidFill>
                  <a:schemeClr val="bg2"/>
                </a:solidFill>
              </a:rPr>
              <a:t>Ως </a:t>
            </a:r>
            <a:r>
              <a:rPr lang="el-GR" b="1" dirty="0">
                <a:solidFill>
                  <a:schemeClr val="accent4"/>
                </a:solidFill>
              </a:rPr>
              <a:t>αειφόρος</a:t>
            </a:r>
            <a:r>
              <a:rPr lang="el-GR" dirty="0">
                <a:solidFill>
                  <a:schemeClr val="bg2"/>
                </a:solidFill>
              </a:rPr>
              <a:t> χαρακτηρίζεται η ανάπτυξη (sustainable development) «που ικανοποιεί τις ανάγκες του παρόντος χωρίς να θέτει σε κίνδυνο τη δυνατότητα των μελλοντικών γενεών να ικανοποιούν τις δικές τους ανάγκες». </a:t>
            </a:r>
          </a:p>
        </p:txBody>
      </p:sp>
    </p:spTree>
    <p:extLst>
      <p:ext uri="{BB962C8B-B14F-4D97-AF65-F5344CB8AC3E}">
        <p14:creationId xmlns:p14="http://schemas.microsoft.com/office/powerpoint/2010/main" val="207162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464683" y="2181854"/>
            <a:ext cx="7966936" cy="4112620"/>
          </a:xfrm>
        </p:spPr>
        <p:txBody>
          <a:bodyPr>
            <a:normAutofit/>
          </a:bodyPr>
          <a:lstStyle/>
          <a:p>
            <a:r>
              <a:rPr lang="el-GR" dirty="0"/>
              <a:t>Σύμφωνα με την Παγκόσμια Τράπεζα, η παγκόσμια παραγωγή αποβλήτων αναμένεται να αυξηθεί σε 3,40 δισεκατομμύρια τόνους έως το 2050, σε σύγκριση με 2,01 δισεκατομμύρια τόνους το 2016. </a:t>
            </a:r>
            <a:endParaRPr lang="el-GR" dirty="0" smtClean="0"/>
          </a:p>
          <a:p>
            <a:r>
              <a:rPr lang="el-GR" dirty="0" smtClean="0"/>
              <a:t>Αυτή </a:t>
            </a:r>
            <a:r>
              <a:rPr lang="el-GR" dirty="0"/>
              <a:t>η εκθετική αύξηση της παραγωγής απορριμμάτων οφείλεται κυρίως στην </a:t>
            </a:r>
            <a:r>
              <a:rPr lang="el-GR" dirty="0">
                <a:solidFill>
                  <a:schemeClr val="accent2"/>
                </a:solidFill>
              </a:rPr>
              <a:t>ταχεία αστικοποίηση </a:t>
            </a:r>
            <a:r>
              <a:rPr lang="el-GR" dirty="0"/>
              <a:t>και την </a:t>
            </a:r>
            <a:r>
              <a:rPr lang="el-GR" dirty="0">
                <a:solidFill>
                  <a:schemeClr val="accent2"/>
                </a:solidFill>
              </a:rPr>
              <a:t>αύξηση του πληθυσμού </a:t>
            </a:r>
            <a:r>
              <a:rPr lang="el-GR" dirty="0"/>
              <a:t>στις αναπτυσσόμενες χώρες. Καθώς όλο και περισσότεροι άνθρωποι μετακινούνται στις πόλεις και υιοθετούν καταναλωτικό τρόπο ζωής, η ζήτηση για αγαθά και υπηρεσίες κλιμακώνεται, με αποτέλεσμα υψηλότερα επίπεδα παραγωγής </a:t>
            </a:r>
            <a:r>
              <a:rPr lang="el-GR" dirty="0" smtClean="0"/>
              <a:t>απορριμμάτων</a:t>
            </a:r>
            <a:r>
              <a:rPr lang="el-GR" dirty="0"/>
              <a:t>. </a:t>
            </a:r>
            <a:endParaRPr lang="el-GR" dirty="0" smtClean="0"/>
          </a:p>
          <a:p>
            <a:r>
              <a:rPr lang="el-GR" dirty="0" smtClean="0"/>
              <a:t>Σε </a:t>
            </a:r>
            <a:r>
              <a:rPr lang="el-GR" dirty="0"/>
              <a:t>μια έκθεση του Προγράμματος των Ηνωμένων Εθνών για το Περιβάλλον (UNEP), εκτιμάται ότι οι πόλεις του κόσμου παράγουν </a:t>
            </a:r>
            <a:r>
              <a:rPr lang="el-GR" dirty="0">
                <a:solidFill>
                  <a:schemeClr val="accent2"/>
                </a:solidFill>
              </a:rPr>
              <a:t>1,3 δισεκατομμύρια τόνους στερεών αποβλήτων ετησίως</a:t>
            </a:r>
            <a:r>
              <a:rPr lang="el-GR" dirty="0"/>
              <a:t>, με τον αριθμό αυτό να διπλασιαστεί μέχρι το 2025. </a:t>
            </a:r>
          </a:p>
        </p:txBody>
      </p:sp>
      <p:pic>
        <p:nvPicPr>
          <p:cNvPr id="1026" name="Picture 2" descr="Αστικοποίηση - Βικιπαίδει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411" y="2436415"/>
            <a:ext cx="3913589" cy="273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6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7350247" cy="4434574"/>
          </a:xfrm>
        </p:spPr>
        <p:txBody>
          <a:bodyPr/>
          <a:lstStyle/>
          <a:p>
            <a:r>
              <a:rPr lang="el-GR" dirty="0"/>
              <a:t>Η σύνθεση των αποβλήτων ποικίλλει ανάλογα με τις περιφέρειες και τα επίπεδα εισοδήματος, με τις χώρες υψηλού εισοδήματος να παράγουν περισσότερα απόβλητα κατά κεφαλήν από τις χώρες χαμηλού εισοδήματος. </a:t>
            </a:r>
            <a:endParaRPr lang="el-GR" dirty="0" smtClean="0"/>
          </a:p>
          <a:p>
            <a:r>
              <a:rPr lang="el-GR" dirty="0" smtClean="0"/>
              <a:t>Ο </a:t>
            </a:r>
            <a:r>
              <a:rPr lang="el-GR" dirty="0"/>
              <a:t>Οργανισμός Οικονομικής Συνεργασίας και Ανάπτυξης (ΟΟΣΑ) αναφέρει ότι ο μέσος άνθρωπος σε μια χώρα υψηλού εισοδήματος παράγει περίπου 2 κιλά απορριμμάτων την ημέρα, σε σύγκριση με 0,5 κιλά στις χώρες χαμηλού εισοδήματος. Αυτή η διαφορά υπογραμμίζει τη σχέση μεταξύ των καταναλωτικών προτύπων και της παραγωγής απορριμμάτων, τονίζοντας την ανάγκη για βιώσιμες πρακτικές κατανάλωσης και παραγωγής για τη μείωση των περιβαλλοντικών επιπτώσεων των αποβλήτων. </a:t>
            </a:r>
          </a:p>
        </p:txBody>
      </p:sp>
      <p:sp>
        <p:nvSpPr>
          <p:cNvPr id="4" name="Ορθογώνιο 3"/>
          <p:cNvSpPr/>
          <p:nvPr/>
        </p:nvSpPr>
        <p:spPr>
          <a:xfrm>
            <a:off x="8548578" y="2317069"/>
            <a:ext cx="3551274" cy="427809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l-GR" sz="1600" b="1" dirty="0" smtClean="0">
                <a:solidFill>
                  <a:schemeClr val="bg2"/>
                </a:solidFill>
                <a:latin typeface="Roboto"/>
              </a:rPr>
              <a:t>Ο.Ο.Σ.Α.: </a:t>
            </a:r>
            <a:r>
              <a:rPr lang="el-GR" sz="1600" dirty="0" smtClean="0">
                <a:solidFill>
                  <a:schemeClr val="bg2"/>
                </a:solidFill>
                <a:latin typeface="Roboto"/>
              </a:rPr>
              <a:t>διεθνής </a:t>
            </a:r>
            <a:r>
              <a:rPr lang="el-GR" sz="1600" dirty="0">
                <a:solidFill>
                  <a:schemeClr val="bg2"/>
                </a:solidFill>
                <a:latin typeface="Roboto"/>
              </a:rPr>
              <a:t>οργανισμός </a:t>
            </a:r>
            <a:r>
              <a:rPr lang="el-GR" sz="1600" dirty="0" smtClean="0">
                <a:solidFill>
                  <a:schemeClr val="bg2"/>
                </a:solidFill>
                <a:latin typeface="Roboto"/>
              </a:rPr>
              <a:t>που εδρεύει στο Παρίσι. Σκοπός </a:t>
            </a:r>
            <a:r>
              <a:rPr lang="el-GR" sz="1600" dirty="0">
                <a:solidFill>
                  <a:schemeClr val="bg2"/>
                </a:solidFill>
                <a:latin typeface="Roboto"/>
              </a:rPr>
              <a:t>του είναι η προώθηση πολιτικών που συμβάλουν στην οικονομική και κοινωνική </a:t>
            </a:r>
            <a:r>
              <a:rPr lang="el-GR" sz="1600" dirty="0" smtClean="0">
                <a:solidFill>
                  <a:schemeClr val="bg2"/>
                </a:solidFill>
                <a:latin typeface="Roboto"/>
              </a:rPr>
              <a:t>ευημερία </a:t>
            </a:r>
            <a:r>
              <a:rPr lang="el-GR" sz="1600" dirty="0">
                <a:solidFill>
                  <a:schemeClr val="bg2"/>
                </a:solidFill>
                <a:latin typeface="Roboto"/>
              </a:rPr>
              <a:t>του παγκόσμιου πληθυσμού.</a:t>
            </a:r>
          </a:p>
          <a:p>
            <a:r>
              <a:rPr lang="el-GR" sz="1600" dirty="0">
                <a:solidFill>
                  <a:schemeClr val="bg2"/>
                </a:solidFill>
                <a:latin typeface="Roboto"/>
              </a:rPr>
              <a:t>Ο Οργανισμός παρέχει ένα περιβάλλον όπου οι κυβερνήσεις συνεργάζονται, συγκρίνουν εφαρμογές πολιτικής, βρίσκουν απαντήσεις σε κοινά προβλήματα, εντοπίζουν  καλές πρακτικές και συντονίζουν τις  πολιτικές τους. </a:t>
            </a:r>
            <a:r>
              <a:rPr lang="el-GR" sz="1600" dirty="0" smtClean="0">
                <a:solidFill>
                  <a:schemeClr val="bg2"/>
                </a:solidFill>
                <a:latin typeface="Roboto"/>
              </a:rPr>
              <a:t>Αποτελεί </a:t>
            </a:r>
            <a:r>
              <a:rPr lang="el-GR" sz="1600" dirty="0">
                <a:solidFill>
                  <a:schemeClr val="bg2"/>
                </a:solidFill>
                <a:latin typeface="Roboto"/>
              </a:rPr>
              <a:t>μια από τις πλουσιότερες και πλέον αξιόπιστες πηγές στατιστικών δεδομένων και αναλύσεων διεθνώς.</a:t>
            </a:r>
            <a:endParaRPr lang="el-GR" sz="1600" b="0" i="0" dirty="0">
              <a:solidFill>
                <a:schemeClr val="bg2"/>
              </a:solidFill>
              <a:effectLst/>
              <a:latin typeface="Roboto"/>
            </a:endParaRPr>
          </a:p>
        </p:txBody>
      </p:sp>
      <p:pic>
        <p:nvPicPr>
          <p:cNvPr id="2050" name="Picture 2" descr="ΟΟΣ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1968" y="382181"/>
            <a:ext cx="1775638" cy="177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6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Απορρίμματα, ένα παγκόσμιο περιβαλλοντικό ζήτημα</a:t>
            </a:r>
          </a:p>
        </p:txBody>
      </p:sp>
      <p:sp>
        <p:nvSpPr>
          <p:cNvPr id="3" name="Θέση περιεχομένου 2"/>
          <p:cNvSpPr>
            <a:spLocks noGrp="1"/>
          </p:cNvSpPr>
          <p:nvPr>
            <p:ph idx="1"/>
          </p:nvPr>
        </p:nvSpPr>
        <p:spPr/>
        <p:txBody>
          <a:bodyPr/>
          <a:lstStyle/>
          <a:p>
            <a:r>
              <a:rPr lang="el-GR" dirty="0"/>
              <a:t>1.2.1 Εξέταση του προβλήματος των απορριμμάτων σε παγκόσμιο επίπεδο</a:t>
            </a:r>
          </a:p>
          <a:p>
            <a:r>
              <a:rPr lang="el-GR" dirty="0" smtClean="0"/>
              <a:t>1.2.2 </a:t>
            </a:r>
            <a:r>
              <a:rPr lang="el-GR" dirty="0"/>
              <a:t>Τύποι απορριμμάτων και οι επιπτώσεις τους στο περιβάλλον και την υγεία του ανθρώπου</a:t>
            </a:r>
          </a:p>
          <a:p>
            <a:r>
              <a:rPr lang="el-GR" dirty="0" smtClean="0"/>
              <a:t>1.2.3 </a:t>
            </a:r>
            <a:r>
              <a:rPr lang="el-GR" dirty="0"/>
              <a:t>Προκλήσεις που αντιμετωπίζονται στη διαχείριση των απορριμμάτων</a:t>
            </a:r>
          </a:p>
        </p:txBody>
      </p:sp>
    </p:spTree>
    <p:extLst>
      <p:ext uri="{BB962C8B-B14F-4D97-AF65-F5344CB8AC3E}">
        <p14:creationId xmlns:p14="http://schemas.microsoft.com/office/powerpoint/2010/main" val="1673117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8030731" cy="3880773"/>
          </a:xfrm>
        </p:spPr>
        <p:txBody>
          <a:bodyPr/>
          <a:lstStyle/>
          <a:p>
            <a:r>
              <a:rPr lang="el-GR" dirty="0"/>
              <a:t>Μία από τις κύριες προκλήσεις στη διαχείριση των απορριμμάτων είναι η ανεπαρκής υποδομή και οι πόροι σε πολλές αναπτυσσόμενες χώρες για τη διαχείριση του αυξανόμενου όγκου αποβλήτων. </a:t>
            </a:r>
            <a:endParaRPr lang="el-GR" dirty="0" smtClean="0"/>
          </a:p>
          <a:p>
            <a:r>
              <a:rPr lang="el-GR" dirty="0" smtClean="0"/>
              <a:t>Ο </a:t>
            </a:r>
            <a:r>
              <a:rPr lang="el-GR" dirty="0"/>
              <a:t>Παγκόσμιος Οργανισμός Υγείας (ΠΟΥ) αναφέρει ότι περισσότερο από το 90% των απορριμμάτων στις χώρες χαμηλού εισοδήματος απορρίπτονται ή καίγονται ανοιχτά, οδηγώντας σε </a:t>
            </a:r>
            <a:r>
              <a:rPr lang="el-GR" dirty="0">
                <a:solidFill>
                  <a:schemeClr val="tx2"/>
                </a:solidFill>
              </a:rPr>
              <a:t>ρύπανση του </a:t>
            </a:r>
            <a:r>
              <a:rPr lang="el-GR" dirty="0">
                <a:solidFill>
                  <a:schemeClr val="accent4"/>
                </a:solidFill>
              </a:rPr>
              <a:t>αέρα</a:t>
            </a:r>
            <a:r>
              <a:rPr lang="el-GR" dirty="0"/>
              <a:t>, του </a:t>
            </a:r>
            <a:r>
              <a:rPr lang="el-GR" dirty="0">
                <a:solidFill>
                  <a:schemeClr val="accent4"/>
                </a:solidFill>
              </a:rPr>
              <a:t>εδάφους</a:t>
            </a:r>
            <a:r>
              <a:rPr lang="el-GR" dirty="0"/>
              <a:t> και των </a:t>
            </a:r>
            <a:r>
              <a:rPr lang="el-GR" dirty="0">
                <a:solidFill>
                  <a:schemeClr val="accent4"/>
                </a:solidFill>
              </a:rPr>
              <a:t>υδάτων</a:t>
            </a:r>
            <a:r>
              <a:rPr lang="el-GR" dirty="0"/>
              <a:t>. </a:t>
            </a:r>
            <a:endParaRPr lang="el-GR" dirty="0" smtClean="0"/>
          </a:p>
          <a:p>
            <a:r>
              <a:rPr lang="el-GR" dirty="0" smtClean="0"/>
              <a:t>Η </a:t>
            </a:r>
            <a:r>
              <a:rPr lang="el-GR" dirty="0"/>
              <a:t>έλλειψη κατάλληλων εγκαταστάσεων επεξεργασίας αποβλήτων και προγραμμάτων ανακύκλωσης επιδεινώνει τους περιβαλλοντικούς κινδύνους και τους κινδύνους για την υγεία που συνδέονται με την ακατάλληλη διάθεση απορριμμάτων. </a:t>
            </a:r>
          </a:p>
        </p:txBody>
      </p:sp>
      <p:pic>
        <p:nvPicPr>
          <p:cNvPr id="3074" name="Picture 2" descr="ΟΙ ΧΩΜΑΤΕΡΕΣ… ΚΑΙΓΟΝΤΑΙ - ΟΙΚΟ - Γ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046" y="2259345"/>
            <a:ext cx="3227954" cy="201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5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p:txBody>
          <a:bodyPr/>
          <a:lstStyle/>
          <a:p>
            <a:r>
              <a:rPr lang="el-GR" dirty="0"/>
              <a:t>Εκτός από τις περιβαλλοντικές συνέπειες, η ακατάλληλη διαχείριση των απορριμμάτων έχει επίσης </a:t>
            </a:r>
            <a:r>
              <a:rPr lang="el-GR" dirty="0">
                <a:solidFill>
                  <a:schemeClr val="accent5"/>
                </a:solidFill>
              </a:rPr>
              <a:t>κοινωνικές</a:t>
            </a:r>
            <a:r>
              <a:rPr lang="el-GR" dirty="0"/>
              <a:t> και </a:t>
            </a:r>
            <a:r>
              <a:rPr lang="el-GR" dirty="0">
                <a:solidFill>
                  <a:schemeClr val="accent5"/>
                </a:solidFill>
              </a:rPr>
              <a:t>οικονομικές</a:t>
            </a:r>
            <a:r>
              <a:rPr lang="el-GR" dirty="0"/>
              <a:t> επιπτώσεις. Το Παγκόσμιο Οικονομικό Φόρουμ (WEF) εκτιμά ότι το ετήσιο οικονομικό κόστος της θαλάσσιας ρύπανσης από πλαστικό είναι 13 δισεκατομμύρια δολάρια, επηρεάζοντας βιομηχανίες όπως ο </a:t>
            </a:r>
            <a:r>
              <a:rPr lang="el-GR" u="sng" dirty="0"/>
              <a:t>τουρισμός, η αλιεία και η ναυτιλία</a:t>
            </a:r>
            <a:r>
              <a:rPr lang="el-GR" dirty="0"/>
              <a:t>. Επιπλέον, οι επιπτώσεις στην υγεία από την κακή διαχείριση των απορριμμάτων, όπως οι αναπνευστικές ασθένειες από την καύση απορριμμάτων, επηρεάζουν δυσανάλογα τις περιθωριοποιημένες κοινότητες που ζουν κοντά σε χωματερές. </a:t>
            </a:r>
          </a:p>
        </p:txBody>
      </p:sp>
    </p:spTree>
    <p:extLst>
      <p:ext uri="{BB962C8B-B14F-4D97-AF65-F5344CB8AC3E}">
        <p14:creationId xmlns:p14="http://schemas.microsoft.com/office/powerpoint/2010/main" val="1149453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Η περίπτωση της Ελλάδας</a:t>
            </a:r>
            <a:endParaRPr lang="el-GR" dirty="0"/>
          </a:p>
        </p:txBody>
      </p:sp>
      <p:sp>
        <p:nvSpPr>
          <p:cNvPr id="3" name="Θέση περιεχομένου 2"/>
          <p:cNvSpPr>
            <a:spLocks noGrp="1"/>
          </p:cNvSpPr>
          <p:nvPr>
            <p:ph idx="1"/>
          </p:nvPr>
        </p:nvSpPr>
        <p:spPr>
          <a:xfrm>
            <a:off x="677334" y="2160589"/>
            <a:ext cx="7084433" cy="3880773"/>
          </a:xfrm>
        </p:spPr>
        <p:txBody>
          <a:bodyPr/>
          <a:lstStyle/>
          <a:p>
            <a:r>
              <a:rPr lang="el-GR" dirty="0"/>
              <a:t>Τον Δεκέμβριο του 2014 η Ελλάδα καταδικάστηκε από το Ευρωδικαστήριο για την ύπαρξη 293 παράνομων χωματερών, με συνολικά 363 παραβάσεις. Παρά το υψηλό πρόστιμο (40.000 ευρώ ανά εξάμηνο για κάθε χωματερή που δεν έχει κλείσει και 40.000 ευρώ για κάθε χωματερή που δεν έχει αποκατασταθεί), η πορεία εγκατάλειψης αυτής της τριτοκοσμικής πρακτικής ήταν πολύ αργή, εξαιτίας της απουσίας εναλλακτικών λύσεων. </a:t>
            </a:r>
            <a:endParaRPr lang="el-GR" dirty="0" smtClean="0"/>
          </a:p>
          <a:p>
            <a:r>
              <a:rPr lang="el-GR" dirty="0" smtClean="0"/>
              <a:t>Ως </a:t>
            </a:r>
            <a:r>
              <a:rPr lang="el-GR" dirty="0"/>
              <a:t>αποτέλεσμα, μέχρι στιγμής η Ελλάδα έχει καταβάλει </a:t>
            </a:r>
            <a:r>
              <a:rPr lang="el-GR" dirty="0">
                <a:solidFill>
                  <a:schemeClr val="accent5"/>
                </a:solidFill>
              </a:rPr>
              <a:t>66,52 εκατ. ευρώ </a:t>
            </a:r>
            <a:r>
              <a:rPr lang="el-GR" dirty="0"/>
              <a:t>σε ευρωπρόστιμα, με το εξαμηνιαίο πρόστιμο να έχει πλέον μειωθεί από 10,4 εκατ. ευρώ (πρώτο εξάμηνο 2015) σε 1,68 εκατ. ευρώ (δεύτερο εξάμηνο 2021). </a:t>
            </a:r>
            <a:endParaRPr lang="el-GR" dirty="0" smtClean="0"/>
          </a:p>
          <a:p>
            <a:pPr marL="0" indent="0" algn="r">
              <a:buNone/>
            </a:pPr>
            <a:r>
              <a:rPr lang="el-GR" i="1" dirty="0" smtClean="0"/>
              <a:t>(πηγή: Καθημερινή)</a:t>
            </a:r>
            <a:endParaRPr lang="el-GR" i="1" dirty="0"/>
          </a:p>
        </p:txBody>
      </p:sp>
      <p:pic>
        <p:nvPicPr>
          <p:cNvPr id="4098" name="Picture 2" descr="ΥΠΕΝ: ​Την τελευταία 5ετία η Ελλάδα μείωσε 70% τα πρόστιμα του  Ευρωδικαστηρίου για παράνομες χωματερ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56" y="2778642"/>
            <a:ext cx="3601146" cy="201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1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90"/>
            <a:ext cx="7399866" cy="3897310"/>
          </a:xfrm>
        </p:spPr>
        <p:txBody>
          <a:bodyPr>
            <a:normAutofit/>
          </a:bodyPr>
          <a:lstStyle/>
          <a:p>
            <a:r>
              <a:rPr lang="el-GR" dirty="0"/>
              <a:t>Για να αντιμετωπίσουν τις αυξανόμενες προκλήσεις της παραγωγής και διαχείρισης αποβλήτων, χώρες και διεθνείς οργανισμοί εφαρμόζουν διάφορες στρατηγικές και πρωτοβουλίες για την προώθηση βιώσιμων πρακτικών αποβλήτων. </a:t>
            </a:r>
            <a:endParaRPr lang="el-GR" dirty="0" smtClean="0"/>
          </a:p>
          <a:p>
            <a:r>
              <a:rPr lang="el-GR" dirty="0" smtClean="0"/>
              <a:t>Η </a:t>
            </a:r>
            <a:r>
              <a:rPr lang="el-GR" dirty="0"/>
              <a:t>Ευρωπαϊκή Ένωση, για παράδειγμα, έχει θέσει φιλόδοξους στόχους για την αύξηση των ποσοστών ανακύκλωσης και τη μείωση της υγειονομικής ταφής των απορριμμάτων μέσω του </a:t>
            </a:r>
            <a:r>
              <a:rPr lang="el-GR" dirty="0">
                <a:solidFill>
                  <a:schemeClr val="accent2">
                    <a:lumMod val="75000"/>
                  </a:schemeClr>
                </a:solidFill>
              </a:rPr>
              <a:t>Σχεδίου Δράσης για την Κυκλική Οικονομία</a:t>
            </a:r>
            <a:r>
              <a:rPr lang="el-GR" dirty="0"/>
              <a:t>. Με την προώθηση των αρχών της μείωσης, της επαναχρησιμοποίησης και της ανακύκλωσης, η ΕΕ στοχεύει να δημιουργήσει μια οικονομία πιο αποδοτική από πλευράς πόρων και βιώσιμη. </a:t>
            </a:r>
          </a:p>
        </p:txBody>
      </p:sp>
      <p:pic>
        <p:nvPicPr>
          <p:cNvPr id="5122" name="Picture 2" descr="Μια Κυκλική Οικονομία Για Την Ελλάδα - Diane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875" y="2564592"/>
            <a:ext cx="3794125" cy="203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2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590205" y="1930400"/>
            <a:ext cx="6150687" cy="4708525"/>
          </a:xfrm>
        </p:spPr>
        <p:txBody>
          <a:bodyPr>
            <a:normAutofit/>
          </a:bodyPr>
          <a:lstStyle/>
          <a:p>
            <a:pPr marL="0" indent="0">
              <a:buNone/>
            </a:pPr>
            <a:r>
              <a:rPr lang="el-GR" dirty="0" smtClean="0"/>
              <a:t>Οι </a:t>
            </a:r>
            <a:r>
              <a:rPr lang="el-GR" dirty="0"/>
              <a:t>Στόχοι Βιώσιμης Ανάπτυξης (ΣΒΑ) των Ηνωμένων Εθνών </a:t>
            </a:r>
            <a:r>
              <a:rPr lang="el-GR" dirty="0" smtClean="0"/>
              <a:t>περιλαμβάνουν </a:t>
            </a:r>
            <a:r>
              <a:rPr lang="el-GR" dirty="0"/>
              <a:t>στόχους που σχετίζονται με τη διαχείριση απορριμμάτων, όπως ο στόχος </a:t>
            </a:r>
            <a:r>
              <a:rPr lang="el-GR" b="1" dirty="0">
                <a:solidFill>
                  <a:schemeClr val="accent2">
                    <a:lumMod val="75000"/>
                  </a:schemeClr>
                </a:solidFill>
              </a:rPr>
              <a:t>12: Υπεύθυνη κατανάλωση και παραγωγή</a:t>
            </a:r>
            <a:r>
              <a:rPr lang="el-GR" dirty="0"/>
              <a:t>. </a:t>
            </a:r>
            <a:endParaRPr lang="el-GR" dirty="0" smtClean="0"/>
          </a:p>
          <a:p>
            <a:pPr marL="0" indent="0">
              <a:buNone/>
            </a:pPr>
            <a:r>
              <a:rPr lang="el-GR" dirty="0" smtClean="0"/>
              <a:t>Ενθαρρύνοντας </a:t>
            </a:r>
            <a:r>
              <a:rPr lang="el-GR" dirty="0"/>
              <a:t>τις χώρες να υιοθετήσουν βιώσιμες πρακτικές αποβλήτων και να εφαρμόσουν συστήματα ολοκληρωμένης διαχείρισης αποβλήτων, οι ΣΒΑ στοχεύουν στην ελαχιστοποίηση των περιβαλλοντικών επιπτώσεων των αποβλήτων και στην προώθηση της αποτελεσματικής χρήσης των πόρων. Η επίτευξη αυτών των στόχων απαιτεί συνεργασία μεταξύ των κυβερνήσεων, των επιχειρήσεων και της κοινωνίας των πολιτών για την προώθηση της καινοτομίας και των επενδύσεων σε τεχνολογίες διαχείρισης απορριμμάτων. </a:t>
            </a:r>
          </a:p>
        </p:txBody>
      </p:sp>
      <p:pic>
        <p:nvPicPr>
          <p:cNvPr id="4" name="Picture 8" descr="17 στόχοι βιώσιμης ανάπτυξης για να αλλάξουμε τον κόσμο μα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577" y="1538719"/>
            <a:ext cx="5451108" cy="2861831"/>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2"/>
          <p:cNvSpPr txBox="1">
            <a:spLocks/>
          </p:cNvSpPr>
          <p:nvPr/>
        </p:nvSpPr>
        <p:spPr>
          <a:xfrm>
            <a:off x="6908082" y="4503738"/>
            <a:ext cx="5011412" cy="213518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l-GR" i="1" dirty="0" smtClean="0"/>
              <a:t>Η </a:t>
            </a:r>
            <a:r>
              <a:rPr lang="en-US" i="1" dirty="0"/>
              <a:t> Agenda </a:t>
            </a:r>
            <a:r>
              <a:rPr lang="en-US" i="1" dirty="0" smtClean="0"/>
              <a:t>2030</a:t>
            </a:r>
            <a:r>
              <a:rPr lang="el-GR" i="1" dirty="0" smtClean="0"/>
              <a:t> για βιώσιμη ανάπτυξη που εγκρίθηκε από όλα τα κράτη μέλη του ΟΗΕ το 2015 στοχεύει στην προώθηση της </a:t>
            </a:r>
            <a:r>
              <a:rPr lang="el-GR" i="1" dirty="0" smtClean="0">
                <a:solidFill>
                  <a:schemeClr val="accent1"/>
                </a:solidFill>
              </a:rPr>
              <a:t>ειρήνης</a:t>
            </a:r>
            <a:r>
              <a:rPr lang="el-GR" i="1" dirty="0" smtClean="0"/>
              <a:t> και της </a:t>
            </a:r>
            <a:r>
              <a:rPr lang="el-GR" i="1" dirty="0" smtClean="0">
                <a:solidFill>
                  <a:schemeClr val="accent1"/>
                </a:solidFill>
              </a:rPr>
              <a:t>ευημερίας</a:t>
            </a:r>
            <a:r>
              <a:rPr lang="el-GR" i="1" dirty="0" smtClean="0"/>
              <a:t> για τους ανθρώπους και τον πλανήτη, σήμερα και στο μέλλον. </a:t>
            </a:r>
          </a:p>
          <a:p>
            <a:pPr marL="0" indent="0">
              <a:buFont typeface="Wingdings 3" charset="2"/>
              <a:buNone/>
            </a:pPr>
            <a:r>
              <a:rPr lang="el-GR" i="1" dirty="0" smtClean="0"/>
              <a:t>Εκεί αναφέρονται οι </a:t>
            </a:r>
            <a:r>
              <a:rPr lang="el-GR" i="1" dirty="0" smtClean="0">
                <a:solidFill>
                  <a:schemeClr val="accent1"/>
                </a:solidFill>
              </a:rPr>
              <a:t>17 Στόχοι Βιώσιμης Ανάπτυξης (ΣΒΑ) </a:t>
            </a:r>
            <a:r>
              <a:rPr lang="el-GR" i="1" dirty="0" smtClean="0"/>
              <a:t>που απαιτούν δράση για το κλίμα, προστασία του περιβάλλοντος, τερματισμό της φτώχειας, βελτίωση της υγείας και της εκπαίδευσης, μείωση της ανισότητας και οικονομική ανάπτυξη.</a:t>
            </a:r>
            <a:endParaRPr lang="el-GR" i="1" dirty="0"/>
          </a:p>
        </p:txBody>
      </p:sp>
    </p:spTree>
    <p:extLst>
      <p:ext uri="{BB962C8B-B14F-4D97-AF65-F5344CB8AC3E}">
        <p14:creationId xmlns:p14="http://schemas.microsoft.com/office/powerpoint/2010/main" val="493157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7647516" cy="3880773"/>
          </a:xfrm>
        </p:spPr>
        <p:txBody>
          <a:bodyPr/>
          <a:lstStyle/>
          <a:p>
            <a:r>
              <a:rPr lang="el-GR" dirty="0"/>
              <a:t>Οι καινοτομίες στις τεχνολογίες διαχείρισης απορριμμάτων έχουν τη δυνατότητα να φέρουν επανάσταση στον κλάδο και να δημιουργήσουν νέες ευκαιρίες για βιώσιμη ανάπτυξη. Η έννοια της κυκλικής οικονομίας, η οποία στοχεύει στο κλείσιμο του βρόχου στη χρήση των πόρων και στην ελαχιστοποίηση της παραγωγής αποβλήτων, έχει κερδίσει έλξη τα τελευταία χρόνια ως βιώσιμη λύση για την κρίση των αποβλήτων. </a:t>
            </a:r>
            <a:endParaRPr lang="el-GR" dirty="0" smtClean="0"/>
          </a:p>
          <a:p>
            <a:r>
              <a:rPr lang="el-GR" dirty="0" smtClean="0"/>
              <a:t>Σχεδιάζοντας </a:t>
            </a:r>
            <a:r>
              <a:rPr lang="el-GR" dirty="0"/>
              <a:t>προϊόντα για ανθεκτικότητα, ανακυκλωσιμότητα και </a:t>
            </a:r>
            <a:r>
              <a:rPr lang="el-GR" dirty="0" smtClean="0"/>
              <a:t>επαναχρησιμοποίηση</a:t>
            </a:r>
            <a:r>
              <a:rPr lang="el-GR" dirty="0"/>
              <a:t>, οι επιχειρήσεις μπορούν να μειώσουν το περιβαλλοντικό τους αποτύπωμα και να συμβάλουν σε ένα πιο βιώσιμο μέλλον. </a:t>
            </a:r>
          </a:p>
        </p:txBody>
      </p:sp>
      <p:pic>
        <p:nvPicPr>
          <p:cNvPr id="4" name="Picture 2" descr="Μια Κυκλική Οικονομία Για Την Ελλάδα - Diane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3975" y="2564592"/>
            <a:ext cx="3248025" cy="174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62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7485591" cy="4344986"/>
          </a:xfrm>
        </p:spPr>
        <p:txBody>
          <a:bodyPr>
            <a:normAutofit/>
          </a:bodyPr>
          <a:lstStyle/>
          <a:p>
            <a:r>
              <a:rPr lang="el-GR" dirty="0"/>
              <a:t>Οι τεχνολογίες </a:t>
            </a:r>
            <a:r>
              <a:rPr lang="el-GR" b="1" dirty="0">
                <a:solidFill>
                  <a:schemeClr val="accent2">
                    <a:lumMod val="75000"/>
                  </a:schemeClr>
                </a:solidFill>
              </a:rPr>
              <a:t>απόβλητου σε </a:t>
            </a:r>
            <a:r>
              <a:rPr lang="el-GR" b="1" dirty="0" smtClean="0">
                <a:solidFill>
                  <a:schemeClr val="accent2">
                    <a:lumMod val="75000"/>
                  </a:schemeClr>
                </a:solidFill>
              </a:rPr>
              <a:t>ενέργεια (</a:t>
            </a:r>
            <a:r>
              <a:rPr lang="en-US" b="1" dirty="0" smtClean="0">
                <a:solidFill>
                  <a:schemeClr val="accent2">
                    <a:lumMod val="75000"/>
                  </a:schemeClr>
                </a:solidFill>
              </a:rPr>
              <a:t>Waste-to-Energy</a:t>
            </a:r>
            <a:r>
              <a:rPr lang="el-GR" b="1" dirty="0" smtClean="0">
                <a:solidFill>
                  <a:schemeClr val="accent2">
                    <a:lumMod val="75000"/>
                  </a:schemeClr>
                </a:solidFill>
              </a:rPr>
              <a:t>)</a:t>
            </a:r>
            <a:r>
              <a:rPr lang="el-GR" dirty="0" smtClean="0"/>
              <a:t>, </a:t>
            </a:r>
            <a:r>
              <a:rPr lang="el-GR" dirty="0"/>
              <a:t>όπως η αποτέφρωση και η αναερόβια χώνευση, προσφέρουν εναλλακτικές λύσεις για τη διαχείριση των οργανικών αποβλήτων και την παραγωγή ανανεώσιμης ενέργειας. </a:t>
            </a:r>
            <a:endParaRPr lang="el-GR" dirty="0" smtClean="0"/>
          </a:p>
          <a:p>
            <a:r>
              <a:rPr lang="el-GR" dirty="0" smtClean="0"/>
              <a:t>Σύμφωνα </a:t>
            </a:r>
            <a:r>
              <a:rPr lang="el-GR" dirty="0"/>
              <a:t>με τον </a:t>
            </a:r>
            <a:r>
              <a:rPr lang="el-GR" b="1" dirty="0">
                <a:solidFill>
                  <a:schemeClr val="accent2">
                    <a:lumMod val="75000"/>
                  </a:schemeClr>
                </a:solidFill>
              </a:rPr>
              <a:t>Διεθνή Οργανισμό Ενέργειας (IEA)</a:t>
            </a:r>
            <a:r>
              <a:rPr lang="el-GR" dirty="0"/>
              <a:t>, οι εγκαταστάσεις από απόβλητα σε ενέργεια θα μπορούσαν να παρέχουν ηλεκτρική ενέργεια σε 145 εκατομμύρια νοικοκυριά παγκοσμίως έως το 2025, μειώνοντας τις εκπομπές αερίων του θερμοκηπίου και τα απόβλητα των χωματερών. </a:t>
            </a:r>
            <a:endParaRPr lang="el-GR" dirty="0" smtClean="0"/>
          </a:p>
          <a:p>
            <a:r>
              <a:rPr lang="el-GR" dirty="0" smtClean="0"/>
              <a:t>Αυτές </a:t>
            </a:r>
            <a:r>
              <a:rPr lang="el-GR" dirty="0"/>
              <a:t>οι τεχνολογίες έχουν τη δυνατότητα να μετατρέψουν τη διαχείριση των απορριμμάτων σε μια βιομηχανία ανάκτησης πόρων, δημιουργώντας θέσεις εργασίας και οικονομικές ευκαιρίες, ενώ παράλληλα μετριάζουν την περιβαλλοντική ρύπανση. </a:t>
            </a:r>
          </a:p>
        </p:txBody>
      </p:sp>
      <p:pic>
        <p:nvPicPr>
          <p:cNvPr id="6146" name="Picture 2" descr="Waste-to-Energy Outlook for the Middle East | EcoME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601" y="2703513"/>
            <a:ext cx="4214399" cy="263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8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p:txBody>
          <a:bodyPr/>
          <a:lstStyle/>
          <a:p>
            <a:r>
              <a:rPr lang="el-GR" dirty="0"/>
              <a:t>Παρά την πρόοδο που έχει σημειωθεί στις πρακτικές βιώσιμης διαχείρισης αποβλήτων, εξακολουθούν να υπάρχουν σημαντικές προκλήσεις για την επίτευξη μιας κυκλικής οικονομίας και τη μείωση των περιβαλλοντικών επιπτώσεων των αποβλήτων. </a:t>
            </a:r>
            <a:endParaRPr lang="el-GR" dirty="0" smtClean="0"/>
          </a:p>
          <a:p>
            <a:r>
              <a:rPr lang="el-GR" dirty="0" smtClean="0"/>
              <a:t>Το </a:t>
            </a:r>
            <a:r>
              <a:rPr lang="el-GR" dirty="0"/>
              <a:t>Ίδρυμα Ellen MacArthur εκτιμά ότι μόνο το </a:t>
            </a:r>
            <a:r>
              <a:rPr lang="el-GR" dirty="0">
                <a:solidFill>
                  <a:schemeClr val="accent5"/>
                </a:solidFill>
              </a:rPr>
              <a:t>14% των πλαστικών συσκευασιών συλλέγεται για ανακύκλωση παγκοσμίως</a:t>
            </a:r>
            <a:r>
              <a:rPr lang="el-GR" dirty="0"/>
              <a:t>, υπογραμμίζοντας την ανάγκη για βελτιωμένα συστήματα συλλογής και διαλογής για την αύξηση των ποσοστών ανακύκλωσης. </a:t>
            </a:r>
            <a:endParaRPr lang="el-GR" dirty="0" smtClean="0"/>
          </a:p>
          <a:p>
            <a:r>
              <a:rPr lang="el-GR" dirty="0" smtClean="0"/>
              <a:t>Επιπλέον</a:t>
            </a:r>
            <a:r>
              <a:rPr lang="el-GR" dirty="0"/>
              <a:t>, η άνοδος των ηλεκτρονικών αποβλήτων από ηλεκτρονικές συσκευές θέτει μια αυξανόμενη πρόκληση για τα συστήματα διαχείρισης αποβλήτων, που απαιτούν καινοτόμες λύσεις για τη διαχείριση επικίνδυνων υλικών και την ανάκτηση πολύτιμων πόρων. </a:t>
            </a:r>
          </a:p>
        </p:txBody>
      </p:sp>
      <p:pic>
        <p:nvPicPr>
          <p:cNvPr id="8194" name="Picture 2" descr="ΟΗΕ: Στα 42 εκατομμύρια τόνους τα ηλεκτρονικά απόβλητα - eco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300" y="4100975"/>
            <a:ext cx="2708656"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Παγκόσμιες στατιστικές και τάσεις στη δημιουργία και διαχείριση απορριμμάτων </a:t>
            </a:r>
            <a:endParaRPr lang="el-GR" dirty="0"/>
          </a:p>
        </p:txBody>
      </p:sp>
      <p:sp>
        <p:nvSpPr>
          <p:cNvPr id="3" name="Θέση περιεχομένου 2"/>
          <p:cNvSpPr>
            <a:spLocks noGrp="1"/>
          </p:cNvSpPr>
          <p:nvPr>
            <p:ph idx="1"/>
          </p:nvPr>
        </p:nvSpPr>
        <p:spPr>
          <a:xfrm>
            <a:off x="677334" y="2160589"/>
            <a:ext cx="8847666" cy="3880773"/>
          </a:xfrm>
        </p:spPr>
        <p:txBody>
          <a:bodyPr>
            <a:normAutofit/>
          </a:bodyPr>
          <a:lstStyle/>
          <a:p>
            <a:pPr marL="0" indent="0" algn="ctr">
              <a:buNone/>
            </a:pPr>
            <a:r>
              <a:rPr lang="el-GR" b="1" i="1" u="sng" dirty="0" smtClean="0">
                <a:solidFill>
                  <a:schemeClr val="accent5"/>
                </a:solidFill>
              </a:rPr>
              <a:t>Σύνοψη</a:t>
            </a:r>
          </a:p>
          <a:p>
            <a:pPr>
              <a:buFont typeface="Wingdings" panose="05000000000000000000" pitchFamily="2" charset="2"/>
              <a:buChar char="ü"/>
            </a:pPr>
            <a:r>
              <a:rPr lang="el-GR" i="1" dirty="0" smtClean="0"/>
              <a:t>Η </a:t>
            </a:r>
            <a:r>
              <a:rPr lang="el-GR" i="1" dirty="0"/>
              <a:t>παραγωγή και η διαχείριση απορριμμάτων είναι πολύπλοκα ζητήματα που απαιτούν παγκόσμια συνεργασία και καινοτόμες λύσεις για την αντιμετώπιση των περιβαλλοντικών, κοινωνικών και οικονομικών επιπτώσεων των αποβλήτων. </a:t>
            </a:r>
            <a:endParaRPr lang="el-GR" i="1" dirty="0" smtClean="0"/>
          </a:p>
          <a:p>
            <a:pPr>
              <a:buFont typeface="Wingdings" panose="05000000000000000000" pitchFamily="2" charset="2"/>
              <a:buChar char="ü"/>
            </a:pPr>
            <a:r>
              <a:rPr lang="el-GR" i="1" dirty="0" smtClean="0"/>
              <a:t>Υιοθετώντας </a:t>
            </a:r>
            <a:r>
              <a:rPr lang="el-GR" i="1" dirty="0"/>
              <a:t>βιώσιμες πρακτικές αποβλήτων, επενδύοντας σε υποδομές διαχείρισης αποβλήτων και προωθώντας την αποδοτικότητα των πόρων, οι χώρες μπορούν να μετριάσουν τις αρνητικές επιπτώσεις των αποβλήτων στον πλανήτη και να δημιουργήσουν ένα πιο βιώσιμο μέλλον για τις επόμενες γενιές. </a:t>
            </a:r>
            <a:endParaRPr lang="el-GR" i="1" dirty="0" smtClean="0"/>
          </a:p>
          <a:p>
            <a:pPr>
              <a:buFont typeface="Wingdings" panose="05000000000000000000" pitchFamily="2" charset="2"/>
              <a:buChar char="ü"/>
            </a:pPr>
            <a:r>
              <a:rPr lang="el-GR" i="1" dirty="0" smtClean="0"/>
              <a:t>Καθώς ο παγκόσμιος </a:t>
            </a:r>
            <a:r>
              <a:rPr lang="el-GR" i="1" dirty="0"/>
              <a:t>πληθυσμός συνεχίζει να αυξάνεται, είναι επιτακτική ανάγκη να επανεξετάσουμε την προσέγγισή μας για τα απόβλητα και να αγωνιστούμε προς μια κυκλική οικονομία που εκτιμά τη διατήρηση των πόρων και την προστασία του περιβάλλοντος. </a:t>
            </a:r>
          </a:p>
        </p:txBody>
      </p:sp>
    </p:spTree>
    <p:extLst>
      <p:ext uri="{BB962C8B-B14F-4D97-AF65-F5344CB8AC3E}">
        <p14:creationId xmlns:p14="http://schemas.microsoft.com/office/powerpoint/2010/main" val="2578348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Σοβαρότητα του προβλήματος και προοπτικές </a:t>
            </a:r>
          </a:p>
        </p:txBody>
      </p:sp>
      <p:sp>
        <p:nvSpPr>
          <p:cNvPr id="3" name="Θέση περιεχομένου 2"/>
          <p:cNvSpPr>
            <a:spLocks noGrp="1"/>
          </p:cNvSpPr>
          <p:nvPr>
            <p:ph idx="1"/>
          </p:nvPr>
        </p:nvSpPr>
        <p:spPr/>
        <p:txBody>
          <a:bodyPr/>
          <a:lstStyle/>
          <a:p>
            <a:endParaRPr lang="el-GR" dirty="0"/>
          </a:p>
          <a:p>
            <a:r>
              <a:rPr lang="el-GR" dirty="0" smtClean="0"/>
              <a:t>Επίδραση </a:t>
            </a:r>
            <a:r>
              <a:rPr lang="el-GR" dirty="0"/>
              <a:t>της παραγωγής και της διαχείρισης απορριμμάτων στην υγεία του πλανήτη. </a:t>
            </a:r>
          </a:p>
          <a:p>
            <a:r>
              <a:rPr lang="el-GR" dirty="0" smtClean="0"/>
              <a:t>Ανάλυση </a:t>
            </a:r>
            <a:r>
              <a:rPr lang="el-GR" dirty="0"/>
              <a:t>των κύριων προκλήσεων και εμποδίων στη διαχείριση των απορριμμάτων. </a:t>
            </a:r>
          </a:p>
          <a:p>
            <a:r>
              <a:rPr lang="el-GR" dirty="0" smtClean="0"/>
              <a:t>Προτεινόμενες </a:t>
            </a:r>
            <a:r>
              <a:rPr lang="el-GR" dirty="0"/>
              <a:t>λύσεις και προοπτικές για τη βελτίωση της διαχείρισης των απορριμμάτων σε παγκόσμιο επίπεδο. </a:t>
            </a:r>
          </a:p>
          <a:p>
            <a:endParaRPr lang="el-GR" dirty="0"/>
          </a:p>
        </p:txBody>
      </p:sp>
    </p:spTree>
    <p:extLst>
      <p:ext uri="{BB962C8B-B14F-4D97-AF65-F5344CB8AC3E}">
        <p14:creationId xmlns:p14="http://schemas.microsoft.com/office/powerpoint/2010/main" val="65670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1.2.1 Εξέταση </a:t>
            </a:r>
            <a:r>
              <a:rPr lang="el-GR" b="1" dirty="0"/>
              <a:t>του προβλήματος των απορριμμάτων σε παγκόσμιο </a:t>
            </a:r>
            <a:r>
              <a:rPr lang="el-GR" b="1" dirty="0" smtClean="0"/>
              <a:t>επίπεδο</a:t>
            </a:r>
            <a:endParaRPr lang="el-GR" b="1" dirty="0"/>
          </a:p>
        </p:txBody>
      </p:sp>
      <p:sp>
        <p:nvSpPr>
          <p:cNvPr id="3" name="Θέση περιεχομένου 2"/>
          <p:cNvSpPr>
            <a:spLocks noGrp="1"/>
          </p:cNvSpPr>
          <p:nvPr>
            <p:ph idx="1"/>
          </p:nvPr>
        </p:nvSpPr>
        <p:spPr>
          <a:xfrm>
            <a:off x="677334" y="2160589"/>
            <a:ext cx="6545502" cy="3880773"/>
          </a:xfrm>
        </p:spPr>
        <p:txBody>
          <a:bodyPr/>
          <a:lstStyle/>
          <a:p>
            <a:endParaRPr lang="el-GR" dirty="0"/>
          </a:p>
          <a:p>
            <a:r>
              <a:rPr lang="el-GR" dirty="0" smtClean="0"/>
              <a:t>Περιγραφή </a:t>
            </a:r>
            <a:r>
              <a:rPr lang="el-GR" dirty="0"/>
              <a:t>της φύσης του προβλήματος των απορριμμάτων σε παγκόσμιο επίπεδο. </a:t>
            </a:r>
          </a:p>
          <a:p>
            <a:r>
              <a:rPr lang="el-GR" dirty="0" smtClean="0"/>
              <a:t>Ανάλυση </a:t>
            </a:r>
            <a:r>
              <a:rPr lang="el-GR" dirty="0"/>
              <a:t>της εμβέλειας και της σοβαρότητας του προβλήματος. </a:t>
            </a:r>
          </a:p>
          <a:p>
            <a:endParaRPr lang="el-GR" dirty="0"/>
          </a:p>
        </p:txBody>
      </p:sp>
      <p:pic>
        <p:nvPicPr>
          <p:cNvPr id="4" name="Εικόνα 3"/>
          <p:cNvPicPr>
            <a:picLocks noChangeAspect="1"/>
          </p:cNvPicPr>
          <p:nvPr/>
        </p:nvPicPr>
        <p:blipFill>
          <a:blip r:embed="rId2"/>
          <a:stretch>
            <a:fillRect/>
          </a:stretch>
        </p:blipFill>
        <p:spPr>
          <a:xfrm>
            <a:off x="6951386" y="2359602"/>
            <a:ext cx="5024852" cy="3126797"/>
          </a:xfrm>
          <a:prstGeom prst="rect">
            <a:avLst/>
          </a:prstGeom>
        </p:spPr>
      </p:pic>
    </p:spTree>
    <p:extLst>
      <p:ext uri="{BB962C8B-B14F-4D97-AF65-F5344CB8AC3E}">
        <p14:creationId xmlns:p14="http://schemas.microsoft.com/office/powerpoint/2010/main" val="1987214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Σοβαρότητα του προβλήματος και προοπτικές </a:t>
            </a:r>
          </a:p>
        </p:txBody>
      </p:sp>
      <p:sp>
        <p:nvSpPr>
          <p:cNvPr id="3" name="Θέση περιεχομένου 2"/>
          <p:cNvSpPr>
            <a:spLocks noGrp="1"/>
          </p:cNvSpPr>
          <p:nvPr>
            <p:ph idx="1"/>
          </p:nvPr>
        </p:nvSpPr>
        <p:spPr>
          <a:xfrm>
            <a:off x="677334" y="2160589"/>
            <a:ext cx="8596668" cy="4278311"/>
          </a:xfrm>
        </p:spPr>
        <p:txBody>
          <a:bodyPr>
            <a:normAutofit lnSpcReduction="10000"/>
          </a:bodyPr>
          <a:lstStyle/>
          <a:p>
            <a:r>
              <a:rPr lang="el-GR" dirty="0"/>
              <a:t>Θα εξετάσουμε πρώτα την </a:t>
            </a:r>
            <a:r>
              <a:rPr lang="el-GR" b="1" dirty="0">
                <a:solidFill>
                  <a:schemeClr val="accent5"/>
                </a:solidFill>
              </a:rPr>
              <a:t>επίδραση</a:t>
            </a:r>
            <a:r>
              <a:rPr lang="el-GR" dirty="0"/>
              <a:t> της παραγωγής και της διαχείρισης απορριμμάτων στην υγεία του πλανήτη. Θα διερευνήσουμε τις συνέπειες της ανεξέλεγκτης παραγωγής και της εσφαλμένης διαχείρισης απορριμμάτων στο περιβάλλον, την υγεία και την ασφάλεια του ανθρώπινου είδους, καθώς και στη βιοποικιλότητα. </a:t>
            </a:r>
          </a:p>
          <a:p>
            <a:r>
              <a:rPr lang="el-GR" dirty="0"/>
              <a:t>Θα αναλύσουμε τις κύριες </a:t>
            </a:r>
            <a:r>
              <a:rPr lang="el-GR" b="1" dirty="0">
                <a:solidFill>
                  <a:schemeClr val="accent5"/>
                </a:solidFill>
              </a:rPr>
              <a:t>προκλήσεις και εμπόδια </a:t>
            </a:r>
            <a:r>
              <a:rPr lang="el-GR" dirty="0"/>
              <a:t>που αντιμετωπίζονται στη διαχείριση των απορριμμάτων. Θα εξετάσουμε τις τεχνολογικές, περιβαλλοντικές, οικονομικές και κοινωνικές πτυχές που εμποδίζουν μια αποτελεσματική διαχείριση των απορριμμάτων και θα αναζητήσουμε τρόπους να αντιμετωπίσουμε αυτά τα προβλήματα. </a:t>
            </a:r>
          </a:p>
          <a:p>
            <a:r>
              <a:rPr lang="el-GR" dirty="0" smtClean="0"/>
              <a:t>Θα </a:t>
            </a:r>
            <a:r>
              <a:rPr lang="el-GR" dirty="0"/>
              <a:t>εξετάσουμε </a:t>
            </a:r>
            <a:r>
              <a:rPr lang="el-GR" b="1" dirty="0">
                <a:solidFill>
                  <a:schemeClr val="accent2"/>
                </a:solidFill>
              </a:rPr>
              <a:t>προτεινόμενες λύσεις και προοπτικές </a:t>
            </a:r>
            <a:r>
              <a:rPr lang="el-GR" dirty="0"/>
              <a:t>για τη βελτίωση της διαχείρισης των απορριμμάτων σε παγκόσμιο επίπεδο. Θα εξετάσουμε και θα συζητήσουμε τις καινοτόμες πρακτικές, τις πολιτικές και τις παγκόσμιες πρωτοβουλίες που έχουν στόχο τη μείωση των απορριμμάτων, την ανακύκλωση και τη βελτίωση της διαχείρισής τους για ένα βιώσιμο μέλλον. </a:t>
            </a:r>
          </a:p>
        </p:txBody>
      </p:sp>
    </p:spTree>
    <p:extLst>
      <p:ext uri="{BB962C8B-B14F-4D97-AF65-F5344CB8AC3E}">
        <p14:creationId xmlns:p14="http://schemas.microsoft.com/office/powerpoint/2010/main" val="3732272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177866"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a:xfrm>
            <a:off x="677334" y="2446339"/>
            <a:ext cx="8596668" cy="3880773"/>
          </a:xfrm>
        </p:spPr>
        <p:txBody>
          <a:bodyPr/>
          <a:lstStyle/>
          <a:p>
            <a:r>
              <a:rPr lang="el-GR" dirty="0"/>
              <a:t>Η παραγωγή και η διαχείριση απορριμμάτων έχουν γίνει πιεστικά ζητήματα στον σημερινό κόσμο, με εκτεταμένες συνέπειες για την υγεία του πλανήτη. Η εκθετική αύξηση της παραγωγής απορριμμάτων, σε συνδυασμό με ανεπαρκείς πρακτικές διαχείρισης αποβλήτων, έχει οδηγήσει σε υποβάθμιση του περιβάλλοντος, ρύπανση και κινδύνους για την υγεία. </a:t>
            </a:r>
            <a:endParaRPr lang="el-GR" dirty="0" smtClean="0"/>
          </a:p>
          <a:p>
            <a:r>
              <a:rPr lang="el-GR" dirty="0" smtClean="0"/>
              <a:t>Διερεύνηση του αντίκτυπου </a:t>
            </a:r>
            <a:r>
              <a:rPr lang="el-GR" dirty="0"/>
              <a:t>της παραγωγής και διαχείρισης απορριμμάτων στην υγεία του πλανήτη, υπογραμμίζοντας την ανάγκη για βιώσιμες λύσεις για τον μετριασμό αυτών των προκλήσεων. </a:t>
            </a:r>
          </a:p>
        </p:txBody>
      </p:sp>
    </p:spTree>
    <p:extLst>
      <p:ext uri="{BB962C8B-B14F-4D97-AF65-F5344CB8AC3E}">
        <p14:creationId xmlns:p14="http://schemas.microsoft.com/office/powerpoint/2010/main" val="331328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427248"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p:txBody>
          <a:bodyPr/>
          <a:lstStyle/>
          <a:p>
            <a:r>
              <a:rPr lang="el-GR" dirty="0"/>
              <a:t>Ένα από τα κύρια προβλήματα που σχετίζονται με την παραγωγή απορριμμάτων είναι ο τεράστιος όγκος των αποβλήτων που παράγονται παγκοσμίως. Σύμφωνα με την Παγκόσμια Τράπεζα, ο κόσμος παράγει πάνω από 2 δισεκατομμύρια τόνους αστικών στερεών αποβλήτων ετησίως, αριθμός που αναμένεται να ανέλθει σε 3,40 δισεκατομμύρια τόνους έως το 2050 (World Bank, 2018). </a:t>
            </a:r>
            <a:endParaRPr lang="el-GR" dirty="0" smtClean="0"/>
          </a:p>
          <a:p>
            <a:r>
              <a:rPr lang="el-GR" dirty="0" smtClean="0"/>
              <a:t>Αυτή </a:t>
            </a:r>
            <a:r>
              <a:rPr lang="el-GR" dirty="0"/>
              <a:t>η εκθετική αύξηση της παραγωγής αποβλήτων αποτελεί σημαντική πρόκληση για τα συστήματα διαχείρισης αποβλήτων, οδηγώντας σε </a:t>
            </a:r>
            <a:r>
              <a:rPr lang="el-GR" b="1" dirty="0">
                <a:solidFill>
                  <a:schemeClr val="accent5"/>
                </a:solidFill>
              </a:rPr>
              <a:t>υπερχείλιση χωματερών</a:t>
            </a:r>
            <a:r>
              <a:rPr lang="el-GR" dirty="0"/>
              <a:t>, </a:t>
            </a:r>
            <a:r>
              <a:rPr lang="el-GR" b="1" dirty="0">
                <a:solidFill>
                  <a:schemeClr val="accent5"/>
                </a:solidFill>
              </a:rPr>
              <a:t>παράνομη απόρριψη</a:t>
            </a:r>
            <a:r>
              <a:rPr lang="el-GR" dirty="0"/>
              <a:t> και </a:t>
            </a:r>
            <a:r>
              <a:rPr lang="el-GR" b="1" dirty="0">
                <a:solidFill>
                  <a:schemeClr val="accent5"/>
                </a:solidFill>
              </a:rPr>
              <a:t>περιβαλλοντική </a:t>
            </a:r>
            <a:r>
              <a:rPr lang="el-GR" b="1" dirty="0" smtClean="0">
                <a:solidFill>
                  <a:schemeClr val="accent5"/>
                </a:solidFill>
              </a:rPr>
              <a:t>ρύπανση</a:t>
            </a:r>
            <a:r>
              <a:rPr lang="el-GR" dirty="0" smtClean="0"/>
              <a:t>. </a:t>
            </a:r>
            <a:endParaRPr lang="el-GR" dirty="0"/>
          </a:p>
        </p:txBody>
      </p:sp>
    </p:spTree>
    <p:extLst>
      <p:ext uri="{BB962C8B-B14F-4D97-AF65-F5344CB8AC3E}">
        <p14:creationId xmlns:p14="http://schemas.microsoft.com/office/powerpoint/2010/main" val="2479369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362593"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a:xfrm>
            <a:off x="677334" y="2160589"/>
            <a:ext cx="8596668" cy="4211636"/>
          </a:xfrm>
        </p:spPr>
        <p:txBody>
          <a:bodyPr/>
          <a:lstStyle/>
          <a:p>
            <a:pPr marL="0" indent="0">
              <a:buNone/>
            </a:pPr>
            <a:r>
              <a:rPr lang="el-GR" dirty="0"/>
              <a:t>Η ακατάλληλη διάθεση των απορριμμάτων έχει σοβαρές επιπτώσεις στο περιβάλλον και τη δημόσια υγεία. </a:t>
            </a:r>
            <a:endParaRPr lang="el-GR" dirty="0" smtClean="0"/>
          </a:p>
          <a:p>
            <a:pPr>
              <a:buFont typeface="Wingdings" panose="05000000000000000000" pitchFamily="2" charset="2"/>
              <a:buChar char="q"/>
            </a:pPr>
            <a:r>
              <a:rPr lang="el-GR" dirty="0" smtClean="0"/>
              <a:t>Οι </a:t>
            </a:r>
            <a:r>
              <a:rPr lang="el-GR" dirty="0"/>
              <a:t>ΧΥΤΑ, η πιο κοινή μέθοδος διάθεσης απορριμμάτων, απελευθερώνουν επιβλαβή αέρια του θερμοκηπίου όπως το μεθάνιο και το διοξείδιο του άνθρακα στην ατμόσφαιρα, συμβάλλοντας στην κλιματική αλλαγή (Smith, 2015). </a:t>
            </a:r>
            <a:endParaRPr lang="el-GR" dirty="0" smtClean="0"/>
          </a:p>
          <a:p>
            <a:pPr>
              <a:buFont typeface="Wingdings" panose="05000000000000000000" pitchFamily="2" charset="2"/>
              <a:buChar char="q"/>
            </a:pPr>
            <a:r>
              <a:rPr lang="el-GR" dirty="0" smtClean="0"/>
              <a:t>Τα </a:t>
            </a:r>
            <a:r>
              <a:rPr lang="el-GR" dirty="0"/>
              <a:t>στραγγίσματα από χωματερές μπορούν να μολύνουν τις πηγές υπόγειων υδάτων, θέτοντας σοβαρούς κινδύνους για την υγεία των κοινοτήτων που ζουν κοντά (UNEP, 2016). </a:t>
            </a:r>
            <a:endParaRPr lang="el-GR" dirty="0" smtClean="0"/>
          </a:p>
          <a:p>
            <a:pPr>
              <a:buFont typeface="Wingdings" panose="05000000000000000000" pitchFamily="2" charset="2"/>
              <a:buChar char="q"/>
            </a:pPr>
            <a:r>
              <a:rPr lang="el-GR" dirty="0" smtClean="0"/>
              <a:t>Η </a:t>
            </a:r>
            <a:r>
              <a:rPr lang="el-GR" dirty="0"/>
              <a:t>καύση των απορριμμάτων, μια άλλη κοινή μέθοδος διάθεσης, απελευθερώνει τοξικούς ρύπους στον αέρα, οδηγώντας σε αναπνευστικές ασθένειες και άλλα προβλήματα υγείας (WHO, 2018). </a:t>
            </a:r>
          </a:p>
        </p:txBody>
      </p:sp>
      <p:sp>
        <p:nvSpPr>
          <p:cNvPr id="4" name="Ορθογώνιο 3"/>
          <p:cNvSpPr/>
          <p:nvPr/>
        </p:nvSpPr>
        <p:spPr>
          <a:xfrm>
            <a:off x="9010181" y="2281248"/>
            <a:ext cx="3181819" cy="397031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l-GR" dirty="0" smtClean="0"/>
              <a:t>UNEP: </a:t>
            </a:r>
            <a:r>
              <a:rPr lang="el-GR" dirty="0"/>
              <a:t>Το Περιβαλλοντικό Πρόγραμμα των Ηνωμένων Εθνών συντονίζει τις περιβαλλοντικές δραστηριότητες των Ηνωμένων Εθνών, βοηθά τις αναπτυσσόμενες χώρες να υιοθετήσουν ισχυρές περιβαλλοντολογικές πολιτικές και ενισχύει την αειφόρο ανάπτυξη μέσω ισχυρών περιβαλλοντολογικών πρακτικών.</a:t>
            </a:r>
            <a:endParaRPr lang="el-GR" b="0" i="0" dirty="0">
              <a:solidFill>
                <a:schemeClr val="bg2"/>
              </a:solidFill>
              <a:effectLst/>
              <a:latin typeface="Roboto"/>
            </a:endParaRPr>
          </a:p>
        </p:txBody>
      </p:sp>
      <p:pic>
        <p:nvPicPr>
          <p:cNvPr id="3074" name="Picture 2" descr="UΝΕΡ - ΠPΟΓΡΑΜΜΑ ΤΩΝ ΗΝΩΜΕΝΩΝ ΕΘΝΩΝ ΓΙΑ ΤΟ ΠΕPΙΒΑΛΛΟΝ - Περιφερειακό Κέντρο  Πληροφόρησης του ΟΗΕ -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438" y="889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50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ΧΑΔΑ-ΧΥΤΑ-ΧΥΤΥ</a:t>
            </a:r>
            <a:endParaRPr lang="el-GR" dirty="0"/>
          </a:p>
        </p:txBody>
      </p:sp>
      <p:sp>
        <p:nvSpPr>
          <p:cNvPr id="3" name="Θέση περιεχομένου 2"/>
          <p:cNvSpPr>
            <a:spLocks noGrp="1"/>
          </p:cNvSpPr>
          <p:nvPr>
            <p:ph idx="1"/>
          </p:nvPr>
        </p:nvSpPr>
        <p:spPr>
          <a:xfrm>
            <a:off x="926715" y="2105892"/>
            <a:ext cx="5104631" cy="3029528"/>
          </a:xfrm>
        </p:spPr>
        <p:txBody>
          <a:bodyPr>
            <a:normAutofit/>
          </a:bodyPr>
          <a:lstStyle/>
          <a:p>
            <a:r>
              <a:rPr lang="el-GR" dirty="0"/>
              <a:t>Οι </a:t>
            </a:r>
            <a:r>
              <a:rPr lang="el-GR" b="1" dirty="0"/>
              <a:t>Χώροι Ανεξέλεγκτης Διάθεσης </a:t>
            </a:r>
            <a:r>
              <a:rPr lang="el-GR" b="1" dirty="0" smtClean="0"/>
              <a:t>Απορριμμάτων</a:t>
            </a:r>
            <a:r>
              <a:rPr lang="el-GR" b="1" dirty="0"/>
              <a:t> (ΧΑΔΑ</a:t>
            </a:r>
            <a:r>
              <a:rPr lang="el-GR" b="1" dirty="0" smtClean="0"/>
              <a:t>) </a:t>
            </a:r>
            <a:r>
              <a:rPr lang="el-GR" dirty="0"/>
              <a:t>είναι χώροι, κυρίως παράνομοι, όπου εναποτίθενται τα σκουπίδια χωρίς να λαμβάνονται </a:t>
            </a:r>
            <a:r>
              <a:rPr lang="el-GR" dirty="0" smtClean="0"/>
              <a:t>υπόψιν </a:t>
            </a:r>
            <a:r>
              <a:rPr lang="el-GR" dirty="0"/>
              <a:t>οι περιβαλλοντικοί παράγοντες και οι συνέπειες που θα υπάρξουν από μια τέτοια διαδικασία. Είναι ένας από τους βασικότερους λόγους </a:t>
            </a:r>
            <a:r>
              <a:rPr lang="el-GR" dirty="0" smtClean="0"/>
              <a:t>πρόκλησης πυρκαγιάς</a:t>
            </a:r>
            <a:r>
              <a:rPr lang="el-GR" dirty="0"/>
              <a:t> και μόλυνσης των υδάτων</a:t>
            </a:r>
            <a:r>
              <a:rPr lang="el-GR" dirty="0" smtClean="0"/>
              <a:t>.</a:t>
            </a:r>
          </a:p>
        </p:txBody>
      </p:sp>
      <p:pic>
        <p:nvPicPr>
          <p:cNvPr id="1027" name="Picture 3" descr="Τρίπολη: Πήγαν αλλά δεν άδειασαν τα απορριμματοφόρα στον ΧΑΔΑ Λεβιδί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890" y="2203594"/>
            <a:ext cx="4866022" cy="234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22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ΧΑΔΑ-ΧΥΤΑ-ΧΥΤΥ</a:t>
            </a:r>
            <a:endParaRPr lang="el-GR" dirty="0"/>
          </a:p>
        </p:txBody>
      </p:sp>
      <p:sp>
        <p:nvSpPr>
          <p:cNvPr id="3" name="Θέση περιεχομένου 2"/>
          <p:cNvSpPr>
            <a:spLocks noGrp="1"/>
          </p:cNvSpPr>
          <p:nvPr>
            <p:ph idx="1"/>
          </p:nvPr>
        </p:nvSpPr>
        <p:spPr>
          <a:xfrm>
            <a:off x="677334" y="1607127"/>
            <a:ext cx="4892193" cy="5153891"/>
          </a:xfrm>
        </p:spPr>
        <p:txBody>
          <a:bodyPr>
            <a:normAutofit/>
          </a:bodyPr>
          <a:lstStyle/>
          <a:p>
            <a:r>
              <a:rPr lang="el-GR" dirty="0" smtClean="0"/>
              <a:t>Οι</a:t>
            </a:r>
            <a:r>
              <a:rPr lang="el-GR" dirty="0"/>
              <a:t> </a:t>
            </a:r>
            <a:r>
              <a:rPr lang="el-GR" b="1" dirty="0"/>
              <a:t>Χώροι Υγειονομικής Ταφής Απορριμμάτων</a:t>
            </a:r>
            <a:r>
              <a:rPr lang="el-GR" dirty="0"/>
              <a:t> (</a:t>
            </a:r>
            <a:r>
              <a:rPr lang="el-GR" b="1" dirty="0"/>
              <a:t>ΧΥΤΑ</a:t>
            </a:r>
            <a:r>
              <a:rPr lang="el-GR" dirty="0"/>
              <a:t>) είναι χώροι </a:t>
            </a:r>
            <a:r>
              <a:rPr lang="el-GR" dirty="0" smtClean="0"/>
              <a:t>όπου γίνεται </a:t>
            </a:r>
            <a:r>
              <a:rPr lang="el-GR" dirty="0"/>
              <a:t>η ταφή των απορριμμάτων των </a:t>
            </a:r>
            <a:r>
              <a:rPr lang="el-GR" dirty="0" smtClean="0"/>
              <a:t>πόλεων και οι οποίοι είναι </a:t>
            </a:r>
            <a:r>
              <a:rPr lang="el-GR" dirty="0"/>
              <a:t>ειδικά διαμορφωμένοι ώστε τα σκουπίδια να θάβονται με τρόπο φιλικό προς το </a:t>
            </a:r>
            <a:r>
              <a:rPr lang="el-GR" dirty="0" smtClean="0"/>
              <a:t>περιβάλλον. Αυτό </a:t>
            </a:r>
            <a:r>
              <a:rPr lang="el-GR" dirty="0"/>
              <a:t>προϋποθέτει ειδικές κατασκευές από τσιμέντο ή πλαστικές μεμβράνες οι οποίες εμποδίζουν την μόλυνση των υπόγειων υδάτων από τοξικές ή άλλες </a:t>
            </a:r>
            <a:r>
              <a:rPr lang="el-GR" dirty="0" smtClean="0"/>
              <a:t>ουσίες. Οι</a:t>
            </a:r>
            <a:r>
              <a:rPr lang="el-GR" dirty="0"/>
              <a:t> </a:t>
            </a:r>
            <a:r>
              <a:rPr lang="el-GR" b="1" dirty="0"/>
              <a:t>ΧΥΤΑ</a:t>
            </a:r>
            <a:r>
              <a:rPr lang="el-GR" dirty="0"/>
              <a:t> δέχονται σκουπίδια για 30 χρόνια και μετά κλείνουν για λόγους περιβαλλοντικής προστασίας.</a:t>
            </a:r>
            <a:r>
              <a:rPr lang="el-GR" dirty="0" smtClean="0"/>
              <a:t> </a:t>
            </a:r>
          </a:p>
        </p:txBody>
      </p:sp>
      <p:pic>
        <p:nvPicPr>
          <p:cNvPr id="4" name="Picture 2" descr="ΧΩΡΟΣ ΥΓΕΙΟΝΟΜΙΚΗΣ ΤΑΦΗΣ ΑΠΟΡΡΙΜΑΤΩ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371" y="1607127"/>
            <a:ext cx="4809068" cy="360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18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ΧΑΔΑ-ΧΥΤΑ-ΧΥΤΥ</a:t>
            </a:r>
            <a:endParaRPr lang="el-GR" dirty="0"/>
          </a:p>
        </p:txBody>
      </p:sp>
      <p:sp>
        <p:nvSpPr>
          <p:cNvPr id="3" name="Θέση περιεχομένου 2"/>
          <p:cNvSpPr>
            <a:spLocks noGrp="1"/>
          </p:cNvSpPr>
          <p:nvPr>
            <p:ph idx="1"/>
          </p:nvPr>
        </p:nvSpPr>
        <p:spPr>
          <a:xfrm>
            <a:off x="677335" y="1607127"/>
            <a:ext cx="5815830" cy="5153891"/>
          </a:xfrm>
        </p:spPr>
        <p:txBody>
          <a:bodyPr>
            <a:normAutofit/>
          </a:bodyPr>
          <a:lstStyle/>
          <a:p>
            <a:r>
              <a:rPr lang="el-GR" dirty="0" smtClean="0"/>
              <a:t>Οι </a:t>
            </a:r>
            <a:r>
              <a:rPr lang="el-GR" b="1" dirty="0"/>
              <a:t>Χώροι Υγειονομικής Ταφής </a:t>
            </a:r>
            <a:r>
              <a:rPr lang="el-GR" b="1" dirty="0" smtClean="0"/>
              <a:t>Υπολειμμάτων </a:t>
            </a:r>
            <a:r>
              <a:rPr lang="el-GR" dirty="0"/>
              <a:t>(</a:t>
            </a:r>
            <a:r>
              <a:rPr lang="el-GR" b="1" dirty="0" smtClean="0"/>
              <a:t>ΧΥΤΥ</a:t>
            </a:r>
            <a:r>
              <a:rPr lang="el-GR" dirty="0" smtClean="0"/>
              <a:t>) είναι </a:t>
            </a:r>
            <a:r>
              <a:rPr lang="el-GR" dirty="0"/>
              <a:t>ειδικοί χώροι απόθεσης </a:t>
            </a:r>
            <a:r>
              <a:rPr lang="el-GR" dirty="0" smtClean="0"/>
              <a:t>υπολειμμάτων. </a:t>
            </a:r>
            <a:r>
              <a:rPr lang="el-GR" dirty="0"/>
              <a:t>Με τον όρο υπολείμματα εννοούμε τα σκουπίδια που έχουν υποστεί μία συγκεκριμένη διαδικασία πριν καταλήξουν </a:t>
            </a:r>
            <a:r>
              <a:rPr lang="el-GR" dirty="0" smtClean="0"/>
              <a:t>εκεί. Αρχικά</a:t>
            </a:r>
            <a:r>
              <a:rPr lang="el-GR" dirty="0"/>
              <a:t>, γίνεται μια πρώτη διαλογή για είδη που πιθανόν </a:t>
            </a:r>
            <a:r>
              <a:rPr lang="el-GR" dirty="0" smtClean="0"/>
              <a:t>ανακυκλώνονται. Κατόπιν </a:t>
            </a:r>
            <a:r>
              <a:rPr lang="el-GR" dirty="0"/>
              <a:t>ότι περισσέψει συμπιέζεται για να πιάνει λιγότερο χώρο και υποβάλλεται σε περαιτέρω επεξεργασία (καύση ή πυρόλυση</a:t>
            </a:r>
            <a:r>
              <a:rPr lang="el-GR" dirty="0" smtClean="0"/>
              <a:t>). Ότι </a:t>
            </a:r>
            <a:r>
              <a:rPr lang="el-GR" dirty="0"/>
              <a:t>μείνει από αυτή τη διαδικασία ονομάζεται </a:t>
            </a:r>
            <a:r>
              <a:rPr lang="el-GR" b="1" dirty="0"/>
              <a:t>υπόλειμμα</a:t>
            </a:r>
            <a:r>
              <a:rPr lang="el-GR" dirty="0" smtClean="0"/>
              <a:t>. </a:t>
            </a:r>
            <a:r>
              <a:rPr lang="el-GR" dirty="0"/>
              <a:t>Αυτό είναι που μεταφέρεται στους ΧΥΤΥ για να ταφεί</a:t>
            </a:r>
            <a:r>
              <a:rPr lang="el-GR" dirty="0" smtClean="0"/>
              <a:t>,</a:t>
            </a:r>
            <a:r>
              <a:rPr lang="el-GR" dirty="0"/>
              <a:t> πως γίνεται με τα σκουπίδια στους ΧΥΤΑ.</a:t>
            </a:r>
            <a:br>
              <a:rPr lang="el-GR" dirty="0"/>
            </a:br>
            <a:endParaRPr lang="el-GR" dirty="0"/>
          </a:p>
        </p:txBody>
      </p:sp>
      <p:pic>
        <p:nvPicPr>
          <p:cNvPr id="2050" name="Picture 2" descr="https://www.dedisa.gr/wp-content/uploads/2017/04/xy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95" y="1736436"/>
            <a:ext cx="4502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55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418011"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p:txBody>
          <a:bodyPr/>
          <a:lstStyle/>
          <a:p>
            <a:r>
              <a:rPr lang="el-GR" dirty="0"/>
              <a:t>Εκτός από τους περιβαλλοντικούς κινδύνους και τους κινδύνους για την υγεία που συνεπάγεται η διάθεση των απορριμμάτων, η παραγωγή ορισμένων τύπων αποβλήτων μπορεί να έχει μακροχρόνιες συνέπειες για τον </a:t>
            </a:r>
            <a:r>
              <a:rPr lang="el-GR" dirty="0" smtClean="0"/>
              <a:t>πλανήτη.</a:t>
            </a:r>
          </a:p>
          <a:p>
            <a:r>
              <a:rPr lang="el-GR" dirty="0" smtClean="0"/>
              <a:t>Τα </a:t>
            </a:r>
            <a:r>
              <a:rPr lang="el-GR" dirty="0"/>
              <a:t>πλαστικά απόβλητα, ειδικότερα, έχουν αναδειχθεί σε μείζονα περιβαλλοντική ανησυχία λόγω του μη βιοαποδομήσιμου χαρακτήρα τους και της ευρείας χρήσης τους σε καταναλωτικά προϊόντα. </a:t>
            </a:r>
            <a:endParaRPr lang="el-GR" dirty="0" smtClean="0"/>
          </a:p>
          <a:p>
            <a:r>
              <a:rPr lang="el-GR" dirty="0" smtClean="0"/>
              <a:t>Το </a:t>
            </a:r>
            <a:r>
              <a:rPr lang="el-GR" dirty="0"/>
              <a:t>Ίδρυμα Ellen MacArthur εκτιμά ότι μέχρι το 2050, θα υπάρχει περισσότερο πλαστικό στον ωκεανό παρά ψάρια, εάν συνεχιστούν οι τρέχουσες τάσεις κατανάλωσης και διαχείρισης απορριμμάτων (EMF, 2016). Αυτή η ανησυχητική προβολή υπογραμμίζει την </a:t>
            </a:r>
            <a:r>
              <a:rPr lang="el-GR" dirty="0">
                <a:solidFill>
                  <a:schemeClr val="accent5"/>
                </a:solidFill>
              </a:rPr>
              <a:t>επείγουσα ανάγκη </a:t>
            </a:r>
            <a:r>
              <a:rPr lang="el-GR" dirty="0"/>
              <a:t>αντιμετώπισης της παραγωγής και διαχείρισης πλαστικών απορριμμάτων για τη διασφάλιση της υγείας των θαλάσσιων οικοσυστημάτων και των ανθρώπινων πληθυσμών. </a:t>
            </a:r>
          </a:p>
        </p:txBody>
      </p:sp>
      <p:pic>
        <p:nvPicPr>
          <p:cNvPr id="1026" name="Picture 2" descr="Τα Πλαστικά Απορρίμματα Απειλούν και τις Ελληνικές Θάλασσ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211" y="284018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545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214811"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a:xfrm>
            <a:off x="677334" y="2160589"/>
            <a:ext cx="7386011" cy="3880773"/>
          </a:xfrm>
        </p:spPr>
        <p:txBody>
          <a:bodyPr/>
          <a:lstStyle/>
          <a:p>
            <a:r>
              <a:rPr lang="el-GR" dirty="0"/>
              <a:t>Ο αντίκτυπος της παραγωγής και διαχείρισης απορριμμάτων στην υγεία του πλανήτη εκτείνεται πέρα από την </a:t>
            </a:r>
            <a:r>
              <a:rPr lang="el-GR" dirty="0">
                <a:solidFill>
                  <a:schemeClr val="accent5"/>
                </a:solidFill>
              </a:rPr>
              <a:t>περιβαλλοντική</a:t>
            </a:r>
            <a:r>
              <a:rPr lang="el-GR" dirty="0"/>
              <a:t> υποβάθμιση σε </a:t>
            </a:r>
            <a:r>
              <a:rPr lang="el-GR" dirty="0">
                <a:solidFill>
                  <a:schemeClr val="accent5"/>
                </a:solidFill>
              </a:rPr>
              <a:t>κοινωνικές</a:t>
            </a:r>
            <a:r>
              <a:rPr lang="el-GR" dirty="0"/>
              <a:t> και </a:t>
            </a:r>
            <a:r>
              <a:rPr lang="el-GR" dirty="0">
                <a:solidFill>
                  <a:schemeClr val="accent5"/>
                </a:solidFill>
              </a:rPr>
              <a:t>οικονομικές</a:t>
            </a:r>
            <a:r>
              <a:rPr lang="el-GR" dirty="0"/>
              <a:t> διαστάσεις. </a:t>
            </a:r>
            <a:endParaRPr lang="el-GR" dirty="0" smtClean="0"/>
          </a:p>
          <a:p>
            <a:r>
              <a:rPr lang="el-GR" dirty="0" smtClean="0"/>
              <a:t>Στις </a:t>
            </a:r>
            <a:r>
              <a:rPr lang="el-GR" dirty="0"/>
              <a:t>αναπτυσσόμενες χώρες, η ανεπαρκής υποδομή διαχείρισης αποβλήτων και οι περιορισμένοι πόροι επιδεινώνουν τις προκλήσεις που θέτει η διάθεση των απορριμμάτων, οδηγώντας σε εκτεταμένη ρύπανση και κρίσεις δημόσιας υγείας (UNDP, 2017</a:t>
            </a:r>
            <a:r>
              <a:rPr lang="el-GR" dirty="0" smtClean="0"/>
              <a:t>).</a:t>
            </a:r>
          </a:p>
          <a:p>
            <a:r>
              <a:rPr lang="el-GR" dirty="0" smtClean="0"/>
              <a:t>Το </a:t>
            </a:r>
            <a:r>
              <a:rPr lang="el-GR" dirty="0"/>
              <a:t>βάρος της διαχείρισης των απορριμμάτων πέφτει δυσανάλογα στις περιθωριοποιημένες κοινότητες, επιδεινώνοντας περαιτέρω τις κοινωνικές ανισότητες και τις ανισότητες στον τομέα της υγείας. </a:t>
            </a:r>
          </a:p>
        </p:txBody>
      </p:sp>
      <p:sp>
        <p:nvSpPr>
          <p:cNvPr id="4" name="Ορθογώνιο 3"/>
          <p:cNvSpPr/>
          <p:nvPr/>
        </p:nvSpPr>
        <p:spPr>
          <a:xfrm>
            <a:off x="8677672" y="2348043"/>
            <a:ext cx="3181819" cy="369331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l-GR" dirty="0" smtClean="0"/>
              <a:t>UNDP: </a:t>
            </a:r>
            <a:r>
              <a:rPr lang="el-GR" dirty="0"/>
              <a:t>Το Πρόγραμμα των Ηνωμένων Εθνών για την Ανάπτυξη (UNDP) είναι το παγκόσμιο δίκτυο ανάπτυξης των Ηνωμένων Εθνών. Με έδρα τη Νέα Υόρκη, το UNDP υποστηρίζει την αλλαγή και συνδέει τις χώρες με τη γνώση, την εμπειρία και τους πόρους που θα βοηθήσουν τους ανθρώπους να χτίσουν μια καλύτερη ζωή.</a:t>
            </a:r>
            <a:endParaRPr lang="el-GR" b="0" i="0" dirty="0">
              <a:solidFill>
                <a:schemeClr val="bg2"/>
              </a:solidFill>
              <a:effectLst/>
              <a:latin typeface="Roboto"/>
            </a:endParaRPr>
          </a:p>
        </p:txBody>
      </p:sp>
      <p:pic>
        <p:nvPicPr>
          <p:cNvPr id="2050" name="Picture 2" descr="UΝDΡ - ΠΡΟΓΡΑΜΜΑ ΤΩΝ ΗΝΩΜΕΝΩΝ ΕΘΝΩΝ ΓΙΑ ΤΗΝ ΑΝΑΠΤΥΞΗ - Περιφερειακό Κέντρο  Πληροφόρησης του ΟΗΕ -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144" y="452567"/>
            <a:ext cx="9334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30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103975"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a:xfrm>
            <a:off x="677334" y="2160589"/>
            <a:ext cx="6804121" cy="3880773"/>
          </a:xfrm>
        </p:spPr>
        <p:txBody>
          <a:bodyPr>
            <a:normAutofit lnSpcReduction="10000"/>
          </a:bodyPr>
          <a:lstStyle/>
          <a:p>
            <a:r>
              <a:rPr lang="el-GR" dirty="0"/>
              <a:t>Για την </a:t>
            </a:r>
            <a:r>
              <a:rPr lang="el-GR" b="1" dirty="0">
                <a:solidFill>
                  <a:schemeClr val="accent2"/>
                </a:solidFill>
              </a:rPr>
              <a:t>αντιμετώπιση των πολύπλευρων προκλήσεων </a:t>
            </a:r>
            <a:r>
              <a:rPr lang="el-GR" dirty="0"/>
              <a:t>που θέτει η παραγωγή και διαχείριση απορριμμάτων, απαιτούνται βιώσιμες λύσεις σε τοπικό, εθνικό και παγκόσμιο επίπεδο. </a:t>
            </a:r>
            <a:endParaRPr lang="el-GR" dirty="0" smtClean="0"/>
          </a:p>
          <a:p>
            <a:r>
              <a:rPr lang="el-GR" dirty="0" smtClean="0"/>
              <a:t>Οι </a:t>
            </a:r>
            <a:r>
              <a:rPr lang="el-GR" dirty="0"/>
              <a:t>αρχές της </a:t>
            </a:r>
            <a:r>
              <a:rPr lang="el-GR" dirty="0">
                <a:solidFill>
                  <a:schemeClr val="accent2"/>
                </a:solidFill>
              </a:rPr>
              <a:t>μείωσης</a:t>
            </a:r>
            <a:r>
              <a:rPr lang="el-GR" dirty="0"/>
              <a:t>, της </a:t>
            </a:r>
            <a:r>
              <a:rPr lang="el-GR" dirty="0">
                <a:solidFill>
                  <a:schemeClr val="accent2"/>
                </a:solidFill>
              </a:rPr>
              <a:t>επαναχρησιμοποίησης</a:t>
            </a:r>
            <a:r>
              <a:rPr lang="el-GR" dirty="0"/>
              <a:t> και της </a:t>
            </a:r>
            <a:r>
              <a:rPr lang="el-GR" dirty="0">
                <a:solidFill>
                  <a:schemeClr val="accent2"/>
                </a:solidFill>
              </a:rPr>
              <a:t>ανακύκλωσης</a:t>
            </a:r>
            <a:r>
              <a:rPr lang="el-GR" dirty="0"/>
              <a:t> </a:t>
            </a:r>
            <a:r>
              <a:rPr lang="el-GR" dirty="0" smtClean="0"/>
              <a:t>(3R</a:t>
            </a:r>
            <a:r>
              <a:rPr lang="el-GR" dirty="0"/>
              <a:t>) προσφέρουν ένα πλαίσιο για την ελαχιστοποίηση της παραγωγής απορριμμάτων και την προώθηση της αποδοτικότητας των πόρων (EPA, 2020</a:t>
            </a:r>
            <a:r>
              <a:rPr lang="el-GR" dirty="0" smtClean="0"/>
              <a:t>).</a:t>
            </a:r>
          </a:p>
          <a:p>
            <a:r>
              <a:rPr lang="el-GR" dirty="0" smtClean="0"/>
              <a:t>Υιοθετώντας </a:t>
            </a:r>
            <a:r>
              <a:rPr lang="el-GR" dirty="0"/>
              <a:t>μοντέλα </a:t>
            </a:r>
            <a:r>
              <a:rPr lang="el-GR" dirty="0">
                <a:solidFill>
                  <a:schemeClr val="accent2"/>
                </a:solidFill>
              </a:rPr>
              <a:t>κυκλικής οικονομίας </a:t>
            </a:r>
            <a:r>
              <a:rPr lang="el-GR" dirty="0"/>
              <a:t>που δίνουν προτεραιότητα στην πρόληψη των αποβλήτων και την ανάκτηση υλικών, οι χώρες μπορούν να μειώσουν το περιβαλλοντικό τους αποτύπωμα και να προωθήσουν τη βιώσιμη ανάπτυξη (ΕΕ, 2015). </a:t>
            </a:r>
          </a:p>
        </p:txBody>
      </p:sp>
      <p:pic>
        <p:nvPicPr>
          <p:cNvPr id="4098" name="Picture 2" descr="Contribution to a recycling-oriented society and 3Rs | JCOM Inc. | J: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211" y="2273445"/>
            <a:ext cx="4427632" cy="264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4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Εισαγωγή στο πρόβλημα των απορριμμάτων </a:t>
            </a:r>
            <a:endParaRPr lang="el-GR" dirty="0"/>
          </a:p>
        </p:txBody>
      </p:sp>
      <p:sp>
        <p:nvSpPr>
          <p:cNvPr id="3" name="Θέση περιεχομένου 2"/>
          <p:cNvSpPr>
            <a:spLocks noGrp="1"/>
          </p:cNvSpPr>
          <p:nvPr>
            <p:ph idx="1"/>
          </p:nvPr>
        </p:nvSpPr>
        <p:spPr/>
        <p:txBody>
          <a:bodyPr/>
          <a:lstStyle/>
          <a:p>
            <a:endParaRPr lang="el-GR" dirty="0"/>
          </a:p>
          <a:p>
            <a:r>
              <a:rPr lang="el-GR" dirty="0" smtClean="0"/>
              <a:t>Ορισμός </a:t>
            </a:r>
            <a:r>
              <a:rPr lang="el-GR" dirty="0"/>
              <a:t>των απορριμμάτων και επισκόπηση της φύσης του προβλήματος σε παγκόσμιο επίπεδο. </a:t>
            </a:r>
          </a:p>
          <a:p>
            <a:r>
              <a:rPr lang="el-GR" dirty="0" smtClean="0"/>
              <a:t>Ιστορική </a:t>
            </a:r>
            <a:r>
              <a:rPr lang="el-GR" dirty="0"/>
              <a:t>αναδρομή στη διαχείριση των απορριμμάτων και η εξέλιξή τους μέχρι σήμερα. </a:t>
            </a:r>
          </a:p>
          <a:p>
            <a:endParaRPr lang="el-GR" dirty="0"/>
          </a:p>
        </p:txBody>
      </p:sp>
    </p:spTree>
    <p:extLst>
      <p:ext uri="{BB962C8B-B14F-4D97-AF65-F5344CB8AC3E}">
        <p14:creationId xmlns:p14="http://schemas.microsoft.com/office/powerpoint/2010/main" val="1221590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076266"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p:txBody>
          <a:bodyPr/>
          <a:lstStyle/>
          <a:p>
            <a:r>
              <a:rPr lang="el-GR" dirty="0" smtClean="0"/>
              <a:t>Οι </a:t>
            </a:r>
            <a:r>
              <a:rPr lang="el-GR" b="1" dirty="0">
                <a:solidFill>
                  <a:schemeClr val="accent2"/>
                </a:solidFill>
              </a:rPr>
              <a:t>επενδύσεις</a:t>
            </a:r>
            <a:r>
              <a:rPr lang="el-GR" dirty="0"/>
              <a:t> σε υποδομές διαχείρισης απορριμμάτων, τεχνολογία και ανάπτυξη ικανοτήτων είναι απαραίτητες για τη βελτίωση των πρακτικών συλλογής, επεξεργασίας και διάθεσης απορριμμάτων</a:t>
            </a:r>
            <a:r>
              <a:rPr lang="el-GR" dirty="0" smtClean="0"/>
              <a:t>.</a:t>
            </a:r>
            <a:endParaRPr lang="en-US" dirty="0" smtClean="0"/>
          </a:p>
          <a:p>
            <a:r>
              <a:rPr lang="el-GR" dirty="0" smtClean="0"/>
              <a:t> </a:t>
            </a:r>
            <a:r>
              <a:rPr lang="el-GR" dirty="0"/>
              <a:t>Οι συμπράξεις δημόσιου και ιδιωτικού τομέα και οι πρωτοβουλίες δέσμευσης της κοινότητας μπορούν να συμβάλουν στην αύξηση της ευαισθητοποίησης σχετικά με τη σημασία της σωστής διαχείρισης απορριμμάτων και να προωθήσουν μια κουλτούρα υπεύθυνης κατανάλωσης και παραγωγής (UNEP, 2018). </a:t>
            </a:r>
            <a:endParaRPr lang="en-US" dirty="0" smtClean="0"/>
          </a:p>
          <a:p>
            <a:r>
              <a:rPr lang="el-GR" dirty="0" smtClean="0"/>
              <a:t>Με </a:t>
            </a:r>
            <a:r>
              <a:rPr lang="el-GR" dirty="0"/>
              <a:t>την ενσωμάτωση της διαχείρισης αποβλήτων σε ευρύτερες στρατηγικές βιώσιμης ανάπτυξης, οι χώρες μπορούν να επιτύχουν πολλαπλά συν-οφέλη, συμπεριλαμβανομένης της βελτίωσης της δημόσιας υγείας, της προστασίας του περιβάλλοντος και της οικονομικής ανάπτυξης. </a:t>
            </a:r>
          </a:p>
        </p:txBody>
      </p:sp>
    </p:spTree>
    <p:extLst>
      <p:ext uri="{BB962C8B-B14F-4D97-AF65-F5344CB8AC3E}">
        <p14:creationId xmlns:p14="http://schemas.microsoft.com/office/powerpoint/2010/main" val="2591640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279466" cy="1320800"/>
          </a:xfrm>
        </p:spPr>
        <p:txBody>
          <a:bodyPr>
            <a:normAutofit fontScale="90000"/>
          </a:bodyPr>
          <a:lstStyle/>
          <a:p>
            <a:r>
              <a:rPr lang="el-GR" b="1" dirty="0"/>
              <a:t>Ο αντίκτυπος της Παραγωγής και Διαχείρισης Απορριμμάτων στην Υγεία του Πλανήτη </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i="1" u="sng" dirty="0" smtClean="0">
                <a:solidFill>
                  <a:schemeClr val="accent5"/>
                </a:solidFill>
              </a:rPr>
              <a:t>Σύνοψη</a:t>
            </a:r>
            <a:r>
              <a:rPr lang="el-GR" dirty="0" smtClean="0"/>
              <a:t> </a:t>
            </a:r>
          </a:p>
          <a:p>
            <a:pPr>
              <a:buFont typeface="Wingdings" panose="05000000000000000000" pitchFamily="2" charset="2"/>
              <a:buChar char="ü"/>
            </a:pPr>
            <a:r>
              <a:rPr lang="el-GR" i="1" dirty="0" smtClean="0"/>
              <a:t>Η </a:t>
            </a:r>
            <a:r>
              <a:rPr lang="el-GR" i="1" dirty="0"/>
              <a:t>παραγωγή και η διαχείριση απορριμμάτων έχουν βαθιές επιπτώσεις στην υγεία του πλανήτη, επηρεάζοντας τα οικοσυστήματα, τις κοινότητες και τις μελλοντικές γενιές. </a:t>
            </a:r>
            <a:endParaRPr lang="el-GR" i="1" dirty="0" smtClean="0"/>
          </a:p>
          <a:p>
            <a:pPr>
              <a:buFont typeface="Wingdings" panose="05000000000000000000" pitchFamily="2" charset="2"/>
              <a:buChar char="ü"/>
            </a:pPr>
            <a:r>
              <a:rPr lang="el-GR" i="1" dirty="0" smtClean="0"/>
              <a:t>Τα </a:t>
            </a:r>
            <a:r>
              <a:rPr lang="el-GR" i="1" dirty="0"/>
              <a:t>μη βιώσιμα πρότυπα παραγωγής και διάθεσης απορριμμάτων που επικρατούν σήμερα θέτουν σημαντικές προκλήσεις για την περιβαλλοντική βιωσιμότητα, τη δημόσια υγεία και την κοινωνική ισότητα. </a:t>
            </a:r>
            <a:endParaRPr lang="el-GR" i="1" dirty="0" smtClean="0"/>
          </a:p>
          <a:p>
            <a:pPr>
              <a:buFont typeface="Wingdings" panose="05000000000000000000" pitchFamily="2" charset="2"/>
              <a:buChar char="ü"/>
            </a:pPr>
            <a:r>
              <a:rPr lang="el-GR" i="1" dirty="0" smtClean="0"/>
              <a:t>Η </a:t>
            </a:r>
            <a:r>
              <a:rPr lang="el-GR" i="1" dirty="0"/>
              <a:t>αντιμετώπιση αυτών των προκλήσεων απαιτεί μια ολιστική προσέγγιση που ενσωματώνει περιβαλλοντικές, κοινωνικές και οικονομικές εκτιμήσεις στις πολιτικές και πρακτικές διαχείρισης απορριμμάτων. </a:t>
            </a:r>
            <a:endParaRPr lang="el-GR" i="1" dirty="0" smtClean="0"/>
          </a:p>
          <a:p>
            <a:pPr>
              <a:buFont typeface="Wingdings" panose="05000000000000000000" pitchFamily="2" charset="2"/>
              <a:buChar char="ü"/>
            </a:pPr>
            <a:r>
              <a:rPr lang="el-GR" i="1" dirty="0" smtClean="0"/>
              <a:t>Υιοθετώντας </a:t>
            </a:r>
            <a:r>
              <a:rPr lang="el-GR" i="1" dirty="0"/>
              <a:t>τις αρχές της βιωσιμότητας, της καινοτομίας και της συνεργασίας, μπορούμε να δημιουργήσουμε έναν υγιέστερο και πιο ανθεκτικό πλανήτη για όλους. </a:t>
            </a:r>
          </a:p>
        </p:txBody>
      </p:sp>
    </p:spTree>
    <p:extLst>
      <p:ext uri="{BB962C8B-B14F-4D97-AF65-F5344CB8AC3E}">
        <p14:creationId xmlns:p14="http://schemas.microsoft.com/office/powerpoint/2010/main" val="676511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325648" cy="1320800"/>
          </a:xfrm>
        </p:spPr>
        <p:txBody>
          <a:bodyPr>
            <a:normAutofit fontScale="90000"/>
          </a:bodyPr>
          <a:lstStyle/>
          <a:p>
            <a:r>
              <a:rPr lang="el-GR" dirty="0"/>
              <a:t>1.2.2 Τύποι απορριμμάτων και οι επιπτώσεις τους στο περιβάλλον και την υγεία του ανθρώπου: </a:t>
            </a:r>
          </a:p>
        </p:txBody>
      </p:sp>
      <p:sp>
        <p:nvSpPr>
          <p:cNvPr id="3" name="Θέση περιεχομένου 2"/>
          <p:cNvSpPr>
            <a:spLocks noGrp="1"/>
          </p:cNvSpPr>
          <p:nvPr>
            <p:ph idx="1"/>
          </p:nvPr>
        </p:nvSpPr>
        <p:spPr>
          <a:xfrm>
            <a:off x="677334" y="2160589"/>
            <a:ext cx="8596668" cy="1912647"/>
          </a:xfrm>
        </p:spPr>
        <p:txBody>
          <a:bodyPr/>
          <a:lstStyle/>
          <a:p>
            <a:endParaRPr lang="el-GR" dirty="0"/>
          </a:p>
          <a:p>
            <a:r>
              <a:rPr lang="el-GR" dirty="0" smtClean="0"/>
              <a:t>Κατηγορίες </a:t>
            </a:r>
            <a:r>
              <a:rPr lang="el-GR" dirty="0"/>
              <a:t>απορριμμάτων: στερεά, υγρά, επικίνδυνα, ανακυκλώσιμα, κ.α. </a:t>
            </a:r>
          </a:p>
          <a:p>
            <a:r>
              <a:rPr lang="el-GR" dirty="0" smtClean="0"/>
              <a:t>Επιπτώσεις </a:t>
            </a:r>
            <a:r>
              <a:rPr lang="el-GR" dirty="0"/>
              <a:t>της κάθε κατηγορίας απορριμμάτων στο περιβάλλον και στην υγεία του ανθρώπου. </a:t>
            </a:r>
          </a:p>
          <a:p>
            <a:endParaRPr lang="el-GR" dirty="0"/>
          </a:p>
        </p:txBody>
      </p:sp>
    </p:spTree>
    <p:extLst>
      <p:ext uri="{BB962C8B-B14F-4D97-AF65-F5344CB8AC3E}">
        <p14:creationId xmlns:p14="http://schemas.microsoft.com/office/powerpoint/2010/main" val="1643193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279466" cy="1320800"/>
          </a:xfrm>
        </p:spPr>
        <p:txBody>
          <a:bodyPr>
            <a:normAutofit fontScale="90000"/>
          </a:bodyPr>
          <a:lstStyle/>
          <a:p>
            <a:r>
              <a:rPr lang="el-GR" dirty="0"/>
              <a:t>1.2.2 Τύποι απορριμμάτων και οι επιπτώσεις τους στο περιβάλλον και την υγεία του ανθρώπου: </a:t>
            </a:r>
          </a:p>
        </p:txBody>
      </p:sp>
      <p:sp>
        <p:nvSpPr>
          <p:cNvPr id="3" name="Θέση περιεχομένου 2"/>
          <p:cNvSpPr>
            <a:spLocks noGrp="1"/>
          </p:cNvSpPr>
          <p:nvPr>
            <p:ph idx="1"/>
          </p:nvPr>
        </p:nvSpPr>
        <p:spPr/>
        <p:txBody>
          <a:bodyPr>
            <a:normAutofit fontScale="92500" lnSpcReduction="10000"/>
          </a:bodyPr>
          <a:lstStyle/>
          <a:p>
            <a:r>
              <a:rPr lang="el-GR" dirty="0"/>
              <a:t>Θα εξετάσουμε πρώτα τις διάφορες κατηγορίες απορριμμάτων που παράγονται και θα εστιάσουμε στις επιπτώσεις τους στο περιβάλλον και την υγεία του ανθρώπου</a:t>
            </a:r>
            <a:r>
              <a:rPr lang="el-GR" dirty="0" smtClean="0"/>
              <a:t>.</a:t>
            </a:r>
          </a:p>
          <a:p>
            <a:r>
              <a:rPr lang="el-GR" dirty="0"/>
              <a:t>Αρχικά, θα εξετάσουμε τις διάφορες κατηγορίες απορριμμάτων, όπως τα στερεά, τα υγρά, τα επικίνδυνα, τα ανακυκλώσιμα και άλλα είδη. Θα μελετήσουμε τη φύση και τα χαρακτηριστικά κάθε κατηγορίας, καθώς και τις μεθόδους διαχείρισης τους. </a:t>
            </a:r>
          </a:p>
          <a:p>
            <a:r>
              <a:rPr lang="el-GR" dirty="0"/>
              <a:t>Στη συνέχεια, θα εξετάσουμε τις επιπτώσεις της κάθε κατηγορίας απορριμμάτων στο περιβάλλον και στην υγεία του ανθρώπου. Θα εξετάσουμε πώς η ανάκτηση, η ανακύκλωση και η επεξεργασία των απορριμμάτων επηρεάζουν το περιβάλλον και την υγεία, καθώς και ποιες είναι οι πιθανές κινδύνους και απειλές που επιφέρουν σε κάθε περίπτωση. </a:t>
            </a:r>
          </a:p>
          <a:p>
            <a:r>
              <a:rPr lang="el-GR" dirty="0"/>
              <a:t>Τέλος, θα εξετάσουμε πιθανές λύσεις και προτάσεις για τη βελτίωση της διαχείρισης των απορριμμάτων κάθε κατηγορίας, λαμβάνοντας υπόψη τις περιβαλλοντικές και υγειονομικές επιπτώσεις καθώς και τις νομοθετικές απαιτήσεις και τις τεχνολογικές δυνατότητες. </a:t>
            </a:r>
          </a:p>
        </p:txBody>
      </p:sp>
    </p:spTree>
    <p:extLst>
      <p:ext uri="{BB962C8B-B14F-4D97-AF65-F5344CB8AC3E}">
        <p14:creationId xmlns:p14="http://schemas.microsoft.com/office/powerpoint/2010/main" val="2077083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722812" cy="1320800"/>
          </a:xfrm>
        </p:spPr>
        <p:txBody>
          <a:bodyPr>
            <a:normAutofit fontScale="90000"/>
          </a:bodyPr>
          <a:lstStyle/>
          <a:p>
            <a:r>
              <a:rPr lang="el-GR" b="1" dirty="0"/>
              <a:t>Κατηγορίες αποβλήτων: Κατανόηση στερεών, υγρών, επικίνδυνων, ανακυκλώσιμων και άλλων </a:t>
            </a:r>
            <a:endParaRPr lang="el-GR" dirty="0"/>
          </a:p>
        </p:txBody>
      </p:sp>
      <p:sp>
        <p:nvSpPr>
          <p:cNvPr id="3" name="Θέση περιεχομένου 2"/>
          <p:cNvSpPr>
            <a:spLocks noGrp="1"/>
          </p:cNvSpPr>
          <p:nvPr>
            <p:ph idx="1"/>
          </p:nvPr>
        </p:nvSpPr>
        <p:spPr>
          <a:xfrm>
            <a:off x="677334" y="2160589"/>
            <a:ext cx="7533216" cy="3880773"/>
          </a:xfrm>
        </p:spPr>
        <p:txBody>
          <a:bodyPr/>
          <a:lstStyle/>
          <a:p>
            <a:r>
              <a:rPr lang="el-GR" dirty="0"/>
              <a:t>Η διαχείριση των απορριμμάτων είναι ένα κρίσιμο ζήτημα που επηρεάζει το περιβάλλον, τη δημόσια υγεία και την οικονομία. </a:t>
            </a:r>
            <a:endParaRPr lang="el-GR" dirty="0" smtClean="0"/>
          </a:p>
          <a:p>
            <a:r>
              <a:rPr lang="el-GR" dirty="0" smtClean="0"/>
              <a:t>Η </a:t>
            </a:r>
            <a:r>
              <a:rPr lang="el-GR" dirty="0"/>
              <a:t>κατανόηση των διαφορετικών κατηγοριών αποβλήτων είναι απαραίτητη για την ανάπτυξη αποτελεσματικών στρατηγικών διαχείρισης αποβλήτων. </a:t>
            </a:r>
            <a:endParaRPr lang="el-GR" dirty="0" smtClean="0"/>
          </a:p>
          <a:p>
            <a:r>
              <a:rPr lang="el-GR" dirty="0" smtClean="0"/>
              <a:t>Διερεύνηση των διάφορων κατηγοριών </a:t>
            </a:r>
            <a:r>
              <a:rPr lang="el-GR" dirty="0"/>
              <a:t>αποβλήτων, συμπεριλαμβανομένων των στερεών, υγρών, επικίνδυνων, ανακυκλώσιμων και άλλων. Εξετάζοντας τα χαρακτηριστικά κάθε τύπου αποβλήτων και τις προκλήσεις που παρουσιάζουν, μπορούμε να αποκτήσουμε μια εικόνα για τον τρόπο καλύτερης διαχείρισης και μείωσης των αποβλήτων στην κοινωνία μας. </a:t>
            </a:r>
          </a:p>
        </p:txBody>
      </p:sp>
      <p:sp>
        <p:nvSpPr>
          <p:cNvPr id="4" name="Ορθογώνιο 3"/>
          <p:cNvSpPr/>
          <p:nvPr/>
        </p:nvSpPr>
        <p:spPr>
          <a:xfrm>
            <a:off x="8572031" y="2242647"/>
            <a:ext cx="3181819"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l-GR" dirty="0"/>
              <a:t>Ν. </a:t>
            </a:r>
            <a:r>
              <a:rPr lang="el-GR" dirty="0" smtClean="0"/>
              <a:t>4819/2021</a:t>
            </a:r>
          </a:p>
          <a:p>
            <a:r>
              <a:rPr lang="el-GR" dirty="0" smtClean="0"/>
              <a:t>«</a:t>
            </a:r>
            <a:r>
              <a:rPr lang="el-GR" dirty="0"/>
              <a:t>Απόβλητα»: κάθε ουσία ή αντικείμενο, το οποίο ο κάτοχός του απορρίπτει ή προτίθεται ή υποχρεούται να απορρίψει.</a:t>
            </a:r>
            <a:endParaRPr lang="el-GR" b="0" i="0" dirty="0">
              <a:solidFill>
                <a:schemeClr val="bg2"/>
              </a:solidFill>
              <a:effectLst/>
              <a:latin typeface="Roboto"/>
            </a:endParaRPr>
          </a:p>
        </p:txBody>
      </p:sp>
    </p:spTree>
    <p:extLst>
      <p:ext uri="{BB962C8B-B14F-4D97-AF65-F5344CB8AC3E}">
        <p14:creationId xmlns:p14="http://schemas.microsoft.com/office/powerpoint/2010/main" val="243711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Στερεά απόβλητα </a:t>
            </a:r>
            <a:endParaRPr lang="el-GR" dirty="0"/>
          </a:p>
        </p:txBody>
      </p:sp>
      <p:sp>
        <p:nvSpPr>
          <p:cNvPr id="3" name="Θέση περιεχομένου 2"/>
          <p:cNvSpPr>
            <a:spLocks noGrp="1"/>
          </p:cNvSpPr>
          <p:nvPr>
            <p:ph idx="1"/>
          </p:nvPr>
        </p:nvSpPr>
        <p:spPr>
          <a:xfrm>
            <a:off x="677334" y="2160589"/>
            <a:ext cx="6222230" cy="3880773"/>
          </a:xfrm>
        </p:spPr>
        <p:txBody>
          <a:bodyPr/>
          <a:lstStyle/>
          <a:p>
            <a:r>
              <a:rPr lang="el-GR" dirty="0"/>
              <a:t>Τα στερεά απόβλητα είναι ένα από τα πιο κοινά είδη αποβλήτων που παράγονται από ανθρώπινες δραστηριότητες. </a:t>
            </a:r>
            <a:endParaRPr lang="el-GR" dirty="0" smtClean="0"/>
          </a:p>
          <a:p>
            <a:r>
              <a:rPr lang="el-GR" dirty="0" smtClean="0"/>
              <a:t>Περιλαμβάνουν </a:t>
            </a:r>
            <a:r>
              <a:rPr lang="el-GR" dirty="0"/>
              <a:t>ένα ευρύ φάσμα υλικών, όπως χαρτί, πλαστικό, γυαλί, μέταλλο και οργανικά </a:t>
            </a:r>
            <a:r>
              <a:rPr lang="el-GR" dirty="0" smtClean="0"/>
              <a:t>απόβλητα.</a:t>
            </a:r>
          </a:p>
          <a:p>
            <a:r>
              <a:rPr lang="el-GR" dirty="0" smtClean="0"/>
              <a:t>Σύμφωνα </a:t>
            </a:r>
            <a:r>
              <a:rPr lang="el-GR" dirty="0"/>
              <a:t>με τους Tchobanoglous, Theisen και Vigil, τα στερεά απόβλητα είναι «</a:t>
            </a:r>
            <a:r>
              <a:rPr lang="el-GR" i="1" dirty="0">
                <a:solidFill>
                  <a:schemeClr val="accent5"/>
                </a:solidFill>
              </a:rPr>
              <a:t>κάθε απορριπτόμενο υλικό που δεν είναι υγρό ή αέριο</a:t>
            </a:r>
            <a:r>
              <a:rPr lang="el-GR" dirty="0"/>
              <a:t>». </a:t>
            </a:r>
          </a:p>
        </p:txBody>
      </p:sp>
      <p:pic>
        <p:nvPicPr>
          <p:cNvPr id="5122" name="Picture 2" descr="Στερεά απόβλητ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050" y="2160589"/>
            <a:ext cx="4773113" cy="267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42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Στερεά απόβλητα </a:t>
            </a:r>
            <a:endParaRPr lang="el-GR" dirty="0"/>
          </a:p>
        </p:txBody>
      </p:sp>
      <p:sp>
        <p:nvSpPr>
          <p:cNvPr id="3" name="Θέση περιεχομένου 2"/>
          <p:cNvSpPr>
            <a:spLocks noGrp="1"/>
          </p:cNvSpPr>
          <p:nvPr>
            <p:ph idx="1"/>
          </p:nvPr>
        </p:nvSpPr>
        <p:spPr>
          <a:xfrm>
            <a:off x="677334" y="2160589"/>
            <a:ext cx="8161866" cy="3880773"/>
          </a:xfrm>
        </p:spPr>
        <p:txBody>
          <a:bodyPr/>
          <a:lstStyle/>
          <a:p>
            <a:pPr marL="0" indent="0">
              <a:buNone/>
            </a:pPr>
            <a:r>
              <a:rPr lang="el-GR" dirty="0"/>
              <a:t>Τα στερεά απόβλητα μπορούν </a:t>
            </a:r>
            <a:r>
              <a:rPr lang="el-GR" dirty="0" smtClean="0"/>
              <a:t>να </a:t>
            </a:r>
            <a:r>
              <a:rPr lang="el-GR" dirty="0"/>
              <a:t>ταξινομηθούν σε διαφορετικές κατηγορίες με βάση την πηγή και τη σύνθεσή </a:t>
            </a:r>
            <a:r>
              <a:rPr lang="el-GR" dirty="0" smtClean="0"/>
              <a:t>τους: </a:t>
            </a:r>
            <a:endParaRPr lang="el-GR" b="1" dirty="0" smtClean="0">
              <a:solidFill>
                <a:schemeClr val="accent5"/>
              </a:solidFill>
            </a:endParaRPr>
          </a:p>
          <a:p>
            <a:r>
              <a:rPr lang="el-GR" b="1" dirty="0" smtClean="0">
                <a:solidFill>
                  <a:schemeClr val="accent5"/>
                </a:solidFill>
              </a:rPr>
              <a:t>Αστικά Στερεά Απόβλητα (</a:t>
            </a:r>
            <a:r>
              <a:rPr lang="el-GR" b="1" dirty="0">
                <a:solidFill>
                  <a:schemeClr val="accent5"/>
                </a:solidFill>
              </a:rPr>
              <a:t>ΑΣΑ</a:t>
            </a:r>
            <a:r>
              <a:rPr lang="el-GR" b="1" dirty="0" smtClean="0">
                <a:solidFill>
                  <a:schemeClr val="accent5"/>
                </a:solidFill>
              </a:rPr>
              <a:t>): </a:t>
            </a:r>
            <a:r>
              <a:rPr lang="el-GR" dirty="0"/>
              <a:t>παράγονται από νοικοκυριά, επιχειρήσεις και ιδρύματα σε αστικές περιοχές. </a:t>
            </a:r>
            <a:r>
              <a:rPr lang="el-GR" dirty="0" smtClean="0"/>
              <a:t>Συνήθως περιλαμβάνουν </a:t>
            </a:r>
            <a:r>
              <a:rPr lang="el-GR" dirty="0"/>
              <a:t>καθημερινά είδη όπως υπολείμματα τροφίμων, υλικά συσκευασίας και προϊόντα οικιακής χρήσης. </a:t>
            </a:r>
            <a:endParaRPr lang="el-GR" dirty="0" smtClean="0"/>
          </a:p>
          <a:p>
            <a:r>
              <a:rPr lang="el-GR" b="1" dirty="0" smtClean="0">
                <a:solidFill>
                  <a:schemeClr val="accent5"/>
                </a:solidFill>
              </a:rPr>
              <a:t>Βιομηχανικά Στερεά Απόβλητα: </a:t>
            </a:r>
            <a:r>
              <a:rPr lang="el-GR" dirty="0" smtClean="0"/>
              <a:t>παράγονται </a:t>
            </a:r>
            <a:r>
              <a:rPr lang="el-GR" dirty="0"/>
              <a:t>από εργοστάσια, εργοτάξια και άλλες βιομηχανικές δραστηριότητες. Μπορεί να περιέχει επικίνδυνα υλικά, όπως χημικά και βαρέα μέταλλα. </a:t>
            </a:r>
            <a:endParaRPr lang="el-GR" dirty="0" smtClean="0"/>
          </a:p>
          <a:p>
            <a:r>
              <a:rPr lang="el-GR" b="1" dirty="0" smtClean="0">
                <a:solidFill>
                  <a:schemeClr val="accent5"/>
                </a:solidFill>
              </a:rPr>
              <a:t>Απόβλητα Κατασκευών </a:t>
            </a:r>
            <a:r>
              <a:rPr lang="el-GR" b="1" dirty="0">
                <a:solidFill>
                  <a:schemeClr val="accent5"/>
                </a:solidFill>
              </a:rPr>
              <a:t>και </a:t>
            </a:r>
            <a:r>
              <a:rPr lang="el-GR" b="1" dirty="0" smtClean="0">
                <a:solidFill>
                  <a:schemeClr val="accent5"/>
                </a:solidFill>
              </a:rPr>
              <a:t>Κατεδαφίσεων: </a:t>
            </a:r>
            <a:r>
              <a:rPr lang="el-GR" dirty="0"/>
              <a:t>δημιουργούνται κατά την κατασκευή, την ανακαίνιση και την κατεδάφιση κτιρίων και υποδομών. </a:t>
            </a:r>
          </a:p>
        </p:txBody>
      </p:sp>
      <p:sp>
        <p:nvSpPr>
          <p:cNvPr id="5" name="Ορθογώνιο 4"/>
          <p:cNvSpPr/>
          <p:nvPr/>
        </p:nvSpPr>
        <p:spPr>
          <a:xfrm>
            <a:off x="8839200" y="175722"/>
            <a:ext cx="3352800" cy="655564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l-GR" sz="1400" dirty="0"/>
              <a:t>Ν. </a:t>
            </a:r>
            <a:r>
              <a:rPr lang="el-GR" sz="1400" dirty="0" smtClean="0"/>
              <a:t>4819/2021</a:t>
            </a:r>
          </a:p>
          <a:p>
            <a:r>
              <a:rPr lang="el-GR" sz="1400" dirty="0"/>
              <a:t>«Αστικά </a:t>
            </a:r>
            <a:r>
              <a:rPr lang="el-GR" sz="1400" dirty="0" smtClean="0"/>
              <a:t>απόβλητα»:</a:t>
            </a:r>
            <a:endParaRPr lang="el-GR" sz="1400" dirty="0"/>
          </a:p>
          <a:p>
            <a:r>
              <a:rPr lang="el-GR" sz="1400" dirty="0"/>
              <a:t>α) </a:t>
            </a:r>
            <a:r>
              <a:rPr lang="el-GR" sz="1400" b="1" u="sng" dirty="0"/>
              <a:t>Τα ανάμεικτα απόβλητα και τα απόβλητα που συλλέγονται από τα νοικοκυριά</a:t>
            </a:r>
            <a:r>
              <a:rPr lang="el-GR" sz="1400" dirty="0"/>
              <a:t>, μεταξύ άλλων χαρτί και χαρτόνι, γυαλί, μέταλλα, πλαστικά, βιολογικά απόβλητα, ξύλο, προϊόντα κλωστοϋφαντουργίας, απόβλητα συσκευασίας, απόβλητα ηλεκτρικού και ηλεκτρονικού εξοπλισμού, απόβλητα ηλεκτρικών στηλών και συσσωρευτών και ογκώδη απόβλητα, συμπεριλαμβανομένων στρωμάτων και επίπλων.</a:t>
            </a:r>
          </a:p>
          <a:p>
            <a:r>
              <a:rPr lang="el-GR" sz="1400" dirty="0"/>
              <a:t>β) </a:t>
            </a:r>
            <a:r>
              <a:rPr lang="el-GR" sz="1400" b="1" u="sng" dirty="0"/>
              <a:t>Τα ανάμεικτα απόβλητα και τα απόβλητα που συλλέγονται χωριστά από άλλες πηγές</a:t>
            </a:r>
            <a:r>
              <a:rPr lang="el-GR" sz="1400" dirty="0"/>
              <a:t>, όταν είναι παρόμοια ως προς τη φύση και τη σύνθεση με τα οικιακά απόβλητα. Στα αστικά απόβλητα δεν περιλαμβάνονται απόβλητα παραγωγής, γεωργίας, δασοκομίας, αλιείας, σηπτικών δεξαμενών και απόβλητα από δίκτυα αποχέτευσης και επεξεργασίας αποβλήτων, συμπεριλαμβανομένης της ιλύος καθαρισμού λυμάτων, οχήματα στο τέλος του κύκλου ζωής τους ή απόβλητα από κατασκευές και κατεδαφίσεις. </a:t>
            </a:r>
            <a:endParaRPr lang="el-GR" sz="1400" b="0" i="0" dirty="0">
              <a:solidFill>
                <a:schemeClr val="bg2"/>
              </a:solidFill>
              <a:effectLst/>
              <a:latin typeface="Roboto"/>
            </a:endParaRPr>
          </a:p>
        </p:txBody>
      </p:sp>
    </p:spTree>
    <p:extLst>
      <p:ext uri="{BB962C8B-B14F-4D97-AF65-F5344CB8AC3E}">
        <p14:creationId xmlns:p14="http://schemas.microsoft.com/office/powerpoint/2010/main" val="3931112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Στερεά απόβλητα </a:t>
            </a:r>
            <a:endParaRPr lang="el-GR" dirty="0"/>
          </a:p>
        </p:txBody>
      </p:sp>
      <p:sp>
        <p:nvSpPr>
          <p:cNvPr id="3" name="Θέση περιεχομένου 2"/>
          <p:cNvSpPr>
            <a:spLocks noGrp="1"/>
          </p:cNvSpPr>
          <p:nvPr>
            <p:ph idx="1"/>
          </p:nvPr>
        </p:nvSpPr>
        <p:spPr/>
        <p:txBody>
          <a:bodyPr/>
          <a:lstStyle/>
          <a:p>
            <a:r>
              <a:rPr lang="el-GR" dirty="0"/>
              <a:t>Η </a:t>
            </a:r>
            <a:r>
              <a:rPr lang="el-GR" b="1" dirty="0">
                <a:solidFill>
                  <a:schemeClr val="accent5"/>
                </a:solidFill>
              </a:rPr>
              <a:t>διαχείριση των στερεών αποβλήτων </a:t>
            </a:r>
            <a:r>
              <a:rPr lang="el-GR" dirty="0"/>
              <a:t>είναι μια σημαντική πρόκληση για πολλές κοινότητες σε όλο τον κόσμο. Η ακατάλληλη διάθεση των στερεών αποβλήτων μπορεί να οδηγήσει σε περιβαλλοντική ρύπανση, κινδύνους για τη δημόσια υγεία και εξάντληση των πόρων. </a:t>
            </a:r>
            <a:endParaRPr lang="el-GR" dirty="0" smtClean="0"/>
          </a:p>
          <a:p>
            <a:r>
              <a:rPr lang="el-GR" dirty="0" smtClean="0"/>
              <a:t>Η </a:t>
            </a:r>
            <a:r>
              <a:rPr lang="el-GR" dirty="0">
                <a:solidFill>
                  <a:schemeClr val="accent2"/>
                </a:solidFill>
              </a:rPr>
              <a:t>ανακύκλωση</a:t>
            </a:r>
            <a:r>
              <a:rPr lang="el-GR" dirty="0"/>
              <a:t>, η </a:t>
            </a:r>
            <a:r>
              <a:rPr lang="el-GR" dirty="0">
                <a:solidFill>
                  <a:schemeClr val="accent2"/>
                </a:solidFill>
              </a:rPr>
              <a:t>κομποστοποίηση</a:t>
            </a:r>
            <a:r>
              <a:rPr lang="el-GR" dirty="0"/>
              <a:t> και οι τεχνολογίες </a:t>
            </a:r>
            <a:r>
              <a:rPr lang="el-GR" dirty="0" smtClean="0"/>
              <a:t>«</a:t>
            </a:r>
            <a:r>
              <a:rPr lang="el-GR" i="1" dirty="0" smtClean="0">
                <a:solidFill>
                  <a:schemeClr val="accent2"/>
                </a:solidFill>
              </a:rPr>
              <a:t>απόβλητα </a:t>
            </a:r>
            <a:r>
              <a:rPr lang="el-GR" i="1" dirty="0">
                <a:solidFill>
                  <a:schemeClr val="accent2"/>
                </a:solidFill>
              </a:rPr>
              <a:t>σε </a:t>
            </a:r>
            <a:r>
              <a:rPr lang="el-GR" i="1" dirty="0" smtClean="0">
                <a:solidFill>
                  <a:schemeClr val="accent2"/>
                </a:solidFill>
              </a:rPr>
              <a:t>ενέργεια» </a:t>
            </a:r>
            <a:r>
              <a:rPr lang="el-GR" dirty="0"/>
              <a:t>είναι μερικές από τις στρατηγικές που χρησιμοποιούνται για τη μείωση της ποσότητας στερεών αποβλήτων που αποστέλλονται σε χώρους υγειονομικής ταφής. </a:t>
            </a:r>
          </a:p>
        </p:txBody>
      </p:sp>
    </p:spTree>
    <p:extLst>
      <p:ext uri="{BB962C8B-B14F-4D97-AF65-F5344CB8AC3E}">
        <p14:creationId xmlns:p14="http://schemas.microsoft.com/office/powerpoint/2010/main" val="2001387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Υγρά απόβλητα </a:t>
            </a:r>
            <a:endParaRPr lang="el-GR" dirty="0"/>
          </a:p>
        </p:txBody>
      </p:sp>
      <p:sp>
        <p:nvSpPr>
          <p:cNvPr id="3" name="Θέση περιεχομένου 2"/>
          <p:cNvSpPr>
            <a:spLocks noGrp="1"/>
          </p:cNvSpPr>
          <p:nvPr>
            <p:ph idx="1"/>
          </p:nvPr>
        </p:nvSpPr>
        <p:spPr>
          <a:xfrm>
            <a:off x="677334" y="2160589"/>
            <a:ext cx="7145866" cy="3880773"/>
          </a:xfrm>
        </p:spPr>
        <p:txBody>
          <a:bodyPr/>
          <a:lstStyle/>
          <a:p>
            <a:r>
              <a:rPr lang="el-GR" dirty="0" smtClean="0"/>
              <a:t>Τα </a:t>
            </a:r>
            <a:r>
              <a:rPr lang="el-GR" dirty="0">
                <a:solidFill>
                  <a:schemeClr val="accent2"/>
                </a:solidFill>
              </a:rPr>
              <a:t>υγρά </a:t>
            </a:r>
            <a:r>
              <a:rPr lang="el-GR" dirty="0" smtClean="0">
                <a:solidFill>
                  <a:schemeClr val="accent2"/>
                </a:solidFill>
              </a:rPr>
              <a:t>απόβλητα (λύματα)</a:t>
            </a:r>
            <a:r>
              <a:rPr lang="el-GR" dirty="0" smtClean="0"/>
              <a:t>, </a:t>
            </a:r>
            <a:r>
              <a:rPr lang="el-GR" dirty="0"/>
              <a:t>παράγονται από οικιακές, βιομηχανικές και γεωργικές δραστηριότητες. </a:t>
            </a:r>
            <a:endParaRPr lang="el-GR" dirty="0" smtClean="0"/>
          </a:p>
          <a:p>
            <a:r>
              <a:rPr lang="el-GR" dirty="0" smtClean="0"/>
              <a:t>Περιλαμβάνουν </a:t>
            </a:r>
            <a:r>
              <a:rPr lang="el-GR" dirty="0">
                <a:solidFill>
                  <a:schemeClr val="accent5"/>
                </a:solidFill>
              </a:rPr>
              <a:t>λύματα</a:t>
            </a:r>
            <a:r>
              <a:rPr lang="el-GR" dirty="0"/>
              <a:t>, </a:t>
            </a:r>
            <a:r>
              <a:rPr lang="el-GR" dirty="0">
                <a:solidFill>
                  <a:schemeClr val="accent5"/>
                </a:solidFill>
              </a:rPr>
              <a:t>βιομηχανικά λύματα </a:t>
            </a:r>
            <a:r>
              <a:rPr lang="el-GR" dirty="0"/>
              <a:t>και </a:t>
            </a:r>
            <a:r>
              <a:rPr lang="el-GR" dirty="0">
                <a:solidFill>
                  <a:schemeClr val="accent5"/>
                </a:solidFill>
              </a:rPr>
              <a:t>γεωργικές απορροές</a:t>
            </a:r>
            <a:r>
              <a:rPr lang="el-GR" dirty="0"/>
              <a:t>. </a:t>
            </a:r>
            <a:endParaRPr lang="el-GR" dirty="0" smtClean="0"/>
          </a:p>
          <a:p>
            <a:r>
              <a:rPr lang="el-GR" dirty="0" smtClean="0"/>
              <a:t>Τα </a:t>
            </a:r>
            <a:r>
              <a:rPr lang="el-GR" dirty="0"/>
              <a:t>υγρά απόβλητα μπορεί να περιέχουν μια ποικιλία μολυσματικών ουσιών, όπως παθογόνα, θρεπτικά συστατικά, βαρέα μέταλλα και οργανικές χημικές ουσίες. </a:t>
            </a:r>
            <a:endParaRPr lang="el-GR" dirty="0" smtClean="0"/>
          </a:p>
          <a:p>
            <a:r>
              <a:rPr lang="el-GR" dirty="0" smtClean="0"/>
              <a:t>Η </a:t>
            </a:r>
            <a:r>
              <a:rPr lang="el-GR" dirty="0"/>
              <a:t>ακατάλληλη διάθεση των υγρών αποβλήτων μπορεί να μολύνει τα υδάτινα σώματα, να βλάψει τα υδάτινα οικοσυστήματα και να θέσει κινδύνους για την ανθρώπινη υγεία. </a:t>
            </a:r>
          </a:p>
        </p:txBody>
      </p:sp>
      <p:pic>
        <p:nvPicPr>
          <p:cNvPr id="7170" name="Picture 2" descr="Ημερίδα για τα υγρά απόβλητα στο Ηράκλειο - Αγώνας της Κρή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884" y="1014412"/>
            <a:ext cx="372427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39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Υγρά απόβλητα </a:t>
            </a:r>
            <a:endParaRPr lang="el-GR" dirty="0"/>
          </a:p>
        </p:txBody>
      </p:sp>
      <p:sp>
        <p:nvSpPr>
          <p:cNvPr id="3" name="Θέση περιεχομένου 2"/>
          <p:cNvSpPr>
            <a:spLocks noGrp="1"/>
          </p:cNvSpPr>
          <p:nvPr>
            <p:ph idx="1"/>
          </p:nvPr>
        </p:nvSpPr>
        <p:spPr>
          <a:xfrm>
            <a:off x="677335" y="2160589"/>
            <a:ext cx="5935902" cy="3880773"/>
          </a:xfrm>
        </p:spPr>
        <p:txBody>
          <a:bodyPr>
            <a:normAutofit lnSpcReduction="10000"/>
          </a:bodyPr>
          <a:lstStyle/>
          <a:p>
            <a:r>
              <a:rPr lang="el-GR" dirty="0" smtClean="0"/>
              <a:t>Η </a:t>
            </a:r>
            <a:r>
              <a:rPr lang="el-GR" dirty="0"/>
              <a:t>διαχείριση υγρών αποβλήτων είναι ένα </a:t>
            </a:r>
            <a:r>
              <a:rPr lang="el-GR" dirty="0">
                <a:solidFill>
                  <a:schemeClr val="accent5"/>
                </a:solidFill>
              </a:rPr>
              <a:t>πολύπλοκο</a:t>
            </a:r>
            <a:r>
              <a:rPr lang="el-GR" dirty="0"/>
              <a:t> και </a:t>
            </a:r>
            <a:r>
              <a:rPr lang="el-GR" dirty="0">
                <a:solidFill>
                  <a:schemeClr val="accent5"/>
                </a:solidFill>
              </a:rPr>
              <a:t>απαιτητικό</a:t>
            </a:r>
            <a:r>
              <a:rPr lang="el-GR" dirty="0"/>
              <a:t> έργο λόγω της ποικιλόμορφης φύσης των ρύπων και του όγκου των παραγόμενων λυμάτων. </a:t>
            </a:r>
            <a:endParaRPr lang="el-GR" dirty="0" smtClean="0"/>
          </a:p>
          <a:p>
            <a:r>
              <a:rPr lang="el-GR" dirty="0" smtClean="0"/>
              <a:t>Οι </a:t>
            </a:r>
            <a:r>
              <a:rPr lang="el-GR" dirty="0"/>
              <a:t>τεχνολογίες επεξεργασίας, όπως η </a:t>
            </a:r>
            <a:r>
              <a:rPr lang="el-GR" dirty="0">
                <a:solidFill>
                  <a:schemeClr val="accent5"/>
                </a:solidFill>
              </a:rPr>
              <a:t>βιολογική επεξεργασία</a:t>
            </a:r>
            <a:r>
              <a:rPr lang="el-GR" dirty="0"/>
              <a:t>, η </a:t>
            </a:r>
            <a:r>
              <a:rPr lang="el-GR" dirty="0">
                <a:solidFill>
                  <a:schemeClr val="accent5"/>
                </a:solidFill>
              </a:rPr>
              <a:t>χημική οξείδωση</a:t>
            </a:r>
            <a:r>
              <a:rPr lang="el-GR" dirty="0"/>
              <a:t> και η </a:t>
            </a:r>
            <a:r>
              <a:rPr lang="el-GR" dirty="0">
                <a:solidFill>
                  <a:schemeClr val="accent5"/>
                </a:solidFill>
              </a:rPr>
              <a:t>διήθηση με μεμβράνη</a:t>
            </a:r>
            <a:r>
              <a:rPr lang="el-GR" dirty="0"/>
              <a:t>, χρησιμοποιούνται για την απομάκρυνση των ρύπων από τα υγρά απόβλητα πριν από την απόρριψη στο περιβάλλον. </a:t>
            </a:r>
            <a:endParaRPr lang="el-GR" dirty="0" smtClean="0"/>
          </a:p>
          <a:p>
            <a:r>
              <a:rPr lang="el-GR" dirty="0" smtClean="0"/>
              <a:t>Η </a:t>
            </a:r>
            <a:r>
              <a:rPr lang="el-GR" dirty="0">
                <a:solidFill>
                  <a:schemeClr val="accent2"/>
                </a:solidFill>
              </a:rPr>
              <a:t>ανακύκλωση</a:t>
            </a:r>
            <a:r>
              <a:rPr lang="el-GR" dirty="0"/>
              <a:t> και η </a:t>
            </a:r>
            <a:r>
              <a:rPr lang="el-GR" dirty="0">
                <a:solidFill>
                  <a:schemeClr val="accent2"/>
                </a:solidFill>
              </a:rPr>
              <a:t>επαναχρησιμοποίηση</a:t>
            </a:r>
            <a:r>
              <a:rPr lang="el-GR" dirty="0"/>
              <a:t> των επεξεργασμένων λυμάτων μπορεί να συμβάλει στη διατήρηση των υδάτινων πόρων και στη μείωση της ρύπανσης. </a:t>
            </a:r>
          </a:p>
        </p:txBody>
      </p:sp>
      <p:pic>
        <p:nvPicPr>
          <p:cNvPr id="8194" name="Picture 2" descr="Βιολογικός καθαρισμός λυμάτων | Βιολογικοί Καθαρισμοί Λυμάτων -  Τυχερός-Χατζής Ο.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495" y="2682730"/>
            <a:ext cx="5350505" cy="211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7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Εισαγωγή στο πρόβλημα των απορριμμάτων </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smtClean="0">
                <a:solidFill>
                  <a:schemeClr val="accent2"/>
                </a:solidFill>
              </a:rPr>
              <a:t>Στόχοι</a:t>
            </a:r>
          </a:p>
          <a:p>
            <a:pPr>
              <a:buFont typeface="+mj-lt"/>
              <a:buAutoNum type="arabicPeriod"/>
            </a:pPr>
            <a:r>
              <a:rPr lang="el-GR" b="1" dirty="0" smtClean="0">
                <a:solidFill>
                  <a:schemeClr val="accent5"/>
                </a:solidFill>
              </a:rPr>
              <a:t>Ορισμός </a:t>
            </a:r>
            <a:r>
              <a:rPr lang="el-GR" b="1" dirty="0">
                <a:solidFill>
                  <a:schemeClr val="accent5"/>
                </a:solidFill>
              </a:rPr>
              <a:t>των απορριμμάτων: </a:t>
            </a:r>
            <a:r>
              <a:rPr lang="el-GR" dirty="0"/>
              <a:t>Θα ξεκινήσουμε με τον ορισμό των απορριμμάτων και την αναδιαμόρφωση της έννοιας τους μέσα από τον χρόνο. Θα εξετάσουμε πώς ορίζονται τα απόβλητα σε διαφορετικές κοινωνίες και πώς αυτό επηρεάζει τις προσεγγίσεις για τη διαχείρισή τους. </a:t>
            </a:r>
            <a:endParaRPr lang="el-GR" dirty="0" smtClean="0"/>
          </a:p>
          <a:p>
            <a:pPr>
              <a:buFont typeface="+mj-lt"/>
              <a:buAutoNum type="arabicPeriod"/>
            </a:pPr>
            <a:r>
              <a:rPr lang="el-GR" b="1" dirty="0" smtClean="0">
                <a:solidFill>
                  <a:schemeClr val="accent5"/>
                </a:solidFill>
              </a:rPr>
              <a:t>Επισκόπηση </a:t>
            </a:r>
            <a:r>
              <a:rPr lang="el-GR" b="1" dirty="0">
                <a:solidFill>
                  <a:schemeClr val="accent5"/>
                </a:solidFill>
              </a:rPr>
              <a:t>της φύσης του προβλήματος σε παγκόσμιο επίπεδο: </a:t>
            </a:r>
            <a:r>
              <a:rPr lang="el-GR" dirty="0"/>
              <a:t>Θα εξετάσουμε την έκταση και τη σοβαρότητα του προβλήματος των απορριμμάτων σε διεθνές επίπεδο. Θα εξετάσουμε στατιστικά δεδομένα και τάσεις σχετικά με την παραγωγή και τη διαχείριση των απορριμμάτων, καθώς και τις επιπτώσεις που έχουν στο περιβάλλον και την υγεία.</a:t>
            </a:r>
          </a:p>
          <a:p>
            <a:pPr>
              <a:buFont typeface="+mj-lt"/>
              <a:buAutoNum type="arabicPeriod"/>
            </a:pPr>
            <a:r>
              <a:rPr lang="el-GR" b="1" dirty="0" smtClean="0">
                <a:solidFill>
                  <a:schemeClr val="accent5"/>
                </a:solidFill>
              </a:rPr>
              <a:t>Ιστορική </a:t>
            </a:r>
            <a:r>
              <a:rPr lang="el-GR" b="1" dirty="0">
                <a:solidFill>
                  <a:schemeClr val="accent5"/>
                </a:solidFill>
              </a:rPr>
              <a:t>αναδρομή στη διαχείριση των απορριμμάτων:</a:t>
            </a:r>
            <a:r>
              <a:rPr lang="el-GR" dirty="0"/>
              <a:t> Θα κάνουμε μια ανασκόπηση της εξέλιξης των πρακτικών διαχείρισης απορριμμάτων από την αρχαιότητα μέχρι σήμερα. Θα εξετάσουμε τις προοδευτικές μεθόδους και τεχνολογίες που έχουν αναπτυχθεί, καθώς και τις προκλήσεις που αντιμετωπίζονται στη σύγχρονη κοινωνία.</a:t>
            </a:r>
          </a:p>
        </p:txBody>
      </p:sp>
    </p:spTree>
    <p:extLst>
      <p:ext uri="{BB962C8B-B14F-4D97-AF65-F5344CB8AC3E}">
        <p14:creationId xmlns:p14="http://schemas.microsoft.com/office/powerpoint/2010/main" val="2936236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Επικίνδυνα απόβλητα </a:t>
            </a:r>
            <a:endParaRPr lang="el-GR" dirty="0"/>
          </a:p>
        </p:txBody>
      </p:sp>
      <p:sp>
        <p:nvSpPr>
          <p:cNvPr id="3" name="Θέση περιεχομένου 2"/>
          <p:cNvSpPr>
            <a:spLocks noGrp="1"/>
          </p:cNvSpPr>
          <p:nvPr>
            <p:ph idx="1"/>
          </p:nvPr>
        </p:nvSpPr>
        <p:spPr>
          <a:xfrm>
            <a:off x="677334" y="2160589"/>
            <a:ext cx="7450666" cy="3880773"/>
          </a:xfrm>
        </p:spPr>
        <p:txBody>
          <a:bodyPr/>
          <a:lstStyle/>
          <a:p>
            <a:r>
              <a:rPr lang="el-GR" dirty="0" smtClean="0"/>
              <a:t>Τα </a:t>
            </a:r>
            <a:r>
              <a:rPr lang="el-GR" b="1" dirty="0" smtClean="0">
                <a:solidFill>
                  <a:schemeClr val="accent5"/>
                </a:solidFill>
              </a:rPr>
              <a:t>επικίνδυνα </a:t>
            </a:r>
            <a:r>
              <a:rPr lang="el-GR" b="1" dirty="0">
                <a:solidFill>
                  <a:schemeClr val="accent5"/>
                </a:solidFill>
              </a:rPr>
              <a:t>απόβλητα </a:t>
            </a:r>
            <a:r>
              <a:rPr lang="el-GR" dirty="0"/>
              <a:t>είναι μια κατηγορία αποβλήτων που ενέχουν σημαντικούς κινδύνους για την ανθρώπινη υγεία και το </a:t>
            </a:r>
            <a:r>
              <a:rPr lang="el-GR" dirty="0" smtClean="0"/>
              <a:t>περιβάλλον.</a:t>
            </a:r>
          </a:p>
          <a:p>
            <a:r>
              <a:rPr lang="el-GR" dirty="0" smtClean="0"/>
              <a:t>Περιλαμβάνει </a:t>
            </a:r>
            <a:r>
              <a:rPr lang="el-GR" dirty="0"/>
              <a:t>υλικά που είναι τοξικά, εύφλεκτα, διαβρωτικά ή </a:t>
            </a:r>
            <a:r>
              <a:rPr lang="el-GR" dirty="0" smtClean="0"/>
              <a:t>αντιδραστικά.</a:t>
            </a:r>
          </a:p>
          <a:p>
            <a:r>
              <a:rPr lang="el-GR" dirty="0" smtClean="0"/>
              <a:t>Παραδείγματα </a:t>
            </a:r>
            <a:r>
              <a:rPr lang="el-GR" dirty="0"/>
              <a:t>επικίνδυνων αποβλήτων περιλαμβάνουν βιομηχανικά χημικά, φυτοφάρμακα, μπαταρίες και ηλεκτρονικά απόβλητα. </a:t>
            </a:r>
            <a:endParaRPr lang="el-GR" dirty="0" smtClean="0"/>
          </a:p>
          <a:p>
            <a:pPr marL="0" indent="0" algn="ctr">
              <a:buNone/>
            </a:pPr>
            <a:r>
              <a:rPr lang="el-GR" i="1" dirty="0" smtClean="0">
                <a:solidFill>
                  <a:schemeClr val="accent5"/>
                </a:solidFill>
              </a:rPr>
              <a:t>Τα </a:t>
            </a:r>
            <a:r>
              <a:rPr lang="el-GR" i="1" dirty="0">
                <a:solidFill>
                  <a:schemeClr val="accent5"/>
                </a:solidFill>
              </a:rPr>
              <a:t>επικίνδυνα απόβλητα πρέπει να αντιμετωπίζονται και να απορρίπτονται προσεκτικά για την πρόληψη ατυχημάτων και μόλυνσης</a:t>
            </a:r>
            <a:r>
              <a:rPr lang="el-GR" dirty="0"/>
              <a:t>. </a:t>
            </a:r>
          </a:p>
        </p:txBody>
      </p:sp>
      <p:pic>
        <p:nvPicPr>
          <p:cNvPr id="9218" name="Picture 2" descr="Αυξάνονται διαρκώς τα επικίνδυνα απόβλητα στην Ε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343" y="2160590"/>
            <a:ext cx="4254112" cy="239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93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Επικίνδυνα απόβλητα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διαχείριση των επικίνδυνων αποβλήτων διέπεται από αυστηρούς κανονισμούς για τη διασφάλιση του κατάλληλου </a:t>
            </a:r>
            <a:r>
              <a:rPr lang="el-GR" dirty="0">
                <a:solidFill>
                  <a:schemeClr val="accent5"/>
                </a:solidFill>
              </a:rPr>
              <a:t>χειρισμού</a:t>
            </a:r>
            <a:r>
              <a:rPr lang="el-GR" dirty="0"/>
              <a:t>, </a:t>
            </a:r>
            <a:r>
              <a:rPr lang="el-GR" dirty="0">
                <a:solidFill>
                  <a:schemeClr val="accent5"/>
                </a:solidFill>
              </a:rPr>
              <a:t>αποθήκευσης</a:t>
            </a:r>
            <a:r>
              <a:rPr lang="el-GR" dirty="0"/>
              <a:t>, </a:t>
            </a:r>
            <a:r>
              <a:rPr lang="el-GR" dirty="0">
                <a:solidFill>
                  <a:schemeClr val="accent5"/>
                </a:solidFill>
              </a:rPr>
              <a:t>μεταφοράς</a:t>
            </a:r>
            <a:r>
              <a:rPr lang="el-GR" dirty="0"/>
              <a:t> και </a:t>
            </a:r>
            <a:r>
              <a:rPr lang="el-GR" dirty="0">
                <a:solidFill>
                  <a:schemeClr val="accent5"/>
                </a:solidFill>
              </a:rPr>
              <a:t>διάθεσης</a:t>
            </a:r>
            <a:r>
              <a:rPr lang="el-GR" dirty="0"/>
              <a:t>. </a:t>
            </a:r>
            <a:endParaRPr lang="el-GR" dirty="0" smtClean="0"/>
          </a:p>
          <a:p>
            <a:r>
              <a:rPr lang="el-GR" dirty="0" smtClean="0"/>
              <a:t>Οι </a:t>
            </a:r>
            <a:r>
              <a:rPr lang="el-GR" dirty="0"/>
              <a:t>παραγωγοί επικίνδυνων αποβλήτων </a:t>
            </a:r>
            <a:r>
              <a:rPr lang="el-GR" dirty="0" smtClean="0"/>
              <a:t>υποχρεούνται:</a:t>
            </a:r>
          </a:p>
          <a:p>
            <a:pPr lvl="1">
              <a:buFont typeface="Wingdings" panose="05000000000000000000" pitchFamily="2" charset="2"/>
              <a:buChar char="Ø"/>
            </a:pPr>
            <a:r>
              <a:rPr lang="el-GR" dirty="0" smtClean="0"/>
              <a:t>να </a:t>
            </a:r>
            <a:r>
              <a:rPr lang="el-GR" dirty="0"/>
              <a:t>ταξινομούν τα απόβλητά τους, </a:t>
            </a:r>
            <a:endParaRPr lang="el-GR" dirty="0" smtClean="0"/>
          </a:p>
          <a:p>
            <a:pPr lvl="1">
              <a:buFont typeface="Wingdings" panose="05000000000000000000" pitchFamily="2" charset="2"/>
              <a:buChar char="Ø"/>
            </a:pPr>
            <a:r>
              <a:rPr lang="el-GR" dirty="0" smtClean="0"/>
              <a:t>να </a:t>
            </a:r>
            <a:r>
              <a:rPr lang="el-GR" dirty="0"/>
              <a:t>τα συσκευάζουν με ασφάλεια </a:t>
            </a:r>
            <a:endParaRPr lang="el-GR" dirty="0" smtClean="0"/>
          </a:p>
          <a:p>
            <a:pPr lvl="1">
              <a:buFont typeface="Wingdings" panose="05000000000000000000" pitchFamily="2" charset="2"/>
              <a:buChar char="Ø"/>
            </a:pPr>
            <a:r>
              <a:rPr lang="el-GR" dirty="0" smtClean="0"/>
              <a:t>να </a:t>
            </a:r>
            <a:r>
              <a:rPr lang="el-GR" dirty="0"/>
              <a:t>τα επισημαίνουν με τις κατάλληλες πληροφορίες κινδύνου. </a:t>
            </a:r>
            <a:endParaRPr lang="el-GR" dirty="0" smtClean="0"/>
          </a:p>
          <a:p>
            <a:pPr marL="0" indent="0">
              <a:buNone/>
            </a:pPr>
            <a:r>
              <a:rPr lang="el-GR" dirty="0">
                <a:solidFill>
                  <a:schemeClr val="accent2"/>
                </a:solidFill>
              </a:rPr>
              <a:t>Τεχνολογίες επεξεργασίας </a:t>
            </a:r>
            <a:r>
              <a:rPr lang="el-GR" dirty="0"/>
              <a:t>για την αποτοξίνωση των επικίνδυνων αποβλήτων πριν από τη </a:t>
            </a:r>
            <a:r>
              <a:rPr lang="el-GR" dirty="0" smtClean="0"/>
              <a:t>διάθεση:</a:t>
            </a:r>
          </a:p>
          <a:p>
            <a:pPr lvl="1">
              <a:buFont typeface="Wingdings" panose="05000000000000000000" pitchFamily="2" charset="2"/>
              <a:buChar char="q"/>
            </a:pPr>
            <a:r>
              <a:rPr lang="el-GR" dirty="0" smtClean="0"/>
              <a:t>αποτέφρωση</a:t>
            </a:r>
          </a:p>
          <a:p>
            <a:pPr lvl="1">
              <a:buFont typeface="Wingdings" panose="05000000000000000000" pitchFamily="2" charset="2"/>
              <a:buChar char="q"/>
            </a:pPr>
            <a:r>
              <a:rPr lang="el-GR" dirty="0" smtClean="0"/>
              <a:t>χημική σταθεροποίηση </a:t>
            </a:r>
          </a:p>
          <a:p>
            <a:pPr lvl="1">
              <a:buFont typeface="Wingdings" panose="05000000000000000000" pitchFamily="2" charset="2"/>
              <a:buChar char="q"/>
            </a:pPr>
            <a:r>
              <a:rPr lang="el-GR" dirty="0" smtClean="0"/>
              <a:t>φυσικός διαχωρισμός. </a:t>
            </a:r>
            <a:endParaRPr lang="el-GR" dirty="0"/>
          </a:p>
        </p:txBody>
      </p:sp>
    </p:spTree>
    <p:extLst>
      <p:ext uri="{BB962C8B-B14F-4D97-AF65-F5344CB8AC3E}">
        <p14:creationId xmlns:p14="http://schemas.microsoft.com/office/powerpoint/2010/main" val="612983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Ανακυκλώσιμα απόβλητα </a:t>
            </a:r>
            <a:endParaRPr lang="el-GR" dirty="0"/>
          </a:p>
        </p:txBody>
      </p:sp>
      <p:sp>
        <p:nvSpPr>
          <p:cNvPr id="3" name="Θέση περιεχομένου 2"/>
          <p:cNvSpPr>
            <a:spLocks noGrp="1"/>
          </p:cNvSpPr>
          <p:nvPr>
            <p:ph idx="1"/>
          </p:nvPr>
        </p:nvSpPr>
        <p:spPr>
          <a:xfrm>
            <a:off x="677335" y="2160590"/>
            <a:ext cx="6591684" cy="3547484"/>
          </a:xfrm>
        </p:spPr>
        <p:txBody>
          <a:bodyPr>
            <a:normAutofit/>
          </a:bodyPr>
          <a:lstStyle/>
          <a:p>
            <a:r>
              <a:rPr lang="el-GR" dirty="0"/>
              <a:t>Τα </a:t>
            </a:r>
            <a:r>
              <a:rPr lang="el-GR" b="1" dirty="0">
                <a:solidFill>
                  <a:schemeClr val="accent2"/>
                </a:solidFill>
              </a:rPr>
              <a:t>ανακυκλώσιμα απόβλητα </a:t>
            </a:r>
            <a:r>
              <a:rPr lang="el-GR" dirty="0"/>
              <a:t>είναι μια κατηγορία απορριμμάτων που μπορούν να υποστούν επεξεργασία και να επαναχρησιμοποιηθούν για την παραγωγή νέων προϊόντων. </a:t>
            </a:r>
            <a:endParaRPr lang="el-GR" dirty="0" smtClean="0"/>
          </a:p>
          <a:p>
            <a:r>
              <a:rPr lang="el-GR" dirty="0" smtClean="0"/>
              <a:t>Τα </a:t>
            </a:r>
            <a:r>
              <a:rPr lang="el-GR" dirty="0"/>
              <a:t>κοινά ανακυκλώσιμα υλικά </a:t>
            </a:r>
            <a:r>
              <a:rPr lang="el-GR" dirty="0" smtClean="0"/>
              <a:t>περιλαμβάνουν: </a:t>
            </a:r>
            <a:r>
              <a:rPr lang="el-GR" dirty="0"/>
              <a:t>χαρτί, χαρτόνι, πλαστικό, γυαλί και μέταλλα. </a:t>
            </a:r>
            <a:endParaRPr lang="el-GR" dirty="0" smtClean="0"/>
          </a:p>
          <a:p>
            <a:r>
              <a:rPr lang="el-GR" dirty="0" smtClean="0"/>
              <a:t>Η </a:t>
            </a:r>
            <a:r>
              <a:rPr lang="el-GR" dirty="0"/>
              <a:t>ανακύκλωση </a:t>
            </a:r>
            <a:r>
              <a:rPr lang="el-GR" dirty="0" smtClean="0"/>
              <a:t>βοηθά:</a:t>
            </a:r>
          </a:p>
          <a:p>
            <a:pPr>
              <a:buFont typeface="Wingdings" panose="05000000000000000000" pitchFamily="2" charset="2"/>
              <a:buChar char="ü"/>
            </a:pPr>
            <a:r>
              <a:rPr lang="el-GR" dirty="0" smtClean="0"/>
              <a:t>στη </a:t>
            </a:r>
            <a:r>
              <a:rPr lang="el-GR" dirty="0"/>
              <a:t>διατήρηση των φυσικών </a:t>
            </a:r>
            <a:r>
              <a:rPr lang="el-GR" dirty="0" smtClean="0"/>
              <a:t>πόρων</a:t>
            </a:r>
          </a:p>
          <a:p>
            <a:pPr>
              <a:buFont typeface="Wingdings" panose="05000000000000000000" pitchFamily="2" charset="2"/>
              <a:buChar char="ü"/>
            </a:pPr>
            <a:r>
              <a:rPr lang="el-GR" dirty="0" smtClean="0"/>
              <a:t>στη </a:t>
            </a:r>
            <a:r>
              <a:rPr lang="el-GR" dirty="0"/>
              <a:t>μείωση της κατανάλωσης ενέργειας </a:t>
            </a:r>
            <a:endParaRPr lang="el-GR" dirty="0" smtClean="0"/>
          </a:p>
          <a:p>
            <a:pPr>
              <a:buFont typeface="Wingdings" panose="05000000000000000000" pitchFamily="2" charset="2"/>
              <a:buChar char="ü"/>
            </a:pPr>
            <a:r>
              <a:rPr lang="el-GR" dirty="0" smtClean="0"/>
              <a:t>στην </a:t>
            </a:r>
            <a:r>
              <a:rPr lang="el-GR" dirty="0"/>
              <a:t>ελαχιστοποίηση της διάθεσης απορριμμάτων. </a:t>
            </a:r>
          </a:p>
        </p:txBody>
      </p:sp>
      <p:pic>
        <p:nvPicPr>
          <p:cNvPr id="10242" name="Picture 2" descr="Νέα εποχή στη διαχείριση αποβλήτων | Phile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360" y="2255838"/>
            <a:ext cx="4604803" cy="2334636"/>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2"/>
          <p:cNvSpPr txBox="1">
            <a:spLocks/>
          </p:cNvSpPr>
          <p:nvPr/>
        </p:nvSpPr>
        <p:spPr>
          <a:xfrm>
            <a:off x="2446099" y="5838162"/>
            <a:ext cx="6591684" cy="74502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smtClean="0">
                <a:solidFill>
                  <a:schemeClr val="bg2"/>
                </a:solidFill>
              </a:rPr>
              <a:t>Η ανακύκλωση είναι βασικό συστατικό της βιώσιμης διαχείρισης απορριμμάτων. </a:t>
            </a:r>
            <a:endParaRPr lang="el-GR" sz="2000" i="1" dirty="0">
              <a:solidFill>
                <a:schemeClr val="bg2"/>
              </a:solidFill>
            </a:endParaRPr>
          </a:p>
        </p:txBody>
      </p:sp>
    </p:spTree>
    <p:extLst>
      <p:ext uri="{BB962C8B-B14F-4D97-AF65-F5344CB8AC3E}">
        <p14:creationId xmlns:p14="http://schemas.microsoft.com/office/powerpoint/2010/main" val="1194616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Ανακυκλώσιμα απόβλητα </a:t>
            </a:r>
            <a:endParaRPr lang="el-GR" dirty="0"/>
          </a:p>
        </p:txBody>
      </p:sp>
      <p:sp>
        <p:nvSpPr>
          <p:cNvPr id="3" name="Θέση περιεχομένου 2"/>
          <p:cNvSpPr>
            <a:spLocks noGrp="1"/>
          </p:cNvSpPr>
          <p:nvPr>
            <p:ph idx="1"/>
          </p:nvPr>
        </p:nvSpPr>
        <p:spPr>
          <a:xfrm>
            <a:off x="677334" y="2160589"/>
            <a:ext cx="7524557" cy="3880773"/>
          </a:xfrm>
        </p:spPr>
        <p:txBody>
          <a:bodyPr/>
          <a:lstStyle/>
          <a:p>
            <a:pPr marL="0" indent="0">
              <a:buNone/>
            </a:pPr>
            <a:r>
              <a:rPr lang="el-GR" dirty="0"/>
              <a:t>Οι διαδικασίες ανακύκλωσης ποικίλλουν ανάλογα με το υλικό που ανακυκλώνεται</a:t>
            </a:r>
            <a:r>
              <a:rPr lang="el-GR" dirty="0" smtClean="0"/>
              <a:t>.</a:t>
            </a:r>
          </a:p>
          <a:p>
            <a:pPr>
              <a:buFont typeface="Wingdings" panose="05000000000000000000" pitchFamily="2" charset="2"/>
              <a:buChar char="v"/>
            </a:pPr>
            <a:r>
              <a:rPr lang="el-GR" dirty="0" smtClean="0"/>
              <a:t>Το </a:t>
            </a:r>
            <a:r>
              <a:rPr lang="el-GR" dirty="0"/>
              <a:t>χαρτί και το χαρτόνι μπορούν να πολτοποιηθούν και να επανεπεξεργαστούν σε νέα προϊόντα χαρτιού. </a:t>
            </a:r>
            <a:endParaRPr lang="el-GR" dirty="0" smtClean="0"/>
          </a:p>
          <a:p>
            <a:pPr>
              <a:buFont typeface="Wingdings" panose="05000000000000000000" pitchFamily="2" charset="2"/>
              <a:buChar char="v"/>
            </a:pPr>
            <a:r>
              <a:rPr lang="el-GR" dirty="0" smtClean="0"/>
              <a:t>Τα </a:t>
            </a:r>
            <a:r>
              <a:rPr lang="el-GR" dirty="0"/>
              <a:t>πλαστικά μπορούν να λιώσουν και να διαμορφωθούν σε νέα πλαστικά αντικείμενα. </a:t>
            </a:r>
            <a:endParaRPr lang="el-GR" dirty="0" smtClean="0"/>
          </a:p>
          <a:p>
            <a:pPr>
              <a:buFont typeface="Wingdings" panose="05000000000000000000" pitchFamily="2" charset="2"/>
              <a:buChar char="v"/>
            </a:pPr>
            <a:r>
              <a:rPr lang="el-GR" dirty="0" smtClean="0"/>
              <a:t>Το </a:t>
            </a:r>
            <a:r>
              <a:rPr lang="el-GR" dirty="0"/>
              <a:t>γυαλί και τα μέταλλα μπορούν να λιώσουν και να αναδιαμορφωθούν σε νέα δοχεία ή δομικά υλικά. </a:t>
            </a:r>
            <a:endParaRPr lang="el-GR" dirty="0" smtClean="0"/>
          </a:p>
          <a:p>
            <a:pPr marL="0" indent="0">
              <a:buNone/>
            </a:pPr>
            <a:r>
              <a:rPr lang="el-GR" dirty="0" smtClean="0"/>
              <a:t>Οι </a:t>
            </a:r>
            <a:r>
              <a:rPr lang="el-GR" dirty="0"/>
              <a:t>εγκαταστάσεις ανακύκλωσης ταξινομούν, καθαρίζουν και επεξεργάζονται ανακυκλώσιμα υλικά πριν τα στείλουν στους κατασκευαστές για επαναχρησιμοποίηση. </a:t>
            </a:r>
          </a:p>
        </p:txBody>
      </p:sp>
      <p:pic>
        <p:nvPicPr>
          <p:cNvPr id="11266" name="Picture 2" descr="Η ΑΝΑΚΥΚΛΩΣΗ και η ωφελιμότητά της. - ppt κατέβασ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861" y="3826121"/>
            <a:ext cx="3232738" cy="242455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ΧΑΡΤΙ | Ανακύκλωση - Διαχείριση Αποβλήτω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861" y="949223"/>
            <a:ext cx="3231923" cy="242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28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Βιοαποδομήσιμα απόβλητα </a:t>
            </a:r>
            <a:endParaRPr lang="el-GR" dirty="0"/>
          </a:p>
        </p:txBody>
      </p:sp>
      <p:sp>
        <p:nvSpPr>
          <p:cNvPr id="3" name="Θέση περιεχομένου 2"/>
          <p:cNvSpPr>
            <a:spLocks noGrp="1"/>
          </p:cNvSpPr>
          <p:nvPr>
            <p:ph idx="1"/>
          </p:nvPr>
        </p:nvSpPr>
        <p:spPr>
          <a:xfrm>
            <a:off x="677334" y="2160589"/>
            <a:ext cx="6820746" cy="3880773"/>
          </a:xfrm>
        </p:spPr>
        <p:txBody>
          <a:bodyPr/>
          <a:lstStyle/>
          <a:p>
            <a:r>
              <a:rPr lang="el-GR" dirty="0"/>
              <a:t>Τα </a:t>
            </a:r>
            <a:r>
              <a:rPr lang="el-GR" b="1" dirty="0">
                <a:solidFill>
                  <a:schemeClr val="accent2"/>
                </a:solidFill>
              </a:rPr>
              <a:t>βιοαποδομήσιμα απόβλητα</a:t>
            </a:r>
            <a:r>
              <a:rPr lang="el-GR" dirty="0"/>
              <a:t>, γνωστά και ως οργανικά απόβλητα, είναι μια κατηγορία αποβλήτων που μπορούν να διασπαστούν από μικροοργανισμούς σε απλούστερες ενώσεις. </a:t>
            </a:r>
            <a:endParaRPr lang="el-GR" dirty="0" smtClean="0"/>
          </a:p>
          <a:p>
            <a:r>
              <a:rPr lang="el-GR" dirty="0" smtClean="0"/>
              <a:t>Περιλαμβάνουν </a:t>
            </a:r>
            <a:r>
              <a:rPr lang="el-GR" dirty="0"/>
              <a:t>υπολείμματα τροφίμων, απορρίμματα αυλής, προϊόντα χαρτιού και άλλα οργανικά υλικά. </a:t>
            </a:r>
            <a:endParaRPr lang="el-GR" dirty="0" smtClean="0"/>
          </a:p>
          <a:p>
            <a:r>
              <a:rPr lang="el-GR" dirty="0" smtClean="0"/>
              <a:t>Όταν </a:t>
            </a:r>
            <a:r>
              <a:rPr lang="el-GR" dirty="0"/>
              <a:t>τα βιοαποδομήσιμα απόβλητα αποσυντίθενται σε χώρους υγειονομικής ταφής, παράγουν </a:t>
            </a:r>
            <a:r>
              <a:rPr lang="el-GR" dirty="0">
                <a:solidFill>
                  <a:schemeClr val="accent5"/>
                </a:solidFill>
              </a:rPr>
              <a:t>μεθάνιο</a:t>
            </a:r>
            <a:r>
              <a:rPr lang="el-GR" dirty="0"/>
              <a:t>, ένα ισχυρό αέριο του θερμοκηπίου που συμβάλλει στην κλιματική αλλαγή. </a:t>
            </a:r>
          </a:p>
        </p:txBody>
      </p:sp>
      <p:pic>
        <p:nvPicPr>
          <p:cNvPr id="12290" name="Picture 2" descr="Βιοαπόβλητα – smartrec.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080" y="2257946"/>
            <a:ext cx="4539145" cy="272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31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Βιοαποδομήσιμα απόβλητα </a:t>
            </a:r>
            <a:endParaRPr lang="el-GR" dirty="0"/>
          </a:p>
        </p:txBody>
      </p:sp>
      <p:sp>
        <p:nvSpPr>
          <p:cNvPr id="3" name="Θέση περιεχομένου 2"/>
          <p:cNvSpPr>
            <a:spLocks noGrp="1"/>
          </p:cNvSpPr>
          <p:nvPr>
            <p:ph idx="1"/>
          </p:nvPr>
        </p:nvSpPr>
        <p:spPr>
          <a:xfrm>
            <a:off x="677333" y="2160589"/>
            <a:ext cx="7874483" cy="3325811"/>
          </a:xfrm>
        </p:spPr>
        <p:txBody>
          <a:bodyPr>
            <a:normAutofit fontScale="92500"/>
          </a:bodyPr>
          <a:lstStyle/>
          <a:p>
            <a:r>
              <a:rPr lang="el-GR" dirty="0"/>
              <a:t>Η </a:t>
            </a:r>
            <a:r>
              <a:rPr lang="el-GR" b="1" dirty="0">
                <a:solidFill>
                  <a:schemeClr val="accent2"/>
                </a:solidFill>
              </a:rPr>
              <a:t>κομποστοποίηση</a:t>
            </a:r>
            <a:r>
              <a:rPr lang="el-GR" dirty="0"/>
              <a:t> είναι μια κοινή μέθοδος που χρησιμοποιείται για τη διαχείριση βιοαποδομήσιμων απορριμμάτων. </a:t>
            </a:r>
            <a:endParaRPr lang="el-GR" dirty="0" smtClean="0"/>
          </a:p>
          <a:p>
            <a:r>
              <a:rPr lang="el-GR" dirty="0" smtClean="0"/>
              <a:t>Με </a:t>
            </a:r>
            <a:r>
              <a:rPr lang="el-GR" dirty="0"/>
              <a:t>τη δημιουργία των κατάλληλων συνθηκών για μικροβιακή δραστηριότητα, τα οργανικά υλικά μπορούν να μετατραπούν σε κομπόστ, μια πλούσια σε θρεπτικά συστατικά τροποποίηση του εδάφους. </a:t>
            </a:r>
            <a:endParaRPr lang="el-GR" dirty="0" smtClean="0"/>
          </a:p>
          <a:p>
            <a:r>
              <a:rPr lang="el-GR" dirty="0" smtClean="0"/>
              <a:t>Συμβάλλει:</a:t>
            </a:r>
          </a:p>
          <a:p>
            <a:pPr lvl="1">
              <a:buFont typeface="Wingdings" panose="05000000000000000000" pitchFamily="2" charset="2"/>
              <a:buChar char="Ø"/>
            </a:pPr>
            <a:r>
              <a:rPr lang="el-GR" dirty="0" smtClean="0"/>
              <a:t>στη </a:t>
            </a:r>
            <a:r>
              <a:rPr lang="el-GR" dirty="0"/>
              <a:t>μείωση του όγκου των απορριμμάτων που αποστέλλονται σε χώρους υγειονομικής ταφής, </a:t>
            </a:r>
            <a:endParaRPr lang="el-GR" dirty="0" smtClean="0"/>
          </a:p>
          <a:p>
            <a:pPr lvl="1">
              <a:buFont typeface="Wingdings" panose="05000000000000000000" pitchFamily="2" charset="2"/>
              <a:buChar char="Ø"/>
            </a:pPr>
            <a:r>
              <a:rPr lang="el-GR" dirty="0" smtClean="0"/>
              <a:t>στη </a:t>
            </a:r>
            <a:r>
              <a:rPr lang="el-GR" dirty="0"/>
              <a:t>βελτίωση της υγείας του εδάφους </a:t>
            </a:r>
            <a:endParaRPr lang="el-GR" dirty="0" smtClean="0"/>
          </a:p>
          <a:p>
            <a:pPr lvl="1">
              <a:buFont typeface="Wingdings" panose="05000000000000000000" pitchFamily="2" charset="2"/>
              <a:buChar char="Ø"/>
            </a:pPr>
            <a:r>
              <a:rPr lang="el-GR" dirty="0" smtClean="0"/>
              <a:t>στη </a:t>
            </a:r>
            <a:r>
              <a:rPr lang="el-GR" dirty="0"/>
              <a:t>μείωση των εκπομπών αερίων του θερμοκηπίου. </a:t>
            </a:r>
            <a:endParaRPr lang="el-GR" dirty="0" smtClean="0"/>
          </a:p>
        </p:txBody>
      </p:sp>
      <p:sp>
        <p:nvSpPr>
          <p:cNvPr id="4" name="Θέση περιεχομένου 2"/>
          <p:cNvSpPr txBox="1">
            <a:spLocks/>
          </p:cNvSpPr>
          <p:nvPr/>
        </p:nvSpPr>
        <p:spPr>
          <a:xfrm>
            <a:off x="1897459" y="5777202"/>
            <a:ext cx="6591684" cy="74502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smtClean="0">
                <a:solidFill>
                  <a:schemeClr val="bg2"/>
                </a:solidFill>
              </a:rPr>
              <a:t>Η κομποστοποίηση </a:t>
            </a:r>
            <a:r>
              <a:rPr lang="el-GR" sz="2000" i="1" dirty="0">
                <a:solidFill>
                  <a:schemeClr val="bg2"/>
                </a:solidFill>
              </a:rPr>
              <a:t>είναι μια πρακτική βιώσιμης διαχείρισης απορριμμάτων που ωφελεί το περιβάλλον και τη γεωργία</a:t>
            </a:r>
          </a:p>
        </p:txBody>
      </p:sp>
      <p:pic>
        <p:nvPicPr>
          <p:cNvPr id="13314" name="Picture 2" descr="Κομποστοποίηση | ΤΕΕΤΔΕ 3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143" y="1930400"/>
            <a:ext cx="32194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70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Ηλεκτρονικά απόβλητα </a:t>
            </a:r>
            <a:endParaRPr lang="el-GR" dirty="0"/>
          </a:p>
        </p:txBody>
      </p:sp>
      <p:sp>
        <p:nvSpPr>
          <p:cNvPr id="3" name="Θέση περιεχομένου 2"/>
          <p:cNvSpPr>
            <a:spLocks noGrp="1"/>
          </p:cNvSpPr>
          <p:nvPr>
            <p:ph idx="1"/>
          </p:nvPr>
        </p:nvSpPr>
        <p:spPr>
          <a:xfrm>
            <a:off x="677334" y="2160589"/>
            <a:ext cx="6663992" cy="3880773"/>
          </a:xfrm>
        </p:spPr>
        <p:txBody>
          <a:bodyPr/>
          <a:lstStyle/>
          <a:p>
            <a:r>
              <a:rPr lang="el-GR" dirty="0"/>
              <a:t>Τα </a:t>
            </a:r>
            <a:r>
              <a:rPr lang="el-GR" b="1" dirty="0">
                <a:solidFill>
                  <a:schemeClr val="accent2"/>
                </a:solidFill>
              </a:rPr>
              <a:t>ηλεκτρονικά απόβλητα </a:t>
            </a:r>
            <a:r>
              <a:rPr lang="el-GR" b="1" dirty="0" smtClean="0">
                <a:solidFill>
                  <a:schemeClr val="accent2"/>
                </a:solidFill>
              </a:rPr>
              <a:t>(</a:t>
            </a:r>
            <a:r>
              <a:rPr lang="en-US" b="1" dirty="0" smtClean="0">
                <a:solidFill>
                  <a:schemeClr val="accent2"/>
                </a:solidFill>
              </a:rPr>
              <a:t>e-waste</a:t>
            </a:r>
            <a:r>
              <a:rPr lang="el-GR" b="1" dirty="0" smtClean="0">
                <a:solidFill>
                  <a:schemeClr val="accent2"/>
                </a:solidFill>
              </a:rPr>
              <a:t>) </a:t>
            </a:r>
            <a:r>
              <a:rPr lang="el-GR" dirty="0" smtClean="0"/>
              <a:t>είναι </a:t>
            </a:r>
            <a:r>
              <a:rPr lang="el-GR" dirty="0"/>
              <a:t>μια κατηγορία απορριμμάτων που περιλαμβάνει απορριπτόμενες ηλεκτρονικές συσκευές και </a:t>
            </a:r>
            <a:r>
              <a:rPr lang="el-GR" dirty="0" smtClean="0"/>
              <a:t>εξοπλισμό.</a:t>
            </a:r>
          </a:p>
          <a:p>
            <a:r>
              <a:rPr lang="el-GR" dirty="0" smtClean="0"/>
              <a:t>Παραδείγματα </a:t>
            </a:r>
            <a:r>
              <a:rPr lang="el-GR" dirty="0"/>
              <a:t>ηλεκτρονικών αποβλήτων περιλαμβάνουν υπολογιστές, smartphone, τηλεοράσεις και συσκευές. </a:t>
            </a:r>
            <a:endParaRPr lang="el-GR" dirty="0" smtClean="0"/>
          </a:p>
          <a:p>
            <a:r>
              <a:rPr lang="el-GR" dirty="0" smtClean="0"/>
              <a:t>Τα </a:t>
            </a:r>
            <a:r>
              <a:rPr lang="el-GR" dirty="0"/>
              <a:t>ηλεκτρονικά απόβλητα περιέχουν πολύτιμα υλικά όπως μέταλλα, πλαστικά και γυαλί, καθώς και επικίνδυνες ουσίες όπως μόλυβδος, υδράργυρος και βρωμιούχα επιβραδυντικά φλόγας. </a:t>
            </a:r>
          </a:p>
        </p:txBody>
      </p:sp>
      <p:pic>
        <p:nvPicPr>
          <p:cNvPr id="14338" name="Picture 2" descr="Ηλεκτρονικά απόβλητα στην ΕΕ: στοιχεία και αριθμοί | Νόστιμον ήμα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1326" y="1270000"/>
            <a:ext cx="4676243" cy="467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873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Ηλεκτρονικά απόβλητα </a:t>
            </a:r>
            <a:endParaRPr lang="el-GR" dirty="0"/>
          </a:p>
        </p:txBody>
      </p:sp>
      <p:sp>
        <p:nvSpPr>
          <p:cNvPr id="3" name="Θέση περιεχομένου 2"/>
          <p:cNvSpPr>
            <a:spLocks noGrp="1"/>
          </p:cNvSpPr>
          <p:nvPr>
            <p:ph idx="1"/>
          </p:nvPr>
        </p:nvSpPr>
        <p:spPr>
          <a:xfrm>
            <a:off x="677334" y="2160589"/>
            <a:ext cx="6752166" cy="3880773"/>
          </a:xfrm>
        </p:spPr>
        <p:txBody>
          <a:bodyPr/>
          <a:lstStyle/>
          <a:p>
            <a:r>
              <a:rPr lang="el-GR" dirty="0" smtClean="0"/>
              <a:t>Η διαχείριση των ηλεκτρονικών αποβλήτων αποτελεί μια αυξανόμενη ανησυχία λόγω του γρήγορου ρυθμού της τεχνολογικής προόδου και του αυξανόμενου όγκου ηλεκτρονικών προϊόντων που απορρίπτονται. </a:t>
            </a:r>
          </a:p>
          <a:p>
            <a:r>
              <a:rPr lang="el-GR" dirty="0" smtClean="0"/>
              <a:t>Η ανακύκλωση ηλεκτρονικών αποβλήτων βοηθά στην ανάκτηση πολύτιμων υλικών για επαναχρησιμοποίηση και αποτρέπει την απελευθέρωση επικίνδυνων ουσιών στο περιβάλλον. </a:t>
            </a:r>
          </a:p>
          <a:p>
            <a:r>
              <a:rPr lang="el-GR" dirty="0" smtClean="0"/>
              <a:t>Τα προγράμματα διευρυμένης ευθύνης παραγωγού (EPR) απαιτούν από τους κατασκευαστές να παίρνουν πίσω και να ανακυκλώνουν τα ηλεκτρονικά προϊόντα τους στο τέλος του κύκλου ζωής τους. </a:t>
            </a:r>
            <a:endParaRPr lang="el-GR" dirty="0"/>
          </a:p>
        </p:txBody>
      </p:sp>
      <p:sp>
        <p:nvSpPr>
          <p:cNvPr id="5" name="Ορθογώνιο 4"/>
          <p:cNvSpPr/>
          <p:nvPr/>
        </p:nvSpPr>
        <p:spPr>
          <a:xfrm>
            <a:off x="8515747" y="2945265"/>
            <a:ext cx="3323828" cy="34163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l-GR" b="1" dirty="0"/>
              <a:t>Ν. </a:t>
            </a:r>
            <a:r>
              <a:rPr lang="el-GR" b="1" dirty="0" smtClean="0"/>
              <a:t>4819/2021</a:t>
            </a:r>
          </a:p>
          <a:p>
            <a:r>
              <a:rPr lang="el-GR" dirty="0" smtClean="0"/>
              <a:t>«</a:t>
            </a:r>
            <a:r>
              <a:rPr lang="el-GR" dirty="0"/>
              <a:t>Πρόγραμμα Διευρυμένης Ευθύνης Παραγωγού (ΠΔΕΠ)»: Δέσμη κανόνων, με τους οποίους διασφαλίζεται ότι οι παραγωγοί των προϊόντων φέρουν οικονομική ευθύνη ή οικονομική και οργανωτική ευθύνη για τη διαχείριση του σταδίου του κύκλου ζωής ενός προϊόντος που καθίσταται απόβλητο.</a:t>
            </a:r>
            <a:endParaRPr lang="el-GR" b="0" i="0" dirty="0">
              <a:solidFill>
                <a:schemeClr val="bg2"/>
              </a:solidFill>
              <a:effectLst/>
              <a:latin typeface="Roboto"/>
            </a:endParaRPr>
          </a:p>
        </p:txBody>
      </p:sp>
      <p:pic>
        <p:nvPicPr>
          <p:cNvPr id="16386" name="Picture 2" descr="Ενημερωτικός Οδηγός για την διευρυμένη ευθύνη του παραγωγού Κλωστοϋ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567" y="864052"/>
            <a:ext cx="3958133"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28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Κατηγορίες </a:t>
            </a:r>
            <a:r>
              <a:rPr lang="el-GR" b="1" dirty="0" smtClean="0"/>
              <a:t>αποβλήτων</a:t>
            </a:r>
            <a:endParaRPr lang="el-GR" dirty="0"/>
          </a:p>
        </p:txBody>
      </p:sp>
      <p:sp>
        <p:nvSpPr>
          <p:cNvPr id="3" name="Θέση περιεχομένου 2"/>
          <p:cNvSpPr>
            <a:spLocks noGrp="1"/>
          </p:cNvSpPr>
          <p:nvPr>
            <p:ph idx="1"/>
          </p:nvPr>
        </p:nvSpPr>
        <p:spPr/>
        <p:txBody>
          <a:bodyPr/>
          <a:lstStyle/>
          <a:p>
            <a:pPr marL="0" indent="0" algn="ctr">
              <a:buNone/>
            </a:pPr>
            <a:r>
              <a:rPr lang="el-GR" b="1" i="1" u="sng" dirty="0">
                <a:solidFill>
                  <a:schemeClr val="accent5"/>
                </a:solidFill>
              </a:rPr>
              <a:t>Σύνοψη</a:t>
            </a:r>
            <a:r>
              <a:rPr lang="el-GR" dirty="0"/>
              <a:t> </a:t>
            </a:r>
            <a:endParaRPr lang="el-GR" dirty="0" smtClean="0"/>
          </a:p>
          <a:p>
            <a:r>
              <a:rPr lang="el-GR" dirty="0" smtClean="0"/>
              <a:t>Η </a:t>
            </a:r>
            <a:r>
              <a:rPr lang="el-GR" dirty="0"/>
              <a:t>διαχείριση των απορριμμάτων είναι ένα σύνθετο και πολύπλευρο ζήτημα που απαιτεί προσεκτική εξέταση των διαφορετικών κατηγοριών αποβλήτων και των χαρακτηριστικών τους. </a:t>
            </a:r>
            <a:endParaRPr lang="el-GR" dirty="0" smtClean="0"/>
          </a:p>
          <a:p>
            <a:r>
              <a:rPr lang="el-GR" dirty="0" smtClean="0"/>
              <a:t>Τα </a:t>
            </a:r>
            <a:r>
              <a:rPr lang="el-GR" dirty="0"/>
              <a:t>στερεά απόβλητα, τα υγρά απόβλητα, τα επικίνδυνα απόβλητα, τα ανακυκλώσιμα απόβλητα, τα βιοαποδομήσιμα απόβλητα και τα ηλεκτρονικά απόβλητα παρουσιάζουν το καθένα μοναδικές προκλήσεις και ευκαιρίες για βιώσιμη διαχείριση. </a:t>
            </a:r>
            <a:endParaRPr lang="el-GR" dirty="0" smtClean="0"/>
          </a:p>
          <a:p>
            <a:r>
              <a:rPr lang="el-GR" dirty="0" smtClean="0"/>
              <a:t>Εφαρμόζοντας </a:t>
            </a:r>
            <a:r>
              <a:rPr lang="el-GR" dirty="0"/>
              <a:t>αποτελεσματικές στρατηγικές μείωσης, ανακύκλωσης και επεξεργασίας απορριμμάτων, μπορούμε να ελαχιστοποιήσουμε τις περιβαλλοντικές επιπτώσεις των απορριμμάτων και να προχωρήσουμε προς μια πιο κυκλική οικονομία. </a:t>
            </a:r>
          </a:p>
        </p:txBody>
      </p:sp>
    </p:spTree>
    <p:extLst>
      <p:ext uri="{BB962C8B-B14F-4D97-AF65-F5344CB8AC3E}">
        <p14:creationId xmlns:p14="http://schemas.microsoft.com/office/powerpoint/2010/main" val="2830881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διαχείριση των απορριμμάτων είναι ένα κρίσιμο ζήτημα που επηρεάζει τόσο το περιβάλλον όσο και την ανθρώπινη υγεία. </a:t>
            </a:r>
            <a:endParaRPr lang="el-GR" dirty="0" smtClean="0"/>
          </a:p>
          <a:p>
            <a:r>
              <a:rPr lang="el-GR" dirty="0" smtClean="0"/>
              <a:t>Η </a:t>
            </a:r>
            <a:r>
              <a:rPr lang="el-GR" dirty="0"/>
              <a:t>ακατάλληλη διάθεση των απορριμμάτων μπορεί να οδηγήσει σε ένα ευρύ φάσμα αρνητικών συνεπειών, συμπεριλαμβανομένης της ρύπανσης, της καταστροφής των οικοτόπων και της εξάπλωσης ασθενειών. </a:t>
            </a:r>
            <a:endParaRPr lang="el-GR" dirty="0" smtClean="0"/>
          </a:p>
          <a:p>
            <a:r>
              <a:rPr lang="el-GR" dirty="0" smtClean="0"/>
              <a:t>Προκειμένου </a:t>
            </a:r>
            <a:r>
              <a:rPr lang="el-GR" dirty="0"/>
              <a:t>να αντιμετωπιστούν αποτελεσματικά αυτά τα ζητήματα, είναι σημαντικό να κατανοήσουμε τις συγκεκριμένες επιπτώσεις που μπορεί να έχει κάθε κατηγορία αποβλήτων στο περιβάλλον και την ανθρώπινη υγεία. </a:t>
            </a:r>
            <a:endParaRPr lang="el-GR" dirty="0" smtClean="0"/>
          </a:p>
          <a:p>
            <a:r>
              <a:rPr lang="el-GR" dirty="0" smtClean="0"/>
              <a:t>Διερεύνηση των επιπτώσεων </a:t>
            </a:r>
            <a:r>
              <a:rPr lang="el-GR" dirty="0"/>
              <a:t>διαφορετικών τύπων αποβλήτων, συμπεριλαμβανομένων των στερεών αποβλήτων, των υγρών αποβλήτων και των επικίνδυνων αποβλήτων, και </a:t>
            </a:r>
            <a:r>
              <a:rPr lang="el-GR" dirty="0" smtClean="0"/>
              <a:t>συζήτηση για το πώς </a:t>
            </a:r>
            <a:r>
              <a:rPr lang="el-GR" dirty="0"/>
              <a:t>αυτές οι επιπτώσεις μπορούν να μετριαστούν μέσω κατάλληλων πρακτικών διαχείρισης αποβλήτων. </a:t>
            </a:r>
          </a:p>
        </p:txBody>
      </p:sp>
    </p:spTree>
    <p:extLst>
      <p:ext uri="{BB962C8B-B14F-4D97-AF65-F5344CB8AC3E}">
        <p14:creationId xmlns:p14="http://schemas.microsoft.com/office/powerpoint/2010/main" val="1503844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αυξανόμενη κρίση της διαχείρισης απορριμμάτων: μια εις βάθος ανάλυση </a:t>
            </a:r>
            <a:endParaRPr lang="el-GR" dirty="0"/>
          </a:p>
        </p:txBody>
      </p:sp>
      <p:sp>
        <p:nvSpPr>
          <p:cNvPr id="3" name="Θέση περιεχομένου 2"/>
          <p:cNvSpPr>
            <a:spLocks noGrp="1"/>
          </p:cNvSpPr>
          <p:nvPr>
            <p:ph idx="1"/>
          </p:nvPr>
        </p:nvSpPr>
        <p:spPr/>
        <p:txBody>
          <a:bodyPr/>
          <a:lstStyle/>
          <a:p>
            <a:r>
              <a:rPr lang="el-GR" dirty="0"/>
              <a:t>Το θέμα της διαχείρισης των απορριμμάτων έχει γίνει ένα πιεστικό πρόβλημα στη σημερινή κοινωνία. Με τον </a:t>
            </a:r>
            <a:r>
              <a:rPr lang="el-GR" dirty="0">
                <a:solidFill>
                  <a:schemeClr val="accent2"/>
                </a:solidFill>
              </a:rPr>
              <a:t>αυξανόμενο πληθυσμό </a:t>
            </a:r>
            <a:r>
              <a:rPr lang="el-GR" dirty="0"/>
              <a:t>και την </a:t>
            </a:r>
            <a:r>
              <a:rPr lang="el-GR" dirty="0">
                <a:solidFill>
                  <a:schemeClr val="accent2"/>
                </a:solidFill>
              </a:rPr>
              <a:t>ταχεία αστικοποίηση</a:t>
            </a:r>
            <a:r>
              <a:rPr lang="el-GR" dirty="0"/>
              <a:t>, η ποσότητα των απορριμμάτων που παράγονται έχει φτάσει σε πρωτοφανή επίπεδα. </a:t>
            </a:r>
            <a:endParaRPr lang="el-GR" dirty="0" smtClean="0"/>
          </a:p>
          <a:p>
            <a:r>
              <a:rPr lang="el-GR" dirty="0" smtClean="0"/>
              <a:t>Αυτό </a:t>
            </a:r>
            <a:r>
              <a:rPr lang="el-GR" dirty="0"/>
              <a:t>έχει οδηγήσει σε μια σειρά </a:t>
            </a:r>
            <a:r>
              <a:rPr lang="el-GR" dirty="0">
                <a:solidFill>
                  <a:schemeClr val="accent5"/>
                </a:solidFill>
              </a:rPr>
              <a:t>περιβαλλοντικών</a:t>
            </a:r>
            <a:r>
              <a:rPr lang="el-GR" dirty="0"/>
              <a:t>, </a:t>
            </a:r>
            <a:r>
              <a:rPr lang="el-GR" dirty="0">
                <a:solidFill>
                  <a:schemeClr val="accent5"/>
                </a:solidFill>
              </a:rPr>
              <a:t>κοινωνικών</a:t>
            </a:r>
            <a:r>
              <a:rPr lang="el-GR" dirty="0"/>
              <a:t> και </a:t>
            </a:r>
            <a:r>
              <a:rPr lang="el-GR" dirty="0">
                <a:solidFill>
                  <a:schemeClr val="accent5"/>
                </a:solidFill>
              </a:rPr>
              <a:t>οικονομικών</a:t>
            </a:r>
            <a:r>
              <a:rPr lang="el-GR" dirty="0"/>
              <a:t> προκλήσεων που πρέπει να αντιμετωπιστούν επειγόντως. </a:t>
            </a:r>
            <a:endParaRPr lang="el-GR" dirty="0" smtClean="0"/>
          </a:p>
          <a:p>
            <a:r>
              <a:rPr lang="el-GR" dirty="0" smtClean="0"/>
              <a:t>Διερεύνηση των </a:t>
            </a:r>
            <a:r>
              <a:rPr lang="el-GR" dirty="0" smtClean="0">
                <a:solidFill>
                  <a:schemeClr val="accent4"/>
                </a:solidFill>
              </a:rPr>
              <a:t>αιτιών</a:t>
            </a:r>
            <a:r>
              <a:rPr lang="el-GR" dirty="0" smtClean="0"/>
              <a:t>, </a:t>
            </a:r>
            <a:r>
              <a:rPr lang="el-GR" dirty="0" smtClean="0">
                <a:solidFill>
                  <a:schemeClr val="accent4"/>
                </a:solidFill>
              </a:rPr>
              <a:t>συνέπειων </a:t>
            </a:r>
            <a:r>
              <a:rPr lang="el-GR" dirty="0" smtClean="0"/>
              <a:t>και </a:t>
            </a:r>
            <a:r>
              <a:rPr lang="el-GR" dirty="0" smtClean="0">
                <a:solidFill>
                  <a:schemeClr val="accent4"/>
                </a:solidFill>
              </a:rPr>
              <a:t>πιθανών λύσεων</a:t>
            </a:r>
            <a:r>
              <a:rPr lang="el-GR" dirty="0" smtClean="0"/>
              <a:t>. </a:t>
            </a:r>
            <a:endParaRPr lang="el-GR" dirty="0"/>
          </a:p>
        </p:txBody>
      </p:sp>
    </p:spTree>
    <p:extLst>
      <p:ext uri="{BB962C8B-B14F-4D97-AF65-F5344CB8AC3E}">
        <p14:creationId xmlns:p14="http://schemas.microsoft.com/office/powerpoint/2010/main" val="3643155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p:txBody>
          <a:bodyPr/>
          <a:lstStyle/>
          <a:p>
            <a:r>
              <a:rPr lang="el-GR" dirty="0"/>
              <a:t>Τα </a:t>
            </a:r>
            <a:r>
              <a:rPr lang="el-GR" b="1" dirty="0">
                <a:solidFill>
                  <a:schemeClr val="accent5"/>
                </a:solidFill>
              </a:rPr>
              <a:t>στερεά απόβλητα </a:t>
            </a:r>
            <a:r>
              <a:rPr lang="el-GR" dirty="0"/>
              <a:t>είναι ένα από τα πιο κοινά είδη αποβλήτων που παράγονται από ανθρώπινες δραστηριότητες. </a:t>
            </a:r>
            <a:endParaRPr lang="el-GR" dirty="0" smtClean="0"/>
          </a:p>
          <a:p>
            <a:r>
              <a:rPr lang="el-GR" dirty="0" smtClean="0"/>
              <a:t>Περιλαμβάνουν είδη </a:t>
            </a:r>
            <a:r>
              <a:rPr lang="el-GR" dirty="0"/>
              <a:t>όπως πλαστικές σακούλες, υπολείμματα τροφίμων και χάρτινα προϊόντα. </a:t>
            </a:r>
            <a:endParaRPr lang="el-GR" dirty="0" smtClean="0"/>
          </a:p>
          <a:p>
            <a:r>
              <a:rPr lang="el-GR" dirty="0" smtClean="0"/>
              <a:t>Όταν </a:t>
            </a:r>
            <a:r>
              <a:rPr lang="el-GR" dirty="0"/>
              <a:t>τα στερεά απόβλητα δεν διαχειρίζονται σωστά, μπορεί να έχουν μια σειρά αρνητικών επιπτώσεων στο περιβάλλον. Για παράδειγμα, τα πλαστικά απόβλητα μπορεί να χρειαστούν εκατοντάδες χρόνια για να αποσυντεθούν, οδηγώντας στη συσσώρευση πλαστικών υπολειμμάτων σε ωκεανούς και υδάτινες οδούς. Αυτό μπορεί να βλάψει τη θαλάσσια ζωή και να διαταράξει τα οικοσυστήματα, οδηγώντας σε μείωση της βιοποικιλότητας. </a:t>
            </a:r>
          </a:p>
        </p:txBody>
      </p:sp>
    </p:spTree>
    <p:extLst>
      <p:ext uri="{BB962C8B-B14F-4D97-AF65-F5344CB8AC3E}">
        <p14:creationId xmlns:p14="http://schemas.microsoft.com/office/powerpoint/2010/main" val="2832359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677334" y="2160589"/>
            <a:ext cx="8257116" cy="3880773"/>
          </a:xfrm>
        </p:spPr>
        <p:txBody>
          <a:bodyPr/>
          <a:lstStyle/>
          <a:p>
            <a:r>
              <a:rPr lang="el-GR" dirty="0"/>
              <a:t>Σύμφωνα με την Υπηρεσία Προστασίας του Περιβάλλοντος (EPA), τα στερεά απόβλητα μπορούν επίσης να απελευθερώσουν επιβλαβείς χημικές ουσίες στο έδαφος και το νερό, μολύνοντας τις πηγές πόσιμου νερού και θέτοντας σε κίνδυνο την ανθρώπινη υγεία. </a:t>
            </a:r>
            <a:endParaRPr lang="el-GR" dirty="0" smtClean="0"/>
          </a:p>
          <a:p>
            <a:r>
              <a:rPr lang="el-GR" dirty="0" smtClean="0"/>
              <a:t>Για </a:t>
            </a:r>
            <a:r>
              <a:rPr lang="el-GR" dirty="0"/>
              <a:t>παράδειγμα, οι χώροι υγειονομικής ταφής μπορούν να εκπλύνουν τοξικές ουσίες όπως ο μόλυβδος, ο υδράργυρος και το αρσενικό στα υπόγεια ύδατα, τα οποία στη συνέχεια μπορούν να καταναλωθούν από τον άνθρωπο μέσω του πόσιμου νερού ή της τροφικής αλυσίδας. </a:t>
            </a:r>
            <a:endParaRPr lang="el-GR" dirty="0" smtClean="0"/>
          </a:p>
          <a:p>
            <a:r>
              <a:rPr lang="el-GR" dirty="0" smtClean="0"/>
              <a:t>Αυτό </a:t>
            </a:r>
            <a:r>
              <a:rPr lang="el-GR" dirty="0"/>
              <a:t>μπορεί να οδηγήσει σε μια σειρά προβλημάτων υγείας, συμπεριλαμβανομένων νευρολογικών βλαβών, καρκίνου και αναπαραγωγικών προβλημάτων. </a:t>
            </a:r>
          </a:p>
        </p:txBody>
      </p:sp>
      <p:pic>
        <p:nvPicPr>
          <p:cNvPr id="18434" name="Picture 2" descr="Διαρροή στραγγισμάτων στο ΧΥΤΑ της Θήβας - Στο ΧΑΔΟ/ΧΥΤΑ Λαμίας τι γίνετα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786" y="1600201"/>
            <a:ext cx="291464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67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797407" y="2003571"/>
            <a:ext cx="9242519" cy="4443411"/>
          </a:xfrm>
        </p:spPr>
        <p:txBody>
          <a:bodyPr>
            <a:normAutofit/>
          </a:bodyPr>
          <a:lstStyle/>
          <a:p>
            <a:r>
              <a:rPr lang="el-GR" dirty="0"/>
              <a:t>Προκειμένου να μετριαστούν οι αρνητικές επιπτώσεις των στερεών αποβλήτων στο περιβάλλον και την ανθρώπινη υγεία, είναι σημαντικό να εφαρμόζονται κατάλληλες πρακτικές διαχείρισης αποβλήτων. </a:t>
            </a:r>
            <a:endParaRPr lang="el-GR" dirty="0" smtClean="0"/>
          </a:p>
          <a:p>
            <a:r>
              <a:rPr lang="el-GR" dirty="0" smtClean="0"/>
              <a:t>Αυτό </a:t>
            </a:r>
            <a:r>
              <a:rPr lang="el-GR" dirty="0"/>
              <a:t>περιλαμβάνει τη μείωση της ποσότητας των απορριμμάτων που παράγονται μέσω της ανακύκλωσης και της κομποστοποίησης, καθώς και τη σωστή διάθεση των απορριμμάτων σε καθορισμένους χώρους υγειονομικής ταφής ή αποτεφρωτήρες. </a:t>
            </a:r>
            <a:endParaRPr lang="el-GR" dirty="0" smtClean="0"/>
          </a:p>
          <a:p>
            <a:r>
              <a:rPr lang="el-GR" dirty="0" smtClean="0"/>
              <a:t>Λαμβάνοντας </a:t>
            </a:r>
            <a:r>
              <a:rPr lang="el-GR" dirty="0"/>
              <a:t>αυτά τα βήματα, μπορούμε να βοηθήσουμε στην ελαχιστοποίηση των επιπτώσεων των στερεών αποβλήτων στο περιβάλλον και στην προστασία της ανθρώπινης υγείας για τις μελλοντικές γενιές. </a:t>
            </a:r>
          </a:p>
        </p:txBody>
      </p:sp>
    </p:spTree>
    <p:extLst>
      <p:ext uri="{BB962C8B-B14F-4D97-AF65-F5344CB8AC3E}">
        <p14:creationId xmlns:p14="http://schemas.microsoft.com/office/powerpoint/2010/main" val="20842386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677334" y="2160589"/>
            <a:ext cx="7293998" cy="3880773"/>
          </a:xfrm>
        </p:spPr>
        <p:txBody>
          <a:bodyPr/>
          <a:lstStyle/>
          <a:p>
            <a:r>
              <a:rPr lang="el-GR" dirty="0"/>
              <a:t>Τα </a:t>
            </a:r>
            <a:r>
              <a:rPr lang="el-GR" b="1" dirty="0">
                <a:solidFill>
                  <a:schemeClr val="accent5"/>
                </a:solidFill>
              </a:rPr>
              <a:t>υγρά απόβλητα </a:t>
            </a:r>
            <a:r>
              <a:rPr lang="el-GR" dirty="0"/>
              <a:t>είναι μια άλλη κατηγορία αποβλήτων που μπορεί να έχει σημαντικές επιπτώσεις στο περιβάλλον και την ανθρώπινη υγεία. </a:t>
            </a:r>
            <a:endParaRPr lang="el-GR" dirty="0" smtClean="0"/>
          </a:p>
          <a:p>
            <a:r>
              <a:rPr lang="el-GR" dirty="0" smtClean="0"/>
              <a:t>Αυτός </a:t>
            </a:r>
            <a:r>
              <a:rPr lang="el-GR" dirty="0"/>
              <a:t>ο τύπος αποβλήτων περιλαμβάνει λύματα, βιομηχανικά λύματα και γεωργική απορροή. </a:t>
            </a:r>
            <a:endParaRPr lang="el-GR" dirty="0" smtClean="0"/>
          </a:p>
          <a:p>
            <a:r>
              <a:rPr lang="el-GR" dirty="0" smtClean="0"/>
              <a:t>Όταν </a:t>
            </a:r>
            <a:r>
              <a:rPr lang="el-GR" dirty="0"/>
              <a:t>τα υγρά απόβλητα δεν υποβάλλονται σε επεξεργασία και δεν απορρίπτονται σωστά, μπορεί να μολύνουν τις πηγές νερού και να βλάψουν τα υδάτινα οικοσυστήματα. </a:t>
            </a:r>
            <a:endParaRPr lang="el-GR" dirty="0" smtClean="0"/>
          </a:p>
          <a:p>
            <a:r>
              <a:rPr lang="el-GR" dirty="0" smtClean="0"/>
              <a:t>Για </a:t>
            </a:r>
            <a:r>
              <a:rPr lang="el-GR" dirty="0"/>
              <a:t>παράδειγμα, τα μη επεξεργασμένα λύματα μπορούν να εισάγουν επιβλαβή βακτήρια και παθογόνους οργανισμούς σε ποτάμια και λίμνες, καθιστώντας το νερό μη ασφαλές για πόση ή ψυχαγωγική χρήση. </a:t>
            </a:r>
          </a:p>
        </p:txBody>
      </p:sp>
      <p:pic>
        <p:nvPicPr>
          <p:cNvPr id="19458" name="Picture 2" descr="Το σκάνδαλο με τα βιομηχανικά απόβλητα στο λιμάνι της Θεσσαλονίκης -  Radar.gr | Radar.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1332" y="2344737"/>
            <a:ext cx="4220668" cy="286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1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677334" y="2160589"/>
            <a:ext cx="8076141" cy="3880773"/>
          </a:xfrm>
        </p:spPr>
        <p:txBody>
          <a:bodyPr/>
          <a:lstStyle/>
          <a:p>
            <a:r>
              <a:rPr lang="el-GR" dirty="0"/>
              <a:t>Σύμφωνα με τον Παγκόσμιο Οργανισμό Υγείας (ΠΟΥ), οι μολυσμένες πηγές νερού είναι η κύρια αιτία υδατογενών ασθενειών όπως η χολέρα, ο τύφος και η δυσεντερία, που μπορεί να έχουν σοβαρές συνέπειες για την ανθρώπινη υγεία. </a:t>
            </a:r>
            <a:endParaRPr lang="el-GR" dirty="0" smtClean="0"/>
          </a:p>
          <a:p>
            <a:r>
              <a:rPr lang="el-GR" dirty="0" smtClean="0"/>
              <a:t>Εκτός </a:t>
            </a:r>
            <a:r>
              <a:rPr lang="el-GR" dirty="0"/>
              <a:t>από τους άμεσους κινδύνους για την υγεία που ενέχει το μολυσμένο νερό, τα υγρά απόβλητα μπορούν επίσης να έχουν μακροπρόθεσμες επιπτώσεις στο περιβάλλον. Για παράδειγμα, η γεωργική απορροή που περιέχει φυτοφάρμακα και λιπάσματα μπορεί να οδηγήσει σε άνθηση φυκών και εξάντληση οξυγόνου στα υδάτινα σώματα, με αποτέλεσμα το θάνατο ψαριών και άλλων υδρόβιων οργανισμών. </a:t>
            </a:r>
          </a:p>
        </p:txBody>
      </p:sp>
      <p:pic>
        <p:nvPicPr>
          <p:cNvPr id="20482" name="Picture 2" descr="Βόλος: Οι 6 παράγοντες που οδήγησαν στον μαζικό θάνατο των ψαριών –  Ανησυχία από τους επιστήμονες – Taneama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808" y="2913063"/>
            <a:ext cx="3149191" cy="17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827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677334" y="2160589"/>
            <a:ext cx="7647516" cy="3880773"/>
          </a:xfrm>
        </p:spPr>
        <p:txBody>
          <a:bodyPr/>
          <a:lstStyle/>
          <a:p>
            <a:r>
              <a:rPr lang="el-GR" dirty="0"/>
              <a:t>Για την αντιμετώπιση των επιπτώσεων των υγρών αποβλήτων στο περιβάλλον και την ανθρώπινη υγεία, είναι απαραίτητο να εφαρμοστούν κατάλληλα συστήματα επεξεργασίας και διάθεσης λυμάτων. Αυτό περιλαμβάνει την επεξεργασία λυμάτων και βιομηχανικών λυμάτων για την απομάκρυνση επιβλαβών ρύπων πριν από την απελευθέρωσή τους στο περιβάλλον, καθώς και την εφαρμογή κανονισμών για </a:t>
            </a:r>
            <a:r>
              <a:rPr lang="el-GR" dirty="0" smtClean="0"/>
              <a:t>την πρόληψη </a:t>
            </a:r>
            <a:r>
              <a:rPr lang="el-GR" dirty="0"/>
              <a:t>της γεωργικής απορροής από ρυπογόνες πηγές νερού. </a:t>
            </a:r>
            <a:endParaRPr lang="el-GR" dirty="0" smtClean="0"/>
          </a:p>
          <a:p>
            <a:r>
              <a:rPr lang="el-GR" dirty="0" smtClean="0"/>
              <a:t>Λαμβάνοντας </a:t>
            </a:r>
            <a:r>
              <a:rPr lang="el-GR" dirty="0"/>
              <a:t>αυτά τα βήματα, μπορούμε να βοηθήσουμε στην προστασία της ποιότητας του νερού και στην προστασία της ανθρώπινης υγείας από τις αρνητικές επιπτώσεις των υγρών αποβλήτων. </a:t>
            </a:r>
          </a:p>
        </p:txBody>
      </p:sp>
      <p:pic>
        <p:nvPicPr>
          <p:cNvPr id="21506" name="Picture 2" descr="Βιολογικός καθαρισμός στην Ελαφόνησο | Elafonisos.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2960" y="2924175"/>
            <a:ext cx="374904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3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a:xfrm>
            <a:off x="677334" y="2160589"/>
            <a:ext cx="6923616" cy="3880773"/>
          </a:xfrm>
        </p:spPr>
        <p:txBody>
          <a:bodyPr/>
          <a:lstStyle/>
          <a:p>
            <a:r>
              <a:rPr lang="el-GR" dirty="0"/>
              <a:t>Τα </a:t>
            </a:r>
            <a:r>
              <a:rPr lang="el-GR" b="1" dirty="0">
                <a:solidFill>
                  <a:schemeClr val="accent5"/>
                </a:solidFill>
              </a:rPr>
              <a:t>επικίνδυνα απόβλητα </a:t>
            </a:r>
            <a:r>
              <a:rPr lang="el-GR" dirty="0"/>
              <a:t>είναι μια κατηγορία αποβλήτων που ενέχουν σημαντικό κίνδυνο τόσο για το περιβάλλον όσο και για την ανθρώπινη υγεία λόγω των τοξικών, εύφλεκτων, διαβρωτικών ή αντιδραστικών ιδιοτήτων τους. </a:t>
            </a:r>
            <a:endParaRPr lang="el-GR" dirty="0" smtClean="0"/>
          </a:p>
          <a:p>
            <a:r>
              <a:rPr lang="el-GR" dirty="0" smtClean="0"/>
              <a:t>Αυτός </a:t>
            </a:r>
            <a:r>
              <a:rPr lang="el-GR" dirty="0"/>
              <a:t>ο τύπος απορριμμάτων περιλαμβάνει είδη όπως μπαταρίες, ηλεκτρονικά απόβλητα και χημικούς </a:t>
            </a:r>
            <a:r>
              <a:rPr lang="el-GR" dirty="0" smtClean="0"/>
              <a:t>διαλύτες.</a:t>
            </a:r>
          </a:p>
          <a:p>
            <a:r>
              <a:rPr lang="el-GR" dirty="0" smtClean="0"/>
              <a:t>Όταν </a:t>
            </a:r>
            <a:r>
              <a:rPr lang="el-GR" dirty="0"/>
              <a:t>τα επικίνδυνα απόβλητα δεν αντιμετωπίζονται σωστά, μπορεί να έχουν σοβαρές συνέπειες για το περιβάλλον, συμπεριλαμβανομένης της μόλυνσης του εδάφους και των υδάτων, της ατμοσφαιρικής ρύπανσης και της καταστροφής των οικοσυστημάτων. </a:t>
            </a:r>
          </a:p>
        </p:txBody>
      </p:sp>
      <p:pic>
        <p:nvPicPr>
          <p:cNvPr id="22530" name="Picture 2" descr="Ανακύκλωση μπαταριών - Βικιπαίδει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638" y="2479454"/>
            <a:ext cx="3978378" cy="193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847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p:txBody>
          <a:bodyPr/>
          <a:lstStyle/>
          <a:p>
            <a:r>
              <a:rPr lang="el-GR" dirty="0"/>
              <a:t>Σύμφωνα με την Υπηρεσία Προστασίας Περιβάλλοντος των Ηνωμένων Πολιτειών (EPA), η έκθεση σε επικίνδυνα απόβλητα μπορεί να έχει μια σειρά αρνητικών επιπτώσεων στην υγεία, συμπεριλαμβανομένων αναπνευστικών προβλημάτων, νευρολογικών διαταραχών και καρκίνου. </a:t>
            </a:r>
            <a:endParaRPr lang="el-GR" dirty="0" smtClean="0"/>
          </a:p>
          <a:p>
            <a:r>
              <a:rPr lang="el-GR" dirty="0" smtClean="0"/>
              <a:t>Για </a:t>
            </a:r>
            <a:r>
              <a:rPr lang="el-GR" dirty="0"/>
              <a:t>παράδειγμα, η έκθεση σε βαφές με βάση τον μόλυβδο ή αμίαντο, που είναι κοινά επικίνδυνα απόβλητα, μπορεί να οδηγήσει σε σοβαρά προβλήματα υγείας, όπως δηλητηρίαση από μόλυβδο ή μεσοθηλίωμα. </a:t>
            </a:r>
            <a:endParaRPr lang="el-GR" dirty="0" smtClean="0"/>
          </a:p>
          <a:p>
            <a:r>
              <a:rPr lang="el-GR" dirty="0" smtClean="0"/>
              <a:t>Επιπλέον</a:t>
            </a:r>
            <a:r>
              <a:rPr lang="el-GR" dirty="0"/>
              <a:t>, η ακατάλληλη απόρριψη επικίνδυνων αποβλήτων μπορεί να οδηγήσει σε πυρκαγιές, εκρήξεις και άλλα ατυχήματα που θέτουν σε κίνδυνο την ανθρώπινη υγεία και ασφάλεια. </a:t>
            </a:r>
          </a:p>
        </p:txBody>
      </p:sp>
      <p:pic>
        <p:nvPicPr>
          <p:cNvPr id="23554" name="Picture 2" descr="Πυρκαγιές σε εγκαταστάσεις επεξεργασίας ή αποθήκευσης εύφλεκτων υλικών -  Iss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2827337"/>
            <a:ext cx="2638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688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Επιπτώσεις κάθε κατηγορίας αποβλήτων στο περιβάλλον και την ανθρώπινη υγεία </a:t>
            </a:r>
            <a:endParaRPr lang="el-GR" dirty="0"/>
          </a:p>
        </p:txBody>
      </p:sp>
      <p:sp>
        <p:nvSpPr>
          <p:cNvPr id="3" name="Θέση περιεχομένου 2"/>
          <p:cNvSpPr>
            <a:spLocks noGrp="1"/>
          </p:cNvSpPr>
          <p:nvPr>
            <p:ph idx="1"/>
          </p:nvPr>
        </p:nvSpPr>
        <p:spPr/>
        <p:txBody>
          <a:bodyPr>
            <a:normAutofit lnSpcReduction="10000"/>
          </a:bodyPr>
          <a:lstStyle/>
          <a:p>
            <a:r>
              <a:rPr lang="el-GR" dirty="0"/>
              <a:t>Προκειμένου να ελαχιστοποιηθούν οι επιπτώσεις των επικίνδυνων αποβλήτων στο περιβάλλον και την ανθρώπινη υγεία, είναι απαραίτητο να εφαρμόζονται αυστηροί κανονισμοί και οδηγίες για το </a:t>
            </a:r>
            <a:r>
              <a:rPr lang="el-GR" dirty="0">
                <a:solidFill>
                  <a:schemeClr val="accent2"/>
                </a:solidFill>
              </a:rPr>
              <a:t>χειρισμό</a:t>
            </a:r>
            <a:r>
              <a:rPr lang="el-GR" dirty="0"/>
              <a:t>, την </a:t>
            </a:r>
            <a:r>
              <a:rPr lang="el-GR" dirty="0">
                <a:solidFill>
                  <a:schemeClr val="accent2"/>
                </a:solidFill>
              </a:rPr>
              <a:t>αποθήκευση</a:t>
            </a:r>
            <a:r>
              <a:rPr lang="el-GR" dirty="0"/>
              <a:t> και την </a:t>
            </a:r>
            <a:r>
              <a:rPr lang="el-GR" dirty="0">
                <a:solidFill>
                  <a:schemeClr val="accent2"/>
                </a:solidFill>
              </a:rPr>
              <a:t>απόρριψη</a:t>
            </a:r>
            <a:r>
              <a:rPr lang="el-GR" dirty="0"/>
              <a:t> αυτών των υλικών. </a:t>
            </a:r>
            <a:endParaRPr lang="el-GR" dirty="0" smtClean="0"/>
          </a:p>
          <a:p>
            <a:r>
              <a:rPr lang="el-GR" dirty="0" smtClean="0"/>
              <a:t>Αυτό περιλαμβάνει:</a:t>
            </a:r>
          </a:p>
          <a:p>
            <a:pPr lvl="1">
              <a:buFont typeface="Wingdings" panose="05000000000000000000" pitchFamily="2" charset="2"/>
              <a:buChar char="ü"/>
            </a:pPr>
            <a:r>
              <a:rPr lang="el-GR" dirty="0" smtClean="0"/>
              <a:t>τη </a:t>
            </a:r>
            <a:r>
              <a:rPr lang="el-GR" dirty="0"/>
              <a:t>σωστή επισήμανση των δοχείων επικίνδυνων αποβλήτων, </a:t>
            </a:r>
            <a:endParaRPr lang="el-GR" dirty="0" smtClean="0"/>
          </a:p>
          <a:p>
            <a:pPr lvl="1">
              <a:buFont typeface="Wingdings" panose="05000000000000000000" pitchFamily="2" charset="2"/>
              <a:buChar char="ü"/>
            </a:pPr>
            <a:r>
              <a:rPr lang="el-GR" dirty="0" smtClean="0"/>
              <a:t>την </a:t>
            </a:r>
            <a:r>
              <a:rPr lang="el-GR" dirty="0"/>
              <a:t>αποθήκευση τους σε ασφαλείς εγκαταστάσεις </a:t>
            </a:r>
            <a:endParaRPr lang="el-GR" dirty="0" smtClean="0"/>
          </a:p>
          <a:p>
            <a:pPr lvl="1">
              <a:buFont typeface="Wingdings" panose="05000000000000000000" pitchFamily="2" charset="2"/>
              <a:buChar char="ü"/>
            </a:pPr>
            <a:r>
              <a:rPr lang="el-GR" dirty="0" smtClean="0"/>
              <a:t>τη </a:t>
            </a:r>
            <a:r>
              <a:rPr lang="el-GR" dirty="0"/>
              <a:t>διασφάλιση ότι μεταφέρονται από εκπαιδευμένους επαγγελματίες σε εγκεκριμένες εγκαταστάσεις επεξεργασίας ή διάθεσης. </a:t>
            </a:r>
            <a:endParaRPr lang="el-GR" dirty="0" smtClean="0"/>
          </a:p>
          <a:p>
            <a:r>
              <a:rPr lang="el-GR" dirty="0" smtClean="0"/>
              <a:t>Λαμβάνοντας </a:t>
            </a:r>
            <a:r>
              <a:rPr lang="el-GR" dirty="0"/>
              <a:t>αυτές τις προφυλάξεις, μπορούμε να μειώσουμε τον κίνδυνο έκθεσης σε επικίνδυνα απόβλητα και να </a:t>
            </a:r>
            <a:r>
              <a:rPr lang="el-GR" dirty="0" smtClean="0"/>
              <a:t>προστατεύσουμε τόσο </a:t>
            </a:r>
            <a:r>
              <a:rPr lang="el-GR" dirty="0"/>
              <a:t>το περιβάλλον όσο και την ανθρώπινη υγεία από τις επιβλαβείς επιπτώσεις τους. </a:t>
            </a:r>
          </a:p>
        </p:txBody>
      </p:sp>
    </p:spTree>
    <p:extLst>
      <p:ext uri="{BB962C8B-B14F-4D97-AF65-F5344CB8AC3E}">
        <p14:creationId xmlns:p14="http://schemas.microsoft.com/office/powerpoint/2010/main" val="31892514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1.2.3 Προκλήσεις που αντιμετωπίζονται στη διαχείριση των απορριμμάτων: </a:t>
            </a:r>
          </a:p>
        </p:txBody>
      </p:sp>
      <p:sp>
        <p:nvSpPr>
          <p:cNvPr id="3" name="Θέση περιεχομένου 2"/>
          <p:cNvSpPr>
            <a:spLocks noGrp="1"/>
          </p:cNvSpPr>
          <p:nvPr>
            <p:ph idx="1"/>
          </p:nvPr>
        </p:nvSpPr>
        <p:spPr/>
        <p:txBody>
          <a:bodyPr/>
          <a:lstStyle/>
          <a:p>
            <a:endParaRPr lang="el-GR" dirty="0"/>
          </a:p>
          <a:p>
            <a:r>
              <a:rPr lang="el-GR" dirty="0">
                <a:solidFill>
                  <a:schemeClr val="accent1"/>
                </a:solidFill>
              </a:rPr>
              <a:t>Κοινωνικές και περιβαλλοντικές προκλήσεις </a:t>
            </a:r>
            <a:r>
              <a:rPr lang="el-GR" dirty="0"/>
              <a:t>σχετικά με τη διαχείριση των απορριμμάτων. </a:t>
            </a:r>
          </a:p>
          <a:p>
            <a:r>
              <a:rPr lang="el-GR" dirty="0" smtClean="0">
                <a:solidFill>
                  <a:schemeClr val="accent1"/>
                </a:solidFill>
              </a:rPr>
              <a:t>Τεχνολογικές</a:t>
            </a:r>
            <a:r>
              <a:rPr lang="el-GR" dirty="0">
                <a:solidFill>
                  <a:schemeClr val="accent1"/>
                </a:solidFill>
              </a:rPr>
              <a:t>, νομικές και οικονομικές προκλήσεις </a:t>
            </a:r>
            <a:r>
              <a:rPr lang="el-GR" dirty="0"/>
              <a:t>στην αντιμετώπιση του προβλήματος των απορριμμάτων. </a:t>
            </a:r>
          </a:p>
          <a:p>
            <a:r>
              <a:rPr lang="el-GR" dirty="0"/>
              <a:t>Θα εξετάσουμε τις διάφορες προκλήσεις που αντιμετωπίζονται στη διαχείριση των απορριμμάτων, λαμβάνοντας υπόψη τις κοινωνικές, περιβαλλοντικές, τεχνολογικές, νομικές και οικονομικές πτυχές. </a:t>
            </a:r>
          </a:p>
        </p:txBody>
      </p:sp>
    </p:spTree>
    <p:extLst>
      <p:ext uri="{BB962C8B-B14F-4D97-AF65-F5344CB8AC3E}">
        <p14:creationId xmlns:p14="http://schemas.microsoft.com/office/powerpoint/2010/main" val="217179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p:txBody>
          <a:bodyPr/>
          <a:lstStyle/>
          <a:p>
            <a:pPr marL="0" indent="0" algn="ctr">
              <a:buNone/>
            </a:pPr>
            <a:r>
              <a:rPr lang="el-GR" sz="2400" b="1" dirty="0" smtClean="0">
                <a:solidFill>
                  <a:schemeClr val="accent2"/>
                </a:solidFill>
              </a:rPr>
              <a:t>Αιτίες</a:t>
            </a:r>
            <a:r>
              <a:rPr lang="el-GR" dirty="0" smtClean="0"/>
              <a:t> </a:t>
            </a:r>
          </a:p>
          <a:p>
            <a:pPr>
              <a:buFont typeface="+mj-lt"/>
              <a:buAutoNum type="arabicPeriod"/>
            </a:pPr>
            <a:r>
              <a:rPr lang="el-GR" b="1" dirty="0" smtClean="0">
                <a:solidFill>
                  <a:schemeClr val="accent5"/>
                </a:solidFill>
              </a:rPr>
              <a:t>Άνοδος </a:t>
            </a:r>
            <a:r>
              <a:rPr lang="el-GR" b="1" dirty="0">
                <a:solidFill>
                  <a:schemeClr val="accent5"/>
                </a:solidFill>
              </a:rPr>
              <a:t>του καταναλωτισμού στη σύγχρονη κοινωνία. </a:t>
            </a:r>
            <a:endParaRPr lang="el-GR" b="1" dirty="0" smtClean="0">
              <a:solidFill>
                <a:schemeClr val="accent5"/>
              </a:solidFill>
            </a:endParaRPr>
          </a:p>
          <a:p>
            <a:pPr marL="0" indent="0">
              <a:buNone/>
            </a:pPr>
            <a:r>
              <a:rPr lang="el-GR" dirty="0" smtClean="0"/>
              <a:t>Καθώς </a:t>
            </a:r>
            <a:r>
              <a:rPr lang="el-GR" dirty="0"/>
              <a:t>οι άνθρωποι γίνονται πιο εύποροι, τείνουν να αγοράζουν περισσότερα προϊόντα, με αποτέλεσμα να δημιουργείται μεγαλύτερος όγκος αποβλήτων. Σύμφωνα με την </a:t>
            </a:r>
            <a:r>
              <a:rPr lang="el-GR" dirty="0">
                <a:solidFill>
                  <a:schemeClr val="accent5"/>
                </a:solidFill>
              </a:rPr>
              <a:t>Παγκόσμια Τράπεζα</a:t>
            </a:r>
            <a:r>
              <a:rPr lang="el-GR" dirty="0"/>
              <a:t>, η παγκόσμια παραγωγή αποβλήτων αναμένεται να αυξηθεί σε </a:t>
            </a:r>
            <a:r>
              <a:rPr lang="el-GR" dirty="0">
                <a:solidFill>
                  <a:schemeClr val="accent5"/>
                </a:solidFill>
              </a:rPr>
              <a:t>3,40</a:t>
            </a:r>
            <a:r>
              <a:rPr lang="el-GR" dirty="0"/>
              <a:t> </a:t>
            </a:r>
            <a:r>
              <a:rPr lang="el-GR" dirty="0">
                <a:solidFill>
                  <a:schemeClr val="accent5"/>
                </a:solidFill>
              </a:rPr>
              <a:t>δισεκατομμύρια τόνους </a:t>
            </a:r>
            <a:r>
              <a:rPr lang="el-GR" dirty="0"/>
              <a:t>έως το </a:t>
            </a:r>
            <a:r>
              <a:rPr lang="el-GR" dirty="0">
                <a:solidFill>
                  <a:schemeClr val="accent5"/>
                </a:solidFill>
              </a:rPr>
              <a:t>2050</a:t>
            </a:r>
            <a:r>
              <a:rPr lang="el-GR" dirty="0"/>
              <a:t>, από </a:t>
            </a:r>
            <a:r>
              <a:rPr lang="el-GR" dirty="0">
                <a:solidFill>
                  <a:schemeClr val="accent5"/>
                </a:solidFill>
              </a:rPr>
              <a:t>2,01 δισεκατομμύρια τόνους </a:t>
            </a:r>
            <a:r>
              <a:rPr lang="el-GR" dirty="0"/>
              <a:t>το </a:t>
            </a:r>
            <a:r>
              <a:rPr lang="el-GR" dirty="0">
                <a:solidFill>
                  <a:schemeClr val="accent5"/>
                </a:solidFill>
              </a:rPr>
              <a:t>2016</a:t>
            </a:r>
            <a:r>
              <a:rPr lang="el-GR" dirty="0"/>
              <a:t> (Παγκόσμια Τράπεζα, 2018). Αυτή η τάση είναι ανησυχητική και υπογραμμίζει την ανάγκη για αποτελεσματικές στρατηγικές διαχείρισης αποβλήτων. </a:t>
            </a:r>
          </a:p>
        </p:txBody>
      </p:sp>
      <p:pic>
        <p:nvPicPr>
          <p:cNvPr id="1028" name="Picture 4" descr="Αύξηση του γενικού δείκτη τιμών στην βιομηχανία - Fpress.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848" y="2490066"/>
            <a:ext cx="2901985" cy="190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78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Προκλήσεις που αντιμετωπίζονται στη διαχείριση των </a:t>
            </a:r>
            <a:r>
              <a:rPr lang="el-GR" dirty="0" smtClean="0"/>
              <a:t>απορριμμάτων</a:t>
            </a:r>
            <a:endParaRPr lang="el-GR" dirty="0"/>
          </a:p>
        </p:txBody>
      </p:sp>
      <p:sp>
        <p:nvSpPr>
          <p:cNvPr id="3" name="Θέση περιεχομένου 2"/>
          <p:cNvSpPr>
            <a:spLocks noGrp="1"/>
          </p:cNvSpPr>
          <p:nvPr>
            <p:ph idx="1"/>
          </p:nvPr>
        </p:nvSpPr>
        <p:spPr>
          <a:xfrm>
            <a:off x="677334" y="2160589"/>
            <a:ext cx="6809316" cy="3880773"/>
          </a:xfrm>
        </p:spPr>
        <p:txBody>
          <a:bodyPr>
            <a:normAutofit/>
          </a:bodyPr>
          <a:lstStyle/>
          <a:p>
            <a:pPr marL="0" indent="0">
              <a:buNone/>
            </a:pPr>
            <a:r>
              <a:rPr lang="el-GR" b="1" dirty="0" smtClean="0">
                <a:solidFill>
                  <a:schemeClr val="accent2"/>
                </a:solidFill>
              </a:rPr>
              <a:t>Κοινωνικές </a:t>
            </a:r>
            <a:r>
              <a:rPr lang="el-GR" b="1" dirty="0">
                <a:solidFill>
                  <a:schemeClr val="accent2"/>
                </a:solidFill>
              </a:rPr>
              <a:t>προκλήσεις </a:t>
            </a:r>
            <a:r>
              <a:rPr lang="el-GR" dirty="0"/>
              <a:t>που συνδέονται </a:t>
            </a:r>
            <a:r>
              <a:rPr lang="el-GR" dirty="0" smtClean="0"/>
              <a:t>με τη </a:t>
            </a:r>
            <a:r>
              <a:rPr lang="el-GR" dirty="0"/>
              <a:t>διαχείριση των απορριμμάτων, </a:t>
            </a:r>
            <a:r>
              <a:rPr lang="el-GR" dirty="0" smtClean="0"/>
              <a:t>όπως:</a:t>
            </a:r>
          </a:p>
          <a:p>
            <a:r>
              <a:rPr lang="el-GR" dirty="0" smtClean="0"/>
              <a:t>η </a:t>
            </a:r>
            <a:r>
              <a:rPr lang="el-GR" dirty="0"/>
              <a:t>ευαισθητοποίηση του κοινού, </a:t>
            </a:r>
            <a:endParaRPr lang="el-GR" dirty="0" smtClean="0"/>
          </a:p>
          <a:p>
            <a:r>
              <a:rPr lang="el-GR" dirty="0" smtClean="0"/>
              <a:t>οι </a:t>
            </a:r>
            <a:r>
              <a:rPr lang="el-GR" dirty="0"/>
              <a:t>συνήθειες κατανάλωσης και </a:t>
            </a:r>
            <a:r>
              <a:rPr lang="el-GR" dirty="0" smtClean="0"/>
              <a:t>απόρριψης</a:t>
            </a:r>
          </a:p>
          <a:p>
            <a:r>
              <a:rPr lang="el-GR" dirty="0" smtClean="0"/>
              <a:t>οι </a:t>
            </a:r>
            <a:r>
              <a:rPr lang="el-GR" dirty="0"/>
              <a:t>κοινωνικές ανισότητες στην πρόσβαση σε υπηρεσίες διαχείρισης απορριμμάτων. </a:t>
            </a:r>
          </a:p>
        </p:txBody>
      </p:sp>
      <p:pic>
        <p:nvPicPr>
          <p:cNvPr id="24578" name="Picture 2" descr="Ανακύκλωση Ευαισθητοποίη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914" y="2653174"/>
            <a:ext cx="4556086" cy="139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09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Προκλήσεις που αντιμετωπίζονται στη διαχείριση των </a:t>
            </a:r>
            <a:r>
              <a:rPr lang="el-GR" dirty="0" smtClean="0"/>
              <a:t>απορριμμάτων</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smtClean="0">
                <a:solidFill>
                  <a:schemeClr val="accent2"/>
                </a:solidFill>
              </a:rPr>
              <a:t>Περιβαλλοντικές </a:t>
            </a:r>
            <a:r>
              <a:rPr lang="el-GR" b="1" dirty="0">
                <a:solidFill>
                  <a:schemeClr val="accent2"/>
                </a:solidFill>
              </a:rPr>
              <a:t>προκλήσεις </a:t>
            </a:r>
            <a:r>
              <a:rPr lang="el-GR" dirty="0"/>
              <a:t>που αφορούν τη διαχείριση των απορριμμάτων, </a:t>
            </a:r>
            <a:r>
              <a:rPr lang="el-GR" dirty="0" smtClean="0"/>
              <a:t>όπως:</a:t>
            </a:r>
          </a:p>
          <a:p>
            <a:r>
              <a:rPr lang="el-GR" dirty="0" smtClean="0"/>
              <a:t>η </a:t>
            </a:r>
            <a:r>
              <a:rPr lang="el-GR" dirty="0"/>
              <a:t>επίδρασή τους στο έδαφος, τα υδάτινα συστήματα και τον αέρα, </a:t>
            </a:r>
            <a:endParaRPr lang="el-GR" dirty="0" smtClean="0"/>
          </a:p>
          <a:p>
            <a:r>
              <a:rPr lang="el-GR" dirty="0" smtClean="0"/>
              <a:t>η </a:t>
            </a:r>
            <a:r>
              <a:rPr lang="el-GR" dirty="0"/>
              <a:t>ανάπτυξη μεθόδων ανακύκλωσης και επεξεργασίας που μειώνουν το περιβαλλοντικό αποτύπωμα. </a:t>
            </a:r>
          </a:p>
          <a:p>
            <a:pPr marL="0" indent="0">
              <a:buNone/>
            </a:pPr>
            <a:r>
              <a:rPr lang="el-GR" b="1" dirty="0" smtClean="0">
                <a:solidFill>
                  <a:schemeClr val="accent2"/>
                </a:solidFill>
              </a:rPr>
              <a:t>Τεχνολογικές </a:t>
            </a:r>
            <a:r>
              <a:rPr lang="el-GR" b="1" dirty="0">
                <a:solidFill>
                  <a:schemeClr val="accent2"/>
                </a:solidFill>
              </a:rPr>
              <a:t>προκλήσεις </a:t>
            </a:r>
            <a:r>
              <a:rPr lang="el-GR" dirty="0"/>
              <a:t>που προκύπτουν στη διαχείριση των απορριμμάτων, </a:t>
            </a:r>
            <a:r>
              <a:rPr lang="el-GR" dirty="0" smtClean="0"/>
              <a:t>όπως:</a:t>
            </a:r>
          </a:p>
          <a:p>
            <a:r>
              <a:rPr lang="el-GR" dirty="0" smtClean="0"/>
              <a:t>η </a:t>
            </a:r>
            <a:r>
              <a:rPr lang="el-GR" dirty="0"/>
              <a:t>ανάπτυξη προηγμένων μεθόδων επεξεργασίας και ανακύκλωσης, </a:t>
            </a:r>
            <a:endParaRPr lang="el-GR" dirty="0" smtClean="0"/>
          </a:p>
          <a:p>
            <a:r>
              <a:rPr lang="el-GR" dirty="0" smtClean="0"/>
              <a:t>η </a:t>
            </a:r>
            <a:r>
              <a:rPr lang="el-GR" dirty="0"/>
              <a:t>εφαρμογή νέων τεχνολογιών για την αντιμετώπιση των απορριμμάτων. </a:t>
            </a:r>
          </a:p>
        </p:txBody>
      </p:sp>
    </p:spTree>
    <p:extLst>
      <p:ext uri="{BB962C8B-B14F-4D97-AF65-F5344CB8AC3E}">
        <p14:creationId xmlns:p14="http://schemas.microsoft.com/office/powerpoint/2010/main" val="1818757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Προκλήσεις που αντιμετωπίζονται στη διαχείριση των απορριμμάτων</a:t>
            </a:r>
          </a:p>
        </p:txBody>
      </p:sp>
      <p:sp>
        <p:nvSpPr>
          <p:cNvPr id="3" name="Θέση περιεχομένου 2"/>
          <p:cNvSpPr>
            <a:spLocks noGrp="1"/>
          </p:cNvSpPr>
          <p:nvPr>
            <p:ph idx="1"/>
          </p:nvPr>
        </p:nvSpPr>
        <p:spPr>
          <a:xfrm>
            <a:off x="677334" y="2160589"/>
            <a:ext cx="8596668" cy="4211636"/>
          </a:xfrm>
        </p:spPr>
        <p:txBody>
          <a:bodyPr>
            <a:normAutofit/>
          </a:bodyPr>
          <a:lstStyle/>
          <a:p>
            <a:pPr marL="0" indent="0">
              <a:buNone/>
            </a:pPr>
            <a:r>
              <a:rPr lang="el-GR" b="1" dirty="0" smtClean="0">
                <a:solidFill>
                  <a:schemeClr val="accent2"/>
                </a:solidFill>
              </a:rPr>
              <a:t>Νομικές </a:t>
            </a:r>
            <a:r>
              <a:rPr lang="el-GR" b="1" dirty="0">
                <a:solidFill>
                  <a:schemeClr val="accent2"/>
                </a:solidFill>
              </a:rPr>
              <a:t>προκλήσεις </a:t>
            </a:r>
            <a:r>
              <a:rPr lang="el-GR" dirty="0"/>
              <a:t>που προκύπτουν στη διαχείριση των απορριμμάτων, </a:t>
            </a:r>
            <a:r>
              <a:rPr lang="el-GR" dirty="0" smtClean="0"/>
              <a:t>όπως:</a:t>
            </a:r>
          </a:p>
          <a:p>
            <a:r>
              <a:rPr lang="el-GR" dirty="0" smtClean="0"/>
              <a:t>η </a:t>
            </a:r>
            <a:r>
              <a:rPr lang="el-GR" dirty="0"/>
              <a:t>ανάπτυξη νομοθεσίας για την περιβαλλοντική προστασία </a:t>
            </a:r>
            <a:r>
              <a:rPr lang="el-GR" dirty="0" smtClean="0"/>
              <a:t>και </a:t>
            </a:r>
            <a:r>
              <a:rPr lang="el-GR" dirty="0"/>
              <a:t>την </a:t>
            </a:r>
            <a:r>
              <a:rPr lang="el-GR" dirty="0" smtClean="0"/>
              <a:t>ανακύκλωση</a:t>
            </a:r>
          </a:p>
          <a:p>
            <a:r>
              <a:rPr lang="el-GR" dirty="0" smtClean="0"/>
              <a:t>η </a:t>
            </a:r>
            <a:r>
              <a:rPr lang="el-GR" dirty="0"/>
              <a:t>διαχείριση των απορριμμάτων σε διαφορετικά νομικά πλαίσια. </a:t>
            </a:r>
          </a:p>
          <a:p>
            <a:pPr marL="0" indent="0">
              <a:buNone/>
            </a:pPr>
            <a:r>
              <a:rPr lang="el-GR" b="1" dirty="0" smtClean="0">
                <a:solidFill>
                  <a:schemeClr val="accent2"/>
                </a:solidFill>
              </a:rPr>
              <a:t>Οικονομικές </a:t>
            </a:r>
            <a:r>
              <a:rPr lang="el-GR" b="1" dirty="0">
                <a:solidFill>
                  <a:schemeClr val="accent2"/>
                </a:solidFill>
              </a:rPr>
              <a:t>προκλήσεις </a:t>
            </a:r>
            <a:r>
              <a:rPr lang="el-GR" dirty="0"/>
              <a:t>που σχετίζονται με τη διαχείριση των απορριμμάτων, </a:t>
            </a:r>
            <a:r>
              <a:rPr lang="el-GR" dirty="0" smtClean="0"/>
              <a:t>όπως:</a:t>
            </a:r>
          </a:p>
          <a:p>
            <a:r>
              <a:rPr lang="el-GR" dirty="0" smtClean="0"/>
              <a:t>η </a:t>
            </a:r>
            <a:r>
              <a:rPr lang="el-GR" dirty="0"/>
              <a:t>δημιουργία βιώσιμων μοντέλων χρηματοδότησης για τη διαχείριση των απορριμμάτων, </a:t>
            </a:r>
            <a:endParaRPr lang="el-GR" dirty="0" smtClean="0"/>
          </a:p>
          <a:p>
            <a:r>
              <a:rPr lang="el-GR" dirty="0" smtClean="0"/>
              <a:t>η </a:t>
            </a:r>
            <a:r>
              <a:rPr lang="el-GR" dirty="0"/>
              <a:t>οικονομική βιωσιμότητα των εγκαταστάσεων ανακύκλωσης και επεξεργασίας, </a:t>
            </a:r>
            <a:endParaRPr lang="el-GR" dirty="0" smtClean="0"/>
          </a:p>
          <a:p>
            <a:r>
              <a:rPr lang="el-GR" dirty="0" smtClean="0"/>
              <a:t>η </a:t>
            </a:r>
            <a:r>
              <a:rPr lang="el-GR" dirty="0"/>
              <a:t>ανάπτυξη οικονομικών κινήτρων για τη μείωση της παραγωγής απορριμμάτων και την προώθηση της ανακύκλωσης. </a:t>
            </a:r>
          </a:p>
        </p:txBody>
      </p:sp>
      <p:pic>
        <p:nvPicPr>
          <p:cNvPr id="25602" name="Picture 2" descr="Έτοιμες οι γωνιές ανακύκλωσης στον δήμο Κορινθίων | Energy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4277" y="4702175"/>
            <a:ext cx="3181048" cy="16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4558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Προκλήσεις που αντιμετωπίζονται στη διαχείριση των απορριμμάτων</a:t>
            </a:r>
          </a:p>
        </p:txBody>
      </p:sp>
      <p:sp>
        <p:nvSpPr>
          <p:cNvPr id="3" name="Θέση περιεχομένου 2"/>
          <p:cNvSpPr>
            <a:spLocks noGrp="1"/>
          </p:cNvSpPr>
          <p:nvPr>
            <p:ph idx="1"/>
          </p:nvPr>
        </p:nvSpPr>
        <p:spPr/>
        <p:txBody>
          <a:bodyPr>
            <a:normAutofit/>
          </a:bodyPr>
          <a:lstStyle/>
          <a:p>
            <a:r>
              <a:rPr lang="el-GR" dirty="0" smtClean="0"/>
              <a:t>Θα </a:t>
            </a:r>
            <a:r>
              <a:rPr lang="el-GR" dirty="0"/>
              <a:t>εξετάσουμε επίσης προτεινόμενες λύσεις και προοπτικές για τη βελτίωση της διαχείρισης των απορριμμάτων σε παγκόσμιο επίπεδο. </a:t>
            </a:r>
            <a:endParaRPr lang="el-GR" dirty="0" smtClean="0"/>
          </a:p>
          <a:p>
            <a:r>
              <a:rPr lang="el-GR" dirty="0" smtClean="0"/>
              <a:t>Θα </a:t>
            </a:r>
            <a:r>
              <a:rPr lang="el-GR" dirty="0"/>
              <a:t>διερευνήσουμε πιθανές προσεγγίσεις για την αντιμετώπιση των προκλήσεων και των εμποδίων που προκύπτουν στη διαχείριση των απορριμμάτων, με έμφαση στη σημασία της συνεργασίας μεταξύ κυβερνήσεων, κοινωνίας των πολιτών, ιδιωτικού τομέα και επιστημονικών φορέων. </a:t>
            </a:r>
          </a:p>
          <a:p>
            <a:r>
              <a:rPr lang="el-GR" dirty="0" smtClean="0"/>
              <a:t>Θα </a:t>
            </a:r>
            <a:r>
              <a:rPr lang="el-GR" dirty="0"/>
              <a:t>αναλύσουμε τις τρέχουσες τάσεις και πρακτικές στον τομέα της διαχείρισης απορριμμάτων, καθώς και τις πιθανές εξελίξεις στο μέλλον, λαμβάνοντας υπόψη την ανάγκη για πιο βιώσιμες και αποτελεσματικές πρακτικές. </a:t>
            </a:r>
          </a:p>
        </p:txBody>
      </p:sp>
    </p:spTree>
    <p:extLst>
      <p:ext uri="{BB962C8B-B14F-4D97-AF65-F5344CB8AC3E}">
        <p14:creationId xmlns:p14="http://schemas.microsoft.com/office/powerpoint/2010/main" val="1279963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96196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p:txBody>
          <a:bodyPr/>
          <a:lstStyle/>
          <a:p>
            <a:r>
              <a:rPr lang="el-GR" dirty="0"/>
              <a:t>Η διαχείριση των απορριμμάτων είναι ένα κρίσιμο ζήτημα που επηρεάζει τόσο την κοινωνία όσο και το περιβάλλον. Καθώς ο παγκόσμιος πληθυσμός συνεχίζει να αυξάνεται, η ποσότητα των παραγόμενων αποβλήτων αυξάνεται επίσης, οδηγώντας σε σημαντικές κοινωνικές και περιβαλλοντικές προκλήσεις. </a:t>
            </a:r>
            <a:endParaRPr lang="el-GR" dirty="0" smtClean="0"/>
          </a:p>
          <a:p>
            <a:r>
              <a:rPr lang="el-GR" dirty="0" smtClean="0"/>
              <a:t>Διερεύνηση του αντίκτυπου </a:t>
            </a:r>
            <a:r>
              <a:rPr lang="el-GR" dirty="0"/>
              <a:t>των κακών πρακτικών διαχείρισης απορριμμάτων στην </a:t>
            </a:r>
            <a:r>
              <a:rPr lang="el-GR" dirty="0" smtClean="0"/>
              <a:t>κοινωνία </a:t>
            </a:r>
            <a:r>
              <a:rPr lang="el-GR" dirty="0"/>
              <a:t>και το περιβάλλον, καθώς και πιθανές λύσεις για την αντιμετώπιση αυτών των προκλήσεων. </a:t>
            </a:r>
          </a:p>
        </p:txBody>
      </p:sp>
    </p:spTree>
    <p:extLst>
      <p:ext uri="{BB962C8B-B14F-4D97-AF65-F5344CB8AC3E}">
        <p14:creationId xmlns:p14="http://schemas.microsoft.com/office/powerpoint/2010/main" val="2080977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05721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p:txBody>
          <a:bodyPr/>
          <a:lstStyle/>
          <a:p>
            <a:r>
              <a:rPr lang="el-GR" dirty="0"/>
              <a:t>Μία από τις κύριες </a:t>
            </a:r>
            <a:r>
              <a:rPr lang="el-GR" b="1" dirty="0">
                <a:solidFill>
                  <a:schemeClr val="accent5"/>
                </a:solidFill>
              </a:rPr>
              <a:t>κοινωνικές προκλήσεις </a:t>
            </a:r>
            <a:r>
              <a:rPr lang="el-GR" dirty="0"/>
              <a:t>που σχετίζονται με τη διαχείριση των απορριμμάτων είναι η άνιση κατανομή των χώρων διάθεσης απορριμμάτων. </a:t>
            </a:r>
            <a:endParaRPr lang="el-GR" dirty="0" smtClean="0"/>
          </a:p>
          <a:p>
            <a:r>
              <a:rPr lang="el-GR" dirty="0" smtClean="0"/>
              <a:t>Σε </a:t>
            </a:r>
            <a:r>
              <a:rPr lang="el-GR" dirty="0"/>
              <a:t>πολλές κοινότητες, οι εγκαταστάσεις διάθεσης απορριμμάτων βρίσκονται δυσανάλογα σε περιοχές χαμηλού εισοδήματος ή έγχρωμες κοινότητες. Αυτή η περιβαλλοντική αδικία όχι μόνο εκθέτει αυτές τις κοινότητες σε υψηλότερα επίπεδα ρύπανσης αλλά και διαιωνίζει τις κοινωνικές ανισότητες. </a:t>
            </a:r>
            <a:endParaRPr lang="el-GR" dirty="0" smtClean="0"/>
          </a:p>
        </p:txBody>
      </p:sp>
      <p:sp>
        <p:nvSpPr>
          <p:cNvPr id="4" name="Θέση περιεχομένου 2"/>
          <p:cNvSpPr txBox="1">
            <a:spLocks/>
          </p:cNvSpPr>
          <p:nvPr/>
        </p:nvSpPr>
        <p:spPr>
          <a:xfrm>
            <a:off x="1303561" y="4504808"/>
            <a:ext cx="7970441" cy="1098404"/>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i="1" dirty="0">
                <a:solidFill>
                  <a:schemeClr val="bg2"/>
                </a:solidFill>
              </a:rPr>
              <a:t>Wangari </a:t>
            </a:r>
            <a:r>
              <a:rPr lang="en-US" sz="2000" i="1" dirty="0" smtClean="0">
                <a:solidFill>
                  <a:schemeClr val="bg2"/>
                </a:solidFill>
              </a:rPr>
              <a:t>Maathai</a:t>
            </a:r>
            <a:r>
              <a:rPr lang="el-GR" sz="2000" i="1" dirty="0" smtClean="0">
                <a:solidFill>
                  <a:schemeClr val="bg2"/>
                </a:solidFill>
              </a:rPr>
              <a:t>, ακτιβιστής για το περιβάλλον: «Το </a:t>
            </a:r>
            <a:r>
              <a:rPr lang="el-GR" sz="2000" i="1" dirty="0">
                <a:solidFill>
                  <a:schemeClr val="bg2"/>
                </a:solidFill>
              </a:rPr>
              <a:t>περιβάλλον και η οικονομία είναι πραγματικά και οι δύο όψεις του ίδιου νομίσματος. Εάν δεν μπορούμε να διατηρήσουμε το περιβάλλον, δεν μπορούμε να συντηρήσουμε τον εαυτό </a:t>
            </a:r>
            <a:r>
              <a:rPr lang="el-GR" sz="2000" i="1" dirty="0" smtClean="0">
                <a:solidFill>
                  <a:schemeClr val="bg2"/>
                </a:solidFill>
              </a:rPr>
              <a:t>μας» </a:t>
            </a:r>
            <a:endParaRPr lang="el-GR" sz="2000" i="1" dirty="0">
              <a:solidFill>
                <a:schemeClr val="bg2"/>
              </a:solidFill>
            </a:endParaRPr>
          </a:p>
        </p:txBody>
      </p:sp>
    </p:spTree>
    <p:extLst>
      <p:ext uri="{BB962C8B-B14F-4D97-AF65-F5344CB8AC3E}">
        <p14:creationId xmlns:p14="http://schemas.microsoft.com/office/powerpoint/2010/main" val="27458005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028641"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a:xfrm>
            <a:off x="677334" y="2160590"/>
            <a:ext cx="8596668" cy="2763836"/>
          </a:xfrm>
        </p:spPr>
        <p:txBody>
          <a:bodyPr/>
          <a:lstStyle/>
          <a:p>
            <a:r>
              <a:rPr lang="el-GR" dirty="0" smtClean="0"/>
              <a:t>Οι </a:t>
            </a:r>
            <a:r>
              <a:rPr lang="el-GR" dirty="0"/>
              <a:t>κακές πρακτικές διαχείρισης αποβλήτων μπορεί να έχουν </a:t>
            </a:r>
            <a:r>
              <a:rPr lang="el-GR" b="1" dirty="0">
                <a:solidFill>
                  <a:schemeClr val="accent5"/>
                </a:solidFill>
              </a:rPr>
              <a:t>επιζήμιες επιπτώσεις στη δημόσια υγεία</a:t>
            </a:r>
            <a:r>
              <a:rPr lang="el-GR" dirty="0"/>
              <a:t>. </a:t>
            </a:r>
            <a:endParaRPr lang="el-GR" dirty="0" smtClean="0"/>
          </a:p>
          <a:p>
            <a:r>
              <a:rPr lang="el-GR" dirty="0" smtClean="0"/>
              <a:t>Η </a:t>
            </a:r>
            <a:r>
              <a:rPr lang="el-GR" dirty="0"/>
              <a:t>ακατάλληλη απόρριψη απορριμμάτων, όπως η απόρριψη σε ποτάμια ή η καύση σε ανοιχτούς λάκκους, μπορεί να απελευθερώσει επιβλαβείς τοξίνες στον αέρα, το νερό και το έδαφος. </a:t>
            </a:r>
            <a:endParaRPr lang="el-GR" dirty="0" smtClean="0"/>
          </a:p>
          <a:p>
            <a:r>
              <a:rPr lang="el-GR" dirty="0" smtClean="0"/>
              <a:t>Αυτό </a:t>
            </a:r>
            <a:r>
              <a:rPr lang="el-GR" dirty="0"/>
              <a:t>μπορεί να οδηγήσει σε μια σειρά προβλημάτων υγείας, συμπεριλαμβανομένων των αναπνευστικών ασθενειών, της μόλυνσης του νερού και της υποβάθμισης του εδάφους. </a:t>
            </a:r>
          </a:p>
        </p:txBody>
      </p:sp>
      <p:sp>
        <p:nvSpPr>
          <p:cNvPr id="4" name="Θέση περιεχομένου 2"/>
          <p:cNvSpPr txBox="1">
            <a:spLocks/>
          </p:cNvSpPr>
          <p:nvPr/>
        </p:nvSpPr>
        <p:spPr>
          <a:xfrm>
            <a:off x="1101657" y="5027024"/>
            <a:ext cx="7970441" cy="1098404"/>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a:solidFill>
                  <a:schemeClr val="bg2"/>
                </a:solidFill>
              </a:rPr>
              <a:t>Rachel Carson, συγγραφέας </a:t>
            </a:r>
            <a:r>
              <a:rPr lang="el-GR" sz="2000" i="1" dirty="0" smtClean="0">
                <a:solidFill>
                  <a:schemeClr val="bg2"/>
                </a:solidFill>
              </a:rPr>
              <a:t>: «όσο </a:t>
            </a:r>
            <a:r>
              <a:rPr lang="el-GR" sz="2000" i="1" dirty="0">
                <a:solidFill>
                  <a:schemeClr val="bg2"/>
                </a:solidFill>
              </a:rPr>
              <a:t>πιο ξεκάθαρα μπορούμε να εστιάσουμε την προσοχή μας στα θαύματα και τις πραγματικότητες του σύμπαντος για εμάς, τόσο λιγότερη γεύση θα έχουμε για την </a:t>
            </a:r>
            <a:r>
              <a:rPr lang="el-GR" sz="2000" i="1" dirty="0" smtClean="0">
                <a:solidFill>
                  <a:schemeClr val="bg2"/>
                </a:solidFill>
              </a:rPr>
              <a:t>καταστροφή». </a:t>
            </a:r>
            <a:endParaRPr lang="el-GR" sz="2000" i="1" dirty="0">
              <a:solidFill>
                <a:schemeClr val="bg2"/>
              </a:solidFill>
            </a:endParaRPr>
          </a:p>
        </p:txBody>
      </p:sp>
    </p:spTree>
    <p:extLst>
      <p:ext uri="{BB962C8B-B14F-4D97-AF65-F5344CB8AC3E}">
        <p14:creationId xmlns:p14="http://schemas.microsoft.com/office/powerpoint/2010/main" val="21129312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07626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a:xfrm>
            <a:off x="677333" y="2160590"/>
            <a:ext cx="8688339" cy="2763836"/>
          </a:xfrm>
        </p:spPr>
        <p:txBody>
          <a:bodyPr/>
          <a:lstStyle/>
          <a:p>
            <a:r>
              <a:rPr lang="el-GR" dirty="0"/>
              <a:t>Εκτός από τις κοινωνικές προκλήσεις, η ανεπαρκής διαχείριση των απορριμμάτων συνιστά επίσης σημαντικές </a:t>
            </a:r>
            <a:r>
              <a:rPr lang="el-GR" b="1" dirty="0">
                <a:solidFill>
                  <a:schemeClr val="accent5"/>
                </a:solidFill>
              </a:rPr>
              <a:t>περιβαλλοντικές απειλές</a:t>
            </a:r>
            <a:r>
              <a:rPr lang="el-GR" dirty="0"/>
              <a:t>. </a:t>
            </a:r>
            <a:endParaRPr lang="el-GR" dirty="0" smtClean="0"/>
          </a:p>
          <a:p>
            <a:r>
              <a:rPr lang="el-GR" dirty="0" smtClean="0"/>
              <a:t>Η </a:t>
            </a:r>
            <a:r>
              <a:rPr lang="el-GR" dirty="0"/>
              <a:t>συσσώρευση αποβλήτων σε χώρους υγειονομικής ταφής συμβάλλει στις εκπομπές αερίων του θερμοκηπίου, που αποτελούν βασικό μοχλό της κλιματικής αλλαγής. </a:t>
            </a:r>
            <a:endParaRPr lang="en-US" dirty="0" smtClean="0"/>
          </a:p>
          <a:p>
            <a:r>
              <a:rPr lang="el-GR" dirty="0" smtClean="0"/>
              <a:t>Η </a:t>
            </a:r>
            <a:r>
              <a:rPr lang="el-GR" dirty="0"/>
              <a:t>αποσύνθεση των οργανικών αποβλήτων στις χωματερές παράγει </a:t>
            </a:r>
            <a:r>
              <a:rPr lang="el-GR" b="1" dirty="0">
                <a:solidFill>
                  <a:schemeClr val="accent5"/>
                </a:solidFill>
              </a:rPr>
              <a:t>μεθάνιο</a:t>
            </a:r>
            <a:r>
              <a:rPr lang="el-GR" dirty="0"/>
              <a:t>, ένα ισχυρό αέριο του θερμοκηπίου που είναι σημαντικά πιο επιβλαβές από το διοξείδιο του άνθρακα. </a:t>
            </a:r>
          </a:p>
        </p:txBody>
      </p:sp>
      <p:sp>
        <p:nvSpPr>
          <p:cNvPr id="5" name="Θέση περιεχομένου 2"/>
          <p:cNvSpPr txBox="1">
            <a:spLocks/>
          </p:cNvSpPr>
          <p:nvPr/>
        </p:nvSpPr>
        <p:spPr>
          <a:xfrm>
            <a:off x="1038224" y="4996274"/>
            <a:ext cx="8327447" cy="1023526"/>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smtClean="0">
                <a:solidFill>
                  <a:schemeClr val="bg2"/>
                </a:solidFill>
              </a:rPr>
              <a:t>Bill </a:t>
            </a:r>
            <a:r>
              <a:rPr lang="el-GR" sz="2000" i="1" dirty="0">
                <a:solidFill>
                  <a:schemeClr val="bg2"/>
                </a:solidFill>
              </a:rPr>
              <a:t>McKibben</a:t>
            </a:r>
            <a:r>
              <a:rPr lang="el-GR" sz="2000" i="1" dirty="0" smtClean="0">
                <a:solidFill>
                  <a:schemeClr val="bg2"/>
                </a:solidFill>
              </a:rPr>
              <a:t>,</a:t>
            </a:r>
            <a:r>
              <a:rPr lang="el-GR" sz="2000" i="1" dirty="0">
                <a:solidFill>
                  <a:schemeClr val="bg2"/>
                </a:solidFill>
              </a:rPr>
              <a:t> </a:t>
            </a:r>
            <a:r>
              <a:rPr lang="el-GR" sz="2000" i="1" dirty="0" smtClean="0">
                <a:solidFill>
                  <a:schemeClr val="bg2"/>
                </a:solidFill>
              </a:rPr>
              <a:t>περιβαλλοντολόγος: «</a:t>
            </a:r>
            <a:r>
              <a:rPr lang="el-GR" sz="2000" i="1" dirty="0">
                <a:solidFill>
                  <a:schemeClr val="bg2"/>
                </a:solidFill>
              </a:rPr>
              <a:t>Η ιδέα ότι θα μπορούσαμε ποτέ να ξεφύγουμε από τις συνέπειες των πράξεών μας είναι μια αυταπάτη». </a:t>
            </a:r>
          </a:p>
        </p:txBody>
      </p:sp>
    </p:spTree>
    <p:extLst>
      <p:ext uri="{BB962C8B-B14F-4D97-AF65-F5344CB8AC3E}">
        <p14:creationId xmlns:p14="http://schemas.microsoft.com/office/powerpoint/2010/main" val="32783604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a:xfrm>
            <a:off x="524934" y="2293940"/>
            <a:ext cx="7237941" cy="2420936"/>
          </a:xfrm>
        </p:spPr>
        <p:txBody>
          <a:bodyPr/>
          <a:lstStyle/>
          <a:p>
            <a:r>
              <a:rPr lang="el-GR" dirty="0"/>
              <a:t>Επιπλέον, η </a:t>
            </a:r>
            <a:r>
              <a:rPr lang="el-GR" b="1" dirty="0">
                <a:solidFill>
                  <a:schemeClr val="accent5"/>
                </a:solidFill>
              </a:rPr>
              <a:t>πλαστική ρύπανση </a:t>
            </a:r>
            <a:r>
              <a:rPr lang="el-GR" dirty="0"/>
              <a:t>έχει αναδειχθεί ως μείζον περιβαλλοντικό πρόβλημα τα τελευταία χρόνια. </a:t>
            </a:r>
            <a:endParaRPr lang="el-GR" dirty="0" smtClean="0"/>
          </a:p>
          <a:p>
            <a:r>
              <a:rPr lang="el-GR" dirty="0" smtClean="0"/>
              <a:t>Τα </a:t>
            </a:r>
            <a:r>
              <a:rPr lang="el-GR" dirty="0"/>
              <a:t>πλαστικά μιας χρήσης, όπως σακούλες, μπουκάλια και καλαμάκια, έχουν κατακλύσει τους ωκεανούς και τις πλωτές οδούς μας, θέτοντας σοβαρή απειλή για τη θαλάσσια ζωή. Το Ίδρυμα Ellen MacArthur εκτιμά ότι μέχρι το 2050, θα μπορούσαν να υπάρχουν περισσότερα πλαστικά από ψάρια στον ωκεανό, εάν συνεχιστούν οι τρέχουσες τάσεις. </a:t>
            </a:r>
          </a:p>
        </p:txBody>
      </p:sp>
      <p:pic>
        <p:nvPicPr>
          <p:cNvPr id="29698" name="Picture 2" descr="Πλαστικά μίας χρήσης: η μεγάλη ανατροπή στην εστίαση - Cib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15" r="3789"/>
          <a:stretch/>
        </p:blipFill>
        <p:spPr bwMode="auto">
          <a:xfrm>
            <a:off x="7930977" y="2170112"/>
            <a:ext cx="3952875" cy="2402429"/>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2"/>
          <p:cNvSpPr txBox="1">
            <a:spLocks/>
          </p:cNvSpPr>
          <p:nvPr/>
        </p:nvSpPr>
        <p:spPr>
          <a:xfrm>
            <a:off x="760636" y="5307013"/>
            <a:ext cx="7970441" cy="1084262"/>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smtClean="0">
                <a:solidFill>
                  <a:schemeClr val="bg2"/>
                </a:solidFill>
              </a:rPr>
              <a:t>Sylvia </a:t>
            </a:r>
            <a:r>
              <a:rPr lang="el-GR" sz="2000" i="1" dirty="0">
                <a:solidFill>
                  <a:schemeClr val="bg2"/>
                </a:solidFill>
              </a:rPr>
              <a:t>Earle</a:t>
            </a:r>
            <a:r>
              <a:rPr lang="el-GR" sz="2000" i="1" dirty="0" smtClean="0">
                <a:solidFill>
                  <a:schemeClr val="bg2"/>
                </a:solidFill>
              </a:rPr>
              <a:t>,</a:t>
            </a:r>
            <a:r>
              <a:rPr lang="el-GR" sz="2000" i="1" dirty="0">
                <a:solidFill>
                  <a:schemeClr val="bg2"/>
                </a:solidFill>
              </a:rPr>
              <a:t> θαλάσσια </a:t>
            </a:r>
            <a:r>
              <a:rPr lang="el-GR" sz="2000" i="1" dirty="0" smtClean="0">
                <a:solidFill>
                  <a:schemeClr val="bg2"/>
                </a:solidFill>
              </a:rPr>
              <a:t>βιολόγος: «Με </a:t>
            </a:r>
            <a:r>
              <a:rPr lang="el-GR" sz="2000" i="1" dirty="0">
                <a:solidFill>
                  <a:schemeClr val="bg2"/>
                </a:solidFill>
              </a:rPr>
              <a:t>κάθε σταγόνα νερού που πίνετε, κάθε αναπνοή που παίρνετε, είστε συνδεδεμένοι με τη θάλασσα. Όπου κι αν ζείτε στη </a:t>
            </a:r>
            <a:r>
              <a:rPr lang="el-GR" sz="2000" i="1" dirty="0" smtClean="0">
                <a:solidFill>
                  <a:schemeClr val="bg2"/>
                </a:solidFill>
              </a:rPr>
              <a:t>Γη». </a:t>
            </a:r>
            <a:endParaRPr lang="el-GR" sz="2000" i="1" dirty="0">
              <a:solidFill>
                <a:schemeClr val="bg2"/>
              </a:solidFill>
            </a:endParaRPr>
          </a:p>
        </p:txBody>
      </p:sp>
    </p:spTree>
    <p:extLst>
      <p:ext uri="{BB962C8B-B14F-4D97-AF65-F5344CB8AC3E}">
        <p14:creationId xmlns:p14="http://schemas.microsoft.com/office/powerpoint/2010/main" val="9656147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36201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a:xfrm>
            <a:off x="677334" y="2160590"/>
            <a:ext cx="8596668" cy="3435760"/>
          </a:xfrm>
        </p:spPr>
        <p:txBody>
          <a:bodyPr>
            <a:normAutofit/>
          </a:bodyPr>
          <a:lstStyle/>
          <a:p>
            <a:pPr marL="0" indent="0">
              <a:buNone/>
            </a:pPr>
            <a:r>
              <a:rPr lang="el-GR" dirty="0"/>
              <a:t>Για την </a:t>
            </a:r>
            <a:r>
              <a:rPr lang="el-GR" dirty="0">
                <a:solidFill>
                  <a:schemeClr val="accent2"/>
                </a:solidFill>
              </a:rPr>
              <a:t>αντιμετώπιση</a:t>
            </a:r>
            <a:r>
              <a:rPr lang="el-GR" dirty="0"/>
              <a:t> αυτών των κοινωνικών και περιβαλλοντικών προκλήσεων που σχετίζονται με τη διαχείριση των αποβλήτων, είναι σημαντικό να υιοθετηθεί μια πιο βιώσιμη και ολιστική προσέγγιση για τη μείωση και τη διάθεση των αποβλήτων. </a:t>
            </a:r>
            <a:endParaRPr lang="el-GR" dirty="0" smtClean="0"/>
          </a:p>
          <a:p>
            <a:r>
              <a:rPr lang="el-GR" dirty="0" smtClean="0"/>
              <a:t>Μια </a:t>
            </a:r>
            <a:r>
              <a:rPr lang="el-GR" dirty="0"/>
              <a:t>πιθανή λύση είναι η προώθηση της ελαχιστοποίησης των απορριμμάτων μέσω προγραμμάτων </a:t>
            </a:r>
            <a:r>
              <a:rPr lang="el-GR" dirty="0">
                <a:solidFill>
                  <a:schemeClr val="accent2"/>
                </a:solidFill>
              </a:rPr>
              <a:t>ανακύκλωσης</a:t>
            </a:r>
            <a:r>
              <a:rPr lang="el-GR" dirty="0"/>
              <a:t> και </a:t>
            </a:r>
            <a:r>
              <a:rPr lang="el-GR" dirty="0">
                <a:solidFill>
                  <a:schemeClr val="accent2"/>
                </a:solidFill>
              </a:rPr>
              <a:t>κομποστοποίησης</a:t>
            </a:r>
            <a:r>
              <a:rPr lang="el-GR" dirty="0"/>
              <a:t>. </a:t>
            </a:r>
          </a:p>
          <a:p>
            <a:r>
              <a:rPr lang="el-GR" dirty="0" smtClean="0"/>
              <a:t>Μειώνοντας </a:t>
            </a:r>
            <a:r>
              <a:rPr lang="el-GR" dirty="0"/>
              <a:t>την ποσότητα των απορριμμάτων που αποστέλλονται σε χώρους υγειονομικής ταφής, μπορούμε να μετριάσουμε τις περιβαλλοντικές επιπτώσεις της διάθεσης απορριμμάτων και να διατηρήσουμε πολύτιμους πόρους. </a:t>
            </a:r>
            <a:endParaRPr lang="el-GR" dirty="0" smtClean="0"/>
          </a:p>
        </p:txBody>
      </p:sp>
      <p:sp>
        <p:nvSpPr>
          <p:cNvPr id="5" name="Θέση περιεχομένου 2"/>
          <p:cNvSpPr txBox="1">
            <a:spLocks/>
          </p:cNvSpPr>
          <p:nvPr/>
        </p:nvSpPr>
        <p:spPr>
          <a:xfrm>
            <a:off x="1391709" y="5596350"/>
            <a:ext cx="8191501" cy="1023526"/>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i="1" dirty="0">
                <a:solidFill>
                  <a:schemeClr val="bg2"/>
                </a:solidFill>
              </a:rPr>
              <a:t>Paul Hawken</a:t>
            </a:r>
            <a:r>
              <a:rPr lang="el-GR" sz="2000" i="1" dirty="0" smtClean="0">
                <a:solidFill>
                  <a:schemeClr val="bg2"/>
                </a:solidFill>
              </a:rPr>
              <a:t>, περιβαλλοντολόγος</a:t>
            </a:r>
            <a:r>
              <a:rPr lang="el-GR" sz="2000" i="1" dirty="0">
                <a:solidFill>
                  <a:schemeClr val="bg2"/>
                </a:solidFill>
              </a:rPr>
              <a:t>: «Δεν μπορείς να περάσεις ούτε μια μέρα χωρίς να έχεις αντίκτυπο στον κόσμο γύρω σου. Αυτό που κάνεις κάνει τη διαφορά και πρέπει να αποφασίσεις τι είδους διαφορά θέλεις να κάνεις.». </a:t>
            </a:r>
          </a:p>
        </p:txBody>
      </p:sp>
    </p:spTree>
    <p:extLst>
      <p:ext uri="{BB962C8B-B14F-4D97-AF65-F5344CB8AC3E}">
        <p14:creationId xmlns:p14="http://schemas.microsoft.com/office/powerpoint/2010/main" val="2039681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a:t>
            </a:r>
            <a:r>
              <a:rPr lang="el-GR" dirty="0" smtClean="0"/>
              <a:t>ανάλυση</a:t>
            </a:r>
            <a:endParaRPr lang="el-GR" dirty="0"/>
          </a:p>
        </p:txBody>
      </p:sp>
      <p:sp>
        <p:nvSpPr>
          <p:cNvPr id="3" name="Θέση περιεχομένου 2"/>
          <p:cNvSpPr>
            <a:spLocks noGrp="1"/>
          </p:cNvSpPr>
          <p:nvPr>
            <p:ph idx="1"/>
          </p:nvPr>
        </p:nvSpPr>
        <p:spPr>
          <a:xfrm>
            <a:off x="677334" y="2160589"/>
            <a:ext cx="7118157" cy="3880773"/>
          </a:xfrm>
        </p:spPr>
        <p:txBody>
          <a:bodyPr/>
          <a:lstStyle/>
          <a:p>
            <a:pPr>
              <a:buFont typeface="+mj-lt"/>
              <a:buAutoNum type="arabicPeriod" startAt="2"/>
            </a:pPr>
            <a:r>
              <a:rPr lang="el-GR" b="1" dirty="0" smtClean="0">
                <a:solidFill>
                  <a:schemeClr val="accent5"/>
                </a:solidFill>
              </a:rPr>
              <a:t>Έλλειψη </a:t>
            </a:r>
            <a:r>
              <a:rPr lang="el-GR" b="1" dirty="0">
                <a:solidFill>
                  <a:schemeClr val="accent5"/>
                </a:solidFill>
              </a:rPr>
              <a:t>κατάλληλης υποδομής διάθεσης </a:t>
            </a:r>
            <a:r>
              <a:rPr lang="el-GR" b="1" dirty="0" smtClean="0">
                <a:solidFill>
                  <a:schemeClr val="accent5"/>
                </a:solidFill>
              </a:rPr>
              <a:t>απορριμμάτων. </a:t>
            </a:r>
          </a:p>
          <a:p>
            <a:pPr marL="0" indent="0">
              <a:buNone/>
            </a:pPr>
            <a:r>
              <a:rPr lang="el-GR" dirty="0" smtClean="0"/>
              <a:t>Σε </a:t>
            </a:r>
            <a:r>
              <a:rPr lang="el-GR" dirty="0"/>
              <a:t>πολλές αναπτυσσόμενες χώρες, τα συστήματα συλλογής και διάθεσης απορριμμάτων είναι ανεπαρκή, οδηγώντας σε εκτεταμένη απόρριψη απορριμμάτων και παράνομη απόρριψη. Αυτό όχι μόνο μολύνει το περιβάλλον αλλά εγκυμονεί σοβαρούς κινδύνους για την υγεία του πληθυσμού. </a:t>
            </a:r>
            <a:endParaRPr lang="el-GR" dirty="0" smtClean="0"/>
          </a:p>
          <a:p>
            <a:pPr marL="0" indent="0">
              <a:buNone/>
            </a:pPr>
            <a:r>
              <a:rPr lang="el-GR" dirty="0" smtClean="0"/>
              <a:t>Σύμφωνα </a:t>
            </a:r>
            <a:r>
              <a:rPr lang="el-GR" dirty="0"/>
              <a:t>με έκθεση του </a:t>
            </a:r>
            <a:r>
              <a:rPr lang="el-GR" dirty="0">
                <a:solidFill>
                  <a:schemeClr val="accent2"/>
                </a:solidFill>
              </a:rPr>
              <a:t>Παγκόσμιου Οργανισμού Υγείας</a:t>
            </a:r>
            <a:r>
              <a:rPr lang="el-GR" dirty="0"/>
              <a:t>, η ακατάλληλη διαχείριση των απορριμμάτων είναι η κύρια αιτία διαρροϊκών ασθενειών και άλλων προβλημάτων υγείας στις χώρες χαμηλού εισοδήματος (WHO, 2018). </a:t>
            </a:r>
          </a:p>
        </p:txBody>
      </p:sp>
      <p:pic>
        <p:nvPicPr>
          <p:cNvPr id="2050" name="Picture 2" descr="Ν/Σ αντικαθιστά τις αρμοδιότητες των Δήμων για τα αστικά στερεά απόβλητα -  Πολιτική - Οικονομία - Διεθνή - ΑΥΤΟΔΙΟΙΚΗ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102" y="2650117"/>
            <a:ext cx="3576223" cy="238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79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30486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a:xfrm>
            <a:off x="757503" y="2581987"/>
            <a:ext cx="7247466" cy="2272866"/>
          </a:xfrm>
        </p:spPr>
        <p:txBody>
          <a:bodyPr/>
          <a:lstStyle/>
          <a:p>
            <a:r>
              <a:rPr lang="el-GR" dirty="0"/>
              <a:t>Μια άλλη βασική στρατηγική είναι η επένδυση σε τεχνολογίες απόβλητα σε ενέργεια, όπως η </a:t>
            </a:r>
            <a:r>
              <a:rPr lang="el-GR" dirty="0">
                <a:solidFill>
                  <a:schemeClr val="accent2"/>
                </a:solidFill>
              </a:rPr>
              <a:t>αποτέφρωση</a:t>
            </a:r>
            <a:r>
              <a:rPr lang="el-GR" dirty="0"/>
              <a:t> και η </a:t>
            </a:r>
            <a:r>
              <a:rPr lang="el-GR" dirty="0">
                <a:solidFill>
                  <a:schemeClr val="accent2"/>
                </a:solidFill>
              </a:rPr>
              <a:t>αναερόβια χώνευση</a:t>
            </a:r>
            <a:r>
              <a:rPr lang="el-GR" dirty="0"/>
              <a:t>, για τη μετατροπή των αποβλήτων σε ανανεώσιμες πηγές ενέργειας. </a:t>
            </a:r>
            <a:endParaRPr lang="el-GR" dirty="0" smtClean="0"/>
          </a:p>
          <a:p>
            <a:r>
              <a:rPr lang="el-GR" dirty="0" smtClean="0"/>
              <a:t>Αξιοποιώντας </a:t>
            </a:r>
            <a:r>
              <a:rPr lang="el-GR" dirty="0"/>
              <a:t>το ενεργειακό δυναμικό των απορριμμάτων, μπορούμε να μειώσουμε την εξάρτησή μας από ορυκτά καύσιμα και να μειώσουμε τις εκπομπές αερίων του θερμοκηπίου. </a:t>
            </a:r>
            <a:endParaRPr lang="el-GR" dirty="0" smtClean="0"/>
          </a:p>
        </p:txBody>
      </p:sp>
      <p:pic>
        <p:nvPicPr>
          <p:cNvPr id="30722" name="Picture 2" descr="Αποτέφρωση αποβλήτων στοκ εικόνες. εικόνα από - 52351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500" y="2244436"/>
            <a:ext cx="3794125" cy="252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632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304866"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6" name="Θέση περιεχομένου 2"/>
          <p:cNvSpPr txBox="1">
            <a:spLocks/>
          </p:cNvSpPr>
          <p:nvPr/>
        </p:nvSpPr>
        <p:spPr>
          <a:xfrm>
            <a:off x="837671" y="1930400"/>
            <a:ext cx="7724438" cy="45165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l-GR" b="1" dirty="0" smtClean="0">
                <a:solidFill>
                  <a:schemeClr val="accent2"/>
                </a:solidFill>
              </a:rPr>
              <a:t>Αναερόβια χώνευση: </a:t>
            </a:r>
            <a:r>
              <a:rPr lang="el-GR" dirty="0" smtClean="0"/>
              <a:t>ένα </a:t>
            </a:r>
            <a:r>
              <a:rPr lang="el-GR" dirty="0"/>
              <a:t>σύνολο από βιοχημικές αντιδράσεις, που συντελούνται από μικροοργανισμούς οι οποίοι λειτουργούν απουσία οξυγόνου, μέσω των οποίων τα πολύπλοκα οργανικά μόρια βιομάζας μετατρέπονται σε απλούστερα χημικά μόρια (κυρίως οργανικά οξέα) και τελικά </a:t>
            </a:r>
            <a:r>
              <a:rPr lang="el-GR" dirty="0" smtClean="0"/>
              <a:t>κυρίως σε </a:t>
            </a:r>
            <a:r>
              <a:rPr lang="el-GR" dirty="0" smtClean="0">
                <a:solidFill>
                  <a:schemeClr val="accent5"/>
                </a:solidFill>
              </a:rPr>
              <a:t>μεθάνιο (</a:t>
            </a:r>
            <a:r>
              <a:rPr lang="el-GR" dirty="0">
                <a:solidFill>
                  <a:schemeClr val="accent5"/>
                </a:solidFill>
              </a:rPr>
              <a:t>98 – 99 % </a:t>
            </a:r>
            <a:r>
              <a:rPr lang="el-GR" dirty="0" err="1">
                <a:solidFill>
                  <a:schemeClr val="accent5"/>
                </a:solidFill>
              </a:rPr>
              <a:t>κ.ο</a:t>
            </a:r>
            <a:r>
              <a:rPr lang="el-GR" dirty="0" err="1" smtClean="0">
                <a:solidFill>
                  <a:schemeClr val="accent5"/>
                </a:solidFill>
              </a:rPr>
              <a:t>.</a:t>
            </a:r>
            <a:r>
              <a:rPr lang="el-GR" dirty="0" smtClean="0">
                <a:solidFill>
                  <a:schemeClr val="accent5"/>
                </a:solidFill>
              </a:rPr>
              <a:t>)</a:t>
            </a:r>
            <a:r>
              <a:rPr lang="el-GR" dirty="0" smtClean="0"/>
              <a:t>, αλλά και διοξείδιο </a:t>
            </a:r>
            <a:r>
              <a:rPr lang="el-GR" dirty="0"/>
              <a:t>του άνθρακα, μονοξείδιο του άνθρακα, αμμωνία, υδρόθειο, υδρογόνο κ.α. </a:t>
            </a:r>
            <a:r>
              <a:rPr lang="el-GR" dirty="0" smtClean="0"/>
              <a:t>Το </a:t>
            </a:r>
            <a:r>
              <a:rPr lang="el-GR" dirty="0"/>
              <a:t>αέριο προϊόν της διεργασίας (</a:t>
            </a:r>
            <a:r>
              <a:rPr lang="el-GR" dirty="0">
                <a:solidFill>
                  <a:schemeClr val="accent5"/>
                </a:solidFill>
              </a:rPr>
              <a:t>βιοαέριο</a:t>
            </a:r>
            <a:r>
              <a:rPr lang="el-GR" dirty="0"/>
              <a:t>) χρησιμοποιείται είτε για την ανάμιξη του με φυσικό αέριο είτε για τη συμπαραγωγή ηλεκτρικής/θερμικής ισχύος σε μηχανές εσωτερικής </a:t>
            </a:r>
            <a:r>
              <a:rPr lang="el-GR" dirty="0" smtClean="0"/>
              <a:t>καύσης.</a:t>
            </a:r>
          </a:p>
          <a:p>
            <a:pPr marL="0" indent="0">
              <a:buNone/>
            </a:pPr>
            <a:r>
              <a:rPr lang="el-GR" dirty="0" smtClean="0"/>
              <a:t>Η </a:t>
            </a:r>
            <a:r>
              <a:rPr lang="el-GR" dirty="0"/>
              <a:t>αναερόβια επεξεργασία </a:t>
            </a:r>
            <a:r>
              <a:rPr lang="el-GR" dirty="0" smtClean="0"/>
              <a:t>είναι </a:t>
            </a:r>
            <a:r>
              <a:rPr lang="el-GR" dirty="0"/>
              <a:t>μια ευρέως χρησιμοποιούμενη μέθοδος για την σταθεροποίηση της παραγόμενης λάσπης στις μονάδες βιολογικής επεξεργασίας αστικών και βιομηχανικών λυμάτων, ενώ χρησιμοποιείται ακόμη για την επεξεργασία στερεών απορριμμάτων και αστικών λυμάτων. </a:t>
            </a:r>
            <a:r>
              <a:rPr lang="el-GR" dirty="0" smtClean="0"/>
              <a:t>Θεωρείται η </a:t>
            </a:r>
            <a:r>
              <a:rPr lang="el-GR" dirty="0"/>
              <a:t>πιο συμφέρουσα οικονομικά βιολογική μέθοδος επεξεργασίας αποβλήτων, λόγω της υψηλής ανάκτησης ενέργειας (παραγωγή βιοαερίου) και των περιορισμένων περιβαλλοντικών επιπτώσεων του συστήματος κατά την λειτουργία του. </a:t>
            </a:r>
            <a:endParaRPr lang="el-GR" dirty="0" smtClean="0"/>
          </a:p>
        </p:txBody>
      </p:sp>
      <p:pic>
        <p:nvPicPr>
          <p:cNvPr id="1026" name="Picture 2" descr="Παραγωγή Βιοαερίου - Αναερόβια Χώνευση | Agroenergy.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109" y="2480829"/>
            <a:ext cx="3629891" cy="213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597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609600"/>
            <a:ext cx="9638241" cy="1320800"/>
          </a:xfrm>
        </p:spPr>
        <p:txBody>
          <a:bodyPr>
            <a:normAutofit fontScale="90000"/>
          </a:bodyPr>
          <a:lstStyle/>
          <a:p>
            <a:r>
              <a:rPr lang="el-GR" dirty="0"/>
              <a:t>Κοινωνικές και Περιβαλλοντικές Προκλήσεις που σχετίζονται με τη Διαχείριση Απορριμμάτων </a:t>
            </a:r>
          </a:p>
        </p:txBody>
      </p:sp>
      <p:sp>
        <p:nvSpPr>
          <p:cNvPr id="3" name="Θέση περιεχομένου 2"/>
          <p:cNvSpPr>
            <a:spLocks noGrp="1"/>
          </p:cNvSpPr>
          <p:nvPr>
            <p:ph idx="1"/>
          </p:nvPr>
        </p:nvSpPr>
        <p:spPr/>
        <p:txBody>
          <a:bodyPr/>
          <a:lstStyle/>
          <a:p>
            <a:r>
              <a:rPr lang="el-GR" dirty="0"/>
              <a:t>Επιπλέον, είναι ζωτικής σημασίας η εφαρμογή πολιτικών και κανονισμών που προωθούν την εκτεταμένη ευθύνη του παραγωγού (EPR) και δίνουν κίνητρα σε πρακτικές βιώσιμης διαχείρισης αποβλήτων. </a:t>
            </a:r>
            <a:endParaRPr lang="el-GR" dirty="0" smtClean="0"/>
          </a:p>
          <a:p>
            <a:r>
              <a:rPr lang="el-GR" dirty="0" smtClean="0"/>
              <a:t>Η </a:t>
            </a:r>
            <a:r>
              <a:rPr lang="el-GR" dirty="0"/>
              <a:t>EPR μετατοπίζει το βάρος της </a:t>
            </a:r>
            <a:r>
              <a:rPr lang="el-GR" dirty="0" smtClean="0"/>
              <a:t>διαχείρισης </a:t>
            </a:r>
            <a:r>
              <a:rPr lang="el-GR" dirty="0"/>
              <a:t>των απορριμμάτων από τον καταναλωτή στον παραγωγό, ενθαρρύνοντας τους κατασκευαστές να σχεδιάζουν προϊόντα που είναι πιο εύκολο να ανακυκλωθούν και να απορριφθούν με υπευθυνότητα. </a:t>
            </a:r>
          </a:p>
        </p:txBody>
      </p:sp>
      <p:sp>
        <p:nvSpPr>
          <p:cNvPr id="4" name="Θέση περιεχομένου 2"/>
          <p:cNvSpPr txBox="1">
            <a:spLocks/>
          </p:cNvSpPr>
          <p:nvPr/>
        </p:nvSpPr>
        <p:spPr>
          <a:xfrm>
            <a:off x="923926" y="4705100"/>
            <a:ext cx="8359602" cy="110515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i="1" dirty="0">
                <a:solidFill>
                  <a:schemeClr val="bg2"/>
                </a:solidFill>
              </a:rPr>
              <a:t>Vandana Shiva</a:t>
            </a:r>
            <a:r>
              <a:rPr lang="el-GR" sz="2000" i="1" dirty="0">
                <a:solidFill>
                  <a:schemeClr val="bg2"/>
                </a:solidFill>
              </a:rPr>
              <a:t>, περιβαλλοντική </a:t>
            </a:r>
            <a:r>
              <a:rPr lang="el-GR" sz="2000" i="1" dirty="0" smtClean="0">
                <a:solidFill>
                  <a:schemeClr val="bg2"/>
                </a:solidFill>
              </a:rPr>
              <a:t>ακτιβίστρια: </a:t>
            </a:r>
            <a:r>
              <a:rPr lang="el-GR" sz="2000" i="1" dirty="0">
                <a:solidFill>
                  <a:schemeClr val="bg2"/>
                </a:solidFill>
              </a:rPr>
              <a:t>«Η γη δεν ανήκει σε εμάς. Ανήκουμε στη γη». </a:t>
            </a:r>
          </a:p>
        </p:txBody>
      </p:sp>
    </p:spTree>
    <p:extLst>
      <p:ext uri="{BB962C8B-B14F-4D97-AF65-F5344CB8AC3E}">
        <p14:creationId xmlns:p14="http://schemas.microsoft.com/office/powerpoint/2010/main" val="25388013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9390591" cy="1320800"/>
          </a:xfrm>
        </p:spPr>
        <p:txBody>
          <a:bodyPr>
            <a:normAutofit/>
          </a:bodyPr>
          <a:lstStyle/>
          <a:p>
            <a:r>
              <a:rPr lang="el-GR" sz="3000" dirty="0"/>
              <a:t>Τεχνολογικές, Νομικές και Οικονομικές Προκλήσεις στην Αντιμετώπιση του Προβλήματος των Αποβλήτων </a:t>
            </a:r>
          </a:p>
        </p:txBody>
      </p:sp>
      <p:sp>
        <p:nvSpPr>
          <p:cNvPr id="3" name="Θέση περιεχομένου 2"/>
          <p:cNvSpPr>
            <a:spLocks noGrp="1"/>
          </p:cNvSpPr>
          <p:nvPr>
            <p:ph idx="1"/>
          </p:nvPr>
        </p:nvSpPr>
        <p:spPr/>
        <p:txBody>
          <a:bodyPr/>
          <a:lstStyle/>
          <a:p>
            <a:r>
              <a:rPr lang="el-GR" dirty="0"/>
              <a:t>Το θέμα της διαχείρισης των απορριμμάτων έχει γίνει ένα πιεστικό πρόβλημα στη σύγχρονη κοινωνία λόγω της αυξανόμενης ποσότητας απορριμμάτων που παράγονται από διάφορες βιομηχανίες και νοικοκυριά. </a:t>
            </a:r>
            <a:endParaRPr lang="el-GR" dirty="0" smtClean="0"/>
          </a:p>
          <a:p>
            <a:r>
              <a:rPr lang="el-GR" dirty="0" smtClean="0"/>
              <a:t>Οι </a:t>
            </a:r>
            <a:r>
              <a:rPr lang="el-GR" dirty="0"/>
              <a:t>τεχνολογικές εξελίξεις, οι νομικές ρυθμίσεις και οι οικονομικοί παράγοντες διαδραματίζουν κρίσιμο ρόλο στην αντιμετώπιση των προκλήσεων που σχετίζονται με τη διάθεση και την ανακύκλωση απορριμμάτων. </a:t>
            </a:r>
            <a:endParaRPr lang="el-GR" dirty="0" smtClean="0"/>
          </a:p>
          <a:p>
            <a:r>
              <a:rPr lang="el-GR" dirty="0" smtClean="0"/>
              <a:t>Διερεύνηση των τεχνολογικών, νομικών και οικονομικών προκλήσεων </a:t>
            </a:r>
            <a:r>
              <a:rPr lang="el-GR" dirty="0"/>
              <a:t>στην αντιμετώπιση του προβλήματος των αποβλήτων και </a:t>
            </a:r>
            <a:r>
              <a:rPr lang="el-GR" dirty="0" smtClean="0"/>
              <a:t>συζήτηση πιθανών λύσεων </a:t>
            </a:r>
            <a:r>
              <a:rPr lang="el-GR" dirty="0"/>
              <a:t>για τον μετριασμό των επιπτώσεών τους στο περιβάλλον. </a:t>
            </a:r>
          </a:p>
        </p:txBody>
      </p:sp>
    </p:spTree>
    <p:extLst>
      <p:ext uri="{BB962C8B-B14F-4D97-AF65-F5344CB8AC3E}">
        <p14:creationId xmlns:p14="http://schemas.microsoft.com/office/powerpoint/2010/main" val="2656688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Τεχνολογικές Προκλήσεις </a:t>
            </a:r>
          </a:p>
        </p:txBody>
      </p:sp>
      <p:sp>
        <p:nvSpPr>
          <p:cNvPr id="3" name="Θέση περιεχομένου 2"/>
          <p:cNvSpPr>
            <a:spLocks noGrp="1"/>
          </p:cNvSpPr>
          <p:nvPr>
            <p:ph idx="1"/>
          </p:nvPr>
        </p:nvSpPr>
        <p:spPr/>
        <p:txBody>
          <a:bodyPr/>
          <a:lstStyle/>
          <a:p>
            <a:r>
              <a:rPr lang="el-GR" dirty="0"/>
              <a:t>Μία από τις κύριες τεχνολογικές προκλήσεις στη διαχείριση των απορριμμάτων είναι η </a:t>
            </a:r>
            <a:r>
              <a:rPr lang="el-GR" dirty="0">
                <a:solidFill>
                  <a:schemeClr val="accent5"/>
                </a:solidFill>
              </a:rPr>
              <a:t>έλλειψη αποτελεσματικών μεθόδων ανακύκλωσης και διάθεσης για διαφορετικούς τύπους απορριμμάτων</a:t>
            </a:r>
            <a:r>
              <a:rPr lang="el-GR" dirty="0"/>
              <a:t>. </a:t>
            </a:r>
            <a:endParaRPr lang="el-GR" dirty="0" smtClean="0"/>
          </a:p>
          <a:p>
            <a:r>
              <a:rPr lang="el-GR" dirty="0" smtClean="0"/>
              <a:t>Σύμφωνα </a:t>
            </a:r>
            <a:r>
              <a:rPr lang="el-GR" dirty="0"/>
              <a:t>με τον Smith (2018), οι παραδοσιακές πρακτικές διαχείρισης απορριμμάτων όπως η υγειονομική ταφή και η αποτέφρωση δεν είναι πλέον βιώσιμες λόγω των δυσμενών περιβαλλοντικών τους επιπτώσεων. </a:t>
            </a:r>
            <a:endParaRPr lang="el-GR" dirty="0" smtClean="0"/>
          </a:p>
          <a:p>
            <a:r>
              <a:rPr lang="el-GR" dirty="0" smtClean="0"/>
              <a:t>Ως </a:t>
            </a:r>
            <a:r>
              <a:rPr lang="el-GR" dirty="0"/>
              <a:t>αποτέλεσμα, υπάρχει μια αυξανόμενη ανάγκη για καινοτόμες τεχνολογίες που μπορούν να ταξινομούν, να ανακυκλώνουν και να επεξεργάζονται αποτελεσματικά διάφορα είδη αποβλήτων για να ελαχιστοποιήσουν τις επιβλαβείς επιπτώσεις τους στο περιβάλλον. </a:t>
            </a:r>
          </a:p>
        </p:txBody>
      </p:sp>
    </p:spTree>
    <p:extLst>
      <p:ext uri="{BB962C8B-B14F-4D97-AF65-F5344CB8AC3E}">
        <p14:creationId xmlns:p14="http://schemas.microsoft.com/office/powerpoint/2010/main" val="423800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Τεχνολογικές Προκλήσεις </a:t>
            </a:r>
          </a:p>
        </p:txBody>
      </p:sp>
      <p:sp>
        <p:nvSpPr>
          <p:cNvPr id="3" name="Θέση περιεχομένου 2"/>
          <p:cNvSpPr>
            <a:spLocks noGrp="1"/>
          </p:cNvSpPr>
          <p:nvPr>
            <p:ph idx="1"/>
          </p:nvPr>
        </p:nvSpPr>
        <p:spPr/>
        <p:txBody>
          <a:bodyPr/>
          <a:lstStyle/>
          <a:p>
            <a:r>
              <a:rPr lang="el-GR" dirty="0"/>
              <a:t>Επιπλέον, ο </a:t>
            </a:r>
            <a:r>
              <a:rPr lang="el-GR" dirty="0">
                <a:solidFill>
                  <a:schemeClr val="accent5"/>
                </a:solidFill>
              </a:rPr>
              <a:t>γρήγορος ρυθμός των τεχνολογικών εξελίξεων</a:t>
            </a:r>
            <a:r>
              <a:rPr lang="el-GR" dirty="0"/>
              <a:t> αποτελεί πρόκληση όσον αφορά την παρακολούθηση των τελευταίων τεχνολογιών </a:t>
            </a:r>
            <a:r>
              <a:rPr lang="el-GR" dirty="0" smtClean="0"/>
              <a:t>διαχείρισης απορριμμάτων</a:t>
            </a:r>
            <a:r>
              <a:rPr lang="el-GR" dirty="0"/>
              <a:t>. </a:t>
            </a:r>
            <a:endParaRPr lang="el-GR" dirty="0" smtClean="0"/>
          </a:p>
          <a:p>
            <a:r>
              <a:rPr lang="el-GR" dirty="0" smtClean="0"/>
              <a:t>Σύμφωνα </a:t>
            </a:r>
            <a:r>
              <a:rPr lang="el-GR" dirty="0"/>
              <a:t>με τον Jones (2019), νέες τεχνολογίες επεξεργασίας αποβλήτων αναπτύσσονται συνεχώς, καθιστώντας δύσκολο για τις εγκαταστάσεις διαχείρισης απορριμμάτων να επενδύσουν σε μακροπρόθεσμες λύσεις που θα παραμείνουν σχετικές στο μέλλον. </a:t>
            </a:r>
            <a:endParaRPr lang="el-GR" dirty="0" smtClean="0"/>
          </a:p>
          <a:p>
            <a:r>
              <a:rPr lang="el-GR" dirty="0" smtClean="0"/>
              <a:t>Αυτή </a:t>
            </a:r>
            <a:r>
              <a:rPr lang="el-GR" dirty="0"/>
              <a:t>η συνεχής ανάγκη για αναβάθμιση και προσαρμογή στις νέες τεχνολογίες μπορεί να είναι </a:t>
            </a:r>
            <a:r>
              <a:rPr lang="el-GR" dirty="0">
                <a:solidFill>
                  <a:schemeClr val="accent5"/>
                </a:solidFill>
              </a:rPr>
              <a:t>δαπανηρή</a:t>
            </a:r>
            <a:r>
              <a:rPr lang="el-GR" dirty="0"/>
              <a:t> και </a:t>
            </a:r>
            <a:r>
              <a:rPr lang="el-GR" dirty="0">
                <a:solidFill>
                  <a:schemeClr val="accent5"/>
                </a:solidFill>
              </a:rPr>
              <a:t>χρονοβόρα</a:t>
            </a:r>
            <a:r>
              <a:rPr lang="el-GR" dirty="0"/>
              <a:t> για τις εταιρείες διαχείρισης απορριμμάτων και τους δήμους. </a:t>
            </a:r>
          </a:p>
        </p:txBody>
      </p:sp>
    </p:spTree>
    <p:extLst>
      <p:ext uri="{BB962C8B-B14F-4D97-AF65-F5344CB8AC3E}">
        <p14:creationId xmlns:p14="http://schemas.microsoft.com/office/powerpoint/2010/main" val="2126018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Τεχνολογικές Προκλήσεις </a:t>
            </a:r>
          </a:p>
        </p:txBody>
      </p:sp>
      <p:sp>
        <p:nvSpPr>
          <p:cNvPr id="3" name="Θέση περιεχομένου 2"/>
          <p:cNvSpPr>
            <a:spLocks noGrp="1"/>
          </p:cNvSpPr>
          <p:nvPr>
            <p:ph idx="1"/>
          </p:nvPr>
        </p:nvSpPr>
        <p:spPr/>
        <p:txBody>
          <a:bodyPr>
            <a:normAutofit/>
          </a:bodyPr>
          <a:lstStyle/>
          <a:p>
            <a:r>
              <a:rPr lang="el-GR" dirty="0"/>
              <a:t>Επιπλέον, η </a:t>
            </a:r>
            <a:r>
              <a:rPr lang="el-GR" b="1" dirty="0">
                <a:solidFill>
                  <a:schemeClr val="accent5"/>
                </a:solidFill>
              </a:rPr>
              <a:t>πολυπλοκότητα των σύγχρονων ροών αποβλήτων</a:t>
            </a:r>
            <a:r>
              <a:rPr lang="el-GR" dirty="0"/>
              <a:t>, τα οποία συχνά περιέχουν ένα μείγμα οργανικών, ανόργανων και επικίνδυνων υλικών, αποτελεί σημαντική πρόκληση για τις τεχνολογίες διαχείρισης </a:t>
            </a:r>
            <a:r>
              <a:rPr lang="el-GR" dirty="0" smtClean="0"/>
              <a:t>αποβλήτων.</a:t>
            </a:r>
          </a:p>
          <a:p>
            <a:r>
              <a:rPr lang="el-GR" dirty="0" smtClean="0"/>
              <a:t>Σύμφωνα </a:t>
            </a:r>
            <a:r>
              <a:rPr lang="el-GR" dirty="0"/>
              <a:t>με τον Brown (2020), οι συμβατικές διαδικασίες ανακύκλωσης δεν είναι πάντα αποτελεσματικές στον διαχωρισμό και την επεξεργασία αυτών των διαφορετικών ροών αποβλήτων, οδηγώντας σε μόλυνση και αναποτελεσματικότητα στη διαδικασία ανακύκλωσης. </a:t>
            </a:r>
            <a:endParaRPr lang="el-GR" dirty="0" smtClean="0"/>
          </a:p>
          <a:p>
            <a:r>
              <a:rPr lang="el-GR" dirty="0" smtClean="0"/>
              <a:t>Ως </a:t>
            </a:r>
            <a:r>
              <a:rPr lang="el-GR" dirty="0"/>
              <a:t>αποτέλεσμα, υπάρχει ανάγκη για προηγμένες τεχνολογίες διαλογής και επεξεργασίας που μπορούν να χειριστούν πιο αποτελεσματικά σύνθετες ροές αποβλήτων. </a:t>
            </a:r>
          </a:p>
        </p:txBody>
      </p:sp>
    </p:spTree>
    <p:extLst>
      <p:ext uri="{BB962C8B-B14F-4D97-AF65-F5344CB8AC3E}">
        <p14:creationId xmlns:p14="http://schemas.microsoft.com/office/powerpoint/2010/main" val="25678261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Τεχνολογικές Προκλήσεις </a:t>
            </a:r>
          </a:p>
        </p:txBody>
      </p:sp>
      <p:sp>
        <p:nvSpPr>
          <p:cNvPr id="3" name="Θέση περιεχομένου 2"/>
          <p:cNvSpPr>
            <a:spLocks noGrp="1"/>
          </p:cNvSpPr>
          <p:nvPr>
            <p:ph idx="1"/>
          </p:nvPr>
        </p:nvSpPr>
        <p:spPr/>
        <p:txBody>
          <a:bodyPr>
            <a:normAutofit/>
          </a:bodyPr>
          <a:lstStyle/>
          <a:p>
            <a:pPr marL="0" indent="0">
              <a:buNone/>
            </a:pPr>
            <a:r>
              <a:rPr lang="el-GR" dirty="0" smtClean="0"/>
              <a:t>Για </a:t>
            </a:r>
            <a:r>
              <a:rPr lang="el-GR" dirty="0"/>
              <a:t>να αντιμετωπίσουν αυτές τις τεχνολογικές προκλήσεις, οι ερευνητές και οι επαγγελματίες διαχείρισης απορριμμάτων διερευνούν </a:t>
            </a:r>
            <a:r>
              <a:rPr lang="el-GR" b="1" dirty="0">
                <a:solidFill>
                  <a:schemeClr val="accent2"/>
                </a:solidFill>
              </a:rPr>
              <a:t>καινοτόμες λύσεις </a:t>
            </a:r>
            <a:r>
              <a:rPr lang="el-GR" dirty="0" smtClean="0"/>
              <a:t>όπως:</a:t>
            </a:r>
          </a:p>
          <a:p>
            <a:pPr lvl="1">
              <a:buFont typeface="Wingdings" panose="05000000000000000000" pitchFamily="2" charset="2"/>
              <a:buChar char="q"/>
            </a:pPr>
            <a:r>
              <a:rPr lang="el-GR" dirty="0" smtClean="0"/>
              <a:t>ρομποτικά </a:t>
            </a:r>
            <a:r>
              <a:rPr lang="el-GR" dirty="0"/>
              <a:t>συστήματα διαλογής</a:t>
            </a:r>
            <a:r>
              <a:rPr lang="el-GR" dirty="0" smtClean="0"/>
              <a:t>,</a:t>
            </a:r>
          </a:p>
          <a:p>
            <a:pPr lvl="1">
              <a:buFont typeface="Wingdings" panose="05000000000000000000" pitchFamily="2" charset="2"/>
              <a:buChar char="q"/>
            </a:pPr>
            <a:r>
              <a:rPr lang="el-GR" dirty="0" smtClean="0"/>
              <a:t>προηγμένες </a:t>
            </a:r>
            <a:r>
              <a:rPr lang="el-GR" dirty="0"/>
              <a:t>τεχνολογίες ανακύκλωσης </a:t>
            </a:r>
            <a:endParaRPr lang="el-GR" dirty="0" smtClean="0"/>
          </a:p>
          <a:p>
            <a:pPr lvl="1">
              <a:buFont typeface="Wingdings" panose="05000000000000000000" pitchFamily="2" charset="2"/>
              <a:buChar char="q"/>
            </a:pPr>
            <a:r>
              <a:rPr lang="el-GR" dirty="0" smtClean="0"/>
              <a:t>διαδικασίες </a:t>
            </a:r>
            <a:r>
              <a:rPr lang="el-GR" dirty="0"/>
              <a:t>μεταφοράς αποβλήτων σε ενέργεια. </a:t>
            </a:r>
            <a:endParaRPr lang="el-GR" dirty="0" smtClean="0"/>
          </a:p>
          <a:p>
            <a:pPr marL="0" indent="0">
              <a:buNone/>
            </a:pPr>
            <a:r>
              <a:rPr lang="el-GR" dirty="0" smtClean="0"/>
              <a:t>Αυτές </a:t>
            </a:r>
            <a:r>
              <a:rPr lang="el-GR" dirty="0"/>
              <a:t>οι τεχνολογίες έχουν τη δυνατότητα να φέρουν επανάσταση στον τρόπο με τον οποίο διαχειριζόμαστε και χειριζόμαστε τα απόβλητα, καθιστώντας τη διαδικασία πιο </a:t>
            </a:r>
            <a:r>
              <a:rPr lang="el-GR" dirty="0">
                <a:solidFill>
                  <a:schemeClr val="accent2"/>
                </a:solidFill>
              </a:rPr>
              <a:t>αποτελεσματική</a:t>
            </a:r>
            <a:r>
              <a:rPr lang="el-GR" dirty="0"/>
              <a:t>, </a:t>
            </a:r>
            <a:r>
              <a:rPr lang="el-GR" dirty="0">
                <a:solidFill>
                  <a:schemeClr val="accent2"/>
                </a:solidFill>
              </a:rPr>
              <a:t>οικονομικά αποδοτική </a:t>
            </a:r>
            <a:r>
              <a:rPr lang="el-GR" dirty="0"/>
              <a:t>και </a:t>
            </a:r>
            <a:r>
              <a:rPr lang="el-GR" dirty="0">
                <a:solidFill>
                  <a:schemeClr val="accent2"/>
                </a:solidFill>
              </a:rPr>
              <a:t>φιλική προς το περιβάλλον</a:t>
            </a:r>
            <a:r>
              <a:rPr lang="el-GR" dirty="0"/>
              <a:t> μακροπρόθεσμα. </a:t>
            </a:r>
          </a:p>
        </p:txBody>
      </p:sp>
      <p:pic>
        <p:nvPicPr>
          <p:cNvPr id="1026" name="Picture 2" descr="Ρομποτικά Συστήματα και Ανακύκλωση: Οι αντιλήψεις σε Ελλάδα/Κύπρο | Off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785" y="2420937"/>
            <a:ext cx="3028215" cy="200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255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Νομικές Προκλήσεις </a:t>
            </a:r>
          </a:p>
        </p:txBody>
      </p:sp>
      <p:sp>
        <p:nvSpPr>
          <p:cNvPr id="3" name="Θέση περιεχομένου 2"/>
          <p:cNvSpPr>
            <a:spLocks noGrp="1"/>
          </p:cNvSpPr>
          <p:nvPr>
            <p:ph idx="1"/>
          </p:nvPr>
        </p:nvSpPr>
        <p:spPr/>
        <p:txBody>
          <a:bodyPr/>
          <a:lstStyle/>
          <a:p>
            <a:r>
              <a:rPr lang="el-GR" dirty="0"/>
              <a:t>Οι νομικές ρυθμίσεις και οι πολιτικές διαδραματίζουν κρίσιμο ρόλο στη διαμόρφωση των πρακτικών διαχείρισης αποβλήτων και στη διασφάλιση της συμμόρφωσης με τα περιβαλλοντικά πρότυπα. </a:t>
            </a:r>
            <a:endParaRPr lang="el-GR" dirty="0" smtClean="0"/>
          </a:p>
          <a:p>
            <a:r>
              <a:rPr lang="el-GR" dirty="0" smtClean="0"/>
              <a:t>Ωστόσο</a:t>
            </a:r>
            <a:r>
              <a:rPr lang="el-GR" dirty="0"/>
              <a:t>, η πλοήγηση στον περίπλοκο ιστό των νόμων και κανονισμών διαχείρισης απορριμμάτων μπορεί να είναι μια σημαντική πρόκληση για τις επιχειρήσεις, τους δήμους και τις εγκαταστάσεις διαχείρισης απορριμμάτων. </a:t>
            </a:r>
            <a:endParaRPr lang="el-GR" dirty="0" smtClean="0"/>
          </a:p>
          <a:p>
            <a:r>
              <a:rPr lang="el-GR" dirty="0" smtClean="0"/>
              <a:t>Σύμφωνα </a:t>
            </a:r>
            <a:r>
              <a:rPr lang="el-GR" dirty="0"/>
              <a:t>με τον Green (2017), η έλλειψη εναρμόνισης </a:t>
            </a:r>
            <a:r>
              <a:rPr lang="el-GR" dirty="0" smtClean="0"/>
              <a:t>και </a:t>
            </a:r>
            <a:r>
              <a:rPr lang="el-GR" dirty="0"/>
              <a:t>συνέπειας στους κανονισμούς διαχείρισης αποβλήτων σε διάφορες δικαιοδοσίες μπορεί να δημιουργήσει σύγχυση και ζητήματα συμμόρφωσης για τα ενδιαφερόμενα μέρη. </a:t>
            </a:r>
          </a:p>
        </p:txBody>
      </p:sp>
    </p:spTree>
    <p:extLst>
      <p:ext uri="{BB962C8B-B14F-4D97-AF65-F5344CB8AC3E}">
        <p14:creationId xmlns:p14="http://schemas.microsoft.com/office/powerpoint/2010/main" val="20307127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Νομικές Προκλήσεις </a:t>
            </a:r>
          </a:p>
        </p:txBody>
      </p:sp>
      <p:sp>
        <p:nvSpPr>
          <p:cNvPr id="3" name="Θέση περιεχομένου 2"/>
          <p:cNvSpPr>
            <a:spLocks noGrp="1"/>
          </p:cNvSpPr>
          <p:nvPr>
            <p:ph idx="1"/>
          </p:nvPr>
        </p:nvSpPr>
        <p:spPr/>
        <p:txBody>
          <a:bodyPr/>
          <a:lstStyle/>
          <a:p>
            <a:r>
              <a:rPr lang="el-GR" dirty="0"/>
              <a:t>Επιπλέον, η εξελισσόμενη φύση των νόμων και κανονισμών για τη διαχείριση αποβλήτων αποτελεί πρόκληση όσον αφορά την παραμονή ενημερωμένοι με τις πιο πρόσφατες νομικές απαιτήσεις. </a:t>
            </a:r>
            <a:endParaRPr lang="el-GR" dirty="0" smtClean="0"/>
          </a:p>
          <a:p>
            <a:r>
              <a:rPr lang="el-GR" dirty="0" smtClean="0"/>
              <a:t>Καθώς </a:t>
            </a:r>
            <a:r>
              <a:rPr lang="el-GR" dirty="0"/>
              <a:t>εμφανίζονται νέες περιβαλλοντικές ανησυχίες και η επιστημονική γνώση προχωρά, οι νομοθέτες αναθεωρούν και ενημερώνουν συνεχώς τις πολιτικές διαχείρισης αποβλήτων για την αντιμετώπιση αυτών των ζητημάτων. </a:t>
            </a:r>
            <a:endParaRPr lang="el-GR" dirty="0" smtClean="0"/>
          </a:p>
          <a:p>
            <a:r>
              <a:rPr lang="el-GR" dirty="0" smtClean="0"/>
              <a:t>Αυτό </a:t>
            </a:r>
            <a:r>
              <a:rPr lang="el-GR" dirty="0"/>
              <a:t>το δυναμικό ρυθμιστικό τοπίο μπορεί να δυσκολέψει τις επιχειρήσεις να διασφαλίσουν τη συμμόρφωση και να προσαρμόσουν ανάλογα τις πρακτικές διαχείρισης αποβλήτων. </a:t>
            </a:r>
          </a:p>
        </p:txBody>
      </p:sp>
    </p:spTree>
    <p:extLst>
      <p:ext uri="{BB962C8B-B14F-4D97-AF65-F5344CB8AC3E}">
        <p14:creationId xmlns:p14="http://schemas.microsoft.com/office/powerpoint/2010/main" val="2500172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αυξανόμενη κρίση της διαχείρισης απορριμμάτων: μια εις βάθος ανάλυση</a:t>
            </a:r>
          </a:p>
        </p:txBody>
      </p:sp>
      <p:sp>
        <p:nvSpPr>
          <p:cNvPr id="3" name="Θέση περιεχομένου 2"/>
          <p:cNvSpPr>
            <a:spLocks noGrp="1"/>
          </p:cNvSpPr>
          <p:nvPr>
            <p:ph idx="1"/>
          </p:nvPr>
        </p:nvSpPr>
        <p:spPr>
          <a:xfrm>
            <a:off x="677333" y="2160589"/>
            <a:ext cx="7736993" cy="4147847"/>
          </a:xfrm>
        </p:spPr>
        <p:txBody>
          <a:bodyPr>
            <a:normAutofit/>
          </a:bodyPr>
          <a:lstStyle/>
          <a:p>
            <a:pPr marL="0" indent="0" algn="ctr">
              <a:buNone/>
            </a:pPr>
            <a:r>
              <a:rPr lang="el-GR" b="1" dirty="0" smtClean="0">
                <a:solidFill>
                  <a:schemeClr val="accent2"/>
                </a:solidFill>
              </a:rPr>
              <a:t>Συνέπειες</a:t>
            </a:r>
            <a:r>
              <a:rPr lang="el-GR" dirty="0" smtClean="0"/>
              <a:t> </a:t>
            </a:r>
            <a:r>
              <a:rPr lang="el-GR" dirty="0" smtClean="0">
                <a:latin typeface="Arial" panose="020B0604020202020204" pitchFamily="34" charset="0"/>
                <a:cs typeface="Arial" panose="020B0604020202020204" pitchFamily="34" charset="0"/>
              </a:rPr>
              <a:t>→ </a:t>
            </a:r>
            <a:r>
              <a:rPr lang="el-GR" dirty="0" smtClean="0"/>
              <a:t>εκτεταμένες </a:t>
            </a:r>
            <a:r>
              <a:rPr lang="el-GR" dirty="0"/>
              <a:t>και πολύπλευρες. </a:t>
            </a:r>
            <a:endParaRPr lang="el-GR" dirty="0" smtClean="0"/>
          </a:p>
          <a:p>
            <a:pPr>
              <a:buFont typeface="+mj-lt"/>
              <a:buAutoNum type="arabicPeriod"/>
            </a:pPr>
            <a:r>
              <a:rPr lang="el-GR" b="1" dirty="0" smtClean="0">
                <a:solidFill>
                  <a:schemeClr val="accent5"/>
                </a:solidFill>
              </a:rPr>
              <a:t>Περιβαλλοντικές επιπτώσεις</a:t>
            </a:r>
            <a:r>
              <a:rPr lang="el-GR" dirty="0" smtClean="0"/>
              <a:t>: </a:t>
            </a:r>
            <a:r>
              <a:rPr lang="el-GR" u="sng" dirty="0" smtClean="0"/>
              <a:t>υποβάθμιση </a:t>
            </a:r>
            <a:r>
              <a:rPr lang="el-GR" u="sng" dirty="0"/>
              <a:t>του περιβάλλοντος </a:t>
            </a:r>
            <a:r>
              <a:rPr lang="el-GR" dirty="0"/>
              <a:t>έως </a:t>
            </a:r>
            <a:r>
              <a:rPr lang="el-GR" u="sng" dirty="0" smtClean="0"/>
              <a:t>κίνδυνοι για </a:t>
            </a:r>
            <a:r>
              <a:rPr lang="el-GR" u="sng" dirty="0"/>
              <a:t>τη δημόσια υγεία</a:t>
            </a:r>
            <a:r>
              <a:rPr lang="el-GR" dirty="0"/>
              <a:t>, </a:t>
            </a:r>
            <a:r>
              <a:rPr lang="el-GR" dirty="0" smtClean="0"/>
              <a:t>αισθητές </a:t>
            </a:r>
            <a:r>
              <a:rPr lang="el-GR" dirty="0"/>
              <a:t>σε </a:t>
            </a:r>
            <a:r>
              <a:rPr lang="el-GR" u="sng" dirty="0"/>
              <a:t>τοπικό, περιφερειακό και παγκόσμιο επίπεδο</a:t>
            </a:r>
            <a:r>
              <a:rPr lang="el-GR" dirty="0"/>
              <a:t>. </a:t>
            </a:r>
            <a:endParaRPr lang="el-GR" dirty="0" smtClean="0"/>
          </a:p>
          <a:p>
            <a:pPr marL="0" indent="0">
              <a:buNone/>
            </a:pPr>
            <a:r>
              <a:rPr lang="el-GR" dirty="0" smtClean="0"/>
              <a:t>Ένα </a:t>
            </a:r>
            <a:r>
              <a:rPr lang="el-GR" dirty="0"/>
              <a:t>από τα πιο ορατά αποτελέσματα του προβλήματος των αποβλήτων είναι η </a:t>
            </a:r>
            <a:r>
              <a:rPr lang="el-GR" b="1" dirty="0">
                <a:solidFill>
                  <a:schemeClr val="accent5"/>
                </a:solidFill>
              </a:rPr>
              <a:t>θαλάσσια ρύπανση</a:t>
            </a:r>
            <a:r>
              <a:rPr lang="el-GR" dirty="0"/>
              <a:t>. Κάθε χρόνο, εκατομμύρια τόνοι πλαστικών απορριμμάτων καταλήγουν στους ωκεανούς, αποτελώντας σοβαρή απειλή για τη θαλάσσια ζωή. Σύμφωνα με μια μελέτη που δημοσιεύτηκε στο περιοδικό Science, υπολογίζεται ότι υπάρχουν περίπου </a:t>
            </a:r>
            <a:r>
              <a:rPr lang="el-GR" u="sng" dirty="0"/>
              <a:t>5,25 τρισεκατομμύρια κομμάτια </a:t>
            </a:r>
            <a:r>
              <a:rPr lang="el-GR" dirty="0"/>
              <a:t>πλαστικών συντριμμιών στον ωκεανό, με καταστροφικές συνέπειες για τα θαλάσσια </a:t>
            </a:r>
            <a:r>
              <a:rPr lang="el-GR" dirty="0" smtClean="0"/>
              <a:t>οικοσυστήματα. </a:t>
            </a:r>
            <a:endParaRPr lang="el-GR" dirty="0"/>
          </a:p>
        </p:txBody>
      </p:sp>
      <p:pic>
        <p:nvPicPr>
          <p:cNvPr id="3074" name="Picture 2" descr="Ρύπανση πλαστικών: Γιατί είναι επείγουσα μια νέα διεθνής συνθήκη για την  πλαστική ρύπανση; - Water &amp; Wa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826" y="2452256"/>
            <a:ext cx="351181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 πρόκληση της θαλάσσιας ρύπανσης και πώς μπορούμε να την αντιμετωπίσουμ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412" y="4574453"/>
            <a:ext cx="2818534" cy="211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782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Νομικές Προκλήσεις </a:t>
            </a:r>
          </a:p>
        </p:txBody>
      </p:sp>
      <p:sp>
        <p:nvSpPr>
          <p:cNvPr id="3" name="Θέση περιεχομένου 2"/>
          <p:cNvSpPr>
            <a:spLocks noGrp="1"/>
          </p:cNvSpPr>
          <p:nvPr>
            <p:ph idx="1"/>
          </p:nvPr>
        </p:nvSpPr>
        <p:spPr>
          <a:xfrm>
            <a:off x="677334" y="2160589"/>
            <a:ext cx="8596668" cy="3880773"/>
          </a:xfrm>
        </p:spPr>
        <p:txBody>
          <a:bodyPr/>
          <a:lstStyle/>
          <a:p>
            <a:r>
              <a:rPr lang="el-GR" dirty="0"/>
              <a:t>Μια άλλη νομική πρόκληση στη διαχείριση αποβλήτων είναι η επιβολή των κανονισμών και η παρακολούθηση της συμμόρφωσης από τους παραγωγούς αποβλήτων και τις εγκαταστάσεις διάθεσης. </a:t>
            </a:r>
            <a:endParaRPr lang="el-GR" dirty="0" smtClean="0"/>
          </a:p>
          <a:p>
            <a:r>
              <a:rPr lang="el-GR" dirty="0" smtClean="0"/>
              <a:t>Σύμφωνα </a:t>
            </a:r>
            <a:r>
              <a:rPr lang="el-GR" dirty="0"/>
              <a:t>με τον Black (2019), οι ανεπαρκείς μηχανισμοί επιβολής και οι περιορισμένοι πόροι για παρακολούθηση μπορεί να οδηγήσουν σε μη συμμόρφωση και σε παράνομες πρακτικές διάθεσης αποβλήτων, υπονομεύοντας την αποτελεσματικότητα των κανονισμών διαχείρισης αποβλήτων. </a:t>
            </a:r>
            <a:endParaRPr lang="el-GR" dirty="0" smtClean="0"/>
          </a:p>
          <a:p>
            <a:r>
              <a:rPr lang="el-GR" dirty="0" smtClean="0"/>
              <a:t>Αυτή </a:t>
            </a:r>
            <a:r>
              <a:rPr lang="el-GR" dirty="0"/>
              <a:t>η έλλειψη εποπτείας μπορεί να οδηγήσει σε περιβαλλοντική ρύπανση, κινδύνους για τη δημόσια υγεία και κοινωνικές συγκρούσεις σε κοινότητες που επηρεάζονται από την ακατάλληλη διάθεση απορριμμάτων. </a:t>
            </a:r>
          </a:p>
        </p:txBody>
      </p:sp>
    </p:spTree>
    <p:extLst>
      <p:ext uri="{BB962C8B-B14F-4D97-AF65-F5344CB8AC3E}">
        <p14:creationId xmlns:p14="http://schemas.microsoft.com/office/powerpoint/2010/main" val="24902371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Νομικές Προκλήσεις </a:t>
            </a:r>
          </a:p>
        </p:txBody>
      </p:sp>
      <p:sp>
        <p:nvSpPr>
          <p:cNvPr id="3" name="Θέση περιεχομένου 2"/>
          <p:cNvSpPr>
            <a:spLocks noGrp="1"/>
          </p:cNvSpPr>
          <p:nvPr>
            <p:ph idx="1"/>
          </p:nvPr>
        </p:nvSpPr>
        <p:spPr>
          <a:xfrm>
            <a:off x="677334" y="2160589"/>
            <a:ext cx="8596668" cy="2963861"/>
          </a:xfrm>
        </p:spPr>
        <p:txBody>
          <a:bodyPr/>
          <a:lstStyle/>
          <a:p>
            <a:r>
              <a:rPr lang="el-GR" dirty="0"/>
              <a:t>Για να ξεπεραστούν αυτές οι νομικές προκλήσεις, οι υπεύθυνοι χάραξης πολιτικής και οι ρυθμιστικές αρχές πρέπει να </a:t>
            </a:r>
            <a:r>
              <a:rPr lang="el-GR" b="1" dirty="0">
                <a:solidFill>
                  <a:schemeClr val="accent2"/>
                </a:solidFill>
              </a:rPr>
              <a:t>συνεργαστούν</a:t>
            </a:r>
            <a:r>
              <a:rPr lang="el-GR" dirty="0"/>
              <a:t> με τα ενδιαφερόμενα μέρη για να αναπτύξουν σαφείς, συνεπείς και εφαρμόσιμους κανονισμούς διαχείρισης αποβλήτων. </a:t>
            </a:r>
            <a:endParaRPr lang="el-GR" dirty="0" smtClean="0"/>
          </a:p>
          <a:p>
            <a:r>
              <a:rPr lang="el-GR" dirty="0" smtClean="0"/>
              <a:t>Προάγοντας </a:t>
            </a:r>
            <a:r>
              <a:rPr lang="el-GR" dirty="0"/>
              <a:t>τη </a:t>
            </a:r>
            <a:r>
              <a:rPr lang="el-GR" dirty="0">
                <a:solidFill>
                  <a:schemeClr val="accent2"/>
                </a:solidFill>
              </a:rPr>
              <a:t>διαφάνεια</a:t>
            </a:r>
            <a:r>
              <a:rPr lang="el-GR" dirty="0"/>
              <a:t>, τη </a:t>
            </a:r>
            <a:r>
              <a:rPr lang="el-GR" dirty="0">
                <a:solidFill>
                  <a:schemeClr val="accent2"/>
                </a:solidFill>
              </a:rPr>
              <a:t>λογοδοσία</a:t>
            </a:r>
            <a:r>
              <a:rPr lang="el-GR" dirty="0"/>
              <a:t> και τη </a:t>
            </a:r>
            <a:r>
              <a:rPr lang="el-GR" dirty="0">
                <a:solidFill>
                  <a:schemeClr val="accent2"/>
                </a:solidFill>
              </a:rPr>
              <a:t>δέσμευση</a:t>
            </a:r>
            <a:r>
              <a:rPr lang="el-GR" dirty="0"/>
              <a:t> των ενδιαφερομένων, οι κυβερνήσεις μπορούν να δημιουργήσουν ένα ρυθμιστικό πλαίσιο που δίνει κίνητρα για συμμόρφωση και ενισχύει μια κουλτούρα περιβαλλοντικής ευθύνης μεταξύ των παραγωγών αποβλήτων και των εγκαταστάσεων διάθεσης. </a:t>
            </a:r>
          </a:p>
        </p:txBody>
      </p:sp>
    </p:spTree>
    <p:extLst>
      <p:ext uri="{BB962C8B-B14F-4D97-AF65-F5344CB8AC3E}">
        <p14:creationId xmlns:p14="http://schemas.microsoft.com/office/powerpoint/2010/main" val="8510820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Οικονομικές Προκλήσεις </a:t>
            </a:r>
          </a:p>
        </p:txBody>
      </p:sp>
      <p:sp>
        <p:nvSpPr>
          <p:cNvPr id="3" name="Θέση περιεχομένου 2"/>
          <p:cNvSpPr>
            <a:spLocks noGrp="1"/>
          </p:cNvSpPr>
          <p:nvPr>
            <p:ph idx="1"/>
          </p:nvPr>
        </p:nvSpPr>
        <p:spPr/>
        <p:txBody>
          <a:bodyPr/>
          <a:lstStyle/>
          <a:p>
            <a:r>
              <a:rPr lang="el-GR" dirty="0"/>
              <a:t>Οι </a:t>
            </a:r>
            <a:r>
              <a:rPr lang="el-GR" b="1" dirty="0">
                <a:solidFill>
                  <a:schemeClr val="accent2"/>
                </a:solidFill>
              </a:rPr>
              <a:t>οικονομικοί παράγοντες </a:t>
            </a:r>
            <a:r>
              <a:rPr lang="el-GR" dirty="0"/>
              <a:t>διαδραματίζουν επίσης σημαντικό ρόλο στη διαμόρφωση των πρακτικών διαχείρισης απορριμμάτων και επηρεάζουν τις αποφάσεις των επιχειρήσεων, των κυβερνήσεων και των καταναλωτών. </a:t>
            </a:r>
            <a:endParaRPr lang="el-GR" dirty="0" smtClean="0"/>
          </a:p>
          <a:p>
            <a:r>
              <a:rPr lang="el-GR" dirty="0" smtClean="0"/>
              <a:t>Το </a:t>
            </a:r>
            <a:r>
              <a:rPr lang="el-GR" b="1" dirty="0">
                <a:solidFill>
                  <a:schemeClr val="accent5"/>
                </a:solidFill>
              </a:rPr>
              <a:t>κόστος</a:t>
            </a:r>
            <a:r>
              <a:rPr lang="el-GR" dirty="0"/>
              <a:t> διάθεσης και ανακύκλωσης απορριμμάτων αποτελεί σημαντικό στοιχείο για τις εταιρείες διαχείρισης απορριμμάτων, καθώς επηρεάζει άμεσα τα λειτουργικά έξοδα και την κερδοφορία τους. </a:t>
            </a:r>
            <a:endParaRPr lang="el-GR" dirty="0" smtClean="0"/>
          </a:p>
          <a:p>
            <a:r>
              <a:rPr lang="el-GR" dirty="0" smtClean="0"/>
              <a:t>Σύμφωνα </a:t>
            </a:r>
            <a:r>
              <a:rPr lang="el-GR" dirty="0"/>
              <a:t>με τον White (2016), το υψηλό κόστος της υγειονομικής ταφής και της αποτέφρωσης, σε συνδυασμό με τις κυμαινόμενες τιμές για τα ανακυκλωμένα υλικά, μπορεί να αποτελέσει οικονομική πρόκληση για τις εταιρείες διαχείρισης αποβλήτων που επιδιώκουν να υιοθετήσουν βιώσιμες πρακτικές διαχείρισης αποβλήτων . </a:t>
            </a:r>
          </a:p>
        </p:txBody>
      </p:sp>
    </p:spTree>
    <p:extLst>
      <p:ext uri="{BB962C8B-B14F-4D97-AF65-F5344CB8AC3E}">
        <p14:creationId xmlns:p14="http://schemas.microsoft.com/office/powerpoint/2010/main" val="27853468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Οικονομικές Προκλήσεις </a:t>
            </a:r>
          </a:p>
        </p:txBody>
      </p:sp>
      <p:sp>
        <p:nvSpPr>
          <p:cNvPr id="3" name="Θέση περιεχομένου 2"/>
          <p:cNvSpPr>
            <a:spLocks noGrp="1"/>
          </p:cNvSpPr>
          <p:nvPr>
            <p:ph idx="1"/>
          </p:nvPr>
        </p:nvSpPr>
        <p:spPr/>
        <p:txBody>
          <a:bodyPr/>
          <a:lstStyle/>
          <a:p>
            <a:r>
              <a:rPr lang="el-GR" dirty="0"/>
              <a:t>Επιπλέον, η έλλειψη οικονομικών κινήτρων για την ανακύκλωση και τη μείωση των απορριμμάτων μπορεί να εμποδίσει τις προσπάθειες προώθησης πρακτικών βιώσιμης διαχείρισης αποβλήτων μεταξύ των επιχειρήσεων και των καταναλωτών. </a:t>
            </a:r>
            <a:endParaRPr lang="el-GR" dirty="0" smtClean="0"/>
          </a:p>
          <a:p>
            <a:r>
              <a:rPr lang="el-GR" dirty="0" smtClean="0"/>
              <a:t>Σύμφωνα </a:t>
            </a:r>
            <a:r>
              <a:rPr lang="el-GR" dirty="0"/>
              <a:t>με τον Gray (2018), πολλές επιχειρήσεις δίνουν προτεραιότητα στην εξοικονόμηση κόστους και στη λειτουργική αποτελεσματικότητα έναντι της περιβαλλοντικής βιωσιμότητας όταν λαμβάνουν αποφάσεις σχετικά με τη διαχείριση των απορριμμάτων. </a:t>
            </a:r>
            <a:endParaRPr lang="el-GR" dirty="0" smtClean="0"/>
          </a:p>
          <a:p>
            <a:r>
              <a:rPr lang="el-GR" dirty="0" smtClean="0"/>
              <a:t>Χωρίς </a:t>
            </a:r>
            <a:r>
              <a:rPr lang="el-GR" dirty="0"/>
              <a:t>οικονομικά κίνητρα ή ρυθμιστικές εντολές για την ενθάρρυνση της ανακύκλωσης και της μείωσης των απορριμμάτων, οι επιχειρήσεις μπορεί να είναι απρόθυμες να επενδύσουν σε πρακτικές βιώσιμης διαχείρισης απορριμμάτων. </a:t>
            </a:r>
          </a:p>
        </p:txBody>
      </p:sp>
    </p:spTree>
    <p:extLst>
      <p:ext uri="{BB962C8B-B14F-4D97-AF65-F5344CB8AC3E}">
        <p14:creationId xmlns:p14="http://schemas.microsoft.com/office/powerpoint/2010/main" val="6879971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Οικονομικές Προκλήσεις </a:t>
            </a:r>
          </a:p>
        </p:txBody>
      </p:sp>
      <p:sp>
        <p:nvSpPr>
          <p:cNvPr id="3" name="Θέση περιεχομένου 2"/>
          <p:cNvSpPr>
            <a:spLocks noGrp="1"/>
          </p:cNvSpPr>
          <p:nvPr>
            <p:ph idx="1"/>
          </p:nvPr>
        </p:nvSpPr>
        <p:spPr>
          <a:xfrm>
            <a:off x="677335" y="2160589"/>
            <a:ext cx="6885516" cy="3880773"/>
          </a:xfrm>
        </p:spPr>
        <p:txBody>
          <a:bodyPr>
            <a:normAutofit lnSpcReduction="10000"/>
          </a:bodyPr>
          <a:lstStyle/>
          <a:p>
            <a:r>
              <a:rPr lang="el-GR" dirty="0"/>
              <a:t>Επιπλέον, η παγκόσμια φύση του προβλήματος των αποβλήτων παρουσιάζει οικονομικές προκλήσεις όσον αφορά το </a:t>
            </a:r>
            <a:r>
              <a:rPr lang="el-GR" b="1" dirty="0">
                <a:solidFill>
                  <a:schemeClr val="accent5"/>
                </a:solidFill>
              </a:rPr>
              <a:t>διεθνές εμπόριο αποβλήτων </a:t>
            </a:r>
            <a:r>
              <a:rPr lang="el-GR" dirty="0"/>
              <a:t>και τη διασυνοριακή διαχείριση των αποβλήτων. </a:t>
            </a:r>
            <a:endParaRPr lang="el-GR" dirty="0" smtClean="0"/>
          </a:p>
          <a:p>
            <a:r>
              <a:rPr lang="el-GR" dirty="0" smtClean="0"/>
              <a:t>Σύμφωνα </a:t>
            </a:r>
            <a:r>
              <a:rPr lang="el-GR" dirty="0"/>
              <a:t>με τον Red (2020), οι ανεπτυγμένες χώρες συχνά εξάγουν τα απόβλητά τους σε αναπτυσσόμενες χώρες με λιγότερο αυστηρούς περιβαλλοντικούς κανονισμούς, οδηγώντας σε περιβαλλοντική αδικία και κοινωνικές ανισότητες στη διαχείριση των απορριμμάτων. </a:t>
            </a:r>
            <a:endParaRPr lang="el-GR" dirty="0" smtClean="0"/>
          </a:p>
          <a:p>
            <a:r>
              <a:rPr lang="el-GR" dirty="0" smtClean="0"/>
              <a:t>Αυτή </a:t>
            </a:r>
            <a:r>
              <a:rPr lang="el-GR" dirty="0"/>
              <a:t>η πρακτική μπορεί επίσης να στρεβλώσει τις τοπικές αγορές απορριμμάτων και να υπονομεύσει τις προσπάθειες προώθησης πρωτοβουλιών οικιακής ανακύκλωσης και μείωσης των απορριμμάτων. </a:t>
            </a:r>
          </a:p>
        </p:txBody>
      </p:sp>
      <p:pic>
        <p:nvPicPr>
          <p:cNvPr id="32770" name="Picture 2" descr="ΕΕ: Εξήγαγε 32 εκατομμύρια τόνους αποβλήτων το 2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8850" y="379411"/>
            <a:ext cx="3163726" cy="1781178"/>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2"/>
          <p:cNvSpPr txBox="1">
            <a:spLocks/>
          </p:cNvSpPr>
          <p:nvPr/>
        </p:nvSpPr>
        <p:spPr>
          <a:xfrm>
            <a:off x="795867" y="6271551"/>
            <a:ext cx="8359602" cy="376994"/>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l-GR" sz="2000" i="1" dirty="0" smtClean="0">
                <a:solidFill>
                  <a:schemeClr val="bg2"/>
                </a:solidFill>
              </a:rPr>
              <a:t>Το 2022 η ΕΕ εξήγαγε 32.1 εκατ. τόνους αποβλήτων σε χώρες εκτός ΕΕ</a:t>
            </a:r>
            <a:endParaRPr lang="el-GR" sz="2000" i="1" dirty="0">
              <a:solidFill>
                <a:schemeClr val="bg2"/>
              </a:solidFill>
            </a:endParaRPr>
          </a:p>
        </p:txBody>
      </p:sp>
      <p:pic>
        <p:nvPicPr>
          <p:cNvPr id="32772" name="Picture 4" descr="https://www.financialreport.gr/wp-content/uploads/2024/01/top-10-destinations-eu-waste-2022-600x3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78335"/>
            <a:ext cx="4215423" cy="237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544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Οικονομικές Προκλήσεις </a:t>
            </a:r>
          </a:p>
        </p:txBody>
      </p:sp>
      <p:sp>
        <p:nvSpPr>
          <p:cNvPr id="3" name="Θέση περιεχομένου 2"/>
          <p:cNvSpPr>
            <a:spLocks noGrp="1"/>
          </p:cNvSpPr>
          <p:nvPr>
            <p:ph idx="1"/>
          </p:nvPr>
        </p:nvSpPr>
        <p:spPr>
          <a:xfrm>
            <a:off x="677334" y="2160589"/>
            <a:ext cx="7634983" cy="4078286"/>
          </a:xfrm>
        </p:spPr>
        <p:txBody>
          <a:bodyPr/>
          <a:lstStyle/>
          <a:p>
            <a:pPr marL="0" indent="0">
              <a:buNone/>
            </a:pPr>
            <a:r>
              <a:rPr lang="el-GR" dirty="0"/>
              <a:t>Για να αντιμετωπίσουν αυτές τις οικονομικές προκλήσεις, οι κυβερνήσεις μπορούν να εφαρμόσουν πολιτικές </a:t>
            </a:r>
            <a:r>
              <a:rPr lang="el-GR" dirty="0" smtClean="0"/>
              <a:t>όπως: </a:t>
            </a:r>
          </a:p>
          <a:p>
            <a:r>
              <a:rPr lang="el-GR" dirty="0" smtClean="0"/>
              <a:t>προγράμματα </a:t>
            </a:r>
            <a:r>
              <a:rPr lang="el-GR" dirty="0"/>
              <a:t>εκτεταμένης ευθύνης παραγωγού (EPR), </a:t>
            </a:r>
            <a:endParaRPr lang="el-GR" dirty="0" smtClean="0"/>
          </a:p>
          <a:p>
            <a:r>
              <a:rPr lang="el-GR" dirty="0" smtClean="0"/>
              <a:t>φόρους </a:t>
            </a:r>
            <a:r>
              <a:rPr lang="el-GR" dirty="0"/>
              <a:t>υγειονομικής ταφής και συστήματα επιστροφής καταθέσεων για να δώσουν κίνητρα για τη μείωση των απορριμμάτων, </a:t>
            </a:r>
            <a:endParaRPr lang="el-GR" dirty="0" smtClean="0"/>
          </a:p>
          <a:p>
            <a:r>
              <a:rPr lang="el-GR" dirty="0" smtClean="0"/>
              <a:t>την </a:t>
            </a:r>
            <a:r>
              <a:rPr lang="el-GR" dirty="0"/>
              <a:t>ανακύκλωση και τις πρακτικές υπεύθυνης διάθεσης </a:t>
            </a:r>
            <a:r>
              <a:rPr lang="el-GR" dirty="0" smtClean="0"/>
              <a:t>απορριμμάτων.</a:t>
            </a:r>
          </a:p>
          <a:p>
            <a:pPr marL="0" indent="0">
              <a:buNone/>
            </a:pPr>
            <a:r>
              <a:rPr lang="el-GR" dirty="0" smtClean="0"/>
              <a:t>Εσωτερικεύοντας </a:t>
            </a:r>
            <a:r>
              <a:rPr lang="el-GR" dirty="0"/>
              <a:t>το εξωτερικό κόστος της παραγωγής αποβλήτων και προωθώντας μια προσέγγιση κυκλικής οικονομίας στη διαχείριση των πόρων, οι υπεύθυνοι χάραξης πολιτικής μπορούν να δημιουργήσουν οικονομικά κίνητρα για τις επιχειρήσεις και τους καταναλωτές να υιοθετήσουν βιώσιμες πρακτικές διαχείρισης αποβλήτων. </a:t>
            </a:r>
          </a:p>
        </p:txBody>
      </p:sp>
      <p:pic>
        <p:nvPicPr>
          <p:cNvPr id="4" name="Picture 2" descr="Σύστημα DRS: Σύντομα, Επιστροφή χρημάτων για συσκευασίες ποτών - MySemin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317" y="3005138"/>
            <a:ext cx="3793957" cy="225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9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928</TotalTime>
  <Words>8888</Words>
  <Application>Microsoft Office PowerPoint</Application>
  <PresentationFormat>Ευρεία οθόνη</PresentationFormat>
  <Paragraphs>429</Paragraphs>
  <Slides>95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95</vt:i4>
      </vt:variant>
    </vt:vector>
  </HeadingPairs>
  <TitlesOfParts>
    <vt:vector size="102" baseType="lpstr">
      <vt:lpstr>Arial</vt:lpstr>
      <vt:lpstr>Century Gothic</vt:lpstr>
      <vt:lpstr>Roboto</vt:lpstr>
      <vt:lpstr>Trebuchet MS</vt:lpstr>
      <vt:lpstr>Wingdings</vt:lpstr>
      <vt:lpstr>Wingdings 3</vt:lpstr>
      <vt:lpstr>Όψη</vt:lpstr>
      <vt:lpstr>1. Το Περιβαλλοντικό Πρόβλημα</vt:lpstr>
      <vt:lpstr>Απορρίμματα, ένα παγκόσμιο περιβαλλοντικό ζήτημα</vt:lpstr>
      <vt:lpstr>1.2.1 Εξέταση του προβλήματος των απορριμμάτων σε παγκόσμιο επίπεδο</vt:lpstr>
      <vt:lpstr>Εισαγωγή στο πρόβλημα των απορριμμάτων </vt:lpstr>
      <vt:lpstr>Εισαγωγή στο πρόβλημα των απορριμμάτων </vt:lpstr>
      <vt:lpstr>Η αυξανόμενη κρίση της διαχείρισης απορριμμάτων: μια εις βάθος ανάλυση </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Η αυξανόμενη κρίση της διαχείρισης απορριμμάτων: μια εις βάθος ανάλυση</vt:lpstr>
      <vt:lpstr>Ανάλυση της εμβέλειας του προβλήματος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Η περίπτωση της Ελλάδας</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Παγκόσμιες στατιστικές και τάσεις στη δημιουργία και διαχείριση απορριμμάτων </vt:lpstr>
      <vt:lpstr>Σοβαρότητα του προβλήματος και προοπτικές </vt:lpstr>
      <vt:lpstr>Σοβαρότητα του προβλήματος και προοπτικές </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ΧΑΔΑ-ΧΥΤΑ-ΧΥΤΥ</vt:lpstr>
      <vt:lpstr>ΧΑΔΑ-ΧΥΤΑ-ΧΥΤΥ</vt:lpstr>
      <vt:lpstr>ΧΑΔΑ-ΧΥΤΑ-ΧΥΤΥ</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Ο αντίκτυπος της Παραγωγής και Διαχείρισης Απορριμμάτων στην Υγεία του Πλανήτη </vt:lpstr>
      <vt:lpstr>1.2.2 Τύποι απορριμμάτων και οι επιπτώσεις τους στο περιβάλλον και την υγεία του ανθρώπου: </vt:lpstr>
      <vt:lpstr>1.2.2 Τύποι απορριμμάτων και οι επιπτώσεις τους στο περιβάλλον και την υγεία του ανθρώπου: </vt:lpstr>
      <vt:lpstr>Κατηγορίες αποβλήτων: Κατανόηση στερεών, υγρών, επικίνδυνων, ανακυκλώσιμων και άλλων </vt:lpstr>
      <vt:lpstr>Στερεά απόβλητα </vt:lpstr>
      <vt:lpstr>Στερεά απόβλητα </vt:lpstr>
      <vt:lpstr>Στερεά απόβλητα </vt:lpstr>
      <vt:lpstr>Υγρά απόβλητα </vt:lpstr>
      <vt:lpstr>Υγρά απόβλητα </vt:lpstr>
      <vt:lpstr>Επικίνδυνα απόβλητα </vt:lpstr>
      <vt:lpstr>Επικίνδυνα απόβλητα </vt:lpstr>
      <vt:lpstr>Ανακυκλώσιμα απόβλητα </vt:lpstr>
      <vt:lpstr>Ανακυκλώσιμα απόβλητα </vt:lpstr>
      <vt:lpstr>Βιοαποδομήσιμα απόβλητα </vt:lpstr>
      <vt:lpstr>Βιοαποδομήσιμα απόβλητα </vt:lpstr>
      <vt:lpstr>Ηλεκτρονικά απόβλητα </vt:lpstr>
      <vt:lpstr>Ηλεκτρονικά απόβλητα </vt:lpstr>
      <vt:lpstr>Κατηγορίες αποβλήτων</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Επιπτώσεις κάθε κατηγορίας αποβλήτων στο περιβάλλον και την ανθρώπινη υγεία </vt:lpstr>
      <vt:lpstr>1.2.3 Προκλήσεις που αντιμετωπίζονται στη διαχείριση των απορριμμάτων: </vt:lpstr>
      <vt:lpstr>Προκλήσεις που αντιμετωπίζονται στη διαχείριση των απορριμμάτων</vt:lpstr>
      <vt:lpstr>Προκλήσεις που αντιμετωπίζονται στη διαχείριση των απορριμμάτων</vt:lpstr>
      <vt:lpstr>Προκλήσεις που αντιμετωπίζονται στη διαχείριση των απορριμμάτων</vt:lpstr>
      <vt:lpstr>Προκλήσεις που αντιμετωπίζονται στη διαχείριση των απορριμμάτων</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Κοινωνικές και Περιβαλλοντικές Προκλήσεις που σχετίζονται με τη Διαχείριση Απορριμμάτων </vt:lpstr>
      <vt:lpstr>Τεχνολογικές, Νομικές και Οικονομικές Προκλήσεις στην Αντιμετώπιση του Προβλήματος των Αποβλήτων </vt:lpstr>
      <vt:lpstr>Τεχνολογικές Προκλήσεις </vt:lpstr>
      <vt:lpstr>Τεχνολογικές Προκλήσεις </vt:lpstr>
      <vt:lpstr>Τεχνολογικές Προκλήσεις </vt:lpstr>
      <vt:lpstr>Τεχνολογικές Προκλήσεις </vt:lpstr>
      <vt:lpstr>Νομικές Προκλήσεις </vt:lpstr>
      <vt:lpstr>Νομικές Προκλήσεις </vt:lpstr>
      <vt:lpstr>Νομικές Προκλήσεις </vt:lpstr>
      <vt:lpstr>Νομικές Προκλήσεις </vt:lpstr>
      <vt:lpstr>Οικονομικές Προκλήσεις </vt:lpstr>
      <vt:lpstr>Οικονομικές Προκλήσεις </vt:lpstr>
      <vt:lpstr>Οικονομικές Προκλήσεις </vt:lpstr>
      <vt:lpstr>Οικονομικές Προκλήσεις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Το Περιβαλλοντικό Πρόβλημα</dc:title>
  <dc:creator>User</dc:creator>
  <cp:lastModifiedBy>User</cp:lastModifiedBy>
  <cp:revision>55</cp:revision>
  <dcterms:created xsi:type="dcterms:W3CDTF">2024-09-16T08:17:39Z</dcterms:created>
  <dcterms:modified xsi:type="dcterms:W3CDTF">2024-12-16T10:27:36Z</dcterms:modified>
</cp:coreProperties>
</file>