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58" r:id="rId4"/>
    <p:sldId id="264" r:id="rId5"/>
    <p:sldId id="263" r:id="rId6"/>
    <p:sldId id="262" r:id="rId7"/>
    <p:sldId id="257" r:id="rId8"/>
    <p:sldId id="259" r:id="rId9"/>
    <p:sldId id="261" r:id="rId10"/>
    <p:sldId id="265" r:id="rId11"/>
    <p:sldId id="266" r:id="rId12"/>
    <p:sldId id="267" r:id="rId13"/>
    <p:sldId id="268" r:id="rId14"/>
    <p:sldId id="283" r:id="rId15"/>
    <p:sldId id="284" r:id="rId16"/>
    <p:sldId id="281" r:id="rId17"/>
    <p:sldId id="269" r:id="rId18"/>
    <p:sldId id="274" r:id="rId19"/>
    <p:sldId id="285" r:id="rId20"/>
    <p:sldId id="287" r:id="rId21"/>
    <p:sldId id="286" r:id="rId22"/>
    <p:sldId id="288" r:id="rId23"/>
    <p:sldId id="270" r:id="rId24"/>
    <p:sldId id="271" r:id="rId25"/>
    <p:sldId id="279" r:id="rId26"/>
    <p:sldId id="272" r:id="rId27"/>
    <p:sldId id="282" r:id="rId28"/>
    <p:sldId id="273" r:id="rId29"/>
    <p:sldId id="276" r:id="rId30"/>
    <p:sldId id="275" r:id="rId31"/>
    <p:sldId id="277" r:id="rId32"/>
    <p:sldId id="278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3:57.2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586 1 24575,'0'35'0,"-11"301"0,-37 40 0,43-348 0,-10 52 0,-38 127 0,32-147 0,-75 186 0,6-23 0,61-143 0,-47 92 0,-15 19 0,63-128 0,21-48-682,-9 32-1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0.8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24575,'42'-1'0,"77"5"0,-103-3 0,0 2 0,-1 0 0,0 1 0,0 1 0,27 12 0,-17-4 6,0 1 0,-1 2 0,0 0 0,-2 2 0,0 0-1,28 31 1,-5 2-108,62 93-1,-38-37-377,79 167 0,30 130 371,-119-266-16,780 1857-4460,-758-1803 4363,-29-65-1804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1.9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3302 1 24575,'-7'14'0,"-1"-1"0,-12 16 0,-11 16 0,-303 437 0,-183 145-911,367-464 209,-282 239 0,209-230 374,-6-10 1,-8-11-1,-379 182 0,579-316 360,2 1 1,0 2 0,1 1 0,-54 45 0,38-22 395,-169 144 1241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3.8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1 353 24575,'0'879'0,"0"-873"0,0 5 0,0 1 0,0 0 0,1-1 0,1 1 0,0-1 0,4 15 0,-5-25 0,-1 0 0,0 0 0,1 1 0,0-1 0,-1 0 0,1 0 0,0 0 0,0 0 0,-1 0 0,1 0 0,0 0 0,0 0 0,0 0 0,2 1 0,-2-2 0,0 0 0,-1 0 0,1 0 0,0 0 0,-1 0 0,1 0 0,0 0 0,-1 0 0,1 0 0,0 0 0,-1-1 0,1 1 0,0 0 0,-1-1 0,1 1 0,-1 0 0,1-1 0,-1 1 0,1-1 0,-1 1 0,1 0 0,-1-1 0,1 0 0,-1 1 0,1-1 0,-1 1 0,0-1 0,1 1 0,-1-1 0,0 0 0,0 1 0,1-2 0,7-16 0,-1-1 0,9-37 0,-6 19 0,55-156 0,116-243 0,-161 397 0,1 1 0,2 1 0,2 1 0,33-37 0,124-116 0,-70 84 0,-103 98 0,-1 0 0,1 1 0,0 0 0,0 1 0,1 0 0,-1 0 0,1 1 0,0 1 0,1-1 0,-1 2 0,0-1 0,1 1 0,0 1 0,-1 0 0,1 1 0,0 0 0,13 1 0,-16 0 0,-1 0 0,0 0 0,1 1 0,-1 0 0,0 0 0,0 1 0,0-1 0,0 2 0,-1-1 0,1 1 0,-1 0 0,0 0 0,0 1 0,0-1 0,-1 1 0,1 1 0,-1-1 0,-1 1 0,1 0 0,-1 0 0,0 0 0,0 1 0,-1-1 0,1 1 0,2 10 0,0 5 0,-1 0 0,-2 1 0,0-1 0,0 27 0,-8 97 0,1-44 0,2 602 0,3-405 0,-1-291 0,0 1 0,0-1 0,1 0 0,1 0 0,-1 0 0,1 0 0,0 0 0,7 14 0,-6-17 0,0 0 0,0-1 0,0 0 0,1 1 0,-1-1 0,1 0 0,0-1 0,0 1 0,0-1 0,1 0 0,0 0 0,-1 0 0,1 0 0,9 3 0,6 1 0,1-1 0,0-1 0,0 0 0,39 2 0,91-3 0,-121-4 0,274-18 0,236-3-335,-438 21-695,23 0-5796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5.3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24575,'0'10'0,"0"8"0,0 21 0,0 14 0,0 9 0,0-3 0,0-15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6.5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7 240 24575,'0'-10'0,"0"-18"0,0-15 0,0-5 0,0-4 0,0 12 0,0 22 0,0 20 0,0 14 0,0 9 0,-5 6 0,3-2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8.0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24 24575,'4'0'0,"3"-4"0,9-8 0,3 4 0,-3 14 0,-3 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19.7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70 24575,'0'-5'0,"4"-22"0,8-11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3:58.8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1173 1 24575,'-48'0'0,"0"2"0,0 3 0,-79 17 0,40 2 0,1 3 0,-124 59 0,-95 52 0,245-114 0,45-19 0,0 0 0,0 2 0,0 0 0,0 0 0,1 1 0,-24 19 0,36-25 0,0 0 0,-1 1 0,1-1 0,0 1 0,0 0 0,0-1 0,1 1 0,-1 0 0,1 0 0,-1 0 0,1 0 0,0 0 0,0 0 0,1 0 0,-1 1 0,0-1 0,1 0 0,0 0 0,0 1 0,0-1 0,0 0 0,1 1 0,-1-1 0,1 0 0,0 0 0,-1 0 0,2 0 0,-1 0 0,0 0 0,1 0 0,-1 0 0,4 5 0,5 6 0,0-1 0,1 0 0,1-1 0,-1 0 0,16 11 0,5 4 0,-10-9 0,0 1 0,-1 1 0,30 37 0,-37-36 0,0 0 0,-1 1 0,-1 1 0,-2 0 0,0 0 0,-1 1 0,-2 0 0,8 40 0,-5-18 0,2-1 0,24 61 0,46 80 0,-80-181 0,6 11-195,1 0 0,1-1 0,0-1 0,0 0 0,2 0 0,12 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0.4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1871 1 24575,'-28'28'0,"-31"32"0,-2-3 0,-77 56 0,83-74 0,-413 262 0,-65-52 0,483-229 0,26-10 0,0 0 0,-1-2 0,0-1 0,0 0 0,-29 2 0,34-7 0,-1 0 0,1-2 0,-1-1 0,1 0 0,0-2 0,-22-4 0,36 5 0,-1 0 0,0-1 0,1 1 0,-1-2 0,1 1 0,0 0 0,0-1 0,0 0 0,1-1 0,-1 1 0,1-1 0,0 0 0,1 0 0,-1-1 0,1 0 0,0 1 0,0-1 0,1 0 0,-1-1 0,-3-10 0,1 0 0,1 0 0,1 0 0,1 0 0,0-1 0,1 0 0,1 1 0,0-1 0,2 0 0,0 1 0,1-1 0,5-22 0,-5 34 0,1 0 0,-1 0 0,1 1 0,0-1 0,1 1 0,-1 0 0,1 0 0,0 0 0,0 0 0,1 1 0,-1 0 0,1 0 0,0 0 0,0 0 0,0 1 0,8-4 0,9-3 0,0 0 0,43-12 0,-58 20 0,53-16 0,0 3 0,114-13 0,-106 20 0,-1-2 0,-1-3 0,119-41 0,-151 42 0,86-26 0,-105 34 0,0 1 0,0 0 0,0 1 0,1 1 0,28 2 0,-38 0 0,0 0 0,0 0 0,0 1 0,0 0 0,0 0 0,-1 0 0,1 1 0,-1 0 0,0 0 0,0 0 0,0 1 0,0 0 0,0 0 0,-1 0 0,1 0 0,-1 1 0,3 5 0,7 9 0,-2 1 0,0 1 0,10 25 0,-4-7 0,11 17 0,-4-10 0,-3 0 0,-1 1 0,15 56 0,-19-37 0,2 10 0,46 119 0,-44-146 121,67 144-1607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1.9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1250 0 24575,'9'5'0,"-1"0"0,0 1 0,-1 0 0,1 0 0,-1 1 0,0-1 0,0 2 0,-1-1 0,0 1 0,-1 0 0,7 12 0,4 10 0,22 60 0,-16-24 0,-3 1 0,-3 0 0,-3 1 0,6 88 0,-10 282 0,-15-11 0,6-421 0,0 9 0,0-1 0,-5 27 0,5-38 0,-1 1 0,0-1 0,0 1 0,-1-1 0,1 1 0,0-1 0,-1 0 0,0 0 0,0 0 0,0 0 0,0 0 0,0 0 0,-1-1 0,1 1 0,-1-1 0,-5 4 0,6-5 0,0 0 0,1 0 0,-1-1 0,0 1 0,0-1 0,0 0 0,0 1 0,0-1 0,0 0 0,1 0 0,-1 0 0,0 0 0,0-1 0,0 1 0,0 0 0,0-1 0,0 0 0,0 1 0,1-1 0,-1 0 0,0 0 0,1 0 0,-1 0 0,0 0 0,1 0 0,-1 0 0,1-1 0,-2-1 0,-7-6 0,1-1 0,-17-22 0,16 19 0,-1-1 0,-1 1 0,0 1 0,-15-13 0,20 19 0,-1 1 0,1 1 0,-1-1 0,0 1 0,0 0 0,0 1 0,-1 0 0,-10-2 0,-23-2 0,0 2 0,-1 2 0,1 2 0,-52 4 0,75-2 0,0 0 0,-1 0 0,1 2 0,0 1 0,0 0 0,1 1 0,-1 1 0,-26 13 0,13 2 0,1 2 0,0 1 0,2 1 0,-30 35 0,11-13 0,-83 73 0,-110 114 0,223-213-151,2 2-1,0 0 0,2 0 0,1 1 1,0 1-1,2 0 0,1 1 1,-10 39-1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3.8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24575,'4'10'0,"-1"-1"0,0 1 0,0 0 0,-1 1 0,2 19 0,0 1 0,80 483 0,-72-440 0,-8-39 0,2-1 0,15 50 0,-19-79 0,0-1 0,0 1 0,0 0 0,1-1 0,-1 1 0,1-1 0,0 0 0,0 0 0,1 0 0,-1 0 0,1 0 0,6 4 0,-8-6 0,1-1 0,0 1 0,1-1 0,-1 1 0,0-1 0,0 0 0,0 0 0,1-1 0,-1 1 0,1-1 0,-1 1 0,0-1 0,1 0 0,-1-1 0,1 1 0,-1 0 0,0-1 0,1 0 0,4-1 0,6-4 0,-1 0 0,0 0 0,0-1 0,0-1 0,-1 0 0,21-18 0,63-69 0,-73 71 0,51-56 0,-32 32 0,94-82 0,-121 118 0,0 1 0,1 0 0,1 1 0,0 1 0,0 1 0,0 0 0,1 1 0,0 1 0,1 0 0,35-5 0,-44 10 0,0 0 0,0 1 0,-1 0 0,1 1 0,0 0 0,0 0 0,14 5 0,-19-5 0,0 1 0,-1 0 0,1 0 0,-1 1 0,1-1 0,-1 1 0,0 0 0,0 0 0,0 0 0,0 0 0,-1 1 0,1 0 0,-1-1 0,0 1 0,0 1 0,4 6 0,-2 3 0,1-1 0,-2 1 0,0 0 0,0 0 0,-1 0 0,-1 1 0,0 15 0,-2 108 0,-2-91 0,-6 934 0,8-892 0,-1-66-341,2-1 0,1 1-1,6 36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5.4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58 1 24575,'0'5'0,"0"6"0,-5 7 0,-7 6 0,-2 3 0,3 7 0,2 3 0,3 5 0,7 0 0,10-6 0,11-10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7.2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2934 24575,'180'-95'0,"-72"42"0,994-581-2788,-113-38 2170,-973 661 611,440-321-343,-29-36-262,-332 274 1218,137-181 0,-170 195 457,62-90 1009,-109 146-2057,31-37 1,-40 54-17,1 0 1,-1 0 0,1 0 0,1 1-1,-1 1 1,1-1 0,0 1 0,14-7-1,-21 12 1,-1-1 0,1 1 0,0 0 0,0-1 0,0 1 0,0 0 0,0 0 0,-1 0 0,1 0 0,0 0 0,0 0 0,0 0 0,0 0 0,0 0 0,0 0 0,-1 0 0,1 1 0,0-1 0,0 0 0,0 0 0,0 1 0,-1-1 0,1 1 0,0-1 0,0 1 0,-1-1 0,1 1 0,0-1 0,-1 1 0,1 0 0,0 0 0,1 3 0,0-1 0,0 1 0,-1 0 0,1-1 0,-1 1 0,2 7 0,5 33 0,-2 1 0,-2 1 0,-2 55 0,-1-63 0,-3 335 0,10 237 0,43 683-842,-19-899 1684,-24-335-2207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8.2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1 152 24575,'10'-5'0,"33"-12"0,40-3 0,56 2 0,59 4 0,37-5-983,8 0 193,-22 3 790,-29 5 0,-31 4 429,-29 3-429,-16 3 0,-18 1 0,-10 0 0,-21 1-6847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20:34:09.7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1654 63 24575,'-10'0'0,"-99"5"0,96-4 0,0 2 0,0 0 0,0 0 0,0 1 0,1 1 0,-14 6 0,6-1 0,2 1 0,-1 1 0,1 0 0,1 2 0,1-1 0,-23 25 0,30-28 0,1 1 0,0 0 0,0 0 0,1 0 0,1 1 0,0 0 0,1 1 0,0-1 0,1 1 0,0 0 0,-3 22 0,7-33 0,-3 13 0,1 1 0,1 0 0,2 31 0,-1-44 0,1 1 0,-1 0 0,1-1 0,0 1 0,0 0 0,0-1 0,1 1 0,-1-1 0,1 0 0,0 1 0,0-1 0,0 0 0,0 0 0,0 0 0,1-1 0,-1 1 0,1 0 0,0-1 0,0 0 0,0 1 0,0-1 0,0 0 0,4 1 0,8 3 0,0-1 0,1-1 0,0 0 0,31 3 0,72-3 0,-76-3 0,250-4 0,-214-2 0,133-26 0,-195 28 0,-1-2 0,1 0 0,-1 0 0,0-2 0,-1 0 0,0-1 0,18-11 0,-28 15 0,1 0 0,-1 0 0,-1 0 0,1 0 0,-1-1 0,1 0 0,-1 0 0,-1 0 0,1-1 0,-1 1 0,0-1 0,0 0 0,0 0 0,-1 0 0,0 0 0,0 0 0,-1 0 0,0-1 0,0 1 0,0 0 0,-1-12 0,0 12 0,-1 0 0,0 0 0,-1-1 0,0 1 0,1 0 0,-2 0 0,1 0 0,-1 1 0,0-1 0,0 0 0,-1 1 0,1 0 0,-1 0 0,0 0 0,-1 0 0,1 1 0,-1 0 0,0 0 0,0 0 0,-7-4 0,-8-4 0,0 1 0,-1 1 0,-1 1 0,-29-9 0,-13-1 0,-72-11 0,-72-2 0,150 24 0,-451-60 0,475 63 0,0 1 0,0 2 0,0 2 0,-39 3 0,70-2 0,0-1 0,0 1 0,0 0 0,1 0 0,-1 0 0,0 0 0,0 1 0,1-1 0,-1 1 0,0 0 0,1-1 0,0 1 0,-1 0 0,-3 5 0,3-3 0,0 1 0,0 0 0,0-1 0,1 1 0,-1 0 0,1 0 0,-2 10 0,0 5 0,0 0 0,2 0 0,0 31 0,1-41 0,4 339 0,1-167 0,-19 187 0,-115 555-864,83-712 864,-102 286 0,130-445 0,-2-2 0,-3 0 0,-2-1 0,-1-2 0,-3-1 0,-44 53 0,16-34 0,-48 62 0,94-110 0,0 1 0,1 0 0,1 1 0,1 0 0,-11 35 0,8-7 122,2 0-1,-4 52 1,0 103 351,11-157-447,-1 422-26,4-467 3,5 35 335,2-21-698,0-12-432,-7-3 753,0 0-1,1 0 0,-1 0 1,0 0-1,1 0 1,-1 0-1,0 0 0,1 0 1,-1-1-1,0 1 1,2-1-80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5DADA8-AD5E-6A72-3C3D-E7E578D41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A34F06-01D3-1BB5-288C-BD11BB59A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03B4CC-949B-F153-5C61-5086BD23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D70FBF-7725-F42C-5980-A7D1249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BE1A37-C79F-F8F9-652A-D7C07F53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9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83A50A-060C-A61C-4311-1B1D9590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926DF8-FBCE-349F-403C-0D265D8A4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132C84-7925-619C-CC7E-AD391737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FED722-D341-7C46-E451-35E62041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C43B1F-D03D-4828-C6CA-46393498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0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7FB5B28-258C-C934-C745-91390170B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24C046-2686-850E-2EB4-39AD8CD45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5A947B-C5A6-8D7F-A394-E9E5DBE5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485FA8-B60B-AA27-3230-2496759A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D0276B-F2C5-9899-B874-2D9E4925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77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0D0916-FFA4-418C-071D-1D83A00C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561CD8-616C-5147-FB93-D0F897BF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D8B8C4-E74F-A4AA-77C8-8D96F1E6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05E603-8856-7D7C-DECE-5A27987A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BF0E2F-D0DA-9DD2-DF98-F359075C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6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C6F75E-3D77-DC33-052B-E82E1D4A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6E787B-BC42-8006-632D-C137DB115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7ECF69-AD93-A906-A49D-F9BA0C88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AF0236-D830-35C4-9082-536C55F6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F1999E-0B63-0B59-BECC-B96E2121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5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7EBE7F-C7A2-56A8-0497-80232138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72856D-ECBC-20CA-C718-C471C245C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0ADA26-EE15-8396-2C6C-2CD05109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0E79F2-0C9A-1F38-D197-44AD2F8D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1E4B3B-B28C-25FF-C57B-604DD3CA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3812D3-DE40-2BA5-191F-6D538299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18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EB2D47-E8A9-FC2F-759C-3972113C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C3426E-23B9-0F9C-7906-7C62A417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0DC0B0-6A7D-64F3-7503-5CAA6F0B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0F8F6A1-6932-79D6-467F-1CFD90D7D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F24CA96-EDEC-B78E-E8FF-F1EA476CC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7887744-CBF4-634F-E1E1-9646FA64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AECFAAC-1591-58AB-2823-BEC76976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9A0924C-4A70-BF39-9BDD-800567B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17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36B14B-23DF-451F-008A-F2B1FA7B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310593A-BED7-8108-C726-B7825AFF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A3D114-AF38-1DA8-2D15-6D070B69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6F16519-514A-B6AF-AA4E-8819E62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43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D872B4-0BB1-7D0A-5872-A09A5DE3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7CBF20-8AF7-51B0-3920-4D74780A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29E0B8-5D39-AF05-3086-CB354342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77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EEE556-832E-5EFE-D876-D650A0CD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E28321-1C98-8B23-91EA-B7C6AA03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0172144-4149-CCBA-B304-3BD255F71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018594-791A-1172-6107-F4D2C38A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EF8453-6C58-D6CB-4827-3B3286CC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CF51E6-1D51-FE0A-074A-FB4156F2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0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DE281B-B3AF-05DC-B538-22F683CD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E86C0EE-D842-CF11-5DFB-D7685C3B6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D81D5A2-D05F-683C-C346-22D5CD33B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81305F-0C1C-9FE4-5F5A-AD851AAC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0CBFE2-3B36-94F1-E7DC-94F621A7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A7CBE7-FDBE-27B7-2730-2FC1587E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9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4DB9A4F-1E3B-F82E-887B-703D9B66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4C5DBB-1A21-9EBB-9A73-EA889BAD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013B30-47C5-5395-E810-AAD368EFB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F6DCC-D666-491E-B99D-0289CAC0149C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639FBC-A4D0-8C76-99BB-7820FA00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506ECC-D280-91CC-92C3-25AA06C9D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0D2DC-6872-455E-A407-CF21194919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5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eogebra.org/m/wudzrn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ogebra.org/m/smyuf3r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6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40.png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customXml" Target="../ink/ink5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5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13.xml"/><Relationship Id="rId30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A4E6E-1266-E46A-2DE8-F00E22FFF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769693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0070C0"/>
                </a:solidFill>
              </a:rPr>
            </a:b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Πρόγραμμα Μαθηματικών Μηχανών (2024-25)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9</a:t>
            </a:r>
            <a:r>
              <a:rPr lang="el-GR" b="1" baseline="30000" dirty="0">
                <a:solidFill>
                  <a:srgbClr val="0070C0"/>
                </a:solidFill>
              </a:rPr>
              <a:t>ο</a:t>
            </a:r>
            <a:r>
              <a:rPr lang="el-GR" b="1" dirty="0">
                <a:solidFill>
                  <a:srgbClr val="0070C0"/>
                </a:solidFill>
              </a:rPr>
              <a:t> ΓΕΛ Πάτρας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A36296-A39B-2DAE-921C-472656C23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highlight>
                  <a:srgbClr val="FFFF00"/>
                </a:highlight>
              </a:rPr>
              <a:t>1</a:t>
            </a:r>
            <a:r>
              <a:rPr lang="el-GR" sz="4800" baseline="30000" dirty="0">
                <a:highlight>
                  <a:srgbClr val="FFFF00"/>
                </a:highlight>
              </a:rPr>
              <a:t>η</a:t>
            </a:r>
            <a:r>
              <a:rPr lang="el-GR" sz="4800" dirty="0">
                <a:highlight>
                  <a:srgbClr val="FFFF00"/>
                </a:highlight>
              </a:rPr>
              <a:t> ενότητα</a:t>
            </a:r>
          </a:p>
          <a:p>
            <a:r>
              <a:rPr lang="el-GR" sz="4800" b="1" dirty="0"/>
              <a:t>Παντογράφοι</a:t>
            </a:r>
          </a:p>
        </p:txBody>
      </p:sp>
    </p:spTree>
    <p:extLst>
      <p:ext uri="{BB962C8B-B14F-4D97-AF65-F5344CB8AC3E}">
        <p14:creationId xmlns:p14="http://schemas.microsoft.com/office/powerpoint/2010/main" val="271546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072871-E585-A0C7-8FC1-F38C099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89218" cy="1796901"/>
          </a:xfrm>
        </p:spPr>
        <p:txBody>
          <a:bodyPr>
            <a:noAutofit/>
          </a:bodyPr>
          <a:lstStyle/>
          <a:p>
            <a:r>
              <a:rPr lang="el-GR" sz="3200" dirty="0"/>
              <a:t>Προσομοίωση παντογράφου </a:t>
            </a:r>
            <a:r>
              <a:rPr lang="el-GR" sz="3200" b="1" dirty="0">
                <a:solidFill>
                  <a:srgbClr val="002060"/>
                </a:solidFill>
              </a:rPr>
              <a:t>S</a:t>
            </a:r>
            <a:r>
              <a:rPr lang="en-US" sz="3200" b="1" dirty="0">
                <a:solidFill>
                  <a:srgbClr val="002060"/>
                </a:solidFill>
              </a:rPr>
              <a:t>c</a:t>
            </a:r>
            <a:r>
              <a:rPr lang="el-GR" sz="3200" b="1" dirty="0" err="1">
                <a:solidFill>
                  <a:srgbClr val="002060"/>
                </a:solidFill>
              </a:rPr>
              <a:t>heiner</a:t>
            </a:r>
            <a:r>
              <a:rPr lang="el-GR" sz="3200" dirty="0"/>
              <a:t>, για τα Μαθηματικά του και την ανακατασκευή του.</a:t>
            </a:r>
            <a:br>
              <a:rPr lang="el-GR" sz="3200" dirty="0"/>
            </a:br>
            <a:r>
              <a:rPr lang="en-US" sz="3200" dirty="0">
                <a:hlinkClick r:id="rId2"/>
              </a:rPr>
              <a:t>https://www.geogebra.org/m/wudzrn44</a:t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69FC1F-E611-5778-32B5-09A87A3BE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158" y="1509823"/>
            <a:ext cx="11142921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5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F97C18-0ACD-DE01-D7CE-6E48A24C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el-GR" dirty="0"/>
              <a:t>Παντογράφος </a:t>
            </a:r>
            <a:r>
              <a:rPr lang="el-GR" dirty="0" err="1"/>
              <a:t>Sheiner</a:t>
            </a:r>
            <a:r>
              <a:rPr lang="el-GR" dirty="0"/>
              <a:t> σε προαστιακό τραίνο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542C417-937B-820C-FDB0-E1D8A98D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60" y="1158950"/>
            <a:ext cx="11281145" cy="52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D5674-7CE0-DEC1-78B9-214C629D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 fontScale="90000"/>
          </a:bodyPr>
          <a:lstStyle/>
          <a:p>
            <a:r>
              <a:rPr lang="el-GR" dirty="0"/>
              <a:t>Παντογράφος S</a:t>
            </a:r>
            <a:r>
              <a:rPr lang="en-US" dirty="0"/>
              <a:t>c</a:t>
            </a:r>
            <a:r>
              <a:rPr lang="el-GR" dirty="0" err="1"/>
              <a:t>heiner</a:t>
            </a:r>
            <a:r>
              <a:rPr lang="el-GR" dirty="0"/>
              <a:t> (βαρέως τύπου) κοπής μετάλλου.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613661A-7DAF-F6F7-2DB5-E03D71052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7172"/>
            <a:ext cx="10515600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4571F4-358B-2675-EE55-CF5E6671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91"/>
            <a:ext cx="10515600" cy="967563"/>
          </a:xfrm>
        </p:spPr>
        <p:txBody>
          <a:bodyPr>
            <a:normAutofit fontScale="90000"/>
          </a:bodyPr>
          <a:lstStyle/>
          <a:p>
            <a:r>
              <a:rPr lang="el-GR" dirty="0"/>
              <a:t>Παντογράφος S</a:t>
            </a:r>
            <a:r>
              <a:rPr lang="en-US" dirty="0"/>
              <a:t>c</a:t>
            </a:r>
            <a:r>
              <a:rPr lang="el-GR" dirty="0" err="1"/>
              <a:t>heiner</a:t>
            </a:r>
            <a:r>
              <a:rPr lang="el-GR" dirty="0"/>
              <a:t> χάραξης σχημάτων σε μουσικά όργανα.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C1651A6-D672-9117-D98D-0C1865807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102" y="1275907"/>
            <a:ext cx="9207795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3C1A50-7B76-7FCB-0336-E450B15A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Παντογράφος του </a:t>
            </a:r>
            <a:r>
              <a:rPr lang="en-US" b="1" dirty="0">
                <a:solidFill>
                  <a:srgbClr val="0070C0"/>
                </a:solidFill>
              </a:rPr>
              <a:t>Sylvester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161C16-36BE-936D-EB04-BE2C6977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" y="1825625"/>
            <a:ext cx="1209630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000" dirty="0"/>
              <a:t>Ο </a:t>
            </a:r>
            <a:r>
              <a:rPr lang="el-GR" sz="4000" b="1" dirty="0">
                <a:solidFill>
                  <a:schemeClr val="accent6">
                    <a:lumMod val="50000"/>
                  </a:schemeClr>
                </a:solidFill>
              </a:rPr>
              <a:t>J.J.Sylvester </a:t>
            </a:r>
            <a:r>
              <a:rPr lang="el-GR" sz="4000" dirty="0"/>
              <a:t>(1814-1897) ήταν σημαντικός Άγγλος μαθηματικός που συνεργάστηκε με τους </a:t>
            </a:r>
            <a:r>
              <a:rPr lang="el-GR" sz="4000" b="1" dirty="0"/>
              <a:t>Chebyshev</a:t>
            </a:r>
            <a:r>
              <a:rPr lang="el-GR" sz="4000" dirty="0"/>
              <a:t> και </a:t>
            </a:r>
            <a:r>
              <a:rPr lang="el-GR" sz="4000" b="1" dirty="0"/>
              <a:t>Kempe</a:t>
            </a:r>
            <a:r>
              <a:rPr lang="el-GR" sz="4000" dirty="0"/>
              <a:t>. </a:t>
            </a:r>
          </a:p>
          <a:p>
            <a:pPr marL="0" indent="0" algn="just">
              <a:buNone/>
            </a:pPr>
            <a:r>
              <a:rPr lang="el-GR" sz="4000" dirty="0"/>
              <a:t>Κατασκεύασε </a:t>
            </a:r>
            <a:r>
              <a:rPr lang="el-GR" sz="4000" b="1" dirty="0">
                <a:solidFill>
                  <a:srgbClr val="C00000"/>
                </a:solidFill>
              </a:rPr>
              <a:t>παντογράφους</a:t>
            </a:r>
            <a:r>
              <a:rPr lang="el-GR" sz="4000" dirty="0"/>
              <a:t> που επέτρεπαν την παραγωγή ομοίων σχημάτων με ταυτόχρονη «στροφομεταφορά» τους. </a:t>
            </a:r>
          </a:p>
        </p:txBody>
      </p:sp>
    </p:spTree>
    <p:extLst>
      <p:ext uri="{BB962C8B-B14F-4D97-AF65-F5344CB8AC3E}">
        <p14:creationId xmlns:p14="http://schemas.microsoft.com/office/powerpoint/2010/main" val="23225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691FBE-915B-053C-3C9E-279C258F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638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https://www.geogebra.org/m/smyuf3rk</a:t>
            </a:r>
            <a:br>
              <a:rPr lang="el-G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403CA20-4660-45F0-3582-4D181E510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27051"/>
            <a:ext cx="10398642" cy="55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7EAF-62E5-99E6-80B3-4607CF6C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9C785F-19E8-C50E-B6E8-D2C0D990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047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Πρόγραμμα Μαθηματικών Μηχανών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FA9304F-042B-56D4-43C9-192F198B4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4800" dirty="0">
                <a:highlight>
                  <a:srgbClr val="FFFF00"/>
                </a:highlight>
              </a:rPr>
              <a:t>2</a:t>
            </a:r>
            <a:r>
              <a:rPr lang="el-GR" sz="4800" baseline="30000" dirty="0">
                <a:highlight>
                  <a:srgbClr val="FFFF00"/>
                </a:highlight>
              </a:rPr>
              <a:t>η</a:t>
            </a:r>
            <a:r>
              <a:rPr lang="el-GR" sz="4800" dirty="0">
                <a:highlight>
                  <a:srgbClr val="FFFF00"/>
                </a:highlight>
              </a:rPr>
              <a:t> ενότητα</a:t>
            </a:r>
          </a:p>
          <a:p>
            <a:r>
              <a:rPr lang="el-GR" sz="4800" b="1" dirty="0">
                <a:solidFill>
                  <a:srgbClr val="C00000"/>
                </a:solidFill>
              </a:rPr>
              <a:t>Υδραυλική ΕΝΕΡΓΕΙΑ</a:t>
            </a:r>
          </a:p>
          <a:p>
            <a:r>
              <a:rPr lang="el-GR" sz="4800" b="1" dirty="0"/>
              <a:t>Υδροηλεκτρικά εργοστάσια στην ΕΛΛΑΔΑ</a:t>
            </a:r>
          </a:p>
        </p:txBody>
      </p:sp>
    </p:spTree>
    <p:extLst>
      <p:ext uri="{BB962C8B-B14F-4D97-AF65-F5344CB8AC3E}">
        <p14:creationId xmlns:p14="http://schemas.microsoft.com/office/powerpoint/2010/main" val="15141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2BA48-FCE8-B4E0-2304-261D332E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59"/>
            <a:ext cx="10515600" cy="1031358"/>
          </a:xfrm>
        </p:spPr>
        <p:txBody>
          <a:bodyPr/>
          <a:lstStyle/>
          <a:p>
            <a:r>
              <a:rPr lang="el-GR" dirty="0"/>
              <a:t>Υδροηλεκτρικό εργοστάσιο στην Ορεστιάδα.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6B91077-8989-F396-FE8C-7DD12C0C7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26" y="1265275"/>
            <a:ext cx="9845748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C661A-62CA-DAF7-6E31-8804D1A4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57"/>
            <a:ext cx="10515600" cy="871869"/>
          </a:xfrm>
        </p:spPr>
        <p:txBody>
          <a:bodyPr/>
          <a:lstStyle/>
          <a:p>
            <a:pPr algn="ctr"/>
            <a:r>
              <a:rPr lang="el-GR" dirty="0"/>
              <a:t>Μελέτη υδροηλεκτρικού εργοστασίου.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AAB1D27-7351-B5CD-1BF1-4A3416C42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35" y="1276017"/>
            <a:ext cx="10100930" cy="50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CB4D3A-0890-55E1-455C-CDF36949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365125"/>
            <a:ext cx="11151781" cy="65560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Υδροηλεκτρικό εργοστάσιο ΓΛΑΥΚΟΥ ΠΑΤΡΑΣ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01C898-3CCE-F8BC-2B97-97565E7B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1020726"/>
            <a:ext cx="11989981" cy="5156238"/>
          </a:xfrm>
        </p:spPr>
        <p:txBody>
          <a:bodyPr>
            <a:noAutofit/>
          </a:bodyPr>
          <a:lstStyle/>
          <a:p>
            <a:r>
              <a:rPr lang="el-GR" sz="3200" dirty="0"/>
              <a:t>Κατασκευάστηκε την περίοδο 1922-1926 από τη δημοτική επιχείρηση </a:t>
            </a:r>
            <a:r>
              <a:rPr lang="el-GR" sz="3200" b="1" dirty="0">
                <a:highlight>
                  <a:srgbClr val="FFFF00"/>
                </a:highlight>
              </a:rPr>
              <a:t>Γλαύκος</a:t>
            </a:r>
            <a:r>
              <a:rPr lang="el-GR" sz="3200" dirty="0"/>
              <a:t> και </a:t>
            </a:r>
            <a:r>
              <a:rPr lang="el-GR" sz="3200" b="1" dirty="0">
                <a:solidFill>
                  <a:srgbClr val="0070C0"/>
                </a:solidFill>
              </a:rPr>
              <a:t>είναι το πρώτο στην Ελλάδα</a:t>
            </a:r>
            <a:r>
              <a:rPr lang="el-GR" sz="3200" dirty="0"/>
              <a:t>. Το έργο προοριζόταν για την ύδρευση και ενεργειακή κάλυψη της πόλης των Πατρών από τα νερά του ομώνυμου χειμάρρου. Ο Γλαύκος παρουσιάζει </a:t>
            </a:r>
            <a:r>
              <a:rPr lang="el-GR" sz="3200" b="1" dirty="0"/>
              <a:t>μεγάλη στερεοαπορροή </a:t>
            </a:r>
            <a:r>
              <a:rPr lang="el-GR" sz="3200" dirty="0"/>
              <a:t>ειδικά κατά τους χειμερινούς μήνες, </a:t>
            </a:r>
            <a:r>
              <a:rPr lang="el-GR" sz="3200" b="1" dirty="0"/>
              <a:t>λόγω σαθρού εδάφους </a:t>
            </a:r>
            <a:r>
              <a:rPr lang="el-GR" sz="3200" dirty="0"/>
              <a:t>και των </a:t>
            </a:r>
            <a:r>
              <a:rPr lang="el-GR" sz="3200" b="1" dirty="0"/>
              <a:t>μεγάλων κλίσεων.</a:t>
            </a:r>
          </a:p>
          <a:p>
            <a:r>
              <a:rPr lang="el-GR" sz="3200" dirty="0"/>
              <a:t>Την μελέτη του έργου ανέλαβε πολυτεχνείο της Γενεύης την κατασκευή όμως ολοκλήρωσαν τοπικοί εργολάβοι.</a:t>
            </a:r>
          </a:p>
          <a:p>
            <a:r>
              <a:rPr lang="el-GR" sz="3200" dirty="0"/>
              <a:t>Το έργο κόστισε 145.000 λίρες.</a:t>
            </a:r>
          </a:p>
        </p:txBody>
      </p:sp>
    </p:spTree>
    <p:extLst>
      <p:ext uri="{BB962C8B-B14F-4D97-AF65-F5344CB8AC3E}">
        <p14:creationId xmlns:p14="http://schemas.microsoft.com/office/powerpoint/2010/main" val="31091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D07FA2-2E1D-8D56-F8A0-38DE7893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5" y="1"/>
            <a:ext cx="11834037" cy="818706"/>
          </a:xfrm>
        </p:spPr>
        <p:txBody>
          <a:bodyPr/>
          <a:lstStyle/>
          <a:p>
            <a:pPr algn="ctr"/>
            <a:r>
              <a:rPr lang="el-GR" dirty="0">
                <a:highlight>
                  <a:srgbClr val="FFFF00"/>
                </a:highlight>
              </a:rPr>
              <a:t>ΉΡΩΝΑΣ</a:t>
            </a:r>
            <a:r>
              <a:rPr lang="el-GR" dirty="0"/>
              <a:t> &amp; </a:t>
            </a:r>
            <a:r>
              <a:rPr lang="en-US" dirty="0">
                <a:highlight>
                  <a:srgbClr val="FFFF00"/>
                </a:highlight>
              </a:rPr>
              <a:t>Christoff Scheiner</a:t>
            </a:r>
            <a:endParaRPr lang="el-GR" dirty="0">
              <a:highlight>
                <a:srgbClr val="FFFF00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A23EC1-A6B0-0836-571B-DB79B4AA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818707"/>
            <a:ext cx="11748975" cy="5358256"/>
          </a:xfrm>
        </p:spPr>
        <p:txBody>
          <a:bodyPr>
            <a:normAutofit/>
          </a:bodyPr>
          <a:lstStyle/>
          <a:p>
            <a:r>
              <a:rPr lang="el-GR" sz="3200" dirty="0"/>
              <a:t>Ο αρχαίος Έλληνας μαθηματικός &amp; μηχανικός </a:t>
            </a:r>
            <a:r>
              <a:rPr lang="el-GR" sz="3200" b="1" dirty="0">
                <a:solidFill>
                  <a:srgbClr val="002060"/>
                </a:solidFill>
              </a:rPr>
              <a:t>Ήρων ο Αλεξανδρεύς, </a:t>
            </a:r>
            <a:r>
              <a:rPr lang="el-GR" sz="3200" dirty="0"/>
              <a:t>περιέγραψε τους παντογράφους στο έργο του «</a:t>
            </a:r>
            <a:r>
              <a:rPr lang="el-GR" sz="3200" b="1" dirty="0"/>
              <a:t>Μηχανική</a:t>
            </a:r>
            <a:r>
              <a:rPr lang="el-GR" sz="3200" dirty="0"/>
              <a:t>».</a:t>
            </a:r>
          </a:p>
          <a:p>
            <a:r>
              <a:rPr lang="el-GR" sz="3200" dirty="0"/>
              <a:t>Το 1603, ο </a:t>
            </a:r>
            <a:r>
              <a:rPr lang="en-US" sz="3200" b="1" dirty="0">
                <a:highlight>
                  <a:srgbClr val="FFFF00"/>
                </a:highlight>
              </a:rPr>
              <a:t>C. SHEINER</a:t>
            </a:r>
            <a:r>
              <a:rPr lang="el-GR" sz="3200" b="1" dirty="0">
                <a:highlight>
                  <a:srgbClr val="FFFF00"/>
                </a:highlight>
              </a:rPr>
              <a:t> </a:t>
            </a:r>
            <a:r>
              <a:rPr lang="el-GR" sz="3200" dirty="0"/>
              <a:t>χρησιμοποίησε έναν παντογράφο για να αντιγράψει και να κλιμακώσει διαγράμματα, και έγραψε για την εφεύρεση πάνω από 27 χρόνια αργότερα, στο "</a:t>
            </a:r>
            <a:r>
              <a:rPr lang="el-GR" sz="3200" b="1" dirty="0">
                <a:solidFill>
                  <a:srgbClr val="0070C0"/>
                </a:solidFill>
              </a:rPr>
              <a:t>Pantographice</a:t>
            </a:r>
            <a:r>
              <a:rPr lang="el-GR" sz="3200" dirty="0"/>
              <a:t>" (</a:t>
            </a:r>
            <a:r>
              <a:rPr lang="el-GR" sz="3200" b="1" dirty="0"/>
              <a:t>Ρώμη 1631</a:t>
            </a:r>
            <a:r>
              <a:rPr lang="el-GR" sz="3200" dirty="0"/>
              <a:t>).</a:t>
            </a:r>
            <a:endParaRPr lang="en-US" sz="3200" dirty="0"/>
          </a:p>
          <a:p>
            <a:r>
              <a:rPr lang="el-GR" sz="3200" dirty="0"/>
              <a:t> Ο ένας βραχίονας του παντογράφου περιείχε μια </a:t>
            </a:r>
            <a:r>
              <a:rPr lang="el-GR" sz="3200" b="1" dirty="0"/>
              <a:t>βελόνα</a:t>
            </a:r>
            <a:r>
              <a:rPr lang="el-GR" sz="3200" dirty="0"/>
              <a:t>, ενώ ο άλλος είχε ένα </a:t>
            </a:r>
            <a:r>
              <a:rPr lang="el-GR" sz="3200" b="1" dirty="0"/>
              <a:t>εργαλείο σχεδίασης </a:t>
            </a:r>
            <a:r>
              <a:rPr lang="el-GR" sz="3200" b="1" dirty="0">
                <a:solidFill>
                  <a:srgbClr val="C00000"/>
                </a:solidFill>
              </a:rPr>
              <a:t>και μετακινώντας τη βελόνα πάνω από ένα διάγραμμα, ένα αντίγραφο του διαγράμματος σχεδιαζόταν σε ένα άλλο κομμάτι χαρτί. </a:t>
            </a:r>
          </a:p>
        </p:txBody>
      </p:sp>
    </p:spTree>
    <p:extLst>
      <p:ext uri="{BB962C8B-B14F-4D97-AF65-F5344CB8AC3E}">
        <p14:creationId xmlns:p14="http://schemas.microsoft.com/office/powerpoint/2010/main" val="427845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F90E2C-F289-75A3-55E6-85CCAE9A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651"/>
            <a:ext cx="11855302" cy="6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F1680B-73A1-E835-69BA-643084B0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29"/>
            <a:ext cx="10515600" cy="925032"/>
          </a:xfrm>
        </p:spPr>
        <p:txBody>
          <a:bodyPr>
            <a:normAutofit/>
          </a:bodyPr>
          <a:lstStyle/>
          <a:p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Υδροηλεκτρικό εργοστάσιο ΓΛΑΥΚΟΥ ΠΑΤΡΑΣ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AA6D20-9D3E-196C-4281-F1B05C5F7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754912"/>
            <a:ext cx="11610753" cy="5422051"/>
          </a:xfrm>
        </p:spPr>
        <p:txBody>
          <a:bodyPr>
            <a:noAutofit/>
          </a:bodyPr>
          <a:lstStyle/>
          <a:p>
            <a:r>
              <a:rPr lang="el-GR" sz="3800" dirty="0"/>
              <a:t>Το </a:t>
            </a:r>
            <a:r>
              <a:rPr lang="el-GR" sz="3800" b="1" dirty="0"/>
              <a:t>1968</a:t>
            </a:r>
            <a:r>
              <a:rPr lang="el-GR" sz="3800" dirty="0"/>
              <a:t> η ΔΕΗ αγόρασε από το δήμο Πατρών το ΥΗΕ και το ενέταξε στο δίκτυο των υδροηλεκτρικών σταθμών.</a:t>
            </a:r>
          </a:p>
          <a:p>
            <a:r>
              <a:rPr lang="el-GR" sz="3800" dirty="0"/>
              <a:t>ο ΥΗΕ του Γλαύκου δεν αποταμιεύει νερό παρά μόνο εκτρέπει την κανονική παροχή του χειμάρρου. </a:t>
            </a:r>
          </a:p>
          <a:p>
            <a:r>
              <a:rPr lang="el-GR" sz="3800" dirty="0"/>
              <a:t>Ο Γλαύκος παράγει πλέον πολύ μικρή ενέργεια (περίπου </a:t>
            </a:r>
            <a:r>
              <a:rPr lang="el-GR" sz="3800" b="1" dirty="0">
                <a:highlight>
                  <a:srgbClr val="FFFF00"/>
                </a:highlight>
              </a:rPr>
              <a:t>10 </a:t>
            </a:r>
            <a:r>
              <a:rPr lang="el-GR" sz="3800" b="1" dirty="0" err="1">
                <a:highlight>
                  <a:srgbClr val="FFFF00"/>
                </a:highlight>
              </a:rPr>
              <a:t>GWh</a:t>
            </a:r>
            <a:r>
              <a:rPr lang="el-GR" sz="3800" b="1" dirty="0">
                <a:highlight>
                  <a:srgbClr val="FFFF00"/>
                </a:highlight>
              </a:rPr>
              <a:t> ετησίως</a:t>
            </a:r>
            <a:r>
              <a:rPr lang="el-GR" sz="3800" dirty="0"/>
              <a:t>) σε σχέση με τις ανάγκες της Πάτρας, αλλά καλύπτει </a:t>
            </a:r>
            <a:r>
              <a:rPr lang="el-GR" sz="3800" b="1" dirty="0">
                <a:solidFill>
                  <a:srgbClr val="0070C0"/>
                </a:solidFill>
              </a:rPr>
              <a:t>ένα σημαντικό μέρος των αναγκών της πόλης σε ύδρευση</a:t>
            </a:r>
          </a:p>
        </p:txBody>
      </p:sp>
    </p:spTree>
    <p:extLst>
      <p:ext uri="{BB962C8B-B14F-4D97-AF65-F5344CB8AC3E}">
        <p14:creationId xmlns:p14="http://schemas.microsoft.com/office/powerpoint/2010/main" val="343521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9F515C-B840-4822-2F68-76AFC5AB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593"/>
            <a:ext cx="12192000" cy="41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DE5E06-E7F5-CBDB-E348-7D6B767A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624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ΦΡΑΓΜΑ Υδροηλεκτρικού εργοστασίου στην λίμνη Πλαστήρα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78AA4F5-113E-FAA8-8519-4ABB6A95D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50" y="914400"/>
            <a:ext cx="11738344" cy="56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D7C292-47CD-F323-84F1-6EBE1620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89"/>
            <a:ext cx="12192000" cy="65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7839C8-D2A5-A63F-125A-0A4C55A3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0" y="180754"/>
            <a:ext cx="10175359" cy="66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8E73F1-0F60-ACAC-5599-1FA337E2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20"/>
            <a:ext cx="12089219" cy="65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5EEFA-E32E-C5C6-8C9D-7F32E04F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A7F7A-C3D3-DE61-DE2D-CCD37A5AC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047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Πρόγραμμα Μαθηματικών Μηχανών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A08810-EC28-1C56-D6C9-B933656AA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4800" dirty="0">
                <a:highlight>
                  <a:srgbClr val="FFFF00"/>
                </a:highlight>
              </a:rPr>
              <a:t>3</a:t>
            </a:r>
            <a:r>
              <a:rPr lang="el-GR" sz="4800" baseline="30000" dirty="0">
                <a:highlight>
                  <a:srgbClr val="FFFF00"/>
                </a:highlight>
              </a:rPr>
              <a:t>η</a:t>
            </a:r>
            <a:r>
              <a:rPr lang="el-GR" sz="4800" dirty="0">
                <a:highlight>
                  <a:srgbClr val="FFFF00"/>
                </a:highlight>
              </a:rPr>
              <a:t> ενότητα</a:t>
            </a:r>
          </a:p>
          <a:p>
            <a:r>
              <a:rPr lang="el-GR" sz="4800" b="1" dirty="0">
                <a:solidFill>
                  <a:srgbClr val="C00000"/>
                </a:solidFill>
              </a:rPr>
              <a:t>Γεμίζοντας ΜΠΟΥΚΑΛΙΑ ανακαλύπτω τα ανώτερα Μαθηματικά</a:t>
            </a:r>
          </a:p>
        </p:txBody>
      </p:sp>
    </p:spTree>
    <p:extLst>
      <p:ext uri="{BB962C8B-B14F-4D97-AF65-F5344CB8AC3E}">
        <p14:creationId xmlns:p14="http://schemas.microsoft.com/office/powerpoint/2010/main" val="78351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A12360-3149-2D23-6D6F-A8F7F9F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26"/>
            <a:ext cx="10515600" cy="1084522"/>
          </a:xfrm>
        </p:spPr>
        <p:txBody>
          <a:bodyPr/>
          <a:lstStyle/>
          <a:p>
            <a:r>
              <a:rPr lang="el-GR" dirty="0"/>
              <a:t>Γεμίζοντας μπουκάλια στο 9ο ΓΕΛ (2015-16)</a:t>
            </a: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0E0395D5-165F-92AC-BF9D-21F3DF6A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414" y="967563"/>
            <a:ext cx="8739963" cy="5890437"/>
          </a:xfrm>
        </p:spPr>
      </p:pic>
    </p:spTree>
    <p:extLst>
      <p:ext uri="{BB962C8B-B14F-4D97-AF65-F5344CB8AC3E}">
        <p14:creationId xmlns:p14="http://schemas.microsoft.com/office/powerpoint/2010/main" val="1113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5A91C0-2EB6-F995-295F-6E70D7ED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>
            <a:normAutofit fontScale="90000"/>
          </a:bodyPr>
          <a:lstStyle/>
          <a:p>
            <a:r>
              <a:rPr lang="el-GR" dirty="0"/>
              <a:t>Γεμίζοντας μπουκάλια στο 9ο ΓΕΛ (2015-16)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3ABA133-E5FB-3B8E-9C1A-3458BD556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760" y="1063256"/>
            <a:ext cx="10726479" cy="5709684"/>
          </a:xfrm>
        </p:spPr>
      </p:pic>
    </p:spTree>
    <p:extLst>
      <p:ext uri="{BB962C8B-B14F-4D97-AF65-F5344CB8AC3E}">
        <p14:creationId xmlns:p14="http://schemas.microsoft.com/office/powerpoint/2010/main" val="327593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1BB17E-5635-1DC3-EE44-0499B12A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457200"/>
            <a:ext cx="10545726" cy="4146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Παντογράφος του </a:t>
            </a:r>
            <a:r>
              <a:rPr lang="en-US" dirty="0"/>
              <a:t>Scheiner (1603) </a:t>
            </a:r>
            <a:br>
              <a:rPr lang="en-US" dirty="0"/>
            </a:br>
            <a:r>
              <a:rPr lang="en-US" sz="3100" dirty="0"/>
              <a:t>Born: Wald, Swabia, 25 July 1573 </a:t>
            </a:r>
            <a:br>
              <a:rPr lang="en-US" sz="3100" dirty="0"/>
            </a:br>
            <a:r>
              <a:rPr lang="en-US" sz="3100" dirty="0"/>
              <a:t>    Died: Neisse, Silesia, 18 June 1650 </a:t>
            </a:r>
            <a:endParaRPr lang="el-GR" sz="3100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87E99B3-3660-6DFB-AF6F-894B4EC3C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12" y="1382233"/>
            <a:ext cx="9462976" cy="5475766"/>
          </a:xfrm>
        </p:spPr>
      </p:pic>
    </p:spTree>
    <p:extLst>
      <p:ext uri="{BB962C8B-B14F-4D97-AF65-F5344CB8AC3E}">
        <p14:creationId xmlns:p14="http://schemas.microsoft.com/office/powerpoint/2010/main" val="90694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BE3AEE-3303-4AD7-4C07-12DAB2E6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el-GR" dirty="0"/>
              <a:t>Γεμίζοντας μπουκάλια στο 9ο ΓΕΛ (2015-16)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85D2D31-FA76-FF05-109A-08FC65209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140" y="978196"/>
            <a:ext cx="10294087" cy="55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2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D8EDE-E4C4-2C53-5DF6-9FD2ED9E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91"/>
            <a:ext cx="10515600" cy="956931"/>
          </a:xfrm>
        </p:spPr>
        <p:txBody>
          <a:bodyPr/>
          <a:lstStyle/>
          <a:p>
            <a:r>
              <a:rPr lang="el-GR" dirty="0"/>
              <a:t>Γεμίζοντας μπουκάλια στο 9ο ΓΕΛ (2015-16)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8771F7A-B2B6-9237-D216-CE8EC036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051" y="893135"/>
            <a:ext cx="9175898" cy="5964865"/>
          </a:xfrm>
        </p:spPr>
      </p:pic>
    </p:spTree>
    <p:extLst>
      <p:ext uri="{BB962C8B-B14F-4D97-AF65-F5344CB8AC3E}">
        <p14:creationId xmlns:p14="http://schemas.microsoft.com/office/powerpoint/2010/main" val="3475851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81A858-425A-F69D-114B-DF6E721C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414"/>
            <a:ext cx="12192000" cy="6133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379C19CF-C04E-4A7F-66FA-E0737FF93C89}"/>
                  </a:ext>
                </a:extLst>
              </p14:cNvPr>
              <p14:cNvContentPartPr/>
              <p14:nvPr/>
            </p14:nvContentPartPr>
            <p14:xfrm>
              <a:off x="1128449" y="722729"/>
              <a:ext cx="211320" cy="777600"/>
            </p14:xfrm>
          </p:contentPart>
        </mc:Choice>
        <mc:Fallback xmlns=""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379C19CF-C04E-4A7F-66FA-E0737FF93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449" y="660089"/>
                <a:ext cx="33696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FEF12306-82F1-492F-A8C0-ED4DA48F5FFA}"/>
                  </a:ext>
                </a:extLst>
              </p14:cNvPr>
              <p14:cNvContentPartPr/>
              <p14:nvPr/>
            </p14:nvContentPartPr>
            <p14:xfrm>
              <a:off x="1268129" y="966809"/>
              <a:ext cx="422280" cy="53064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FEF12306-82F1-492F-A8C0-ED4DA48F5F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5489" y="904169"/>
                <a:ext cx="54792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2CDEB5FB-1AA6-2F9F-B521-D8BAD0FD71D9}"/>
                  </a:ext>
                </a:extLst>
              </p14:cNvPr>
              <p14:cNvContentPartPr/>
              <p14:nvPr/>
            </p14:nvContentPartPr>
            <p14:xfrm>
              <a:off x="1548209" y="1094609"/>
              <a:ext cx="673920" cy="47484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2CDEB5FB-1AA6-2F9F-B521-D8BAD0FD71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5209" y="1031969"/>
                <a:ext cx="7995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46CA445C-B4EC-DEA0-F516-83CDE71037DD}"/>
                  </a:ext>
                </a:extLst>
              </p14:cNvPr>
              <p14:cNvContentPartPr/>
              <p14:nvPr/>
            </p14:nvContentPartPr>
            <p14:xfrm>
              <a:off x="2218529" y="988769"/>
              <a:ext cx="537120" cy="826200"/>
            </p14:xfrm>
          </p:contentPart>
        </mc:Choice>
        <mc:Fallback xmlns=""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46CA445C-B4EC-DEA0-F516-83CDE71037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5889" y="925769"/>
                <a:ext cx="66276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85604829-364D-0FC7-DBCA-BB32C001214C}"/>
                  </a:ext>
                </a:extLst>
              </p14:cNvPr>
              <p14:cNvContentPartPr/>
              <p14:nvPr/>
            </p14:nvContentPartPr>
            <p14:xfrm>
              <a:off x="3104129" y="1105409"/>
              <a:ext cx="419040" cy="703080"/>
            </p14:xfrm>
          </p:contentPart>
        </mc:Choice>
        <mc:Fallback xmlns=""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id="{85604829-364D-0FC7-DBCA-BB32C00121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1489" y="1042769"/>
                <a:ext cx="544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0CE5A02C-44D1-2F5C-765E-2356272EEAFF}"/>
                  </a:ext>
                </a:extLst>
              </p14:cNvPr>
              <p14:cNvContentPartPr/>
              <p14:nvPr/>
            </p14:nvContentPartPr>
            <p14:xfrm>
              <a:off x="3424169" y="796889"/>
              <a:ext cx="20880" cy="109080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0CE5A02C-44D1-2F5C-765E-2356272EEA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61529" y="734249"/>
                <a:ext cx="14652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C96ADA94-329C-AB71-BD69-CC7BC3E0FB7F}"/>
              </a:ext>
            </a:extLst>
          </p:cNvPr>
          <p:cNvGrpSpPr/>
          <p:nvPr/>
        </p:nvGrpSpPr>
        <p:grpSpPr>
          <a:xfrm>
            <a:off x="4178369" y="527609"/>
            <a:ext cx="5041440" cy="2368080"/>
            <a:chOff x="4178369" y="527609"/>
            <a:chExt cx="5041440" cy="23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D7FA6F4E-F636-63DF-BD5D-6D3173FDB474}"/>
                    </a:ext>
                  </a:extLst>
                </p14:cNvPr>
                <p14:cNvContentPartPr/>
                <p14:nvPr/>
              </p14:nvContentPartPr>
              <p14:xfrm>
                <a:off x="4178369" y="527609"/>
                <a:ext cx="1472040" cy="1096560"/>
              </p14:xfrm>
            </p:contentPart>
          </mc:Choice>
          <mc:Fallback xmlns=""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D7FA6F4E-F636-63DF-BD5D-6D3173FDB4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15729" y="464969"/>
                  <a:ext cx="1597680" cy="12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73F07463-724B-453E-C55D-AF26A8829A94}"/>
                    </a:ext>
                  </a:extLst>
                </p14:cNvPr>
                <p14:cNvContentPartPr/>
                <p14:nvPr/>
              </p14:nvContentPartPr>
              <p14:xfrm>
                <a:off x="4847969" y="1370009"/>
                <a:ext cx="729720" cy="54720"/>
              </p14:xfrm>
            </p:contentPart>
          </mc:Choice>
          <mc:Fallback xmlns=""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73F07463-724B-453E-C55D-AF26A8829A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85329" y="1307369"/>
                  <a:ext cx="85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B05A79BB-9CDC-D1C2-B81C-080193D41C18}"/>
                    </a:ext>
                  </a:extLst>
                </p14:cNvPr>
                <p14:cNvContentPartPr/>
                <p14:nvPr/>
              </p14:nvContentPartPr>
              <p14:xfrm>
                <a:off x="5836889" y="1295129"/>
                <a:ext cx="835560" cy="1600560"/>
              </p14:xfrm>
            </p:contentPart>
          </mc:Choice>
          <mc:Fallback xmlns=""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B05A79BB-9CDC-D1C2-B81C-080193D41C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3889" y="1232489"/>
                  <a:ext cx="961200" cy="17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3C40C759-8B68-FA80-DB54-41D79C339F94}"/>
                    </a:ext>
                  </a:extLst>
                </p14:cNvPr>
                <p14:cNvContentPartPr/>
                <p14:nvPr/>
              </p14:nvContentPartPr>
              <p14:xfrm>
                <a:off x="7314689" y="1126649"/>
                <a:ext cx="738720" cy="1301040"/>
              </p14:xfrm>
            </p:contentPart>
          </mc:Choice>
          <mc:Fallback xmlns=""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3C40C759-8B68-FA80-DB54-41D79C339F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52049" y="1063649"/>
                  <a:ext cx="864360" cy="14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CA2512F3-84B4-A417-9F62-C8AFFE8F7F98}"/>
                    </a:ext>
                  </a:extLst>
                </p14:cNvPr>
                <p14:cNvContentPartPr/>
                <p14:nvPr/>
              </p14:nvContentPartPr>
              <p14:xfrm>
                <a:off x="6806729" y="1222409"/>
                <a:ext cx="1189080" cy="1068840"/>
              </p14:xfrm>
            </p:contentPart>
          </mc:Choice>
          <mc:Fallback xmlns=""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CA2512F3-84B4-A417-9F62-C8AFFE8F7F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43729" y="1159769"/>
                  <a:ext cx="1314720" cy="11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537D508A-347D-E659-4420-A2914368E91E}"/>
                    </a:ext>
                  </a:extLst>
                </p14:cNvPr>
                <p14:cNvContentPartPr/>
                <p14:nvPr/>
              </p14:nvContentPartPr>
              <p14:xfrm>
                <a:off x="8282009" y="1169849"/>
                <a:ext cx="937800" cy="608760"/>
              </p14:xfrm>
            </p:contentPart>
          </mc:Choice>
          <mc:Fallback xmlns=""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537D508A-347D-E659-4420-A2914368E9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19369" y="1107209"/>
                  <a:ext cx="106344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29F656FA-7130-77F0-56EE-1246C3245477}"/>
                    </a:ext>
                  </a:extLst>
                </p14:cNvPr>
                <p14:cNvContentPartPr/>
                <p14:nvPr/>
              </p14:nvContentPartPr>
              <p14:xfrm>
                <a:off x="8410169" y="722729"/>
                <a:ext cx="360" cy="103320"/>
              </p14:xfrm>
            </p:contentPart>
          </mc:Choice>
          <mc:Fallback xmlns=""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29F656FA-7130-77F0-56EE-1246C32454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47169" y="660089"/>
                  <a:ext cx="1260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4EA04070-EF73-E19A-F77C-E52FC6343609}"/>
              </a:ext>
            </a:extLst>
          </p:cNvPr>
          <p:cNvGrpSpPr/>
          <p:nvPr/>
        </p:nvGrpSpPr>
        <p:grpSpPr>
          <a:xfrm>
            <a:off x="10055729" y="1795169"/>
            <a:ext cx="540360" cy="86400"/>
            <a:chOff x="10055729" y="1795169"/>
            <a:chExt cx="54036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03232CB7-1211-F7CF-6DE6-36F6DFF3F818}"/>
                    </a:ext>
                  </a:extLst>
                </p14:cNvPr>
                <p14:cNvContentPartPr/>
                <p14:nvPr/>
              </p14:nvContentPartPr>
              <p14:xfrm>
                <a:off x="10055729" y="1795169"/>
                <a:ext cx="2880" cy="86400"/>
              </p14:xfrm>
            </p:contentPart>
          </mc:Choice>
          <mc:Fallback xmlns=""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03232CB7-1211-F7CF-6DE6-36F6DFF3F8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2729" y="1732529"/>
                  <a:ext cx="128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29F2537B-2B3C-8A00-B433-886DA59227A2}"/>
                    </a:ext>
                  </a:extLst>
                </p14:cNvPr>
                <p14:cNvContentPartPr/>
                <p14:nvPr/>
              </p14:nvContentPartPr>
              <p14:xfrm>
                <a:off x="10568729" y="1808849"/>
                <a:ext cx="27360" cy="9000"/>
              </p14:xfrm>
            </p:contentPart>
          </mc:Choice>
          <mc:Fallback xmlns=""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29F2537B-2B3C-8A00-B433-886DA59227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06089" y="1745849"/>
                  <a:ext cx="1530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E1DDADC5-9099-C67E-7A16-BF934918E415}"/>
                  </a:ext>
                </a:extLst>
              </p14:cNvPr>
              <p14:cNvContentPartPr/>
              <p14:nvPr/>
            </p14:nvContentPartPr>
            <p14:xfrm>
              <a:off x="10983449" y="1835129"/>
              <a:ext cx="6120" cy="25560"/>
            </p14:xfrm>
          </p:contentPart>
        </mc:Choice>
        <mc:Fallback xmlns=""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E1DDADC5-9099-C67E-7A16-BF934918E41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20809" y="1772129"/>
                <a:ext cx="13176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36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32CA88-8641-CCCF-4AEA-9CADA981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1"/>
            <a:ext cx="10535093" cy="893134"/>
          </a:xfrm>
        </p:spPr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 Display" panose="02110004020202020204"/>
                <a:ea typeface="+mj-ea"/>
                <a:cs typeface="+mj-cs"/>
              </a:rPr>
              <a:t>Christoff Scheiner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BD34AB-4C5A-743D-2930-C17905D5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521"/>
            <a:ext cx="12191999" cy="5699051"/>
          </a:xfrm>
        </p:spPr>
        <p:txBody>
          <a:bodyPr>
            <a:normAutofit/>
          </a:bodyPr>
          <a:lstStyle/>
          <a:p>
            <a:r>
              <a:rPr lang="en-US" sz="3200" dirty="0"/>
              <a:t>O Scheiner </a:t>
            </a:r>
            <a:r>
              <a:rPr lang="el-GR" sz="3200" dirty="0"/>
              <a:t>ήταν </a:t>
            </a:r>
            <a:r>
              <a:rPr lang="el-GR" sz="3200" b="1" dirty="0"/>
              <a:t>Ιησουίτης φυσικός</a:t>
            </a:r>
            <a:r>
              <a:rPr lang="el-GR" sz="3200" dirty="0"/>
              <a:t>, </a:t>
            </a:r>
            <a:r>
              <a:rPr lang="el-GR" sz="3200" b="1" dirty="0">
                <a:solidFill>
                  <a:srgbClr val="0070C0"/>
                </a:solidFill>
              </a:rPr>
              <a:t>αστρονόμος</a:t>
            </a:r>
            <a:r>
              <a:rPr lang="el-GR" sz="3200" dirty="0"/>
              <a:t> και </a:t>
            </a: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εφευρέτης του παντογράφου</a:t>
            </a:r>
            <a:r>
              <a:rPr lang="el-GR" sz="3200" dirty="0"/>
              <a:t>. Έγραψε για ένα ευρύ φάσμα επιστημονικών θεμάτων, συμπεριλαμβανομένων των </a:t>
            </a:r>
            <a:r>
              <a:rPr lang="el-GR" sz="3200" b="1" u="sng" dirty="0"/>
              <a:t>ηλιακών κηλίδων</a:t>
            </a:r>
            <a:r>
              <a:rPr lang="el-GR" sz="3200" dirty="0"/>
              <a:t>, που οδήγησε σε </a:t>
            </a:r>
            <a:r>
              <a:rPr lang="el-GR" sz="3200" b="1" dirty="0">
                <a:solidFill>
                  <a:srgbClr val="C00000"/>
                </a:solidFill>
              </a:rPr>
              <a:t>διαμάχη με τον Galileo Galilei</a:t>
            </a:r>
          </a:p>
          <a:p>
            <a:r>
              <a:rPr lang="el-GR" sz="3200" dirty="0"/>
              <a:t>Ο Scheiner έστειλε τις </a:t>
            </a:r>
            <a:r>
              <a:rPr lang="el-GR" sz="3200" b="1" dirty="0"/>
              <a:t>τρεις επιστολές </a:t>
            </a:r>
            <a:r>
              <a:rPr lang="el-GR" sz="3200" dirty="0"/>
              <a:t>του για τις ηλιακές κηλίδες, το 1612, στον </a:t>
            </a:r>
            <a:r>
              <a:rPr lang="el-GR" sz="3200" b="1" dirty="0" err="1"/>
              <a:t>Welser</a:t>
            </a:r>
            <a:r>
              <a:rPr lang="el-GR" sz="3200" dirty="0"/>
              <a:t>, έναν διάσημο προστάτη των τεχνών,  &amp; τραπεζίτη στους Ιησουίτες. </a:t>
            </a:r>
          </a:p>
          <a:p>
            <a:r>
              <a:rPr lang="el-GR" sz="3200" dirty="0"/>
              <a:t> Μεταξύ 1603 και 1605 εφηύρε τον </a:t>
            </a:r>
            <a:r>
              <a:rPr lang="el-GR" sz="3200" b="1" dirty="0"/>
              <a:t>παντογράφο</a:t>
            </a:r>
            <a:r>
              <a:rPr lang="el-GR" sz="3200" dirty="0"/>
              <a:t>, ένα </a:t>
            </a:r>
            <a:r>
              <a:rPr lang="el-GR" sz="3200" b="1" dirty="0">
                <a:solidFill>
                  <a:srgbClr val="0070C0"/>
                </a:solidFill>
              </a:rPr>
              <a:t>όργανο για την αντιγραφή σχεδίων σε οποιαδήποτε κλίμακα.</a:t>
            </a:r>
          </a:p>
          <a:p>
            <a:r>
              <a:rPr lang="el-GR" sz="3200" dirty="0"/>
              <a:t> Εφηύρε μια </a:t>
            </a:r>
            <a:r>
              <a:rPr lang="el-GR" sz="3200" b="1" dirty="0">
                <a:solidFill>
                  <a:srgbClr val="C00000"/>
                </a:solidFill>
              </a:rPr>
              <a:t>ηλιοσκοπική μηχανή που επέτρεπε μετρήσεις, ειδικά των ηλιακών κηλίδων.</a:t>
            </a:r>
          </a:p>
        </p:txBody>
      </p:sp>
    </p:spTree>
    <p:extLst>
      <p:ext uri="{BB962C8B-B14F-4D97-AF65-F5344CB8AC3E}">
        <p14:creationId xmlns:p14="http://schemas.microsoft.com/office/powerpoint/2010/main" val="5148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34D81B-B054-E67F-14D1-34DF86E2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9" y="223284"/>
            <a:ext cx="8644270" cy="6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άδρο, σχεδίαση, εργαλ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A607006F-4E67-7008-26EB-76C925F3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41" y="988827"/>
            <a:ext cx="8006317" cy="54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01E2E-6EB7-6393-0DC4-2EC41B99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" y="0"/>
            <a:ext cx="12021879" cy="691116"/>
          </a:xfrm>
        </p:spPr>
        <p:txBody>
          <a:bodyPr>
            <a:normAutofit fontScale="90000"/>
          </a:bodyPr>
          <a:lstStyle/>
          <a:p>
            <a:r>
              <a:rPr lang="el-GR" dirty="0"/>
              <a:t>Βελτιωμένος Παντογράφος          </a:t>
            </a:r>
            <a:r>
              <a:rPr lang="en-US" dirty="0"/>
              <a:t>W. F. Stanley1888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5110D30-C0E7-06CD-C1C1-72725736B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725" y="691117"/>
            <a:ext cx="9388549" cy="6007396"/>
          </a:xfrm>
        </p:spPr>
      </p:pic>
    </p:spTree>
    <p:extLst>
      <p:ext uri="{BB962C8B-B14F-4D97-AF65-F5344CB8AC3E}">
        <p14:creationId xmlns:p14="http://schemas.microsoft.com/office/powerpoint/2010/main" val="83976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1CA976-C2EA-627F-A384-A2465E8E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69" y="202019"/>
            <a:ext cx="10600661" cy="65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01038E-7655-7287-20C1-2A274003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85061"/>
            <a:ext cx="11057860" cy="66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85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569</Words>
  <Application>Microsoft Office PowerPoint</Application>
  <PresentationFormat>Ευρεία οθόνη</PresentationFormat>
  <Paragraphs>44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Times New Roman</vt:lpstr>
      <vt:lpstr>Θέμα του Office</vt:lpstr>
      <vt:lpstr>  Πρόγραμμα Μαθηματικών Μηχανών (2024-25) 9ο ΓΕΛ Πάτρας</vt:lpstr>
      <vt:lpstr>ΉΡΩΝΑΣ &amp; Christoff Scheiner</vt:lpstr>
      <vt:lpstr>Παντογράφος του Scheiner (1603)  Born: Wald, Swabia, 25 July 1573      Died: Neisse, Silesia, 18 June 1650 </vt:lpstr>
      <vt:lpstr>Christoff Scheiner</vt:lpstr>
      <vt:lpstr>Παρουσίαση του PowerPoint</vt:lpstr>
      <vt:lpstr>Παρουσίαση του PowerPoint</vt:lpstr>
      <vt:lpstr>Βελτιωμένος Παντογράφος          W. F. Stanley1888</vt:lpstr>
      <vt:lpstr>Παρουσίαση του PowerPoint</vt:lpstr>
      <vt:lpstr>Παρουσίαση του PowerPoint</vt:lpstr>
      <vt:lpstr>Προσομοίωση παντογράφου Scheiner, για τα Μαθηματικά του και την ανακατασκευή του. https://www.geogebra.org/m/wudzrn44 </vt:lpstr>
      <vt:lpstr>Παντογράφος Sheiner σε προαστιακό τραίνο</vt:lpstr>
      <vt:lpstr>Παντογράφος Scheiner (βαρέως τύπου) κοπής μετάλλου.</vt:lpstr>
      <vt:lpstr>Παντογράφος Scheiner χάραξης σχημάτων σε μουσικά όργανα.</vt:lpstr>
      <vt:lpstr>Παντογράφος του Sylvester</vt:lpstr>
      <vt:lpstr>https://www.geogebra.org/m/smyuf3rk </vt:lpstr>
      <vt:lpstr>Πρόγραμμα Μαθηματικών Μηχανών </vt:lpstr>
      <vt:lpstr>Υδροηλεκτρικό εργοστάσιο στην Ορεστιάδα.</vt:lpstr>
      <vt:lpstr>Μελέτη υδροηλεκτρικού εργοστασίου.</vt:lpstr>
      <vt:lpstr>Υδροηλεκτρικό εργοστάσιο ΓΛΑΥΚΟΥ ΠΑΤΡΑΣ</vt:lpstr>
      <vt:lpstr>Παρουσίαση του PowerPoint</vt:lpstr>
      <vt:lpstr>Υδροηλεκτρικό εργοστάσιο ΓΛΑΥΚΟΥ ΠΑΤΡΑΣ</vt:lpstr>
      <vt:lpstr>Παρουσίαση του PowerPoint</vt:lpstr>
      <vt:lpstr>ΦΡΑΓΜΑ Υδροηλεκτρικού εργοστασίου στην λίμνη Πλαστήρα</vt:lpstr>
      <vt:lpstr>Παρουσίαση του PowerPoint</vt:lpstr>
      <vt:lpstr>Παρουσίαση του PowerPoint</vt:lpstr>
      <vt:lpstr>Παρουσίαση του PowerPoint</vt:lpstr>
      <vt:lpstr>Πρόγραμμα Μαθηματικών Μηχανών </vt:lpstr>
      <vt:lpstr>Γεμίζοντας μπουκάλια στο 9ο ΓΕΛ (2015-16)</vt:lpstr>
      <vt:lpstr>Γεμίζοντας μπουκάλια στο 9ο ΓΕΛ (2015-16)</vt:lpstr>
      <vt:lpstr>Γεμίζοντας μπουκάλια στο 9ο ΓΕΛ (2015-16)</vt:lpstr>
      <vt:lpstr>Γεμίζοντας μπουκάλια στο 9ο ΓΕΛ (2015-16)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ΝΤΟΝΤΟΣ ΓΕΩΡΓΙΟΣ</dc:creator>
  <cp:lastModifiedBy>ΝΤΟΝΤΟΣ ΓΕΩΡΓΙΟΣ</cp:lastModifiedBy>
  <cp:revision>15</cp:revision>
  <dcterms:created xsi:type="dcterms:W3CDTF">2024-11-09T12:56:56Z</dcterms:created>
  <dcterms:modified xsi:type="dcterms:W3CDTF">2024-11-14T05:35:19Z</dcterms:modified>
</cp:coreProperties>
</file>