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9" r:id="rId14"/>
    <p:sldId id="290" r:id="rId15"/>
    <p:sldId id="291" r:id="rId16"/>
    <p:sldId id="292" r:id="rId17"/>
    <p:sldId id="293" r:id="rId18"/>
    <p:sldId id="272" r:id="rId19"/>
    <p:sldId id="273" r:id="rId20"/>
    <p:sldId id="294" r:id="rId21"/>
    <p:sldId id="274" r:id="rId22"/>
    <p:sldId id="275" r:id="rId23"/>
    <p:sldId id="295" r:id="rId24"/>
    <p:sldId id="296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9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6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2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2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0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1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7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3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3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6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370.png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s://www.youtube.com/watch?v=6wE4YvUHL4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D-l19q01tw" TargetMode="External"/><Relationship Id="rId3" Type="http://schemas.openxmlformats.org/officeDocument/2006/relationships/hyperlink" Target="https://www.youtube.com/watch?v=RPboBVMtlhQ&amp;list=PLvhQahQYhvbj04-8TUoZRkeLyodktHJ8_" TargetMode="External"/><Relationship Id="rId7" Type="http://schemas.openxmlformats.org/officeDocument/2006/relationships/hyperlink" Target="https://www.youtube.com/watch?v=mFNe_pFZrsA" TargetMode="External"/><Relationship Id="rId2" Type="http://schemas.openxmlformats.org/officeDocument/2006/relationships/hyperlink" Target="http://vmarousis.blogspot.gr/2012/11/blog-post_2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4IYDb6K5UF8" TargetMode="External"/><Relationship Id="rId5" Type="http://schemas.openxmlformats.org/officeDocument/2006/relationships/hyperlink" Target="https://richardgarriott.com/" TargetMode="External"/><Relationship Id="rId10" Type="http://schemas.openxmlformats.org/officeDocument/2006/relationships/hyperlink" Target="http://ylikonet300.blogspot.gr/2012/06/blog-post.html" TargetMode="External"/><Relationship Id="rId4" Type="http://schemas.openxmlformats.org/officeDocument/2006/relationships/hyperlink" Target="https://phet.colorado.edu/el/simulation/collision-lab" TargetMode="External"/><Relationship Id="rId9" Type="http://schemas.openxmlformats.org/officeDocument/2006/relationships/hyperlink" Target="http://ekfe-ampel.att.sch.gr/?p=3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5/01/70.html" TargetMode="External"/><Relationship Id="rId2" Type="http://schemas.openxmlformats.org/officeDocument/2006/relationships/hyperlink" Target="http://merkopanas.blogspot.gr/2017/11/hot-potatoes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microsoft.com/office/2007/relationships/hdphoto" Target="../media/hdphoto8.wdp"/><Relationship Id="rId4" Type="http://schemas.openxmlformats.org/officeDocument/2006/relationships/image" Target="../media/image53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57.png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64.png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120.png"/><Relationship Id="rId17" Type="http://schemas.microsoft.com/office/2007/relationships/hdphoto" Target="../media/hdphoto5.wdp"/><Relationship Id="rId25" Type="http://schemas.openxmlformats.org/officeDocument/2006/relationships/image" Target="../media/image23.png"/><Relationship Id="rId2" Type="http://schemas.openxmlformats.org/officeDocument/2006/relationships/image" Target="../media/image510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microsoft.com/office/2007/relationships/hdphoto" Target="../media/hdphoto3.wdp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00.png"/><Relationship Id="rId14" Type="http://schemas.microsoft.com/office/2007/relationships/hdphoto" Target="../media/hdphoto4.wdp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microsoft.com/office/2007/relationships/hdphoto" Target="../media/hdphoto6.wdp"/><Relationship Id="rId9" Type="http://schemas.openxmlformats.org/officeDocument/2006/relationships/image" Target="../media/image3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Merkouris\Desktop\a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02916"/>
            <a:ext cx="5121422" cy="28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71229" y="476672"/>
            <a:ext cx="6201542" cy="6548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Αρχή διατήρησης της ορμής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8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34258" y="188913"/>
            <a:ext cx="5327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Κρούση 2 σωμάτων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Line 41"/>
          <p:cNvSpPr>
            <a:spLocks noChangeShapeType="1"/>
          </p:cNvSpPr>
          <p:nvPr/>
        </p:nvSpPr>
        <p:spPr bwMode="auto">
          <a:xfrm>
            <a:off x="684213" y="2205038"/>
            <a:ext cx="756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995738" y="908050"/>
            <a:ext cx="576262" cy="457200"/>
            <a:chOff x="3288" y="572"/>
            <a:chExt cx="363" cy="288"/>
          </a:xfrm>
        </p:grpSpPr>
        <p:sp>
          <p:nvSpPr>
            <p:cNvPr id="7" name="Line 50"/>
            <p:cNvSpPr>
              <a:spLocks noChangeShapeType="1"/>
            </p:cNvSpPr>
            <p:nvPr/>
          </p:nvSpPr>
          <p:spPr bwMode="auto">
            <a:xfrm>
              <a:off x="3288" y="799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 Box 51"/>
            <p:cNvSpPr txBox="1">
              <a:spLocks noChangeArrowheads="1"/>
            </p:cNvSpPr>
            <p:nvPr/>
          </p:nvSpPr>
          <p:spPr bwMode="auto">
            <a:xfrm>
              <a:off x="3334" y="57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400">
                  <a:latin typeface="Comic Sans MS" pitchFamily="66" charset="0"/>
                </a:rPr>
                <a:t>+</a:t>
              </a:r>
              <a:endParaRPr lang="el-GR" altLang="el-GR" sz="2400">
                <a:latin typeface="Comic Sans MS" pitchFamily="66" charset="0"/>
              </a:endParaRPr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124075" y="1341438"/>
            <a:ext cx="1585913" cy="863600"/>
            <a:chOff x="612" y="845"/>
            <a:chExt cx="999" cy="544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612" y="1071"/>
              <a:ext cx="499" cy="22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703" y="129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976" y="129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" name="Text Box 56"/>
            <p:cNvSpPr txBox="1">
              <a:spLocks noChangeArrowheads="1"/>
            </p:cNvSpPr>
            <p:nvPr/>
          </p:nvSpPr>
          <p:spPr bwMode="auto">
            <a:xfrm>
              <a:off x="749" y="1072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>
                  <a:solidFill>
                    <a:schemeClr val="bg1"/>
                  </a:solidFill>
                  <a:latin typeface="Comic Sans MS" pitchFamily="66" charset="0"/>
                </a:rPr>
                <a:t>Σ</a:t>
              </a:r>
              <a:r>
                <a:rPr lang="el-GR" altLang="el-GR" b="1" baseline="-25000" dirty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endParaRPr lang="el-GR" altLang="el-GR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" name="Text Box 57"/>
            <p:cNvSpPr txBox="1">
              <a:spLocks noChangeArrowheads="1"/>
            </p:cNvSpPr>
            <p:nvPr/>
          </p:nvSpPr>
          <p:spPr bwMode="auto">
            <a:xfrm>
              <a:off x="703" y="845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b="1" i="1" dirty="0">
                  <a:latin typeface="Comic Sans MS" pitchFamily="66" charset="0"/>
                </a:rPr>
                <a:t>m</a:t>
              </a:r>
              <a:endParaRPr lang="el-GR" altLang="el-GR" b="1" i="1" dirty="0">
                <a:latin typeface="Comic Sans MS" pitchFamily="66" charset="0"/>
              </a:endParaRPr>
            </a:p>
          </p:txBody>
        </p:sp>
        <p:sp>
          <p:nvSpPr>
            <p:cNvPr id="15" name="Line 58"/>
            <p:cNvSpPr>
              <a:spLocks noChangeShapeType="1"/>
            </p:cNvSpPr>
            <p:nvPr/>
          </p:nvSpPr>
          <p:spPr bwMode="auto">
            <a:xfrm>
              <a:off x="1112" y="1208"/>
              <a:ext cx="27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 Box 59"/>
            <p:cNvSpPr txBox="1">
              <a:spLocks noChangeArrowheads="1"/>
            </p:cNvSpPr>
            <p:nvPr/>
          </p:nvSpPr>
          <p:spPr bwMode="auto">
            <a:xfrm>
              <a:off x="1248" y="931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i="1" dirty="0">
                  <a:latin typeface="Comic Sans MS" pitchFamily="66" charset="0"/>
                </a:rPr>
                <a:t>υ</a:t>
              </a:r>
              <a:r>
                <a:rPr lang="el-GR" altLang="el-GR" b="1" baseline="-25000" dirty="0">
                  <a:latin typeface="Comic Sans MS" pitchFamily="66" charset="0"/>
                </a:rPr>
                <a:t>1α</a:t>
              </a:r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4248944" y="1341438"/>
            <a:ext cx="1331119" cy="863600"/>
            <a:chOff x="4248944" y="1341438"/>
            <a:chExt cx="1331119" cy="863600"/>
          </a:xfrm>
        </p:grpSpPr>
        <p:grpSp>
          <p:nvGrpSpPr>
            <p:cNvPr id="17" name="Group 64"/>
            <p:cNvGrpSpPr>
              <a:grpSpLocks/>
            </p:cNvGrpSpPr>
            <p:nvPr/>
          </p:nvGrpSpPr>
          <p:grpSpPr bwMode="auto">
            <a:xfrm>
              <a:off x="4284663" y="1341438"/>
              <a:ext cx="1295400" cy="863600"/>
              <a:chOff x="2699" y="845"/>
              <a:chExt cx="816" cy="544"/>
            </a:xfrm>
          </p:grpSpPr>
          <p:sp>
            <p:nvSpPr>
              <p:cNvPr id="18" name="Rectangle 43"/>
              <p:cNvSpPr>
                <a:spLocks noChangeArrowheads="1"/>
              </p:cNvSpPr>
              <p:nvPr/>
            </p:nvSpPr>
            <p:spPr bwMode="auto">
              <a:xfrm>
                <a:off x="3016" y="1072"/>
                <a:ext cx="499" cy="22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" name="Oval 44"/>
              <p:cNvSpPr>
                <a:spLocks noChangeArrowheads="1"/>
              </p:cNvSpPr>
              <p:nvPr/>
            </p:nvSpPr>
            <p:spPr bwMode="auto">
              <a:xfrm>
                <a:off x="3106" y="1298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0" name="Oval 45"/>
              <p:cNvSpPr>
                <a:spLocks noChangeArrowheads="1"/>
              </p:cNvSpPr>
              <p:nvPr/>
            </p:nvSpPr>
            <p:spPr bwMode="auto">
              <a:xfrm>
                <a:off x="3379" y="1298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3152" y="1072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 dirty="0">
                    <a:solidFill>
                      <a:schemeClr val="bg1"/>
                    </a:solidFill>
                    <a:latin typeface="Comic Sans MS" pitchFamily="66" charset="0"/>
                  </a:rPr>
                  <a:t>Σ</a:t>
                </a:r>
                <a:r>
                  <a:rPr lang="en-US" altLang="el-GR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  <a:endParaRPr lang="el-GR" altLang="el-GR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Text Box 47"/>
              <p:cNvSpPr txBox="1">
                <a:spLocks noChangeArrowheads="1"/>
              </p:cNvSpPr>
              <p:nvPr/>
            </p:nvSpPr>
            <p:spPr bwMode="auto">
              <a:xfrm>
                <a:off x="3107" y="845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i="1" dirty="0">
                    <a:latin typeface="Comic Sans MS" pitchFamily="66" charset="0"/>
                  </a:rPr>
                  <a:t>m</a:t>
                </a:r>
                <a:endParaRPr lang="el-GR" altLang="el-GR" b="1" i="1" dirty="0">
                  <a:latin typeface="Comic Sans MS" pitchFamily="66" charset="0"/>
                </a:endParaRPr>
              </a:p>
            </p:txBody>
          </p:sp>
          <p:sp>
            <p:nvSpPr>
              <p:cNvPr id="23" name="Line 62"/>
              <p:cNvSpPr>
                <a:spLocks noChangeShapeType="1"/>
              </p:cNvSpPr>
              <p:nvPr/>
            </p:nvSpPr>
            <p:spPr bwMode="auto">
              <a:xfrm flipH="1">
                <a:off x="2744" y="1207"/>
                <a:ext cx="272" cy="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aphicFrame>
            <p:nvGraphicFramePr>
              <p:cNvPr id="24" name="Object 63"/>
              <p:cNvGraphicFramePr>
                <a:graphicFrameLocks noChangeAspect="1"/>
              </p:cNvGraphicFramePr>
              <p:nvPr/>
            </p:nvGraphicFramePr>
            <p:xfrm>
              <a:off x="2699" y="976"/>
              <a:ext cx="226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6" name="Εξίσωση" r:id="rId3" imgW="241200" imgH="215640" progId="Equation.3">
                      <p:embed/>
                    </p:oleObj>
                  </mc:Choice>
                  <mc:Fallback>
                    <p:oleObj name="Εξίσωση" r:id="rId3" imgW="2412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9" y="976"/>
                            <a:ext cx="226" cy="2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 Box 59"/>
            <p:cNvSpPr txBox="1">
              <a:spLocks noChangeArrowheads="1"/>
            </p:cNvSpPr>
            <p:nvPr/>
          </p:nvSpPr>
          <p:spPr bwMode="auto">
            <a:xfrm>
              <a:off x="4248944" y="1500776"/>
              <a:ext cx="5762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i="1" dirty="0" smtClean="0">
                  <a:latin typeface="Comic Sans MS" pitchFamily="66" charset="0"/>
                </a:rPr>
                <a:t>υ</a:t>
              </a:r>
              <a:r>
                <a:rPr lang="el-GR" altLang="el-GR" b="1" baseline="-25000" dirty="0" smtClean="0">
                  <a:latin typeface="Comic Sans MS" pitchFamily="66" charset="0"/>
                </a:rPr>
                <a:t>2α</a:t>
              </a:r>
              <a:endParaRPr lang="el-GR" altLang="el-GR" b="1" baseline="-25000" dirty="0">
                <a:latin typeface="Comic Sans MS" pitchFamily="66" charset="0"/>
              </a:endParaRPr>
            </a:p>
          </p:txBody>
        </p:sp>
      </p:grpSp>
      <p:grpSp>
        <p:nvGrpSpPr>
          <p:cNvPr id="27" name="Group 67"/>
          <p:cNvGrpSpPr>
            <a:grpSpLocks/>
          </p:cNvGrpSpPr>
          <p:nvPr/>
        </p:nvGrpSpPr>
        <p:grpSpPr bwMode="auto">
          <a:xfrm>
            <a:off x="755650" y="2528888"/>
            <a:ext cx="7488238" cy="863600"/>
            <a:chOff x="476" y="1797"/>
            <a:chExt cx="4717" cy="544"/>
          </a:xfrm>
        </p:grpSpPr>
        <p:grpSp>
          <p:nvGrpSpPr>
            <p:cNvPr id="28" name="Group 66"/>
            <p:cNvGrpSpPr>
              <a:grpSpLocks/>
            </p:cNvGrpSpPr>
            <p:nvPr/>
          </p:nvGrpSpPr>
          <p:grpSpPr bwMode="auto">
            <a:xfrm>
              <a:off x="1383" y="1797"/>
              <a:ext cx="907" cy="544"/>
              <a:chOff x="1383" y="1797"/>
              <a:chExt cx="907" cy="544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383" y="2024"/>
                <a:ext cx="499" cy="22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1473" y="2250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1746" y="2250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1519" y="2024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>
                    <a:solidFill>
                      <a:schemeClr val="bg1"/>
                    </a:solidFill>
                    <a:latin typeface="Comic Sans MS" pitchFamily="66" charset="0"/>
                  </a:rPr>
                  <a:t>Σ</a:t>
                </a:r>
                <a:r>
                  <a:rPr lang="el-GR" altLang="el-GR" b="1" baseline="-2500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  <a:endParaRPr lang="el-GR" altLang="el-GR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auto">
              <a:xfrm>
                <a:off x="1655" y="1797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dirty="0">
                    <a:latin typeface="Comic Sans MS" pitchFamily="66" charset="0"/>
                  </a:rPr>
                  <a:t>2</a:t>
                </a:r>
                <a:r>
                  <a:rPr lang="en-US" altLang="el-GR" b="1" i="1" dirty="0">
                    <a:latin typeface="Comic Sans MS" pitchFamily="66" charset="0"/>
                  </a:rPr>
                  <a:t>m</a:t>
                </a:r>
                <a:endParaRPr lang="el-GR" altLang="el-GR" b="1" i="1" dirty="0">
                  <a:latin typeface="Comic Sans MS" pitchFamily="66" charset="0"/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1791" y="2024"/>
                <a:ext cx="499" cy="22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1881" y="2250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2154" y="2250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1927" y="2024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>
                    <a:solidFill>
                      <a:schemeClr val="bg1"/>
                    </a:solidFill>
                    <a:latin typeface="Comic Sans MS" pitchFamily="66" charset="0"/>
                  </a:rPr>
                  <a:t>Σ</a:t>
                </a:r>
                <a:r>
                  <a:rPr lang="en-US" altLang="el-GR" b="1" baseline="-2500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  <a:endParaRPr lang="el-GR" altLang="el-GR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476" y="2341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374911" y="1153138"/>
            <a:ext cx="88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αρχικά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224" y="2528888"/>
            <a:ext cx="165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τελικά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latin typeface="Comic Sans MS" panose="030F0702030302020204" pitchFamily="66" charset="0"/>
              </a:rPr>
              <a:t>(</a:t>
            </a:r>
            <a:r>
              <a:rPr lang="el-GR" sz="1400" b="1" dirty="0" smtClean="0">
                <a:latin typeface="Comic Sans MS" panose="030F0702030302020204" pitchFamily="66" charset="0"/>
              </a:rPr>
              <a:t>συσσωμάτωμα</a:t>
            </a:r>
            <a:r>
              <a:rPr lang="en-US" sz="1400" b="1" dirty="0" smtClean="0">
                <a:latin typeface="Comic Sans MS" panose="030F0702030302020204" pitchFamily="66" charset="0"/>
              </a:rPr>
              <a:t>)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629817" y="3568315"/>
            <a:ext cx="74525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Έχουμε πλαστική κρούση. Να υπολογιστεί η </a:t>
            </a:r>
            <a:r>
              <a:rPr lang="el-GR" altLang="el-GR" sz="2000" b="1" dirty="0" smtClean="0">
                <a:latin typeface="Comic Sans MS" pitchFamily="66" charset="0"/>
              </a:rPr>
              <a:t>τελική ταχύτητα </a:t>
            </a:r>
            <a:r>
              <a:rPr lang="el-GR" altLang="el-GR" sz="2000" b="1" i="1" dirty="0" err="1">
                <a:latin typeface="Comic Sans MS" pitchFamily="66" charset="0"/>
              </a:rPr>
              <a:t>υ</a:t>
            </a:r>
            <a:r>
              <a:rPr lang="el-GR" altLang="el-GR" sz="2000" b="1" baseline="-25000" dirty="0" err="1">
                <a:latin typeface="Comic Sans MS" pitchFamily="66" charset="0"/>
              </a:rPr>
              <a:t>τ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του συσσωματώματος, </a:t>
            </a:r>
            <a:r>
              <a:rPr lang="el-GR" altLang="el-GR" sz="2000" b="1" dirty="0">
                <a:latin typeface="Comic Sans MS" pitchFamily="66" charset="0"/>
              </a:rPr>
              <a:t>αν 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1α</a:t>
            </a:r>
            <a:r>
              <a:rPr lang="el-GR" altLang="el-GR" sz="2000" b="1" dirty="0">
                <a:latin typeface="Comic Sans MS" pitchFamily="66" charset="0"/>
              </a:rPr>
              <a:t>=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2α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endParaRPr lang="el-GR" altLang="el-GR" sz="20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39161" y="4733370"/>
                <a:ext cx="187220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𝛂𝛒𝛘</m:t>
                      </m:r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𝛕𝛆𝛌</m:t>
                      </m:r>
                    </m:oMath>
                  </m:oMathPara>
                </a14:m>
                <a:endParaRPr lang="el-GR" sz="2400" b="1" baseline="-25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61" y="4733370"/>
                <a:ext cx="1872208" cy="453137"/>
              </a:xfrm>
              <a:prstGeom prst="rect">
                <a:avLst/>
              </a:prstGeom>
              <a:blipFill rotWithShape="1">
                <a:blip r:embed="rId5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15"/>
          <p:cNvSpPr>
            <a:spLocks noChangeArrowheads="1"/>
          </p:cNvSpPr>
          <p:nvPr/>
        </p:nvSpPr>
        <p:spPr bwMode="auto">
          <a:xfrm>
            <a:off x="2846388" y="4947489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66691" y="4788093"/>
                <a:ext cx="35429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 smtClean="0">
                          <a:latin typeface="Cambria Math"/>
                        </a:rPr>
                        <m:t>𝟏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𝛂</m:t>
                      </m:r>
                      <m:r>
                        <a:rPr lang="el-GR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 smtClean="0">
                          <a:latin typeface="Cambria Math"/>
                        </a:rPr>
                        <m:t>𝟐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𝛂</m:t>
                      </m:r>
                      <m:r>
                        <a:rPr lang="el-GR" sz="2400" b="1" i="1" smtClean="0">
                          <a:latin typeface="Cambria Math"/>
                        </a:rPr>
                        <m:t>=</m:t>
                      </m:r>
                      <m:r>
                        <a:rPr lang="el-GR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latin typeface="Cambria Math"/>
                        </a:rPr>
                        <m:t>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𝛕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91" y="4788093"/>
                <a:ext cx="354295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Ομάδα 44"/>
          <p:cNvGrpSpPr/>
          <p:nvPr/>
        </p:nvGrpSpPr>
        <p:grpSpPr>
          <a:xfrm>
            <a:off x="3736805" y="4788093"/>
            <a:ext cx="2743520" cy="490880"/>
            <a:chOff x="3756375" y="3839163"/>
            <a:chExt cx="2743520" cy="490880"/>
          </a:xfrm>
        </p:grpSpPr>
        <p:cxnSp>
          <p:nvCxnSpPr>
            <p:cNvPr id="46" name="Ευθεία γραμμή σύνδεσης 45"/>
            <p:cNvCxnSpPr/>
            <p:nvPr/>
          </p:nvCxnSpPr>
          <p:spPr>
            <a:xfrm flipH="1">
              <a:off x="3756375" y="3839163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>
              <a:off x="4907958" y="3852519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εία γραμμή σύνδεσης 47"/>
            <p:cNvCxnSpPr/>
            <p:nvPr/>
          </p:nvCxnSpPr>
          <p:spPr>
            <a:xfrm flipH="1">
              <a:off x="6350940" y="3868378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989823" y="5445457"/>
            <a:ext cx="223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1α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2α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2</a:t>
            </a:r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endParaRPr lang="el-GR" sz="2400" b="1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4082178" y="5652724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TextBox 52"/>
          <p:cNvSpPr txBox="1"/>
          <p:nvPr/>
        </p:nvSpPr>
        <p:spPr>
          <a:xfrm>
            <a:off x="4724459" y="5440999"/>
            <a:ext cx="122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0</a:t>
            </a:r>
            <a:endParaRPr lang="el-GR" sz="2400" b="1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29831" y="4154100"/>
            <a:ext cx="31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σύστημα είναι μονωμένο.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9" name="Ελεύθερη σχεδίαση 48"/>
          <p:cNvSpPr/>
          <p:nvPr/>
        </p:nvSpPr>
        <p:spPr>
          <a:xfrm>
            <a:off x="3918857" y="1011582"/>
            <a:ext cx="707572" cy="404796"/>
          </a:xfrm>
          <a:custGeom>
            <a:avLst/>
            <a:gdLst>
              <a:gd name="connsiteX0" fmla="*/ 272143 w 707572"/>
              <a:gd name="connsiteY0" fmla="*/ 11675 h 404796"/>
              <a:gd name="connsiteX1" fmla="*/ 76200 w 707572"/>
              <a:gd name="connsiteY1" fmla="*/ 11675 h 404796"/>
              <a:gd name="connsiteX2" fmla="*/ 43543 w 707572"/>
              <a:gd name="connsiteY2" fmla="*/ 33447 h 404796"/>
              <a:gd name="connsiteX3" fmla="*/ 21772 w 707572"/>
              <a:gd name="connsiteY3" fmla="*/ 66104 h 404796"/>
              <a:gd name="connsiteX4" fmla="*/ 0 w 707572"/>
              <a:gd name="connsiteY4" fmla="*/ 131418 h 404796"/>
              <a:gd name="connsiteX5" fmla="*/ 10886 w 707572"/>
              <a:gd name="connsiteY5" fmla="*/ 262047 h 404796"/>
              <a:gd name="connsiteX6" fmla="*/ 21772 w 707572"/>
              <a:gd name="connsiteY6" fmla="*/ 294704 h 404796"/>
              <a:gd name="connsiteX7" fmla="*/ 54429 w 707572"/>
              <a:gd name="connsiteY7" fmla="*/ 316475 h 404796"/>
              <a:gd name="connsiteX8" fmla="*/ 97972 w 707572"/>
              <a:gd name="connsiteY8" fmla="*/ 360018 h 404796"/>
              <a:gd name="connsiteX9" fmla="*/ 141514 w 707572"/>
              <a:gd name="connsiteY9" fmla="*/ 370904 h 404796"/>
              <a:gd name="connsiteX10" fmla="*/ 174172 w 707572"/>
              <a:gd name="connsiteY10" fmla="*/ 381789 h 404796"/>
              <a:gd name="connsiteX11" fmla="*/ 348343 w 707572"/>
              <a:gd name="connsiteY11" fmla="*/ 392675 h 404796"/>
              <a:gd name="connsiteX12" fmla="*/ 402772 w 707572"/>
              <a:gd name="connsiteY12" fmla="*/ 403561 h 404796"/>
              <a:gd name="connsiteX13" fmla="*/ 642257 w 707572"/>
              <a:gd name="connsiteY13" fmla="*/ 381789 h 404796"/>
              <a:gd name="connsiteX14" fmla="*/ 664029 w 707572"/>
              <a:gd name="connsiteY14" fmla="*/ 360018 h 404796"/>
              <a:gd name="connsiteX15" fmla="*/ 707572 w 707572"/>
              <a:gd name="connsiteY15" fmla="*/ 305589 h 404796"/>
              <a:gd name="connsiteX16" fmla="*/ 696686 w 707572"/>
              <a:gd name="connsiteY16" fmla="*/ 218504 h 404796"/>
              <a:gd name="connsiteX17" fmla="*/ 631372 w 707572"/>
              <a:gd name="connsiteY17" fmla="*/ 174961 h 404796"/>
              <a:gd name="connsiteX18" fmla="*/ 544286 w 707572"/>
              <a:gd name="connsiteY18" fmla="*/ 109647 h 404796"/>
              <a:gd name="connsiteX19" fmla="*/ 478972 w 707572"/>
              <a:gd name="connsiteY19" fmla="*/ 76989 h 404796"/>
              <a:gd name="connsiteX20" fmla="*/ 370114 w 707572"/>
              <a:gd name="connsiteY20" fmla="*/ 44332 h 404796"/>
              <a:gd name="connsiteX21" fmla="*/ 337457 w 707572"/>
              <a:gd name="connsiteY21" fmla="*/ 33447 h 404796"/>
              <a:gd name="connsiteX22" fmla="*/ 272143 w 707572"/>
              <a:gd name="connsiteY22" fmla="*/ 789 h 404796"/>
              <a:gd name="connsiteX23" fmla="*/ 272143 w 707572"/>
              <a:gd name="connsiteY23" fmla="*/ 11675 h 40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7572" h="404796">
                <a:moveTo>
                  <a:pt x="272143" y="11675"/>
                </a:moveTo>
                <a:cubicBezTo>
                  <a:pt x="239486" y="13489"/>
                  <a:pt x="190515" y="-9760"/>
                  <a:pt x="76200" y="11675"/>
                </a:cubicBezTo>
                <a:cubicBezTo>
                  <a:pt x="63341" y="14086"/>
                  <a:pt x="54429" y="26190"/>
                  <a:pt x="43543" y="33447"/>
                </a:cubicBezTo>
                <a:cubicBezTo>
                  <a:pt x="36286" y="44333"/>
                  <a:pt x="27085" y="54149"/>
                  <a:pt x="21772" y="66104"/>
                </a:cubicBezTo>
                <a:cubicBezTo>
                  <a:pt x="12451" y="87075"/>
                  <a:pt x="0" y="131418"/>
                  <a:pt x="0" y="131418"/>
                </a:cubicBezTo>
                <a:cubicBezTo>
                  <a:pt x="3629" y="174961"/>
                  <a:pt x="5111" y="218736"/>
                  <a:pt x="10886" y="262047"/>
                </a:cubicBezTo>
                <a:cubicBezTo>
                  <a:pt x="12403" y="273421"/>
                  <a:pt x="14604" y="285744"/>
                  <a:pt x="21772" y="294704"/>
                </a:cubicBezTo>
                <a:cubicBezTo>
                  <a:pt x="29945" y="304920"/>
                  <a:pt x="44496" y="307961"/>
                  <a:pt x="54429" y="316475"/>
                </a:cubicBezTo>
                <a:cubicBezTo>
                  <a:pt x="70014" y="329833"/>
                  <a:pt x="78059" y="355039"/>
                  <a:pt x="97972" y="360018"/>
                </a:cubicBezTo>
                <a:cubicBezTo>
                  <a:pt x="112486" y="363647"/>
                  <a:pt x="127129" y="366794"/>
                  <a:pt x="141514" y="370904"/>
                </a:cubicBezTo>
                <a:cubicBezTo>
                  <a:pt x="152547" y="374056"/>
                  <a:pt x="162760" y="380588"/>
                  <a:pt x="174172" y="381789"/>
                </a:cubicBezTo>
                <a:cubicBezTo>
                  <a:pt x="232023" y="387878"/>
                  <a:pt x="290286" y="389046"/>
                  <a:pt x="348343" y="392675"/>
                </a:cubicBezTo>
                <a:cubicBezTo>
                  <a:pt x="366486" y="396304"/>
                  <a:pt x="384270" y="403561"/>
                  <a:pt x="402772" y="403561"/>
                </a:cubicBezTo>
                <a:cubicBezTo>
                  <a:pt x="586592" y="403561"/>
                  <a:pt x="549833" y="412598"/>
                  <a:pt x="642257" y="381789"/>
                </a:cubicBezTo>
                <a:cubicBezTo>
                  <a:pt x="649514" y="374532"/>
                  <a:pt x="657618" y="368032"/>
                  <a:pt x="664029" y="360018"/>
                </a:cubicBezTo>
                <a:cubicBezTo>
                  <a:pt x="718963" y="291351"/>
                  <a:pt x="654999" y="358162"/>
                  <a:pt x="707572" y="305589"/>
                </a:cubicBezTo>
                <a:cubicBezTo>
                  <a:pt x="703943" y="276561"/>
                  <a:pt x="705092" y="246524"/>
                  <a:pt x="696686" y="218504"/>
                </a:cubicBezTo>
                <a:cubicBezTo>
                  <a:pt x="690446" y="197704"/>
                  <a:pt x="641395" y="181643"/>
                  <a:pt x="631372" y="174961"/>
                </a:cubicBezTo>
                <a:cubicBezTo>
                  <a:pt x="579792" y="140574"/>
                  <a:pt x="646965" y="143874"/>
                  <a:pt x="544286" y="109647"/>
                </a:cubicBezTo>
                <a:cubicBezTo>
                  <a:pt x="425172" y="69941"/>
                  <a:pt x="605602" y="133269"/>
                  <a:pt x="478972" y="76989"/>
                </a:cubicBezTo>
                <a:cubicBezTo>
                  <a:pt x="432418" y="56298"/>
                  <a:pt x="414438" y="56996"/>
                  <a:pt x="370114" y="44332"/>
                </a:cubicBezTo>
                <a:cubicBezTo>
                  <a:pt x="359081" y="41180"/>
                  <a:pt x="348343" y="37075"/>
                  <a:pt x="337457" y="33447"/>
                </a:cubicBezTo>
                <a:cubicBezTo>
                  <a:pt x="301678" y="9593"/>
                  <a:pt x="311577" y="12056"/>
                  <a:pt x="272143" y="789"/>
                </a:cubicBezTo>
                <a:cubicBezTo>
                  <a:pt x="257758" y="-3321"/>
                  <a:pt x="304800" y="9861"/>
                  <a:pt x="272143" y="116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Ελεύθερη σχεδίαση 54"/>
          <p:cNvSpPr/>
          <p:nvPr/>
        </p:nvSpPr>
        <p:spPr>
          <a:xfrm>
            <a:off x="4177323" y="4113206"/>
            <a:ext cx="856528" cy="482750"/>
          </a:xfrm>
          <a:custGeom>
            <a:avLst/>
            <a:gdLst>
              <a:gd name="connsiteX0" fmla="*/ 272143 w 707572"/>
              <a:gd name="connsiteY0" fmla="*/ 11675 h 404796"/>
              <a:gd name="connsiteX1" fmla="*/ 76200 w 707572"/>
              <a:gd name="connsiteY1" fmla="*/ 11675 h 404796"/>
              <a:gd name="connsiteX2" fmla="*/ 43543 w 707572"/>
              <a:gd name="connsiteY2" fmla="*/ 33447 h 404796"/>
              <a:gd name="connsiteX3" fmla="*/ 21772 w 707572"/>
              <a:gd name="connsiteY3" fmla="*/ 66104 h 404796"/>
              <a:gd name="connsiteX4" fmla="*/ 0 w 707572"/>
              <a:gd name="connsiteY4" fmla="*/ 131418 h 404796"/>
              <a:gd name="connsiteX5" fmla="*/ 10886 w 707572"/>
              <a:gd name="connsiteY5" fmla="*/ 262047 h 404796"/>
              <a:gd name="connsiteX6" fmla="*/ 21772 w 707572"/>
              <a:gd name="connsiteY6" fmla="*/ 294704 h 404796"/>
              <a:gd name="connsiteX7" fmla="*/ 54429 w 707572"/>
              <a:gd name="connsiteY7" fmla="*/ 316475 h 404796"/>
              <a:gd name="connsiteX8" fmla="*/ 97972 w 707572"/>
              <a:gd name="connsiteY8" fmla="*/ 360018 h 404796"/>
              <a:gd name="connsiteX9" fmla="*/ 141514 w 707572"/>
              <a:gd name="connsiteY9" fmla="*/ 370904 h 404796"/>
              <a:gd name="connsiteX10" fmla="*/ 174172 w 707572"/>
              <a:gd name="connsiteY10" fmla="*/ 381789 h 404796"/>
              <a:gd name="connsiteX11" fmla="*/ 348343 w 707572"/>
              <a:gd name="connsiteY11" fmla="*/ 392675 h 404796"/>
              <a:gd name="connsiteX12" fmla="*/ 402772 w 707572"/>
              <a:gd name="connsiteY12" fmla="*/ 403561 h 404796"/>
              <a:gd name="connsiteX13" fmla="*/ 642257 w 707572"/>
              <a:gd name="connsiteY13" fmla="*/ 381789 h 404796"/>
              <a:gd name="connsiteX14" fmla="*/ 664029 w 707572"/>
              <a:gd name="connsiteY14" fmla="*/ 360018 h 404796"/>
              <a:gd name="connsiteX15" fmla="*/ 707572 w 707572"/>
              <a:gd name="connsiteY15" fmla="*/ 305589 h 404796"/>
              <a:gd name="connsiteX16" fmla="*/ 696686 w 707572"/>
              <a:gd name="connsiteY16" fmla="*/ 218504 h 404796"/>
              <a:gd name="connsiteX17" fmla="*/ 631372 w 707572"/>
              <a:gd name="connsiteY17" fmla="*/ 174961 h 404796"/>
              <a:gd name="connsiteX18" fmla="*/ 544286 w 707572"/>
              <a:gd name="connsiteY18" fmla="*/ 109647 h 404796"/>
              <a:gd name="connsiteX19" fmla="*/ 478972 w 707572"/>
              <a:gd name="connsiteY19" fmla="*/ 76989 h 404796"/>
              <a:gd name="connsiteX20" fmla="*/ 370114 w 707572"/>
              <a:gd name="connsiteY20" fmla="*/ 44332 h 404796"/>
              <a:gd name="connsiteX21" fmla="*/ 337457 w 707572"/>
              <a:gd name="connsiteY21" fmla="*/ 33447 h 404796"/>
              <a:gd name="connsiteX22" fmla="*/ 272143 w 707572"/>
              <a:gd name="connsiteY22" fmla="*/ 789 h 404796"/>
              <a:gd name="connsiteX23" fmla="*/ 272143 w 707572"/>
              <a:gd name="connsiteY23" fmla="*/ 11675 h 40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7572" h="404796">
                <a:moveTo>
                  <a:pt x="272143" y="11675"/>
                </a:moveTo>
                <a:cubicBezTo>
                  <a:pt x="239486" y="13489"/>
                  <a:pt x="190515" y="-9760"/>
                  <a:pt x="76200" y="11675"/>
                </a:cubicBezTo>
                <a:cubicBezTo>
                  <a:pt x="63341" y="14086"/>
                  <a:pt x="54429" y="26190"/>
                  <a:pt x="43543" y="33447"/>
                </a:cubicBezTo>
                <a:cubicBezTo>
                  <a:pt x="36286" y="44333"/>
                  <a:pt x="27085" y="54149"/>
                  <a:pt x="21772" y="66104"/>
                </a:cubicBezTo>
                <a:cubicBezTo>
                  <a:pt x="12451" y="87075"/>
                  <a:pt x="0" y="131418"/>
                  <a:pt x="0" y="131418"/>
                </a:cubicBezTo>
                <a:cubicBezTo>
                  <a:pt x="3629" y="174961"/>
                  <a:pt x="5111" y="218736"/>
                  <a:pt x="10886" y="262047"/>
                </a:cubicBezTo>
                <a:cubicBezTo>
                  <a:pt x="12403" y="273421"/>
                  <a:pt x="14604" y="285744"/>
                  <a:pt x="21772" y="294704"/>
                </a:cubicBezTo>
                <a:cubicBezTo>
                  <a:pt x="29945" y="304920"/>
                  <a:pt x="44496" y="307961"/>
                  <a:pt x="54429" y="316475"/>
                </a:cubicBezTo>
                <a:cubicBezTo>
                  <a:pt x="70014" y="329833"/>
                  <a:pt x="78059" y="355039"/>
                  <a:pt x="97972" y="360018"/>
                </a:cubicBezTo>
                <a:cubicBezTo>
                  <a:pt x="112486" y="363647"/>
                  <a:pt x="127129" y="366794"/>
                  <a:pt x="141514" y="370904"/>
                </a:cubicBezTo>
                <a:cubicBezTo>
                  <a:pt x="152547" y="374056"/>
                  <a:pt x="162760" y="380588"/>
                  <a:pt x="174172" y="381789"/>
                </a:cubicBezTo>
                <a:cubicBezTo>
                  <a:pt x="232023" y="387878"/>
                  <a:pt x="290286" y="389046"/>
                  <a:pt x="348343" y="392675"/>
                </a:cubicBezTo>
                <a:cubicBezTo>
                  <a:pt x="366486" y="396304"/>
                  <a:pt x="384270" y="403561"/>
                  <a:pt x="402772" y="403561"/>
                </a:cubicBezTo>
                <a:cubicBezTo>
                  <a:pt x="586592" y="403561"/>
                  <a:pt x="549833" y="412598"/>
                  <a:pt x="642257" y="381789"/>
                </a:cubicBezTo>
                <a:cubicBezTo>
                  <a:pt x="649514" y="374532"/>
                  <a:pt x="657618" y="368032"/>
                  <a:pt x="664029" y="360018"/>
                </a:cubicBezTo>
                <a:cubicBezTo>
                  <a:pt x="718963" y="291351"/>
                  <a:pt x="654999" y="358162"/>
                  <a:pt x="707572" y="305589"/>
                </a:cubicBezTo>
                <a:cubicBezTo>
                  <a:pt x="703943" y="276561"/>
                  <a:pt x="705092" y="246524"/>
                  <a:pt x="696686" y="218504"/>
                </a:cubicBezTo>
                <a:cubicBezTo>
                  <a:pt x="690446" y="197704"/>
                  <a:pt x="641395" y="181643"/>
                  <a:pt x="631372" y="174961"/>
                </a:cubicBezTo>
                <a:cubicBezTo>
                  <a:pt x="579792" y="140574"/>
                  <a:pt x="646965" y="143874"/>
                  <a:pt x="544286" y="109647"/>
                </a:cubicBezTo>
                <a:cubicBezTo>
                  <a:pt x="425172" y="69941"/>
                  <a:pt x="605602" y="133269"/>
                  <a:pt x="478972" y="76989"/>
                </a:cubicBezTo>
                <a:cubicBezTo>
                  <a:pt x="432418" y="56298"/>
                  <a:pt x="414438" y="56996"/>
                  <a:pt x="370114" y="44332"/>
                </a:cubicBezTo>
                <a:cubicBezTo>
                  <a:pt x="359081" y="41180"/>
                  <a:pt x="348343" y="37075"/>
                  <a:pt x="337457" y="33447"/>
                </a:cubicBezTo>
                <a:cubicBezTo>
                  <a:pt x="301678" y="9593"/>
                  <a:pt x="311577" y="12056"/>
                  <a:pt x="272143" y="789"/>
                </a:cubicBezTo>
                <a:cubicBezTo>
                  <a:pt x="257758" y="-3321"/>
                  <a:pt x="304800" y="9861"/>
                  <a:pt x="272143" y="116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8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1858 -4.814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 animBg="1"/>
      <p:bldP spid="44" grpId="0"/>
      <p:bldP spid="51" grpId="0"/>
      <p:bldP spid="52" grpId="0" animBg="1"/>
      <p:bldP spid="53" grpId="0"/>
      <p:bldP spid="54" grpId="0"/>
      <p:bldP spid="49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250" y="476250"/>
            <a:ext cx="576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Μάνικα των πυροσβεστών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249029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το νερό πετάγεται με μεγάλη ταχύτητα από το στόμιο, ο πυροσβέστης πρέπει να κρατά τη μάνικα κατάλληλα, αλλιώς μπορεί να έχει περιπέτειες … Δείτε το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βίντεο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7" descr="animated-cartoon-firefighter-spraying-water-on-fi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5909" y="2924944"/>
            <a:ext cx="4049653" cy="2592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196" y="109081"/>
            <a:ext cx="75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Αρχή διατήρησης της Ορμής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124744"/>
            <a:ext cx="78592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Παρουσίαση θεωρίας από </a:t>
            </a:r>
            <a:r>
              <a:rPr lang="el-GR" b="1" dirty="0" smtClean="0">
                <a:latin typeface="Comic Sans MS" panose="030F0702030302020204" pitchFamily="66" charset="0"/>
              </a:rPr>
              <a:t>τον Βαγγέλη </a:t>
            </a:r>
            <a:r>
              <a:rPr lang="el-GR" b="1" dirty="0" err="1">
                <a:latin typeface="Comic Sans MS" panose="030F0702030302020204" pitchFamily="66" charset="0"/>
              </a:rPr>
              <a:t>Μαρούση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Διαδικτυακή </a:t>
            </a:r>
            <a:r>
              <a:rPr lang="el-GR" b="1" dirty="0">
                <a:latin typeface="Comic Sans MS" panose="030F0702030302020204" pitchFamily="66" charset="0"/>
              </a:rPr>
              <a:t>παρουσίαση από </a:t>
            </a:r>
            <a:r>
              <a:rPr lang="el-GR" b="1" dirty="0" smtClean="0">
                <a:latin typeface="Comic Sans MS" panose="030F0702030302020204" pitchFamily="66" charset="0"/>
              </a:rPr>
              <a:t>τον Σωκράτη </a:t>
            </a:r>
            <a:r>
              <a:rPr lang="el-GR" b="1" dirty="0" err="1" smtClean="0">
                <a:latin typeface="Comic Sans MS" panose="030F0702030302020204" pitchFamily="66" charset="0"/>
              </a:rPr>
              <a:t>Καλελή</a:t>
            </a:r>
            <a:r>
              <a:rPr lang="el-GR" b="1" dirty="0" smtClean="0">
                <a:latin typeface="Comic Sans MS" panose="030F0702030302020204" pitchFamily="66" charset="0"/>
              </a:rPr>
              <a:t> 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err="1">
                <a:latin typeface="Comic Sans MS" panose="030F0702030302020204" pitchFamily="66" charset="0"/>
              </a:rPr>
              <a:t>Προσομείωση</a:t>
            </a:r>
            <a:r>
              <a:rPr lang="el-GR" b="1" dirty="0">
                <a:latin typeface="Comic Sans MS" panose="030F0702030302020204" pitchFamily="66" charset="0"/>
              </a:rPr>
              <a:t> για κρούσεις από </a:t>
            </a:r>
            <a:r>
              <a:rPr lang="el-GR" b="1" dirty="0" smtClean="0">
                <a:latin typeface="Comic Sans MS" panose="030F0702030302020204" pitchFamily="66" charset="0"/>
              </a:rPr>
              <a:t>το </a:t>
            </a:r>
            <a:r>
              <a:rPr lang="en-US" b="1" dirty="0" smtClean="0">
                <a:latin typeface="Comic Sans MS" panose="030F0702030302020204" pitchFamily="66" charset="0"/>
              </a:rPr>
              <a:t>PHET-Colorado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Πειραματική παρουσίαση από τον αστροναύτη </a:t>
            </a:r>
            <a:r>
              <a:rPr lang="en-US" b="1" dirty="0" smtClean="0">
                <a:latin typeface="Comic Sans MS" panose="030F0702030302020204" pitchFamily="66" charset="0"/>
                <a:hlinkClick r:id="rId5"/>
              </a:rPr>
              <a:t>Richard </a:t>
            </a:r>
            <a:r>
              <a:rPr lang="en-US" b="1" dirty="0" err="1" smtClean="0">
                <a:latin typeface="Comic Sans MS" panose="030F0702030302020204" pitchFamily="66" charset="0"/>
                <a:hlinkClick r:id="rId5"/>
              </a:rPr>
              <a:t>Garriott</a:t>
            </a:r>
            <a:r>
              <a:rPr lang="en-US" b="1" dirty="0" smtClean="0">
                <a:latin typeface="Comic Sans MS" panose="030F0702030302020204" pitchFamily="66" charset="0"/>
                <a:hlinkClick r:id="rId5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στο Διεθνή Διαστημικό Σταθμό (</a:t>
            </a:r>
            <a:r>
              <a:rPr lang="en-US" b="1" dirty="0" smtClean="0">
                <a:latin typeface="Comic Sans MS" panose="030F0702030302020204" pitchFamily="66" charset="0"/>
              </a:rPr>
              <a:t>ISS) 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algn="just"/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Πειραματική παρουσίαση μ’ ένα γιγάντιο εκκρεμές του </a:t>
            </a:r>
            <a:r>
              <a:rPr lang="en-US" b="1" dirty="0" smtClean="0">
                <a:latin typeface="Comic Sans MS" panose="030F0702030302020204" pitchFamily="66" charset="0"/>
              </a:rPr>
              <a:t>Newton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Πειραματική παρουσίαση στο εργαστήριο από τον Νίκο Χρόνη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Φύλλο εργασίας εργαστηριακής άσκησης από το ΕΚΦΕ Αμπελοκήπων 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Πολλές ερωτήσεις και ασκήσεις από το «Υλικό Φυσικής-Χημείας»  </a:t>
            </a:r>
            <a:r>
              <a:rPr lang="el-GR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969696"/>
                </a:solidFill>
              </a:rPr>
              <a:t>Μερκ</a:t>
            </a:r>
            <a:r>
              <a:rPr lang="el-GR" dirty="0" smtClean="0">
                <a:solidFill>
                  <a:srgbClr val="969696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rgbClr val="969696"/>
                </a:solidFill>
              </a:rPr>
              <a:t>www.merkopanas.blogspot.gr</a:t>
            </a:r>
            <a:endParaRPr lang="el-GR" dirty="0">
              <a:solidFill>
                <a:srgbClr val="969696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969696"/>
                </a:solidFill>
              </a:rPr>
              <a:pPr/>
              <a:t>13</a:t>
            </a:fld>
            <a:endParaRPr lang="el-GR" dirty="0">
              <a:solidFill>
                <a:srgbClr val="969696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0" y="601548"/>
            <a:ext cx="72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σε 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Ορμή – Διατήρηση Ορμής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0716" y="1703655"/>
            <a:ext cx="70567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Με </a:t>
            </a:r>
            <a:r>
              <a:rPr lang="el-GR" altLang="el-GR" sz="2400" b="1" dirty="0">
                <a:latin typeface="Comic Sans MS" pitchFamily="66" charset="0"/>
              </a:rPr>
              <a:t>το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4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   35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000" b="1" dirty="0" smtClean="0"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259632" y="4005064"/>
            <a:ext cx="68407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Οι αναρτήσεις περιέχουν ερωτήσεις σχετικές με το </a:t>
            </a:r>
            <a:r>
              <a:rPr lang="el-GR" dirty="0">
                <a:latin typeface="Comic Sans MS" panose="030F0702030302020204" pitchFamily="66" charset="0"/>
              </a:rPr>
              <a:t>σύνολο του 2ου κεφαλαίου "Ορμή - Διατήρηση της Ορμής", του βιβλίου Φυσικής Β' Λυκείου Θετικού Προσανατολισμού.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768202"/>
            <a:ext cx="7704856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70 Ερωτήσεις Β’ Θέματος από την Τράπεζα Θεμάτων του ΙΕΠ </a:t>
            </a:r>
            <a:r>
              <a:rPr lang="el-GR" sz="24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400" b="1" dirty="0" smtClean="0">
                <a:latin typeface="Comic Sans MS" panose="030F0702030302020204" pitchFamily="66" charset="0"/>
              </a:rPr>
              <a:t>.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6020" y="14857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Δραστηριότητα 1 </a:t>
            </a:r>
            <a:r>
              <a:rPr lang="el-GR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(σελ. 53)</a:t>
            </a:r>
            <a:endParaRPr lang="el-GR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86781" y="672235"/>
            <a:ext cx="3622661" cy="1152525"/>
            <a:chOff x="5148064" y="735137"/>
            <a:chExt cx="3622661" cy="1152525"/>
          </a:xfrm>
        </p:grpSpPr>
        <p:grpSp>
          <p:nvGrpSpPr>
            <p:cNvPr id="6" name="Ομάδα 5"/>
            <p:cNvGrpSpPr/>
            <p:nvPr/>
          </p:nvGrpSpPr>
          <p:grpSpPr>
            <a:xfrm>
              <a:off x="5589375" y="735137"/>
              <a:ext cx="3181350" cy="1152525"/>
              <a:chOff x="5364088" y="735137"/>
              <a:chExt cx="3181350" cy="1152525"/>
            </a:xfrm>
          </p:grpSpPr>
          <p:pic>
            <p:nvPicPr>
              <p:cNvPr id="8" name="Picture 2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735137"/>
                <a:ext cx="3181350" cy="1152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866386" y="128076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FFFF00"/>
                    </a:solidFill>
                  </a:rPr>
                  <a:t>Α</a:t>
                </a:r>
                <a:endParaRPr lang="el-GR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40352" y="12484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FFFF00"/>
                    </a:solidFill>
                  </a:rPr>
                  <a:t>Β</a:t>
                </a:r>
                <a:endParaRPr lang="el-GR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148064" y="1042231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(α)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4716016" y="610243"/>
            <a:ext cx="3622661" cy="1190625"/>
            <a:chOff x="5148064" y="2060848"/>
            <a:chExt cx="3622661" cy="1190625"/>
          </a:xfrm>
        </p:grpSpPr>
        <p:pic>
          <p:nvPicPr>
            <p:cNvPr id="12" name="Picture 3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425" y="2060848"/>
              <a:ext cx="316230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48064" y="2471494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(β)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Ορθογώνιο 13"/>
          <p:cNvSpPr/>
          <p:nvPr/>
        </p:nvSpPr>
        <p:spPr>
          <a:xfrm>
            <a:off x="611560" y="3133445"/>
            <a:ext cx="79928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l-GR" dirty="0" err="1">
                <a:latin typeface="Trebuchet MS" pitchFamily="34" charset="0"/>
              </a:rPr>
              <a:t>Οι</a:t>
            </a:r>
            <a:r>
              <a:rPr lang="en-US" altLang="el-GR" dirty="0">
                <a:latin typeface="Trebuchet MS" pitchFamily="34" charset="0"/>
              </a:rPr>
              <a:t> α</a:t>
            </a:r>
            <a:r>
              <a:rPr lang="en-US" altLang="el-GR" dirty="0" err="1">
                <a:latin typeface="Trebuchet MS" pitchFamily="34" charset="0"/>
              </a:rPr>
              <a:t>στρον</a:t>
            </a:r>
            <a:r>
              <a:rPr lang="en-US" altLang="el-GR" dirty="0">
                <a:latin typeface="Trebuchet MS" pitchFamily="34" charset="0"/>
              </a:rPr>
              <a:t>αύτες αποφάσισαν να παίξουν μπάλα. </a:t>
            </a:r>
            <a:r>
              <a:rPr lang="en-US" altLang="el-GR" dirty="0" err="1" smtClean="0">
                <a:latin typeface="Trebuchet MS" pitchFamily="34" charset="0"/>
              </a:rPr>
              <a:t>Έτσι</a:t>
            </a:r>
            <a:r>
              <a:rPr lang="el-GR" altLang="el-GR" dirty="0" smtClean="0">
                <a:latin typeface="Trebuchet MS" pitchFamily="34" charset="0"/>
              </a:rPr>
              <a:t>,</a:t>
            </a:r>
            <a:r>
              <a:rPr lang="en-US" altLang="el-GR" dirty="0" smtClean="0">
                <a:latin typeface="Trebuchet MS" pitchFamily="34" charset="0"/>
              </a:rPr>
              <a:t> </a:t>
            </a:r>
            <a:r>
              <a:rPr lang="en-US" altLang="el-GR" dirty="0">
                <a:latin typeface="Trebuchet MS" pitchFamily="34" charset="0"/>
              </a:rPr>
              <a:t>ο α</a:t>
            </a:r>
            <a:r>
              <a:rPr lang="en-US" altLang="el-GR" dirty="0" err="1">
                <a:latin typeface="Trebuchet MS" pitchFamily="34" charset="0"/>
              </a:rPr>
              <a:t>στρον</a:t>
            </a:r>
            <a:r>
              <a:rPr lang="en-US" altLang="el-GR" dirty="0">
                <a:latin typeface="Trebuchet MS" pitchFamily="34" charset="0"/>
              </a:rPr>
              <a:t>αύτης Α</a:t>
            </a:r>
            <a:r>
              <a:rPr lang="el-GR" altLang="el-GR" dirty="0">
                <a:latin typeface="Trebuchet MS" pitchFamily="34" charset="0"/>
              </a:rPr>
              <a:t> </a:t>
            </a:r>
            <a:r>
              <a:rPr lang="en-US" altLang="el-GR" dirty="0">
                <a:latin typeface="Trebuchet MS" pitchFamily="34" charset="0"/>
              </a:rPr>
              <a:t>π</a:t>
            </a:r>
            <a:r>
              <a:rPr lang="en-US" altLang="el-GR" dirty="0" err="1">
                <a:latin typeface="Trebuchet MS" pitchFamily="34" charset="0"/>
              </a:rPr>
              <a:t>ετάει</a:t>
            </a:r>
            <a:r>
              <a:rPr lang="en-US" altLang="el-GR" dirty="0">
                <a:latin typeface="Trebuchet MS" pitchFamily="34" charset="0"/>
              </a:rPr>
              <a:t> </a:t>
            </a:r>
            <a:r>
              <a:rPr lang="en-US" altLang="el-GR" dirty="0" err="1">
                <a:latin typeface="Trebuchet MS" pitchFamily="34" charset="0"/>
              </a:rPr>
              <a:t>στον</a:t>
            </a:r>
            <a:r>
              <a:rPr lang="en-US" altLang="el-GR" dirty="0">
                <a:latin typeface="Trebuchet MS" pitchFamily="34" charset="0"/>
              </a:rPr>
              <a:t> α</a:t>
            </a:r>
            <a:r>
              <a:rPr lang="en-US" altLang="el-GR" dirty="0" err="1">
                <a:latin typeface="Trebuchet MS" pitchFamily="34" charset="0"/>
              </a:rPr>
              <a:t>στρον</a:t>
            </a:r>
            <a:r>
              <a:rPr lang="en-US" altLang="el-GR" dirty="0">
                <a:latin typeface="Trebuchet MS" pitchFamily="34" charset="0"/>
              </a:rPr>
              <a:t>αύτη Β μία μπάλα δίνοντάς της ορμή </a:t>
            </a:r>
            <a:r>
              <a:rPr lang="en-US" altLang="el-GR" i="1" dirty="0">
                <a:latin typeface="Trebuchet MS" pitchFamily="34" charset="0"/>
              </a:rPr>
              <a:t>p</a:t>
            </a:r>
            <a:r>
              <a:rPr lang="en-US" altLang="el-GR" dirty="0">
                <a:latin typeface="Trebuchet MS" pitchFamily="34" charset="0"/>
              </a:rPr>
              <a:t>=10kg·m/s. To </a:t>
            </a:r>
            <a:r>
              <a:rPr lang="en-US" altLang="el-GR" dirty="0" err="1">
                <a:latin typeface="Trebuchet MS" pitchFamily="34" charset="0"/>
              </a:rPr>
              <a:t>ίδιο</a:t>
            </a:r>
            <a:r>
              <a:rPr lang="en-US" altLang="el-GR" dirty="0">
                <a:latin typeface="Trebuchet MS" pitchFamily="34" charset="0"/>
              </a:rPr>
              <a:t> </a:t>
            </a:r>
            <a:r>
              <a:rPr lang="en-US" altLang="el-GR" dirty="0" err="1">
                <a:latin typeface="Trebuchet MS" pitchFamily="34" charset="0"/>
              </a:rPr>
              <a:t>κάνει</a:t>
            </a:r>
            <a:r>
              <a:rPr lang="en-US" altLang="el-GR" dirty="0">
                <a:latin typeface="Trebuchet MS" pitchFamily="34" charset="0"/>
              </a:rPr>
              <a:t> και ο α</a:t>
            </a:r>
            <a:r>
              <a:rPr lang="en-US" altLang="el-GR" dirty="0" err="1">
                <a:latin typeface="Trebuchet MS" pitchFamily="34" charset="0"/>
              </a:rPr>
              <a:t>στρον</a:t>
            </a:r>
            <a:r>
              <a:rPr lang="en-US" altLang="el-GR" dirty="0">
                <a:latin typeface="Trebuchet MS" pitchFamily="34" charset="0"/>
              </a:rPr>
              <a:t>αύτης Β όταν φτάσει η μπάλα σ' αυτόν. </a:t>
            </a:r>
            <a:r>
              <a:rPr lang="en-US" altLang="el-GR" dirty="0" err="1">
                <a:latin typeface="Trebuchet MS" pitchFamily="34" charset="0"/>
              </a:rPr>
              <a:t>Στην</a:t>
            </a:r>
            <a:r>
              <a:rPr lang="en-US" altLang="el-GR" dirty="0">
                <a:latin typeface="Trebuchet MS" pitchFamily="34" charset="0"/>
              </a:rPr>
              <a:t> </a:t>
            </a:r>
            <a:r>
              <a:rPr lang="en-US" altLang="el-GR" dirty="0" err="1">
                <a:latin typeface="Trebuchet MS" pitchFamily="34" charset="0"/>
              </a:rPr>
              <a:t>εικόν</a:t>
            </a:r>
            <a:r>
              <a:rPr lang="en-US" altLang="el-GR" dirty="0">
                <a:latin typeface="Trebuchet MS" pitchFamily="34" charset="0"/>
              </a:rPr>
              <a:t>α έχουν σχεδιαστεί τα διανύσματα των ορμών που αποκτούν οι αστροναύτες. </a:t>
            </a:r>
            <a:endParaRPr lang="el-GR" altLang="el-GR" dirty="0" smtClean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b="1" dirty="0">
                <a:latin typeface="Trebuchet MS" pitchFamily="34" charset="0"/>
              </a:rPr>
              <a:t>α. </a:t>
            </a:r>
            <a:r>
              <a:rPr lang="el-GR" altLang="el-GR" dirty="0">
                <a:latin typeface="Trebuchet MS" pitchFamily="34" charset="0"/>
              </a:rPr>
              <a:t>Χρησιμοποιώντας τις τιμές της ορμής που αναγράφονται στην εικόνα να δείξετε ότι η ολική ορμή του συστήματος αστροναύτες - μπάλα παραμένει σταθερή σε όλα τα στιγμιότυπα. </a:t>
            </a:r>
          </a:p>
        </p:txBody>
      </p:sp>
      <p:grpSp>
        <p:nvGrpSpPr>
          <p:cNvPr id="15" name="Ομάδα 14"/>
          <p:cNvGrpSpPr/>
          <p:nvPr/>
        </p:nvGrpSpPr>
        <p:grpSpPr>
          <a:xfrm>
            <a:off x="486781" y="1930762"/>
            <a:ext cx="3610043" cy="1200150"/>
            <a:chOff x="5170207" y="3431709"/>
            <a:chExt cx="3610043" cy="1200150"/>
          </a:xfrm>
        </p:grpSpPr>
        <p:pic>
          <p:nvPicPr>
            <p:cNvPr id="16" name="Picture 4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425" y="3431709"/>
              <a:ext cx="3171825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170207" y="3717032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(γ)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4749864" y="1824760"/>
            <a:ext cx="3629854" cy="1200150"/>
            <a:chOff x="5170207" y="4797152"/>
            <a:chExt cx="3629854" cy="1200150"/>
          </a:xfrm>
        </p:grpSpPr>
        <p:pic>
          <p:nvPicPr>
            <p:cNvPr id="19" name="Picture 5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711" y="4797152"/>
              <a:ext cx="318135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170207" y="5027895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(δ)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Ομάδα 22"/>
          <p:cNvGrpSpPr/>
          <p:nvPr/>
        </p:nvGrpSpPr>
        <p:grpSpPr>
          <a:xfrm>
            <a:off x="6194242" y="5713750"/>
            <a:ext cx="1072412" cy="420516"/>
            <a:chOff x="6194242" y="5713750"/>
            <a:chExt cx="1072412" cy="420516"/>
          </a:xfrm>
        </p:grpSpPr>
        <p:sp>
          <p:nvSpPr>
            <p:cNvPr id="21" name="TextBox 20"/>
            <p:cNvSpPr txBox="1"/>
            <p:nvPr/>
          </p:nvSpPr>
          <p:spPr>
            <a:xfrm>
              <a:off x="6194242" y="5713750"/>
              <a:ext cx="1072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Trebuchet MS" panose="020B0603020202020204" pitchFamily="34" charset="0"/>
                </a:rPr>
                <a:t>συνέχεια</a:t>
              </a:r>
              <a:endParaRPr lang="el-GR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22" name="Δεξιό βέλος 21"/>
            <p:cNvSpPr/>
            <p:nvPr/>
          </p:nvSpPr>
          <p:spPr>
            <a:xfrm>
              <a:off x="6289475" y="5974541"/>
              <a:ext cx="936104" cy="15972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9253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2551837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b="1" dirty="0">
                <a:latin typeface="Trebuchet MS" pitchFamily="34" charset="0"/>
              </a:rPr>
              <a:t>β. </a:t>
            </a:r>
            <a:r>
              <a:rPr lang="el-GR" altLang="el-GR" dirty="0">
                <a:latin typeface="Trebuchet MS" pitchFamily="34" charset="0"/>
              </a:rPr>
              <a:t>Να εξηγήσετε γιατί στο στιγμιότυπο (δ) ο αστροναύτης Α έχει ορμή 10kg·m/s και ο Β 20kg·m/s. </a:t>
            </a:r>
          </a:p>
          <a:p>
            <a:pPr algn="just">
              <a:lnSpc>
                <a:spcPct val="150000"/>
              </a:lnSpc>
            </a:pPr>
            <a:r>
              <a:rPr lang="el-GR" altLang="el-GR" b="1" dirty="0">
                <a:latin typeface="Trebuchet MS" pitchFamily="34" charset="0"/>
              </a:rPr>
              <a:t>γ. </a:t>
            </a:r>
            <a:r>
              <a:rPr lang="el-GR" altLang="el-GR" dirty="0">
                <a:latin typeface="Trebuchet MS" pitchFamily="34" charset="0"/>
              </a:rPr>
              <a:t>Ποια θα είναι η ορμή του Α όταν πετάξει τη μπάλα στο Β με ορμή10kg·m/s, μετά το στιγμιότυπο (δ);</a:t>
            </a:r>
            <a:r>
              <a:rPr lang="el-GR" altLang="el-GR" dirty="0">
                <a:latin typeface="Arial" charset="0"/>
              </a:rPr>
              <a:t> </a:t>
            </a:r>
            <a:endParaRPr lang="en-US" altLang="el-GR" dirty="0">
              <a:latin typeface="Arial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835696" y="568861"/>
            <a:ext cx="5040560" cy="1636001"/>
            <a:chOff x="1835696" y="568861"/>
            <a:chExt cx="5040560" cy="1636001"/>
          </a:xfrm>
        </p:grpSpPr>
        <p:grpSp>
          <p:nvGrpSpPr>
            <p:cNvPr id="5" name="Ομάδα 4"/>
            <p:cNvGrpSpPr/>
            <p:nvPr/>
          </p:nvGrpSpPr>
          <p:grpSpPr>
            <a:xfrm>
              <a:off x="1835696" y="568861"/>
              <a:ext cx="5040560" cy="1636001"/>
              <a:chOff x="5170207" y="4797152"/>
              <a:chExt cx="3629854" cy="1200150"/>
            </a:xfrm>
          </p:grpSpPr>
          <p:pic>
            <p:nvPicPr>
              <p:cNvPr id="6" name="Picture 5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711" y="4797152"/>
                <a:ext cx="3181350" cy="120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170207" y="5027895"/>
                <a:ext cx="56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Comic Sans MS" panose="030F0702030302020204" pitchFamily="66" charset="0"/>
                  </a:rPr>
                  <a:t>(δ)</a:t>
                </a:r>
                <a:endParaRPr lang="el-GR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" name="Ομάδα 9"/>
            <p:cNvGrpSpPr/>
            <p:nvPr/>
          </p:nvGrpSpPr>
          <p:grpSpPr>
            <a:xfrm>
              <a:off x="2843808" y="698735"/>
              <a:ext cx="3816424" cy="369332"/>
              <a:chOff x="2843808" y="698735"/>
              <a:chExt cx="3816424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843808" y="69873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FFFF00"/>
                    </a:solidFill>
                  </a:rPr>
                  <a:t>Α</a:t>
                </a:r>
                <a:endParaRPr lang="el-GR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28184" y="69873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FFFF00"/>
                    </a:solidFill>
                  </a:rPr>
                  <a:t>Β</a:t>
                </a:r>
                <a:endParaRPr lang="el-GR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93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852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Δραστηριότητα 2 </a:t>
            </a:r>
            <a:r>
              <a:rPr lang="el-GR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(σελ. 54)</a:t>
            </a:r>
            <a:endParaRPr lang="el-GR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736459"/>
            <a:ext cx="835292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l-GR" sz="2000" dirty="0" err="1">
                <a:latin typeface="Trebuchet MS" panose="020B0603020202020204" pitchFamily="34" charset="0"/>
              </a:rPr>
              <a:t>Δύο</a:t>
            </a:r>
            <a:r>
              <a:rPr lang="en-US" altLang="el-GR" sz="2000" dirty="0">
                <a:latin typeface="Trebuchet MS" panose="020B0603020202020204" pitchFamily="34" charset="0"/>
              </a:rPr>
              <a:t> μα</a:t>
            </a:r>
            <a:r>
              <a:rPr lang="en-US" altLang="el-GR" sz="2000" dirty="0" err="1">
                <a:latin typeface="Trebuchet MS" panose="020B0603020202020204" pitchFamily="34" charset="0"/>
              </a:rPr>
              <a:t>θητές</a:t>
            </a:r>
            <a:r>
              <a:rPr lang="en-US" altLang="el-GR" sz="2000" dirty="0"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latin typeface="Trebuchet MS" panose="020B0603020202020204" pitchFamily="34" charset="0"/>
              </a:rPr>
              <a:t>οφάσισ</a:t>
            </a:r>
            <a:r>
              <a:rPr lang="en-US" altLang="el-GR" sz="2000" dirty="0">
                <a:latin typeface="Trebuchet MS" panose="020B0603020202020204" pitchFamily="34" charset="0"/>
              </a:rPr>
              <a:t>αν να ελέγξουν τα συμπεράσματα που προκύπτουν από την αρχή διατήρησης της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ορμής.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dirty="0" err="1" smtClean="0">
                <a:latin typeface="Trebuchet MS" panose="020B0603020202020204" pitchFamily="34" charset="0"/>
              </a:rPr>
              <a:t>Χρησιμο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ποιώντας </a:t>
            </a:r>
            <a:r>
              <a:rPr lang="en-US" altLang="el-GR" sz="2000" dirty="0">
                <a:latin typeface="Trebuchet MS" panose="020B0603020202020204" pitchFamily="34" charset="0"/>
              </a:rPr>
              <a:t>τα πατίνια τους κινήθηκαν πάνω σε μία οριζόντια πίστα και δοκίμασαν τρεις συνδυασμούς κρούσεων. </a:t>
            </a:r>
            <a:r>
              <a:rPr lang="en-US" altLang="el-GR" sz="2000" dirty="0" err="1">
                <a:latin typeface="Trebuchet MS" panose="020B0603020202020204" pitchFamily="34" charset="0"/>
              </a:rPr>
              <a:t>Έν</a:t>
            </a:r>
            <a:r>
              <a:rPr lang="en-US" altLang="el-GR" sz="2000" dirty="0">
                <a:latin typeface="Trebuchet MS" panose="020B0603020202020204" pitchFamily="34" charset="0"/>
              </a:rPr>
              <a:t>ας φίλος τους με τη βοήθεια ειδικού οργάνου μέτρησε τις ταχύτητές τους σε κάθε περίπτωση. </a:t>
            </a:r>
            <a:r>
              <a:rPr lang="en-US" altLang="el-GR" sz="2000" dirty="0" err="1">
                <a:latin typeface="Trebuchet MS" panose="020B0603020202020204" pitchFamily="34" charset="0"/>
              </a:rPr>
              <a:t>Οι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χύτητες</a:t>
            </a:r>
            <a:r>
              <a:rPr lang="en-US" altLang="el-GR" sz="2000" dirty="0">
                <a:latin typeface="Trebuchet MS" panose="020B0603020202020204" pitchFamily="34" charset="0"/>
              </a:rPr>
              <a:t> ανα</a:t>
            </a:r>
            <a:r>
              <a:rPr lang="en-US" altLang="el-GR" sz="2000" dirty="0" err="1">
                <a:latin typeface="Trebuchet MS" panose="020B0603020202020204" pitchFamily="34" charset="0"/>
              </a:rPr>
              <a:t>γράφοντ</a:t>
            </a:r>
            <a:r>
              <a:rPr lang="en-US" altLang="el-GR" sz="2000" dirty="0">
                <a:latin typeface="Trebuchet MS" panose="020B0603020202020204" pitchFamily="34" charset="0"/>
              </a:rPr>
              <a:t>αι δίπλα από τον καθένα τους πριν και μετά την κρούση. Επ</a:t>
            </a:r>
            <a:r>
              <a:rPr lang="en-US" altLang="el-GR" sz="2000" dirty="0" err="1">
                <a:latin typeface="Trebuchet MS" panose="020B0603020202020204" pitchFamily="34" charset="0"/>
              </a:rPr>
              <a:t>ίσης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ζυγίστηκ</a:t>
            </a:r>
            <a:r>
              <a:rPr lang="en-US" altLang="el-GR" sz="2000" dirty="0">
                <a:latin typeface="Trebuchet MS" panose="020B0603020202020204" pitchFamily="34" charset="0"/>
              </a:rPr>
              <a:t>αν με όλο τον εξοπλισμό τους και βρήκαν ότι έχουν </a:t>
            </a:r>
            <a:r>
              <a:rPr lang="en-US" altLang="el-GR" sz="2000" b="1" i="1" dirty="0">
                <a:latin typeface="Trebuchet MS" panose="020B0603020202020204" pitchFamily="34" charset="0"/>
              </a:rPr>
              <a:t>ίσες μάζες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.</a:t>
            </a:r>
            <a:endParaRPr lang="en-US" altLang="el-GR" sz="2000" dirty="0">
              <a:latin typeface="Trebuchet MS" panose="020B0603020202020204" pitchFamily="34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658036" y="4283608"/>
            <a:ext cx="1072412" cy="420516"/>
            <a:chOff x="6194242" y="5713750"/>
            <a:chExt cx="1072412" cy="420516"/>
          </a:xfrm>
        </p:grpSpPr>
        <p:sp>
          <p:nvSpPr>
            <p:cNvPr id="7" name="TextBox 6"/>
            <p:cNvSpPr txBox="1"/>
            <p:nvPr/>
          </p:nvSpPr>
          <p:spPr>
            <a:xfrm>
              <a:off x="6194242" y="5713750"/>
              <a:ext cx="1072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Trebuchet MS" panose="020B0603020202020204" pitchFamily="34" charset="0"/>
                </a:rPr>
                <a:t>συνέχεια</a:t>
              </a:r>
              <a:endParaRPr lang="el-GR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8" name="Δεξιό βέλος 7"/>
            <p:cNvSpPr/>
            <p:nvPr/>
          </p:nvSpPr>
          <p:spPr>
            <a:xfrm>
              <a:off x="6289475" y="5974541"/>
              <a:ext cx="936104" cy="15972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4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940526" y="0"/>
            <a:ext cx="5019675" cy="1837442"/>
            <a:chOff x="3923928" y="292388"/>
            <a:chExt cx="5019675" cy="1837442"/>
          </a:xfrm>
        </p:grpSpPr>
        <p:pic>
          <p:nvPicPr>
            <p:cNvPr id="5" name="Picture 2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48680"/>
              <a:ext cx="5019675" cy="15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923928" y="548680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(α)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4452527" y="364014"/>
              <a:ext cx="335497" cy="369332"/>
              <a:chOff x="4452527" y="364014"/>
              <a:chExt cx="335497" cy="369332"/>
            </a:xfrm>
          </p:grpSpPr>
          <p:cxnSp>
            <p:nvCxnSpPr>
              <p:cNvPr id="12" name="Ευθύγραμμο βέλος σύνδεσης 11"/>
              <p:cNvCxnSpPr/>
              <p:nvPr/>
            </p:nvCxnSpPr>
            <p:spPr>
              <a:xfrm>
                <a:off x="4492487" y="733346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452527" y="364014"/>
                <a:ext cx="295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8" name="Ομάδα 7"/>
            <p:cNvGrpSpPr/>
            <p:nvPr/>
          </p:nvGrpSpPr>
          <p:grpSpPr>
            <a:xfrm>
              <a:off x="5220072" y="364014"/>
              <a:ext cx="372920" cy="369332"/>
              <a:chOff x="5220072" y="364014"/>
              <a:chExt cx="372920" cy="369332"/>
            </a:xfrm>
          </p:grpSpPr>
          <p:cxnSp>
            <p:nvCxnSpPr>
              <p:cNvPr id="10" name="Ευθύγραμμο βέλος σύνδεσης 9"/>
              <p:cNvCxnSpPr/>
              <p:nvPr/>
            </p:nvCxnSpPr>
            <p:spPr>
              <a:xfrm>
                <a:off x="5220072" y="733346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297455" y="364014"/>
                <a:ext cx="295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172400" y="292388"/>
              <a:ext cx="6442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sz="1600" b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τ</a:t>
              </a:r>
              <a:r>
                <a:rPr lang="el-GR" sz="16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  <a:endParaRPr lang="el-GR" sz="1600" b="1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1940526" y="1850018"/>
            <a:ext cx="5241751" cy="1707378"/>
            <a:chOff x="3733428" y="2045868"/>
            <a:chExt cx="5241751" cy="1707378"/>
          </a:xfrm>
        </p:grpSpPr>
        <p:pic>
          <p:nvPicPr>
            <p:cNvPr id="15" name="Picture 3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428" y="2276871"/>
              <a:ext cx="5210175" cy="147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883968" y="2276872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(β)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grpSp>
          <p:nvGrpSpPr>
            <p:cNvPr id="17" name="Ομάδα 16"/>
            <p:cNvGrpSpPr/>
            <p:nvPr/>
          </p:nvGrpSpPr>
          <p:grpSpPr>
            <a:xfrm>
              <a:off x="4298707" y="2077549"/>
              <a:ext cx="335497" cy="369332"/>
              <a:chOff x="4452527" y="364014"/>
              <a:chExt cx="335497" cy="369332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>
                <a:off x="4492487" y="733346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452527" y="364014"/>
                <a:ext cx="295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617236" y="2129829"/>
              <a:ext cx="6442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sz="16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  <a:endParaRPr lang="el-GR" sz="1600" b="1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9" name="Ομάδα 18"/>
            <p:cNvGrpSpPr/>
            <p:nvPr/>
          </p:nvGrpSpPr>
          <p:grpSpPr>
            <a:xfrm>
              <a:off x="8327107" y="2045868"/>
              <a:ext cx="648072" cy="604339"/>
              <a:chOff x="8327107" y="2045868"/>
              <a:chExt cx="648072" cy="6043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327107" y="2045868"/>
                    <a:ext cx="648072" cy="501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υ</a:t>
                    </a:r>
                    <a:r>
                      <a:rPr lang="el-GR" sz="1600" b="1" baseline="-25000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τ</a:t>
                    </a:r>
                    <a:r>
                      <a:rPr lang="el-GR" sz="1600" b="1" dirty="0" smtClean="0">
                        <a:latin typeface="Comic Sans MS" panose="030F0702030302020204" pitchFamily="66" charset="0"/>
                      </a:rPr>
                      <a:t>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 smtClean="0">
                                <a:latin typeface="Cambria Math"/>
                              </a:rPr>
                              <m:t>𝝊</m:t>
                            </m:r>
                          </m:num>
                          <m:den>
                            <m:r>
                              <a:rPr lang="el-GR" sz="20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a14:m>
                    <a:endParaRPr lang="el-GR" sz="2000" b="1" i="1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7107" y="2045868"/>
                    <a:ext cx="648072" cy="50135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5660" b="-243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Ευθύγραμμο βέλος σύνδεσης 20"/>
              <p:cNvCxnSpPr/>
              <p:nvPr/>
            </p:nvCxnSpPr>
            <p:spPr>
              <a:xfrm>
                <a:off x="8648066" y="2650207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Ομάδα 23"/>
          <p:cNvGrpSpPr/>
          <p:nvPr/>
        </p:nvGrpSpPr>
        <p:grpSpPr>
          <a:xfrm>
            <a:off x="2091066" y="3645024"/>
            <a:ext cx="5215012" cy="1760745"/>
            <a:chOff x="3839883" y="3599531"/>
            <a:chExt cx="5215012" cy="1760745"/>
          </a:xfrm>
        </p:grpSpPr>
        <p:pic>
          <p:nvPicPr>
            <p:cNvPr id="25" name="Picture 4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19" y="3861048"/>
              <a:ext cx="5129891" cy="149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839883" y="3845999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(γ)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grpSp>
          <p:nvGrpSpPr>
            <p:cNvPr id="27" name="Ομάδα 26"/>
            <p:cNvGrpSpPr/>
            <p:nvPr/>
          </p:nvGrpSpPr>
          <p:grpSpPr>
            <a:xfrm>
              <a:off x="4208207" y="3676722"/>
              <a:ext cx="527585" cy="353943"/>
              <a:chOff x="4208207" y="3676722"/>
              <a:chExt cx="527585" cy="353943"/>
            </a:xfrm>
          </p:grpSpPr>
          <p:cxnSp>
            <p:nvCxnSpPr>
              <p:cNvPr id="34" name="Ευθύγραμμο βέλος σύνδεσης 33"/>
              <p:cNvCxnSpPr/>
              <p:nvPr/>
            </p:nvCxnSpPr>
            <p:spPr>
              <a:xfrm>
                <a:off x="4208207" y="4030665"/>
                <a:ext cx="48336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263784" y="3676722"/>
                <a:ext cx="472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8" name="Ομάδα 27"/>
            <p:cNvGrpSpPr/>
            <p:nvPr/>
          </p:nvGrpSpPr>
          <p:grpSpPr>
            <a:xfrm>
              <a:off x="5757604" y="3692111"/>
              <a:ext cx="354222" cy="338554"/>
              <a:chOff x="5757604" y="3692111"/>
              <a:chExt cx="354222" cy="338554"/>
            </a:xfrm>
          </p:grpSpPr>
          <p:cxnSp>
            <p:nvCxnSpPr>
              <p:cNvPr id="32" name="Ευθύγραμμο βέλος σύνδεσης 31"/>
              <p:cNvCxnSpPr/>
              <p:nvPr/>
            </p:nvCxnSpPr>
            <p:spPr>
              <a:xfrm>
                <a:off x="5816289" y="4015276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757604" y="3692111"/>
                <a:ext cx="295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9" name="Ομάδα 28"/>
            <p:cNvGrpSpPr/>
            <p:nvPr/>
          </p:nvGrpSpPr>
          <p:grpSpPr>
            <a:xfrm>
              <a:off x="8327107" y="3599531"/>
              <a:ext cx="727788" cy="615800"/>
              <a:chOff x="6436500" y="5360276"/>
              <a:chExt cx="727788" cy="615800"/>
            </a:xfrm>
          </p:grpSpPr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6645019" y="5976076"/>
                <a:ext cx="43955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436500" y="5360276"/>
                    <a:ext cx="727788" cy="5354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υ</a:t>
                    </a:r>
                    <a:r>
                      <a:rPr lang="el-GR" sz="1600" b="1" baseline="-25000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τ</a:t>
                    </a:r>
                    <a:r>
                      <a:rPr lang="el-GR" sz="1600" b="1" dirty="0" smtClean="0">
                        <a:latin typeface="Comic Sans MS" panose="030F0702030302020204" pitchFamily="66" charset="0"/>
                      </a:rPr>
                      <a:t>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l-GR" sz="2000" b="1" i="1" smtClean="0">
                                <a:latin typeface="Cambria Math"/>
                              </a:rPr>
                              <m:t>𝝊</m:t>
                            </m:r>
                          </m:num>
                          <m:den>
                            <m:r>
                              <a:rPr lang="el-GR" sz="20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a14:m>
                    <a:endParaRPr lang="el-GR" sz="2000" b="1" i="1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6500" y="5360276"/>
                    <a:ext cx="727788" cy="535468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504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6" name="Ορθογώνιο 35"/>
          <p:cNvSpPr/>
          <p:nvPr/>
        </p:nvSpPr>
        <p:spPr>
          <a:xfrm>
            <a:off x="1475656" y="5405769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l-GR" dirty="0">
                <a:latin typeface="Trebuchet MS" panose="020B0603020202020204" pitchFamily="34" charset="0"/>
              </a:rPr>
              <a:t>Κα</a:t>
            </a:r>
            <a:r>
              <a:rPr lang="en-US" altLang="el-GR" dirty="0" err="1">
                <a:latin typeface="Trebuchet MS" panose="020B0603020202020204" pitchFamily="34" charset="0"/>
              </a:rPr>
              <a:t>τό</a:t>
            </a:r>
            <a:r>
              <a:rPr lang="en-US" altLang="el-GR" dirty="0">
                <a:latin typeface="Trebuchet MS" panose="020B0603020202020204" pitchFamily="34" charset="0"/>
              </a:rPr>
              <a:t>πιν συζήτησαν για να δουν αν επαλήθευσαν την αρχή διατήρησης της ορμής.</a:t>
            </a:r>
          </a:p>
        </p:txBody>
      </p:sp>
    </p:spTree>
    <p:extLst>
      <p:ext uri="{BB962C8B-B14F-4D97-AF65-F5344CB8AC3E}">
        <p14:creationId xmlns:p14="http://schemas.microsoft.com/office/powerpoint/2010/main" val="36732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 - Φυσικός       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18</a:t>
            </a:fld>
            <a:endParaRPr 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627784" y="1989138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875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Μερκ</a:t>
            </a:r>
            <a:r>
              <a:rPr lang="el-GR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. Παναγιωτόπουλος - Φυσικός               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www.merkopanas.blogspot.gr </a:t>
            </a:r>
            <a:endParaRPr lang="el-G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6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2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1" y="101020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766597" y="285284"/>
            <a:ext cx="2558888" cy="774086"/>
          </a:xfrm>
          <a:prstGeom prst="wedgeRoundRectCallout">
            <a:avLst>
              <a:gd name="adj1" fmla="val -59642"/>
              <a:gd name="adj2" fmla="val 4738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58138" y="1010552"/>
                <a:ext cx="57360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Η ορμή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ορίζεται από τη σχέση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0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………….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 σώμα μάζας </a:t>
                </a:r>
                <a:r>
                  <a:rPr lang="en-US" sz="1600" b="1" i="1" dirty="0" smtClean="0">
                    <a:latin typeface="Comic Sans MS" panose="030F0702030302020204" pitchFamily="66" charset="0"/>
                  </a:rPr>
                  <a:t>m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κινείται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1600" b="1" i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)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38" y="1010552"/>
                <a:ext cx="5736099" cy="1015663"/>
              </a:xfrm>
              <a:prstGeom prst="rect">
                <a:avLst/>
              </a:prstGeom>
              <a:blipFill>
                <a:blip r:embed="rId3"/>
                <a:stretch>
                  <a:fillRect l="-1063" b="-36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03648" y="2178769"/>
                <a:ext cx="6629588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Comic Sans MS" panose="030F0702030302020204" pitchFamily="66" charset="0"/>
                  </a:rPr>
                  <a:t>Σχέση δύναμης και μεταβολής της ορμής </a:t>
                </a: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𝚺</m:t>
                    </m:r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……….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178769"/>
                <a:ext cx="6629588" cy="506421"/>
              </a:xfrm>
              <a:prstGeom prst="rect">
                <a:avLst/>
              </a:prstGeom>
              <a:blipFill>
                <a:blip r:embed="rId4"/>
                <a:stretch>
                  <a:fillRect l="-919" t="-1205" b="-349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020272" y="2047147"/>
                <a:ext cx="643125" cy="825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047147"/>
                <a:ext cx="643125" cy="825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Ορθογώνιο 10"/>
              <p:cNvSpPr/>
              <p:nvPr/>
            </p:nvSpPr>
            <p:spPr>
              <a:xfrm>
                <a:off x="1818184" y="2871523"/>
                <a:ext cx="5328592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3</a:t>
                </a:r>
                <a:r>
                  <a:rPr lang="el-GR" sz="2000" b="1" baseline="30000" dirty="0" err="1" smtClean="0">
                    <a:latin typeface="Comic Sans MS" pitchFamily="66" charset="0"/>
                  </a:rPr>
                  <a:t>ος</a:t>
                </a:r>
                <a:r>
                  <a:rPr lang="el-GR" sz="2000" b="1" dirty="0" smtClean="0">
                    <a:latin typeface="Comic Sans MS" pitchFamily="66" charset="0"/>
                  </a:rPr>
                  <a:t> </a:t>
                </a:r>
                <a:r>
                  <a:rPr lang="el-GR" sz="2000" b="1" dirty="0">
                    <a:latin typeface="Comic Sans MS" pitchFamily="66" charset="0"/>
                  </a:rPr>
                  <a:t>νόμος του </a:t>
                </a:r>
                <a:r>
                  <a:rPr lang="en-US" sz="2000" b="1" dirty="0" smtClean="0">
                    <a:latin typeface="Comic Sans MS" pitchFamily="66" charset="0"/>
                  </a:rPr>
                  <a:t>Newton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400" b="1" i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</m:t>
                    </m:r>
                    <m:r>
                      <a:rPr lang="en-US" sz="2400" b="1" i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sz="2400" b="1" dirty="0" smtClean="0"/>
                  <a:t>………</a:t>
                </a:r>
                <a:endParaRPr lang="el-GR" sz="2400" b="1" dirty="0"/>
              </a:p>
            </p:txBody>
          </p:sp>
        </mc:Choice>
        <mc:Fallback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84" y="2871523"/>
                <a:ext cx="5328592" cy="506421"/>
              </a:xfrm>
              <a:prstGeom prst="rect">
                <a:avLst/>
              </a:prstGeom>
              <a:blipFill>
                <a:blip r:embed="rId6"/>
                <a:stretch>
                  <a:fillRect l="-1144" t="-2410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Ομάδα 11"/>
          <p:cNvGrpSpPr/>
          <p:nvPr/>
        </p:nvGrpSpPr>
        <p:grpSpPr>
          <a:xfrm>
            <a:off x="3092479" y="3370163"/>
            <a:ext cx="1761958" cy="1149930"/>
            <a:chOff x="3552825" y="2857500"/>
            <a:chExt cx="2038350" cy="1303819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3552825" y="2857500"/>
              <a:ext cx="2038350" cy="1303819"/>
              <a:chOff x="3552825" y="2857500"/>
              <a:chExt cx="2038350" cy="1303819"/>
            </a:xfrm>
          </p:grpSpPr>
          <p:pic>
            <p:nvPicPr>
              <p:cNvPr id="19" name="Picture 2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825" y="2857500"/>
                <a:ext cx="203835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923928" y="384661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Α</a:t>
                </a:r>
                <a:endParaRPr lang="el-GR" sz="14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68044" y="385354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Β</a:t>
                </a:r>
                <a:endParaRPr lang="el-GR" sz="1400" b="1" dirty="0"/>
              </a:p>
            </p:txBody>
          </p:sp>
        </p:grpSp>
        <p:grpSp>
          <p:nvGrpSpPr>
            <p:cNvPr id="14" name="Ομάδα 13"/>
            <p:cNvGrpSpPr/>
            <p:nvPr/>
          </p:nvGrpSpPr>
          <p:grpSpPr>
            <a:xfrm>
              <a:off x="3552825" y="2977205"/>
              <a:ext cx="2038349" cy="348967"/>
              <a:chOff x="3552825" y="2977205"/>
              <a:chExt cx="2038349" cy="348967"/>
            </a:xfrm>
          </p:grpSpPr>
          <p:cxnSp>
            <p:nvCxnSpPr>
              <p:cNvPr id="15" name="Ευθύγραμμο βέλος σύνδεσης 14"/>
              <p:cNvCxnSpPr/>
              <p:nvPr/>
            </p:nvCxnSpPr>
            <p:spPr>
              <a:xfrm>
                <a:off x="4572000" y="3284984"/>
                <a:ext cx="57606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ύγραμμο βέλος σύνδεσης 15"/>
              <p:cNvCxnSpPr/>
              <p:nvPr/>
            </p:nvCxnSpPr>
            <p:spPr>
              <a:xfrm flipH="1">
                <a:off x="3923928" y="3288230"/>
                <a:ext cx="581067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968043" y="2977207"/>
                <a:ext cx="623131" cy="348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1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</a:t>
                </a:r>
                <a:endParaRPr lang="el-GR" sz="1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52825" y="2977205"/>
                <a:ext cx="531921" cy="348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1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</a:t>
                </a:r>
                <a:endParaRPr lang="el-GR" sz="1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587752" y="2814169"/>
                <a:ext cx="864096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400" b="1" i="1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𝑩𝑨</m:t>
                    </m:r>
                  </m:oMath>
                </a14:m>
                <a:endParaRPr lang="el-GR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752" y="2814169"/>
                <a:ext cx="864096" cy="506421"/>
              </a:xfrm>
              <a:prstGeom prst="rect">
                <a:avLst/>
              </a:prstGeom>
              <a:blipFill>
                <a:blip r:embed="rId8"/>
                <a:stretch>
                  <a:fillRect l="-12057" t="-1205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06621" y="4424296"/>
            <a:ext cx="691276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Ένα  σύστημα σωμάτων στο οποίο δεν ασκούνται εξωτερικές δυνάμεις ή αν ασκούνται  έχουν συνισταμένη ίση με το </a:t>
            </a:r>
            <a:r>
              <a:rPr lang="el-GR" altLang="el-GR" sz="2000" b="1" dirty="0" smtClean="0">
                <a:latin typeface="Comic Sans MS" pitchFamily="66" charset="0"/>
              </a:rPr>
              <a:t>μηδέν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r>
              <a:rPr lang="el-GR" altLang="el-GR" sz="2000" b="1" dirty="0" smtClean="0">
                <a:latin typeface="Comic Sans MS" pitchFamily="66" charset="0"/>
              </a:rPr>
              <a:t> λέμε ότι είναι </a:t>
            </a:r>
            <a:r>
              <a:rPr lang="el-GR" altLang="el-GR" sz="2000" b="1" dirty="0" smtClean="0">
                <a:latin typeface="Comic Sans MS" pitchFamily="66" charset="0"/>
              </a:rPr>
              <a:t>…………………</a:t>
            </a:r>
            <a:r>
              <a:rPr lang="en-US" altLang="el-GR" sz="2000" b="1" dirty="0" smtClean="0">
                <a:latin typeface="Comic Sans MS" pitchFamily="66" charset="0"/>
              </a:rPr>
              <a:t>…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2374" y="5301208"/>
            <a:ext cx="152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μονωμένο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Ορθογώνιο 23"/>
              <p:cNvSpPr/>
              <p:nvPr/>
            </p:nvSpPr>
            <p:spPr>
              <a:xfrm>
                <a:off x="6317703" y="1085636"/>
                <a:ext cx="829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703" y="1085636"/>
                <a:ext cx="82907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2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22" grpId="0"/>
      <p:bldP spid="23" grpId="0"/>
      <p:bldP spid="9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47667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12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εκτοξεύεται κατακόρυφα προς τα πάνω και </a:t>
            </a:r>
            <a:r>
              <a:rPr lang="el-GR" sz="2000" dirty="0" smtClean="0">
                <a:latin typeface="Trebuchet MS" panose="020B0603020202020204" pitchFamily="34" charset="0"/>
              </a:rPr>
              <a:t>όταν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φτάνει στο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μέγιστο </a:t>
            </a:r>
            <a:r>
              <a:rPr lang="el-GR" sz="2000" dirty="0">
                <a:latin typeface="Trebuchet MS" panose="020B0603020202020204" pitchFamily="34" charset="0"/>
              </a:rPr>
              <a:t>ύψος διασπάται σε δύο κομμάτια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 </a:t>
            </a:r>
            <a:r>
              <a:rPr lang="el-GR" sz="2000" dirty="0">
                <a:latin typeface="Trebuchet MS" panose="020B0603020202020204" pitchFamily="34" charset="0"/>
              </a:rPr>
              <a:t>Αν το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dirty="0" smtClean="0">
                <a:latin typeface="Trebuchet MS" panose="020B0603020202020204" pitchFamily="34" charset="0"/>
              </a:rPr>
              <a:t> αμέσως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μετά </a:t>
            </a:r>
            <a:r>
              <a:rPr lang="el-GR" sz="2000" dirty="0">
                <a:latin typeface="Trebuchet MS" panose="020B0603020202020204" pitchFamily="34" charset="0"/>
              </a:rPr>
              <a:t>τη διάσπαση έχει οριζόντια ταχύτητα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dirty="0" smtClean="0">
                <a:latin typeface="Trebuchet MS" panose="020B0603020202020204" pitchFamily="34" charset="0"/>
              </a:rPr>
              <a:t>, </a:t>
            </a:r>
            <a:r>
              <a:rPr lang="el-GR" sz="2000" dirty="0">
                <a:latin typeface="Trebuchet MS" panose="020B0603020202020204" pitchFamily="34" charset="0"/>
              </a:rPr>
              <a:t>να βρείτε την </a:t>
            </a:r>
            <a:r>
              <a:rPr lang="el-GR" sz="2000" dirty="0" smtClean="0">
                <a:latin typeface="Trebuchet MS" panose="020B0603020202020204" pitchFamily="34" charset="0"/>
              </a:rPr>
              <a:t>κατεύθυνση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l-GR" sz="2000" dirty="0">
                <a:latin typeface="Trebuchet MS" panose="020B0603020202020204" pitchFamily="34" charset="0"/>
              </a:rPr>
              <a:t>την τιμή της ταχύτητας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που </a:t>
            </a:r>
            <a:r>
              <a:rPr lang="el-GR" sz="2000" dirty="0">
                <a:latin typeface="Trebuchet MS" panose="020B0603020202020204" pitchFamily="34" charset="0"/>
              </a:rPr>
              <a:t>έχει το κομμάτι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αμέσως </a:t>
            </a:r>
            <a:r>
              <a:rPr lang="el-GR" sz="2000" dirty="0">
                <a:latin typeface="Trebuchet MS" panose="020B0603020202020204" pitchFamily="34" charset="0"/>
              </a:rPr>
              <a:t>μετά </a:t>
            </a:r>
            <a:r>
              <a:rPr lang="el-GR" sz="2000" dirty="0" smtClean="0">
                <a:latin typeface="Trebuchet MS" panose="020B0603020202020204" pitchFamily="34" charset="0"/>
              </a:rPr>
              <a:t>τη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διάσπαση</a:t>
            </a:r>
            <a:r>
              <a:rPr lang="el-GR" sz="2000" dirty="0">
                <a:latin typeface="Trebuchet MS" panose="020B0603020202020204" pitchFamily="34" charset="0"/>
              </a:rPr>
              <a:t>. Υποθέτουμε ότι κατά τη διάσπαση ισχύει η αρχή </a:t>
            </a:r>
            <a:r>
              <a:rPr lang="el-GR" sz="2000" dirty="0" smtClean="0">
                <a:latin typeface="Trebuchet MS" panose="020B0603020202020204" pitchFamily="34" charset="0"/>
              </a:rPr>
              <a:t>διατήρησης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της </a:t>
            </a:r>
            <a:r>
              <a:rPr lang="el-GR" sz="2000" dirty="0">
                <a:latin typeface="Trebuchet MS" panose="020B0603020202020204" pitchFamily="34" charset="0"/>
              </a:rPr>
              <a:t>ορμής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50100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υ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  <a:r>
              <a:rPr lang="el-GR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υ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/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, 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η </a:t>
            </a:r>
            <a:r>
              <a:rPr lang="el-GR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υ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έχει αντίθετη φορά της </a:t>
            </a:r>
            <a:r>
              <a:rPr lang="el-GR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υ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  <a:endParaRPr lang="el-GR" sz="2000" b="1" baseline="-25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01138" y="4811017"/>
                <a:ext cx="1208792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38" y="4811017"/>
                <a:ext cx="1208792" cy="462947"/>
              </a:xfrm>
              <a:prstGeom prst="rect">
                <a:avLst/>
              </a:prstGeom>
              <a:blipFill rotWithShape="1">
                <a:blip r:embed="rId2"/>
                <a:stretch>
                  <a:fillRect l="-505" b="-2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Έλλειψη 8"/>
          <p:cNvSpPr/>
          <p:nvPr/>
        </p:nvSpPr>
        <p:spPr>
          <a:xfrm>
            <a:off x="4716016" y="4365104"/>
            <a:ext cx="463961" cy="450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848611" y="332656"/>
            <a:ext cx="7222800" cy="4972651"/>
            <a:chOff x="722343" y="411996"/>
            <a:chExt cx="7222800" cy="4972651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722343" y="411996"/>
              <a:ext cx="7222800" cy="4972651"/>
              <a:chOff x="722343" y="411996"/>
              <a:chExt cx="7222800" cy="4972651"/>
            </a:xfrm>
          </p:grpSpPr>
          <p:sp>
            <p:nvSpPr>
              <p:cNvPr id="5" name="Ορθογώνιο 4"/>
              <p:cNvSpPr/>
              <p:nvPr/>
            </p:nvSpPr>
            <p:spPr>
              <a:xfrm>
                <a:off x="722343" y="2060660"/>
                <a:ext cx="7222800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13.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Δύο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παγοδρόμοι Α και Β έχουν μάζα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0,9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αντίστοιχα και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στέκονται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ακίνητοι ο ένας απέναντι στον άλλο. Κάποια στιγμή ο πρώτος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σπρώχνει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δεύτερο με αποτέλεσμα να κινηθούν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απομακρυνόμενοι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 η ορμή που αποκτά ο πρώτος παγοδρόμος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l-GR" sz="2000" dirty="0">
                    <a:latin typeface="Trebuchet MS" panose="020B0603020202020204" pitchFamily="34" charset="0"/>
                  </a:rPr>
                  <a:t>, η ορμή του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δεύτερου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θα </a:t>
                </a:r>
                <a:r>
                  <a:rPr lang="el-GR" sz="2000" dirty="0">
                    <a:latin typeface="Trebuchet MS" panose="020B0603020202020204" pitchFamily="34" charset="0"/>
                  </a:rPr>
                  <a:t>είναι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>
                    <a:latin typeface="Trebuchet MS" panose="020B0603020202020204" pitchFamily="34" charset="0"/>
                  </a:rPr>
                  <a:t>   </a:t>
                </a:r>
                <a:r>
                  <a:rPr lang="el-GR" sz="2000" dirty="0">
                    <a:latin typeface="Trebuchet MS" panose="020B0603020202020204" pitchFamily="34" charset="0"/>
                  </a:rPr>
                  <a:t>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 Β.  </a:t>
                </a:r>
                <a:r>
                  <a:rPr lang="el-GR" sz="2000" dirty="0">
                    <a:latin typeface="Trebuchet MS" panose="020B0603020202020204" pitchFamily="34" charset="0"/>
                  </a:rPr>
                  <a:t>0,9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>
                    <a:latin typeface="Trebuchet MS" panose="020B0603020202020204" pitchFamily="34" charset="0"/>
                  </a:rPr>
                  <a:t>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–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>
                    <a:latin typeface="Trebuchet MS" panose="020B0603020202020204" pitchFamily="34" charset="0"/>
                  </a:rPr>
                  <a:t>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Δ.  </a:t>
                </a:r>
                <a:r>
                  <a:rPr lang="el-GR" sz="2000" dirty="0">
                    <a:latin typeface="Trebuchet MS" panose="020B0603020202020204" pitchFamily="34" charset="0"/>
                  </a:rPr>
                  <a:t>-0,9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αιτιολογήσετε την απάντησή σας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  <p:pic>
            <p:nvPicPr>
              <p:cNvPr id="8194" name="Picture 2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348" y="411996"/>
                <a:ext cx="1990039" cy="1368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5" name="Picture 3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3559" y="411996"/>
                <a:ext cx="2976633" cy="1333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053619" y="675730"/>
              <a:ext cx="546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rebuchet MS" panose="020B0603020202020204" pitchFamily="34" charset="0"/>
                </a:rPr>
                <a:t>(</a:t>
              </a:r>
              <a:r>
                <a:rPr lang="el-GR" sz="1600" dirty="0" smtClean="0">
                  <a:latin typeface="Trebuchet MS" panose="020B0603020202020204" pitchFamily="34" charset="0"/>
                </a:rPr>
                <a:t>α</a:t>
              </a:r>
              <a:r>
                <a:rPr lang="en-US" sz="1600" dirty="0" smtClean="0">
                  <a:latin typeface="Trebuchet MS" panose="020B0603020202020204" pitchFamily="34" charset="0"/>
                </a:rPr>
                <a:t>)</a:t>
              </a:r>
              <a:endParaRPr lang="el-GR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6830" y="663026"/>
              <a:ext cx="546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rebuchet MS" panose="020B0603020202020204" pitchFamily="34" charset="0"/>
                </a:rPr>
                <a:t>(</a:t>
              </a:r>
              <a:r>
                <a:rPr lang="el-GR" sz="1600" dirty="0" smtClean="0">
                  <a:latin typeface="Trebuchet MS" panose="020B0603020202020204" pitchFamily="34" charset="0"/>
                </a:rPr>
                <a:t>β</a:t>
              </a:r>
              <a:r>
                <a:rPr lang="en-US" sz="1600" dirty="0" smtClean="0">
                  <a:latin typeface="Trebuchet MS" panose="020B0603020202020204" pitchFamily="34" charset="0"/>
                </a:rPr>
                <a:t>)</a:t>
              </a:r>
              <a:endParaRPr lang="el-GR" sz="16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3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40466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14. </a:t>
            </a:r>
            <a:r>
              <a:rPr lang="el-GR" sz="2000" dirty="0" smtClean="0">
                <a:latin typeface="Trebuchet MS" panose="020B0603020202020204" pitchFamily="34" charset="0"/>
              </a:rPr>
              <a:t>Υποθέστε </a:t>
            </a:r>
            <a:r>
              <a:rPr lang="el-GR" sz="2000" dirty="0">
                <a:latin typeface="Trebuchet MS" panose="020B0603020202020204" pitchFamily="34" charset="0"/>
              </a:rPr>
              <a:t>ότι ένα ακίνητο βλήμα διασπάται σε δύο κομμάτια </a:t>
            </a:r>
            <a:r>
              <a:rPr lang="el-GR" sz="2000" dirty="0" smtClean="0">
                <a:latin typeface="Trebuchet MS" panose="020B0603020202020204" pitchFamily="34" charset="0"/>
              </a:rPr>
              <a:t>    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2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Ποια ή ποιες από τις παρακάτω προτάσεις είναι σωστές και γιατί;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>
                <a:latin typeface="Trebuchet MS" panose="020B0603020202020204" pitchFamily="34" charset="0"/>
              </a:rPr>
              <a:t>Τα δύο κομμάτια αποκτούν ίσες ορμές.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>
                <a:latin typeface="Trebuchet MS" panose="020B0603020202020204" pitchFamily="34" charset="0"/>
              </a:rPr>
              <a:t>Τα δύο κομμάτια αποκτούν αντίθετες ταχύτητες.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Τα δύο κομμάτια αποκτούν αντίθετες ορμές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dirty="0">
                <a:latin typeface="Trebuchet MS" panose="020B0603020202020204" pitchFamily="34" charset="0"/>
              </a:rPr>
              <a:t>Το κομμάτι μάζας 2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αποκτά διπλάσια ορμή από την ορμή του </a:t>
            </a:r>
            <a:r>
              <a:rPr lang="el-GR" sz="2000" dirty="0" smtClean="0">
                <a:latin typeface="Trebuchet MS" panose="020B0603020202020204" pitchFamily="34" charset="0"/>
              </a:rPr>
              <a:t>κομματιού μάζας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Ε.  </a:t>
            </a:r>
            <a:r>
              <a:rPr lang="el-GR" sz="2000" dirty="0">
                <a:latin typeface="Trebuchet MS" panose="020B0603020202020204" pitchFamily="34" charset="0"/>
              </a:rPr>
              <a:t>Οι ταχύτητες για κάθε κομμάτι είναι αντίθετης κατεύθυνσης </a:t>
            </a:r>
            <a:r>
              <a:rPr lang="el-GR" sz="2000" dirty="0" smtClean="0">
                <a:latin typeface="Trebuchet MS" panose="020B0603020202020204" pitchFamily="34" charset="0"/>
              </a:rPr>
              <a:t>και διαφορετικής τιμής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1166" y="2297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81533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4665" y="36450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241" y="275915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8979" y="45811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21195" y="476672"/>
            <a:ext cx="7848872" cy="280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15. 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που έχει ορμή </a:t>
            </a:r>
            <a:r>
              <a:rPr lang="el-GR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 συγκρούεται πλαστικά με ακίνητο σώμα </a:t>
            </a:r>
            <a:r>
              <a:rPr lang="el-GR" sz="2000" dirty="0" smtClean="0">
                <a:latin typeface="Trebuchet MS" panose="020B0603020202020204" pitchFamily="34" charset="0"/>
              </a:rPr>
              <a:t>διπλάσιας μάζας. Να εξετάσετε ποια ή ποιες από τις παρακάτω προτάσεις είναι σωστές</a:t>
            </a:r>
            <a:r>
              <a:rPr lang="el-GR" sz="2000" dirty="0"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συσσωμάτωμα αμέσως μετά την κρούση έχει ορμή </a:t>
            </a:r>
            <a:r>
              <a:rPr lang="el-GR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ορμή του αρχικά κινούμενου σώματος ελαττώνεται κατά </a:t>
            </a:r>
            <a:r>
              <a:rPr lang="el-GR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/2.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ορμή του αρχικά ακίνητου σώματος αυξάνει κατά 2</a:t>
            </a:r>
            <a:r>
              <a:rPr lang="el-GR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/3.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2420" y="234496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4882" y="28062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8263" y="188329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7" y="332656"/>
            <a:ext cx="76998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16.  </a:t>
            </a:r>
            <a:r>
              <a:rPr lang="el-GR" sz="2000" dirty="0">
                <a:latin typeface="Trebuchet MS" panose="020B0603020202020204" pitchFamily="34" charset="0"/>
              </a:rPr>
              <a:t>Σε μια μετωπική σύγκρουση δύο αυτοκινήτων, που έχουν μάζες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=2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, δημιουργείται συσσωμάτωμα που παραμένει ακίνητο στο </a:t>
            </a:r>
            <a:r>
              <a:rPr lang="el-GR" sz="2000" dirty="0" smtClean="0">
                <a:latin typeface="Trebuchet MS" panose="020B0603020202020204" pitchFamily="34" charset="0"/>
              </a:rPr>
              <a:t>σημείο της </a:t>
            </a:r>
            <a:r>
              <a:rPr lang="el-GR" sz="2000" dirty="0">
                <a:latin typeface="Trebuchet MS" panose="020B0603020202020204" pitchFamily="34" charset="0"/>
              </a:rPr>
              <a:t>σύγκρουσης. Ποιες από τις παρακάτω προτάσεις είναι σωστές </a:t>
            </a:r>
            <a:r>
              <a:rPr lang="el-GR" sz="2000" dirty="0" smtClean="0">
                <a:latin typeface="Trebuchet MS" panose="020B0603020202020204" pitchFamily="34" charset="0"/>
              </a:rPr>
              <a:t>και γιατί</a:t>
            </a:r>
            <a:r>
              <a:rPr lang="el-GR" sz="2000" dirty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αυτοκίνητο μάζας </a:t>
            </a:r>
            <a:r>
              <a:rPr lang="el-GR" sz="2000" i="1" dirty="0">
                <a:latin typeface="Trebuchet MS" panose="020B0603020202020204" pitchFamily="34" charset="0"/>
              </a:rPr>
              <a:t>Μ</a:t>
            </a:r>
            <a:r>
              <a:rPr lang="el-GR" sz="2000" dirty="0">
                <a:latin typeface="Trebuchet MS" panose="020B0603020202020204" pitchFamily="34" charset="0"/>
              </a:rPr>
              <a:t> είχε διπλάσια ταχύτητα από το </a:t>
            </a:r>
            <a:r>
              <a:rPr lang="el-GR" sz="2000" dirty="0" smtClean="0">
                <a:latin typeface="Trebuchet MS" panose="020B0603020202020204" pitchFamily="34" charset="0"/>
              </a:rPr>
              <a:t>αυτοκίνητο μάζας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Τα αυτοκίνητα πριν τη σύγκρουση είχαν ίσες ορμές.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ορμή του συστήματος πριν τη σύγκρουση ήταν ίση με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Τα αυτοκίνητα έχουν αντίθετες μεταβολές στην ορμή τους.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31273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5309" y="358902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2339" y="266569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1375" y="40506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83568" y="404664"/>
            <a:ext cx="75110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19. </a:t>
            </a:r>
            <a:r>
              <a:rPr lang="el-GR" sz="2000" dirty="0" smtClean="0">
                <a:latin typeface="Trebuchet MS" panose="020B0603020202020204" pitchFamily="34" charset="0"/>
              </a:rPr>
              <a:t>Ποιες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προτάσεις που αναφέρονται στην έννοια </a:t>
            </a:r>
            <a:r>
              <a:rPr lang="el-GR" sz="2000" dirty="0" smtClean="0">
                <a:latin typeface="Trebuchet MS" panose="020B0603020202020204" pitchFamily="34" charset="0"/>
              </a:rPr>
              <a:t>της ορμής </a:t>
            </a:r>
            <a:r>
              <a:rPr lang="el-GR" sz="2000" dirty="0">
                <a:latin typeface="Trebuchet MS" panose="020B0603020202020204" pitchFamily="34" charset="0"/>
              </a:rPr>
              <a:t>και τη διατήρησή της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ορμή δεν είναι διάνυσμα.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διατήρηση της ορμής ισχύει μόνο στις κρούσεις σωμάτων.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διατήρηση της ορμής ισχύει σε κάθε μονωμένο σύστημα σωμάτων.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διατήρηση της ορμής ισχύει πάντοτε στις κρούσεις σωμάτων.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1097" y="273091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6026" y="36450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3278" y="134591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1961" y="18075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26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</a:t>
            </a: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6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6)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381674" y="404664"/>
                <a:ext cx="821297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Trebuchet MS" panose="020B0603020202020204" pitchFamily="34" charset="0"/>
                  </a:rPr>
                  <a:t>13.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 Ένα βλήμα μάζας </a:t>
                </a:r>
                <a:r>
                  <a:rPr lang="en-US" sz="2400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n-US" sz="2400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400" baseline="-25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=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100g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κινείται με οριζόντια ταχύτητα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n-US" sz="2400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400" baseline="-25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 400m/s </a:t>
                </a:r>
                <a:r>
                  <a:rPr lang="el-GR" sz="2400" dirty="0">
                    <a:latin typeface="Trebuchet MS" panose="020B0603020202020204" pitchFamily="34" charset="0"/>
                  </a:rPr>
                  <a:t>και διαπερνά ένα ακίνητο κιβώτιο μάζας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n-US" sz="2400" baseline="-25000" dirty="0" smtClean="0">
                    <a:latin typeface="Trebuchet MS" panose="020B0603020202020204" pitchFamily="34" charset="0"/>
                  </a:rPr>
                  <a:t>2</a:t>
                </a:r>
                <a:r>
                  <a:rPr lang="el-GR" sz="2400" baseline="-25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 2kg</a:t>
                </a:r>
                <a:r>
                  <a:rPr lang="el-GR" sz="2400" dirty="0">
                    <a:latin typeface="Trebuchet MS" panose="020B0603020202020204" pitchFamily="34" charset="0"/>
                  </a:rPr>
                  <a:t>,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που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βρίσκεται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πάνω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σε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λείο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οριζόντιο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επίπεδο.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Αν το βλήμα βγαίνει από το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κιβώτιο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με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ταχύτητα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0" i="1" smtClean="0">
                            <a:latin typeface="Cambria Math"/>
                          </a:rPr>
                          <m:t>𝜐</m:t>
                        </m:r>
                      </m:e>
                      <m:sub/>
                      <m:sup>
                        <m:r>
                          <a:rPr lang="el-GR" sz="24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l-GR" sz="2400" b="0" i="1" baseline="-25000" smtClean="0">
                        <a:latin typeface="Cambria Math"/>
                      </a:rPr>
                      <m:t>1</m:t>
                    </m:r>
                  </m:oMath>
                </a14:m>
                <a:r>
                  <a:rPr lang="el-GR" sz="2400" dirty="0" smtClean="0">
                    <a:latin typeface="Trebuchet MS" panose="020B0603020202020204" pitchFamily="34" charset="0"/>
                  </a:rPr>
                  <a:t> = 100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m/s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σε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χρόνο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err="1" smtClean="0">
                    <a:latin typeface="Trebuchet MS" panose="020B0603020202020204" pitchFamily="34" charset="0"/>
                  </a:rPr>
                  <a:t>Δ</a:t>
                </a:r>
                <a:r>
                  <a:rPr lang="el-GR" sz="2400" i="1" dirty="0" err="1" smtClean="0">
                    <a:latin typeface="Trebuchet MS" panose="020B0603020202020204" pitchFamily="34" charset="0"/>
                  </a:rPr>
                  <a:t>t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 0,1s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,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να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βρείτε</a:t>
                </a:r>
                <a:r>
                  <a:rPr lang="el-GR" sz="2400" dirty="0">
                    <a:latin typeface="Trebuchet MS" panose="020B0603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Α. </a:t>
                </a:r>
                <a:r>
                  <a:rPr lang="en-US" sz="24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Την </a:t>
                </a:r>
                <a:r>
                  <a:rPr lang="el-GR" sz="2400" dirty="0">
                    <a:latin typeface="Trebuchet MS" panose="020B0603020202020204" pitchFamily="34" charset="0"/>
                  </a:rPr>
                  <a:t>ταχύτητα που αποκτά το κιβώτιο.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Β. </a:t>
                </a:r>
                <a:r>
                  <a:rPr lang="el-GR" sz="2400" dirty="0">
                    <a:latin typeface="Trebuchet MS" panose="020B0603020202020204" pitchFamily="34" charset="0"/>
                  </a:rPr>
                  <a:t>Τη μέση οριζόντια δύναμη που ασκεί το βλήμα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στο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κιβώτιο.</a:t>
                </a: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74" y="404664"/>
                <a:ext cx="821297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188" r="-1114" b="-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48477" y="499836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15m/s,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Β.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300N 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89925" y="260648"/>
            <a:ext cx="8136904" cy="5182282"/>
            <a:chOff x="489925" y="260648"/>
            <a:chExt cx="8136904" cy="5182282"/>
          </a:xfrm>
        </p:grpSpPr>
        <p:pic>
          <p:nvPicPr>
            <p:cNvPr id="10242" name="Picture 2" descr="C:\Users\Merkouris\Desktop\img2_3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60648"/>
              <a:ext cx="3236124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489925" y="1472612"/>
              <a:ext cx="813690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>
                  <a:latin typeface="Trebuchet MS" panose="020B0603020202020204" pitchFamily="34" charset="0"/>
                </a:rPr>
                <a:t>*11. </a:t>
              </a:r>
              <a:r>
                <a:rPr lang="el-GR" sz="2400" dirty="0" smtClean="0">
                  <a:latin typeface="Trebuchet MS" panose="020B0603020202020204" pitchFamily="34" charset="0"/>
                </a:rPr>
                <a:t>Από </a:t>
              </a:r>
              <a:r>
                <a:rPr lang="el-GR" sz="2400" dirty="0">
                  <a:latin typeface="Trebuchet MS" panose="020B0603020202020204" pitchFamily="34" charset="0"/>
                </a:rPr>
                <a:t>ακίνητο πυροβόλο, του οποίου η μάζα είναι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    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Μ </a:t>
              </a:r>
              <a:r>
                <a:rPr lang="el-GR" sz="2400" dirty="0" smtClean="0">
                  <a:latin typeface="Trebuchet MS" panose="020B0603020202020204" pitchFamily="34" charset="0"/>
                </a:rPr>
                <a:t>= 1000kg</a:t>
              </a:r>
              <a:r>
                <a:rPr lang="el-GR" sz="2400" dirty="0">
                  <a:latin typeface="Trebuchet MS" panose="020B0603020202020204" pitchFamily="34" charset="0"/>
                </a:rPr>
                <a:t>, εκτοξεύεται βλήμα </a:t>
              </a:r>
              <a:r>
                <a:rPr lang="el-GR" sz="2400" dirty="0" smtClean="0">
                  <a:latin typeface="Trebuchet MS" panose="020B0603020202020204" pitchFamily="34" charset="0"/>
                </a:rPr>
                <a:t>μάζας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m </a:t>
              </a:r>
              <a:r>
                <a:rPr lang="el-GR" sz="2400" dirty="0" smtClean="0">
                  <a:latin typeface="Trebuchet MS" panose="020B0603020202020204" pitchFamily="34" charset="0"/>
                </a:rPr>
                <a:t>= 1kg </a:t>
              </a:r>
              <a:r>
                <a:rPr lang="el-GR" sz="2400" dirty="0">
                  <a:latin typeface="Trebuchet MS" panose="020B0603020202020204" pitchFamily="34" charset="0"/>
                </a:rPr>
                <a:t>με οριζόντια ταχύτητα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0 </a:t>
              </a:r>
              <a:r>
                <a:rPr lang="el-GR" sz="2400" dirty="0" smtClean="0">
                  <a:latin typeface="Trebuchet MS" panose="020B0603020202020204" pitchFamily="34" charset="0"/>
                </a:rPr>
                <a:t>= 1000m/s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 smtClean="0">
                  <a:latin typeface="Trebuchet MS" panose="020B0603020202020204" pitchFamily="34" charset="0"/>
                </a:rPr>
                <a:t>A.</a:t>
              </a:r>
              <a:r>
                <a:rPr lang="el-GR" sz="2400" b="1" dirty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Πόση </a:t>
              </a:r>
              <a:r>
                <a:rPr lang="el-GR" sz="2400" dirty="0">
                  <a:latin typeface="Trebuchet MS" panose="020B0603020202020204" pitchFamily="34" charset="0"/>
                </a:rPr>
                <a:t>ταχύτητα αποκτά το πυροβόλο μετά την εκπυρσοκρότηση;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B. </a:t>
              </a:r>
              <a:r>
                <a:rPr lang="en-US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Αν </a:t>
              </a:r>
              <a:r>
                <a:rPr lang="el-GR" sz="2400" dirty="0">
                  <a:latin typeface="Trebuchet MS" panose="020B0603020202020204" pitchFamily="34" charset="0"/>
                </a:rPr>
                <a:t>το πυροβόλο έχει με το δάπεδο συντελεστή τριβής ολίσθησης </a:t>
              </a:r>
              <a:r>
                <a:rPr lang="el-GR" sz="2400" dirty="0" smtClean="0">
                  <a:latin typeface="Trebuchet MS" panose="020B0603020202020204" pitchFamily="34" charset="0"/>
                </a:rPr>
                <a:t>μ=0,05</a:t>
              </a:r>
              <a:r>
                <a:rPr lang="el-GR" sz="2400" dirty="0">
                  <a:latin typeface="Trebuchet MS" panose="020B0603020202020204" pitchFamily="34" charset="0"/>
                </a:rPr>
                <a:t>, για πόσο χρόνο θα κινηθεί</a:t>
              </a:r>
              <a:r>
                <a:rPr lang="el-GR" sz="2400" dirty="0" smtClean="0">
                  <a:latin typeface="Trebuchet MS" panose="020B0603020202020204" pitchFamily="34" charset="0"/>
                </a:rPr>
                <a:t>;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n-US" sz="2400" dirty="0">
                  <a:latin typeface="Trebuchet MS" panose="020B0603020202020204" pitchFamily="34" charset="0"/>
                </a:rPr>
                <a:t>(</a:t>
              </a:r>
              <a:r>
                <a:rPr lang="en-US" sz="2400" i="1" dirty="0" smtClean="0">
                  <a:latin typeface="Trebuchet MS" panose="020B0603020202020204" pitchFamily="34" charset="0"/>
                </a:rPr>
                <a:t>g</a:t>
              </a:r>
              <a:r>
                <a:rPr lang="en-US" sz="2400" dirty="0" smtClean="0">
                  <a:latin typeface="Trebuchet MS" panose="020B0603020202020204" pitchFamily="34" charset="0"/>
                </a:rPr>
                <a:t>=10m/s</a:t>
              </a:r>
              <a:r>
                <a:rPr lang="en-US" sz="24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n-US" sz="2400" dirty="0" smtClean="0">
                  <a:latin typeface="Trebuchet MS" panose="020B0603020202020204" pitchFamily="34" charset="0"/>
                </a:rPr>
                <a:t>)</a:t>
              </a:r>
              <a:endParaRPr lang="el-GR" sz="24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3568" y="5373216"/>
            <a:ext cx="297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-1m/s,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Β.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2s 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27584" y="332656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*</a:t>
            </a:r>
            <a:r>
              <a:rPr lang="el-GR" sz="2000" b="1" dirty="0" smtClean="0">
                <a:latin typeface="Trebuchet MS" panose="020B0603020202020204" pitchFamily="34" charset="0"/>
              </a:rPr>
              <a:t>12. </a:t>
            </a: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σώματα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2kg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4kg </a:t>
            </a:r>
            <a:r>
              <a:rPr lang="el-GR" sz="2000" dirty="0">
                <a:latin typeface="Trebuchet MS" panose="020B0603020202020204" pitchFamily="34" charset="0"/>
              </a:rPr>
              <a:t>κινούνται πάνω σε λείο οριζόντιο επίπεδο με ταχύτητες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10m/s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6m/s </a:t>
            </a:r>
            <a:r>
              <a:rPr lang="el-GR" sz="2000" dirty="0">
                <a:latin typeface="Trebuchet MS" panose="020B0603020202020204" pitchFamily="34" charset="0"/>
              </a:rPr>
              <a:t>αντίστοιχα.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A.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βρείτε την ορμή του συστήματος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-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, στην περίπτωση που οι ταχύτητες των σωμάτων έχουν ίδια κατεύθυνση και στην περίπτωση που η κατεύθυνση των ταχυτήτων είναι αντίθετη.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B.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Υποθέστε</a:t>
            </a:r>
            <a:r>
              <a:rPr lang="el-GR" sz="2000" dirty="0">
                <a:latin typeface="Trebuchet MS" panose="020B0603020202020204" pitchFamily="34" charset="0"/>
              </a:rPr>
              <a:t>, πως ενώ τα σώματα κινούνται με ταχύτητες αντίθετης κατεύθυνσης, συγκρούονται πλαστικά. Ποια νομίζετε ότι θα είναι η ταχύτητα του συσσωματώματος μετά τη σύγκρουση;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5503301"/>
                <a:ext cx="583264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A. 44kg.m/s</a:t>
                </a:r>
                <a:r>
                  <a:rPr lang="en-US" sz="24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,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-4kg.m/s</a:t>
                </a:r>
                <a:r>
                  <a:rPr lang="en-US" sz="24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, 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B. –</a:t>
                </a:r>
                <a:r>
                  <a:rPr lang="el-GR" sz="24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m/s </a:t>
                </a:r>
                <a:endParaRPr lang="ru-RU" sz="24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03301"/>
                <a:ext cx="5832648" cy="714683"/>
              </a:xfrm>
              <a:prstGeom prst="rect">
                <a:avLst/>
              </a:prstGeom>
              <a:blipFill rotWithShape="1">
                <a:blip r:embed="rId2"/>
                <a:stretch>
                  <a:fillRect l="-1567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8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8087" y="3326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18" name="Ομάδα 17"/>
          <p:cNvGrpSpPr/>
          <p:nvPr/>
        </p:nvGrpSpPr>
        <p:grpSpPr>
          <a:xfrm>
            <a:off x="3040873" y="632842"/>
            <a:ext cx="2773734" cy="1285875"/>
            <a:chOff x="3153456" y="1004658"/>
            <a:chExt cx="2773734" cy="1285875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5004048" y="1206994"/>
              <a:ext cx="923142" cy="440601"/>
              <a:chOff x="4788024" y="1268117"/>
              <a:chExt cx="923142" cy="440601"/>
            </a:xfrm>
          </p:grpSpPr>
          <p:cxnSp>
            <p:nvCxnSpPr>
              <p:cNvPr id="5" name="Ευθύγραμμο βέλος σύνδεσης 4"/>
              <p:cNvCxnSpPr/>
              <p:nvPr/>
            </p:nvCxnSpPr>
            <p:spPr>
              <a:xfrm>
                <a:off x="4788024" y="1708718"/>
                <a:ext cx="5760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Ορθογώνιο 8"/>
                  <p:cNvSpPr/>
                  <p:nvPr/>
                </p:nvSpPr>
                <p:spPr>
                  <a:xfrm>
                    <a:off x="5076056" y="1268117"/>
                    <a:ext cx="63511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2000" b="1" baseline="-250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𝚨𝚩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9" name="Ορθογώνιο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6056" y="1268117"/>
                    <a:ext cx="635110" cy="43749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Ομάδα 12"/>
            <p:cNvGrpSpPr/>
            <p:nvPr/>
          </p:nvGrpSpPr>
          <p:grpSpPr>
            <a:xfrm>
              <a:off x="3153456" y="1206994"/>
              <a:ext cx="1008112" cy="440601"/>
              <a:chOff x="2915816" y="1268117"/>
              <a:chExt cx="1008112" cy="440601"/>
            </a:xfrm>
          </p:grpSpPr>
          <p:cxnSp>
            <p:nvCxnSpPr>
              <p:cNvPr id="8" name="Ευθύγραμμο βέλος σύνδεσης 7"/>
              <p:cNvCxnSpPr/>
              <p:nvPr/>
            </p:nvCxnSpPr>
            <p:spPr>
              <a:xfrm>
                <a:off x="3347864" y="1708718"/>
                <a:ext cx="5760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Ορθογώνιο 11"/>
                  <p:cNvSpPr/>
                  <p:nvPr/>
                </p:nvSpPr>
                <p:spPr>
                  <a:xfrm>
                    <a:off x="2915816" y="1268117"/>
                    <a:ext cx="63511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2000" b="1" i="0" baseline="-2500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𝚩𝚨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12" name="Ορθογώνιο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1268117"/>
                    <a:ext cx="635110" cy="43749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053" name="Picture 5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97" y="1004658"/>
              <a:ext cx="16002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Ομάδα 19"/>
          <p:cNvGrpSpPr/>
          <p:nvPr/>
        </p:nvGrpSpPr>
        <p:grpSpPr>
          <a:xfrm>
            <a:off x="2600832" y="108251"/>
            <a:ext cx="1763833" cy="713871"/>
            <a:chOff x="2600832" y="108251"/>
            <a:chExt cx="1763833" cy="713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40529" y="108251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𝚨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529" y="108251"/>
                  <a:ext cx="1224136" cy="3929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5" name="Picture 7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832" y="212522"/>
              <a:ext cx="1476375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Ομάδα 20"/>
          <p:cNvGrpSpPr/>
          <p:nvPr/>
        </p:nvGrpSpPr>
        <p:grpSpPr>
          <a:xfrm>
            <a:off x="4533394" y="104001"/>
            <a:ext cx="1896087" cy="668705"/>
            <a:chOff x="4533394" y="104001"/>
            <a:chExt cx="1896087" cy="668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33394" y="104001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394" y="104001"/>
                  <a:ext cx="1224136" cy="3929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6" name="Picture 8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131" y="229781"/>
              <a:ext cx="1657350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Ομάδα 25"/>
          <p:cNvGrpSpPr/>
          <p:nvPr/>
        </p:nvGrpSpPr>
        <p:grpSpPr>
          <a:xfrm>
            <a:off x="2457446" y="1900327"/>
            <a:ext cx="2011309" cy="733599"/>
            <a:chOff x="2477987" y="2187360"/>
            <a:chExt cx="2011309" cy="733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77987" y="2187360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𝚨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87" y="2187360"/>
                  <a:ext cx="1224136" cy="39299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7" name="Picture 9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321" y="2320884"/>
              <a:ext cx="1704975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Ομάδα 28"/>
          <p:cNvGrpSpPr/>
          <p:nvPr/>
        </p:nvGrpSpPr>
        <p:grpSpPr>
          <a:xfrm>
            <a:off x="4751590" y="1900326"/>
            <a:ext cx="1832321" cy="734961"/>
            <a:chOff x="4772131" y="2187359"/>
            <a:chExt cx="1832321" cy="734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380316" y="2187359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316" y="2187359"/>
                  <a:ext cx="1224136" cy="39299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8" name="Picture 10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131" y="2331770"/>
              <a:ext cx="1562100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524183" y="2635287"/>
            <a:ext cx="6097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Σύμφωνα με τον τρίτο νόμο του </a:t>
            </a:r>
            <a:r>
              <a:rPr lang="en-US" altLang="el-GR" sz="2000" b="1" dirty="0">
                <a:latin typeface="Comic Sans MS" pitchFamily="66" charset="0"/>
              </a:rPr>
              <a:t>Newton </a:t>
            </a:r>
            <a:r>
              <a:rPr lang="el-GR" altLang="el-GR" sz="2000" b="1" dirty="0" smtClean="0">
                <a:latin typeface="Comic Sans MS" pitchFamily="66" charset="0"/>
              </a:rPr>
              <a:t>ισχύει:</a:t>
            </a:r>
            <a:endParaRPr lang="el-GR" altLang="el-GR" sz="2000" b="1" dirty="0">
              <a:latin typeface="Comic Sans MS" pitchFamily="66" charset="0"/>
            </a:endParaRPr>
          </a:p>
        </p:txBody>
      </p:sp>
      <p:grpSp>
        <p:nvGrpSpPr>
          <p:cNvPr id="30" name="Ομάδα 29"/>
          <p:cNvGrpSpPr/>
          <p:nvPr/>
        </p:nvGrpSpPr>
        <p:grpSpPr>
          <a:xfrm>
            <a:off x="703534" y="3221328"/>
            <a:ext cx="1774453" cy="587829"/>
            <a:chOff x="683568" y="3416650"/>
            <a:chExt cx="1774453" cy="587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Ορθογώνιο 39"/>
                <p:cNvSpPr/>
                <p:nvPr/>
              </p:nvSpPr>
              <p:spPr>
                <a:xfrm>
                  <a:off x="683568" y="3429000"/>
                  <a:ext cx="816249" cy="575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l-GR" sz="2800" b="1" i="0" baseline="-250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𝚩𝚨</m:t>
                        </m:r>
                      </m:oMath>
                    </m:oMathPara>
                  </a14:m>
                  <a:endParaRPr lang="el-GR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0" name="Ορθογώνιο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3429000"/>
                  <a:ext cx="816249" cy="57547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Ορθογώνιο 40"/>
                <p:cNvSpPr/>
                <p:nvPr/>
              </p:nvSpPr>
              <p:spPr>
                <a:xfrm>
                  <a:off x="1303538" y="3416650"/>
                  <a:ext cx="1154483" cy="575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el-GR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-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l-GR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 panose="02040503050406030204" pitchFamily="18" charset="0"/>
                        </a:rPr>
                        <m:t>𝚨𝚩</m:t>
                      </m:r>
                    </m:oMath>
                  </a14:m>
                  <a:endParaRPr lang="el-GR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1" name="Ορθογώνιο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538" y="3416650"/>
                  <a:ext cx="1154483" cy="57547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7937" t="-3158" b="-2631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Ομάδα 47"/>
          <p:cNvGrpSpPr/>
          <p:nvPr/>
        </p:nvGrpSpPr>
        <p:grpSpPr>
          <a:xfrm>
            <a:off x="2589645" y="3052721"/>
            <a:ext cx="2853846" cy="951758"/>
            <a:chOff x="2589645" y="3052721"/>
            <a:chExt cx="2853846" cy="951758"/>
          </a:xfrm>
        </p:grpSpPr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>
              <a:off x="2589645" y="3509067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4" name="Ομάδα 33"/>
            <p:cNvGrpSpPr/>
            <p:nvPr/>
          </p:nvGrpSpPr>
          <p:grpSpPr>
            <a:xfrm>
              <a:off x="3237345" y="3052721"/>
              <a:ext cx="2206146" cy="951758"/>
              <a:chOff x="3247408" y="3287715"/>
              <a:chExt cx="2206146" cy="9517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247408" y="3291585"/>
                    <a:ext cx="883575" cy="947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8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𝚫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l-GR" sz="2800" b="1" i="0" baseline="-250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𝚨</m:t>
                              </m:r>
                            </m:num>
                            <m:den>
                              <m:r>
                                <a:rPr lang="el-GR" sz="28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𝒕</m:t>
                              </m:r>
                            </m:den>
                          </m:f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7408" y="3291585"/>
                    <a:ext cx="883575" cy="947888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427740" y="3287715"/>
                    <a:ext cx="1025814" cy="942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8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𝚫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n-US" sz="2800" b="1" i="0" baseline="-250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𝐁</m:t>
                              </m:r>
                            </m:num>
                            <m:den>
                              <m:r>
                                <a:rPr lang="el-GR" sz="28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𝒕</m:t>
                              </m:r>
                            </m:den>
                          </m:f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740" y="3287715"/>
                    <a:ext cx="1025814" cy="94230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/>
              <p:cNvSpPr txBox="1"/>
              <p:nvPr/>
            </p:nvSpPr>
            <p:spPr>
              <a:xfrm>
                <a:off x="3989109" y="3564121"/>
                <a:ext cx="6125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grpSp>
        <p:nvGrpSpPr>
          <p:cNvPr id="42" name="Ομάδα 41"/>
          <p:cNvGrpSpPr/>
          <p:nvPr/>
        </p:nvGrpSpPr>
        <p:grpSpPr>
          <a:xfrm>
            <a:off x="3498439" y="3601993"/>
            <a:ext cx="1573747" cy="465165"/>
            <a:chOff x="3548882" y="3844667"/>
            <a:chExt cx="1573747" cy="465165"/>
          </a:xfrm>
        </p:grpSpPr>
        <p:cxnSp>
          <p:nvCxnSpPr>
            <p:cNvPr id="37" name="Ευθεία γραμμή σύνδεσης 36"/>
            <p:cNvCxnSpPr/>
            <p:nvPr/>
          </p:nvCxnSpPr>
          <p:spPr>
            <a:xfrm flipH="1">
              <a:off x="3548882" y="3864849"/>
              <a:ext cx="280628" cy="4449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εία γραμμή σύνδεσης 53"/>
            <p:cNvCxnSpPr/>
            <p:nvPr/>
          </p:nvCxnSpPr>
          <p:spPr>
            <a:xfrm flipH="1">
              <a:off x="4842001" y="3844667"/>
              <a:ext cx="280628" cy="4449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Ομάδα 48"/>
          <p:cNvGrpSpPr/>
          <p:nvPr/>
        </p:nvGrpSpPr>
        <p:grpSpPr>
          <a:xfrm>
            <a:off x="5463115" y="3316777"/>
            <a:ext cx="2789431" cy="523220"/>
            <a:chOff x="5463115" y="3316777"/>
            <a:chExt cx="2789431" cy="523220"/>
          </a:xfrm>
        </p:grpSpPr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>
              <a:off x="5463115" y="3530535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Ορθογώνιο 43"/>
                <p:cNvSpPr/>
                <p:nvPr/>
              </p:nvSpPr>
              <p:spPr>
                <a:xfrm>
                  <a:off x="6206793" y="3316777"/>
                  <a:ext cx="20457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800" b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800" b="1" baseline="-2500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𝚨</m:t>
                      </m:r>
                    </m:oMath>
                  </a14:m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:r>
                    <a:rPr lang="en-US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</a:t>
                  </a:r>
                  <a:r>
                    <a:rPr lang="el-GR" sz="2800" b="1" dirty="0">
                      <a:solidFill>
                        <a:schemeClr val="tx1"/>
                      </a:solidFill>
                      <a:effectLst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sz="2800" b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𝐁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l-GR" sz="28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Ορθογώνιο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793" y="3316777"/>
                  <a:ext cx="2045753" cy="52322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13953" b="-290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Ομάδα 49"/>
          <p:cNvGrpSpPr/>
          <p:nvPr/>
        </p:nvGrpSpPr>
        <p:grpSpPr>
          <a:xfrm>
            <a:off x="907339" y="4130363"/>
            <a:ext cx="3322225" cy="523220"/>
            <a:chOff x="703934" y="4309831"/>
            <a:chExt cx="3322225" cy="523220"/>
          </a:xfrm>
        </p:grpSpPr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703934" y="4509120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1477063" y="4309831"/>
                  <a:ext cx="25490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800" b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800" b="1" baseline="-2500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𝚨</m:t>
                      </m:r>
                    </m:oMath>
                  </a14:m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+ </a:t>
                  </a:r>
                  <a:r>
                    <a:rPr lang="el-GR" sz="2800" b="1" dirty="0" smtClean="0">
                      <a:solidFill>
                        <a:schemeClr val="tx1"/>
                      </a:solidFill>
                      <a:effectLst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sz="2800" b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𝐁</m:t>
                      </m:r>
                    </m:oMath>
                  </a14:m>
                  <a:r>
                    <a:rPr lang="en-US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</a:t>
                  </a:r>
                  <a:r>
                    <a:rPr lang="en-US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l-GR" sz="28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7063" y="4309831"/>
                  <a:ext cx="2549096" cy="52322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t="-14118" r="-1914" b="-3058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Ομάδα 50"/>
          <p:cNvGrpSpPr/>
          <p:nvPr/>
        </p:nvGrpSpPr>
        <p:grpSpPr>
          <a:xfrm>
            <a:off x="4285313" y="4140273"/>
            <a:ext cx="3239503" cy="523220"/>
            <a:chOff x="4285313" y="4140273"/>
            <a:chExt cx="3239503" cy="523220"/>
          </a:xfrm>
        </p:grpSpPr>
        <p:sp>
          <p:nvSpPr>
            <p:cNvPr id="61" name="AutoShape 15"/>
            <p:cNvSpPr>
              <a:spLocks noChangeArrowheads="1"/>
            </p:cNvSpPr>
            <p:nvPr/>
          </p:nvSpPr>
          <p:spPr bwMode="auto">
            <a:xfrm>
              <a:off x="4285313" y="4354747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Ορθογώνιο 46"/>
                <p:cNvSpPr/>
                <p:nvPr/>
              </p:nvSpPr>
              <p:spPr>
                <a:xfrm>
                  <a:off x="4983736" y="4140273"/>
                  <a:ext cx="254108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800" b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n-US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8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συστήματος </a:t>
                  </a:r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el-GR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0</a:t>
                  </a:r>
                  <a:endParaRPr lang="el-GR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7" name="Ορθογώνιο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736" y="4140273"/>
                  <a:ext cx="2541080" cy="52322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t="-13953" r="-2885" b="-290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Ορθογώνιο 62"/>
              <p:cNvSpPr/>
              <p:nvPr/>
            </p:nvSpPr>
            <p:spPr>
              <a:xfrm>
                <a:off x="2652465" y="5445224"/>
                <a:ext cx="33473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32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συστήματος </a:t>
                </a:r>
                <a:r>
                  <a:rPr lang="el-GR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32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σταθ</a:t>
                </a:r>
                <a:r>
                  <a:rPr lang="el-GR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l-GR" sz="3200" dirty="0"/>
              </a:p>
            </p:txBody>
          </p:sp>
        </mc:Choice>
        <mc:Fallback xmlns="">
          <p:sp>
            <p:nvSpPr>
              <p:cNvPr id="63" name="Ορθογώνιο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65" y="5445224"/>
                <a:ext cx="3347391" cy="584775"/>
              </a:xfrm>
              <a:prstGeom prst="rect">
                <a:avLst/>
              </a:prstGeom>
              <a:blipFill rotWithShape="1">
                <a:blip r:embed="rId25"/>
                <a:stretch>
                  <a:fillRect t="-16667" r="-5282" b="-37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Ομάδα 51"/>
          <p:cNvGrpSpPr/>
          <p:nvPr/>
        </p:nvGrpSpPr>
        <p:grpSpPr>
          <a:xfrm>
            <a:off x="889392" y="4810569"/>
            <a:ext cx="3625365" cy="523220"/>
            <a:chOff x="889392" y="4810569"/>
            <a:chExt cx="362536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Ορθογώνιο 64"/>
                <p:cNvSpPr/>
                <p:nvPr/>
              </p:nvSpPr>
              <p:spPr>
                <a:xfrm>
                  <a:off x="1624270" y="4810569"/>
                  <a:ext cx="289048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l-GR" sz="24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τελικά </a:t>
                  </a:r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-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4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αρχικά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l-GR" sz="24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Ορθογώνιο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270" y="4810569"/>
                  <a:ext cx="2890487" cy="52322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AutoShape 15"/>
            <p:cNvSpPr>
              <a:spLocks noChangeArrowheads="1"/>
            </p:cNvSpPr>
            <p:nvPr/>
          </p:nvSpPr>
          <p:spPr bwMode="auto">
            <a:xfrm>
              <a:off x="889392" y="5072179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" name="Ομάδα 52"/>
          <p:cNvGrpSpPr/>
          <p:nvPr/>
        </p:nvGrpSpPr>
        <p:grpSpPr>
          <a:xfrm>
            <a:off x="4417677" y="4810358"/>
            <a:ext cx="2912951" cy="513282"/>
            <a:chOff x="4417677" y="4810358"/>
            <a:chExt cx="2912951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Ορθογώνιο 63"/>
                <p:cNvSpPr/>
                <p:nvPr/>
              </p:nvSpPr>
              <p:spPr>
                <a:xfrm>
                  <a:off x="5177923" y="4810358"/>
                  <a:ext cx="2152705" cy="5132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l-GR" sz="24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αρχικά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l-GR" sz="24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τελικά</a:t>
                  </a:r>
                  <a:endParaRPr lang="el-GR" sz="24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Ορθογώνιο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7923" y="4810358"/>
                  <a:ext cx="2152705" cy="51328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t="-2381" r="-282" b="-2381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AutoShape 15"/>
            <p:cNvSpPr>
              <a:spLocks noChangeArrowheads="1"/>
            </p:cNvSpPr>
            <p:nvPr/>
          </p:nvSpPr>
          <p:spPr bwMode="auto">
            <a:xfrm>
              <a:off x="4417677" y="5050845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736772" y="1340768"/>
            <a:ext cx="31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Το σύστημα είναι μονωμένο.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62 L -0.22743 0.0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21649 0.00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3" grpId="0"/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260648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15.</a:t>
            </a:r>
            <a:r>
              <a:rPr lang="en-US" sz="2000" b="1" dirty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Ένας μικρός μαθητής μάζας </a:t>
            </a:r>
            <a:r>
              <a:rPr lang="el-GR" sz="2000" i="1" dirty="0" smtClean="0">
                <a:latin typeface="Trebuchet MS" panose="020B0603020202020204" pitchFamily="34" charset="0"/>
              </a:rPr>
              <a:t>m </a:t>
            </a:r>
            <a:r>
              <a:rPr lang="el-GR" sz="2000" dirty="0" smtClean="0">
                <a:latin typeface="Trebuchet MS" panose="020B0603020202020204" pitchFamily="34" charset="0"/>
              </a:rPr>
              <a:t>= 60kg</a:t>
            </a:r>
            <a:r>
              <a:rPr lang="el-GR" sz="2000" dirty="0">
                <a:latin typeface="Trebuchet MS" panose="020B0603020202020204" pitchFamily="34" charset="0"/>
              </a:rPr>
              <a:t>, ταξιδεύει με αυτοκίνητο που κινείται με ταχύτητα </a:t>
            </a:r>
            <a:r>
              <a:rPr lang="el-GR" sz="2000" i="1" dirty="0" smtClean="0">
                <a:latin typeface="Trebuchet MS" panose="020B0603020202020204" pitchFamily="34" charset="0"/>
              </a:rPr>
              <a:t>υ </a:t>
            </a:r>
            <a:r>
              <a:rPr lang="el-GR" sz="2000" dirty="0" smtClean="0">
                <a:latin typeface="Trebuchet MS" panose="020B0603020202020204" pitchFamily="34" charset="0"/>
              </a:rPr>
              <a:t>= 72km/h</a:t>
            </a:r>
            <a:r>
              <a:rPr lang="el-GR" sz="2000" dirty="0">
                <a:latin typeface="Trebuchet MS" panose="020B0603020202020204" pitchFamily="34" charset="0"/>
              </a:rPr>
              <a:t>. Ο μαθητής, υπακούοντας στον κώδικα οδικής κυκλοφορίας, φοράει ζώνη ασφαλείας. Το αυτοκίνητο που έχει συνολικά μάζα </a:t>
            </a:r>
            <a:r>
              <a:rPr lang="el-GR" sz="2000" i="1" dirty="0" smtClean="0">
                <a:latin typeface="Trebuchet MS" panose="020B0603020202020204" pitchFamily="34" charset="0"/>
              </a:rPr>
              <a:t>Μ </a:t>
            </a:r>
            <a:r>
              <a:rPr lang="el-GR" sz="2000" dirty="0" smtClean="0">
                <a:latin typeface="Trebuchet MS" panose="020B0603020202020204" pitchFamily="34" charset="0"/>
              </a:rPr>
              <a:t>= 1200kg</a:t>
            </a:r>
            <a:r>
              <a:rPr lang="el-GR" sz="2000" dirty="0">
                <a:latin typeface="Trebuchet MS" panose="020B0603020202020204" pitchFamily="34" charset="0"/>
              </a:rPr>
              <a:t>, συγκρούεται μετωπικά και πλαστικά με άλλο αυτοκίνητο που κινείται αντιθέτως, με αποτέλεσμα και τα δύο να ακινητοποιηθούν σε χρόνο </a:t>
            </a:r>
            <a:r>
              <a:rPr lang="el-GR" sz="2000" i="1" dirty="0" smtClean="0">
                <a:latin typeface="Trebuchet MS" panose="020B0603020202020204" pitchFamily="34" charset="0"/>
              </a:rPr>
              <a:t>t </a:t>
            </a:r>
            <a:r>
              <a:rPr lang="el-GR" sz="2000" dirty="0" smtClean="0">
                <a:latin typeface="Trebuchet MS" panose="020B0603020202020204" pitchFamily="34" charset="0"/>
              </a:rPr>
              <a:t>= 0,12s</a:t>
            </a:r>
            <a:r>
              <a:rPr lang="el-GR" sz="2000" dirty="0">
                <a:latin typeface="Trebuchet MS" panose="020B0603020202020204" pitchFamily="34" charset="0"/>
              </a:rPr>
              <a:t>. Να βρείτε: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A.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ορμή του δεύτερου αυτοκινήτου πριν τη σύγκρουση.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B. </a:t>
            </a:r>
            <a:r>
              <a:rPr lang="el-GR" sz="2000" dirty="0" smtClean="0">
                <a:latin typeface="Trebuchet MS" panose="020B0603020202020204" pitchFamily="34" charset="0"/>
              </a:rPr>
              <a:t>Τη </a:t>
            </a:r>
            <a:r>
              <a:rPr lang="el-GR" sz="2000" dirty="0">
                <a:latin typeface="Trebuchet MS" panose="020B0603020202020204" pitchFamily="34" charset="0"/>
              </a:rPr>
              <a:t>δύναμη που δέχτηκε ο μαθητής από τη ζώνη ασφαλείας. Να συγκρίνετε αυτή τη δύναμη με το βάρος του μαθητή.</a:t>
            </a:r>
            <a:r>
              <a:rPr lang="en-US" sz="2000" dirty="0">
                <a:latin typeface="Trebuchet MS" panose="020B0603020202020204" pitchFamily="34" charset="0"/>
              </a:rPr>
              <a:t>  (</a:t>
            </a:r>
            <a:r>
              <a:rPr lang="en-US" sz="2000" i="1" dirty="0">
                <a:latin typeface="Trebuchet MS" panose="020B0603020202020204" pitchFamily="34" charset="0"/>
              </a:rPr>
              <a:t>g</a:t>
            </a:r>
            <a:r>
              <a:rPr lang="en-US" sz="2000" dirty="0">
                <a:latin typeface="Trebuchet MS" panose="020B0603020202020204" pitchFamily="34" charset="0"/>
              </a:rPr>
              <a:t>=10m/s</a:t>
            </a:r>
            <a:r>
              <a:rPr lang="en-US" sz="2000" baseline="30000" dirty="0">
                <a:latin typeface="Trebuchet MS" panose="020B0603020202020204" pitchFamily="34" charset="0"/>
              </a:rPr>
              <a:t>2</a:t>
            </a:r>
            <a:r>
              <a:rPr lang="en-US" sz="2000" dirty="0">
                <a:latin typeface="Trebuchet MS" panose="020B0603020202020204" pitchFamily="34" charset="0"/>
              </a:rPr>
              <a:t>)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086" y="5157192"/>
            <a:ext cx="64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24.10</a:t>
            </a:r>
            <a:r>
              <a:rPr lang="en-US" sz="24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kg.m/s,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    Β. -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10</a:t>
            </a:r>
            <a:r>
              <a:rPr lang="el-GR" sz="24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,  </a:t>
            </a:r>
            <a:r>
              <a:rPr lang="en-US" sz="24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=16,6.</a:t>
            </a:r>
            <a:r>
              <a:rPr lang="en-US" sz="24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332656"/>
            <a:ext cx="8208912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16. 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όχημα μάζας </a:t>
            </a:r>
            <a:r>
              <a:rPr lang="el-GR" sz="2400" dirty="0" smtClean="0">
                <a:latin typeface="Trebuchet MS" panose="020B0603020202020204" pitchFamily="34" charset="0"/>
              </a:rPr>
              <a:t>2000kg </a:t>
            </a:r>
            <a:r>
              <a:rPr lang="el-GR" sz="2400" dirty="0">
                <a:latin typeface="Trebuchet MS" panose="020B0603020202020204" pitchFamily="34" charset="0"/>
              </a:rPr>
              <a:t>συγκρούεται πλαστικά με ένα όχημα μάζας </a:t>
            </a:r>
            <a:r>
              <a:rPr lang="el-GR" sz="2400" dirty="0" smtClean="0">
                <a:latin typeface="Trebuchet MS" panose="020B0603020202020204" pitchFamily="34" charset="0"/>
              </a:rPr>
              <a:t>1000kg </a:t>
            </a:r>
            <a:r>
              <a:rPr lang="el-GR" sz="2400" dirty="0">
                <a:latin typeface="Trebuchet MS" panose="020B0603020202020204" pitchFamily="34" charset="0"/>
              </a:rPr>
              <a:t>το οποίο είναι ακίνητο και με λυμένο το χειρόφρενο. Τα δύο οχήματα κινούνται, μετά τη σύγκρουση, ως ένα σώμα με ταχύτητα 4m/s.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A. </a:t>
            </a:r>
            <a:r>
              <a:rPr lang="el-GR" sz="2400" dirty="0" smtClean="0">
                <a:latin typeface="Trebuchet MS" panose="020B0603020202020204" pitchFamily="34" charset="0"/>
              </a:rPr>
              <a:t>Ποια </a:t>
            </a:r>
            <a:r>
              <a:rPr lang="el-GR" sz="2400" dirty="0">
                <a:latin typeface="Trebuchet MS" panose="020B0603020202020204" pitchFamily="34" charset="0"/>
              </a:rPr>
              <a:t>ήταν η ταχύτητα του οχήματος των </a:t>
            </a:r>
            <a:r>
              <a:rPr lang="el-GR" sz="2400" dirty="0" smtClean="0">
                <a:latin typeface="Trebuchet MS" panose="020B0603020202020204" pitchFamily="34" charset="0"/>
              </a:rPr>
              <a:t>2000kg </a:t>
            </a:r>
            <a:r>
              <a:rPr lang="el-GR" sz="2400" dirty="0">
                <a:latin typeface="Trebuchet MS" panose="020B0603020202020204" pitchFamily="34" charset="0"/>
              </a:rPr>
              <a:t>πριν τη σύγκρουση;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B.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Ποια </a:t>
            </a:r>
            <a:r>
              <a:rPr lang="el-GR" sz="2400" dirty="0">
                <a:latin typeface="Trebuchet MS" panose="020B0603020202020204" pitchFamily="34" charset="0"/>
              </a:rPr>
              <a:t>η μεταβολή της ορμής του οχήματος των </a:t>
            </a:r>
            <a:r>
              <a:rPr lang="el-GR" sz="2400" dirty="0" smtClean="0">
                <a:latin typeface="Trebuchet MS" panose="020B0603020202020204" pitchFamily="34" charset="0"/>
              </a:rPr>
              <a:t>1000kg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Ποια </a:t>
            </a:r>
            <a:r>
              <a:rPr lang="el-GR" sz="2400" dirty="0">
                <a:latin typeface="Trebuchet MS" panose="020B0603020202020204" pitchFamily="34" charset="0"/>
              </a:rPr>
              <a:t>η μεταβολή της ορμής του οχήματος των </a:t>
            </a:r>
            <a:r>
              <a:rPr lang="el-GR" sz="2400" dirty="0" smtClean="0">
                <a:latin typeface="Trebuchet MS" panose="020B0603020202020204" pitchFamily="34" charset="0"/>
              </a:rPr>
              <a:t>2000kg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7" y="4998367"/>
            <a:ext cx="679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A. 6m/s,  B. 4.10</a:t>
            </a:r>
            <a:r>
              <a:rPr lang="en-US" sz="24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kgm/s,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Γ. -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4.10</a:t>
            </a:r>
            <a:r>
              <a:rPr lang="en-US" sz="24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kgm/s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7" y="332656"/>
            <a:ext cx="77767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*17. </a:t>
            </a: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σώματα με μάζες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0,4kg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0,6kg</a:t>
            </a:r>
            <a:r>
              <a:rPr lang="el-GR" sz="2000" dirty="0">
                <a:latin typeface="Trebuchet MS" panose="020B0603020202020204" pitchFamily="34" charset="0"/>
              </a:rPr>
              <a:t>, κινούνται πάνω σε οριζόντιο επίπεδο με το οποίο έχουν συντελεστή τριβής ολίσθησης </a:t>
            </a:r>
            <a:r>
              <a:rPr lang="el-GR" sz="2000" dirty="0" smtClean="0">
                <a:latin typeface="Trebuchet MS" panose="020B0603020202020204" pitchFamily="34" charset="0"/>
              </a:rPr>
              <a:t>μ=0,2</a:t>
            </a:r>
            <a:r>
              <a:rPr lang="el-GR" sz="2000" dirty="0">
                <a:latin typeface="Trebuchet MS" panose="020B0603020202020204" pitchFamily="34" charset="0"/>
              </a:rPr>
              <a:t>. Τα σώματα κινούνται σε αντίθετες κατευθύνσεις και συγκρούονται πλαστικά έχοντας κατά τη στιγμή της σύγκρουσης ταχύτητες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20m/s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5m/s, </a:t>
            </a:r>
            <a:r>
              <a:rPr lang="el-GR" sz="2000" dirty="0">
                <a:latin typeface="Trebuchet MS" panose="020B0603020202020204" pitchFamily="34" charset="0"/>
              </a:rPr>
              <a:t>αντίστοιχα. Να υπολογίσετε: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A.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ταχύτητα του συσσωματώματος αμέσως μετά την κρούση.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B.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απώλεια στην κινητική ενέργεια του συστήματος λόγω της κρούσης.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διάστημα που θα διανύσει μετά την κρούση το </a:t>
            </a:r>
            <a:r>
              <a:rPr lang="el-GR" sz="2000" dirty="0" smtClean="0">
                <a:latin typeface="Trebuchet MS" panose="020B0603020202020204" pitchFamily="34" charset="0"/>
              </a:rPr>
              <a:t>συσσωμάτωμα. </a:t>
            </a:r>
            <a:r>
              <a:rPr lang="el-GR" sz="2000" dirty="0">
                <a:latin typeface="Trebuchet MS" panose="020B0603020202020204" pitchFamily="34" charset="0"/>
              </a:rPr>
              <a:t>(</a:t>
            </a:r>
            <a:r>
              <a:rPr 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sz="2000" dirty="0" smtClean="0">
                <a:latin typeface="Trebuchet MS" panose="020B0603020202020204" pitchFamily="34" charset="0"/>
              </a:rPr>
              <a:t>=10m/s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)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503302"/>
            <a:ext cx="49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A.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m/s</a:t>
            </a:r>
            <a:r>
              <a:rPr lang="en-US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B.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75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J,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 Γ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6,25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33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205038"/>
            <a:ext cx="6360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Ασκήσεις 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69977" y="332656"/>
            <a:ext cx="7920880" cy="501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</a:t>
            </a:r>
            <a:r>
              <a:rPr lang="el-GR" sz="2400" b="1" dirty="0" smtClean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Ένα μονωμένο </a:t>
            </a:r>
            <a:r>
              <a:rPr lang="el-GR" sz="2400" dirty="0">
                <a:latin typeface="Trebuchet MS" panose="020B0603020202020204" pitchFamily="34" charset="0"/>
              </a:rPr>
              <a:t>ακίνητο σώμα διασπάται σε δύο άλλα. Ποια από τις παρακάτω </a:t>
            </a:r>
            <a:r>
              <a:rPr lang="el-GR" sz="2400" dirty="0" smtClean="0">
                <a:latin typeface="Trebuchet MS" panose="020B0603020202020204" pitchFamily="34" charset="0"/>
              </a:rPr>
              <a:t>προτάσεις </a:t>
            </a:r>
            <a:r>
              <a:rPr lang="el-GR" sz="2400" dirty="0">
                <a:latin typeface="Trebuchet MS" panose="020B0603020202020204" pitchFamily="34" charset="0"/>
              </a:rPr>
              <a:t>είναι </a:t>
            </a:r>
            <a:r>
              <a:rPr lang="el-GR" sz="2400" dirty="0" smtClean="0">
                <a:latin typeface="Trebuchet MS" panose="020B0603020202020204" pitchFamily="34" charset="0"/>
              </a:rPr>
              <a:t>σωστή</a:t>
            </a:r>
            <a:r>
              <a:rPr lang="en-US" sz="2400" dirty="0" smtClean="0">
                <a:latin typeface="Trebuchet MS" panose="020B0603020202020204" pitchFamily="34" charset="0"/>
              </a:rPr>
              <a:t>;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</a:t>
            </a:r>
            <a:r>
              <a:rPr lang="el-GR" sz="2400" b="1" dirty="0" smtClean="0">
                <a:latin typeface="Trebuchet MS" panose="020B0603020202020204" pitchFamily="34" charset="0"/>
              </a:rPr>
              <a:t>. </a:t>
            </a:r>
            <a:r>
              <a:rPr lang="el-GR" sz="2400" dirty="0">
                <a:latin typeface="Trebuchet MS" panose="020B0603020202020204" pitchFamily="34" charset="0"/>
              </a:rPr>
              <a:t>Τα παραγόμενα σώματα κινούνται πάνω στην ίδια </a:t>
            </a:r>
            <a:r>
              <a:rPr lang="el-GR" sz="2400" dirty="0" smtClean="0">
                <a:latin typeface="Trebuchet MS" panose="020B0603020202020204" pitchFamily="34" charset="0"/>
              </a:rPr>
              <a:t>διεύθυνση.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Τα </a:t>
            </a:r>
            <a:r>
              <a:rPr lang="el-GR" sz="2400" dirty="0">
                <a:latin typeface="Trebuchet MS" panose="020B0603020202020204" pitchFamily="34" charset="0"/>
              </a:rPr>
              <a:t>παραγόμενα σώματα κινούνται σε κάθετες διευθύνσεις.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γ.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συνολική μάζα των δύο σωμάτων είναι μεγαλύτερη από τη μάζα του αρχικού.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δ. </a:t>
            </a:r>
            <a:r>
              <a:rPr lang="el-GR" sz="2400" dirty="0">
                <a:latin typeface="Trebuchet MS" panose="020B0603020202020204" pitchFamily="34" charset="0"/>
              </a:rPr>
              <a:t>Η συνολική ορμή του συστήματος δεν διατηρείται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569977" y="162136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01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33265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</a:t>
            </a:r>
            <a:r>
              <a:rPr lang="en-US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 smtClean="0">
                <a:latin typeface="Trebuchet MS" panose="020B0603020202020204" pitchFamily="34" charset="0"/>
              </a:rPr>
              <a:t>Ακίνητο </a:t>
            </a:r>
            <a:r>
              <a:rPr lang="el-GR" sz="2000" dirty="0" err="1" smtClean="0">
                <a:latin typeface="Trebuchet MS" panose="020B0603020202020204" pitchFamily="34" charset="0"/>
              </a:rPr>
              <a:t>σώµα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µ</a:t>
            </a:r>
            <a:r>
              <a:rPr lang="el-GR" sz="2000" dirty="0" err="1">
                <a:latin typeface="Trebuchet MS" panose="020B0603020202020204" pitchFamily="34" charset="0"/>
              </a:rPr>
              <a:t>άζας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διασπάται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δύο </a:t>
            </a:r>
            <a:r>
              <a:rPr lang="el-GR" sz="2000" dirty="0" err="1">
                <a:latin typeface="Trebuchet MS" panose="020B0603020202020204" pitchFamily="34" charset="0"/>
              </a:rPr>
              <a:t>κοµµάτια</a:t>
            </a:r>
            <a:r>
              <a:rPr lang="el-GR" sz="2000" dirty="0">
                <a:latin typeface="Trebuchet MS" panose="020B0603020202020204" pitchFamily="34" charset="0"/>
              </a:rPr>
              <a:t> Α και Β µε </a:t>
            </a:r>
            <a:r>
              <a:rPr lang="el-GR" sz="2000" dirty="0" smtClean="0">
                <a:latin typeface="Trebuchet MS" panose="020B0603020202020204" pitchFamily="34" charset="0"/>
              </a:rPr>
              <a:t>µ</a:t>
            </a:r>
            <a:r>
              <a:rPr lang="el-GR" sz="2000" dirty="0" err="1" smtClean="0">
                <a:latin typeface="Trebuchet MS" panose="020B0603020202020204" pitchFamily="34" charset="0"/>
              </a:rPr>
              <a:t>άζες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Α</a:t>
            </a:r>
            <a:r>
              <a:rPr lang="el-GR" sz="2000" dirty="0" smtClean="0">
                <a:latin typeface="Trebuchet MS" panose="020B0603020202020204" pitchFamily="34" charset="0"/>
              </a:rPr>
              <a:t>=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n-US" sz="2000" dirty="0" smtClean="0">
                <a:latin typeface="Trebuchet MS" panose="020B0603020202020204" pitchFamily="34" charset="0"/>
              </a:rPr>
              <a:t>/3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B</a:t>
            </a:r>
            <a:r>
              <a:rPr lang="en-US" sz="2000" dirty="0" smtClean="0">
                <a:latin typeface="Trebuchet MS" panose="020B0603020202020204" pitchFamily="34" charset="0"/>
              </a:rPr>
              <a:t>=2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n-US" sz="2000" dirty="0" smtClean="0">
                <a:latin typeface="Trebuchet MS" panose="020B0603020202020204" pitchFamily="34" charset="0"/>
              </a:rPr>
              <a:t>/3, </a:t>
            </a:r>
            <a:r>
              <a:rPr lang="el-GR" sz="2000" dirty="0" smtClean="0">
                <a:latin typeface="Trebuchet MS" panose="020B0603020202020204" pitchFamily="34" charset="0"/>
              </a:rPr>
              <a:t>αντίστοιχα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Μετά τη </a:t>
            </a:r>
            <a:r>
              <a:rPr lang="el-GR" sz="2000" dirty="0" smtClean="0">
                <a:latin typeface="Trebuchet MS" panose="020B0603020202020204" pitchFamily="34" charset="0"/>
              </a:rPr>
              <a:t>διάσπαση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το µ</a:t>
            </a:r>
            <a:r>
              <a:rPr lang="el-GR" sz="2000" dirty="0" err="1">
                <a:latin typeface="Trebuchet MS" panose="020B0603020202020204" pitchFamily="34" charset="0"/>
              </a:rPr>
              <a:t>έτρο</a:t>
            </a:r>
            <a:r>
              <a:rPr lang="el-GR" sz="2000" dirty="0">
                <a:latin typeface="Trebuchet MS" panose="020B0603020202020204" pitchFamily="34" charset="0"/>
              </a:rPr>
              <a:t>  της  ταχύτητας του  Β είναι  διπλάσιο  από  το  µ</a:t>
            </a:r>
            <a:r>
              <a:rPr lang="el-GR" sz="2000" dirty="0" err="1">
                <a:latin typeface="Trebuchet MS" panose="020B0603020202020204" pitchFamily="34" charset="0"/>
              </a:rPr>
              <a:t>έτρο</a:t>
            </a:r>
            <a:r>
              <a:rPr lang="el-GR" sz="2000" dirty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της ταχύτητας </a:t>
            </a:r>
            <a:r>
              <a:rPr lang="el-GR" sz="2000" dirty="0">
                <a:latin typeface="Trebuchet MS" panose="020B0603020202020204" pitchFamily="34" charset="0"/>
              </a:rPr>
              <a:t>του </a:t>
            </a:r>
            <a:r>
              <a:rPr lang="el-GR" sz="2000" dirty="0" smtClean="0">
                <a:latin typeface="Trebuchet MS" panose="020B0603020202020204" pitchFamily="34" charset="0"/>
              </a:rPr>
              <a:t>Α.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 err="1">
                <a:latin typeface="Trebuchet MS" panose="020B0603020202020204" pitchFamily="34" charset="0"/>
              </a:rPr>
              <a:t>ορµή</a:t>
            </a:r>
            <a:r>
              <a:rPr lang="el-GR" sz="2000" dirty="0">
                <a:latin typeface="Trebuchet MS" panose="020B0603020202020204" pitchFamily="34" charset="0"/>
              </a:rPr>
              <a:t> του Β έχει διπλάσιο µ</a:t>
            </a:r>
            <a:r>
              <a:rPr lang="el-GR" sz="2000" dirty="0" err="1">
                <a:latin typeface="Trebuchet MS" panose="020B0603020202020204" pitchFamily="34" charset="0"/>
              </a:rPr>
              <a:t>έτρο</a:t>
            </a:r>
            <a:r>
              <a:rPr lang="el-GR" sz="2000" dirty="0">
                <a:latin typeface="Trebuchet MS" panose="020B0603020202020204" pitchFamily="34" charset="0"/>
              </a:rPr>
              <a:t> και αντίθετη φορά από την </a:t>
            </a:r>
            <a:r>
              <a:rPr lang="el-GR" sz="2000" dirty="0" err="1">
                <a:latin typeface="Trebuchet MS" panose="020B0603020202020204" pitchFamily="34" charset="0"/>
              </a:rPr>
              <a:t>ορµή</a:t>
            </a:r>
            <a:r>
              <a:rPr lang="el-GR" sz="2000" dirty="0">
                <a:latin typeface="Trebuchet MS" panose="020B0603020202020204" pitchFamily="34" charset="0"/>
              </a:rPr>
              <a:t> του </a:t>
            </a:r>
            <a:r>
              <a:rPr lang="el-GR" sz="2000" dirty="0" smtClean="0">
                <a:latin typeface="Trebuchet MS" panose="020B0603020202020204" pitchFamily="34" charset="0"/>
              </a:rPr>
              <a:t>Α.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η </a:t>
            </a:r>
            <a:r>
              <a:rPr lang="el-GR" sz="2000" dirty="0" err="1">
                <a:latin typeface="Trebuchet MS" panose="020B0603020202020204" pitchFamily="34" charset="0"/>
              </a:rPr>
              <a:t>ορµή</a:t>
            </a:r>
            <a:r>
              <a:rPr lang="el-GR" sz="2000" dirty="0">
                <a:latin typeface="Trebuchet MS" panose="020B0603020202020204" pitchFamily="34" charset="0"/>
              </a:rPr>
              <a:t> του Α έχει διπλάσιο µ</a:t>
            </a:r>
            <a:r>
              <a:rPr lang="el-GR" sz="2000" dirty="0" err="1">
                <a:latin typeface="Trebuchet MS" panose="020B0603020202020204" pitchFamily="34" charset="0"/>
              </a:rPr>
              <a:t>έτρο</a:t>
            </a:r>
            <a:r>
              <a:rPr lang="el-GR" sz="2000" dirty="0">
                <a:latin typeface="Trebuchet MS" panose="020B0603020202020204" pitchFamily="34" charset="0"/>
              </a:rPr>
              <a:t> και αντίθετη φορά από την </a:t>
            </a:r>
            <a:r>
              <a:rPr lang="el-GR" sz="2000" dirty="0" err="1">
                <a:latin typeface="Trebuchet MS" panose="020B0603020202020204" pitchFamily="34" charset="0"/>
              </a:rPr>
              <a:t>ορµή</a:t>
            </a:r>
            <a:r>
              <a:rPr lang="el-GR" sz="2000" dirty="0">
                <a:latin typeface="Trebuchet MS" panose="020B0603020202020204" pitchFamily="34" charset="0"/>
              </a:rPr>
              <a:t> του </a:t>
            </a:r>
            <a:r>
              <a:rPr lang="el-GR" sz="2000" dirty="0" smtClean="0">
                <a:latin typeface="Trebuchet MS" panose="020B0603020202020204" pitchFamily="34" charset="0"/>
              </a:rPr>
              <a:t>Β.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 smtClean="0">
                <a:latin typeface="Trebuchet MS" panose="020B0603020202020204" pitchFamily="34" charset="0"/>
              </a:rPr>
              <a:t>οι </a:t>
            </a:r>
            <a:r>
              <a:rPr lang="el-GR" sz="2000" dirty="0" err="1" smtClean="0">
                <a:latin typeface="Trebuchet MS" panose="020B0603020202020204" pitchFamily="34" charset="0"/>
              </a:rPr>
              <a:t>ορµές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των </a:t>
            </a:r>
            <a:r>
              <a:rPr lang="el-GR" sz="2000" dirty="0">
                <a:latin typeface="Trebuchet MS" panose="020B0603020202020204" pitchFamily="34" charset="0"/>
              </a:rPr>
              <a:t>δύο </a:t>
            </a:r>
            <a:r>
              <a:rPr lang="el-GR" sz="2000" dirty="0" err="1" smtClean="0">
                <a:latin typeface="Trebuchet MS" panose="020B0603020202020204" pitchFamily="34" charset="0"/>
              </a:rPr>
              <a:t>σωµάτων</a:t>
            </a:r>
            <a:r>
              <a:rPr lang="el-GR" sz="2000" dirty="0" smtClean="0">
                <a:latin typeface="Trebuchet MS" panose="020B0603020202020204" pitchFamily="34" charset="0"/>
              </a:rPr>
              <a:t> έχουν </a:t>
            </a:r>
            <a:r>
              <a:rPr lang="el-GR" sz="2000" dirty="0">
                <a:latin typeface="Trebuchet MS" panose="020B0603020202020204" pitchFamily="34" charset="0"/>
              </a:rPr>
              <a:t>ίσα µ</a:t>
            </a:r>
            <a:r>
              <a:rPr lang="el-GR" sz="2000" dirty="0" err="1">
                <a:latin typeface="Trebuchet MS" panose="020B0603020202020204" pitchFamily="34" charset="0"/>
              </a:rPr>
              <a:t>έτρα</a:t>
            </a:r>
            <a:r>
              <a:rPr lang="el-GR" sz="2000" dirty="0">
                <a:latin typeface="Trebuchet MS" panose="020B0603020202020204" pitchFamily="34" charset="0"/>
              </a:rPr>
              <a:t> και αντίθετες </a:t>
            </a:r>
            <a:r>
              <a:rPr lang="el-GR" sz="2000" dirty="0" smtClean="0">
                <a:latin typeface="Trebuchet MS" panose="020B0603020202020204" pitchFamily="34" charset="0"/>
              </a:rPr>
              <a:t>φορές.</a:t>
            </a:r>
            <a:r>
              <a:rPr lang="el-GR" sz="2000" dirty="0">
                <a:latin typeface="Trebuchet MS" panose="020B0603020202020204" pitchFamily="34" charset="0"/>
              </a:rPr>
              <a:t> 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395536" y="407707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4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08" y="537321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α.  Να περπατήσει προς τα δεξιά, προς τον γκρεμό.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39552" y="312509"/>
            <a:ext cx="8296144" cy="4867753"/>
            <a:chOff x="539552" y="312509"/>
            <a:chExt cx="8296144" cy="4867753"/>
          </a:xfrm>
        </p:grpSpPr>
        <p:sp>
          <p:nvSpPr>
            <p:cNvPr id="5" name="Πλαίσιο κειμένου 150"/>
            <p:cNvSpPr txBox="1">
              <a:spLocks noChangeArrowheads="1"/>
            </p:cNvSpPr>
            <p:nvPr/>
          </p:nvSpPr>
          <p:spPr bwMode="auto">
            <a:xfrm>
              <a:off x="539552" y="312509"/>
              <a:ext cx="5184576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cs typeface="Arial" pitchFamily="34" charset="0"/>
                </a:rPr>
                <a:t>3. 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Arial" pitchFamily="34" charset="0"/>
                </a:rPr>
                <a:t>Ένας άνδρας στέκεται πάνω σ’ ένα αμαξάκι, σε οριζόντιο έδαφος, στην άκρη ενός γκρεμού, όπως φαίνεται στο σχήμα.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Arial" pitchFamily="34" charset="0"/>
                </a:rPr>
                <a:t>α. 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Arial" pitchFamily="34" charset="0"/>
                </a:rPr>
                <a:t>Αν το αμαξάκι μπορεί να κινηθεί ελεύθερα και χωρίς τριβές, προς τα πού θα συμβουλεύατε τον άνδρα να περπατήσει για να είναι πιο ασφαλής πάνω στο αμαξάκι;</a:t>
              </a:r>
            </a:p>
          </p:txBody>
        </p:sp>
        <p:pic>
          <p:nvPicPr>
            <p:cNvPr id="9" name="Εικόνα 15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56" y="1077591"/>
              <a:ext cx="2775540" cy="232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539552" y="4221089"/>
              <a:ext cx="7920880" cy="95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el-GR" altLang="el-GR" sz="2000" b="1" dirty="0">
                  <a:latin typeface="Trebuchet MS" pitchFamily="34" charset="0"/>
                  <a:cs typeface="Arial" pitchFamily="34" charset="0"/>
                </a:rPr>
                <a:t>β. </a:t>
              </a:r>
              <a:r>
                <a:rPr lang="el-GR" altLang="el-GR" sz="2000" dirty="0">
                  <a:latin typeface="Trebuchet MS" pitchFamily="34" charset="0"/>
                  <a:cs typeface="Arial" pitchFamily="34" charset="0"/>
                </a:rPr>
                <a:t>Χρησιμοποιώντας την αρχή διατήρησης της ορμής να δικαιολογήσετε τη συμβουλή σας.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3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/>
              <a:t>Μερκ</a:t>
            </a:r>
            <a:r>
              <a:rPr lang="el-GR" altLang="el-GR" dirty="0"/>
              <a:t>. Παναγιωτόπουλος - Φυσικός        </a:t>
            </a:r>
            <a:r>
              <a:rPr lang="el-GR" altLang="el-GR" dirty="0" err="1"/>
              <a:t>www.merkopanas.blogspot.gr</a:t>
            </a:r>
            <a:endParaRPr lang="el-GR" altLang="el-GR" dirty="0"/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166-EC7C-4308-8350-CC03779A179A}" type="slidenum">
              <a:rPr lang="el-GR" altLang="el-GR"/>
              <a:pPr/>
              <a:t>37</a:t>
            </a:fld>
            <a:endParaRPr lang="el-GR" altLang="el-GR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323528" y="332656"/>
            <a:ext cx="8424863" cy="5632454"/>
            <a:chOff x="113" y="482"/>
            <a:chExt cx="5307" cy="3548"/>
          </a:xfrm>
        </p:grpSpPr>
        <p:pic>
          <p:nvPicPr>
            <p:cNvPr id="11269" name="Εικόνα 6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80"/>
              <a:ext cx="3720" cy="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13" y="482"/>
              <a:ext cx="5307" cy="3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altLang="el-GR" sz="2000" b="1" dirty="0" smtClean="0">
                  <a:latin typeface="Trebuchet MS" pitchFamily="34" charset="0"/>
                </a:rPr>
                <a:t>4. </a:t>
              </a:r>
              <a:r>
                <a:rPr lang="el-GR" altLang="el-GR" sz="2000" dirty="0">
                  <a:latin typeface="Trebuchet MS" pitchFamily="34" charset="0"/>
                </a:rPr>
                <a:t>Στο σχήμα φαίνονται δύο κινητά πάνω </a:t>
              </a:r>
              <a:r>
                <a:rPr lang="el-GR" altLang="el-GR" sz="2000" dirty="0" smtClean="0">
                  <a:latin typeface="Trebuchet MS" pitchFamily="34" charset="0"/>
                </a:rPr>
                <a:t>σ’ </a:t>
              </a:r>
              <a:r>
                <a:rPr lang="el-GR" altLang="el-GR" sz="2000" dirty="0">
                  <a:latin typeface="Trebuchet MS" pitchFamily="34" charset="0"/>
                </a:rPr>
                <a:t>ένα αεροδιάδρομο. Στο μπροστινό μέρος του κινητού Α υπάρχει καρφί ενώ στο κινητό Β υπάρχει φελλός. Το σύστημα αυτό εξασφαλίζει πλαστική κρούση μεταξύ των δύο κινητών. </a:t>
              </a:r>
              <a:endParaRPr lang="el-GR" altLang="el-GR" sz="2000" dirty="0" smtClean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l-GR" altLang="el-GR" sz="2000" dirty="0" smtClean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l-GR" altLang="el-GR" sz="2000" dirty="0" smtClean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altLang="el-GR" sz="2000" dirty="0" smtClean="0">
                  <a:latin typeface="Trebuchet MS" pitchFamily="34" charset="0"/>
                </a:rPr>
                <a:t>Η </a:t>
              </a:r>
              <a:r>
                <a:rPr lang="el-GR" altLang="el-GR" sz="2000" dirty="0">
                  <a:latin typeface="Trebuchet MS" pitchFamily="34" charset="0"/>
                </a:rPr>
                <a:t>μάζα του κινητού Α είναι </a:t>
              </a:r>
              <a:r>
                <a:rPr lang="el-GR" altLang="el-GR" sz="2000" dirty="0" smtClean="0">
                  <a:latin typeface="Trebuchet MS" pitchFamily="34" charset="0"/>
                </a:rPr>
                <a:t>0,400</a:t>
              </a:r>
              <a:r>
                <a:rPr lang="en-US" altLang="el-GR" sz="2000" dirty="0" smtClean="0">
                  <a:latin typeface="Trebuchet MS" pitchFamily="34" charset="0"/>
                </a:rPr>
                <a:t>kg</a:t>
              </a:r>
              <a:r>
                <a:rPr lang="el-GR" altLang="el-GR" sz="2000" dirty="0" smtClean="0">
                  <a:latin typeface="Trebuchet MS" pitchFamily="34" charset="0"/>
                </a:rPr>
                <a:t> </a:t>
              </a:r>
              <a:r>
                <a:rPr lang="el-GR" altLang="el-GR" sz="2000" dirty="0">
                  <a:latin typeface="Trebuchet MS" pitchFamily="34" charset="0"/>
                </a:rPr>
                <a:t>και του κινητού Β είναι </a:t>
              </a:r>
              <a:r>
                <a:rPr lang="el-GR" altLang="el-GR" sz="2000" dirty="0" smtClean="0">
                  <a:latin typeface="Trebuchet MS" pitchFamily="34" charset="0"/>
                </a:rPr>
                <a:t>0,600</a:t>
              </a:r>
              <a:r>
                <a:rPr lang="en-US" altLang="el-GR" sz="2000" dirty="0" smtClean="0">
                  <a:latin typeface="Trebuchet MS" pitchFamily="34" charset="0"/>
                </a:rPr>
                <a:t>kg</a:t>
              </a:r>
              <a:r>
                <a:rPr lang="el-GR" altLang="el-GR" sz="2000" dirty="0">
                  <a:latin typeface="Trebuchet MS" pitchFamily="34" charset="0"/>
                </a:rPr>
                <a:t>. Το κινητό Α κινείται με ταχύτητα </a:t>
              </a:r>
              <a:r>
                <a:rPr lang="el-GR" altLang="el-GR" sz="2000" dirty="0" smtClean="0">
                  <a:latin typeface="Trebuchet MS" pitchFamily="34" charset="0"/>
                </a:rPr>
                <a:t>0,75</a:t>
              </a:r>
              <a:r>
                <a:rPr lang="en-US" altLang="el-GR" sz="2000" dirty="0" smtClean="0">
                  <a:latin typeface="Trebuchet MS" pitchFamily="34" charset="0"/>
                </a:rPr>
                <a:t>m</a:t>
              </a:r>
              <a:r>
                <a:rPr lang="el-GR" altLang="el-GR" sz="2000" dirty="0">
                  <a:latin typeface="Trebuchet MS" pitchFamily="34" charset="0"/>
                </a:rPr>
                <a:t>/</a:t>
              </a:r>
              <a:r>
                <a:rPr lang="en-US" altLang="el-GR" sz="2000" dirty="0">
                  <a:latin typeface="Trebuchet MS" pitchFamily="34" charset="0"/>
                </a:rPr>
                <a:t>s</a:t>
              </a:r>
              <a:r>
                <a:rPr lang="el-GR" altLang="el-GR" sz="2000" dirty="0">
                  <a:latin typeface="Trebuchet MS" pitchFamily="34" charset="0"/>
                </a:rPr>
                <a:t> και συγκρούεται με το κινητό Β το οποίο είναι ακίνητο.</a:t>
              </a:r>
              <a:endParaRPr lang="en-US" altLang="el-GR" sz="20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altLang="el-GR" sz="2000" b="1" dirty="0">
                  <a:latin typeface="Trebuchet MS" pitchFamily="34" charset="0"/>
                </a:rPr>
                <a:t>α.</a:t>
              </a:r>
              <a:r>
                <a:rPr lang="el-GR" altLang="el-GR" sz="2000" dirty="0">
                  <a:latin typeface="Trebuchet MS" pitchFamily="34" charset="0"/>
                </a:rPr>
                <a:t>  Να διατυπώσετε την αρχή διατήρησης της ορμής.</a:t>
              </a:r>
              <a:endParaRPr lang="en-US" altLang="el-GR" sz="20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altLang="el-GR" sz="2000" b="1" dirty="0">
                  <a:latin typeface="Trebuchet MS" pitchFamily="34" charset="0"/>
                </a:rPr>
                <a:t>β.</a:t>
              </a:r>
              <a:r>
                <a:rPr lang="el-GR" altLang="el-GR" sz="2000" dirty="0">
                  <a:latin typeface="Trebuchet MS" pitchFamily="34" charset="0"/>
                </a:rPr>
                <a:t> Να υπολογίσετε την κοινή ταχύτητα των δύο κινητών μετά την </a:t>
              </a:r>
              <a:r>
                <a:rPr lang="el-GR" altLang="el-GR" sz="2000" dirty="0" smtClean="0">
                  <a:latin typeface="Trebuchet MS" pitchFamily="34" charset="0"/>
                </a:rPr>
                <a:t>κρούση.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0738" y="5540365"/>
            <a:ext cx="136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0,3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m/s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093345" cy="104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88881" y="359441"/>
            <a:ext cx="689954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αρχή διατήρησης της Ορμής λέει ότι     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400" b="1" dirty="0" smtClean="0">
                <a:latin typeface="Comic Sans MS" pitchFamily="66" charset="0"/>
              </a:rPr>
              <a:t>Η </a:t>
            </a:r>
            <a:r>
              <a:rPr lang="el-GR" altLang="el-GR" sz="2400" b="1" dirty="0">
                <a:latin typeface="Comic Sans MS" pitchFamily="66" charset="0"/>
              </a:rPr>
              <a:t>συνολική ορμή ενός μονωμένου συστήματος σωμάτων διατηρείται </a:t>
            </a:r>
            <a:r>
              <a:rPr lang="el-GR" altLang="el-GR" sz="2400" b="1" dirty="0" smtClean="0">
                <a:latin typeface="Comic Sans MS" pitchFamily="66" charset="0"/>
              </a:rPr>
              <a:t>σταθερή</a:t>
            </a:r>
            <a:r>
              <a:rPr lang="en-US" altLang="el-GR" sz="2400" b="1" dirty="0" smtClean="0">
                <a:latin typeface="Comic Sans MS" pitchFamily="66" charset="0"/>
              </a:rPr>
              <a:t>”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519787" y="2621925"/>
            <a:ext cx="2105448" cy="1295847"/>
          </a:xfrm>
          <a:prstGeom prst="cloudCallout">
            <a:avLst>
              <a:gd name="adj1" fmla="val 57835"/>
              <a:gd name="adj2" fmla="val 4700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Τελικά δεν είναι τόσο δύσκολο!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1" y="4336229"/>
            <a:ext cx="1093345" cy="104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1863745" y="3932759"/>
            <a:ext cx="4868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Προσοχή, όμως! 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itchFamily="66" charset="0"/>
              </a:rPr>
              <a:t>Η διατήρηση της ορμής ισχύει για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μονωμένο σύστημα σωμάτων.</a:t>
            </a:r>
            <a:r>
              <a:rPr lang="el-GR" altLang="el-GR" sz="2400" b="1" dirty="0">
                <a:latin typeface="Comic Sans MS" pitchFamily="66" charset="0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Ορθογώνιο 10"/>
              <p:cNvSpPr/>
              <p:nvPr/>
            </p:nvSpPr>
            <p:spPr>
              <a:xfrm>
                <a:off x="3347864" y="2052465"/>
                <a:ext cx="25603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συστήματος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l-GR" sz="2400" dirty="0"/>
              </a:p>
            </p:txBody>
          </p:sp>
        </mc:Choice>
        <mc:Fallback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052465"/>
                <a:ext cx="2560316" cy="461665"/>
              </a:xfrm>
              <a:prstGeom prst="rect">
                <a:avLst/>
              </a:prstGeom>
              <a:blipFill>
                <a:blip r:embed="rId3"/>
                <a:stretch>
                  <a:fillRect l="-952" t="-14667" r="-4762" b="-34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89870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Organization Chart 2"/>
          <p:cNvGrpSpPr>
            <a:grpSpLocks/>
          </p:cNvGrpSpPr>
          <p:nvPr/>
        </p:nvGrpSpPr>
        <p:grpSpPr bwMode="auto">
          <a:xfrm>
            <a:off x="751980" y="900564"/>
            <a:ext cx="7651475" cy="3816423"/>
            <a:chOff x="192" y="1941"/>
            <a:chExt cx="1759" cy="2578"/>
          </a:xfrm>
        </p:grpSpPr>
        <p:cxnSp>
          <p:nvCxnSpPr>
            <p:cNvPr id="3076" name="_s3076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flipV="1">
              <a:off x="1519" y="3637"/>
              <a:ext cx="0" cy="1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 flipV="1">
              <a:off x="1205" y="2557"/>
              <a:ext cx="163" cy="46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751" y="2581"/>
              <a:ext cx="176" cy="42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3079" descr="Επιστολόχαρτο"/>
            <p:cNvSpPr>
              <a:spLocks noChangeArrowheads="1"/>
            </p:cNvSpPr>
            <p:nvPr/>
          </p:nvSpPr>
          <p:spPr bwMode="auto">
            <a:xfrm>
              <a:off x="242" y="1941"/>
              <a:ext cx="1623" cy="76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5295" tIns="22649" rIns="45295" bIns="2264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Είδη κρούσεων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(με κριτήριο τη διατήρηση της ολικής κινητικής ενέργειας)</a:t>
              </a:r>
            </a:p>
          </p:txBody>
        </p:sp>
        <p:sp>
          <p:nvSpPr>
            <p:cNvPr id="7" name="_s3080" descr="Γαλάζιο χαρτομάντιλο"/>
            <p:cNvSpPr>
              <a:spLocks noChangeArrowheads="1"/>
            </p:cNvSpPr>
            <p:nvPr/>
          </p:nvSpPr>
          <p:spPr bwMode="auto">
            <a:xfrm>
              <a:off x="192" y="2884"/>
              <a:ext cx="864" cy="76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7772" tIns="22649" rIns="45295" bIns="2264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8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Ελαστική</a:t>
              </a:r>
              <a:endParaRPr kumimoji="0" lang="en-US" altLang="el-GR" sz="2800" b="1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(διατήρηση </a:t>
              </a:r>
              <a:r>
                <a:rPr kumimoji="0" lang="el-GR" altLang="el-GR" sz="2000" b="1" i="1" u="none" strike="noStrike" cap="none" normalizeH="0" baseline="0" dirty="0" err="1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</a:t>
              </a:r>
              <a:r>
                <a:rPr kumimoji="0" lang="el-GR" altLang="el-GR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κιν</a:t>
              </a: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)</a:t>
              </a:r>
            </a:p>
          </p:txBody>
        </p:sp>
        <p:sp>
          <p:nvSpPr>
            <p:cNvPr id="8" name="_s3081" descr="Γαλάζιο χαρτομάντιλο"/>
            <p:cNvSpPr>
              <a:spLocks noChangeArrowheads="1"/>
            </p:cNvSpPr>
            <p:nvPr/>
          </p:nvSpPr>
          <p:spPr bwMode="auto">
            <a:xfrm>
              <a:off x="1087" y="2871"/>
              <a:ext cx="864" cy="76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5295" tIns="22649" rIns="45295" bIns="2264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8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Ανελαστική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(μη διατήρηση </a:t>
              </a:r>
              <a:r>
                <a:rPr kumimoji="0" lang="el-GR" altLang="el-GR" sz="2000" b="1" i="1" u="none" strike="noStrike" cap="none" normalizeH="0" baseline="0" dirty="0" err="1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</a:t>
              </a:r>
              <a:r>
                <a:rPr kumimoji="0" lang="el-GR" altLang="el-GR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κιν</a:t>
              </a: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)</a:t>
              </a:r>
            </a:p>
          </p:txBody>
        </p:sp>
        <p:sp>
          <p:nvSpPr>
            <p:cNvPr id="9" name="_s3082" descr="Γαλάζιο χαρτομάντιλο"/>
            <p:cNvSpPr>
              <a:spLocks noChangeArrowheads="1"/>
            </p:cNvSpPr>
            <p:nvPr/>
          </p:nvSpPr>
          <p:spPr bwMode="auto">
            <a:xfrm>
              <a:off x="1087" y="3804"/>
              <a:ext cx="864" cy="71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5295" tIns="22649" rIns="45295" bIns="2264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8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Πλαστική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(δημιουργία συσσωματώματος)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3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332656"/>
            <a:ext cx="7453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διατήρηση της ορμής στις κρούσεις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89682" y="1046926"/>
            <a:ext cx="406140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Οι εσωτερικές δυνάμεις που αναπτύσσονται στη διάρκεια μιας κρούσης είναι πολύ ισχυρότερες από τις τυχόν υπάρχουσες εξωτερικές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δυνάμεις </a:t>
            </a:r>
            <a:r>
              <a:rPr lang="el-GR" altLang="el-GR" sz="2000" b="1" dirty="0">
                <a:latin typeface="Comic Sans MS" panose="030F0702030302020204" pitchFamily="66" charset="0"/>
              </a:rPr>
              <a:t>(βάρη των σωμάτων).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348038" y="4221163"/>
            <a:ext cx="792162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άρα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5551997" y="4244905"/>
            <a:ext cx="504825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611560" y="5013325"/>
                <a:ext cx="7560839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Σε κάθε είδος </a:t>
                </a:r>
                <a:r>
                  <a:rPr lang="el-GR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κρούσης </a:t>
                </a:r>
                <a:r>
                  <a:rPr lang="el-GR" altLang="el-GR" sz="24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(αφού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l-GR" sz="2400" b="1" baseline="-25000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</a:rPr>
                  <a:t>ολ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err="1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</a:rPr>
                  <a:t>.)</a:t>
                </a:r>
                <a:r>
                  <a:rPr lang="el-GR" altLang="el-GR" sz="24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,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η ορμή του συστήματος διατηρείται. </a:t>
                </a:r>
              </a:p>
            </p:txBody>
          </p:sp>
        </mc:Choice>
        <mc:Fallback xmlns="">
          <p:sp>
            <p:nvSpPr>
              <p:cNvPr id="4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325"/>
                <a:ext cx="7560839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42" r="-2417" b="-91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Ομάδα 45"/>
          <p:cNvGrpSpPr/>
          <p:nvPr/>
        </p:nvGrpSpPr>
        <p:grpSpPr>
          <a:xfrm>
            <a:off x="4959123" y="1145381"/>
            <a:ext cx="3590925" cy="2693988"/>
            <a:chOff x="4959123" y="1145381"/>
            <a:chExt cx="3590925" cy="2693988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4959123" y="1145381"/>
              <a:ext cx="3590925" cy="2693988"/>
              <a:chOff x="4572000" y="1196975"/>
              <a:chExt cx="3590925" cy="2693988"/>
            </a:xfrm>
            <a:effectLst/>
          </p:grpSpPr>
          <p:pic>
            <p:nvPicPr>
              <p:cNvPr id="23" name="Picture 6" descr="coll_mas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196975"/>
                <a:ext cx="3590925" cy="26939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7308850" y="1773238"/>
                <a:ext cx="576263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/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6516688" y="1412875"/>
                <a:ext cx="503237" cy="274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/>
              </a:p>
            </p:txBody>
          </p: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5580063" y="1700213"/>
                <a:ext cx="576262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/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4859338" y="2420938"/>
                <a:ext cx="576262" cy="2444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000"/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4895056" y="2420938"/>
                <a:ext cx="5048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altLang="el-GR" b="1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  <a:endParaRPr lang="el-GR" altLang="el-GR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7164388" y="1628775"/>
                <a:ext cx="5048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altLang="el-GR" b="1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</a:t>
                </a:r>
                <a:endParaRPr lang="el-GR" altLang="el-GR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6011863" y="24923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6659563" y="2205038"/>
                <a:ext cx="0" cy="649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011863" y="18446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6659563" y="16287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903811" y="1329323"/>
              <a:ext cx="432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N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2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39020" y="1540486"/>
              <a:ext cx="432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N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39132" y="2740712"/>
              <a:ext cx="432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w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2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10855" y="3041340"/>
              <a:ext cx="432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w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3905839"/>
                <a:ext cx="2952502" cy="94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latin typeface="Cambria Math"/>
                        </a:rPr>
                        <m:t>𝚺</m:t>
                      </m:r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latin typeface="Cambria Math"/>
                            </a:rPr>
                            <m:t>𝛆𝛏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0" smtClean="0"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l-GR" sz="2800" b="1" i="0" smtClean="0">
                              <a:latin typeface="Cambria Math"/>
                            </a:rPr>
                            <m:t>𝚫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05839"/>
                <a:ext cx="2952502" cy="9478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4020295" y="4159608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</a:t>
                </a:r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295" y="4159608"/>
                <a:ext cx="1261884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2791" r="-12077" b="-383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0855" y="4121795"/>
                <a:ext cx="15121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55" y="4121795"/>
                <a:ext cx="151216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0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39" grpId="0"/>
      <p:bldP spid="41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93167" y="970319"/>
            <a:ext cx="4248472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Παραδείγματα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753578" y="1891294"/>
            <a:ext cx="5327650" cy="2822575"/>
            <a:chOff x="2124075" y="1700213"/>
            <a:chExt cx="5327650" cy="2822575"/>
          </a:xfrm>
        </p:grpSpPr>
        <p:pic>
          <p:nvPicPr>
            <p:cNvPr id="5" name="Picture 5" descr="rifleandbullet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FFD"/>
                </a:clrFrom>
                <a:clrTo>
                  <a:srgbClr val="F9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24075" y="1700213"/>
              <a:ext cx="5327650" cy="282257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708400" y="3860800"/>
              <a:ext cx="863600" cy="5794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Μ</a:t>
              </a:r>
              <a:r>
                <a:rPr lang="en-US" altLang="el-GR" sz="2400" b="1" i="1" dirty="0">
                  <a:latin typeface="Comic Sans MS" pitchFamily="66" charset="0"/>
                </a:rPr>
                <a:t>.</a:t>
              </a:r>
              <a:r>
                <a:rPr lang="el-GR" altLang="el-GR" sz="2000" b="1" i="1" dirty="0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292725" y="3789363"/>
              <a:ext cx="936625" cy="5794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i="1" dirty="0">
                  <a:latin typeface="Comic Sans MS" pitchFamily="66" charset="0"/>
                </a:rPr>
                <a:t>m.</a:t>
              </a:r>
              <a:r>
                <a:rPr lang="el-GR" altLang="el-GR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7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5504736" y="718679"/>
            <a:ext cx="2943225" cy="803791"/>
            <a:chOff x="4454025" y="428603"/>
            <a:chExt cx="2943225" cy="803791"/>
          </a:xfrm>
        </p:grpSpPr>
        <p:pic>
          <p:nvPicPr>
            <p:cNvPr id="5122" name="Picture 2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025" y="428603"/>
              <a:ext cx="2943225" cy="61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24200" y="863062"/>
              <a:ext cx="880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omic Sans MS" panose="030F0702030302020204" pitchFamily="66" charset="0"/>
                </a:rPr>
                <a:t>αρχικά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4792943" y="1861935"/>
            <a:ext cx="3286125" cy="718451"/>
            <a:chOff x="4345378" y="1691096"/>
            <a:chExt cx="3286125" cy="718451"/>
          </a:xfrm>
        </p:grpSpPr>
        <p:pic>
          <p:nvPicPr>
            <p:cNvPr id="5123" name="Picture 3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378" y="1691096"/>
              <a:ext cx="3286125" cy="67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56176" y="2040215"/>
              <a:ext cx="848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omic Sans MS" panose="030F0702030302020204" pitchFamily="66" charset="0"/>
                </a:rPr>
                <a:t>τελικά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8079068" y="1603707"/>
            <a:ext cx="835302" cy="442895"/>
            <a:chOff x="7354306" y="1442579"/>
            <a:chExt cx="835302" cy="442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613307" y="1442579"/>
                  <a:ext cx="5763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b="1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𝛃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3307" y="1442579"/>
                  <a:ext cx="57630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Ευθύγραμμο βέλος σύνδεσης 7"/>
            <p:cNvCxnSpPr/>
            <p:nvPr/>
          </p:nvCxnSpPr>
          <p:spPr>
            <a:xfrm>
              <a:off x="7354306" y="1885474"/>
              <a:ext cx="70030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3"/>
          <p:cNvGrpSpPr/>
          <p:nvPr/>
        </p:nvGrpSpPr>
        <p:grpSpPr>
          <a:xfrm>
            <a:off x="4325289" y="1788373"/>
            <a:ext cx="616471" cy="401989"/>
            <a:chOff x="3600527" y="1627245"/>
            <a:chExt cx="616471" cy="401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00527" y="1627245"/>
                  <a:ext cx="57630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b="1" i="0" baseline="-25000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  <m:t>𝛐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0000FF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527" y="1627245"/>
                  <a:ext cx="57630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Ευθύγραμμο βέλος σύνδεσης 11"/>
            <p:cNvCxnSpPr/>
            <p:nvPr/>
          </p:nvCxnSpPr>
          <p:spPr>
            <a:xfrm>
              <a:off x="3758944" y="2029234"/>
              <a:ext cx="458054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Ορθογώνιο 16"/>
          <p:cNvSpPr/>
          <p:nvPr/>
        </p:nvSpPr>
        <p:spPr>
          <a:xfrm>
            <a:off x="385812" y="708915"/>
            <a:ext cx="39495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b="1" dirty="0" smtClean="0">
                <a:latin typeface="Comic Sans MS" panose="030F0702030302020204" pitchFamily="66" charset="0"/>
              </a:rPr>
              <a:t>Να υπολογίσετε </a:t>
            </a:r>
            <a:r>
              <a:rPr lang="el-GR" altLang="el-GR" b="1" dirty="0">
                <a:latin typeface="Comic Sans MS" panose="030F0702030302020204" pitchFamily="66" charset="0"/>
              </a:rPr>
              <a:t>την </a:t>
            </a:r>
            <a:r>
              <a:rPr lang="el-GR" altLang="el-GR" b="1" dirty="0" smtClean="0">
                <a:latin typeface="Comic Sans MS" panose="030F0702030302020204" pitchFamily="66" charset="0"/>
              </a:rPr>
              <a:t>ταχύτητα του όπλου μετά την εκπυρσοκρότηση (</a:t>
            </a:r>
            <a:r>
              <a:rPr lang="en-US" altLang="el-GR" b="1" dirty="0" smtClean="0">
                <a:latin typeface="Comic Sans MS" panose="030F0702030302020204" pitchFamily="66" charset="0"/>
              </a:rPr>
              <a:t>“</a:t>
            </a:r>
            <a:r>
              <a:rPr lang="el-GR" altLang="el-GR" b="1" dirty="0" smtClean="0">
                <a:latin typeface="Comic Sans MS" panose="030F0702030302020204" pitchFamily="66" charset="0"/>
              </a:rPr>
              <a:t>ταχύτητα ανάκρουσης</a:t>
            </a:r>
            <a:r>
              <a:rPr lang="en-US" altLang="el-GR" b="1" dirty="0" smtClean="0">
                <a:latin typeface="Comic Sans MS" panose="030F0702030302020204" pitchFamily="66" charset="0"/>
              </a:rPr>
              <a:t>”</a:t>
            </a:r>
            <a:r>
              <a:rPr lang="el-GR" altLang="el-GR" b="1" dirty="0" smtClean="0">
                <a:latin typeface="Comic Sans MS" panose="030F0702030302020204" pitchFamily="66" charset="0"/>
              </a:rPr>
              <a:t>). Στην αρχή το σύστημα είναι ακίνητο.</a:t>
            </a:r>
            <a:endParaRPr lang="en-US" altLang="el-GR" b="1" dirty="0" smtClean="0"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el-GR" altLang="el-GR" b="1" dirty="0" smtClean="0">
                <a:latin typeface="Comic Sans MS" panose="030F0702030302020204" pitchFamily="66" charset="0"/>
              </a:rPr>
              <a:t>Δίνονται</a:t>
            </a:r>
            <a:r>
              <a:rPr lang="en-US" altLang="el-GR" b="1" dirty="0" smtClean="0">
                <a:latin typeface="Comic Sans MS" panose="030F0702030302020204" pitchFamily="66" charset="0"/>
              </a:rPr>
              <a:t>: </a:t>
            </a:r>
            <a:r>
              <a:rPr lang="en-US" altLang="el-GR" b="1" i="1" dirty="0" smtClean="0">
                <a:latin typeface="Comic Sans MS" panose="030F0702030302020204" pitchFamily="66" charset="0"/>
              </a:rPr>
              <a:t>m</a:t>
            </a:r>
            <a:r>
              <a:rPr lang="el-GR" altLang="el-GR" b="1" baseline="-25000" dirty="0" smtClean="0">
                <a:latin typeface="Comic Sans MS" panose="030F0702030302020204" pitchFamily="66" charset="0"/>
              </a:rPr>
              <a:t>ο</a:t>
            </a:r>
            <a:r>
              <a:rPr lang="en-US" altLang="el-GR" b="1" dirty="0" smtClean="0">
                <a:latin typeface="Comic Sans MS" panose="030F0702030302020204" pitchFamily="66" charset="0"/>
              </a:rPr>
              <a:t>, </a:t>
            </a:r>
            <a:r>
              <a:rPr lang="en-US" altLang="el-GR" b="1" i="1" dirty="0" smtClean="0">
                <a:latin typeface="Comic Sans MS" panose="030F0702030302020204" pitchFamily="66" charset="0"/>
              </a:rPr>
              <a:t>m</a:t>
            </a:r>
            <a:r>
              <a:rPr lang="el-GR" altLang="el-GR" b="1" baseline="-25000" dirty="0" smtClean="0">
                <a:latin typeface="Comic Sans MS" panose="030F0702030302020204" pitchFamily="66" charset="0"/>
              </a:rPr>
              <a:t>β</a:t>
            </a:r>
            <a:r>
              <a:rPr lang="en-US" altLang="el-GR" b="1" dirty="0" smtClean="0">
                <a:latin typeface="Comic Sans MS" panose="030F0702030302020204" pitchFamily="66" charset="0"/>
              </a:rPr>
              <a:t>,</a:t>
            </a:r>
            <a:r>
              <a:rPr lang="el-GR" altLang="el-GR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b="1" i="1" dirty="0" smtClean="0">
                <a:latin typeface="Comic Sans MS" panose="030F0702030302020204" pitchFamily="66" charset="0"/>
              </a:rPr>
              <a:t>υ</a:t>
            </a:r>
            <a:r>
              <a:rPr lang="el-GR" altLang="el-GR" b="1" baseline="-25000" dirty="0" smtClean="0">
                <a:latin typeface="Comic Sans MS" panose="030F0702030302020204" pitchFamily="66" charset="0"/>
              </a:rPr>
              <a:t>β</a:t>
            </a:r>
            <a:r>
              <a:rPr lang="en-US" altLang="el-GR" b="1" dirty="0" smtClean="0">
                <a:latin typeface="Comic Sans MS" panose="030F0702030302020204" pitchFamily="66" charset="0"/>
              </a:rPr>
              <a:t>. </a:t>
            </a:r>
            <a:endParaRPr lang="en-US" altLang="el-GR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1164" y="15097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Ανάκρουση όπλου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4908924" y="5957678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5" name="Ομάδα 34"/>
          <p:cNvGrpSpPr/>
          <p:nvPr/>
        </p:nvGrpSpPr>
        <p:grpSpPr>
          <a:xfrm>
            <a:off x="7270880" y="1364857"/>
            <a:ext cx="541111" cy="369332"/>
            <a:chOff x="7888108" y="1364857"/>
            <a:chExt cx="541111" cy="369332"/>
          </a:xfrm>
        </p:grpSpPr>
        <p:cxnSp>
          <p:nvCxnSpPr>
            <p:cNvPr id="20" name="Ευθύγραμμο βέλος σύνδεσης 19"/>
            <p:cNvCxnSpPr/>
            <p:nvPr/>
          </p:nvCxnSpPr>
          <p:spPr>
            <a:xfrm>
              <a:off x="7888108" y="1674420"/>
              <a:ext cx="5411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84926" y="1364857"/>
              <a:ext cx="347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omic Sans MS" panose="030F0702030302020204" pitchFamily="66" charset="0"/>
                </a:rPr>
                <a:t>+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3290109" y="2742551"/>
            <a:ext cx="3524930" cy="461665"/>
            <a:chOff x="2636165" y="3181419"/>
            <a:chExt cx="3524930" cy="461665"/>
          </a:xfrm>
        </p:grpSpPr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2636165" y="3340814"/>
              <a:ext cx="576263" cy="142875"/>
            </a:xfrm>
            <a:prstGeom prst="rightArrow">
              <a:avLst>
                <a:gd name="adj1" fmla="val 50000"/>
                <a:gd name="adj2" fmla="val 1008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424791" y="3181419"/>
                  <a:ext cx="27363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 = </a:t>
                  </a:r>
                  <a:r>
                    <a:rPr lang="en-US" sz="2400" b="1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l-GR" sz="2400" b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ο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𝛐</m:t>
                      </m:r>
                      <m:r>
                        <a:rPr lang="el-G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l-GR" sz="2400" b="1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acc>
                        <m:accPr>
                          <m:chr m:val="⃗"/>
                          <m:ctrlP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𝛃</m:t>
                      </m:r>
                    </m:oMath>
                  </a14:m>
                  <a:endPara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791" y="3181419"/>
                  <a:ext cx="2736304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563" t="-10526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2482548" y="5772994"/>
                <a:ext cx="22701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l-GR" sz="2400" b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𝝊</m:t>
                    </m:r>
                    <m:r>
                      <a:rPr lang="el-GR" sz="2400" b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l-GR" sz="2400" b="1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</m:oMath>
                </a14:m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l-GR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ο 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48" y="5772994"/>
                <a:ext cx="2270173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3485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0969" y="2702100"/>
                <a:ext cx="187220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𝛂𝛒𝛘</m:t>
                      </m:r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𝛕𝛆𝛌</m:t>
                      </m:r>
                    </m:oMath>
                  </m:oMathPara>
                </a14:m>
                <a:endParaRPr lang="el-GR" sz="2400" b="1" baseline="-25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69" y="2702100"/>
                <a:ext cx="1872208" cy="453137"/>
              </a:xfrm>
              <a:prstGeom prst="rect">
                <a:avLst/>
              </a:prstGeom>
              <a:blipFill rotWithShape="1">
                <a:blip r:embed="rId10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87964" y="4380879"/>
                <a:ext cx="158889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400" b="1" i="0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𝛐</m:t>
                    </m:r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4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4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</m:t>
                        </m:r>
                      </m:den>
                    </m:f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400" b="1" i="0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𝛃</m:t>
                    </m:r>
                  </m:oMath>
                </a14:m>
                <a:endParaRPr lang="el-GR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964" y="4380879"/>
                <a:ext cx="1588897" cy="584904"/>
              </a:xfrm>
              <a:prstGeom prst="rect">
                <a:avLst/>
              </a:prstGeom>
              <a:blipFill rotWithShape="1">
                <a:blip r:embed="rId11"/>
                <a:stretch>
                  <a:fillRect t="-1042" b="-15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96053" y="3259889"/>
            <a:ext cx="6672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Αν δεν γνωρίζω την κατεύθυνση της κάθε ταχύτητας, λύνω την (1) με χρήση διανυσμάτων. Στο τέλος, τα πρόσημα των ταχυτήτων μού δείχνουν τη σωστή κατεύθυνση γι’ αυτές. </a:t>
            </a:r>
            <a:endParaRPr lang="el-GR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3730" y="2804106"/>
            <a:ext cx="53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(1)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grpSp>
        <p:nvGrpSpPr>
          <p:cNvPr id="26" name="Ομάδα 25"/>
          <p:cNvGrpSpPr/>
          <p:nvPr/>
        </p:nvGrpSpPr>
        <p:grpSpPr>
          <a:xfrm>
            <a:off x="802138" y="4504055"/>
            <a:ext cx="1109111" cy="338554"/>
            <a:chOff x="878207" y="4334777"/>
            <a:chExt cx="1109111" cy="338554"/>
          </a:xfrm>
        </p:grpSpPr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1411055" y="4432616"/>
              <a:ext cx="576263" cy="142875"/>
            </a:xfrm>
            <a:prstGeom prst="rightArrow">
              <a:avLst>
                <a:gd name="adj1" fmla="val 50000"/>
                <a:gd name="adj2" fmla="val 1008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8207" y="4334777"/>
              <a:ext cx="533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(1)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11841" y="4504054"/>
                <a:ext cx="47383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600" b="1" dirty="0" smtClean="0">
                    <a:latin typeface="Comic Sans MS" panose="030F0702030302020204" pitchFamily="66" charset="0"/>
                  </a:rPr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αντίθετη αυτής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𝛃</m:t>
                    </m:r>
                    <m:r>
                      <a:rPr lang="el-GR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41" y="4504054"/>
                <a:ext cx="4738309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643" b="-21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5577" y="4941997"/>
            <a:ext cx="7582492" cy="79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Αν γνωρίζω την κατεύθυνση της κάθε ταχύτητας, λύνω την (1) με χρήση των τιμών των ταχυτήτων, ορίζοντας θετική </a:t>
            </a:r>
            <a:r>
              <a:rPr lang="el-GR" sz="1600" b="1" smtClean="0">
                <a:solidFill>
                  <a:srgbClr val="006600"/>
                </a:solidFill>
                <a:latin typeface="Comic Sans MS" panose="030F0702030302020204" pitchFamily="66" charset="0"/>
              </a:rPr>
              <a:t>φορά αυτή που με εξυπηρετεί. </a:t>
            </a:r>
            <a:endParaRPr lang="el-GR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" name="Ομάδα 26"/>
          <p:cNvGrpSpPr/>
          <p:nvPr/>
        </p:nvGrpSpPr>
        <p:grpSpPr>
          <a:xfrm>
            <a:off x="1227753" y="5876942"/>
            <a:ext cx="1109111" cy="338554"/>
            <a:chOff x="932268" y="5573715"/>
            <a:chExt cx="1109111" cy="338554"/>
          </a:xfrm>
        </p:grpSpPr>
        <p:sp>
          <p:nvSpPr>
            <p:cNvPr id="40" name="AutoShape 15"/>
            <p:cNvSpPr>
              <a:spLocks noChangeArrowheads="1"/>
            </p:cNvSpPr>
            <p:nvPr/>
          </p:nvSpPr>
          <p:spPr bwMode="auto">
            <a:xfrm>
              <a:off x="1465116" y="5671554"/>
              <a:ext cx="576263" cy="142875"/>
            </a:xfrm>
            <a:prstGeom prst="rightArrow">
              <a:avLst>
                <a:gd name="adj1" fmla="val 50000"/>
                <a:gd name="adj2" fmla="val 1008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268" y="5573715"/>
              <a:ext cx="533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(1)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95901" y="5641324"/>
                <a:ext cx="1679178" cy="666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l-GR" sz="28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ο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l-GR" sz="28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l-GR" sz="28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𝛐</m:t>
                        </m:r>
                      </m:den>
                    </m:f>
                    <m:r>
                      <a:rPr lang="el-GR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𝝊</m:t>
                    </m:r>
                    <m:r>
                      <a:rPr lang="el-GR" sz="2800" b="1" i="0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</m:oMath>
                </a14:m>
                <a:endParaRPr lang="el-GR" sz="28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901" y="5641324"/>
                <a:ext cx="1679178" cy="666914"/>
              </a:xfrm>
              <a:prstGeom prst="rect">
                <a:avLst/>
              </a:prstGeom>
              <a:blipFill rotWithShape="1">
                <a:blip r:embed="rId13"/>
                <a:stretch>
                  <a:fillRect l="-8000" t="-3636" b="-154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85812" y="2353544"/>
            <a:ext cx="31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σύστημα είναι μονωμένο.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Ελεύθερη σχεδίαση 27"/>
          <p:cNvSpPr/>
          <p:nvPr/>
        </p:nvSpPr>
        <p:spPr>
          <a:xfrm>
            <a:off x="7215546" y="1448073"/>
            <a:ext cx="678497" cy="392159"/>
          </a:xfrm>
          <a:custGeom>
            <a:avLst/>
            <a:gdLst>
              <a:gd name="connsiteX0" fmla="*/ 381000 w 620486"/>
              <a:gd name="connsiteY0" fmla="*/ 21772 h 392159"/>
              <a:gd name="connsiteX1" fmla="*/ 326572 w 620486"/>
              <a:gd name="connsiteY1" fmla="*/ 10886 h 392159"/>
              <a:gd name="connsiteX2" fmla="*/ 293915 w 620486"/>
              <a:gd name="connsiteY2" fmla="*/ 0 h 392159"/>
              <a:gd name="connsiteX3" fmla="*/ 76200 w 620486"/>
              <a:gd name="connsiteY3" fmla="*/ 10886 h 392159"/>
              <a:gd name="connsiteX4" fmla="*/ 21772 w 620486"/>
              <a:gd name="connsiteY4" fmla="*/ 65315 h 392159"/>
              <a:gd name="connsiteX5" fmla="*/ 0 w 620486"/>
              <a:gd name="connsiteY5" fmla="*/ 130629 h 392159"/>
              <a:gd name="connsiteX6" fmla="*/ 10886 w 620486"/>
              <a:gd name="connsiteY6" fmla="*/ 272143 h 392159"/>
              <a:gd name="connsiteX7" fmla="*/ 43543 w 620486"/>
              <a:gd name="connsiteY7" fmla="*/ 293915 h 392159"/>
              <a:gd name="connsiteX8" fmla="*/ 108858 w 620486"/>
              <a:gd name="connsiteY8" fmla="*/ 315686 h 392159"/>
              <a:gd name="connsiteX9" fmla="*/ 174172 w 620486"/>
              <a:gd name="connsiteY9" fmla="*/ 337457 h 392159"/>
              <a:gd name="connsiteX10" fmla="*/ 217715 w 620486"/>
              <a:gd name="connsiteY10" fmla="*/ 348343 h 392159"/>
              <a:gd name="connsiteX11" fmla="*/ 250372 w 620486"/>
              <a:gd name="connsiteY11" fmla="*/ 359229 h 392159"/>
              <a:gd name="connsiteX12" fmla="*/ 326572 w 620486"/>
              <a:gd name="connsiteY12" fmla="*/ 370115 h 392159"/>
              <a:gd name="connsiteX13" fmla="*/ 370115 w 620486"/>
              <a:gd name="connsiteY13" fmla="*/ 381000 h 392159"/>
              <a:gd name="connsiteX14" fmla="*/ 446315 w 620486"/>
              <a:gd name="connsiteY14" fmla="*/ 391886 h 392159"/>
              <a:gd name="connsiteX15" fmla="*/ 598715 w 620486"/>
              <a:gd name="connsiteY15" fmla="*/ 359229 h 392159"/>
              <a:gd name="connsiteX16" fmla="*/ 620486 w 620486"/>
              <a:gd name="connsiteY16" fmla="*/ 293915 h 392159"/>
              <a:gd name="connsiteX17" fmla="*/ 609600 w 620486"/>
              <a:gd name="connsiteY17" fmla="*/ 206829 h 392159"/>
              <a:gd name="connsiteX18" fmla="*/ 544286 w 620486"/>
              <a:gd name="connsiteY18" fmla="*/ 119743 h 392159"/>
              <a:gd name="connsiteX19" fmla="*/ 511629 w 620486"/>
              <a:gd name="connsiteY19" fmla="*/ 97972 h 392159"/>
              <a:gd name="connsiteX20" fmla="*/ 446315 w 620486"/>
              <a:gd name="connsiteY20" fmla="*/ 76200 h 392159"/>
              <a:gd name="connsiteX21" fmla="*/ 381000 w 620486"/>
              <a:gd name="connsiteY21" fmla="*/ 21772 h 39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0486" h="392159">
                <a:moveTo>
                  <a:pt x="381000" y="21772"/>
                </a:moveTo>
                <a:cubicBezTo>
                  <a:pt x="361043" y="10886"/>
                  <a:pt x="344522" y="15374"/>
                  <a:pt x="326572" y="10886"/>
                </a:cubicBezTo>
                <a:cubicBezTo>
                  <a:pt x="315440" y="8103"/>
                  <a:pt x="305390" y="0"/>
                  <a:pt x="293915" y="0"/>
                </a:cubicBezTo>
                <a:cubicBezTo>
                  <a:pt x="221253" y="0"/>
                  <a:pt x="148772" y="7257"/>
                  <a:pt x="76200" y="10886"/>
                </a:cubicBezTo>
                <a:cubicBezTo>
                  <a:pt x="46406" y="30749"/>
                  <a:pt x="37051" y="30937"/>
                  <a:pt x="21772" y="65315"/>
                </a:cubicBezTo>
                <a:cubicBezTo>
                  <a:pt x="12452" y="86286"/>
                  <a:pt x="0" y="130629"/>
                  <a:pt x="0" y="130629"/>
                </a:cubicBezTo>
                <a:cubicBezTo>
                  <a:pt x="3629" y="177800"/>
                  <a:pt x="-1304" y="226430"/>
                  <a:pt x="10886" y="272143"/>
                </a:cubicBezTo>
                <a:cubicBezTo>
                  <a:pt x="14257" y="284784"/>
                  <a:pt x="31588" y="288601"/>
                  <a:pt x="43543" y="293915"/>
                </a:cubicBezTo>
                <a:cubicBezTo>
                  <a:pt x="64514" y="303236"/>
                  <a:pt x="87086" y="308429"/>
                  <a:pt x="108858" y="315686"/>
                </a:cubicBezTo>
                <a:lnTo>
                  <a:pt x="174172" y="337457"/>
                </a:lnTo>
                <a:cubicBezTo>
                  <a:pt x="188686" y="341086"/>
                  <a:pt x="203330" y="344233"/>
                  <a:pt x="217715" y="348343"/>
                </a:cubicBezTo>
                <a:cubicBezTo>
                  <a:pt x="228748" y="351495"/>
                  <a:pt x="239120" y="356979"/>
                  <a:pt x="250372" y="359229"/>
                </a:cubicBezTo>
                <a:cubicBezTo>
                  <a:pt x="275532" y="364261"/>
                  <a:pt x="301328" y="365525"/>
                  <a:pt x="326572" y="370115"/>
                </a:cubicBezTo>
                <a:cubicBezTo>
                  <a:pt x="341292" y="372791"/>
                  <a:pt x="355395" y="378324"/>
                  <a:pt x="370115" y="381000"/>
                </a:cubicBezTo>
                <a:cubicBezTo>
                  <a:pt x="395359" y="385590"/>
                  <a:pt x="420915" y="388257"/>
                  <a:pt x="446315" y="391886"/>
                </a:cubicBezTo>
                <a:cubicBezTo>
                  <a:pt x="454028" y="391185"/>
                  <a:pt x="573533" y="399520"/>
                  <a:pt x="598715" y="359229"/>
                </a:cubicBezTo>
                <a:cubicBezTo>
                  <a:pt x="610878" y="339768"/>
                  <a:pt x="620486" y="293915"/>
                  <a:pt x="620486" y="293915"/>
                </a:cubicBezTo>
                <a:cubicBezTo>
                  <a:pt x="616857" y="264886"/>
                  <a:pt x="619439" y="234379"/>
                  <a:pt x="609600" y="206829"/>
                </a:cubicBezTo>
                <a:cubicBezTo>
                  <a:pt x="602635" y="187327"/>
                  <a:pt x="567980" y="138698"/>
                  <a:pt x="544286" y="119743"/>
                </a:cubicBezTo>
                <a:cubicBezTo>
                  <a:pt x="534070" y="111570"/>
                  <a:pt x="523584" y="103285"/>
                  <a:pt x="511629" y="97972"/>
                </a:cubicBezTo>
                <a:cubicBezTo>
                  <a:pt x="490658" y="88651"/>
                  <a:pt x="465410" y="88930"/>
                  <a:pt x="446315" y="76200"/>
                </a:cubicBezTo>
                <a:cubicBezTo>
                  <a:pt x="374249" y="28156"/>
                  <a:pt x="400957" y="32658"/>
                  <a:pt x="381000" y="2177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61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3" grpId="0" animBg="1"/>
      <p:bldP spid="37" grpId="0"/>
      <p:bldP spid="6" grpId="0"/>
      <p:bldP spid="11" grpId="0"/>
      <p:bldP spid="19" grpId="0"/>
      <p:bldP spid="23" grpId="0"/>
      <p:bldP spid="24" grpId="0"/>
      <p:bldP spid="39" grpId="0"/>
      <p:bldP spid="25" grpId="0"/>
      <p:bldP spid="21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91405" y="188912"/>
            <a:ext cx="5327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Κρούση 2 σωμάτων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(I)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732188" y="1016000"/>
            <a:ext cx="7561262" cy="863600"/>
            <a:chOff x="431" y="845"/>
            <a:chExt cx="4763" cy="5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31" y="1389"/>
              <a:ext cx="4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1973" y="845"/>
              <a:ext cx="907" cy="544"/>
              <a:chOff x="1973" y="845"/>
              <a:chExt cx="907" cy="544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1973" y="1072"/>
                <a:ext cx="499" cy="22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>
                <a:off x="2063" y="1298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" name="Oval 14"/>
              <p:cNvSpPr>
                <a:spLocks noChangeArrowheads="1"/>
              </p:cNvSpPr>
              <p:nvPr/>
            </p:nvSpPr>
            <p:spPr bwMode="auto">
              <a:xfrm>
                <a:off x="2336" y="1298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2109" y="1072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>
                    <a:solidFill>
                      <a:schemeClr val="bg1"/>
                    </a:solidFill>
                    <a:latin typeface="Comic Sans MS" pitchFamily="66" charset="0"/>
                  </a:rPr>
                  <a:t>Σ</a:t>
                </a:r>
                <a:r>
                  <a:rPr lang="en-US" altLang="el-GR" b="1" baseline="-2500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  <a:endParaRPr lang="el-GR" altLang="el-GR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064" y="845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i="1" dirty="0">
                    <a:latin typeface="Comic Sans MS" pitchFamily="66" charset="0"/>
                  </a:rPr>
                  <a:t>m</a:t>
                </a:r>
                <a:endParaRPr lang="el-GR" altLang="el-GR" b="1" i="1" dirty="0">
                  <a:latin typeface="Comic Sans MS" pitchFamily="66" charset="0"/>
                </a:endParaRP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2336" y="845"/>
                <a:ext cx="5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 i="1" dirty="0">
                    <a:latin typeface="Comic Sans MS" pitchFamily="66" charset="0"/>
                  </a:rPr>
                  <a:t>υ</a:t>
                </a:r>
                <a:r>
                  <a:rPr lang="el-GR" altLang="el-GR" b="1" baseline="-25000" dirty="0">
                    <a:latin typeface="Comic Sans MS" pitchFamily="66" charset="0"/>
                  </a:rPr>
                  <a:t>2α</a:t>
                </a:r>
                <a:r>
                  <a:rPr lang="el-GR" altLang="el-GR" b="1" dirty="0">
                    <a:latin typeface="Comic Sans MS" pitchFamily="66" charset="0"/>
                  </a:rPr>
                  <a:t>=0</a:t>
                </a:r>
                <a:endParaRPr lang="el-GR" altLang="el-GR" b="1" baseline="-25000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2172050" y="1016000"/>
            <a:ext cx="1441450" cy="863600"/>
            <a:chOff x="612" y="845"/>
            <a:chExt cx="908" cy="544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12" y="1071"/>
              <a:ext cx="499" cy="22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703" y="129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976" y="129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749" y="1072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>
                  <a:solidFill>
                    <a:schemeClr val="bg1"/>
                  </a:solidFill>
                  <a:latin typeface="Comic Sans MS" pitchFamily="66" charset="0"/>
                </a:rPr>
                <a:t>Σ</a:t>
              </a:r>
              <a:r>
                <a:rPr lang="el-GR" altLang="el-GR" b="1" baseline="-25000" dirty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endParaRPr lang="el-GR" altLang="el-GR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03" y="845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b="1" i="1" dirty="0">
                  <a:latin typeface="Comic Sans MS" pitchFamily="66" charset="0"/>
                </a:rPr>
                <a:t>m</a:t>
              </a:r>
              <a:endParaRPr lang="el-GR" altLang="el-GR" b="1" i="1" dirty="0">
                <a:latin typeface="Comic Sans MS" pitchFamily="66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112" y="1208"/>
              <a:ext cx="27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157" y="935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i="1" dirty="0">
                  <a:latin typeface="Comic Sans MS" pitchFamily="66" charset="0"/>
                </a:rPr>
                <a:t>υ</a:t>
              </a:r>
              <a:r>
                <a:rPr lang="el-GR" altLang="el-GR" b="1" baseline="-25000" dirty="0">
                  <a:latin typeface="Comic Sans MS" pitchFamily="66" charset="0"/>
                </a:rPr>
                <a:t>1α</a:t>
              </a:r>
            </a:p>
          </p:txBody>
        </p:sp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732188" y="2212086"/>
            <a:ext cx="7488238" cy="863600"/>
            <a:chOff x="476" y="1797"/>
            <a:chExt cx="4717" cy="544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2473" y="184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i="1" dirty="0">
                  <a:latin typeface="Comic Sans MS" pitchFamily="66" charset="0"/>
                </a:rPr>
                <a:t>υ</a:t>
              </a:r>
              <a:r>
                <a:rPr lang="el-GR" altLang="el-GR" b="1" baseline="-25000" dirty="0">
                  <a:latin typeface="Comic Sans MS" pitchFamily="66" charset="0"/>
                </a:rPr>
                <a:t>1τ</a:t>
              </a:r>
            </a:p>
          </p:txBody>
        </p:sp>
        <p:grpSp>
          <p:nvGrpSpPr>
            <p:cNvPr id="24" name="Group 73"/>
            <p:cNvGrpSpPr>
              <a:grpSpLocks/>
            </p:cNvGrpSpPr>
            <p:nvPr/>
          </p:nvGrpSpPr>
          <p:grpSpPr bwMode="auto">
            <a:xfrm>
              <a:off x="476" y="1797"/>
              <a:ext cx="4717" cy="544"/>
              <a:chOff x="476" y="1797"/>
              <a:chExt cx="4717" cy="544"/>
            </a:xfrm>
          </p:grpSpPr>
          <p:grpSp>
            <p:nvGrpSpPr>
              <p:cNvPr id="25" name="Group 71"/>
              <p:cNvGrpSpPr>
                <a:grpSpLocks/>
              </p:cNvGrpSpPr>
              <p:nvPr/>
            </p:nvGrpSpPr>
            <p:grpSpPr bwMode="auto">
              <a:xfrm>
                <a:off x="2019" y="1797"/>
                <a:ext cx="499" cy="544"/>
                <a:chOff x="2019" y="1797"/>
                <a:chExt cx="499" cy="544"/>
              </a:xfrm>
            </p:grpSpPr>
            <p:sp>
              <p:nvSpPr>
                <p:cNvPr id="35" name="Rectangle 39"/>
                <p:cNvSpPr>
                  <a:spLocks noChangeArrowheads="1"/>
                </p:cNvSpPr>
                <p:nvPr/>
              </p:nvSpPr>
              <p:spPr bwMode="auto">
                <a:xfrm>
                  <a:off x="2019" y="2024"/>
                  <a:ext cx="499" cy="226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6" name="Oval 40"/>
                <p:cNvSpPr>
                  <a:spLocks noChangeArrowheads="1"/>
                </p:cNvSpPr>
                <p:nvPr/>
              </p:nvSpPr>
              <p:spPr bwMode="auto">
                <a:xfrm>
                  <a:off x="2109" y="2250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7" name="Oval 41"/>
                <p:cNvSpPr>
                  <a:spLocks noChangeArrowheads="1"/>
                </p:cNvSpPr>
                <p:nvPr/>
              </p:nvSpPr>
              <p:spPr bwMode="auto">
                <a:xfrm>
                  <a:off x="2382" y="2250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155" y="2024"/>
                  <a:ext cx="31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Σ</a:t>
                  </a:r>
                  <a:r>
                    <a:rPr lang="el-GR" altLang="el-GR" b="1" baseline="-25000" dirty="0">
                      <a:solidFill>
                        <a:schemeClr val="bg1"/>
                      </a:solidFill>
                      <a:latin typeface="Comic Sans MS" pitchFamily="66" charset="0"/>
                    </a:rPr>
                    <a:t>1</a:t>
                  </a:r>
                  <a:endParaRPr lang="el-GR" altLang="el-GR" b="1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1" y="1797"/>
                  <a:ext cx="36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b="1" i="1" dirty="0">
                      <a:latin typeface="Comic Sans MS" pitchFamily="66" charset="0"/>
                    </a:rPr>
                    <a:t>m</a:t>
                  </a:r>
                  <a:endParaRPr lang="el-GR" altLang="el-GR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6" name="Group 72"/>
              <p:cNvGrpSpPr>
                <a:grpSpLocks/>
              </p:cNvGrpSpPr>
              <p:nvPr/>
            </p:nvGrpSpPr>
            <p:grpSpPr bwMode="auto">
              <a:xfrm>
                <a:off x="3515" y="1797"/>
                <a:ext cx="1061" cy="544"/>
                <a:chOff x="3515" y="1797"/>
                <a:chExt cx="1061" cy="544"/>
              </a:xfrm>
            </p:grpSpPr>
            <p:sp>
              <p:nvSpPr>
                <p:cNvPr id="28" name="Rectangle 34"/>
                <p:cNvSpPr>
                  <a:spLocks noChangeArrowheads="1"/>
                </p:cNvSpPr>
                <p:nvPr/>
              </p:nvSpPr>
              <p:spPr bwMode="auto">
                <a:xfrm>
                  <a:off x="3515" y="2024"/>
                  <a:ext cx="499" cy="226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9" name="Oval 35"/>
                <p:cNvSpPr>
                  <a:spLocks noChangeArrowheads="1"/>
                </p:cNvSpPr>
                <p:nvPr/>
              </p:nvSpPr>
              <p:spPr bwMode="auto">
                <a:xfrm>
                  <a:off x="3605" y="2250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" name="Oval 36"/>
                <p:cNvSpPr>
                  <a:spLocks noChangeArrowheads="1"/>
                </p:cNvSpPr>
                <p:nvPr/>
              </p:nvSpPr>
              <p:spPr bwMode="auto">
                <a:xfrm>
                  <a:off x="3878" y="2250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651" y="2024"/>
                  <a:ext cx="31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b="1">
                      <a:solidFill>
                        <a:schemeClr val="bg1"/>
                      </a:solidFill>
                      <a:latin typeface="Comic Sans MS" pitchFamily="66" charset="0"/>
                    </a:rPr>
                    <a:t>Σ</a:t>
                  </a:r>
                  <a:r>
                    <a:rPr lang="en-US" altLang="el-GR" b="1" baseline="-25000">
                      <a:solidFill>
                        <a:schemeClr val="bg1"/>
                      </a:solidFill>
                      <a:latin typeface="Comic Sans MS" pitchFamily="66" charset="0"/>
                    </a:rPr>
                    <a:t>2</a:t>
                  </a:r>
                  <a:endParaRPr lang="el-GR" altLang="el-GR" b="1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606" y="1797"/>
                  <a:ext cx="36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b="1" i="1" dirty="0">
                      <a:latin typeface="Comic Sans MS" pitchFamily="66" charset="0"/>
                    </a:rPr>
                    <a:t>m</a:t>
                  </a:r>
                  <a:endParaRPr lang="el-GR" altLang="el-GR" b="1" i="1" dirty="0">
                    <a:latin typeface="Comic Sans MS" pitchFamily="66" charset="0"/>
                  </a:endParaRPr>
                </a:p>
              </p:txBody>
            </p:sp>
            <p:sp>
              <p:nvSpPr>
                <p:cNvPr id="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987" y="1906"/>
                  <a:ext cx="58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b="1" i="1" dirty="0">
                      <a:latin typeface="Comic Sans MS" pitchFamily="66" charset="0"/>
                    </a:rPr>
                    <a:t>υ</a:t>
                  </a:r>
                  <a:r>
                    <a:rPr lang="el-GR" altLang="el-GR" b="1" baseline="-25000" dirty="0">
                      <a:latin typeface="Comic Sans MS" pitchFamily="66" charset="0"/>
                    </a:rPr>
                    <a:t>2τ</a:t>
                  </a:r>
                  <a:r>
                    <a:rPr lang="el-GR" altLang="el-GR" b="1" dirty="0">
                      <a:latin typeface="Comic Sans MS" pitchFamily="66" charset="0"/>
                    </a:rPr>
                    <a:t>=</a:t>
                  </a:r>
                  <a:r>
                    <a:rPr lang="el-GR" altLang="el-GR" b="1" i="1" dirty="0">
                      <a:latin typeface="Comic Sans MS" pitchFamily="66" charset="0"/>
                    </a:rPr>
                    <a:t>υ</a:t>
                  </a:r>
                  <a:r>
                    <a:rPr lang="el-GR" altLang="el-GR" b="1" baseline="-25000" dirty="0">
                      <a:latin typeface="Comic Sans MS" pitchFamily="66" charset="0"/>
                    </a:rPr>
                    <a:t>1α</a:t>
                  </a:r>
                </a:p>
              </p:txBody>
            </p:sp>
            <p:sp>
              <p:nvSpPr>
                <p:cNvPr id="34" name="Line 46"/>
                <p:cNvSpPr>
                  <a:spLocks noChangeShapeType="1"/>
                </p:cNvSpPr>
                <p:nvPr/>
              </p:nvSpPr>
              <p:spPr bwMode="auto">
                <a:xfrm>
                  <a:off x="4014" y="2160"/>
                  <a:ext cx="272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7" name="Line 47"/>
              <p:cNvSpPr>
                <a:spLocks noChangeShapeType="1"/>
              </p:cNvSpPr>
              <p:nvPr/>
            </p:nvSpPr>
            <p:spPr bwMode="auto">
              <a:xfrm>
                <a:off x="476" y="2341"/>
                <a:ext cx="47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589313" y="3113783"/>
            <a:ext cx="543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Να υπολογιστεί η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1τ</a:t>
            </a:r>
            <a:r>
              <a:rPr lang="el-GR" altLang="el-GR" sz="2000" b="1" dirty="0">
                <a:latin typeface="Comic Sans MS" pitchFamily="66" charset="0"/>
              </a:rPr>
              <a:t>, αν 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2τ</a:t>
            </a:r>
            <a:r>
              <a:rPr lang="el-GR" altLang="el-GR" sz="2000" b="1" dirty="0">
                <a:latin typeface="Comic Sans MS" pitchFamily="66" charset="0"/>
              </a:rPr>
              <a:t>=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1α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endParaRPr lang="el-GR" altLang="el-GR" sz="20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1944" y="4322713"/>
                <a:ext cx="187220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𝛂𝛒𝛘</m:t>
                      </m:r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𝛕𝛆𝛌</m:t>
                      </m:r>
                    </m:oMath>
                  </m:oMathPara>
                </a14:m>
                <a:endParaRPr lang="el-GR" sz="2400" b="1" baseline="-25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44" y="4322713"/>
                <a:ext cx="1872208" cy="453137"/>
              </a:xfrm>
              <a:prstGeom prst="rect">
                <a:avLst/>
              </a:prstGeom>
              <a:blipFill rotWithShape="1">
                <a:blip r:embed="rId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2800091" y="4489439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2216" y="4300828"/>
                <a:ext cx="4716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 smtClean="0">
                          <a:latin typeface="Cambria Math"/>
                        </a:rPr>
                        <m:t>𝟏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𝛂</m:t>
                      </m:r>
                      <m:r>
                        <a:rPr lang="el-GR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 smtClean="0">
                          <a:latin typeface="Cambria Math"/>
                        </a:rPr>
                        <m:t>𝟐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𝛂</m:t>
                      </m:r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r>
                        <a:rPr lang="en-US" sz="2400" b="1" i="1">
                          <a:latin typeface="Cambria Math"/>
                        </a:rPr>
                        <m:t>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>
                          <a:latin typeface="Cambria Math"/>
                        </a:rPr>
                        <m:t>𝟏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𝛕</m:t>
                      </m:r>
                      <m:r>
                        <a:rPr lang="el-GR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>
                          <a:latin typeface="Cambria Math"/>
                        </a:rPr>
                        <m:t>𝟐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𝛕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216" y="4300828"/>
                <a:ext cx="471693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Ομάδα 53"/>
          <p:cNvGrpSpPr/>
          <p:nvPr/>
        </p:nvGrpSpPr>
        <p:grpSpPr>
          <a:xfrm>
            <a:off x="3756375" y="4284970"/>
            <a:ext cx="3700884" cy="490880"/>
            <a:chOff x="3756375" y="3839163"/>
            <a:chExt cx="3700884" cy="490880"/>
          </a:xfrm>
        </p:grpSpPr>
        <p:cxnSp>
          <p:nvCxnSpPr>
            <p:cNvPr id="50" name="Ευθεία γραμμή σύνδεσης 49"/>
            <p:cNvCxnSpPr/>
            <p:nvPr/>
          </p:nvCxnSpPr>
          <p:spPr>
            <a:xfrm flipH="1">
              <a:off x="3756375" y="3839163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εία γραμμή σύνδεσης 50"/>
            <p:cNvCxnSpPr/>
            <p:nvPr/>
          </p:nvCxnSpPr>
          <p:spPr>
            <a:xfrm flipH="1">
              <a:off x="4907958" y="3852519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/>
            <p:nvPr/>
          </p:nvCxnSpPr>
          <p:spPr>
            <a:xfrm flipH="1">
              <a:off x="6205095" y="3868378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εία γραμμή σύνδεσης 52"/>
            <p:cNvCxnSpPr/>
            <p:nvPr/>
          </p:nvCxnSpPr>
          <p:spPr>
            <a:xfrm flipH="1">
              <a:off x="7308304" y="3852520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Ορθογώνιο 55"/>
              <p:cNvSpPr/>
              <p:nvPr/>
            </p:nvSpPr>
            <p:spPr>
              <a:xfrm>
                <a:off x="959077" y="5114801"/>
                <a:ext cx="22525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</m:acc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</m:acc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</m:acc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Ορθογώνιο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77" y="5114801"/>
                <a:ext cx="225254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3"/>
          <p:cNvGrpSpPr>
            <a:grpSpLocks/>
          </p:cNvGrpSpPr>
          <p:nvPr/>
        </p:nvGrpSpPr>
        <p:grpSpPr bwMode="auto">
          <a:xfrm>
            <a:off x="5448650" y="854076"/>
            <a:ext cx="576263" cy="457200"/>
            <a:chOff x="3288" y="572"/>
            <a:chExt cx="363" cy="288"/>
          </a:xfrm>
        </p:grpSpPr>
        <p:sp>
          <p:nvSpPr>
            <p:cNvPr id="58" name="Line 51"/>
            <p:cNvSpPr>
              <a:spLocks noChangeShapeType="1"/>
            </p:cNvSpPr>
            <p:nvPr/>
          </p:nvSpPr>
          <p:spPr bwMode="auto">
            <a:xfrm>
              <a:off x="3288" y="799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Text Box 52"/>
            <p:cNvSpPr txBox="1">
              <a:spLocks noChangeArrowheads="1"/>
            </p:cNvSpPr>
            <p:nvPr/>
          </p:nvSpPr>
          <p:spPr bwMode="auto">
            <a:xfrm>
              <a:off x="3334" y="57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400" dirty="0">
                  <a:latin typeface="Comic Sans MS" pitchFamily="66" charset="0"/>
                </a:rPr>
                <a:t>+</a:t>
              </a:r>
              <a:endParaRPr lang="el-GR" altLang="el-GR" sz="2400" dirty="0">
                <a:latin typeface="Comic Sans MS" pitchFamily="66" charset="0"/>
              </a:endParaRPr>
            </a:p>
          </p:txBody>
        </p:sp>
      </p:grpSp>
      <p:grpSp>
        <p:nvGrpSpPr>
          <p:cNvPr id="63" name="Ομάδα 62"/>
          <p:cNvGrpSpPr/>
          <p:nvPr/>
        </p:nvGrpSpPr>
        <p:grpSpPr>
          <a:xfrm>
            <a:off x="1052207" y="5162367"/>
            <a:ext cx="1771817" cy="461665"/>
            <a:chOff x="1122546" y="4653136"/>
            <a:chExt cx="1771817" cy="461665"/>
          </a:xfrm>
        </p:grpSpPr>
        <p:cxnSp>
          <p:nvCxnSpPr>
            <p:cNvPr id="61" name="Ευθεία γραμμή σύνδεσης 60"/>
            <p:cNvCxnSpPr/>
            <p:nvPr/>
          </p:nvCxnSpPr>
          <p:spPr>
            <a:xfrm flipH="1">
              <a:off x="1122546" y="4653136"/>
              <a:ext cx="216024" cy="461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Ευθεία γραμμή σύνδεσης 61"/>
            <p:cNvCxnSpPr/>
            <p:nvPr/>
          </p:nvCxnSpPr>
          <p:spPr>
            <a:xfrm flipH="1">
              <a:off x="2678339" y="4653136"/>
              <a:ext cx="216024" cy="461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AutoShape 15"/>
          <p:cNvSpPr>
            <a:spLocks noChangeArrowheads="1"/>
          </p:cNvSpPr>
          <p:nvPr/>
        </p:nvSpPr>
        <p:spPr bwMode="auto">
          <a:xfrm>
            <a:off x="3240292" y="5274195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Ορθογώνιο 64"/>
              <p:cNvSpPr/>
              <p:nvPr/>
            </p:nvSpPr>
            <p:spPr>
              <a:xfrm>
                <a:off x="4003645" y="5102429"/>
                <a:ext cx="1116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</m:acc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=0 </a:t>
                </a:r>
                <a:endParaRPr lang="el-GR" sz="2400" dirty="0"/>
              </a:p>
            </p:txBody>
          </p:sp>
        </mc:Choice>
        <mc:Fallback xmlns="">
          <p:sp>
            <p:nvSpPr>
              <p:cNvPr id="65" name="Ορθογώνιο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645" y="5102429"/>
                <a:ext cx="111601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3158" r="-7650" b="-26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6340436" y="1151608"/>
            <a:ext cx="88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αρχικά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03795" y="2116259"/>
            <a:ext cx="88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τελικά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2776" y="3746649"/>
            <a:ext cx="31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σύστημα είναι μονωμένο.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Ελεύθερη σχεδίαση 41"/>
          <p:cNvSpPr/>
          <p:nvPr/>
        </p:nvSpPr>
        <p:spPr>
          <a:xfrm>
            <a:off x="3815838" y="979453"/>
            <a:ext cx="777933" cy="490118"/>
          </a:xfrm>
          <a:custGeom>
            <a:avLst/>
            <a:gdLst>
              <a:gd name="connsiteX0" fmla="*/ 200991 w 777933"/>
              <a:gd name="connsiteY0" fmla="*/ 11147 h 490118"/>
              <a:gd name="connsiteX1" fmla="*/ 146562 w 777933"/>
              <a:gd name="connsiteY1" fmla="*/ 261 h 490118"/>
              <a:gd name="connsiteX2" fmla="*/ 81248 w 777933"/>
              <a:gd name="connsiteY2" fmla="*/ 22033 h 490118"/>
              <a:gd name="connsiteX3" fmla="*/ 37705 w 777933"/>
              <a:gd name="connsiteY3" fmla="*/ 65576 h 490118"/>
              <a:gd name="connsiteX4" fmla="*/ 15933 w 777933"/>
              <a:gd name="connsiteY4" fmla="*/ 87347 h 490118"/>
              <a:gd name="connsiteX5" fmla="*/ 15933 w 777933"/>
              <a:gd name="connsiteY5" fmla="*/ 283290 h 490118"/>
              <a:gd name="connsiteX6" fmla="*/ 70362 w 777933"/>
              <a:gd name="connsiteY6" fmla="*/ 337718 h 490118"/>
              <a:gd name="connsiteX7" fmla="*/ 92133 w 777933"/>
              <a:gd name="connsiteY7" fmla="*/ 359490 h 490118"/>
              <a:gd name="connsiteX8" fmla="*/ 124791 w 777933"/>
              <a:gd name="connsiteY8" fmla="*/ 370376 h 490118"/>
              <a:gd name="connsiteX9" fmla="*/ 200991 w 777933"/>
              <a:gd name="connsiteY9" fmla="*/ 413918 h 490118"/>
              <a:gd name="connsiteX10" fmla="*/ 255419 w 777933"/>
              <a:gd name="connsiteY10" fmla="*/ 457461 h 490118"/>
              <a:gd name="connsiteX11" fmla="*/ 473133 w 777933"/>
              <a:gd name="connsiteY11" fmla="*/ 490118 h 490118"/>
              <a:gd name="connsiteX12" fmla="*/ 636419 w 777933"/>
              <a:gd name="connsiteY12" fmla="*/ 479233 h 490118"/>
              <a:gd name="connsiteX13" fmla="*/ 712619 w 777933"/>
              <a:gd name="connsiteY13" fmla="*/ 424804 h 490118"/>
              <a:gd name="connsiteX14" fmla="*/ 756162 w 777933"/>
              <a:gd name="connsiteY14" fmla="*/ 381261 h 490118"/>
              <a:gd name="connsiteX15" fmla="*/ 777933 w 777933"/>
              <a:gd name="connsiteY15" fmla="*/ 337718 h 490118"/>
              <a:gd name="connsiteX16" fmla="*/ 767048 w 777933"/>
              <a:gd name="connsiteY16" fmla="*/ 239747 h 490118"/>
              <a:gd name="connsiteX17" fmla="*/ 745276 w 777933"/>
              <a:gd name="connsiteY17" fmla="*/ 217976 h 490118"/>
              <a:gd name="connsiteX18" fmla="*/ 723505 w 777933"/>
              <a:gd name="connsiteY18" fmla="*/ 185318 h 490118"/>
              <a:gd name="connsiteX19" fmla="*/ 701733 w 777933"/>
              <a:gd name="connsiteY19" fmla="*/ 163547 h 490118"/>
              <a:gd name="connsiteX20" fmla="*/ 679962 w 777933"/>
              <a:gd name="connsiteY20" fmla="*/ 130890 h 490118"/>
              <a:gd name="connsiteX21" fmla="*/ 625533 w 777933"/>
              <a:gd name="connsiteY21" fmla="*/ 87347 h 490118"/>
              <a:gd name="connsiteX22" fmla="*/ 581991 w 777933"/>
              <a:gd name="connsiteY22" fmla="*/ 54690 h 490118"/>
              <a:gd name="connsiteX23" fmla="*/ 549333 w 777933"/>
              <a:gd name="connsiteY23" fmla="*/ 43804 h 490118"/>
              <a:gd name="connsiteX24" fmla="*/ 407819 w 777933"/>
              <a:gd name="connsiteY24" fmla="*/ 22033 h 490118"/>
              <a:gd name="connsiteX25" fmla="*/ 288076 w 777933"/>
              <a:gd name="connsiteY25" fmla="*/ 261 h 490118"/>
              <a:gd name="connsiteX26" fmla="*/ 200991 w 777933"/>
              <a:gd name="connsiteY26" fmla="*/ 11147 h 49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7933" h="490118">
                <a:moveTo>
                  <a:pt x="200991" y="11147"/>
                </a:moveTo>
                <a:cubicBezTo>
                  <a:pt x="177405" y="11147"/>
                  <a:pt x="164988" y="-1414"/>
                  <a:pt x="146562" y="261"/>
                </a:cubicBezTo>
                <a:cubicBezTo>
                  <a:pt x="123707" y="2339"/>
                  <a:pt x="81248" y="22033"/>
                  <a:pt x="81248" y="22033"/>
                </a:cubicBezTo>
                <a:lnTo>
                  <a:pt x="37705" y="65576"/>
                </a:lnTo>
                <a:lnTo>
                  <a:pt x="15933" y="87347"/>
                </a:lnTo>
                <a:cubicBezTo>
                  <a:pt x="-4277" y="168191"/>
                  <a:pt x="-6321" y="157183"/>
                  <a:pt x="15933" y="283290"/>
                </a:cubicBezTo>
                <a:cubicBezTo>
                  <a:pt x="21301" y="313710"/>
                  <a:pt x="50480" y="321812"/>
                  <a:pt x="70362" y="337718"/>
                </a:cubicBezTo>
                <a:cubicBezTo>
                  <a:pt x="78376" y="344129"/>
                  <a:pt x="83332" y="354210"/>
                  <a:pt x="92133" y="359490"/>
                </a:cubicBezTo>
                <a:cubicBezTo>
                  <a:pt x="101973" y="365394"/>
                  <a:pt x="114244" y="365856"/>
                  <a:pt x="124791" y="370376"/>
                </a:cubicBezTo>
                <a:cubicBezTo>
                  <a:pt x="148854" y="380689"/>
                  <a:pt x="179970" y="397102"/>
                  <a:pt x="200991" y="413918"/>
                </a:cubicBezTo>
                <a:cubicBezTo>
                  <a:pt x="229270" y="436541"/>
                  <a:pt x="217719" y="440705"/>
                  <a:pt x="255419" y="457461"/>
                </a:cubicBezTo>
                <a:cubicBezTo>
                  <a:pt x="335204" y="492921"/>
                  <a:pt x="372951" y="482963"/>
                  <a:pt x="473133" y="490118"/>
                </a:cubicBezTo>
                <a:cubicBezTo>
                  <a:pt x="527562" y="486490"/>
                  <a:pt x="582203" y="485257"/>
                  <a:pt x="636419" y="479233"/>
                </a:cubicBezTo>
                <a:cubicBezTo>
                  <a:pt x="675516" y="474889"/>
                  <a:pt x="684276" y="453146"/>
                  <a:pt x="712619" y="424804"/>
                </a:cubicBezTo>
                <a:lnTo>
                  <a:pt x="756162" y="381261"/>
                </a:lnTo>
                <a:lnTo>
                  <a:pt x="777933" y="337718"/>
                </a:lnTo>
                <a:cubicBezTo>
                  <a:pt x="774305" y="305061"/>
                  <a:pt x="775694" y="271447"/>
                  <a:pt x="767048" y="239747"/>
                </a:cubicBezTo>
                <a:cubicBezTo>
                  <a:pt x="764348" y="229845"/>
                  <a:pt x="751687" y="225990"/>
                  <a:pt x="745276" y="217976"/>
                </a:cubicBezTo>
                <a:cubicBezTo>
                  <a:pt x="737103" y="207760"/>
                  <a:pt x="731678" y="195534"/>
                  <a:pt x="723505" y="185318"/>
                </a:cubicBezTo>
                <a:cubicBezTo>
                  <a:pt x="717094" y="177304"/>
                  <a:pt x="708144" y="171561"/>
                  <a:pt x="701733" y="163547"/>
                </a:cubicBezTo>
                <a:cubicBezTo>
                  <a:pt x="693560" y="153331"/>
                  <a:pt x="688135" y="141106"/>
                  <a:pt x="679962" y="130890"/>
                </a:cubicBezTo>
                <a:cubicBezTo>
                  <a:pt x="660541" y="106613"/>
                  <a:pt x="651942" y="106210"/>
                  <a:pt x="625533" y="87347"/>
                </a:cubicBezTo>
                <a:cubicBezTo>
                  <a:pt x="610770" y="76802"/>
                  <a:pt x="597743" y="63691"/>
                  <a:pt x="581991" y="54690"/>
                </a:cubicBezTo>
                <a:cubicBezTo>
                  <a:pt x="572028" y="48997"/>
                  <a:pt x="560366" y="46956"/>
                  <a:pt x="549333" y="43804"/>
                </a:cubicBezTo>
                <a:cubicBezTo>
                  <a:pt x="481347" y="24379"/>
                  <a:pt x="504335" y="35821"/>
                  <a:pt x="407819" y="22033"/>
                </a:cubicBezTo>
                <a:cubicBezTo>
                  <a:pt x="368450" y="16409"/>
                  <a:pt x="327857" y="2747"/>
                  <a:pt x="288076" y="261"/>
                </a:cubicBezTo>
                <a:cubicBezTo>
                  <a:pt x="251861" y="-2002"/>
                  <a:pt x="224577" y="11147"/>
                  <a:pt x="200991" y="1114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Ελεύθερη σχεδίαση 43"/>
          <p:cNvSpPr/>
          <p:nvPr/>
        </p:nvSpPr>
        <p:spPr>
          <a:xfrm>
            <a:off x="3756375" y="3124765"/>
            <a:ext cx="984762" cy="445749"/>
          </a:xfrm>
          <a:custGeom>
            <a:avLst/>
            <a:gdLst>
              <a:gd name="connsiteX0" fmla="*/ 359229 w 1165132"/>
              <a:gd name="connsiteY0" fmla="*/ 10321 h 445749"/>
              <a:gd name="connsiteX1" fmla="*/ 54429 w 1165132"/>
              <a:gd name="connsiteY1" fmla="*/ 10321 h 445749"/>
              <a:gd name="connsiteX2" fmla="*/ 21772 w 1165132"/>
              <a:gd name="connsiteY2" fmla="*/ 32092 h 445749"/>
              <a:gd name="connsiteX3" fmla="*/ 0 w 1165132"/>
              <a:gd name="connsiteY3" fmla="*/ 108292 h 445749"/>
              <a:gd name="connsiteX4" fmla="*/ 21772 w 1165132"/>
              <a:gd name="connsiteY4" fmla="*/ 293349 h 445749"/>
              <a:gd name="connsiteX5" fmla="*/ 32658 w 1165132"/>
              <a:gd name="connsiteY5" fmla="*/ 326006 h 445749"/>
              <a:gd name="connsiteX6" fmla="*/ 54429 w 1165132"/>
              <a:gd name="connsiteY6" fmla="*/ 347778 h 445749"/>
              <a:gd name="connsiteX7" fmla="*/ 152400 w 1165132"/>
              <a:gd name="connsiteY7" fmla="*/ 391321 h 445749"/>
              <a:gd name="connsiteX8" fmla="*/ 185058 w 1165132"/>
              <a:gd name="connsiteY8" fmla="*/ 402206 h 445749"/>
              <a:gd name="connsiteX9" fmla="*/ 217715 w 1165132"/>
              <a:gd name="connsiteY9" fmla="*/ 413092 h 445749"/>
              <a:gd name="connsiteX10" fmla="*/ 304800 w 1165132"/>
              <a:gd name="connsiteY10" fmla="*/ 423978 h 445749"/>
              <a:gd name="connsiteX11" fmla="*/ 468086 w 1165132"/>
              <a:gd name="connsiteY11" fmla="*/ 434863 h 445749"/>
              <a:gd name="connsiteX12" fmla="*/ 533400 w 1165132"/>
              <a:gd name="connsiteY12" fmla="*/ 445749 h 445749"/>
              <a:gd name="connsiteX13" fmla="*/ 947058 w 1165132"/>
              <a:gd name="connsiteY13" fmla="*/ 434863 h 445749"/>
              <a:gd name="connsiteX14" fmla="*/ 1121229 w 1165132"/>
              <a:gd name="connsiteY14" fmla="*/ 413092 h 445749"/>
              <a:gd name="connsiteX15" fmla="*/ 1153886 w 1165132"/>
              <a:gd name="connsiteY15" fmla="*/ 402206 h 445749"/>
              <a:gd name="connsiteX16" fmla="*/ 1164772 w 1165132"/>
              <a:gd name="connsiteY16" fmla="*/ 358663 h 445749"/>
              <a:gd name="connsiteX17" fmla="*/ 1143000 w 1165132"/>
              <a:gd name="connsiteY17" fmla="*/ 293349 h 445749"/>
              <a:gd name="connsiteX18" fmla="*/ 1110343 w 1165132"/>
              <a:gd name="connsiteY18" fmla="*/ 195378 h 445749"/>
              <a:gd name="connsiteX19" fmla="*/ 1099458 w 1165132"/>
              <a:gd name="connsiteY19" fmla="*/ 162721 h 445749"/>
              <a:gd name="connsiteX20" fmla="*/ 1077686 w 1165132"/>
              <a:gd name="connsiteY20" fmla="*/ 140949 h 445749"/>
              <a:gd name="connsiteX21" fmla="*/ 1066800 w 1165132"/>
              <a:gd name="connsiteY21" fmla="*/ 108292 h 445749"/>
              <a:gd name="connsiteX22" fmla="*/ 1001486 w 1165132"/>
              <a:gd name="connsiteY22" fmla="*/ 86521 h 445749"/>
              <a:gd name="connsiteX23" fmla="*/ 968829 w 1165132"/>
              <a:gd name="connsiteY23" fmla="*/ 64749 h 445749"/>
              <a:gd name="connsiteX24" fmla="*/ 838200 w 1165132"/>
              <a:gd name="connsiteY24" fmla="*/ 42978 h 445749"/>
              <a:gd name="connsiteX25" fmla="*/ 707572 w 1165132"/>
              <a:gd name="connsiteY25" fmla="*/ 21206 h 445749"/>
              <a:gd name="connsiteX26" fmla="*/ 370115 w 1165132"/>
              <a:gd name="connsiteY26" fmla="*/ 10321 h 445749"/>
              <a:gd name="connsiteX27" fmla="*/ 359229 w 1165132"/>
              <a:gd name="connsiteY27" fmla="*/ 10321 h 44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65132" h="445749">
                <a:moveTo>
                  <a:pt x="359229" y="10321"/>
                </a:moveTo>
                <a:cubicBezTo>
                  <a:pt x="306615" y="10321"/>
                  <a:pt x="247956" y="-12902"/>
                  <a:pt x="54429" y="10321"/>
                </a:cubicBezTo>
                <a:cubicBezTo>
                  <a:pt x="41439" y="11880"/>
                  <a:pt x="32658" y="24835"/>
                  <a:pt x="21772" y="32092"/>
                </a:cubicBezTo>
                <a:cubicBezTo>
                  <a:pt x="16638" y="47492"/>
                  <a:pt x="0" y="94623"/>
                  <a:pt x="0" y="108292"/>
                </a:cubicBezTo>
                <a:cubicBezTo>
                  <a:pt x="0" y="187252"/>
                  <a:pt x="3217" y="228407"/>
                  <a:pt x="21772" y="293349"/>
                </a:cubicBezTo>
                <a:cubicBezTo>
                  <a:pt x="24924" y="304382"/>
                  <a:pt x="26754" y="316167"/>
                  <a:pt x="32658" y="326006"/>
                </a:cubicBezTo>
                <a:cubicBezTo>
                  <a:pt x="37938" y="334807"/>
                  <a:pt x="46415" y="341367"/>
                  <a:pt x="54429" y="347778"/>
                </a:cubicBezTo>
                <a:cubicBezTo>
                  <a:pt x="91391" y="377348"/>
                  <a:pt x="100617" y="374060"/>
                  <a:pt x="152400" y="391321"/>
                </a:cubicBezTo>
                <a:lnTo>
                  <a:pt x="185058" y="402206"/>
                </a:lnTo>
                <a:cubicBezTo>
                  <a:pt x="195944" y="405834"/>
                  <a:pt x="206329" y="411669"/>
                  <a:pt x="217715" y="413092"/>
                </a:cubicBezTo>
                <a:cubicBezTo>
                  <a:pt x="246743" y="416721"/>
                  <a:pt x="275656" y="421444"/>
                  <a:pt x="304800" y="423978"/>
                </a:cubicBezTo>
                <a:cubicBezTo>
                  <a:pt x="359144" y="428704"/>
                  <a:pt x="413657" y="431235"/>
                  <a:pt x="468086" y="434863"/>
                </a:cubicBezTo>
                <a:cubicBezTo>
                  <a:pt x="489857" y="438492"/>
                  <a:pt x="511328" y="445749"/>
                  <a:pt x="533400" y="445749"/>
                </a:cubicBezTo>
                <a:cubicBezTo>
                  <a:pt x="671334" y="445749"/>
                  <a:pt x="809249" y="440727"/>
                  <a:pt x="947058" y="434863"/>
                </a:cubicBezTo>
                <a:cubicBezTo>
                  <a:pt x="986148" y="433200"/>
                  <a:pt x="1078393" y="419212"/>
                  <a:pt x="1121229" y="413092"/>
                </a:cubicBezTo>
                <a:cubicBezTo>
                  <a:pt x="1132115" y="409463"/>
                  <a:pt x="1146718" y="411166"/>
                  <a:pt x="1153886" y="402206"/>
                </a:cubicBezTo>
                <a:cubicBezTo>
                  <a:pt x="1163232" y="390523"/>
                  <a:pt x="1166261" y="373550"/>
                  <a:pt x="1164772" y="358663"/>
                </a:cubicBezTo>
                <a:cubicBezTo>
                  <a:pt x="1162488" y="335828"/>
                  <a:pt x="1150257" y="315120"/>
                  <a:pt x="1143000" y="293349"/>
                </a:cubicBezTo>
                <a:lnTo>
                  <a:pt x="1110343" y="195378"/>
                </a:lnTo>
                <a:cubicBezTo>
                  <a:pt x="1106715" y="184492"/>
                  <a:pt x="1107572" y="170835"/>
                  <a:pt x="1099458" y="162721"/>
                </a:cubicBezTo>
                <a:lnTo>
                  <a:pt x="1077686" y="140949"/>
                </a:lnTo>
                <a:cubicBezTo>
                  <a:pt x="1074057" y="130063"/>
                  <a:pt x="1076137" y="114961"/>
                  <a:pt x="1066800" y="108292"/>
                </a:cubicBezTo>
                <a:cubicBezTo>
                  <a:pt x="1048126" y="94953"/>
                  <a:pt x="1001486" y="86521"/>
                  <a:pt x="1001486" y="86521"/>
                </a:cubicBezTo>
                <a:cubicBezTo>
                  <a:pt x="990600" y="79264"/>
                  <a:pt x="981079" y="69343"/>
                  <a:pt x="968829" y="64749"/>
                </a:cubicBezTo>
                <a:cubicBezTo>
                  <a:pt x="948302" y="57051"/>
                  <a:pt x="850814" y="45080"/>
                  <a:pt x="838200" y="42978"/>
                </a:cubicBezTo>
                <a:cubicBezTo>
                  <a:pt x="789270" y="34823"/>
                  <a:pt x="759573" y="23943"/>
                  <a:pt x="707572" y="21206"/>
                </a:cubicBezTo>
                <a:cubicBezTo>
                  <a:pt x="595183" y="15291"/>
                  <a:pt x="482601" y="13949"/>
                  <a:pt x="370115" y="10321"/>
                </a:cubicBezTo>
                <a:cubicBezTo>
                  <a:pt x="334016" y="-1713"/>
                  <a:pt x="411843" y="10321"/>
                  <a:pt x="359229" y="1032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6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 animBg="1"/>
      <p:bldP spid="48" grpId="0"/>
      <p:bldP spid="56" grpId="0"/>
      <p:bldP spid="64" grpId="0" animBg="1"/>
      <p:bldP spid="65" grpId="0"/>
      <p:bldP spid="67" grpId="0"/>
      <p:bldP spid="68" grpId="0"/>
      <p:bldP spid="60" grpId="0"/>
      <p:bldP spid="42" grpId="0" animBg="1"/>
      <p:bldP spid="44" grpId="0" animBg="1"/>
    </p:bldLst>
  </p:timing>
</p:sld>
</file>

<file path=ppt/theme/theme1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2996</Words>
  <Application>Microsoft Office PowerPoint</Application>
  <PresentationFormat>Προβολή στην οθόνη (4:3)</PresentationFormat>
  <Paragraphs>354</Paragraphs>
  <Slides>37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Comic Sans MS</vt:lpstr>
      <vt:lpstr>Trebuchet MS</vt:lpstr>
      <vt:lpstr>3_Θέμα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Μερκούριος Παναγιωτόπουλος</cp:lastModifiedBy>
  <cp:revision>110</cp:revision>
  <dcterms:created xsi:type="dcterms:W3CDTF">2017-11-15T17:09:57Z</dcterms:created>
  <dcterms:modified xsi:type="dcterms:W3CDTF">2020-12-04T08:33:05Z</dcterms:modified>
</cp:coreProperties>
</file>