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433" r:id="rId2"/>
    <p:sldId id="434" r:id="rId3"/>
    <p:sldId id="435" r:id="rId4"/>
    <p:sldId id="436" r:id="rId5"/>
    <p:sldId id="437" r:id="rId6"/>
    <p:sldId id="438" r:id="rId7"/>
    <p:sldId id="439" r:id="rId8"/>
    <p:sldId id="440" r:id="rId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914400" y="2130426"/>
            <a:ext cx="103632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a:extLst>
              <a:ext uri="{FF2B5EF4-FFF2-40B4-BE49-F238E27FC236}">
                <a16:creationId xmlns:a16="http://schemas.microsoft.com/office/drawing/2014/main" id="{503E6D0B-CC45-449B-B69C-8D2D287DBA9D}"/>
              </a:ext>
            </a:extLst>
          </p:cNvPr>
          <p:cNvSpPr>
            <a:spLocks noGrp="1"/>
          </p:cNvSpPr>
          <p:nvPr>
            <p:ph type="dt" sz="half" idx="10"/>
          </p:nvPr>
        </p:nvSpPr>
        <p:spPr/>
        <p:txBody>
          <a:bodyPr/>
          <a:lstStyle>
            <a:lvl1pPr>
              <a:defRPr/>
            </a:lvl1pPr>
          </a:lstStyle>
          <a:p>
            <a:pPr>
              <a:defRPr/>
            </a:pPr>
            <a:fld id="{FC984610-AA35-40E5-BA2D-DF3B04FBF64A}" type="datetimeFigureOut">
              <a:rPr lang="el-GR"/>
              <a:pPr>
                <a:defRPr/>
              </a:pPr>
              <a:t>7/2/2021</a:t>
            </a:fld>
            <a:endParaRPr lang="el-GR"/>
          </a:p>
        </p:txBody>
      </p:sp>
      <p:sp>
        <p:nvSpPr>
          <p:cNvPr id="5" name="4 - Θέση υποσέλιδου">
            <a:extLst>
              <a:ext uri="{FF2B5EF4-FFF2-40B4-BE49-F238E27FC236}">
                <a16:creationId xmlns:a16="http://schemas.microsoft.com/office/drawing/2014/main" id="{548601B4-5E61-4634-BF2E-8F6ECDF716DA}"/>
              </a:ext>
            </a:extLst>
          </p:cNvPr>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a:extLst>
              <a:ext uri="{FF2B5EF4-FFF2-40B4-BE49-F238E27FC236}">
                <a16:creationId xmlns:a16="http://schemas.microsoft.com/office/drawing/2014/main" id="{661868F3-78C2-4A22-8D7C-EE64C3F53BB6}"/>
              </a:ext>
            </a:extLst>
          </p:cNvPr>
          <p:cNvSpPr>
            <a:spLocks noGrp="1"/>
          </p:cNvSpPr>
          <p:nvPr>
            <p:ph type="sldNum" sz="quarter" idx="12"/>
          </p:nvPr>
        </p:nvSpPr>
        <p:spPr/>
        <p:txBody>
          <a:bodyPr/>
          <a:lstStyle>
            <a:lvl1pPr>
              <a:defRPr/>
            </a:lvl1pPr>
          </a:lstStyle>
          <a:p>
            <a:fld id="{376E9887-74CC-4F1F-8BCE-E9F9415227DB}" type="slidenum">
              <a:rPr lang="el-GR" altLang="el-GR"/>
              <a:pPr/>
              <a:t>‹#›</a:t>
            </a:fld>
            <a:endParaRPr lang="el-GR" altLang="el-GR"/>
          </a:p>
        </p:txBody>
      </p:sp>
    </p:spTree>
    <p:extLst>
      <p:ext uri="{BB962C8B-B14F-4D97-AF65-F5344CB8AC3E}">
        <p14:creationId xmlns:p14="http://schemas.microsoft.com/office/powerpoint/2010/main" val="1117091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a:extLst>
              <a:ext uri="{FF2B5EF4-FFF2-40B4-BE49-F238E27FC236}">
                <a16:creationId xmlns:a16="http://schemas.microsoft.com/office/drawing/2014/main" id="{3E06D354-9592-4750-8461-8F7E848B5EF0}"/>
              </a:ext>
            </a:extLst>
          </p:cNvPr>
          <p:cNvSpPr>
            <a:spLocks noGrp="1"/>
          </p:cNvSpPr>
          <p:nvPr>
            <p:ph type="dt" sz="half" idx="10"/>
          </p:nvPr>
        </p:nvSpPr>
        <p:spPr/>
        <p:txBody>
          <a:bodyPr/>
          <a:lstStyle>
            <a:lvl1pPr>
              <a:defRPr/>
            </a:lvl1pPr>
          </a:lstStyle>
          <a:p>
            <a:pPr>
              <a:defRPr/>
            </a:pPr>
            <a:fld id="{6CF1CCC6-B703-4772-99F3-51CF171D2B24}" type="datetimeFigureOut">
              <a:rPr lang="el-GR"/>
              <a:pPr>
                <a:defRPr/>
              </a:pPr>
              <a:t>7/2/2021</a:t>
            </a:fld>
            <a:endParaRPr lang="el-GR"/>
          </a:p>
        </p:txBody>
      </p:sp>
      <p:sp>
        <p:nvSpPr>
          <p:cNvPr id="5" name="4 - Θέση υποσέλιδου">
            <a:extLst>
              <a:ext uri="{FF2B5EF4-FFF2-40B4-BE49-F238E27FC236}">
                <a16:creationId xmlns:a16="http://schemas.microsoft.com/office/drawing/2014/main" id="{57584AF3-D6BE-40DC-A867-C1F85E9B7538}"/>
              </a:ext>
            </a:extLst>
          </p:cNvPr>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a:extLst>
              <a:ext uri="{FF2B5EF4-FFF2-40B4-BE49-F238E27FC236}">
                <a16:creationId xmlns:a16="http://schemas.microsoft.com/office/drawing/2014/main" id="{748E5ED4-4073-4EEB-93DD-7D40EF68CBDE}"/>
              </a:ext>
            </a:extLst>
          </p:cNvPr>
          <p:cNvSpPr>
            <a:spLocks noGrp="1"/>
          </p:cNvSpPr>
          <p:nvPr>
            <p:ph type="sldNum" sz="quarter" idx="12"/>
          </p:nvPr>
        </p:nvSpPr>
        <p:spPr/>
        <p:txBody>
          <a:bodyPr/>
          <a:lstStyle>
            <a:lvl1pPr>
              <a:defRPr/>
            </a:lvl1pPr>
          </a:lstStyle>
          <a:p>
            <a:fld id="{AABAE499-6DEE-49B6-B391-FCCF3817341F}" type="slidenum">
              <a:rPr lang="el-GR" altLang="el-GR"/>
              <a:pPr/>
              <a:t>‹#›</a:t>
            </a:fld>
            <a:endParaRPr lang="el-GR" altLang="el-GR"/>
          </a:p>
        </p:txBody>
      </p:sp>
    </p:spTree>
    <p:extLst>
      <p:ext uri="{BB962C8B-B14F-4D97-AF65-F5344CB8AC3E}">
        <p14:creationId xmlns:p14="http://schemas.microsoft.com/office/powerpoint/2010/main" val="2534434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8839200" y="274639"/>
            <a:ext cx="27432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609600" y="274639"/>
            <a:ext cx="80264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a:extLst>
              <a:ext uri="{FF2B5EF4-FFF2-40B4-BE49-F238E27FC236}">
                <a16:creationId xmlns:a16="http://schemas.microsoft.com/office/drawing/2014/main" id="{F7811EC7-624D-4158-8A82-C9AD980355ED}"/>
              </a:ext>
            </a:extLst>
          </p:cNvPr>
          <p:cNvSpPr>
            <a:spLocks noGrp="1"/>
          </p:cNvSpPr>
          <p:nvPr>
            <p:ph type="dt" sz="half" idx="10"/>
          </p:nvPr>
        </p:nvSpPr>
        <p:spPr/>
        <p:txBody>
          <a:bodyPr/>
          <a:lstStyle>
            <a:lvl1pPr>
              <a:defRPr/>
            </a:lvl1pPr>
          </a:lstStyle>
          <a:p>
            <a:pPr>
              <a:defRPr/>
            </a:pPr>
            <a:fld id="{5300B296-1B8A-4A5C-9B65-D902EE1C5D0C}" type="datetimeFigureOut">
              <a:rPr lang="el-GR"/>
              <a:pPr>
                <a:defRPr/>
              </a:pPr>
              <a:t>7/2/2021</a:t>
            </a:fld>
            <a:endParaRPr lang="el-GR"/>
          </a:p>
        </p:txBody>
      </p:sp>
      <p:sp>
        <p:nvSpPr>
          <p:cNvPr id="5" name="4 - Θέση υποσέλιδου">
            <a:extLst>
              <a:ext uri="{FF2B5EF4-FFF2-40B4-BE49-F238E27FC236}">
                <a16:creationId xmlns:a16="http://schemas.microsoft.com/office/drawing/2014/main" id="{593A6C4F-C32A-4E19-93FE-333618ABCAD5}"/>
              </a:ext>
            </a:extLst>
          </p:cNvPr>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a:extLst>
              <a:ext uri="{FF2B5EF4-FFF2-40B4-BE49-F238E27FC236}">
                <a16:creationId xmlns:a16="http://schemas.microsoft.com/office/drawing/2014/main" id="{D5B10D51-586C-456F-801C-73285767AC85}"/>
              </a:ext>
            </a:extLst>
          </p:cNvPr>
          <p:cNvSpPr>
            <a:spLocks noGrp="1"/>
          </p:cNvSpPr>
          <p:nvPr>
            <p:ph type="sldNum" sz="quarter" idx="12"/>
          </p:nvPr>
        </p:nvSpPr>
        <p:spPr/>
        <p:txBody>
          <a:bodyPr/>
          <a:lstStyle>
            <a:lvl1pPr>
              <a:defRPr/>
            </a:lvl1pPr>
          </a:lstStyle>
          <a:p>
            <a:fld id="{1BE8CD67-EECA-4184-985D-A71D2375BEE4}" type="slidenum">
              <a:rPr lang="el-GR" altLang="el-GR"/>
              <a:pPr/>
              <a:t>‹#›</a:t>
            </a:fld>
            <a:endParaRPr lang="el-GR" altLang="el-GR"/>
          </a:p>
        </p:txBody>
      </p:sp>
    </p:spTree>
    <p:extLst>
      <p:ext uri="{BB962C8B-B14F-4D97-AF65-F5344CB8AC3E}">
        <p14:creationId xmlns:p14="http://schemas.microsoft.com/office/powerpoint/2010/main" val="2489764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a:extLst>
              <a:ext uri="{FF2B5EF4-FFF2-40B4-BE49-F238E27FC236}">
                <a16:creationId xmlns:a16="http://schemas.microsoft.com/office/drawing/2014/main" id="{30384201-F7C8-41DA-B312-B9E0C60342F3}"/>
              </a:ext>
            </a:extLst>
          </p:cNvPr>
          <p:cNvSpPr>
            <a:spLocks noGrp="1"/>
          </p:cNvSpPr>
          <p:nvPr>
            <p:ph type="dt" sz="half" idx="10"/>
          </p:nvPr>
        </p:nvSpPr>
        <p:spPr/>
        <p:txBody>
          <a:bodyPr/>
          <a:lstStyle>
            <a:lvl1pPr>
              <a:defRPr/>
            </a:lvl1pPr>
          </a:lstStyle>
          <a:p>
            <a:pPr>
              <a:defRPr/>
            </a:pPr>
            <a:fld id="{621E3E22-F4F2-4AFA-9ED7-44B1CB45B9D0}" type="datetimeFigureOut">
              <a:rPr lang="el-GR"/>
              <a:pPr>
                <a:defRPr/>
              </a:pPr>
              <a:t>7/2/2021</a:t>
            </a:fld>
            <a:endParaRPr lang="el-GR"/>
          </a:p>
        </p:txBody>
      </p:sp>
      <p:sp>
        <p:nvSpPr>
          <p:cNvPr id="5" name="4 - Θέση υποσέλιδου">
            <a:extLst>
              <a:ext uri="{FF2B5EF4-FFF2-40B4-BE49-F238E27FC236}">
                <a16:creationId xmlns:a16="http://schemas.microsoft.com/office/drawing/2014/main" id="{63C81030-36DA-4F47-9943-9211E6CC46F8}"/>
              </a:ext>
            </a:extLst>
          </p:cNvPr>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a:extLst>
              <a:ext uri="{FF2B5EF4-FFF2-40B4-BE49-F238E27FC236}">
                <a16:creationId xmlns:a16="http://schemas.microsoft.com/office/drawing/2014/main" id="{A9E34ADD-9A96-412A-B2B8-67039BDF2CB8}"/>
              </a:ext>
            </a:extLst>
          </p:cNvPr>
          <p:cNvSpPr>
            <a:spLocks noGrp="1"/>
          </p:cNvSpPr>
          <p:nvPr>
            <p:ph type="sldNum" sz="quarter" idx="12"/>
          </p:nvPr>
        </p:nvSpPr>
        <p:spPr/>
        <p:txBody>
          <a:bodyPr/>
          <a:lstStyle>
            <a:lvl1pPr>
              <a:defRPr/>
            </a:lvl1pPr>
          </a:lstStyle>
          <a:p>
            <a:fld id="{89FAF7AF-8A07-4E3B-AAC6-C4CF2EECA341}" type="slidenum">
              <a:rPr lang="el-GR" altLang="el-GR"/>
              <a:pPr/>
              <a:t>‹#›</a:t>
            </a:fld>
            <a:endParaRPr lang="el-GR" altLang="el-GR"/>
          </a:p>
        </p:txBody>
      </p:sp>
    </p:spTree>
    <p:extLst>
      <p:ext uri="{BB962C8B-B14F-4D97-AF65-F5344CB8AC3E}">
        <p14:creationId xmlns:p14="http://schemas.microsoft.com/office/powerpoint/2010/main" val="2765362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963084" y="4406901"/>
            <a:ext cx="103632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a:extLst>
              <a:ext uri="{FF2B5EF4-FFF2-40B4-BE49-F238E27FC236}">
                <a16:creationId xmlns:a16="http://schemas.microsoft.com/office/drawing/2014/main" id="{1275E924-C12E-4A66-8C82-120019076598}"/>
              </a:ext>
            </a:extLst>
          </p:cNvPr>
          <p:cNvSpPr>
            <a:spLocks noGrp="1"/>
          </p:cNvSpPr>
          <p:nvPr>
            <p:ph type="dt" sz="half" idx="10"/>
          </p:nvPr>
        </p:nvSpPr>
        <p:spPr/>
        <p:txBody>
          <a:bodyPr/>
          <a:lstStyle>
            <a:lvl1pPr>
              <a:defRPr/>
            </a:lvl1pPr>
          </a:lstStyle>
          <a:p>
            <a:pPr>
              <a:defRPr/>
            </a:pPr>
            <a:fld id="{B73410D6-BA03-4F67-A80A-B21C211A701C}" type="datetimeFigureOut">
              <a:rPr lang="el-GR"/>
              <a:pPr>
                <a:defRPr/>
              </a:pPr>
              <a:t>7/2/2021</a:t>
            </a:fld>
            <a:endParaRPr lang="el-GR"/>
          </a:p>
        </p:txBody>
      </p:sp>
      <p:sp>
        <p:nvSpPr>
          <p:cNvPr id="5" name="4 - Θέση υποσέλιδου">
            <a:extLst>
              <a:ext uri="{FF2B5EF4-FFF2-40B4-BE49-F238E27FC236}">
                <a16:creationId xmlns:a16="http://schemas.microsoft.com/office/drawing/2014/main" id="{102D19C5-32B1-437E-8D95-9F9DE70ADED3}"/>
              </a:ext>
            </a:extLst>
          </p:cNvPr>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a:extLst>
              <a:ext uri="{FF2B5EF4-FFF2-40B4-BE49-F238E27FC236}">
                <a16:creationId xmlns:a16="http://schemas.microsoft.com/office/drawing/2014/main" id="{4282E9F3-D944-4BF2-A172-32325403A484}"/>
              </a:ext>
            </a:extLst>
          </p:cNvPr>
          <p:cNvSpPr>
            <a:spLocks noGrp="1"/>
          </p:cNvSpPr>
          <p:nvPr>
            <p:ph type="sldNum" sz="quarter" idx="12"/>
          </p:nvPr>
        </p:nvSpPr>
        <p:spPr/>
        <p:txBody>
          <a:bodyPr/>
          <a:lstStyle>
            <a:lvl1pPr>
              <a:defRPr/>
            </a:lvl1pPr>
          </a:lstStyle>
          <a:p>
            <a:fld id="{8E7FED73-1F69-4B69-862C-1116B8BF9499}" type="slidenum">
              <a:rPr lang="el-GR" altLang="el-GR"/>
              <a:pPr/>
              <a:t>‹#›</a:t>
            </a:fld>
            <a:endParaRPr lang="el-GR" altLang="el-GR"/>
          </a:p>
        </p:txBody>
      </p:sp>
    </p:spTree>
    <p:extLst>
      <p:ext uri="{BB962C8B-B14F-4D97-AF65-F5344CB8AC3E}">
        <p14:creationId xmlns:p14="http://schemas.microsoft.com/office/powerpoint/2010/main" val="2557548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3 - Θέση ημερομηνίας">
            <a:extLst>
              <a:ext uri="{FF2B5EF4-FFF2-40B4-BE49-F238E27FC236}">
                <a16:creationId xmlns:a16="http://schemas.microsoft.com/office/drawing/2014/main" id="{7431031F-5EE7-4D81-8AAB-D3EB0A0C386A}"/>
              </a:ext>
            </a:extLst>
          </p:cNvPr>
          <p:cNvSpPr>
            <a:spLocks noGrp="1"/>
          </p:cNvSpPr>
          <p:nvPr>
            <p:ph type="dt" sz="half" idx="10"/>
          </p:nvPr>
        </p:nvSpPr>
        <p:spPr/>
        <p:txBody>
          <a:bodyPr/>
          <a:lstStyle>
            <a:lvl1pPr>
              <a:defRPr/>
            </a:lvl1pPr>
          </a:lstStyle>
          <a:p>
            <a:pPr>
              <a:defRPr/>
            </a:pPr>
            <a:fld id="{43DBC58E-653F-4555-9C83-38D25F748EBA}" type="datetimeFigureOut">
              <a:rPr lang="el-GR"/>
              <a:pPr>
                <a:defRPr/>
              </a:pPr>
              <a:t>7/2/2021</a:t>
            </a:fld>
            <a:endParaRPr lang="el-GR"/>
          </a:p>
        </p:txBody>
      </p:sp>
      <p:sp>
        <p:nvSpPr>
          <p:cNvPr id="6" name="4 - Θέση υποσέλιδου">
            <a:extLst>
              <a:ext uri="{FF2B5EF4-FFF2-40B4-BE49-F238E27FC236}">
                <a16:creationId xmlns:a16="http://schemas.microsoft.com/office/drawing/2014/main" id="{B3E0A610-0A6B-4AEA-BBD4-8138D43FF20A}"/>
              </a:ext>
            </a:extLst>
          </p:cNvPr>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a:extLst>
              <a:ext uri="{FF2B5EF4-FFF2-40B4-BE49-F238E27FC236}">
                <a16:creationId xmlns:a16="http://schemas.microsoft.com/office/drawing/2014/main" id="{34FDF5C7-F3B1-4E23-9A85-5BA34354313C}"/>
              </a:ext>
            </a:extLst>
          </p:cNvPr>
          <p:cNvSpPr>
            <a:spLocks noGrp="1"/>
          </p:cNvSpPr>
          <p:nvPr>
            <p:ph type="sldNum" sz="quarter" idx="12"/>
          </p:nvPr>
        </p:nvSpPr>
        <p:spPr/>
        <p:txBody>
          <a:bodyPr/>
          <a:lstStyle>
            <a:lvl1pPr>
              <a:defRPr/>
            </a:lvl1pPr>
          </a:lstStyle>
          <a:p>
            <a:fld id="{4705E4A5-F150-4ED2-994E-EA56A1990650}" type="slidenum">
              <a:rPr lang="el-GR" altLang="el-GR"/>
              <a:pPr/>
              <a:t>‹#›</a:t>
            </a:fld>
            <a:endParaRPr lang="el-GR" altLang="el-GR"/>
          </a:p>
        </p:txBody>
      </p:sp>
    </p:spTree>
    <p:extLst>
      <p:ext uri="{BB962C8B-B14F-4D97-AF65-F5344CB8AC3E}">
        <p14:creationId xmlns:p14="http://schemas.microsoft.com/office/powerpoint/2010/main" val="3762678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3 - Θέση ημερομηνίας">
            <a:extLst>
              <a:ext uri="{FF2B5EF4-FFF2-40B4-BE49-F238E27FC236}">
                <a16:creationId xmlns:a16="http://schemas.microsoft.com/office/drawing/2014/main" id="{6FC565C5-572E-4808-9907-1BCFEE4DA74D}"/>
              </a:ext>
            </a:extLst>
          </p:cNvPr>
          <p:cNvSpPr>
            <a:spLocks noGrp="1"/>
          </p:cNvSpPr>
          <p:nvPr>
            <p:ph type="dt" sz="half" idx="10"/>
          </p:nvPr>
        </p:nvSpPr>
        <p:spPr/>
        <p:txBody>
          <a:bodyPr/>
          <a:lstStyle>
            <a:lvl1pPr>
              <a:defRPr/>
            </a:lvl1pPr>
          </a:lstStyle>
          <a:p>
            <a:pPr>
              <a:defRPr/>
            </a:pPr>
            <a:fld id="{D5D97489-2DF3-43F3-9999-4F5D8CB78334}" type="datetimeFigureOut">
              <a:rPr lang="el-GR"/>
              <a:pPr>
                <a:defRPr/>
              </a:pPr>
              <a:t>7/2/2021</a:t>
            </a:fld>
            <a:endParaRPr lang="el-GR"/>
          </a:p>
        </p:txBody>
      </p:sp>
      <p:sp>
        <p:nvSpPr>
          <p:cNvPr id="8" name="4 - Θέση υποσέλιδου">
            <a:extLst>
              <a:ext uri="{FF2B5EF4-FFF2-40B4-BE49-F238E27FC236}">
                <a16:creationId xmlns:a16="http://schemas.microsoft.com/office/drawing/2014/main" id="{FA53FFD1-B245-4C3C-8631-285BFFCF37D9}"/>
              </a:ext>
            </a:extLst>
          </p:cNvPr>
          <p:cNvSpPr>
            <a:spLocks noGrp="1"/>
          </p:cNvSpPr>
          <p:nvPr>
            <p:ph type="ftr" sz="quarter" idx="11"/>
          </p:nvPr>
        </p:nvSpPr>
        <p:spPr/>
        <p:txBody>
          <a:bodyPr/>
          <a:lstStyle>
            <a:lvl1pPr>
              <a:defRPr/>
            </a:lvl1pPr>
          </a:lstStyle>
          <a:p>
            <a:pPr>
              <a:defRPr/>
            </a:pPr>
            <a:endParaRPr lang="el-GR"/>
          </a:p>
        </p:txBody>
      </p:sp>
      <p:sp>
        <p:nvSpPr>
          <p:cNvPr id="9" name="5 - Θέση αριθμού διαφάνειας">
            <a:extLst>
              <a:ext uri="{FF2B5EF4-FFF2-40B4-BE49-F238E27FC236}">
                <a16:creationId xmlns:a16="http://schemas.microsoft.com/office/drawing/2014/main" id="{1129DC14-B353-44C5-BD07-382FA85C3E35}"/>
              </a:ext>
            </a:extLst>
          </p:cNvPr>
          <p:cNvSpPr>
            <a:spLocks noGrp="1"/>
          </p:cNvSpPr>
          <p:nvPr>
            <p:ph type="sldNum" sz="quarter" idx="12"/>
          </p:nvPr>
        </p:nvSpPr>
        <p:spPr/>
        <p:txBody>
          <a:bodyPr/>
          <a:lstStyle>
            <a:lvl1pPr>
              <a:defRPr/>
            </a:lvl1pPr>
          </a:lstStyle>
          <a:p>
            <a:fld id="{D51E1F52-18A3-4ED8-B882-063C9F5C0B73}" type="slidenum">
              <a:rPr lang="el-GR" altLang="el-GR"/>
              <a:pPr/>
              <a:t>‹#›</a:t>
            </a:fld>
            <a:endParaRPr lang="el-GR" altLang="el-GR"/>
          </a:p>
        </p:txBody>
      </p:sp>
    </p:spTree>
    <p:extLst>
      <p:ext uri="{BB962C8B-B14F-4D97-AF65-F5344CB8AC3E}">
        <p14:creationId xmlns:p14="http://schemas.microsoft.com/office/powerpoint/2010/main" val="2234593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3 - Θέση ημερομηνίας">
            <a:extLst>
              <a:ext uri="{FF2B5EF4-FFF2-40B4-BE49-F238E27FC236}">
                <a16:creationId xmlns:a16="http://schemas.microsoft.com/office/drawing/2014/main" id="{75AA4654-7408-4E68-A466-F56E7AF6BBAE}"/>
              </a:ext>
            </a:extLst>
          </p:cNvPr>
          <p:cNvSpPr>
            <a:spLocks noGrp="1"/>
          </p:cNvSpPr>
          <p:nvPr>
            <p:ph type="dt" sz="half" idx="10"/>
          </p:nvPr>
        </p:nvSpPr>
        <p:spPr/>
        <p:txBody>
          <a:bodyPr/>
          <a:lstStyle>
            <a:lvl1pPr>
              <a:defRPr/>
            </a:lvl1pPr>
          </a:lstStyle>
          <a:p>
            <a:pPr>
              <a:defRPr/>
            </a:pPr>
            <a:fld id="{1B5AE99D-70FD-4559-BF23-66B8450B4BA3}" type="datetimeFigureOut">
              <a:rPr lang="el-GR"/>
              <a:pPr>
                <a:defRPr/>
              </a:pPr>
              <a:t>7/2/2021</a:t>
            </a:fld>
            <a:endParaRPr lang="el-GR"/>
          </a:p>
        </p:txBody>
      </p:sp>
      <p:sp>
        <p:nvSpPr>
          <p:cNvPr id="4" name="4 - Θέση υποσέλιδου">
            <a:extLst>
              <a:ext uri="{FF2B5EF4-FFF2-40B4-BE49-F238E27FC236}">
                <a16:creationId xmlns:a16="http://schemas.microsoft.com/office/drawing/2014/main" id="{F068A13F-6A66-4476-A842-16473FE6EF59}"/>
              </a:ext>
            </a:extLst>
          </p:cNvPr>
          <p:cNvSpPr>
            <a:spLocks noGrp="1"/>
          </p:cNvSpPr>
          <p:nvPr>
            <p:ph type="ftr" sz="quarter" idx="11"/>
          </p:nvPr>
        </p:nvSpPr>
        <p:spPr/>
        <p:txBody>
          <a:bodyPr/>
          <a:lstStyle>
            <a:lvl1pPr>
              <a:defRPr/>
            </a:lvl1pPr>
          </a:lstStyle>
          <a:p>
            <a:pPr>
              <a:defRPr/>
            </a:pPr>
            <a:endParaRPr lang="el-GR"/>
          </a:p>
        </p:txBody>
      </p:sp>
      <p:sp>
        <p:nvSpPr>
          <p:cNvPr id="5" name="5 - Θέση αριθμού διαφάνειας">
            <a:extLst>
              <a:ext uri="{FF2B5EF4-FFF2-40B4-BE49-F238E27FC236}">
                <a16:creationId xmlns:a16="http://schemas.microsoft.com/office/drawing/2014/main" id="{019F646A-AA83-452E-B747-039FB85BF567}"/>
              </a:ext>
            </a:extLst>
          </p:cNvPr>
          <p:cNvSpPr>
            <a:spLocks noGrp="1"/>
          </p:cNvSpPr>
          <p:nvPr>
            <p:ph type="sldNum" sz="quarter" idx="12"/>
          </p:nvPr>
        </p:nvSpPr>
        <p:spPr/>
        <p:txBody>
          <a:bodyPr/>
          <a:lstStyle>
            <a:lvl1pPr>
              <a:defRPr/>
            </a:lvl1pPr>
          </a:lstStyle>
          <a:p>
            <a:fld id="{ACA8381B-8DE0-4969-BDAF-67FDE871C26C}" type="slidenum">
              <a:rPr lang="el-GR" altLang="el-GR"/>
              <a:pPr/>
              <a:t>‹#›</a:t>
            </a:fld>
            <a:endParaRPr lang="el-GR" altLang="el-GR"/>
          </a:p>
        </p:txBody>
      </p:sp>
    </p:spTree>
    <p:extLst>
      <p:ext uri="{BB962C8B-B14F-4D97-AF65-F5344CB8AC3E}">
        <p14:creationId xmlns:p14="http://schemas.microsoft.com/office/powerpoint/2010/main" val="1854902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3 - Θέση ημερομηνίας">
            <a:extLst>
              <a:ext uri="{FF2B5EF4-FFF2-40B4-BE49-F238E27FC236}">
                <a16:creationId xmlns:a16="http://schemas.microsoft.com/office/drawing/2014/main" id="{C8677DB2-B6AC-4D5F-832E-CBA123F68762}"/>
              </a:ext>
            </a:extLst>
          </p:cNvPr>
          <p:cNvSpPr>
            <a:spLocks noGrp="1"/>
          </p:cNvSpPr>
          <p:nvPr>
            <p:ph type="dt" sz="half" idx="10"/>
          </p:nvPr>
        </p:nvSpPr>
        <p:spPr/>
        <p:txBody>
          <a:bodyPr/>
          <a:lstStyle>
            <a:lvl1pPr>
              <a:defRPr/>
            </a:lvl1pPr>
          </a:lstStyle>
          <a:p>
            <a:pPr>
              <a:defRPr/>
            </a:pPr>
            <a:fld id="{9CD103AE-6930-4501-A761-F63F55DBA36C}" type="datetimeFigureOut">
              <a:rPr lang="el-GR"/>
              <a:pPr>
                <a:defRPr/>
              </a:pPr>
              <a:t>7/2/2021</a:t>
            </a:fld>
            <a:endParaRPr lang="el-GR"/>
          </a:p>
        </p:txBody>
      </p:sp>
      <p:sp>
        <p:nvSpPr>
          <p:cNvPr id="3" name="4 - Θέση υποσέλιδου">
            <a:extLst>
              <a:ext uri="{FF2B5EF4-FFF2-40B4-BE49-F238E27FC236}">
                <a16:creationId xmlns:a16="http://schemas.microsoft.com/office/drawing/2014/main" id="{A0CDC245-99DA-4F00-AAD1-C5DF50657F4E}"/>
              </a:ext>
            </a:extLst>
          </p:cNvPr>
          <p:cNvSpPr>
            <a:spLocks noGrp="1"/>
          </p:cNvSpPr>
          <p:nvPr>
            <p:ph type="ftr" sz="quarter" idx="11"/>
          </p:nvPr>
        </p:nvSpPr>
        <p:spPr/>
        <p:txBody>
          <a:bodyPr/>
          <a:lstStyle>
            <a:lvl1pPr>
              <a:defRPr/>
            </a:lvl1pPr>
          </a:lstStyle>
          <a:p>
            <a:pPr>
              <a:defRPr/>
            </a:pPr>
            <a:endParaRPr lang="el-GR"/>
          </a:p>
        </p:txBody>
      </p:sp>
      <p:sp>
        <p:nvSpPr>
          <p:cNvPr id="4" name="5 - Θέση αριθμού διαφάνειας">
            <a:extLst>
              <a:ext uri="{FF2B5EF4-FFF2-40B4-BE49-F238E27FC236}">
                <a16:creationId xmlns:a16="http://schemas.microsoft.com/office/drawing/2014/main" id="{86B59338-75DE-4549-8C90-A6F9CFF3F8F9}"/>
              </a:ext>
            </a:extLst>
          </p:cNvPr>
          <p:cNvSpPr>
            <a:spLocks noGrp="1"/>
          </p:cNvSpPr>
          <p:nvPr>
            <p:ph type="sldNum" sz="quarter" idx="12"/>
          </p:nvPr>
        </p:nvSpPr>
        <p:spPr/>
        <p:txBody>
          <a:bodyPr/>
          <a:lstStyle>
            <a:lvl1pPr>
              <a:defRPr/>
            </a:lvl1pPr>
          </a:lstStyle>
          <a:p>
            <a:fld id="{2A9029EE-C06A-48DD-B32C-F87111D7C6AF}" type="slidenum">
              <a:rPr lang="el-GR" altLang="el-GR"/>
              <a:pPr/>
              <a:t>‹#›</a:t>
            </a:fld>
            <a:endParaRPr lang="el-GR" altLang="el-GR"/>
          </a:p>
        </p:txBody>
      </p:sp>
    </p:spTree>
    <p:extLst>
      <p:ext uri="{BB962C8B-B14F-4D97-AF65-F5344CB8AC3E}">
        <p14:creationId xmlns:p14="http://schemas.microsoft.com/office/powerpoint/2010/main" val="1574867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1" y="273050"/>
            <a:ext cx="4011084"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3 - Θέση ημερομηνίας">
            <a:extLst>
              <a:ext uri="{FF2B5EF4-FFF2-40B4-BE49-F238E27FC236}">
                <a16:creationId xmlns:a16="http://schemas.microsoft.com/office/drawing/2014/main" id="{F8E10D44-F7D9-4B91-BF5D-8B4F5852CC61}"/>
              </a:ext>
            </a:extLst>
          </p:cNvPr>
          <p:cNvSpPr>
            <a:spLocks noGrp="1"/>
          </p:cNvSpPr>
          <p:nvPr>
            <p:ph type="dt" sz="half" idx="10"/>
          </p:nvPr>
        </p:nvSpPr>
        <p:spPr/>
        <p:txBody>
          <a:bodyPr/>
          <a:lstStyle>
            <a:lvl1pPr>
              <a:defRPr/>
            </a:lvl1pPr>
          </a:lstStyle>
          <a:p>
            <a:pPr>
              <a:defRPr/>
            </a:pPr>
            <a:fld id="{9328091E-F5F4-4C3F-99A0-020029F382F4}" type="datetimeFigureOut">
              <a:rPr lang="el-GR"/>
              <a:pPr>
                <a:defRPr/>
              </a:pPr>
              <a:t>7/2/2021</a:t>
            </a:fld>
            <a:endParaRPr lang="el-GR"/>
          </a:p>
        </p:txBody>
      </p:sp>
      <p:sp>
        <p:nvSpPr>
          <p:cNvPr id="6" name="4 - Θέση υποσέλιδου">
            <a:extLst>
              <a:ext uri="{FF2B5EF4-FFF2-40B4-BE49-F238E27FC236}">
                <a16:creationId xmlns:a16="http://schemas.microsoft.com/office/drawing/2014/main" id="{59404447-BE32-4DF9-AF26-A5EBFA2165D9}"/>
              </a:ext>
            </a:extLst>
          </p:cNvPr>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a:extLst>
              <a:ext uri="{FF2B5EF4-FFF2-40B4-BE49-F238E27FC236}">
                <a16:creationId xmlns:a16="http://schemas.microsoft.com/office/drawing/2014/main" id="{26ED0805-82C3-4B52-AC15-DE0572246003}"/>
              </a:ext>
            </a:extLst>
          </p:cNvPr>
          <p:cNvSpPr>
            <a:spLocks noGrp="1"/>
          </p:cNvSpPr>
          <p:nvPr>
            <p:ph type="sldNum" sz="quarter" idx="12"/>
          </p:nvPr>
        </p:nvSpPr>
        <p:spPr/>
        <p:txBody>
          <a:bodyPr/>
          <a:lstStyle>
            <a:lvl1pPr>
              <a:defRPr/>
            </a:lvl1pPr>
          </a:lstStyle>
          <a:p>
            <a:fld id="{BC7F8DCB-ADCD-41A5-A8F0-41CE07A2779A}" type="slidenum">
              <a:rPr lang="el-GR" altLang="el-GR"/>
              <a:pPr/>
              <a:t>‹#›</a:t>
            </a:fld>
            <a:endParaRPr lang="el-GR" altLang="el-GR"/>
          </a:p>
        </p:txBody>
      </p:sp>
    </p:spTree>
    <p:extLst>
      <p:ext uri="{BB962C8B-B14F-4D97-AF65-F5344CB8AC3E}">
        <p14:creationId xmlns:p14="http://schemas.microsoft.com/office/powerpoint/2010/main" val="1527557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2389717" y="4800600"/>
            <a:ext cx="73152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3 - Θέση κειμένου"/>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3 - Θέση ημερομηνίας">
            <a:extLst>
              <a:ext uri="{FF2B5EF4-FFF2-40B4-BE49-F238E27FC236}">
                <a16:creationId xmlns:a16="http://schemas.microsoft.com/office/drawing/2014/main" id="{11B76565-AAF7-40C8-B411-DB709354E7FC}"/>
              </a:ext>
            </a:extLst>
          </p:cNvPr>
          <p:cNvSpPr>
            <a:spLocks noGrp="1"/>
          </p:cNvSpPr>
          <p:nvPr>
            <p:ph type="dt" sz="half" idx="10"/>
          </p:nvPr>
        </p:nvSpPr>
        <p:spPr/>
        <p:txBody>
          <a:bodyPr/>
          <a:lstStyle>
            <a:lvl1pPr>
              <a:defRPr/>
            </a:lvl1pPr>
          </a:lstStyle>
          <a:p>
            <a:pPr>
              <a:defRPr/>
            </a:pPr>
            <a:fld id="{F2A4D5A6-628C-444A-9601-EBC3E42BA367}" type="datetimeFigureOut">
              <a:rPr lang="el-GR"/>
              <a:pPr>
                <a:defRPr/>
              </a:pPr>
              <a:t>7/2/2021</a:t>
            </a:fld>
            <a:endParaRPr lang="el-GR"/>
          </a:p>
        </p:txBody>
      </p:sp>
      <p:sp>
        <p:nvSpPr>
          <p:cNvPr id="6" name="4 - Θέση υποσέλιδου">
            <a:extLst>
              <a:ext uri="{FF2B5EF4-FFF2-40B4-BE49-F238E27FC236}">
                <a16:creationId xmlns:a16="http://schemas.microsoft.com/office/drawing/2014/main" id="{3C61E932-34FE-4FC9-A0D4-EA0A8C026B2F}"/>
              </a:ext>
            </a:extLst>
          </p:cNvPr>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a:extLst>
              <a:ext uri="{FF2B5EF4-FFF2-40B4-BE49-F238E27FC236}">
                <a16:creationId xmlns:a16="http://schemas.microsoft.com/office/drawing/2014/main" id="{7F63EDD6-BE0E-4E6A-925F-DF51D4B6B820}"/>
              </a:ext>
            </a:extLst>
          </p:cNvPr>
          <p:cNvSpPr>
            <a:spLocks noGrp="1"/>
          </p:cNvSpPr>
          <p:nvPr>
            <p:ph type="sldNum" sz="quarter" idx="12"/>
          </p:nvPr>
        </p:nvSpPr>
        <p:spPr/>
        <p:txBody>
          <a:bodyPr/>
          <a:lstStyle>
            <a:lvl1pPr>
              <a:defRPr/>
            </a:lvl1pPr>
          </a:lstStyle>
          <a:p>
            <a:fld id="{6F311B6D-8151-48BF-B64D-1BD652042B08}" type="slidenum">
              <a:rPr lang="el-GR" altLang="el-GR"/>
              <a:pPr/>
              <a:t>‹#›</a:t>
            </a:fld>
            <a:endParaRPr lang="el-GR" altLang="el-GR"/>
          </a:p>
        </p:txBody>
      </p:sp>
    </p:spTree>
    <p:extLst>
      <p:ext uri="{BB962C8B-B14F-4D97-AF65-F5344CB8AC3E}">
        <p14:creationId xmlns:p14="http://schemas.microsoft.com/office/powerpoint/2010/main" val="3686757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9AB5E4"/>
            </a:gs>
            <a:gs pos="50000">
              <a:srgbClr val="C2D1ED"/>
            </a:gs>
            <a:gs pos="100000">
              <a:srgbClr val="E1E8F5"/>
            </a:gs>
          </a:gsLst>
          <a:lin ang="5400000"/>
        </a:gradFill>
        <a:effectLst/>
      </p:bgPr>
    </p:bg>
    <p:spTree>
      <p:nvGrpSpPr>
        <p:cNvPr id="1" name=""/>
        <p:cNvGrpSpPr/>
        <p:nvPr/>
      </p:nvGrpSpPr>
      <p:grpSpPr>
        <a:xfrm>
          <a:off x="0" y="0"/>
          <a:ext cx="0" cy="0"/>
          <a:chOff x="0" y="0"/>
          <a:chExt cx="0" cy="0"/>
        </a:xfrm>
      </p:grpSpPr>
      <p:sp>
        <p:nvSpPr>
          <p:cNvPr id="1026" name="1 - Θέση τίτλου">
            <a:extLst>
              <a:ext uri="{FF2B5EF4-FFF2-40B4-BE49-F238E27FC236}">
                <a16:creationId xmlns:a16="http://schemas.microsoft.com/office/drawing/2014/main" id="{C93862C7-5D82-4782-A36E-D6D34EEF1DF9}"/>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a:t>Kλικ για επεξεργασία του τίτλου</a:t>
            </a:r>
          </a:p>
        </p:txBody>
      </p:sp>
      <p:sp>
        <p:nvSpPr>
          <p:cNvPr id="1027" name="2 - Θέση κειμένου">
            <a:extLst>
              <a:ext uri="{FF2B5EF4-FFF2-40B4-BE49-F238E27FC236}">
                <a16:creationId xmlns:a16="http://schemas.microsoft.com/office/drawing/2014/main" id="{6249DC96-CBDF-4F92-8B14-0D56AF0FC446}"/>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a:t>Kλικ για επεξεργασία των στυλ του υποδείγματος</a:t>
            </a:r>
          </a:p>
          <a:p>
            <a:pPr lvl="1"/>
            <a:r>
              <a:rPr lang="el-GR" altLang="el-GR"/>
              <a:t>Δεύτερου επιπέδου</a:t>
            </a:r>
          </a:p>
          <a:p>
            <a:pPr lvl="2"/>
            <a:r>
              <a:rPr lang="el-GR" altLang="el-GR"/>
              <a:t>Τρίτου επιπέδου</a:t>
            </a:r>
          </a:p>
          <a:p>
            <a:pPr lvl="3"/>
            <a:r>
              <a:rPr lang="el-GR" altLang="el-GR"/>
              <a:t>Τέταρτου επιπέδου</a:t>
            </a:r>
          </a:p>
          <a:p>
            <a:pPr lvl="4"/>
            <a:r>
              <a:rPr lang="el-GR" altLang="el-GR"/>
              <a:t>Πέμπτου επιπέδου</a:t>
            </a:r>
          </a:p>
        </p:txBody>
      </p:sp>
      <p:sp>
        <p:nvSpPr>
          <p:cNvPr id="4" name="3 - Θέση ημερομηνίας">
            <a:extLst>
              <a:ext uri="{FF2B5EF4-FFF2-40B4-BE49-F238E27FC236}">
                <a16:creationId xmlns:a16="http://schemas.microsoft.com/office/drawing/2014/main" id="{D495EBDB-B339-4AFE-A8EE-CCF11BE11D7C}"/>
              </a:ext>
            </a:extLst>
          </p:cNvPr>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pPr>
              <a:defRPr/>
            </a:pPr>
            <a:fld id="{ED60879F-C83B-4980-8B6D-8B2C270F3EBE}" type="datetimeFigureOut">
              <a:rPr lang="el-GR"/>
              <a:pPr>
                <a:defRPr/>
              </a:pPr>
              <a:t>7/2/2021</a:t>
            </a:fld>
            <a:endParaRPr lang="el-GR"/>
          </a:p>
        </p:txBody>
      </p:sp>
      <p:sp>
        <p:nvSpPr>
          <p:cNvPr id="5" name="4 - Θέση υποσέλιδου">
            <a:extLst>
              <a:ext uri="{FF2B5EF4-FFF2-40B4-BE49-F238E27FC236}">
                <a16:creationId xmlns:a16="http://schemas.microsoft.com/office/drawing/2014/main" id="{7DFD7B28-FB61-493E-8876-A54D8CAA5DD6}"/>
              </a:ext>
            </a:extLst>
          </p:cNvPr>
          <p:cNvSpPr>
            <a:spLocks noGrp="1"/>
          </p:cNvSpPr>
          <p:nvPr>
            <p:ph type="ftr" sz="quarter" idx="3"/>
          </p:nvPr>
        </p:nvSpPr>
        <p:spPr>
          <a:xfrm>
            <a:off x="41656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endParaRPr lang="el-GR"/>
          </a:p>
        </p:txBody>
      </p:sp>
      <p:sp>
        <p:nvSpPr>
          <p:cNvPr id="6" name="5 - Θέση αριθμού διαφάνειας">
            <a:extLst>
              <a:ext uri="{FF2B5EF4-FFF2-40B4-BE49-F238E27FC236}">
                <a16:creationId xmlns:a16="http://schemas.microsoft.com/office/drawing/2014/main" id="{9226BFB7-A841-48A1-B8C3-6B0FAE7780ED}"/>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ECEAB02B-BAB9-4CC0-B978-A81E0E4FA7D6}" type="slidenum">
              <a:rPr lang="el-GR" altLang="el-GR"/>
              <a:pPr/>
              <a:t>‹#›</a:t>
            </a:fld>
            <a:endParaRPr lang="el-GR" altLang="el-GR"/>
          </a:p>
        </p:txBody>
      </p:sp>
    </p:spTree>
    <p:extLst>
      <p:ext uri="{BB962C8B-B14F-4D97-AF65-F5344CB8AC3E}">
        <p14:creationId xmlns:p14="http://schemas.microsoft.com/office/powerpoint/2010/main" val="5916742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Ορθογώνιο 1">
            <a:extLst>
              <a:ext uri="{FF2B5EF4-FFF2-40B4-BE49-F238E27FC236}">
                <a16:creationId xmlns:a16="http://schemas.microsoft.com/office/drawing/2014/main" id="{0B1B4B84-E790-4B30-BF33-4B73AE8A94C8}"/>
              </a:ext>
            </a:extLst>
          </p:cNvPr>
          <p:cNvSpPr>
            <a:spLocks noChangeArrowheads="1"/>
          </p:cNvSpPr>
          <p:nvPr/>
        </p:nvSpPr>
        <p:spPr bwMode="auto">
          <a:xfrm>
            <a:off x="1500188" y="1"/>
            <a:ext cx="36750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l-GR" altLang="el-GR" sz="2400" b="1">
                <a:solidFill>
                  <a:srgbClr val="C00000"/>
                </a:solidFill>
              </a:rPr>
              <a:t>3-3 ΡΕΥΣΤΑ ΣΕ ΚΙΝΗΣΗ </a:t>
            </a:r>
          </a:p>
        </p:txBody>
      </p:sp>
      <p:pic>
        <p:nvPicPr>
          <p:cNvPr id="205826" name="Picture 2">
            <a:extLst>
              <a:ext uri="{FF2B5EF4-FFF2-40B4-BE49-F238E27FC236}">
                <a16:creationId xmlns:a16="http://schemas.microsoft.com/office/drawing/2014/main" id="{957A1DBF-E8C8-44E8-85AE-12DC3D3B966A}"/>
              </a:ext>
            </a:extLst>
          </p:cNvPr>
          <p:cNvPicPr>
            <a:picLocks noChangeAspect="1" noChangeArrowheads="1"/>
          </p:cNvPicPr>
          <p:nvPr/>
        </p:nvPicPr>
        <p:blipFill>
          <a:blip r:embed="rId2"/>
          <a:srcRect/>
          <a:stretch>
            <a:fillRect/>
          </a:stretch>
        </p:blipFill>
        <p:spPr bwMode="auto">
          <a:xfrm>
            <a:off x="8494714" y="1"/>
            <a:ext cx="2200275" cy="2752725"/>
          </a:xfrm>
          <a:prstGeom prst="rect">
            <a:avLst/>
          </a:prstGeom>
          <a:noFill/>
          <a:ln>
            <a:noFill/>
          </a:ln>
          <a:effectLst>
            <a:outerShdw blurRad="50800" dist="114300" dir="8100000" algn="tr"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Ορθογώνιο 2">
            <a:extLst>
              <a:ext uri="{FF2B5EF4-FFF2-40B4-BE49-F238E27FC236}">
                <a16:creationId xmlns:a16="http://schemas.microsoft.com/office/drawing/2014/main" id="{512D7C97-C448-40C4-B082-99B6C9C1C7AB}"/>
              </a:ext>
            </a:extLst>
          </p:cNvPr>
          <p:cNvSpPr>
            <a:spLocks noChangeArrowheads="1"/>
          </p:cNvSpPr>
          <p:nvPr/>
        </p:nvSpPr>
        <p:spPr bwMode="auto">
          <a:xfrm>
            <a:off x="1847851" y="3789363"/>
            <a:ext cx="8640763"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el-GR" altLang="el-GR">
                <a:solidFill>
                  <a:prstClr val="black"/>
                </a:solidFill>
              </a:rPr>
              <a:t>Η μελέτη μιας τέτοιας κίνησης είναι πολύπλοκη. Εμείς θα περιοριστούμε στη μελέτη της ροής ενός ρευστού που δεν παρουσιάζει εσωτερικές τριβές και τριβές με τα τοιχώματά του σωλήνα μέσα στον οποίο ρέει και επιπλέον είναι ασυμπίεστο. Ένα τέτοιο ρευστό χαρακτηρίζεται ως </a:t>
            </a:r>
            <a:r>
              <a:rPr lang="el-GR" altLang="el-GR" b="1">
                <a:solidFill>
                  <a:prstClr val="black"/>
                </a:solidFill>
              </a:rPr>
              <a:t>ιδανικό.</a:t>
            </a:r>
          </a:p>
          <a:p>
            <a:pPr algn="ctr" eaLnBrk="1" fontAlgn="base" hangingPunct="1">
              <a:spcBef>
                <a:spcPct val="0"/>
              </a:spcBef>
              <a:spcAft>
                <a:spcPct val="0"/>
              </a:spcAft>
            </a:pPr>
            <a:endParaRPr lang="el-GR" altLang="el-GR">
              <a:solidFill>
                <a:prstClr val="black"/>
              </a:solidFill>
            </a:endParaRPr>
          </a:p>
          <a:p>
            <a:pPr algn="ctr" eaLnBrk="1" fontAlgn="base" hangingPunct="1">
              <a:spcBef>
                <a:spcPct val="0"/>
              </a:spcBef>
              <a:spcAft>
                <a:spcPct val="0"/>
              </a:spcAft>
            </a:pPr>
            <a:r>
              <a:rPr lang="el-GR" altLang="el-GR">
                <a:solidFill>
                  <a:prstClr val="black"/>
                </a:solidFill>
              </a:rPr>
              <a:t>Στην πραγματικότητα η συμπεριφορά των κινούμενων ρευστών διαφέρει πολύ ή λίγο από τη συμπεριφορά των ιδανικών ρευστών. Για να διακρίνουμε τα υπαρκτά ρευστά από τα ιδανικά θα τα ονομάζουμε </a:t>
            </a:r>
            <a:r>
              <a:rPr lang="el-GR" altLang="el-GR" b="1">
                <a:solidFill>
                  <a:prstClr val="black"/>
                </a:solidFill>
              </a:rPr>
              <a:t>πραγματικά ρευστά.</a:t>
            </a:r>
            <a:endParaRPr lang="el-GR" altLang="el-GR">
              <a:solidFill>
                <a:prstClr val="black"/>
              </a:solidFill>
            </a:endParaRPr>
          </a:p>
          <a:p>
            <a:pPr algn="ctr" eaLnBrk="1" fontAlgn="base" hangingPunct="1">
              <a:spcBef>
                <a:spcPct val="0"/>
              </a:spcBef>
              <a:spcAft>
                <a:spcPct val="0"/>
              </a:spcAft>
            </a:pPr>
            <a:r>
              <a:rPr lang="el-GR" altLang="el-GR">
                <a:solidFill>
                  <a:prstClr val="black"/>
                </a:solidFill>
              </a:rPr>
              <a:t>Η ροή ενός ιδανικού ρευστού είναι </a:t>
            </a:r>
            <a:r>
              <a:rPr lang="el-GR" altLang="el-GR" b="1">
                <a:solidFill>
                  <a:prstClr val="black"/>
                </a:solidFill>
              </a:rPr>
              <a:t>στρωτή,</a:t>
            </a:r>
            <a:r>
              <a:rPr lang="el-GR" altLang="el-GR">
                <a:solidFill>
                  <a:prstClr val="black"/>
                </a:solidFill>
              </a:rPr>
              <a:t> δηλαδή δεν παρουσιάζει στροβίλους.</a:t>
            </a:r>
          </a:p>
        </p:txBody>
      </p:sp>
      <p:sp>
        <p:nvSpPr>
          <p:cNvPr id="4" name="Ορθογώνιο 3">
            <a:extLst>
              <a:ext uri="{FF2B5EF4-FFF2-40B4-BE49-F238E27FC236}">
                <a16:creationId xmlns:a16="http://schemas.microsoft.com/office/drawing/2014/main" id="{48AD6F59-76A3-454A-BDA8-82E3981FD571}"/>
              </a:ext>
            </a:extLst>
          </p:cNvPr>
          <p:cNvSpPr>
            <a:spLocks noChangeArrowheads="1"/>
          </p:cNvSpPr>
          <p:nvPr/>
        </p:nvSpPr>
        <p:spPr bwMode="auto">
          <a:xfrm>
            <a:off x="2135189" y="692150"/>
            <a:ext cx="5832475" cy="258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el-GR" altLang="el-GR">
                <a:solidFill>
                  <a:prstClr val="black"/>
                </a:solidFill>
              </a:rPr>
              <a:t>Κατά την κίνηση των ρευστών αναπτύσσονται δυνάμεις τριβής μεταξύ των μορίων τους (εσωτερική τριβή) αλλά και μεταξύ των μορίων τους και των τοιχωμάτων του σωλήνα μέσα στον οποίο πραγματοποιείται η κίνηση (δυνάμεις συναφείας). </a:t>
            </a:r>
          </a:p>
          <a:p>
            <a:pPr algn="ctr" eaLnBrk="1" fontAlgn="base" hangingPunct="1">
              <a:spcBef>
                <a:spcPct val="0"/>
              </a:spcBef>
              <a:spcAft>
                <a:spcPct val="0"/>
              </a:spcAft>
            </a:pPr>
            <a:endParaRPr lang="el-GR" altLang="el-GR">
              <a:solidFill>
                <a:prstClr val="black"/>
              </a:solidFill>
            </a:endParaRPr>
          </a:p>
          <a:p>
            <a:pPr algn="ctr" eaLnBrk="1" fontAlgn="base" hangingPunct="1">
              <a:spcBef>
                <a:spcPct val="0"/>
              </a:spcBef>
              <a:spcAft>
                <a:spcPct val="0"/>
              </a:spcAft>
            </a:pPr>
            <a:r>
              <a:rPr lang="el-GR" altLang="el-GR">
                <a:solidFill>
                  <a:prstClr val="black"/>
                </a:solidFill>
              </a:rPr>
              <a:t>Αν οι δυνάμεις που προαναφέραμε υπερβούν κάποιο όριο το ρευστό δημιουργεί κατά τη ροή του δίνες και η ροή λέγεται </a:t>
            </a:r>
            <a:r>
              <a:rPr lang="el-GR" altLang="el-GR" b="1">
                <a:solidFill>
                  <a:prstClr val="black"/>
                </a:solidFill>
              </a:rPr>
              <a:t>τυρβώδης</a:t>
            </a:r>
            <a:r>
              <a:rPr lang="el-GR" altLang="el-GR">
                <a:solidFill>
                  <a:prstClr val="black"/>
                </a:solidFill>
              </a:rPr>
              <a:t> ή στροβιλώδης.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Effect transition="in" filter="fade">
                                      <p:cBhvr>
                                        <p:cTn id="14" dur="1000"/>
                                        <p:tgtEl>
                                          <p:spTgt spid="4">
                                            <p:txEl>
                                              <p:pRg st="2" end="2"/>
                                            </p:txEl>
                                          </p:spTgt>
                                        </p:tgtEl>
                                      </p:cBhvr>
                                    </p:animEffect>
                                    <p:anim calcmode="lin" valueType="num">
                                      <p:cBhvr>
                                        <p:cTn id="1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Ορθογώνιο 1">
            <a:extLst>
              <a:ext uri="{FF2B5EF4-FFF2-40B4-BE49-F238E27FC236}">
                <a16:creationId xmlns:a16="http://schemas.microsoft.com/office/drawing/2014/main" id="{4D38D20F-948D-4536-8325-B42D84E5B9F1}"/>
              </a:ext>
            </a:extLst>
          </p:cNvPr>
          <p:cNvSpPr>
            <a:spLocks noChangeArrowheads="1"/>
          </p:cNvSpPr>
          <p:nvPr/>
        </p:nvSpPr>
        <p:spPr bwMode="auto">
          <a:xfrm>
            <a:off x="1500188" y="1"/>
            <a:ext cx="36750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l-GR" altLang="el-GR" sz="2400" b="1">
                <a:solidFill>
                  <a:srgbClr val="C00000"/>
                </a:solidFill>
              </a:rPr>
              <a:t>3-3 ΡΕΥΣΤΑ ΣΕ ΚΙΝΗΣΗ </a:t>
            </a:r>
          </a:p>
        </p:txBody>
      </p:sp>
      <p:pic>
        <p:nvPicPr>
          <p:cNvPr id="3" name="Picture 2">
            <a:extLst>
              <a:ext uri="{FF2B5EF4-FFF2-40B4-BE49-F238E27FC236}">
                <a16:creationId xmlns:a16="http://schemas.microsoft.com/office/drawing/2014/main" id="{C834C912-7939-4C0D-A98C-854D3D14CD81}"/>
              </a:ext>
            </a:extLst>
          </p:cNvPr>
          <p:cNvPicPr>
            <a:picLocks noChangeAspect="1" noChangeArrowheads="1"/>
          </p:cNvPicPr>
          <p:nvPr/>
        </p:nvPicPr>
        <p:blipFill>
          <a:blip r:embed="rId2"/>
          <a:srcRect/>
          <a:stretch>
            <a:fillRect/>
          </a:stretch>
        </p:blipFill>
        <p:spPr bwMode="auto">
          <a:xfrm>
            <a:off x="8494714" y="1"/>
            <a:ext cx="2200275" cy="2752725"/>
          </a:xfrm>
          <a:prstGeom prst="rect">
            <a:avLst/>
          </a:prstGeom>
          <a:noFill/>
          <a:ln>
            <a:noFill/>
          </a:ln>
          <a:effectLst>
            <a:outerShdw blurRad="50800" dist="114300" dir="8100000" algn="tr"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6851" name="Picture 3">
            <a:extLst>
              <a:ext uri="{FF2B5EF4-FFF2-40B4-BE49-F238E27FC236}">
                <a16:creationId xmlns:a16="http://schemas.microsoft.com/office/drawing/2014/main" id="{108A2B22-129F-4882-A0F8-6F17AA205D0C}"/>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919288" y="620714"/>
            <a:ext cx="4824412" cy="2327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1013" name="Ορθογώνιο 3">
            <a:extLst>
              <a:ext uri="{FF2B5EF4-FFF2-40B4-BE49-F238E27FC236}">
                <a16:creationId xmlns:a16="http://schemas.microsoft.com/office/drawing/2014/main" id="{E4480FFD-88EE-4582-8F4A-520E66462340}"/>
              </a:ext>
            </a:extLst>
          </p:cNvPr>
          <p:cNvSpPr>
            <a:spLocks noChangeArrowheads="1"/>
          </p:cNvSpPr>
          <p:nvPr/>
        </p:nvSpPr>
        <p:spPr bwMode="auto">
          <a:xfrm>
            <a:off x="2159000" y="620714"/>
            <a:ext cx="43449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l-GR" altLang="el-GR" b="1" i="1">
                <a:solidFill>
                  <a:srgbClr val="C00000"/>
                </a:solidFill>
              </a:rPr>
              <a:t>Ρευματικές γραμμές - Φλέβα - Παροχή</a:t>
            </a:r>
            <a:endParaRPr lang="el-GR" altLang="el-GR" i="1">
              <a:solidFill>
                <a:srgbClr val="C00000"/>
              </a:solidFill>
            </a:endParaRPr>
          </a:p>
        </p:txBody>
      </p:sp>
      <p:sp>
        <p:nvSpPr>
          <p:cNvPr id="5" name="Ορθογώνιο 4">
            <a:extLst>
              <a:ext uri="{FF2B5EF4-FFF2-40B4-BE49-F238E27FC236}">
                <a16:creationId xmlns:a16="http://schemas.microsoft.com/office/drawing/2014/main" id="{6F51E94D-EB55-4B67-AF44-DB9D765E021F}"/>
              </a:ext>
            </a:extLst>
          </p:cNvPr>
          <p:cNvSpPr>
            <a:spLocks noChangeArrowheads="1"/>
          </p:cNvSpPr>
          <p:nvPr/>
        </p:nvSpPr>
        <p:spPr bwMode="auto">
          <a:xfrm>
            <a:off x="1774825" y="3000376"/>
            <a:ext cx="8642350"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el-GR" altLang="el-GR">
                <a:solidFill>
                  <a:prstClr val="black"/>
                </a:solidFill>
              </a:rPr>
              <a:t>Το σύνολο των θέσεων από τις οποίες περνά κάθε μόριο του ρευστού στη διάρκεια της κίνησής του ορίζει μια γραμμή που την ονομάζουμε </a:t>
            </a:r>
            <a:r>
              <a:rPr lang="el-GR" altLang="el-GR" b="1">
                <a:solidFill>
                  <a:prstClr val="black"/>
                </a:solidFill>
              </a:rPr>
              <a:t>ρευματική γραμμή</a:t>
            </a:r>
            <a:r>
              <a:rPr lang="el-GR" altLang="el-GR">
                <a:solidFill>
                  <a:prstClr val="black"/>
                </a:solidFill>
              </a:rPr>
              <a:t>. Εφόσον η ρευματική γραμμή είναι στην πραγματικότητα η τροχιά του μορίου, η ταχύτητά του σε κάθε θέση θα είναι εφαπτομένη της ρευματικής γραμμής πράγμα που σημαίνει ότι δύο ρευματικές γραμμές δεν είναι δυνατόν να τέμνονται. </a:t>
            </a:r>
          </a:p>
        </p:txBody>
      </p:sp>
      <p:pic>
        <p:nvPicPr>
          <p:cNvPr id="206852" name="Picture 4">
            <a:extLst>
              <a:ext uri="{FF2B5EF4-FFF2-40B4-BE49-F238E27FC236}">
                <a16:creationId xmlns:a16="http://schemas.microsoft.com/office/drawing/2014/main" id="{1632C9FB-5EC4-4E46-B4E2-6F6058016798}"/>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920876" y="4581526"/>
            <a:ext cx="3535363" cy="1871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Ορθογώνιο 5">
            <a:extLst>
              <a:ext uri="{FF2B5EF4-FFF2-40B4-BE49-F238E27FC236}">
                <a16:creationId xmlns:a16="http://schemas.microsoft.com/office/drawing/2014/main" id="{C512E4EB-6005-4CC8-AC0E-642E6A591499}"/>
              </a:ext>
            </a:extLst>
          </p:cNvPr>
          <p:cNvSpPr>
            <a:spLocks noChangeArrowheads="1"/>
          </p:cNvSpPr>
          <p:nvPr/>
        </p:nvSpPr>
        <p:spPr bwMode="auto">
          <a:xfrm>
            <a:off x="5735638" y="4603751"/>
            <a:ext cx="4572000" cy="203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el-GR" altLang="el-GR">
                <a:solidFill>
                  <a:prstClr val="black"/>
                </a:solidFill>
              </a:rPr>
              <a:t>Αν θεωρήσουμε μια επιφάνεια Α κάθετη στη διεύθυνση του σωλήνα, μέσα στον οποίο κινείται ένα ρευστό και από κάθε σημείο του περιγράμματος της Α σχεδιάσουμε την αντίστοιχη ρευματική γραμμή μέσα στο ρευστό σχηματίζεται ένας νοητός σωλήνας που ονομάζεται </a:t>
            </a:r>
            <a:r>
              <a:rPr lang="el-GR" altLang="el-GR" b="1">
                <a:solidFill>
                  <a:prstClr val="black"/>
                </a:solidFill>
              </a:rPr>
              <a:t>φλέβα.</a:t>
            </a:r>
            <a:r>
              <a:rPr lang="el-GR" altLang="el-GR">
                <a:solidFill>
                  <a:prstClr val="black"/>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06851"/>
                                        </p:tgtEl>
                                        <p:attrNameLst>
                                          <p:attrName>style.visibility</p:attrName>
                                        </p:attrNameLst>
                                      </p:cBhvr>
                                      <p:to>
                                        <p:strVal val="visible"/>
                                      </p:to>
                                    </p:set>
                                    <p:animEffect transition="in" filter="fade">
                                      <p:cBhvr>
                                        <p:cTn id="7" dur="500"/>
                                        <p:tgtEl>
                                          <p:spTgt spid="20685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nodeType="clickEffect">
                                  <p:stCondLst>
                                    <p:cond delay="0"/>
                                  </p:stCondLst>
                                  <p:childTnLst>
                                    <p:set>
                                      <p:cBhvr>
                                        <p:cTn id="18" dur="1" fill="hold">
                                          <p:stCondLst>
                                            <p:cond delay="0"/>
                                          </p:stCondLst>
                                        </p:cTn>
                                        <p:tgtEl>
                                          <p:spTgt spid="206852"/>
                                        </p:tgtEl>
                                        <p:attrNameLst>
                                          <p:attrName>style.visibility</p:attrName>
                                        </p:attrNameLst>
                                      </p:cBhvr>
                                      <p:to>
                                        <p:strVal val="visible"/>
                                      </p:to>
                                    </p:set>
                                    <p:animEffect transition="in" filter="fade">
                                      <p:cBhvr>
                                        <p:cTn id="19" dur="500"/>
                                        <p:tgtEl>
                                          <p:spTgt spid="206852"/>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1000"/>
                                        <p:tgtEl>
                                          <p:spTgt spid="6"/>
                                        </p:tgtEl>
                                      </p:cBhvr>
                                    </p:animEffect>
                                    <p:anim calcmode="lin" valueType="num">
                                      <p:cBhvr>
                                        <p:cTn id="25" dur="1000" fill="hold"/>
                                        <p:tgtEl>
                                          <p:spTgt spid="6"/>
                                        </p:tgtEl>
                                        <p:attrNameLst>
                                          <p:attrName>ppt_x</p:attrName>
                                        </p:attrNameLst>
                                      </p:cBhvr>
                                      <p:tavLst>
                                        <p:tav tm="0">
                                          <p:val>
                                            <p:strVal val="#ppt_x"/>
                                          </p:val>
                                        </p:tav>
                                        <p:tav tm="100000">
                                          <p:val>
                                            <p:strVal val="#ppt_x"/>
                                          </p:val>
                                        </p:tav>
                                      </p:tavLst>
                                    </p:anim>
                                    <p:anim calcmode="lin" valueType="num">
                                      <p:cBhvr>
                                        <p:cTn id="2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Ορθογώνιο 1">
            <a:extLst>
              <a:ext uri="{FF2B5EF4-FFF2-40B4-BE49-F238E27FC236}">
                <a16:creationId xmlns:a16="http://schemas.microsoft.com/office/drawing/2014/main" id="{9F9E55E0-29D8-412C-8D88-DD721873CE8B}"/>
              </a:ext>
            </a:extLst>
          </p:cNvPr>
          <p:cNvSpPr>
            <a:spLocks noChangeArrowheads="1"/>
          </p:cNvSpPr>
          <p:nvPr/>
        </p:nvSpPr>
        <p:spPr bwMode="auto">
          <a:xfrm>
            <a:off x="1500188" y="1"/>
            <a:ext cx="36750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l-GR" altLang="el-GR" sz="2400" b="1">
                <a:solidFill>
                  <a:srgbClr val="C00000"/>
                </a:solidFill>
              </a:rPr>
              <a:t>3-3 ΡΕΥΣΤΑ ΣΕ ΚΙΝΗΣΗ </a:t>
            </a:r>
          </a:p>
        </p:txBody>
      </p:sp>
      <p:pic>
        <p:nvPicPr>
          <p:cNvPr id="3" name="Picture 2">
            <a:extLst>
              <a:ext uri="{FF2B5EF4-FFF2-40B4-BE49-F238E27FC236}">
                <a16:creationId xmlns:a16="http://schemas.microsoft.com/office/drawing/2014/main" id="{27905C9E-ECD2-415C-A98F-22F36607951B}"/>
              </a:ext>
            </a:extLst>
          </p:cNvPr>
          <p:cNvPicPr>
            <a:picLocks noChangeAspect="1" noChangeArrowheads="1"/>
          </p:cNvPicPr>
          <p:nvPr/>
        </p:nvPicPr>
        <p:blipFill>
          <a:blip r:embed="rId2"/>
          <a:srcRect/>
          <a:stretch>
            <a:fillRect/>
          </a:stretch>
        </p:blipFill>
        <p:spPr bwMode="auto">
          <a:xfrm>
            <a:off x="8494714" y="1"/>
            <a:ext cx="2200275" cy="2752725"/>
          </a:xfrm>
          <a:prstGeom prst="rect">
            <a:avLst/>
          </a:prstGeom>
          <a:noFill/>
          <a:ln>
            <a:noFill/>
          </a:ln>
          <a:effectLst>
            <a:outerShdw blurRad="50800" dist="114300" dir="8100000" algn="tr"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2036" name="Ορθογώνιο 3">
            <a:extLst>
              <a:ext uri="{FF2B5EF4-FFF2-40B4-BE49-F238E27FC236}">
                <a16:creationId xmlns:a16="http://schemas.microsoft.com/office/drawing/2014/main" id="{EA93106E-D3BF-47CB-A25F-5B5403822444}"/>
              </a:ext>
            </a:extLst>
          </p:cNvPr>
          <p:cNvSpPr>
            <a:spLocks noChangeArrowheads="1"/>
          </p:cNvSpPr>
          <p:nvPr/>
        </p:nvSpPr>
        <p:spPr bwMode="auto">
          <a:xfrm>
            <a:off x="2159000" y="620714"/>
            <a:ext cx="43449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l-GR" altLang="el-GR" b="1" i="1">
                <a:solidFill>
                  <a:srgbClr val="C00000"/>
                </a:solidFill>
              </a:rPr>
              <a:t>Ρευματικές γραμμές - Φλέβα - Παροχή</a:t>
            </a:r>
            <a:endParaRPr lang="el-GR" altLang="el-GR" i="1">
              <a:solidFill>
                <a:srgbClr val="C00000"/>
              </a:solidFill>
            </a:endParaRPr>
          </a:p>
        </p:txBody>
      </p:sp>
      <p:grpSp>
        <p:nvGrpSpPr>
          <p:cNvPr id="7" name="Ομάδα 6">
            <a:extLst>
              <a:ext uri="{FF2B5EF4-FFF2-40B4-BE49-F238E27FC236}">
                <a16:creationId xmlns:a16="http://schemas.microsoft.com/office/drawing/2014/main" id="{D485C505-D572-4B47-BEFF-6D531B077296}"/>
              </a:ext>
            </a:extLst>
          </p:cNvPr>
          <p:cNvGrpSpPr>
            <a:grpSpLocks/>
          </p:cNvGrpSpPr>
          <p:nvPr/>
        </p:nvGrpSpPr>
        <p:grpSpPr bwMode="auto">
          <a:xfrm>
            <a:off x="1774826" y="1196976"/>
            <a:ext cx="5616575" cy="2301875"/>
            <a:chOff x="251520" y="1196752"/>
            <a:chExt cx="5616624" cy="2302515"/>
          </a:xfrm>
        </p:grpSpPr>
        <p:sp>
          <p:nvSpPr>
            <p:cNvPr id="172043" name="Rectangle 1">
              <a:extLst>
                <a:ext uri="{FF2B5EF4-FFF2-40B4-BE49-F238E27FC236}">
                  <a16:creationId xmlns:a16="http://schemas.microsoft.com/office/drawing/2014/main" id="{B0B2A693-91D2-4D90-8E73-7CA168FCBFA4}"/>
                </a:ext>
              </a:extLst>
            </p:cNvPr>
            <p:cNvSpPr>
              <a:spLocks noChangeArrowheads="1"/>
            </p:cNvSpPr>
            <p:nvPr/>
          </p:nvSpPr>
          <p:spPr bwMode="auto">
            <a:xfrm>
              <a:off x="251520" y="1196752"/>
              <a:ext cx="561662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0"/>
                </a:spcBef>
                <a:spcAft>
                  <a:spcPct val="0"/>
                </a:spcAft>
              </a:pPr>
              <a:r>
                <a:rPr lang="el-GR" altLang="el-GR">
                  <a:solidFill>
                    <a:prstClr val="black"/>
                  </a:solidFill>
                </a:rPr>
                <a:t>Από μια διατομή του σωλήνα ή της φλέβας σε χρόνο Δt περνάει ένας όγκος υγρού ΔV . Το πηλίκο</a:t>
              </a:r>
            </a:p>
          </p:txBody>
        </p:sp>
        <p:pic>
          <p:nvPicPr>
            <p:cNvPr id="172044" name="Picture 3">
              <a:extLst>
                <a:ext uri="{FF2B5EF4-FFF2-40B4-BE49-F238E27FC236}">
                  <a16:creationId xmlns:a16="http://schemas.microsoft.com/office/drawing/2014/main" id="{4BB61F37-B6C3-40AD-89C5-0868D801EA91}"/>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59769" y="2060848"/>
              <a:ext cx="1512168"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2045" name="Ορθογώνιο 5">
              <a:extLst>
                <a:ext uri="{FF2B5EF4-FFF2-40B4-BE49-F238E27FC236}">
                  <a16:creationId xmlns:a16="http://schemas.microsoft.com/office/drawing/2014/main" id="{19AA5938-2A78-4004-A4E9-A0A5BD64D85C}"/>
                </a:ext>
              </a:extLst>
            </p:cNvPr>
            <p:cNvSpPr>
              <a:spLocks noChangeArrowheads="1"/>
            </p:cNvSpPr>
            <p:nvPr/>
          </p:nvSpPr>
          <p:spPr bwMode="auto">
            <a:xfrm>
              <a:off x="467544" y="2852936"/>
              <a:ext cx="51845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el-GR" altLang="el-GR">
                  <a:solidFill>
                    <a:prstClr val="black"/>
                  </a:solidFill>
                </a:rPr>
                <a:t>ονομάζεται </a:t>
              </a:r>
              <a:r>
                <a:rPr lang="el-GR" altLang="el-GR" b="1">
                  <a:solidFill>
                    <a:prstClr val="black"/>
                  </a:solidFill>
                </a:rPr>
                <a:t>παροχή</a:t>
              </a:r>
              <a:r>
                <a:rPr lang="el-GR" altLang="el-GR">
                  <a:solidFill>
                    <a:prstClr val="black"/>
                  </a:solidFill>
                </a:rPr>
                <a:t> του σωλήνα ή της φλέβας και μετριέται σε m</a:t>
              </a:r>
              <a:r>
                <a:rPr lang="el-GR" altLang="el-GR" baseline="30000">
                  <a:solidFill>
                    <a:prstClr val="black"/>
                  </a:solidFill>
                </a:rPr>
                <a:t>3</a:t>
              </a:r>
              <a:r>
                <a:rPr lang="el-GR" altLang="el-GR">
                  <a:solidFill>
                    <a:prstClr val="black"/>
                  </a:solidFill>
                </a:rPr>
                <a:t>/s</a:t>
              </a:r>
            </a:p>
          </p:txBody>
        </p:sp>
      </p:grpSp>
      <p:grpSp>
        <p:nvGrpSpPr>
          <p:cNvPr id="9" name="Ομάδα 8">
            <a:extLst>
              <a:ext uri="{FF2B5EF4-FFF2-40B4-BE49-F238E27FC236}">
                <a16:creationId xmlns:a16="http://schemas.microsoft.com/office/drawing/2014/main" id="{63845728-58B8-43E3-B570-5915B49C855D}"/>
              </a:ext>
            </a:extLst>
          </p:cNvPr>
          <p:cNvGrpSpPr>
            <a:grpSpLocks/>
          </p:cNvGrpSpPr>
          <p:nvPr/>
        </p:nvGrpSpPr>
        <p:grpSpPr bwMode="auto">
          <a:xfrm>
            <a:off x="1992314" y="3651250"/>
            <a:ext cx="7983537" cy="3138488"/>
            <a:chOff x="467544" y="3650541"/>
            <a:chExt cx="7984815" cy="3139321"/>
          </a:xfrm>
        </p:grpSpPr>
        <p:sp>
          <p:nvSpPr>
            <p:cNvPr id="172039" name="Rectangle 4">
              <a:extLst>
                <a:ext uri="{FF2B5EF4-FFF2-40B4-BE49-F238E27FC236}">
                  <a16:creationId xmlns:a16="http://schemas.microsoft.com/office/drawing/2014/main" id="{55DC43C0-764B-42D6-815D-3B614015B18E}"/>
                </a:ext>
              </a:extLst>
            </p:cNvPr>
            <p:cNvSpPr>
              <a:spLocks noChangeArrowheads="1"/>
            </p:cNvSpPr>
            <p:nvPr/>
          </p:nvSpPr>
          <p:spPr bwMode="auto">
            <a:xfrm>
              <a:off x="467544" y="3650541"/>
              <a:ext cx="7857191"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0"/>
                </a:spcBef>
                <a:spcAft>
                  <a:spcPct val="0"/>
                </a:spcAft>
              </a:pPr>
              <a:r>
                <a:rPr lang="el-GR" altLang="el-GR">
                  <a:solidFill>
                    <a:prstClr val="black"/>
                  </a:solidFill>
                  <a:cs typeface="Arial" panose="020B0604020202020204" pitchFamily="34" charset="0"/>
                </a:rPr>
                <a:t>Αν η διατομή του σωλήνα είναι Α και το υγρό στο χρονικό διάστημα Δt έχει μετατοπιστεί κατά Δ</a:t>
              </a:r>
              <a:r>
                <a:rPr lang="en-US" altLang="el-GR">
                  <a:solidFill>
                    <a:prstClr val="black"/>
                  </a:solidFill>
                  <a:cs typeface="Arial" panose="020B0604020202020204" pitchFamily="34" charset="0"/>
                </a:rPr>
                <a:t>x</a:t>
              </a:r>
              <a:r>
                <a:rPr lang="el-GR" altLang="el-GR">
                  <a:solidFill>
                    <a:prstClr val="black"/>
                  </a:solidFill>
                  <a:cs typeface="Arial" panose="020B0604020202020204" pitchFamily="34" charset="0"/>
                </a:rPr>
                <a:t>, μπορούμε να γράψουμε</a:t>
              </a:r>
            </a:p>
            <a:p>
              <a:pPr algn="ctr" fontAlgn="base">
                <a:spcBef>
                  <a:spcPct val="0"/>
                </a:spcBef>
                <a:spcAft>
                  <a:spcPct val="0"/>
                </a:spcAft>
              </a:pPr>
              <a:r>
                <a:rPr lang="el-GR" altLang="el-GR">
                  <a:solidFill>
                    <a:prstClr val="black"/>
                  </a:solidFill>
                  <a:cs typeface="Arial" panose="020B0604020202020204" pitchFamily="34" charset="0"/>
                </a:rPr>
                <a:t>ΔV=AΔx</a:t>
              </a:r>
            </a:p>
            <a:p>
              <a:pPr algn="ctr" fontAlgn="base">
                <a:spcBef>
                  <a:spcPct val="0"/>
                </a:spcBef>
                <a:spcAft>
                  <a:spcPct val="0"/>
                </a:spcAft>
              </a:pPr>
              <a:r>
                <a:rPr lang="el-GR" altLang="el-GR">
                  <a:solidFill>
                    <a:prstClr val="black"/>
                  </a:solidFill>
                  <a:cs typeface="Arial" panose="020B0604020202020204" pitchFamily="34" charset="0"/>
                </a:rPr>
                <a:t>Αντικαθιστώντας</a:t>
              </a:r>
              <a:r>
                <a:rPr lang="en-US" altLang="el-GR">
                  <a:solidFill>
                    <a:prstClr val="black"/>
                  </a:solidFill>
                  <a:cs typeface="Arial" panose="020B0604020202020204" pitchFamily="34" charset="0"/>
                </a:rPr>
                <a:t> </a:t>
              </a:r>
              <a:r>
                <a:rPr lang="el-GR" altLang="el-GR">
                  <a:solidFill>
                    <a:prstClr val="black"/>
                  </a:solidFill>
                  <a:cs typeface="Arial" panose="020B0604020202020204" pitchFamily="34" charset="0"/>
                </a:rPr>
                <a:t>προκύπτει</a:t>
              </a:r>
              <a:endParaRPr lang="en-US" altLang="el-GR">
                <a:solidFill>
                  <a:prstClr val="black"/>
                </a:solidFill>
                <a:cs typeface="Arial" panose="020B0604020202020204" pitchFamily="34" charset="0"/>
              </a:endParaRPr>
            </a:p>
            <a:p>
              <a:pPr algn="ctr" fontAlgn="base">
                <a:spcBef>
                  <a:spcPct val="0"/>
                </a:spcBef>
                <a:spcAft>
                  <a:spcPct val="0"/>
                </a:spcAft>
              </a:pPr>
              <a:endParaRPr lang="el-GR" altLang="el-GR">
                <a:solidFill>
                  <a:prstClr val="black"/>
                </a:solidFill>
                <a:cs typeface="Arial" panose="020B0604020202020204" pitchFamily="34" charset="0"/>
              </a:endParaRPr>
            </a:p>
            <a:p>
              <a:pPr algn="ctr" fontAlgn="base">
                <a:spcBef>
                  <a:spcPct val="0"/>
                </a:spcBef>
                <a:spcAft>
                  <a:spcPct val="0"/>
                </a:spcAft>
              </a:pPr>
              <a:r>
                <a:rPr lang="el-GR" altLang="el-GR">
                  <a:solidFill>
                    <a:prstClr val="black"/>
                  </a:solidFill>
                  <a:cs typeface="Arial" panose="020B0604020202020204" pitchFamily="34" charset="0"/>
                </a:rPr>
                <a:t>  </a:t>
              </a:r>
            </a:p>
            <a:p>
              <a:pPr algn="ctr" fontAlgn="base">
                <a:spcBef>
                  <a:spcPct val="0"/>
                </a:spcBef>
                <a:spcAft>
                  <a:spcPct val="0"/>
                </a:spcAft>
              </a:pPr>
              <a:endParaRPr lang="en-US" altLang="el-GR">
                <a:solidFill>
                  <a:prstClr val="black"/>
                </a:solidFill>
                <a:cs typeface="Arial" panose="020B0604020202020204" pitchFamily="34" charset="0"/>
              </a:endParaRPr>
            </a:p>
            <a:p>
              <a:pPr algn="ctr" fontAlgn="base">
                <a:spcBef>
                  <a:spcPct val="0"/>
                </a:spcBef>
                <a:spcAft>
                  <a:spcPct val="0"/>
                </a:spcAft>
              </a:pPr>
              <a:r>
                <a:rPr lang="el-GR" altLang="el-GR">
                  <a:solidFill>
                    <a:prstClr val="black"/>
                  </a:solidFill>
                  <a:cs typeface="Arial" panose="020B0604020202020204" pitchFamily="34" charset="0"/>
                </a:rPr>
                <a:t>και επειδή το πηλίκο</a:t>
              </a:r>
              <a:r>
                <a:rPr lang="en-US" altLang="el-GR">
                  <a:solidFill>
                    <a:prstClr val="black"/>
                  </a:solidFill>
                  <a:cs typeface="Arial" panose="020B0604020202020204" pitchFamily="34" charset="0"/>
                </a:rPr>
                <a:t>: </a:t>
              </a:r>
            </a:p>
            <a:p>
              <a:pPr algn="ctr" fontAlgn="base">
                <a:spcBef>
                  <a:spcPct val="0"/>
                </a:spcBef>
                <a:spcAft>
                  <a:spcPct val="0"/>
                </a:spcAft>
              </a:pPr>
              <a:endParaRPr lang="en-US" altLang="el-GR">
                <a:solidFill>
                  <a:prstClr val="black"/>
                </a:solidFill>
                <a:cs typeface="Arial" panose="020B0604020202020204" pitchFamily="34" charset="0"/>
              </a:endParaRPr>
            </a:p>
            <a:p>
              <a:pPr algn="ctr" fontAlgn="base">
                <a:spcBef>
                  <a:spcPct val="0"/>
                </a:spcBef>
                <a:spcAft>
                  <a:spcPct val="0"/>
                </a:spcAft>
              </a:pPr>
              <a:r>
                <a:rPr lang="el-GR" altLang="el-GR">
                  <a:solidFill>
                    <a:prstClr val="black"/>
                  </a:solidFill>
                  <a:cs typeface="Arial" panose="020B0604020202020204" pitchFamily="34" charset="0"/>
                </a:rPr>
                <a:t> ισούται με την ταχύτητα του υγρού στη θέση αυτή</a:t>
              </a:r>
            </a:p>
            <a:p>
              <a:pPr algn="ctr" fontAlgn="base">
                <a:spcBef>
                  <a:spcPct val="0"/>
                </a:spcBef>
                <a:spcAft>
                  <a:spcPct val="0"/>
                </a:spcAft>
              </a:pPr>
              <a:endParaRPr lang="el-GR" altLang="el-GR">
                <a:solidFill>
                  <a:prstClr val="black"/>
                </a:solidFill>
                <a:cs typeface="Arial" panose="020B0604020202020204" pitchFamily="34" charset="0"/>
              </a:endParaRPr>
            </a:p>
          </p:txBody>
        </p:sp>
        <p:pic>
          <p:nvPicPr>
            <p:cNvPr id="172040" name="Picture 7">
              <a:extLst>
                <a:ext uri="{FF2B5EF4-FFF2-40B4-BE49-F238E27FC236}">
                  <a16:creationId xmlns:a16="http://schemas.microsoft.com/office/drawing/2014/main" id="{91D51E02-4213-452E-917E-7EB73203384F}"/>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51920" y="4783636"/>
              <a:ext cx="1127953" cy="661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2041" name="Picture 8">
              <a:extLst>
                <a:ext uri="{FF2B5EF4-FFF2-40B4-BE49-F238E27FC236}">
                  <a16:creationId xmlns:a16="http://schemas.microsoft.com/office/drawing/2014/main" id="{43671D07-F041-4DDB-B0C1-7AE02A2133A2}"/>
                </a:ext>
              </a:extLst>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559838" y="5122691"/>
              <a:ext cx="496441" cy="778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2042" name="Picture 9">
              <a:extLst>
                <a:ext uri="{FF2B5EF4-FFF2-40B4-BE49-F238E27FC236}">
                  <a16:creationId xmlns:a16="http://schemas.microsoft.com/office/drawing/2014/main" id="{314DF39D-ADF0-4EF1-8BC8-1F07B7B01918}"/>
                </a:ext>
              </a:extLst>
            </p:cNvPr>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44930" y="6021288"/>
              <a:ext cx="1507429" cy="570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239E798C-DF99-4CA8-B965-5BA87A8FA7C9}"/>
              </a:ext>
            </a:extLst>
          </p:cNvPr>
          <p:cNvSpPr>
            <a:spLocks noChangeArrowheads="1"/>
          </p:cNvSpPr>
          <p:nvPr/>
        </p:nvSpPr>
        <p:spPr bwMode="auto">
          <a:xfrm>
            <a:off x="2424113" y="3716339"/>
            <a:ext cx="60706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el-GR" altLang="el-GR" b="1">
                <a:solidFill>
                  <a:prstClr val="black"/>
                </a:solidFill>
              </a:rPr>
              <a:t>Η παροχή σωλήνα ή φλέβας σε κάποια θέση είναι ίση με το γινόμενο του εμβαδού της διατομής επί την ταχύτητα του ρευστού στη θέση αυτή.</a:t>
            </a:r>
            <a:endParaRPr lang="el-GR" altLang="el-GR">
              <a:solidFill>
                <a:prstClr val="black"/>
              </a:solidFill>
            </a:endParaRPr>
          </a:p>
        </p:txBody>
      </p:sp>
      <p:sp>
        <p:nvSpPr>
          <p:cNvPr id="173059" name="Ορθογώνιο 2">
            <a:extLst>
              <a:ext uri="{FF2B5EF4-FFF2-40B4-BE49-F238E27FC236}">
                <a16:creationId xmlns:a16="http://schemas.microsoft.com/office/drawing/2014/main" id="{64D4076C-5584-48EF-A57D-73D9202E91FE}"/>
              </a:ext>
            </a:extLst>
          </p:cNvPr>
          <p:cNvSpPr>
            <a:spLocks noChangeArrowheads="1"/>
          </p:cNvSpPr>
          <p:nvPr/>
        </p:nvSpPr>
        <p:spPr bwMode="auto">
          <a:xfrm>
            <a:off x="1500188" y="1"/>
            <a:ext cx="36750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l-GR" altLang="el-GR" sz="2400" b="1">
                <a:solidFill>
                  <a:srgbClr val="C00000"/>
                </a:solidFill>
              </a:rPr>
              <a:t>3-3 ΡΕΥΣΤΑ ΣΕ ΚΙΝΗΣΗ </a:t>
            </a:r>
          </a:p>
        </p:txBody>
      </p:sp>
      <p:pic>
        <p:nvPicPr>
          <p:cNvPr id="4" name="Picture 2">
            <a:extLst>
              <a:ext uri="{FF2B5EF4-FFF2-40B4-BE49-F238E27FC236}">
                <a16:creationId xmlns:a16="http://schemas.microsoft.com/office/drawing/2014/main" id="{C63512CC-A1FB-4651-9FCD-7F5DB9875CEA}"/>
              </a:ext>
            </a:extLst>
          </p:cNvPr>
          <p:cNvPicPr>
            <a:picLocks noChangeAspect="1" noChangeArrowheads="1"/>
          </p:cNvPicPr>
          <p:nvPr/>
        </p:nvPicPr>
        <p:blipFill>
          <a:blip r:embed="rId2"/>
          <a:srcRect/>
          <a:stretch>
            <a:fillRect/>
          </a:stretch>
        </p:blipFill>
        <p:spPr bwMode="auto">
          <a:xfrm>
            <a:off x="8494714" y="1"/>
            <a:ext cx="2200275" cy="2752725"/>
          </a:xfrm>
          <a:prstGeom prst="rect">
            <a:avLst/>
          </a:prstGeom>
          <a:noFill/>
          <a:ln>
            <a:noFill/>
          </a:ln>
          <a:effectLst>
            <a:outerShdw blurRad="50800" dist="114300" dir="8100000" algn="tr"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3061" name="Ορθογώνιο 4">
            <a:extLst>
              <a:ext uri="{FF2B5EF4-FFF2-40B4-BE49-F238E27FC236}">
                <a16:creationId xmlns:a16="http://schemas.microsoft.com/office/drawing/2014/main" id="{690933FC-A563-48F4-95EE-42DF421C329D}"/>
              </a:ext>
            </a:extLst>
          </p:cNvPr>
          <p:cNvSpPr>
            <a:spLocks noChangeArrowheads="1"/>
          </p:cNvSpPr>
          <p:nvPr/>
        </p:nvSpPr>
        <p:spPr bwMode="auto">
          <a:xfrm>
            <a:off x="2159000" y="620714"/>
            <a:ext cx="43449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l-GR" altLang="el-GR" b="1" i="1">
                <a:solidFill>
                  <a:srgbClr val="C00000"/>
                </a:solidFill>
              </a:rPr>
              <a:t>Ρευματικές γραμμές - Φλέβα - Παροχή</a:t>
            </a:r>
            <a:endParaRPr lang="el-GR" altLang="el-GR" i="1">
              <a:solidFill>
                <a:srgbClr val="C00000"/>
              </a:solidFill>
            </a:endParaRPr>
          </a:p>
        </p:txBody>
      </p:sp>
      <p:pic>
        <p:nvPicPr>
          <p:cNvPr id="208898" name="Picture 2">
            <a:extLst>
              <a:ext uri="{FF2B5EF4-FFF2-40B4-BE49-F238E27FC236}">
                <a16:creationId xmlns:a16="http://schemas.microsoft.com/office/drawing/2014/main" id="{AFBD20B0-6C3D-48FE-A5A2-BECD85724724}"/>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989389" y="1125538"/>
            <a:ext cx="2898775" cy="2316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8899" name="Picture 3">
            <a:extLst>
              <a:ext uri="{FF2B5EF4-FFF2-40B4-BE49-F238E27FC236}">
                <a16:creationId xmlns:a16="http://schemas.microsoft.com/office/drawing/2014/main" id="{4A59B267-8995-4FFC-B2E4-87F5130CEB62}"/>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88164" y="4178300"/>
            <a:ext cx="3449637" cy="246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08898"/>
                                        </p:tgtEl>
                                        <p:attrNameLst>
                                          <p:attrName>style.visibility</p:attrName>
                                        </p:attrNameLst>
                                      </p:cBhvr>
                                      <p:to>
                                        <p:strVal val="visible"/>
                                      </p:to>
                                    </p:set>
                                    <p:animEffect transition="in" filter="fade">
                                      <p:cBhvr>
                                        <p:cTn id="7" dur="500"/>
                                        <p:tgtEl>
                                          <p:spTgt spid="2088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nodeType="clickEffect">
                                  <p:stCondLst>
                                    <p:cond delay="0"/>
                                  </p:stCondLst>
                                  <p:childTnLst>
                                    <p:set>
                                      <p:cBhvr>
                                        <p:cTn id="18" dur="1" fill="hold">
                                          <p:stCondLst>
                                            <p:cond delay="0"/>
                                          </p:stCondLst>
                                        </p:cTn>
                                        <p:tgtEl>
                                          <p:spTgt spid="208899"/>
                                        </p:tgtEl>
                                        <p:attrNameLst>
                                          <p:attrName>style.visibility</p:attrName>
                                        </p:attrNameLst>
                                      </p:cBhvr>
                                      <p:to>
                                        <p:strVal val="visible"/>
                                      </p:to>
                                    </p:set>
                                    <p:animEffect transition="in" filter="fade">
                                      <p:cBhvr>
                                        <p:cTn id="19" dur="500"/>
                                        <p:tgtEl>
                                          <p:spTgt spid="2088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Ορθογώνιο 1">
            <a:extLst>
              <a:ext uri="{FF2B5EF4-FFF2-40B4-BE49-F238E27FC236}">
                <a16:creationId xmlns:a16="http://schemas.microsoft.com/office/drawing/2014/main" id="{3F6E9ADB-4B38-4059-A198-5D4BBA0F15A0}"/>
              </a:ext>
            </a:extLst>
          </p:cNvPr>
          <p:cNvSpPr>
            <a:spLocks noChangeArrowheads="1"/>
          </p:cNvSpPr>
          <p:nvPr/>
        </p:nvSpPr>
        <p:spPr bwMode="auto">
          <a:xfrm>
            <a:off x="1524001" y="1"/>
            <a:ext cx="76676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l-GR" altLang="el-GR" sz="2400" b="1">
                <a:solidFill>
                  <a:srgbClr val="C00000"/>
                </a:solidFill>
              </a:rPr>
              <a:t>3-4 ΔΙΑΤΗΡΗΣΗ ΥΛΗΣ ΚΑΙ Η ΕΞΙΣΩΣΗ ΣΥΝΕΧΕΙΑΣ </a:t>
            </a:r>
          </a:p>
        </p:txBody>
      </p:sp>
      <p:sp>
        <p:nvSpPr>
          <p:cNvPr id="3" name="Ορθογώνιο 2">
            <a:extLst>
              <a:ext uri="{FF2B5EF4-FFF2-40B4-BE49-F238E27FC236}">
                <a16:creationId xmlns:a16="http://schemas.microsoft.com/office/drawing/2014/main" id="{44C68603-8467-434F-8B55-2C45AC2F1DCF}"/>
              </a:ext>
            </a:extLst>
          </p:cNvPr>
          <p:cNvSpPr>
            <a:spLocks noChangeArrowheads="1"/>
          </p:cNvSpPr>
          <p:nvPr/>
        </p:nvSpPr>
        <p:spPr bwMode="auto">
          <a:xfrm>
            <a:off x="2711450" y="908050"/>
            <a:ext cx="6840538"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el-GR" altLang="el-GR">
                <a:solidFill>
                  <a:prstClr val="black"/>
                </a:solidFill>
              </a:rPr>
              <a:t>Θεωρούμε ένα ασυμπίεστο ρευστό που ρέει μέσα σ' ένα σωλήνα μεταβλητής διατομής. Υποθέτουμε ότι η ροή είναι στρωτή.</a:t>
            </a:r>
            <a:endParaRPr lang="en-US" altLang="el-GR">
              <a:solidFill>
                <a:prstClr val="black"/>
              </a:solidFill>
            </a:endParaRPr>
          </a:p>
          <a:p>
            <a:pPr algn="ctr" eaLnBrk="1" fontAlgn="base" hangingPunct="1">
              <a:spcBef>
                <a:spcPct val="0"/>
              </a:spcBef>
              <a:spcAft>
                <a:spcPct val="0"/>
              </a:spcAft>
            </a:pPr>
            <a:endParaRPr lang="en-US" altLang="el-GR">
              <a:solidFill>
                <a:prstClr val="black"/>
              </a:solidFill>
            </a:endParaRPr>
          </a:p>
          <a:p>
            <a:pPr algn="ctr" eaLnBrk="1" fontAlgn="base" hangingPunct="1">
              <a:spcBef>
                <a:spcPct val="0"/>
              </a:spcBef>
              <a:spcAft>
                <a:spcPct val="0"/>
              </a:spcAft>
            </a:pPr>
            <a:endParaRPr lang="en-US" altLang="el-GR">
              <a:solidFill>
                <a:prstClr val="black"/>
              </a:solidFill>
            </a:endParaRPr>
          </a:p>
          <a:p>
            <a:pPr algn="ctr" eaLnBrk="1" fontAlgn="base" hangingPunct="1">
              <a:spcBef>
                <a:spcPct val="0"/>
              </a:spcBef>
              <a:spcAft>
                <a:spcPct val="0"/>
              </a:spcAft>
            </a:pPr>
            <a:endParaRPr lang="en-US" altLang="el-GR">
              <a:solidFill>
                <a:prstClr val="black"/>
              </a:solidFill>
            </a:endParaRPr>
          </a:p>
          <a:p>
            <a:pPr algn="ctr" eaLnBrk="1" fontAlgn="base" hangingPunct="1">
              <a:spcBef>
                <a:spcPct val="0"/>
              </a:spcBef>
              <a:spcAft>
                <a:spcPct val="0"/>
              </a:spcAft>
            </a:pPr>
            <a:endParaRPr lang="en-US" altLang="el-GR">
              <a:solidFill>
                <a:prstClr val="black"/>
              </a:solidFill>
            </a:endParaRPr>
          </a:p>
          <a:p>
            <a:pPr algn="ctr" eaLnBrk="1" fontAlgn="base" hangingPunct="1">
              <a:spcBef>
                <a:spcPct val="0"/>
              </a:spcBef>
              <a:spcAft>
                <a:spcPct val="0"/>
              </a:spcAft>
            </a:pPr>
            <a:endParaRPr lang="en-US" altLang="el-GR">
              <a:solidFill>
                <a:prstClr val="black"/>
              </a:solidFill>
            </a:endParaRPr>
          </a:p>
          <a:p>
            <a:pPr algn="ctr" eaLnBrk="1" fontAlgn="base" hangingPunct="1">
              <a:spcBef>
                <a:spcPct val="0"/>
              </a:spcBef>
              <a:spcAft>
                <a:spcPct val="0"/>
              </a:spcAft>
            </a:pPr>
            <a:endParaRPr lang="en-US" altLang="el-GR">
              <a:solidFill>
                <a:prstClr val="black"/>
              </a:solidFill>
            </a:endParaRPr>
          </a:p>
          <a:p>
            <a:pPr algn="ctr" eaLnBrk="1" fontAlgn="base" hangingPunct="1">
              <a:spcBef>
                <a:spcPct val="0"/>
              </a:spcBef>
              <a:spcAft>
                <a:spcPct val="0"/>
              </a:spcAft>
            </a:pPr>
            <a:endParaRPr lang="en-US" altLang="el-GR">
              <a:solidFill>
                <a:prstClr val="black"/>
              </a:solidFill>
            </a:endParaRPr>
          </a:p>
          <a:p>
            <a:pPr algn="ctr" eaLnBrk="1" fontAlgn="base" hangingPunct="1">
              <a:spcBef>
                <a:spcPct val="0"/>
              </a:spcBef>
              <a:spcAft>
                <a:spcPct val="0"/>
              </a:spcAft>
            </a:pPr>
            <a:endParaRPr lang="en-US" altLang="el-GR">
              <a:solidFill>
                <a:prstClr val="black"/>
              </a:solidFill>
            </a:endParaRPr>
          </a:p>
          <a:p>
            <a:pPr algn="ctr" eaLnBrk="1" fontAlgn="base" hangingPunct="1">
              <a:spcBef>
                <a:spcPct val="0"/>
              </a:spcBef>
              <a:spcAft>
                <a:spcPct val="0"/>
              </a:spcAft>
            </a:pPr>
            <a:endParaRPr lang="el-GR" altLang="el-GR">
              <a:solidFill>
                <a:prstClr val="black"/>
              </a:solidFill>
            </a:endParaRPr>
          </a:p>
          <a:p>
            <a:pPr algn="ctr" eaLnBrk="1" fontAlgn="base" hangingPunct="1">
              <a:spcBef>
                <a:spcPct val="0"/>
              </a:spcBef>
              <a:spcAft>
                <a:spcPct val="0"/>
              </a:spcAft>
            </a:pPr>
            <a:r>
              <a:rPr lang="el-GR" altLang="el-GR">
                <a:solidFill>
                  <a:prstClr val="black"/>
                </a:solidFill>
              </a:rPr>
              <a:t>Επειδή το ρευστό θεωρείται ασυμπίεστο θα πρέπει η μάζα Δm</a:t>
            </a:r>
            <a:r>
              <a:rPr lang="el-GR" altLang="el-GR" baseline="-25000">
                <a:solidFill>
                  <a:prstClr val="black"/>
                </a:solidFill>
              </a:rPr>
              <a:t>1</a:t>
            </a:r>
            <a:r>
              <a:rPr lang="el-GR" altLang="el-GR">
                <a:solidFill>
                  <a:prstClr val="black"/>
                </a:solidFill>
              </a:rPr>
              <a:t> που περνάει από μία διατομή Α</a:t>
            </a:r>
            <a:r>
              <a:rPr lang="el-GR" altLang="el-GR" baseline="-25000">
                <a:solidFill>
                  <a:prstClr val="black"/>
                </a:solidFill>
              </a:rPr>
              <a:t>1</a:t>
            </a:r>
            <a:r>
              <a:rPr lang="el-GR" altLang="el-GR">
                <a:solidFill>
                  <a:prstClr val="black"/>
                </a:solidFill>
              </a:rPr>
              <a:t> του σωλήνα σε χρόνο Δt να είναι ίση με τη μάζα Δm</a:t>
            </a:r>
            <a:r>
              <a:rPr lang="el-GR" altLang="el-GR" baseline="-25000">
                <a:solidFill>
                  <a:prstClr val="black"/>
                </a:solidFill>
              </a:rPr>
              <a:t>2</a:t>
            </a:r>
            <a:r>
              <a:rPr lang="el-GR" altLang="el-GR">
                <a:solidFill>
                  <a:prstClr val="black"/>
                </a:solidFill>
              </a:rPr>
              <a:t> που περνάει στο ίδιο χρονικό διάστημα από μία άλλη διατομή του σωλήνα Α</a:t>
            </a:r>
            <a:r>
              <a:rPr lang="el-GR" altLang="el-GR" baseline="-25000">
                <a:solidFill>
                  <a:prstClr val="black"/>
                </a:solidFill>
              </a:rPr>
              <a:t>2</a:t>
            </a:r>
            <a:r>
              <a:rPr lang="el-GR" altLang="el-GR">
                <a:solidFill>
                  <a:prstClr val="black"/>
                </a:solidFill>
              </a:rPr>
              <a:t>. Είναι δηλαδή</a:t>
            </a:r>
          </a:p>
        </p:txBody>
      </p:sp>
      <p:pic>
        <p:nvPicPr>
          <p:cNvPr id="199682" name="Picture 2">
            <a:extLst>
              <a:ext uri="{FF2B5EF4-FFF2-40B4-BE49-F238E27FC236}">
                <a16:creationId xmlns:a16="http://schemas.microsoft.com/office/drawing/2014/main" id="{610C1943-A34D-48C9-BED1-323B237A6DDC}"/>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440238" y="1628776"/>
            <a:ext cx="3384550" cy="2390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9683" name="Picture 3">
            <a:extLst>
              <a:ext uri="{FF2B5EF4-FFF2-40B4-BE49-F238E27FC236}">
                <a16:creationId xmlns:a16="http://schemas.microsoft.com/office/drawing/2014/main" id="{1D4C5D65-ADA6-4427-B3EF-99E19713A110}"/>
              </a:ext>
            </a:extLst>
          </p:cNvPr>
          <p:cNvPicPr>
            <a:picLocks noChangeAspect="1" noChangeArrowheads="1"/>
          </p:cNvPicPr>
          <p:nvPr/>
        </p:nvPicPr>
        <p:blipFill>
          <a:blip r:embed="rId3">
            <a:clrChange>
              <a:clrFrom>
                <a:srgbClr val="FFFFFF"/>
              </a:clrFrom>
              <a:clrTo>
                <a:srgbClr val="FFFFFF">
                  <a:alpha val="0"/>
                </a:srgbClr>
              </a:clrTo>
            </a:clrChange>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2701855" y="5301208"/>
            <a:ext cx="2595465" cy="1368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Ορθογώνιο 3">
            <a:extLst>
              <a:ext uri="{FF2B5EF4-FFF2-40B4-BE49-F238E27FC236}">
                <a16:creationId xmlns:a16="http://schemas.microsoft.com/office/drawing/2014/main" id="{4440C9CE-9C10-457B-BC95-ADF964F87D38}"/>
              </a:ext>
            </a:extLst>
          </p:cNvPr>
          <p:cNvSpPr>
            <a:spLocks noChangeArrowheads="1"/>
          </p:cNvSpPr>
          <p:nvPr/>
        </p:nvSpPr>
        <p:spPr bwMode="auto">
          <a:xfrm>
            <a:off x="5538788" y="5522914"/>
            <a:ext cx="4572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el-GR" altLang="el-GR">
                <a:solidFill>
                  <a:prstClr val="black"/>
                </a:solidFill>
              </a:rPr>
              <a:t>όπου ΔV</a:t>
            </a:r>
            <a:r>
              <a:rPr lang="el-GR" altLang="el-GR" baseline="-25000">
                <a:solidFill>
                  <a:prstClr val="black"/>
                </a:solidFill>
              </a:rPr>
              <a:t>1</a:t>
            </a:r>
            <a:r>
              <a:rPr lang="el-GR" altLang="el-GR">
                <a:solidFill>
                  <a:prstClr val="black"/>
                </a:solidFill>
              </a:rPr>
              <a:t>, και ΔV</a:t>
            </a:r>
            <a:r>
              <a:rPr lang="el-GR" altLang="el-GR" baseline="-25000">
                <a:solidFill>
                  <a:prstClr val="black"/>
                </a:solidFill>
              </a:rPr>
              <a:t>2</a:t>
            </a:r>
            <a:r>
              <a:rPr lang="el-GR" altLang="el-GR">
                <a:solidFill>
                  <a:prstClr val="black"/>
                </a:solidFill>
              </a:rPr>
              <a:t> οι στοιχειώδεις όγκοι που καταλαμβάνουν μέσα στο σωλήνα οι μάζες Δm</a:t>
            </a:r>
            <a:r>
              <a:rPr lang="el-GR" altLang="el-GR" baseline="-25000">
                <a:solidFill>
                  <a:prstClr val="black"/>
                </a:solidFill>
              </a:rPr>
              <a:t>1</a:t>
            </a:r>
            <a:r>
              <a:rPr lang="el-GR" altLang="el-GR">
                <a:solidFill>
                  <a:prstClr val="black"/>
                </a:solidFill>
              </a:rPr>
              <a:t>, και Δm</a:t>
            </a:r>
            <a:r>
              <a:rPr lang="el-GR" altLang="el-GR" baseline="-25000">
                <a:solidFill>
                  <a:prstClr val="black"/>
                </a:solidFill>
              </a:rPr>
              <a:t>2</a:t>
            </a:r>
            <a:r>
              <a:rPr lang="el-GR" altLang="el-GR">
                <a:solidFill>
                  <a:prstClr val="black"/>
                </a:solidFill>
              </a:rPr>
              <a:t> αντίστοιχα</a:t>
            </a:r>
            <a:r>
              <a:rPr lang="en-US" altLang="el-GR">
                <a:solidFill>
                  <a:prstClr val="black"/>
                </a:solidFill>
              </a:rPr>
              <a:t>.</a:t>
            </a:r>
            <a:endParaRPr lang="el-GR" altLang="el-GR">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nodeType="clickEffect">
                                  <p:stCondLst>
                                    <p:cond delay="0"/>
                                  </p:stCondLst>
                                  <p:childTnLst>
                                    <p:set>
                                      <p:cBhvr>
                                        <p:cTn id="13" dur="1" fill="hold">
                                          <p:stCondLst>
                                            <p:cond delay="0"/>
                                          </p:stCondLst>
                                        </p:cTn>
                                        <p:tgtEl>
                                          <p:spTgt spid="199682"/>
                                        </p:tgtEl>
                                        <p:attrNameLst>
                                          <p:attrName>style.visibility</p:attrName>
                                        </p:attrNameLst>
                                      </p:cBhvr>
                                      <p:to>
                                        <p:strVal val="visible"/>
                                      </p:to>
                                    </p:set>
                                    <p:animEffect transition="in" filter="fade">
                                      <p:cBhvr>
                                        <p:cTn id="14" dur="500"/>
                                        <p:tgtEl>
                                          <p:spTgt spid="199682"/>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animEffect transition="in" filter="fade">
                                      <p:cBhvr>
                                        <p:cTn id="19" dur="1000"/>
                                        <p:tgtEl>
                                          <p:spTgt spid="3">
                                            <p:txEl>
                                              <p:pRg st="10" end="10"/>
                                            </p:txEl>
                                          </p:spTgt>
                                        </p:tgtEl>
                                      </p:cBhvr>
                                    </p:animEffect>
                                    <p:anim calcmode="lin" valueType="num">
                                      <p:cBhvr>
                                        <p:cTn id="20"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nodeType="clickEffect">
                                  <p:stCondLst>
                                    <p:cond delay="0"/>
                                  </p:stCondLst>
                                  <p:childTnLst>
                                    <p:set>
                                      <p:cBhvr>
                                        <p:cTn id="25" dur="1" fill="hold">
                                          <p:stCondLst>
                                            <p:cond delay="0"/>
                                          </p:stCondLst>
                                        </p:cTn>
                                        <p:tgtEl>
                                          <p:spTgt spid="199683"/>
                                        </p:tgtEl>
                                        <p:attrNameLst>
                                          <p:attrName>style.visibility</p:attrName>
                                        </p:attrNameLst>
                                      </p:cBhvr>
                                      <p:to>
                                        <p:strVal val="visible"/>
                                      </p:to>
                                    </p:set>
                                    <p:animEffect transition="in" filter="fade">
                                      <p:cBhvr>
                                        <p:cTn id="26" dur="500"/>
                                        <p:tgtEl>
                                          <p:spTgt spid="199683"/>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1000"/>
                                        <p:tgtEl>
                                          <p:spTgt spid="4"/>
                                        </p:tgtEl>
                                      </p:cBhvr>
                                    </p:animEffect>
                                    <p:anim calcmode="lin" valueType="num">
                                      <p:cBhvr>
                                        <p:cTn id="32" dur="1000" fill="hold"/>
                                        <p:tgtEl>
                                          <p:spTgt spid="4"/>
                                        </p:tgtEl>
                                        <p:attrNameLst>
                                          <p:attrName>ppt_x</p:attrName>
                                        </p:attrNameLst>
                                      </p:cBhvr>
                                      <p:tavLst>
                                        <p:tav tm="0">
                                          <p:val>
                                            <p:strVal val="#ppt_x"/>
                                          </p:val>
                                        </p:tav>
                                        <p:tav tm="100000">
                                          <p:val>
                                            <p:strVal val="#ppt_x"/>
                                          </p:val>
                                        </p:tav>
                                      </p:tavLst>
                                    </p:anim>
                                    <p:anim calcmode="lin" valueType="num">
                                      <p:cBhvr>
                                        <p:cTn id="3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Ορθογώνιο 1">
            <a:extLst>
              <a:ext uri="{FF2B5EF4-FFF2-40B4-BE49-F238E27FC236}">
                <a16:creationId xmlns:a16="http://schemas.microsoft.com/office/drawing/2014/main" id="{B3A4E300-5D06-4903-9927-BFDACEE2044E}"/>
              </a:ext>
            </a:extLst>
          </p:cNvPr>
          <p:cNvSpPr>
            <a:spLocks noChangeArrowheads="1"/>
          </p:cNvSpPr>
          <p:nvPr/>
        </p:nvSpPr>
        <p:spPr bwMode="auto">
          <a:xfrm>
            <a:off x="1524001" y="1"/>
            <a:ext cx="76676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l-GR" altLang="el-GR" sz="2400" b="1">
                <a:solidFill>
                  <a:srgbClr val="C00000"/>
                </a:solidFill>
              </a:rPr>
              <a:t>3-4 ΔΙΑΤΗΡΗΣΗ ΥΛΗΣ ΚΑΙ Η ΕΞΙΣΩΣΗ ΣΥΝΕΧΕΙΑΣ </a:t>
            </a:r>
          </a:p>
        </p:txBody>
      </p:sp>
      <p:sp>
        <p:nvSpPr>
          <p:cNvPr id="3" name="Ορθογώνιο 2">
            <a:extLst>
              <a:ext uri="{FF2B5EF4-FFF2-40B4-BE49-F238E27FC236}">
                <a16:creationId xmlns:a16="http://schemas.microsoft.com/office/drawing/2014/main" id="{E1484F2A-59AC-4273-A483-14C06BC39024}"/>
              </a:ext>
            </a:extLst>
          </p:cNvPr>
          <p:cNvSpPr>
            <a:spLocks noChangeArrowheads="1"/>
          </p:cNvSpPr>
          <p:nvPr/>
        </p:nvSpPr>
        <p:spPr bwMode="auto">
          <a:xfrm>
            <a:off x="2566988" y="3071813"/>
            <a:ext cx="6985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el-GR" altLang="el-GR">
                <a:solidFill>
                  <a:prstClr val="black"/>
                </a:solidFill>
              </a:rPr>
              <a:t>Αλλά ΔV</a:t>
            </a:r>
            <a:r>
              <a:rPr lang="el-GR" altLang="el-GR" baseline="-25000">
                <a:solidFill>
                  <a:prstClr val="black"/>
                </a:solidFill>
              </a:rPr>
              <a:t>1</a:t>
            </a:r>
            <a:r>
              <a:rPr lang="el-GR" altLang="el-GR">
                <a:solidFill>
                  <a:prstClr val="black"/>
                </a:solidFill>
              </a:rPr>
              <a:t>= A</a:t>
            </a:r>
            <a:r>
              <a:rPr lang="el-GR" altLang="el-GR" baseline="-25000">
                <a:solidFill>
                  <a:prstClr val="black"/>
                </a:solidFill>
              </a:rPr>
              <a:t>1</a:t>
            </a:r>
            <a:r>
              <a:rPr lang="el-GR" altLang="el-GR">
                <a:solidFill>
                  <a:prstClr val="black"/>
                </a:solidFill>
              </a:rPr>
              <a:t>Δx</a:t>
            </a:r>
            <a:r>
              <a:rPr lang="el-GR" altLang="el-GR" baseline="-25000">
                <a:solidFill>
                  <a:prstClr val="black"/>
                </a:solidFill>
              </a:rPr>
              <a:t>1</a:t>
            </a:r>
            <a:r>
              <a:rPr lang="el-GR" altLang="el-GR">
                <a:solidFill>
                  <a:prstClr val="black"/>
                </a:solidFill>
              </a:rPr>
              <a:t> = A</a:t>
            </a:r>
            <a:r>
              <a:rPr lang="el-GR" altLang="el-GR" baseline="-25000">
                <a:solidFill>
                  <a:prstClr val="black"/>
                </a:solidFill>
              </a:rPr>
              <a:t>1</a:t>
            </a:r>
            <a:r>
              <a:rPr lang="el-GR" altLang="el-GR">
                <a:solidFill>
                  <a:prstClr val="black"/>
                </a:solidFill>
              </a:rPr>
              <a:t>υ</a:t>
            </a:r>
            <a:r>
              <a:rPr lang="el-GR" altLang="el-GR" baseline="-25000">
                <a:solidFill>
                  <a:prstClr val="black"/>
                </a:solidFill>
              </a:rPr>
              <a:t>1</a:t>
            </a:r>
            <a:r>
              <a:rPr lang="el-GR" altLang="el-GR">
                <a:solidFill>
                  <a:prstClr val="black"/>
                </a:solidFill>
              </a:rPr>
              <a:t>Δt και ΔV</a:t>
            </a:r>
            <a:r>
              <a:rPr lang="el-GR" altLang="el-GR" baseline="-25000">
                <a:solidFill>
                  <a:prstClr val="black"/>
                </a:solidFill>
              </a:rPr>
              <a:t>2</a:t>
            </a:r>
            <a:r>
              <a:rPr lang="el-GR" altLang="el-GR">
                <a:solidFill>
                  <a:prstClr val="black"/>
                </a:solidFill>
              </a:rPr>
              <a:t>= A</a:t>
            </a:r>
            <a:r>
              <a:rPr lang="el-GR" altLang="el-GR" baseline="-25000">
                <a:solidFill>
                  <a:prstClr val="black"/>
                </a:solidFill>
              </a:rPr>
              <a:t>2</a:t>
            </a:r>
            <a:r>
              <a:rPr lang="el-GR" altLang="el-GR">
                <a:solidFill>
                  <a:prstClr val="black"/>
                </a:solidFill>
              </a:rPr>
              <a:t>Δx</a:t>
            </a:r>
            <a:r>
              <a:rPr lang="el-GR" altLang="el-GR" baseline="-25000">
                <a:solidFill>
                  <a:prstClr val="black"/>
                </a:solidFill>
              </a:rPr>
              <a:t>2</a:t>
            </a:r>
            <a:r>
              <a:rPr lang="el-GR" altLang="el-GR">
                <a:solidFill>
                  <a:prstClr val="black"/>
                </a:solidFill>
              </a:rPr>
              <a:t> = A</a:t>
            </a:r>
            <a:r>
              <a:rPr lang="el-GR" altLang="el-GR" baseline="-25000">
                <a:solidFill>
                  <a:prstClr val="black"/>
                </a:solidFill>
              </a:rPr>
              <a:t>2</a:t>
            </a:r>
            <a:r>
              <a:rPr lang="el-GR" altLang="el-GR">
                <a:solidFill>
                  <a:prstClr val="black"/>
                </a:solidFill>
              </a:rPr>
              <a:t>υ</a:t>
            </a:r>
            <a:r>
              <a:rPr lang="el-GR" altLang="el-GR" baseline="-25000">
                <a:solidFill>
                  <a:prstClr val="black"/>
                </a:solidFill>
              </a:rPr>
              <a:t>2</a:t>
            </a:r>
            <a:r>
              <a:rPr lang="el-GR" altLang="el-GR">
                <a:solidFill>
                  <a:prstClr val="black"/>
                </a:solidFill>
              </a:rPr>
              <a:t>Δt όπου υ</a:t>
            </a:r>
            <a:r>
              <a:rPr lang="el-GR" altLang="el-GR" baseline="-25000">
                <a:solidFill>
                  <a:prstClr val="black"/>
                </a:solidFill>
              </a:rPr>
              <a:t>1</a:t>
            </a:r>
            <a:r>
              <a:rPr lang="el-GR" altLang="el-GR">
                <a:solidFill>
                  <a:prstClr val="black"/>
                </a:solidFill>
              </a:rPr>
              <a:t> και υ</a:t>
            </a:r>
            <a:r>
              <a:rPr lang="el-GR" altLang="el-GR" baseline="-25000">
                <a:solidFill>
                  <a:prstClr val="black"/>
                </a:solidFill>
              </a:rPr>
              <a:t>2</a:t>
            </a:r>
            <a:r>
              <a:rPr lang="el-GR" altLang="el-GR">
                <a:solidFill>
                  <a:prstClr val="black"/>
                </a:solidFill>
              </a:rPr>
              <a:t> οι ταχύτητες του ρευστού στις διατομές Α</a:t>
            </a:r>
            <a:r>
              <a:rPr lang="el-GR" altLang="el-GR" baseline="-25000">
                <a:solidFill>
                  <a:prstClr val="black"/>
                </a:solidFill>
              </a:rPr>
              <a:t>1</a:t>
            </a:r>
            <a:r>
              <a:rPr lang="el-GR" altLang="el-GR">
                <a:solidFill>
                  <a:prstClr val="black"/>
                </a:solidFill>
              </a:rPr>
              <a:t> και Α</a:t>
            </a:r>
            <a:r>
              <a:rPr lang="el-GR" altLang="el-GR" baseline="-25000">
                <a:solidFill>
                  <a:prstClr val="black"/>
                </a:solidFill>
              </a:rPr>
              <a:t>2</a:t>
            </a:r>
            <a:r>
              <a:rPr lang="el-GR" altLang="el-GR">
                <a:solidFill>
                  <a:prstClr val="black"/>
                </a:solidFill>
              </a:rPr>
              <a:t> αντίστοιχα.</a:t>
            </a:r>
          </a:p>
        </p:txBody>
      </p:sp>
      <p:pic>
        <p:nvPicPr>
          <p:cNvPr id="4" name="Picture 2">
            <a:extLst>
              <a:ext uri="{FF2B5EF4-FFF2-40B4-BE49-F238E27FC236}">
                <a16:creationId xmlns:a16="http://schemas.microsoft.com/office/drawing/2014/main" id="{1AA79767-8C50-434E-91AB-60ED527D6922}"/>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55913" y="642939"/>
            <a:ext cx="3384550" cy="2390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3">
            <a:extLst>
              <a:ext uri="{FF2B5EF4-FFF2-40B4-BE49-F238E27FC236}">
                <a16:creationId xmlns:a16="http://schemas.microsoft.com/office/drawing/2014/main" id="{F5C5704D-9FCE-40AB-A7F8-D497ADC5CB7E}"/>
              </a:ext>
            </a:extLst>
          </p:cNvPr>
          <p:cNvPicPr>
            <a:picLocks noChangeAspect="1" noChangeArrowheads="1"/>
          </p:cNvPicPr>
          <p:nvPr/>
        </p:nvPicPr>
        <p:blipFill>
          <a:blip r:embed="rId3">
            <a:clrChange>
              <a:clrFrom>
                <a:srgbClr val="FFFFFF"/>
              </a:clrFrom>
              <a:clrTo>
                <a:srgbClr val="FFFFFF">
                  <a:alpha val="0"/>
                </a:srgbClr>
              </a:clrTo>
            </a:clrChange>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6816081" y="1154791"/>
            <a:ext cx="2595465" cy="1368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Ορθογώνιο 5">
            <a:extLst>
              <a:ext uri="{FF2B5EF4-FFF2-40B4-BE49-F238E27FC236}">
                <a16:creationId xmlns:a16="http://schemas.microsoft.com/office/drawing/2014/main" id="{21D77081-D39B-4629-A312-DE812DC68ED2}"/>
              </a:ext>
            </a:extLst>
          </p:cNvPr>
          <p:cNvSpPr>
            <a:spLocks noChangeArrowheads="1"/>
          </p:cNvSpPr>
          <p:nvPr/>
        </p:nvSpPr>
        <p:spPr bwMode="auto">
          <a:xfrm>
            <a:off x="3773488" y="3905250"/>
            <a:ext cx="4572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el-GR" altLang="el-GR">
                <a:solidFill>
                  <a:prstClr val="black"/>
                </a:solidFill>
              </a:rPr>
              <a:t>Άρα:      A</a:t>
            </a:r>
            <a:r>
              <a:rPr lang="el-GR" altLang="el-GR" baseline="-25000">
                <a:solidFill>
                  <a:prstClr val="black"/>
                </a:solidFill>
              </a:rPr>
              <a:t>1</a:t>
            </a:r>
            <a:r>
              <a:rPr lang="el-GR" altLang="el-GR">
                <a:solidFill>
                  <a:prstClr val="black"/>
                </a:solidFill>
              </a:rPr>
              <a:t>υ</a:t>
            </a:r>
            <a:r>
              <a:rPr lang="el-GR" altLang="el-GR" baseline="-25000">
                <a:solidFill>
                  <a:prstClr val="black"/>
                </a:solidFill>
              </a:rPr>
              <a:t>1</a:t>
            </a:r>
            <a:r>
              <a:rPr lang="el-GR" altLang="el-GR">
                <a:solidFill>
                  <a:prstClr val="black"/>
                </a:solidFill>
              </a:rPr>
              <a:t>Δt = A</a:t>
            </a:r>
            <a:r>
              <a:rPr lang="el-GR" altLang="el-GR" baseline="-25000">
                <a:solidFill>
                  <a:prstClr val="black"/>
                </a:solidFill>
              </a:rPr>
              <a:t>2</a:t>
            </a:r>
            <a:r>
              <a:rPr lang="el-GR" altLang="el-GR">
                <a:solidFill>
                  <a:prstClr val="black"/>
                </a:solidFill>
              </a:rPr>
              <a:t>υ</a:t>
            </a:r>
            <a:r>
              <a:rPr lang="el-GR" altLang="el-GR" baseline="-25000">
                <a:solidFill>
                  <a:prstClr val="black"/>
                </a:solidFill>
              </a:rPr>
              <a:t>2</a:t>
            </a:r>
            <a:r>
              <a:rPr lang="el-GR" altLang="el-GR">
                <a:solidFill>
                  <a:prstClr val="black"/>
                </a:solidFill>
              </a:rPr>
              <a:t>Δt    </a:t>
            </a:r>
          </a:p>
        </p:txBody>
      </p:sp>
      <p:pic>
        <p:nvPicPr>
          <p:cNvPr id="200706" name="Picture 2">
            <a:extLst>
              <a:ext uri="{FF2B5EF4-FFF2-40B4-BE49-F238E27FC236}">
                <a16:creationId xmlns:a16="http://schemas.microsoft.com/office/drawing/2014/main" id="{6490CB26-9758-4D47-8040-8554E18E03D0}"/>
              </a:ext>
            </a:extLst>
          </p:cNvPr>
          <p:cNvPicPr>
            <a:picLocks noChangeAspect="1" noChangeArrowheads="1"/>
          </p:cNvPicPr>
          <p:nvPr/>
        </p:nvPicPr>
        <p:blipFill>
          <a:blip r:embed="rId4">
            <a:clrChange>
              <a:clrFrom>
                <a:srgbClr val="FFFFFF"/>
              </a:clrFrom>
              <a:clrTo>
                <a:srgbClr val="FFFFFF">
                  <a:alpha val="0"/>
                </a:srgbClr>
              </a:clrTo>
            </a:clrChange>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5231905" y="4344680"/>
            <a:ext cx="2237315" cy="884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Ορθογώνιο 6">
            <a:extLst>
              <a:ext uri="{FF2B5EF4-FFF2-40B4-BE49-F238E27FC236}">
                <a16:creationId xmlns:a16="http://schemas.microsoft.com/office/drawing/2014/main" id="{367D174C-6D88-4012-B77D-755841F38A07}"/>
              </a:ext>
            </a:extLst>
          </p:cNvPr>
          <p:cNvSpPr>
            <a:spLocks noChangeArrowheads="1"/>
          </p:cNvSpPr>
          <p:nvPr/>
        </p:nvSpPr>
        <p:spPr bwMode="auto">
          <a:xfrm>
            <a:off x="2855913" y="5445126"/>
            <a:ext cx="63357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el-GR" altLang="el-GR">
                <a:solidFill>
                  <a:prstClr val="black"/>
                </a:solidFill>
              </a:rPr>
              <a:t>Η εξίσωση αυτή ονομάζεται </a:t>
            </a:r>
            <a:r>
              <a:rPr lang="el-GR" altLang="el-GR" b="1">
                <a:solidFill>
                  <a:prstClr val="black"/>
                </a:solidFill>
              </a:rPr>
              <a:t>εξίσωση της συνέχειας</a:t>
            </a:r>
            <a:r>
              <a:rPr lang="el-GR" altLang="el-GR">
                <a:solidFill>
                  <a:prstClr val="black"/>
                </a:solidFill>
              </a:rPr>
              <a:t> και είναι άμεση συνέπεια της αρχής διατήρησης της ύλης.</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500"/>
                                        <p:tgtEl>
                                          <p:spTgt spid="6"/>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nodeType="clickEffect">
                                  <p:stCondLst>
                                    <p:cond delay="0"/>
                                  </p:stCondLst>
                                  <p:childTnLst>
                                    <p:set>
                                      <p:cBhvr>
                                        <p:cTn id="28" dur="1" fill="hold">
                                          <p:stCondLst>
                                            <p:cond delay="0"/>
                                          </p:stCondLst>
                                        </p:cTn>
                                        <p:tgtEl>
                                          <p:spTgt spid="200706"/>
                                        </p:tgtEl>
                                        <p:attrNameLst>
                                          <p:attrName>style.visibility</p:attrName>
                                        </p:attrNameLst>
                                      </p:cBhvr>
                                      <p:to>
                                        <p:strVal val="visible"/>
                                      </p:to>
                                    </p:set>
                                    <p:animEffect transition="in" filter="fade">
                                      <p:cBhvr>
                                        <p:cTn id="29" dur="500"/>
                                        <p:tgtEl>
                                          <p:spTgt spid="200706"/>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fade">
                                      <p:cBhvr>
                                        <p:cTn id="34" dur="1000"/>
                                        <p:tgtEl>
                                          <p:spTgt spid="7"/>
                                        </p:tgtEl>
                                      </p:cBhvr>
                                    </p:animEffect>
                                    <p:anim calcmode="lin" valueType="num">
                                      <p:cBhvr>
                                        <p:cTn id="35" dur="1000" fill="hold"/>
                                        <p:tgtEl>
                                          <p:spTgt spid="7"/>
                                        </p:tgtEl>
                                        <p:attrNameLst>
                                          <p:attrName>ppt_x</p:attrName>
                                        </p:attrNameLst>
                                      </p:cBhvr>
                                      <p:tavLst>
                                        <p:tav tm="0">
                                          <p:val>
                                            <p:strVal val="#ppt_x"/>
                                          </p:val>
                                        </p:tav>
                                        <p:tav tm="100000">
                                          <p:val>
                                            <p:strVal val="#ppt_x"/>
                                          </p:val>
                                        </p:tav>
                                      </p:tavLst>
                                    </p:anim>
                                    <p:anim calcmode="lin" valueType="num">
                                      <p:cBhvr>
                                        <p:cTn id="3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Ορθογώνιο 1">
            <a:extLst>
              <a:ext uri="{FF2B5EF4-FFF2-40B4-BE49-F238E27FC236}">
                <a16:creationId xmlns:a16="http://schemas.microsoft.com/office/drawing/2014/main" id="{28D94D69-38C8-48F8-843E-38F823316015}"/>
              </a:ext>
            </a:extLst>
          </p:cNvPr>
          <p:cNvSpPr>
            <a:spLocks noChangeArrowheads="1"/>
          </p:cNvSpPr>
          <p:nvPr/>
        </p:nvSpPr>
        <p:spPr bwMode="auto">
          <a:xfrm>
            <a:off x="1524001" y="1"/>
            <a:ext cx="76676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l-GR" altLang="el-GR" sz="2400" b="1">
                <a:solidFill>
                  <a:srgbClr val="C00000"/>
                </a:solidFill>
              </a:rPr>
              <a:t>3-4 ΔΙΑΤΗΡΗΣΗ ΥΛΗΣ ΚΑΙ Η ΕΞΙΣΩΣΗ ΣΥΝΕΧΕΙΑΣ </a:t>
            </a:r>
          </a:p>
        </p:txBody>
      </p:sp>
      <p:sp>
        <p:nvSpPr>
          <p:cNvPr id="3" name="Ορθογώνιο 2">
            <a:extLst>
              <a:ext uri="{FF2B5EF4-FFF2-40B4-BE49-F238E27FC236}">
                <a16:creationId xmlns:a16="http://schemas.microsoft.com/office/drawing/2014/main" id="{3C4D313B-D106-460E-ACD7-E92649076772}"/>
              </a:ext>
            </a:extLst>
          </p:cNvPr>
          <p:cNvSpPr>
            <a:spLocks noChangeArrowheads="1"/>
          </p:cNvSpPr>
          <p:nvPr/>
        </p:nvSpPr>
        <p:spPr bwMode="auto">
          <a:xfrm>
            <a:off x="2235200" y="1484313"/>
            <a:ext cx="770413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el-GR" altLang="el-GR">
                <a:solidFill>
                  <a:prstClr val="black"/>
                </a:solidFill>
              </a:rPr>
              <a:t>Επειδή Π = Αυ, έχουμε  Π</a:t>
            </a:r>
            <a:r>
              <a:rPr lang="el-GR" altLang="el-GR" baseline="-25000">
                <a:solidFill>
                  <a:prstClr val="black"/>
                </a:solidFill>
              </a:rPr>
              <a:t>1</a:t>
            </a:r>
            <a:r>
              <a:rPr lang="el-GR" altLang="el-GR">
                <a:solidFill>
                  <a:prstClr val="black"/>
                </a:solidFill>
              </a:rPr>
              <a:t> = Π</a:t>
            </a:r>
            <a:r>
              <a:rPr lang="el-GR" altLang="el-GR" baseline="-25000">
                <a:solidFill>
                  <a:prstClr val="black"/>
                </a:solidFill>
              </a:rPr>
              <a:t>2</a:t>
            </a:r>
            <a:r>
              <a:rPr lang="el-GR" altLang="el-GR">
                <a:solidFill>
                  <a:prstClr val="black"/>
                </a:solidFill>
              </a:rPr>
              <a:t> ή Π = σταθερό. Άρα:</a:t>
            </a:r>
            <a:br>
              <a:rPr lang="el-GR" altLang="el-GR">
                <a:solidFill>
                  <a:prstClr val="black"/>
                </a:solidFill>
              </a:rPr>
            </a:br>
            <a:endParaRPr lang="el-GR" altLang="el-GR">
              <a:solidFill>
                <a:prstClr val="black"/>
              </a:solidFill>
            </a:endParaRPr>
          </a:p>
          <a:p>
            <a:pPr algn="ctr" eaLnBrk="1" fontAlgn="base" hangingPunct="1">
              <a:spcBef>
                <a:spcPct val="0"/>
              </a:spcBef>
              <a:spcAft>
                <a:spcPct val="0"/>
              </a:spcAft>
            </a:pPr>
            <a:r>
              <a:rPr lang="el-GR" altLang="el-GR" b="1">
                <a:solidFill>
                  <a:prstClr val="black"/>
                </a:solidFill>
              </a:rPr>
              <a:t>Κατά μήκος ενός σωλήνα ή μιας φλέβας η παροχή διατηρείται σταθερή.</a:t>
            </a:r>
            <a:endParaRPr lang="el-GR" altLang="el-GR">
              <a:solidFill>
                <a:prstClr val="black"/>
              </a:solidFill>
            </a:endParaRPr>
          </a:p>
        </p:txBody>
      </p:sp>
      <p:pic>
        <p:nvPicPr>
          <p:cNvPr id="4" name="Picture 2">
            <a:extLst>
              <a:ext uri="{FF2B5EF4-FFF2-40B4-BE49-F238E27FC236}">
                <a16:creationId xmlns:a16="http://schemas.microsoft.com/office/drawing/2014/main" id="{BF703D0E-D20E-4517-ABCD-6DB3E47153D9}"/>
              </a:ext>
            </a:extLst>
          </p:cNvPr>
          <p:cNvPicPr>
            <a:picLocks noChangeAspect="1" noChangeArrowheads="1"/>
          </p:cNvPicPr>
          <p:nvPr/>
        </p:nvPicPr>
        <p:blipFill>
          <a:blip r:embed="rId2">
            <a:clrChange>
              <a:clrFrom>
                <a:srgbClr val="FFFFFF"/>
              </a:clrFrom>
              <a:clrTo>
                <a:srgbClr val="FFFFFF">
                  <a:alpha val="0"/>
                </a:srgbClr>
              </a:clrTo>
            </a:clrChange>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4732858" y="461665"/>
            <a:ext cx="2237315" cy="884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Ορθογώνιο 4">
            <a:extLst>
              <a:ext uri="{FF2B5EF4-FFF2-40B4-BE49-F238E27FC236}">
                <a16:creationId xmlns:a16="http://schemas.microsoft.com/office/drawing/2014/main" id="{DD7B9D18-E14C-4F6E-9523-6ECDFCB2CF04}"/>
              </a:ext>
            </a:extLst>
          </p:cNvPr>
          <p:cNvSpPr>
            <a:spLocks noChangeArrowheads="1"/>
          </p:cNvSpPr>
          <p:nvPr/>
        </p:nvSpPr>
        <p:spPr bwMode="auto">
          <a:xfrm>
            <a:off x="2351089" y="2781300"/>
            <a:ext cx="7272337"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el-GR" altLang="el-GR">
                <a:solidFill>
                  <a:prstClr val="black"/>
                </a:solidFill>
              </a:rPr>
              <a:t>Κατά μήκος ενός σωλήνα που δεν έχει σταθερή διατομή, η ταχύτητα του υγρού δεν είναι παντού ίδια. Σε σημεία όπου ο σωλήνας στενεύει η ταχύτητα ροής είναι πιο μεγάλη. </a:t>
            </a:r>
          </a:p>
          <a:p>
            <a:pPr algn="ctr" eaLnBrk="1" fontAlgn="base" hangingPunct="1">
              <a:spcBef>
                <a:spcPct val="0"/>
              </a:spcBef>
              <a:spcAft>
                <a:spcPct val="0"/>
              </a:spcAft>
            </a:pPr>
            <a:endParaRPr lang="el-GR" altLang="el-GR">
              <a:solidFill>
                <a:prstClr val="black"/>
              </a:solidFill>
            </a:endParaRPr>
          </a:p>
          <a:p>
            <a:pPr algn="ctr" eaLnBrk="1" fontAlgn="base" hangingPunct="1">
              <a:spcBef>
                <a:spcPct val="0"/>
              </a:spcBef>
              <a:spcAft>
                <a:spcPct val="0"/>
              </a:spcAft>
            </a:pPr>
            <a:endParaRPr lang="el-GR" altLang="el-GR">
              <a:solidFill>
                <a:prstClr val="black"/>
              </a:solidFill>
            </a:endParaRPr>
          </a:p>
          <a:p>
            <a:pPr algn="ctr" eaLnBrk="1" fontAlgn="base" hangingPunct="1">
              <a:spcBef>
                <a:spcPct val="0"/>
              </a:spcBef>
              <a:spcAft>
                <a:spcPct val="0"/>
              </a:spcAft>
            </a:pPr>
            <a:endParaRPr lang="el-GR" altLang="el-GR">
              <a:solidFill>
                <a:prstClr val="black"/>
              </a:solidFill>
            </a:endParaRPr>
          </a:p>
          <a:p>
            <a:pPr algn="ctr" eaLnBrk="1" fontAlgn="base" hangingPunct="1">
              <a:spcBef>
                <a:spcPct val="0"/>
              </a:spcBef>
              <a:spcAft>
                <a:spcPct val="0"/>
              </a:spcAft>
            </a:pPr>
            <a:endParaRPr lang="el-GR" altLang="el-GR">
              <a:solidFill>
                <a:prstClr val="black"/>
              </a:solidFill>
            </a:endParaRPr>
          </a:p>
          <a:p>
            <a:pPr algn="ctr" eaLnBrk="1" fontAlgn="base" hangingPunct="1">
              <a:spcBef>
                <a:spcPct val="0"/>
              </a:spcBef>
              <a:spcAft>
                <a:spcPct val="0"/>
              </a:spcAft>
            </a:pPr>
            <a:endParaRPr lang="el-GR" altLang="el-GR">
              <a:solidFill>
                <a:prstClr val="black"/>
              </a:solidFill>
            </a:endParaRPr>
          </a:p>
          <a:p>
            <a:pPr algn="ctr" eaLnBrk="1" fontAlgn="base" hangingPunct="1">
              <a:spcBef>
                <a:spcPct val="0"/>
              </a:spcBef>
              <a:spcAft>
                <a:spcPct val="0"/>
              </a:spcAft>
            </a:pPr>
            <a:r>
              <a:rPr lang="el-GR" altLang="el-GR">
                <a:solidFill>
                  <a:prstClr val="black"/>
                </a:solidFill>
              </a:rPr>
              <a:t>Κατά μήκος ενός ποταμού με σταθερό πλάτος πολλές φορές το βάθος ποικίλει. Όπου το ποτάμι έχει μικρό βάθος έχει και μικρή εγκάρσια διατομή. Επειδή η παροχή είναι σταθερή, στις περιοχές όπου το ποτάμι είναι ρηχό το νερό κυλάει γρηγορότερα. Παραστατικά μπορούμε να πούμε ότι εκεί που οι ρευματικές γραμμές πυκνώνουν η ταχύτητα ροής είναι πιο μεγάλη.</a:t>
            </a:r>
          </a:p>
        </p:txBody>
      </p:sp>
      <p:pic>
        <p:nvPicPr>
          <p:cNvPr id="201730" name="Picture 2">
            <a:extLst>
              <a:ext uri="{FF2B5EF4-FFF2-40B4-BE49-F238E27FC236}">
                <a16:creationId xmlns:a16="http://schemas.microsoft.com/office/drawing/2014/main" id="{6D6242F0-7F8E-4D52-8211-771FDF39A53B}"/>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732338" y="3716339"/>
            <a:ext cx="3033712" cy="129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Effect transition="in" filter="fade">
                                      <p:cBhvr>
                                        <p:cTn id="19" dur="1000"/>
                                        <p:tgtEl>
                                          <p:spTgt spid="5">
                                            <p:txEl>
                                              <p:pRg st="0" end="0"/>
                                            </p:txEl>
                                          </p:spTgt>
                                        </p:tgtEl>
                                      </p:cBhvr>
                                    </p:animEffect>
                                    <p:anim calcmode="lin" valueType="num">
                                      <p:cBhvr>
                                        <p:cTn id="20"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nodeType="clickEffect">
                                  <p:stCondLst>
                                    <p:cond delay="0"/>
                                  </p:stCondLst>
                                  <p:childTnLst>
                                    <p:set>
                                      <p:cBhvr>
                                        <p:cTn id="25" dur="1" fill="hold">
                                          <p:stCondLst>
                                            <p:cond delay="0"/>
                                          </p:stCondLst>
                                        </p:cTn>
                                        <p:tgtEl>
                                          <p:spTgt spid="201730"/>
                                        </p:tgtEl>
                                        <p:attrNameLst>
                                          <p:attrName>style.visibility</p:attrName>
                                        </p:attrNameLst>
                                      </p:cBhvr>
                                      <p:to>
                                        <p:strVal val="visible"/>
                                      </p:to>
                                    </p:set>
                                    <p:animEffect transition="in" filter="fade">
                                      <p:cBhvr>
                                        <p:cTn id="26" dur="500"/>
                                        <p:tgtEl>
                                          <p:spTgt spid="201730"/>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2" presetClass="entr" presetSubtype="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Effect transition="in" filter="fade">
                                      <p:cBhvr>
                                        <p:cTn id="31" dur="1000"/>
                                        <p:tgtEl>
                                          <p:spTgt spid="5">
                                            <p:txEl>
                                              <p:pRg st="6" end="6"/>
                                            </p:txEl>
                                          </p:spTgt>
                                        </p:tgtEl>
                                      </p:cBhvr>
                                    </p:animEffect>
                                    <p:anim calcmode="lin" valueType="num">
                                      <p:cBhvr>
                                        <p:cTn id="32"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Ορθογώνιο 1">
            <a:extLst>
              <a:ext uri="{FF2B5EF4-FFF2-40B4-BE49-F238E27FC236}">
                <a16:creationId xmlns:a16="http://schemas.microsoft.com/office/drawing/2014/main" id="{0696732A-5DEE-432C-A160-D0737D991976}"/>
              </a:ext>
            </a:extLst>
          </p:cNvPr>
          <p:cNvSpPr>
            <a:spLocks noChangeArrowheads="1"/>
          </p:cNvSpPr>
          <p:nvPr/>
        </p:nvSpPr>
        <p:spPr bwMode="auto">
          <a:xfrm>
            <a:off x="1524001" y="1"/>
            <a:ext cx="76676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l-GR" altLang="el-GR" sz="2400" b="1">
                <a:solidFill>
                  <a:srgbClr val="C00000"/>
                </a:solidFill>
              </a:rPr>
              <a:t>3-4 ΔΙΑΤΗΡΗΣΗ ΥΛΗΣ ΚΑΙ Η ΕΞΙΣΩΣΗ ΣΥΝΕΧΕΙΑΣ </a:t>
            </a:r>
          </a:p>
        </p:txBody>
      </p:sp>
      <p:pic>
        <p:nvPicPr>
          <p:cNvPr id="202754" name="Picture 2">
            <a:extLst>
              <a:ext uri="{FF2B5EF4-FFF2-40B4-BE49-F238E27FC236}">
                <a16:creationId xmlns:a16="http://schemas.microsoft.com/office/drawing/2014/main" id="{19CA6ECD-17C0-44B8-89DE-C4A420219E8D}"/>
              </a:ext>
            </a:extLst>
          </p:cNvPr>
          <p:cNvPicPr>
            <a:picLocks noChangeAspect="1" noChangeArrowheads="1"/>
          </p:cNvPicPr>
          <p:nvPr/>
        </p:nvPicPr>
        <p:blipFill>
          <a:blip r:embed="rId2">
            <a:clrChange>
              <a:clrFrom>
                <a:srgbClr val="FFFFFF"/>
              </a:clrFrom>
              <a:clrTo>
                <a:srgbClr val="FFFFFF">
                  <a:alpha val="0"/>
                </a:srgbClr>
              </a:clrTo>
            </a:clrChange>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2063552" y="764704"/>
            <a:ext cx="8249126" cy="54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02754"/>
                                        </p:tgtEl>
                                        <p:attrNameLst>
                                          <p:attrName>style.visibility</p:attrName>
                                        </p:attrNameLst>
                                      </p:cBhvr>
                                      <p:to>
                                        <p:strVal val="visible"/>
                                      </p:to>
                                    </p:set>
                                    <p:animEffect transition="in" filter="fade">
                                      <p:cBhvr>
                                        <p:cTn id="7" dur="500"/>
                                        <p:tgtEl>
                                          <p:spTgt spid="2027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677</Words>
  <Application>Microsoft Office PowerPoint</Application>
  <PresentationFormat>Widescreen</PresentationFormat>
  <Paragraphs>56</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Θέμα του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Yiannis Chiotelis</dc:creator>
  <cp:lastModifiedBy>Yiannis Chiotelis</cp:lastModifiedBy>
  <cp:revision>1</cp:revision>
  <dcterms:created xsi:type="dcterms:W3CDTF">2021-02-06T22:02:28Z</dcterms:created>
  <dcterms:modified xsi:type="dcterms:W3CDTF">2021-02-06T22:02:52Z</dcterms:modified>
</cp:coreProperties>
</file>