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6" r:id="rId2"/>
    <p:sldId id="427" r:id="rId3"/>
    <p:sldId id="428" r:id="rId4"/>
    <p:sldId id="429" r:id="rId5"/>
    <p:sldId id="430" r:id="rId6"/>
    <p:sldId id="431" r:id="rId7"/>
    <p:sldId id="43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503E6D0B-CC45-449B-B69C-8D2D287DB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84610-AA35-40E5-BA2D-DF3B04FBF64A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48601B4-5E61-4634-BF2E-8F6ECDF7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661868F3-78C2-4A22-8D7C-EE64C3F5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E9887-74CC-4F1F-8BCE-E9F9415227D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4867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E06D354-9592-4750-8461-8F7E848B5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1CCC6-B703-4772-99F3-51CF171D2B24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7584AF3-D6BE-40DC-A867-C1F85E9B7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748E5ED4-4073-4EEB-93DD-7D40EF68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E499-6DEE-49B6-B391-FCCF3817341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7288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F7811EC7-624D-4158-8A82-C9AD9803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B296-1B8A-4A5C-9B65-D902EE1C5D0C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93A6C4F-C32A-4E19-93FE-333618AB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D5B10D51-586C-456F-801C-73285767A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8CD67-EECA-4184-985D-A71D2375BEE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9160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0384201-F7C8-41DA-B312-B9E0C603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3E22-F4F2-4AFA-9ED7-44B1CB45B9D0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3C81030-36DA-4F47-9943-9211E6CC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A9E34ADD-9A96-412A-B2B8-67039BDF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AF7AF-8A07-4E3B-AAC6-C4CF2EECA34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0747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275E924-C12E-4A66-8C82-12001907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410D6-BA03-4F67-A80A-B21C211A701C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102D19C5-32B1-437E-8D95-9F9DE70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4282E9F3-D944-4BF2-A172-32325403A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FED73-1F69-4B69-862C-1116B8BF949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3698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7431031F-5EE7-4D81-8AAB-D3EB0A0C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C58E-653F-4555-9C83-38D25F748EBA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B3E0A610-0A6B-4AEA-BBD4-8138D43F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34FDF5C7-F3B1-4E23-9A85-5BA34354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E4A5-F150-4ED2-994E-EA56A199065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006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6FC565C5-572E-4808-9907-1BCFEE4DA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97489-2DF3-43F3-9999-4F5D8CB78334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FA53FFD1-B245-4C3C-8631-285BFFCF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1129DC14-B353-44C5-BD07-382FA85C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E1F52-18A3-4ED8-B882-063C9F5C0B7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6937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75AA4654-7408-4E68-A466-F56E7AF6B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E99D-70FD-4559-BF23-66B8450B4BA3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F068A13F-6A66-4476-A842-16473FE6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019F646A-AA83-452E-B747-039FB85B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8381B-8DE0-4969-BDAF-67FDE871C26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026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C8677DB2-B6AC-4D5F-832E-CBA123F6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03AE-6930-4501-A761-F63F55DBA36C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A0CDC245-99DA-4F00-AAD1-C5DF5065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86B59338-75DE-4549-8C90-A6F9CFF3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29EE-C06A-48DD-B32C-F87111D7C6A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1713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F8E10D44-F7D9-4B91-BF5D-8B4F5852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091E-F5F4-4C3F-99A0-020029F382F4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59404447-BE32-4DF9-AF26-A5EBFA21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26ED0805-82C3-4B52-AC15-DE057224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F8DCB-ADCD-41A5-A8F0-41CE07A2779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734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11B76565-AAF7-40C8-B411-DB709354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4D5A6-628C-444A-9601-EBC3E42BA367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3C61E932-34FE-4FC9-A0D4-EA0A8C026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7F63EDD6-BE0E-4E6A-925F-DF51D4B6B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11B6D-8151-48BF-B64D-1BD652042B0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3084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C93862C7-5D82-4782-A36E-D6D34EEF1D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6249DC96-CBDF-4F92-8B14-0D56AF0FC4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D495EBDB-B339-4AFE-A8EE-CCF11BE11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D60879F-C83B-4980-8B6D-8B2C270F3EBE}" type="datetimeFigureOut">
              <a:rPr lang="el-GR"/>
              <a:pPr>
                <a:defRPr/>
              </a:pPr>
              <a:t>7/2/2021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7DFD7B28-FB61-493E-8876-A54D8CAA5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226BFB7-A841-48A1-B8C3-6B0FAE778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CEAB02B-BAB9-4CC0-B978-A81E0E4FA7D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2288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 descr="Εικόνα">
            <a:extLst>
              <a:ext uri="{FF2B5EF4-FFF2-40B4-BE49-F238E27FC236}">
                <a16:creationId xmlns:a16="http://schemas.microsoft.com/office/drawing/2014/main" id="{160F9687-D39E-4B45-9CD4-EDAED0DD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4288"/>
            <a:ext cx="4829175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819" name="Ορθογώνιο 1">
            <a:extLst>
              <a:ext uri="{FF2B5EF4-FFF2-40B4-BE49-F238E27FC236}">
                <a16:creationId xmlns:a16="http://schemas.microsoft.com/office/drawing/2014/main" id="{2970C7E4-DB43-43BC-A974-E054910C3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404813"/>
            <a:ext cx="4065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>
                <a:solidFill>
                  <a:srgbClr val="C00000"/>
                </a:solidFill>
              </a:rPr>
              <a:t>ΡΕΥΣΤΑ ΣΕ ΚΙΝΗΣΗ</a:t>
            </a:r>
          </a:p>
        </p:txBody>
      </p:sp>
      <p:sp>
        <p:nvSpPr>
          <p:cNvPr id="162820" name="Ορθογώνιο 2">
            <a:extLst>
              <a:ext uri="{FF2B5EF4-FFF2-40B4-BE49-F238E27FC236}">
                <a16:creationId xmlns:a16="http://schemas.microsoft.com/office/drawing/2014/main" id="{0B0BF12C-0683-459F-9886-971722510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789" y="2559050"/>
            <a:ext cx="324167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Αρχή του Pascal</a:t>
            </a:r>
            <a:endParaRPr lang="en-US" altLang="el-GR" b="1" i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Εξίσωση συνέχειας</a:t>
            </a:r>
            <a:endParaRPr lang="en-US" altLang="el-GR" b="1" i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Εξίσωση Bernoulli</a:t>
            </a:r>
            <a:endParaRPr lang="en-US" altLang="el-GR" b="1" i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Τριβή στα ρευστά</a:t>
            </a:r>
            <a:endParaRPr lang="en-US" altLang="el-GR" b="1" i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Σύνοψη</a:t>
            </a:r>
            <a:endParaRPr lang="en-US" altLang="el-GR" b="1" i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C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 i="1">
                <a:solidFill>
                  <a:srgbClr val="C00000"/>
                </a:solidFill>
              </a:rPr>
              <a:t>Ασκήσεις</a:t>
            </a:r>
            <a:endParaRPr lang="el-GR" altLang="el-GR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Ορθογώνιο 1">
            <a:extLst>
              <a:ext uri="{FF2B5EF4-FFF2-40B4-BE49-F238E27FC236}">
                <a16:creationId xmlns:a16="http://schemas.microsoft.com/office/drawing/2014/main" id="{FC4A91A2-D46F-4D23-918F-516597FFE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"/>
            <a:ext cx="233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3-1 ΕΙΣΑΓΩΓΗ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4511B125-9DBF-4592-9B14-CB3CD0AB7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052514"/>
            <a:ext cx="7921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Οι φυσικοί και οι μηχανικοί αποδίδουν το χαρακτηρισμό </a:t>
            </a:r>
            <a:r>
              <a:rPr lang="el-GR" altLang="el-GR" b="1">
                <a:solidFill>
                  <a:prstClr val="black"/>
                </a:solidFill>
              </a:rPr>
              <a:t>«ρευστά» </a:t>
            </a:r>
            <a:r>
              <a:rPr lang="el-GR" altLang="el-GR">
                <a:solidFill>
                  <a:prstClr val="black"/>
                </a:solidFill>
              </a:rPr>
              <a:t>στα </a:t>
            </a:r>
            <a:r>
              <a:rPr lang="el-GR" altLang="el-GR" b="1">
                <a:solidFill>
                  <a:prstClr val="black"/>
                </a:solidFill>
              </a:rPr>
              <a:t>υγρά και τα αέρια σώματα</a:t>
            </a:r>
            <a:r>
              <a:rPr lang="el-GR" altLang="el-GR">
                <a:solidFill>
                  <a:prstClr val="black"/>
                </a:solidFill>
              </a:rPr>
              <a:t>, τα οποία - αντίθετα με τα στερεά - δεν έχουν δικό τους σχήμα αλλά </a:t>
            </a:r>
            <a:r>
              <a:rPr lang="el-GR" altLang="el-GR" b="1">
                <a:solidFill>
                  <a:prstClr val="black"/>
                </a:solidFill>
              </a:rPr>
              <a:t>παίρνουν το σχήμα του δοχείου </a:t>
            </a:r>
            <a:r>
              <a:rPr lang="el-GR" altLang="el-GR">
                <a:solidFill>
                  <a:prstClr val="black"/>
                </a:solidFill>
              </a:rPr>
              <a:t>που τα περιέχει.</a:t>
            </a: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Η διάκριση των ρευστών σε υγρά και αέρια βασίζεται στη σταθερότητα του όγκου τους (για ορισμένη θερμοκρασία). Τα υγρά είναι πρακτικά</a:t>
            </a:r>
            <a:r>
              <a:rPr lang="el-GR" altLang="el-GR" b="1">
                <a:solidFill>
                  <a:prstClr val="black"/>
                </a:solidFill>
              </a:rPr>
              <a:t> ασυμπίεστα</a:t>
            </a:r>
            <a:r>
              <a:rPr lang="el-GR" altLang="el-GR">
                <a:solidFill>
                  <a:prstClr val="black"/>
                </a:solidFill>
              </a:rPr>
              <a:t>, έχουν δηλαδή σταθερό όγκο, ανεξάρτητο από την πίεση. Αντίθετα τα αέρια είναι </a:t>
            </a:r>
            <a:r>
              <a:rPr lang="el-GR" altLang="el-GR" b="1">
                <a:solidFill>
                  <a:prstClr val="black"/>
                </a:solidFill>
              </a:rPr>
              <a:t>συμπιεστά</a:t>
            </a:r>
            <a:r>
              <a:rPr lang="el-GR" altLang="el-GR">
                <a:solidFill>
                  <a:prstClr val="black"/>
                </a:solidFill>
              </a:rPr>
              <a:t>. Αυτό σημαίνει ότι ο όγκος τους εξαρτάται από την πίεσή τους.</a:t>
            </a: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Κινούμαστε μέσα σε ρευστά (στον ατμοσφαιρικό αέρα ή στο νερό της</a:t>
            </a:r>
            <a:br>
              <a:rPr lang="el-GR" altLang="el-GR">
                <a:solidFill>
                  <a:prstClr val="black"/>
                </a:solidFill>
              </a:rPr>
            </a:br>
            <a:r>
              <a:rPr lang="el-GR" altLang="el-GR">
                <a:solidFill>
                  <a:prstClr val="black"/>
                </a:solidFill>
              </a:rPr>
              <a:t>θάλασσας) μεταφέρουμε τεράστιες ποσότητες ρευστών με σωλήνες, εκμεταλλευόμαστε την ενέργεια των ρευστών για να λύσουμε πρακτικά μας προβλήματα</a:t>
            </a:r>
            <a:r>
              <a:rPr lang="en-US" altLang="el-GR">
                <a:solidFill>
                  <a:prstClr val="black"/>
                </a:solidFill>
              </a:rPr>
              <a:t>.</a:t>
            </a:r>
            <a:endParaRPr lang="el-GR" altLang="el-GR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66F1B22-CB53-4E6E-99ED-06D2643AC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692151"/>
            <a:ext cx="68421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Η πίεση στα διάφορα σημεία του χώρου που καταλαμβάνει κάποιο υγρό και στα τοιχώματα του δοχείου μέσα στο οποίο περιέχεται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οφείλεται ή στο βάρος του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υγρού ή σε εξωτερικό αίτιο.</a:t>
            </a: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 Ως εξωτερικό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αίτιο μπορούμε να θεωρήσουμε την πίεση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που κάποιο έμβολο ασκεί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σε μια περιοχή του υγρού. Η πίεση που μετράει το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μανόμετρο στο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δοχείο οφείλεται και στο βάρος του υγρού που περιέχεται στο δοχείο αλλά και στη δράση</a:t>
            </a:r>
            <a:r>
              <a:rPr lang="en-US" altLang="el-GR">
                <a:solidFill>
                  <a:prstClr val="black"/>
                </a:solidFill>
              </a:rPr>
              <a:t> </a:t>
            </a:r>
            <a:r>
              <a:rPr lang="el-GR" altLang="el-GR">
                <a:solidFill>
                  <a:prstClr val="black"/>
                </a:solidFill>
              </a:rPr>
              <a:t>του εμβόλου.</a:t>
            </a:r>
          </a:p>
        </p:txBody>
      </p:sp>
      <p:pic>
        <p:nvPicPr>
          <p:cNvPr id="200707" name="Picture 3">
            <a:extLst>
              <a:ext uri="{FF2B5EF4-FFF2-40B4-BE49-F238E27FC236}">
                <a16:creationId xmlns:a16="http://schemas.microsoft.com/office/drawing/2014/main" id="{A9BDE869-BE28-4685-BD69-140723B38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700213"/>
            <a:ext cx="3695700" cy="19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868" name="Ορθογώνιο 2">
            <a:extLst>
              <a:ext uri="{FF2B5EF4-FFF2-40B4-BE49-F238E27FC236}">
                <a16:creationId xmlns:a16="http://schemas.microsoft.com/office/drawing/2014/main" id="{33190502-4604-4AFA-AA31-DCB50478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350"/>
            <a:ext cx="3836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3-2 ΥΓΡΑ ΣΕ ΙΣΟΡΡΟΠΙΑ </a:t>
            </a:r>
          </a:p>
        </p:txBody>
      </p:sp>
      <p:pic>
        <p:nvPicPr>
          <p:cNvPr id="200708" name="Picture 4">
            <a:extLst>
              <a:ext uri="{FF2B5EF4-FFF2-40B4-BE49-F238E27FC236}">
                <a16:creationId xmlns:a16="http://schemas.microsoft.com/office/drawing/2014/main" id="{F1B9628C-8983-426D-A53B-D5D2F382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9" y="4889500"/>
            <a:ext cx="25050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Ορθογώνιο 1">
            <a:extLst>
              <a:ext uri="{FF2B5EF4-FFF2-40B4-BE49-F238E27FC236}">
                <a16:creationId xmlns:a16="http://schemas.microsoft.com/office/drawing/2014/main" id="{54BAAA00-D2E8-42A9-856A-E8072738B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620713"/>
            <a:ext cx="3086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 i="1">
                <a:solidFill>
                  <a:srgbClr val="C00000"/>
                </a:solidFill>
              </a:rPr>
              <a:t>Υδροστατική πίεση </a:t>
            </a:r>
            <a:endParaRPr lang="el-GR" altLang="el-GR" sz="2400" i="1">
              <a:solidFill>
                <a:srgbClr val="C00000"/>
              </a:solidFill>
            </a:endParaRPr>
          </a:p>
        </p:txBody>
      </p:sp>
      <p:sp>
        <p:nvSpPr>
          <p:cNvPr id="165891" name="Ορθογώνιο 2">
            <a:extLst>
              <a:ext uri="{FF2B5EF4-FFF2-40B4-BE49-F238E27FC236}">
                <a16:creationId xmlns:a16="http://schemas.microsoft.com/office/drawing/2014/main" id="{82B7074E-F5F3-498B-906C-8E3F4B24D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350"/>
            <a:ext cx="3836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3-2 ΥΓΡΑ ΣΕ ΙΣΟΡΡΟΠΙΑ 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165DEEAC-E1C1-41E9-9EF5-C5D9F48E2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1557338"/>
            <a:ext cx="7127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prstClr val="black"/>
                </a:solidFill>
              </a:rPr>
              <a:t>Η πίεση που οφείλεται στο βάρος του υγρού ονομάζεται υδροστατική πίεση.</a:t>
            </a: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A3E7E38-7215-42D2-91B9-A4C4AE46D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2551113"/>
            <a:ext cx="772318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Η υδροστατική πίεση έχει νόημα μόνο εφόσον το υγρό βρίσκεται μέσα σε πεδίο βαρύτητας.</a:t>
            </a: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Η σχέση που δίνει την υδροστατική πίεση σε κάποιο σημείο Γ του χώρου που καταλαμβάνει ένα υγρό σε ισορροπία είναι</a:t>
            </a:r>
          </a:p>
        </p:txBody>
      </p:sp>
      <p:pic>
        <p:nvPicPr>
          <p:cNvPr id="201730" name="Picture 2">
            <a:extLst>
              <a:ext uri="{FF2B5EF4-FFF2-40B4-BE49-F238E27FC236}">
                <a16:creationId xmlns:a16="http://schemas.microsoft.com/office/drawing/2014/main" id="{D11FCA59-D647-4B3D-AB8F-FD27509D1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1" y="4221163"/>
            <a:ext cx="3148013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1731" name="Picture 3">
            <a:extLst>
              <a:ext uri="{FF2B5EF4-FFF2-40B4-BE49-F238E27FC236}">
                <a16:creationId xmlns:a16="http://schemas.microsoft.com/office/drawing/2014/main" id="{086CEF63-2B4C-49F3-94DC-356BE8503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9" y="4467226"/>
            <a:ext cx="59912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1732" name="Picture 4">
            <a:extLst>
              <a:ext uri="{FF2B5EF4-FFF2-40B4-BE49-F238E27FC236}">
                <a16:creationId xmlns:a16="http://schemas.microsoft.com/office/drawing/2014/main" id="{154256A3-347E-41C6-ACF7-0E5988054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9" y="5589589"/>
            <a:ext cx="597217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Ορθογώνιο 1">
            <a:extLst>
              <a:ext uri="{FF2B5EF4-FFF2-40B4-BE49-F238E27FC236}">
                <a16:creationId xmlns:a16="http://schemas.microsoft.com/office/drawing/2014/main" id="{B9A22C3E-5481-401E-AE76-CAF7C39F8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620713"/>
            <a:ext cx="4192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 i="1">
                <a:solidFill>
                  <a:srgbClr val="C00000"/>
                </a:solidFill>
              </a:rPr>
              <a:t>Αρχή του </a:t>
            </a:r>
            <a:r>
              <a:rPr lang="en-US" altLang="el-GR" sz="2400" b="1" i="1">
                <a:solidFill>
                  <a:srgbClr val="C00000"/>
                </a:solidFill>
              </a:rPr>
              <a:t>Pascal (</a:t>
            </a:r>
            <a:r>
              <a:rPr lang="el-GR" altLang="el-GR" sz="2400" b="1" i="1">
                <a:solidFill>
                  <a:srgbClr val="C00000"/>
                </a:solidFill>
              </a:rPr>
              <a:t>Πασκάλ)  </a:t>
            </a:r>
            <a:endParaRPr lang="el-GR" altLang="el-GR" sz="2400" i="1">
              <a:solidFill>
                <a:srgbClr val="C00000"/>
              </a:solidFill>
            </a:endParaRPr>
          </a:p>
        </p:txBody>
      </p:sp>
      <p:sp>
        <p:nvSpPr>
          <p:cNvPr id="166915" name="Ορθογώνιο 2">
            <a:extLst>
              <a:ext uri="{FF2B5EF4-FFF2-40B4-BE49-F238E27FC236}">
                <a16:creationId xmlns:a16="http://schemas.microsoft.com/office/drawing/2014/main" id="{7B573413-EAD9-48EA-A8A2-2199FD45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350"/>
            <a:ext cx="3836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3-2 ΥΓΡΑ ΣΕ ΙΣΟΡΡΟΠΙΑ </a:t>
            </a:r>
          </a:p>
        </p:txBody>
      </p:sp>
      <p:pic>
        <p:nvPicPr>
          <p:cNvPr id="202754" name="Picture 2">
            <a:extLst>
              <a:ext uri="{FF2B5EF4-FFF2-40B4-BE49-F238E27FC236}">
                <a16:creationId xmlns:a16="http://schemas.microsoft.com/office/drawing/2014/main" id="{125216B6-8609-4F0D-9649-A66360E6A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80426" y="1"/>
            <a:ext cx="2162175" cy="3686175"/>
          </a:xfrm>
          <a:prstGeom prst="rect">
            <a:avLst/>
          </a:prstGeom>
          <a:noFill/>
          <a:ln>
            <a:noFill/>
          </a:ln>
          <a:effectLst>
            <a:outerShdw blurRad="50800" dist="1270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B7FA121B-DF5D-4FF6-BB34-968891FC8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9" y="1112838"/>
            <a:ext cx="60150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Όταν ένα υγρό βρίσκεται εκτός πεδίου βαρύτητας, σε όλη του την έκταση επικρατεί η ίδια πίεση. </a:t>
            </a:r>
            <a:endParaRPr lang="en-US" altLang="el-GR">
              <a:solidFill>
                <a:prstClr val="black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Αυτό πρακτικά σημαίνει ότι</a:t>
            </a:r>
            <a:r>
              <a:rPr lang="en-US" altLang="el-GR">
                <a:solidFill>
                  <a:prstClr val="black"/>
                </a:solidFill>
              </a:rPr>
              <a:t>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b="1">
                <a:solidFill>
                  <a:prstClr val="black"/>
                </a:solidFill>
              </a:rPr>
              <a:t>H </a:t>
            </a:r>
            <a:r>
              <a:rPr lang="el-GR" altLang="el-GR" b="1">
                <a:solidFill>
                  <a:prstClr val="black"/>
                </a:solidFill>
              </a:rPr>
              <a:t>πίεση που δημιουργεί ένα εξωτερικό αίτιο σε κάποιο σημείο του υγρού μεταφέρεται αναλλοίωτη σε όλα τα σημεία του. (αρχή του Pascal)</a:t>
            </a:r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202755" name="Picture 3">
            <a:extLst>
              <a:ext uri="{FF2B5EF4-FFF2-40B4-BE49-F238E27FC236}">
                <a16:creationId xmlns:a16="http://schemas.microsoft.com/office/drawing/2014/main" id="{6CA36BD8-12CC-4775-81C0-2B0FB3E06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6" y="3090863"/>
            <a:ext cx="6526213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71DFB6A-0019-493B-9136-D0D47D61B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5157789"/>
            <a:ext cx="84010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Στο δοχείο του σχήματος, τα μανόμετρα δείχνουν όλα την ίδια πίεση όταν το δοχείο βρίσκεται εκτός πεδίου βαρύτητας. Αν αυξηθεί η δύναμη που ασκείται στο έμβολο κατά ΔF θα αυξηθεί και η πίεση σε όλα τα μανόμετρα κατά:</a:t>
            </a:r>
          </a:p>
        </p:txBody>
      </p: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F364B183-5C94-49D4-A692-70F7C41C4491}"/>
              </a:ext>
            </a:extLst>
          </p:cNvPr>
          <p:cNvGrpSpPr>
            <a:grpSpLocks/>
          </p:cNvGrpSpPr>
          <p:nvPr/>
        </p:nvGrpSpPr>
        <p:grpSpPr bwMode="auto">
          <a:xfrm>
            <a:off x="4430713" y="6065839"/>
            <a:ext cx="3257550" cy="655637"/>
            <a:chOff x="2906050" y="6066276"/>
            <a:chExt cx="3257894" cy="655054"/>
          </a:xfrm>
        </p:grpSpPr>
        <p:pic>
          <p:nvPicPr>
            <p:cNvPr id="166921" name="Picture 6">
              <a:extLst>
                <a:ext uri="{FF2B5EF4-FFF2-40B4-BE49-F238E27FC236}">
                  <a16:creationId xmlns:a16="http://schemas.microsoft.com/office/drawing/2014/main" id="{972D70DD-592F-41F9-B5A9-199F35CA9C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6050" y="6066276"/>
              <a:ext cx="458538" cy="655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6922" name="Ορθογώνιο 5">
              <a:extLst>
                <a:ext uri="{FF2B5EF4-FFF2-40B4-BE49-F238E27FC236}">
                  <a16:creationId xmlns:a16="http://schemas.microsoft.com/office/drawing/2014/main" id="{5C2600B2-02E6-47BD-9FA9-E6B2917B5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588" y="6209137"/>
              <a:ext cx="27993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>
                  <a:solidFill>
                    <a:prstClr val="black"/>
                  </a:solidFill>
                </a:rPr>
                <a:t>( Α εμβαδόν του εμβόλου)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Ορθογώνιο 1">
            <a:extLst>
              <a:ext uri="{FF2B5EF4-FFF2-40B4-BE49-F238E27FC236}">
                <a16:creationId xmlns:a16="http://schemas.microsoft.com/office/drawing/2014/main" id="{AAEDF087-5558-4CCD-8965-D331E00A4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620713"/>
            <a:ext cx="4192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 i="1">
                <a:solidFill>
                  <a:srgbClr val="C00000"/>
                </a:solidFill>
              </a:rPr>
              <a:t>Αρχή του </a:t>
            </a:r>
            <a:r>
              <a:rPr lang="en-US" altLang="el-GR" sz="2400" b="1" i="1">
                <a:solidFill>
                  <a:srgbClr val="C00000"/>
                </a:solidFill>
              </a:rPr>
              <a:t>Pascal (</a:t>
            </a:r>
            <a:r>
              <a:rPr lang="el-GR" altLang="el-GR" sz="2400" b="1" i="1">
                <a:solidFill>
                  <a:srgbClr val="C00000"/>
                </a:solidFill>
              </a:rPr>
              <a:t>Πασκάλ)  </a:t>
            </a:r>
            <a:endParaRPr lang="el-GR" altLang="el-GR" sz="2400" i="1">
              <a:solidFill>
                <a:srgbClr val="C00000"/>
              </a:solidFill>
            </a:endParaRPr>
          </a:p>
        </p:txBody>
      </p:sp>
      <p:sp>
        <p:nvSpPr>
          <p:cNvPr id="167939" name="Ορθογώνιο 2">
            <a:extLst>
              <a:ext uri="{FF2B5EF4-FFF2-40B4-BE49-F238E27FC236}">
                <a16:creationId xmlns:a16="http://schemas.microsoft.com/office/drawing/2014/main" id="{55CE4BD5-BBA2-4411-BBB8-DC8E88CB4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350"/>
            <a:ext cx="3836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3-2 ΥΓΡΑ ΣΕ ΙΣΟΡΡΟΠΙΑ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C79D779-BDAF-45F0-A8D6-313AFE391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80426" y="1"/>
            <a:ext cx="2162175" cy="3686175"/>
          </a:xfrm>
          <a:prstGeom prst="rect">
            <a:avLst/>
          </a:prstGeom>
          <a:noFill/>
          <a:ln>
            <a:noFill/>
          </a:ln>
          <a:effectLst>
            <a:outerShdw blurRad="50800" dist="1270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79" name="Picture 3">
            <a:extLst>
              <a:ext uri="{FF2B5EF4-FFF2-40B4-BE49-F238E27FC236}">
                <a16:creationId xmlns:a16="http://schemas.microsoft.com/office/drawing/2014/main" id="{8D011CB7-5234-4C01-9C13-817F1DD6D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271588"/>
            <a:ext cx="6545263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80" name="Picture 4">
            <a:extLst>
              <a:ext uri="{FF2B5EF4-FFF2-40B4-BE49-F238E27FC236}">
                <a16:creationId xmlns:a16="http://schemas.microsoft.com/office/drawing/2014/main" id="{2DFE43B6-5773-498E-B141-4492AD44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1" y="3284539"/>
            <a:ext cx="66389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Picture 2">
            <a:extLst>
              <a:ext uri="{FF2B5EF4-FFF2-40B4-BE49-F238E27FC236}">
                <a16:creationId xmlns:a16="http://schemas.microsoft.com/office/drawing/2014/main" id="{166415D5-B940-4A28-99A6-DD8F74C2E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2852738"/>
            <a:ext cx="3613150" cy="225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963" name="Ορθογώνιο 2">
            <a:extLst>
              <a:ext uri="{FF2B5EF4-FFF2-40B4-BE49-F238E27FC236}">
                <a16:creationId xmlns:a16="http://schemas.microsoft.com/office/drawing/2014/main" id="{D36B4A85-A2E1-4C3B-8ADC-3CDAC6802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620713"/>
            <a:ext cx="4192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 i="1">
                <a:solidFill>
                  <a:srgbClr val="C00000"/>
                </a:solidFill>
              </a:rPr>
              <a:t>Αρχή του </a:t>
            </a:r>
            <a:r>
              <a:rPr lang="en-US" altLang="el-GR" sz="2400" b="1" i="1">
                <a:solidFill>
                  <a:srgbClr val="C00000"/>
                </a:solidFill>
              </a:rPr>
              <a:t>Pascal (</a:t>
            </a:r>
            <a:r>
              <a:rPr lang="el-GR" altLang="el-GR" sz="2400" b="1" i="1">
                <a:solidFill>
                  <a:srgbClr val="C00000"/>
                </a:solidFill>
              </a:rPr>
              <a:t>Πασκάλ)  </a:t>
            </a:r>
            <a:endParaRPr lang="el-GR" altLang="el-GR" sz="2400" i="1">
              <a:solidFill>
                <a:srgbClr val="C00000"/>
              </a:solidFill>
            </a:endParaRPr>
          </a:p>
        </p:txBody>
      </p:sp>
      <p:sp>
        <p:nvSpPr>
          <p:cNvPr id="168964" name="Ορθογώνιο 3">
            <a:extLst>
              <a:ext uri="{FF2B5EF4-FFF2-40B4-BE49-F238E27FC236}">
                <a16:creationId xmlns:a16="http://schemas.microsoft.com/office/drawing/2014/main" id="{2112A65B-A270-4C47-B155-C46E98B5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350"/>
            <a:ext cx="3836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400" b="1">
                <a:solidFill>
                  <a:srgbClr val="C00000"/>
                </a:solidFill>
              </a:rPr>
              <a:t>3-2 ΥΓΡΑ ΣΕ ΙΣΟΡΡΟΠΙΑ </a:t>
            </a:r>
          </a:p>
        </p:txBody>
      </p:sp>
      <p:pic>
        <p:nvPicPr>
          <p:cNvPr id="168965" name="Picture 4">
            <a:extLst>
              <a:ext uri="{FF2B5EF4-FFF2-40B4-BE49-F238E27FC236}">
                <a16:creationId xmlns:a16="http://schemas.microsoft.com/office/drawing/2014/main" id="{E9572E25-FBCF-488C-B9AF-B55A8B079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268413"/>
            <a:ext cx="6738938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05" name="Picture 5">
            <a:extLst>
              <a:ext uri="{FF2B5EF4-FFF2-40B4-BE49-F238E27FC236}">
                <a16:creationId xmlns:a16="http://schemas.microsoft.com/office/drawing/2014/main" id="{D74C286F-DA4B-4201-8121-37F7B7974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038" y="2852738"/>
            <a:ext cx="2303462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06" name="Picture 6">
            <a:extLst>
              <a:ext uri="{FF2B5EF4-FFF2-40B4-BE49-F238E27FC236}">
                <a16:creationId xmlns:a16="http://schemas.microsoft.com/office/drawing/2014/main" id="{9BFD60D5-6E4A-4AFC-97F5-5FB24BD37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1" y="3575051"/>
            <a:ext cx="158432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07" name="Picture 7">
            <a:extLst>
              <a:ext uri="{FF2B5EF4-FFF2-40B4-BE49-F238E27FC236}">
                <a16:creationId xmlns:a16="http://schemas.microsoft.com/office/drawing/2014/main" id="{EE2C6015-6C91-44C5-A1FF-B53E164CE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5445126"/>
            <a:ext cx="399097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2021-02-06T22:01:29Z</dcterms:created>
  <dcterms:modified xsi:type="dcterms:W3CDTF">2021-02-06T22:01:58Z</dcterms:modified>
</cp:coreProperties>
</file>