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4082168C-8081-460A-96FA-9A74BCC87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9182A-1F55-41B4-A533-FB3DAEC06F8F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00EFD5AA-9227-4FD2-8B1F-162B3D615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C26B5A8A-290C-4249-893F-D611DE8CA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363D3-3878-46E2-B656-683DBE96A94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39464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14AA0DBB-8727-42F9-8569-10188B4A0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145C-20BF-484C-A299-ABF898D87868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609E6291-3476-4FF3-9F0A-1D5FE3D6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2376F160-9ED9-429A-B031-A498122F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AC0C7-110C-4884-B868-6F359A191D2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9293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3EC3C1C1-75F2-47A0-9141-92AE49FBA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CDE5-BFD7-4341-95CF-6DFCCD346558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474E4F8F-D402-4CF2-BD0D-DF2129BB2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EF54B424-8A7C-46C9-8FA8-E28E9162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CCA28-2B2D-4D56-812D-C66CB2E1614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4487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5C3E47BE-13AF-4707-96B0-490CEA5B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5B5D8-F1FF-426E-B3C4-D7F22910118F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6575F014-3171-4D2B-A6CB-CAF52054F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6FE34208-F329-4C2A-B78F-9307081E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AC8D7-A7A0-4B98-BD75-CEBEDABE854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5621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D0655408-8E5B-42E7-B0ED-EA7A9517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08682-EF32-4AF6-9336-2524A579677A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04E29669-932E-4C00-806C-5305A18B0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3ABAE84-9A7B-497F-82B8-1BA13C0FC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4D6A4-7209-435C-AC11-F53836DC2D0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6874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C27386D8-DC2B-41C6-A680-3C7C03CE3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E7B9F-8DBD-418F-9648-ECB642D039F3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9129BB80-2581-4E61-A56F-8A8B9F437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3A53F45E-FDE8-49D8-B4AD-35CB73F69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B8DAF-D923-4B99-B23C-09A5EC553E4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6544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>
            <a:extLst>
              <a:ext uri="{FF2B5EF4-FFF2-40B4-BE49-F238E27FC236}">
                <a16:creationId xmlns:a16="http://schemas.microsoft.com/office/drawing/2014/main" id="{A85C424B-058E-4778-AC2E-B2013B175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D0499-280B-4255-805B-A302D8176F5F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8" name="4 - Θέση υποσέλιδου">
            <a:extLst>
              <a:ext uri="{FF2B5EF4-FFF2-40B4-BE49-F238E27FC236}">
                <a16:creationId xmlns:a16="http://schemas.microsoft.com/office/drawing/2014/main" id="{AA33BD71-F334-49A7-BA90-65DF1E8C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>
            <a:extLst>
              <a:ext uri="{FF2B5EF4-FFF2-40B4-BE49-F238E27FC236}">
                <a16:creationId xmlns:a16="http://schemas.microsoft.com/office/drawing/2014/main" id="{24CB60FD-77CC-4928-B5ED-1C6DE338E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3E78D-AFBC-4DA5-8656-3454786F878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7390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>
            <a:extLst>
              <a:ext uri="{FF2B5EF4-FFF2-40B4-BE49-F238E27FC236}">
                <a16:creationId xmlns:a16="http://schemas.microsoft.com/office/drawing/2014/main" id="{BF162305-4FD0-41CF-9860-7E1866E4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CE99D-F38E-4B94-93CC-1E018D32D06D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4" name="4 - Θέση υποσέλιδου">
            <a:extLst>
              <a:ext uri="{FF2B5EF4-FFF2-40B4-BE49-F238E27FC236}">
                <a16:creationId xmlns:a16="http://schemas.microsoft.com/office/drawing/2014/main" id="{FAA5D289-5D58-4AF8-80D0-D37E3AC48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B08C27AE-1EC8-4CC6-9063-6155D9484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08D84-74FE-41CA-814C-5BE81A6687B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5278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>
            <a:extLst>
              <a:ext uri="{FF2B5EF4-FFF2-40B4-BE49-F238E27FC236}">
                <a16:creationId xmlns:a16="http://schemas.microsoft.com/office/drawing/2014/main" id="{7C0258AB-78BD-4644-9742-083B52997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375B3-BE87-435A-804F-4C0317B27427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3" name="4 - Θέση υποσέλιδου">
            <a:extLst>
              <a:ext uri="{FF2B5EF4-FFF2-40B4-BE49-F238E27FC236}">
                <a16:creationId xmlns:a16="http://schemas.microsoft.com/office/drawing/2014/main" id="{29EE49BB-51BD-4E48-A7B4-6912135A7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21C444EF-35FD-4ED2-AB1C-854219A80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46250-A1B2-48F1-9C22-BA8B22E843E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6303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A5E852BC-83B8-4688-AFF5-4087ED847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B8A8D-6422-44F5-803E-F233FFDC8521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15E8B38B-1DC7-456B-B00D-9F6A95121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976651B5-CB58-4908-B4CB-4D40481B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A222E-5573-4E6A-AF9F-08F869F65BA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0394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2BA50C8A-AB04-451E-9FEB-538D3E598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BAC44-78F5-44E5-92B4-B969D2F6687C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F6E0CBAB-8945-4C2C-A0BC-A4A6E5C4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035BA597-96AA-498B-98F7-274161FF8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D7B47-DBA1-46E6-AA10-9CD783A0C1D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2865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- Θέση τίτλου">
            <a:extLst>
              <a:ext uri="{FF2B5EF4-FFF2-40B4-BE49-F238E27FC236}">
                <a16:creationId xmlns:a16="http://schemas.microsoft.com/office/drawing/2014/main" id="{46E65565-7BBE-4B1C-A84D-D2A94FC40B2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του τίτλου</a:t>
            </a:r>
          </a:p>
        </p:txBody>
      </p:sp>
      <p:sp>
        <p:nvSpPr>
          <p:cNvPr id="84995" name="2 - Θέση κειμένου">
            <a:extLst>
              <a:ext uri="{FF2B5EF4-FFF2-40B4-BE49-F238E27FC236}">
                <a16:creationId xmlns:a16="http://schemas.microsoft.com/office/drawing/2014/main" id="{01C89C9B-D4F5-4F8C-A390-B64CBED854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των στυλ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209D88AF-784D-4AA4-ADDC-53592EA32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3E6A00-5A05-44A4-96F7-6E8B09092CBE}" type="datetimeFigureOut">
              <a:rPr lang="el-GR"/>
              <a:pPr>
                <a:defRPr/>
              </a:pPr>
              <a:t>18/10/2020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BC720F0B-5622-42C3-AA47-5D19D2147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A89DC944-13B3-4873-9183-DD36617FD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7DDD5DF-12F9-4EA0-9149-BDF3A8FF47B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0817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14.png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5">
            <a:extLst>
              <a:ext uri="{FF2B5EF4-FFF2-40B4-BE49-F238E27FC236}">
                <a16:creationId xmlns:a16="http://schemas.microsoft.com/office/drawing/2014/main" id="{C0606E08-6EB5-492A-A481-F6BF7FC1F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329040"/>
            <a:ext cx="73453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5-3	ΕΥΘΥΓΡΑΜΜΟΣ ΑΓΩΓΟΣ ΚΙΝΟΥΜΕΝΟΣ ΣΕ ΟΜΟΓΕΝΕΣ ΜΑΓΝΗΤΙΚΟ ΠΕΔΙΟ</a:t>
            </a:r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E72787AB-B215-4DF4-BF4E-9BE019A80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407594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pSp>
        <p:nvGrpSpPr>
          <p:cNvPr id="2" name="Group 13">
            <a:extLst>
              <a:ext uri="{FF2B5EF4-FFF2-40B4-BE49-F238E27FC236}">
                <a16:creationId xmlns:a16="http://schemas.microsoft.com/office/drawing/2014/main" id="{6343B4A7-7C74-450D-AA29-2B0CC3C86C74}"/>
              </a:ext>
            </a:extLst>
          </p:cNvPr>
          <p:cNvGrpSpPr>
            <a:grpSpLocks/>
          </p:cNvGrpSpPr>
          <p:nvPr/>
        </p:nvGrpSpPr>
        <p:grpSpPr bwMode="auto">
          <a:xfrm>
            <a:off x="4727576" y="1628775"/>
            <a:ext cx="4176713" cy="490538"/>
            <a:chOff x="2018" y="1298"/>
            <a:chExt cx="2631" cy="309"/>
          </a:xfrm>
        </p:grpSpPr>
        <p:graphicFrame>
          <p:nvGraphicFramePr>
            <p:cNvPr id="58372" name="Object 9">
              <a:extLst>
                <a:ext uri="{FF2B5EF4-FFF2-40B4-BE49-F238E27FC236}">
                  <a16:creationId xmlns:a16="http://schemas.microsoft.com/office/drawing/2014/main" id="{7FA7BD1E-D1B7-4727-BDD7-29441112F52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18" y="1298"/>
            <a:ext cx="997" cy="3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Equation" r:id="rId3" imgW="646297" imgH="202760" progId="Equation.3">
                    <p:embed/>
                  </p:oleObj>
                </mc:Choice>
                <mc:Fallback>
                  <p:oleObj name="Equation" r:id="rId3" imgW="646297" imgH="202760" progId="Equation.3">
                    <p:embed/>
                    <p:pic>
                      <p:nvPicPr>
                        <p:cNvPr id="58372" name="Object 9">
                          <a:extLst>
                            <a:ext uri="{FF2B5EF4-FFF2-40B4-BE49-F238E27FC236}">
                              <a16:creationId xmlns:a16="http://schemas.microsoft.com/office/drawing/2014/main" id="{7FA7BD1E-D1B7-4727-BDD7-29441112F52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8" y="1298"/>
                          <a:ext cx="997" cy="3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373" name="Object 8">
              <a:extLst>
                <a:ext uri="{FF2B5EF4-FFF2-40B4-BE49-F238E27FC236}">
                  <a16:creationId xmlns:a16="http://schemas.microsoft.com/office/drawing/2014/main" id="{08A63735-93A5-4217-8029-EDF0597F477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87" y="1298"/>
            <a:ext cx="862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Equation" r:id="rId5" imgW="507780" imgH="177723" progId="Equation.3">
                    <p:embed/>
                  </p:oleObj>
                </mc:Choice>
                <mc:Fallback>
                  <p:oleObj name="Equation" r:id="rId5" imgW="507780" imgH="177723" progId="Equation.3">
                    <p:embed/>
                    <p:pic>
                      <p:nvPicPr>
                        <p:cNvPr id="58373" name="Object 8">
                          <a:extLst>
                            <a:ext uri="{FF2B5EF4-FFF2-40B4-BE49-F238E27FC236}">
                              <a16:creationId xmlns:a16="http://schemas.microsoft.com/office/drawing/2014/main" id="{08A63735-93A5-4217-8029-EDF0597F477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7" y="1298"/>
                          <a:ext cx="862" cy="30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382" name="Rectangle 11">
              <a:extLst>
                <a:ext uri="{FF2B5EF4-FFF2-40B4-BE49-F238E27FC236}">
                  <a16:creationId xmlns:a16="http://schemas.microsoft.com/office/drawing/2014/main" id="{167D1C56-725B-46E8-A8C7-C448B8EFA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1307"/>
              <a:ext cx="5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l-GR" altLang="el-GR">
                  <a:solidFill>
                    <a:prstClr val="black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   </a:t>
              </a:r>
              <a:r>
                <a:rPr lang="el-GR" altLang="el-GR" b="1">
                  <a:solidFill>
                    <a:prstClr val="black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ή </a:t>
              </a:r>
              <a:r>
                <a:rPr lang="el-GR" altLang="el-GR">
                  <a:solidFill>
                    <a:prstClr val="black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l-GR" altLang="el-GR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58377" name="Rectangle 12">
            <a:extLst>
              <a:ext uri="{FF2B5EF4-FFF2-40B4-BE49-F238E27FC236}">
                <a16:creationId xmlns:a16="http://schemas.microsoft.com/office/drawing/2014/main" id="{6F248BAE-589C-41A3-B289-8E6C988D5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618870"/>
            <a:ext cx="24878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110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l-GR" sz="110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en-US" altLang="el-GR" sz="1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0911" name="Object 15">
            <a:extLst>
              <a:ext uri="{FF2B5EF4-FFF2-40B4-BE49-F238E27FC236}">
                <a16:creationId xmlns:a16="http://schemas.microsoft.com/office/drawing/2014/main" id="{C932FB86-D2A6-4F75-8D0B-0F64D12009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2401" y="4437063"/>
          <a:ext cx="122396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571252" imgH="406224" progId="Equation.3">
                  <p:embed/>
                </p:oleObj>
              </mc:Choice>
              <mc:Fallback>
                <p:oleObj name="Equation" r:id="rId7" imgW="571252" imgH="406224" progId="Equation.3">
                  <p:embed/>
                  <p:pic>
                    <p:nvPicPr>
                      <p:cNvPr id="80911" name="Object 15">
                        <a:extLst>
                          <a:ext uri="{FF2B5EF4-FFF2-40B4-BE49-F238E27FC236}">
                            <a16:creationId xmlns:a16="http://schemas.microsoft.com/office/drawing/2014/main" id="{C932FB86-D2A6-4F75-8D0B-0F64D12009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1" y="4437063"/>
                        <a:ext cx="1223963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0" name="Object 14">
            <a:extLst>
              <a:ext uri="{FF2B5EF4-FFF2-40B4-BE49-F238E27FC236}">
                <a16:creationId xmlns:a16="http://schemas.microsoft.com/office/drawing/2014/main" id="{E2AF670E-143D-4955-89E9-F53AC59ECE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59375" y="5949950"/>
          <a:ext cx="16573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698197" imgH="215806" progId="Equation.3">
                  <p:embed/>
                </p:oleObj>
              </mc:Choice>
              <mc:Fallback>
                <p:oleObj name="Equation" r:id="rId9" imgW="698197" imgH="215806" progId="Equation.3">
                  <p:embed/>
                  <p:pic>
                    <p:nvPicPr>
                      <p:cNvPr id="80910" name="Object 14">
                        <a:extLst>
                          <a:ext uri="{FF2B5EF4-FFF2-40B4-BE49-F238E27FC236}">
                            <a16:creationId xmlns:a16="http://schemas.microsoft.com/office/drawing/2014/main" id="{E2AF670E-143D-4955-89E9-F53AC59ECE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5949950"/>
                        <a:ext cx="1657350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12" name="Rectangle 16">
            <a:extLst>
              <a:ext uri="{FF2B5EF4-FFF2-40B4-BE49-F238E27FC236}">
                <a16:creationId xmlns:a16="http://schemas.microsoft.com/office/drawing/2014/main" id="{B0529A3D-08C7-4A26-B6C4-104EB328A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3716339"/>
            <a:ext cx="82089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Η διαφορά δυναμικού </a:t>
            </a:r>
            <a:r>
              <a:rPr lang="en-US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l-GR" altLang="el-GR" sz="2000" b="1" baseline="-3000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ΚΛ </a:t>
            </a:r>
            <a:r>
              <a:rPr lang="el-GR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μεταξύ των άκρων του αγωγού Κ και Λ υπολογίζεται αν θέσουμε όπου</a:t>
            </a:r>
            <a:r>
              <a:rPr lang="en-US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l-GR" altLang="el-GR" sz="2000" b="1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0913" name="Rectangle 17">
            <a:extLst>
              <a:ext uri="{FF2B5EF4-FFF2-40B4-BE49-F238E27FC236}">
                <a16:creationId xmlns:a16="http://schemas.microsoft.com/office/drawing/2014/main" id="{FFB8FFFA-3F94-4199-9E10-69938082D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5373689"/>
            <a:ext cx="6584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και λύσουμε ως προς </a:t>
            </a:r>
            <a:r>
              <a:rPr lang="en-US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l-GR" altLang="el-GR" sz="2000" b="1" baseline="-3000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ΚΛ</a:t>
            </a:r>
            <a:r>
              <a:rPr lang="el-GR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, οπότε προκύπτει </a:t>
            </a:r>
            <a:r>
              <a:rPr lang="en-US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l-GR" altLang="el-GR" sz="110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l-GR" altLang="el-GR" sz="1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8380" name="Rectangle 18">
            <a:extLst>
              <a:ext uri="{FF2B5EF4-FFF2-40B4-BE49-F238E27FC236}">
                <a16:creationId xmlns:a16="http://schemas.microsoft.com/office/drawing/2014/main" id="{A853F270-13D5-48F1-A03E-240F87C3B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5370513"/>
            <a:ext cx="222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l-GR" sz="110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en-US" altLang="el-GR" sz="1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80915" name="Picture 19">
            <a:extLst>
              <a:ext uri="{FF2B5EF4-FFF2-40B4-BE49-F238E27FC236}">
                <a16:creationId xmlns:a16="http://schemas.microsoft.com/office/drawing/2014/main" id="{7CF5C84D-58B1-418C-BBB5-F6361E644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1412876"/>
            <a:ext cx="2303463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2" grpId="0"/>
      <p:bldP spid="809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4">
            <a:extLst>
              <a:ext uri="{FF2B5EF4-FFF2-40B4-BE49-F238E27FC236}">
                <a16:creationId xmlns:a16="http://schemas.microsoft.com/office/drawing/2014/main" id="{AF20DE66-6B76-4D1B-952B-215360C93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329040"/>
            <a:ext cx="73453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5-3	ΕΥΘΥΓΡΑΜΜΟΣ ΑΓΩΓΟΣ ΚΙΝΟΥΜΕΝΟΣ ΣΕ ΟΜΟΓΕΝΕΣ ΜΑΓΝΗΤΙΚΟ ΠΕΔΙΟ</a:t>
            </a:r>
          </a:p>
        </p:txBody>
      </p:sp>
      <p:sp>
        <p:nvSpPr>
          <p:cNvPr id="59396" name="Rectangle 6">
            <a:extLst>
              <a:ext uri="{FF2B5EF4-FFF2-40B4-BE49-F238E27FC236}">
                <a16:creationId xmlns:a16="http://schemas.microsoft.com/office/drawing/2014/main" id="{B66C5E36-0A4C-4E45-8133-2D481F8E7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5123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81928" name="Rectangle 8">
            <a:extLst>
              <a:ext uri="{FF2B5EF4-FFF2-40B4-BE49-F238E27FC236}">
                <a16:creationId xmlns:a16="http://schemas.microsoft.com/office/drawing/2014/main" id="{B4F13D68-3589-4EF0-9352-5F634741C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3716339"/>
            <a:ext cx="727233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Αν ένας ευθύγραμμος αγωγός κινείται με ταχύτητα υ, μέσα σε ομογενές μαγνητικό πεδίο, έτσι ώστε ο αγωγός, η ταχύτητα και το μαγνητικό πεδίο να είναι κάθετα ανά δύο μεταξύ τους, στον αγωγό αναπτύσσεται ηλεκτρεγερτική δύναμη από επαγωγή </a:t>
            </a:r>
            <a:endParaRPr lang="en-US" altLang="el-GR" sz="20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1927" name="Object 7">
            <a:extLst>
              <a:ext uri="{FF2B5EF4-FFF2-40B4-BE49-F238E27FC236}">
                <a16:creationId xmlns:a16="http://schemas.microsoft.com/office/drawing/2014/main" id="{343362ED-BF4B-46B0-9D45-4DA408CC31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9738" y="5589588"/>
          <a:ext cx="18716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736280" imgH="215806" progId="Equation.3">
                  <p:embed/>
                </p:oleObj>
              </mc:Choice>
              <mc:Fallback>
                <p:oleObj name="Equation" r:id="rId3" imgW="736280" imgH="215806" progId="Equation.3">
                  <p:embed/>
                  <p:pic>
                    <p:nvPicPr>
                      <p:cNvPr id="81927" name="Object 7">
                        <a:extLst>
                          <a:ext uri="{FF2B5EF4-FFF2-40B4-BE49-F238E27FC236}">
                            <a16:creationId xmlns:a16="http://schemas.microsoft.com/office/drawing/2014/main" id="{343362ED-BF4B-46B0-9D45-4DA408CC31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8" y="5589588"/>
                        <a:ext cx="1871662" cy="55880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30" name="Picture 10">
            <a:extLst>
              <a:ext uri="{FF2B5EF4-FFF2-40B4-BE49-F238E27FC236}">
                <a16:creationId xmlns:a16="http://schemas.microsoft.com/office/drawing/2014/main" id="{4AD90158-D591-4CCD-BB54-212FFC9D7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1341438"/>
            <a:ext cx="2592387" cy="228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>
            <a:extLst>
              <a:ext uri="{FF2B5EF4-FFF2-40B4-BE49-F238E27FC236}">
                <a16:creationId xmlns:a16="http://schemas.microsoft.com/office/drawing/2014/main" id="{7DCBE2C9-1F9F-405F-B532-BA587F206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329040"/>
            <a:ext cx="73453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5-3	ΕΥΘΥΓΡΑΜΜΟΣ ΑΓΩΓΟΣ ΚΙΝΟΥΜΕΝΟΣ ΣΕ ΟΜΟΓΕΝΕΣ ΜΑΓΝΗΤΙΚΟ ΠΕΔΙΟ</a:t>
            </a:r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58D686F8-2E9E-4AAA-8B61-A97F488D1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335000"/>
            <a:ext cx="82089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Στο ίδιο αποτέλεσμα καταλήγουμε με το νόμο του </a:t>
            </a:r>
            <a:r>
              <a:rPr lang="en-US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Faraday</a:t>
            </a:r>
            <a:r>
              <a:rPr lang="el-GR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Ας επανέλθουμε στον αγωγό ΚΛ που ολισθαίνει πάνω στους ακίνητους αγωγούς </a:t>
            </a:r>
            <a:r>
              <a:rPr lang="en-US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l-GR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ΔΖ</a:t>
            </a:r>
            <a:r>
              <a:rPr lang="en-US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l-GR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΄.</a:t>
            </a:r>
            <a:r>
              <a:rPr lang="en-US" altLang="el-GR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60421" name="Rectangle 8">
            <a:extLst>
              <a:ext uri="{FF2B5EF4-FFF2-40B4-BE49-F238E27FC236}">
                <a16:creationId xmlns:a16="http://schemas.microsoft.com/office/drawing/2014/main" id="{64470ECB-0241-4651-B422-5A421330A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5123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aphicFrame>
        <p:nvGraphicFramePr>
          <p:cNvPr id="82953" name="Object 9">
            <a:extLst>
              <a:ext uri="{FF2B5EF4-FFF2-40B4-BE49-F238E27FC236}">
                <a16:creationId xmlns:a16="http://schemas.microsoft.com/office/drawing/2014/main" id="{179C9732-5E46-40B2-9163-447DF9FE4C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95551" y="5300663"/>
          <a:ext cx="6480175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2730500" imgH="393700" progId="Equation.3">
                  <p:embed/>
                </p:oleObj>
              </mc:Choice>
              <mc:Fallback>
                <p:oleObj name="Equation" r:id="rId3" imgW="2730500" imgH="393700" progId="Equation.3">
                  <p:embed/>
                  <p:pic>
                    <p:nvPicPr>
                      <p:cNvPr id="82953" name="Object 9">
                        <a:extLst>
                          <a:ext uri="{FF2B5EF4-FFF2-40B4-BE49-F238E27FC236}">
                            <a16:creationId xmlns:a16="http://schemas.microsoft.com/office/drawing/2014/main" id="{179C9732-5E46-40B2-9163-447DF9FE4C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5300663"/>
                        <a:ext cx="6480175" cy="925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956" name="Picture 12">
            <a:extLst>
              <a:ext uri="{FF2B5EF4-FFF2-40B4-BE49-F238E27FC236}">
                <a16:creationId xmlns:a16="http://schemas.microsoft.com/office/drawing/2014/main" id="{0BE508CF-CF13-4033-A443-91972F238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2708276"/>
            <a:ext cx="295275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Rectangle 5">
            <a:extLst>
              <a:ext uri="{FF2B5EF4-FFF2-40B4-BE49-F238E27FC236}">
                <a16:creationId xmlns:a16="http://schemas.microsoft.com/office/drawing/2014/main" id="{D027BB40-9DAF-4D92-9E10-6753F09A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1644651"/>
            <a:ext cx="84978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Βέβαια στην περίπτωση ενός ευθύγραμμου αγωγού που κινείται μέσα στο μαγνητικό πεδίο το πηλίκο</a:t>
            </a:r>
            <a:r>
              <a:rPr lang="el-GR" altLang="el-GR" sz="110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altLang="el-GR" sz="1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3972" name="Object 4">
            <a:extLst>
              <a:ext uri="{FF2B5EF4-FFF2-40B4-BE49-F238E27FC236}">
                <a16:creationId xmlns:a16="http://schemas.microsoft.com/office/drawing/2014/main" id="{06F188DA-89B6-4D09-AF16-90D35925FB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8301" y="2636838"/>
          <a:ext cx="93821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380835" imgH="406224" progId="Equation.3">
                  <p:embed/>
                </p:oleObj>
              </mc:Choice>
              <mc:Fallback>
                <p:oleObj name="Equation" r:id="rId3" imgW="380835" imgH="406224" progId="Equation.3">
                  <p:embed/>
                  <p:pic>
                    <p:nvPicPr>
                      <p:cNvPr id="83972" name="Object 4">
                        <a:extLst>
                          <a:ext uri="{FF2B5EF4-FFF2-40B4-BE49-F238E27FC236}">
                            <a16:creationId xmlns:a16="http://schemas.microsoft.com/office/drawing/2014/main" id="{06F188DA-89B6-4D09-AF16-90D35925FB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1" y="2636838"/>
                        <a:ext cx="938213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4" name="Rectangle 6">
            <a:extLst>
              <a:ext uri="{FF2B5EF4-FFF2-40B4-BE49-F238E27FC236}">
                <a16:creationId xmlns:a16="http://schemas.microsoft.com/office/drawing/2014/main" id="{329C0B90-5E66-4201-B685-37869EA9A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3860801"/>
            <a:ext cx="842486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110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στο νόμο του </a:t>
            </a:r>
            <a:r>
              <a:rPr lang="en-US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Faraday</a:t>
            </a:r>
            <a:r>
              <a:rPr lang="el-GR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δε μπορεί να παρέχει το ρυθμό μεταβολής της μαγνητικής ροής, γιατί δεν έχει νόημα η μαγνητική ροή που διέρχεται από ένα ευθύγραμμο τμήμα όπως είναι ο αγωγός. Στην περίπτωση αυτή ΔΦ</a:t>
            </a:r>
            <a:r>
              <a:rPr lang="el-GR" altLang="el-GR" sz="2000" b="1" baseline="-3000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el-GR" altLang="el-GR" sz="2000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είναι μαγνητική ροή που διέρχεται από την  επιφάνεια που ορίζει ο αγωγός με την κίνησή του.</a:t>
            </a:r>
            <a:r>
              <a:rPr lang="en-US" altLang="el-GR" sz="2000" b="1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61445" name="Rectangle 7">
            <a:extLst>
              <a:ext uri="{FF2B5EF4-FFF2-40B4-BE49-F238E27FC236}">
                <a16:creationId xmlns:a16="http://schemas.microsoft.com/office/drawing/2014/main" id="{DF09CDD0-D97B-4502-9593-33F1C02F9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329040"/>
            <a:ext cx="73453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5-3	ΕΥΘΥΓΡΑΜΜΟΣ ΑΓΩΓΟΣ ΚΙΝΟΥΜΕΝΟΣ ΣΕ ΟΜΟΓΕΝΕΣ ΜΑΓΝΗΤΙΚΟ ΠΕΔΙΟ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/>
      <p:bldP spid="839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5">
            <a:extLst>
              <a:ext uri="{FF2B5EF4-FFF2-40B4-BE49-F238E27FC236}">
                <a16:creationId xmlns:a16="http://schemas.microsoft.com/office/drawing/2014/main" id="{3CC76206-4E2F-4228-8716-0CE303309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312344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aphicFrame>
        <p:nvGraphicFramePr>
          <p:cNvPr id="84996" name="Object 4">
            <a:extLst>
              <a:ext uri="{FF2B5EF4-FFF2-40B4-BE49-F238E27FC236}">
                <a16:creationId xmlns:a16="http://schemas.microsoft.com/office/drawing/2014/main" id="{52236F93-B81B-462B-BF75-2013894F5A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0376" y="1628776"/>
          <a:ext cx="5472113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r:id="rId3" imgW="3905250" imgH="1790700" progId="CDraw5">
                  <p:embed/>
                </p:oleObj>
              </mc:Choice>
              <mc:Fallback>
                <p:oleObj r:id="rId3" imgW="3905250" imgH="1790700" progId="CDraw5">
                  <p:embed/>
                  <p:pic>
                    <p:nvPicPr>
                      <p:cNvPr id="84996" name="Object 4">
                        <a:extLst>
                          <a:ext uri="{FF2B5EF4-FFF2-40B4-BE49-F238E27FC236}">
                            <a16:creationId xmlns:a16="http://schemas.microsoft.com/office/drawing/2014/main" id="{52236F93-B81B-462B-BF75-2013894F5A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1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6" y="1628776"/>
                        <a:ext cx="5472113" cy="251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8" name="Rectangle 6">
            <a:extLst>
              <a:ext uri="{FF2B5EF4-FFF2-40B4-BE49-F238E27FC236}">
                <a16:creationId xmlns:a16="http://schemas.microsoft.com/office/drawing/2014/main" id="{0FED0869-A99F-4493-A0C8-DCADDD09E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329040"/>
            <a:ext cx="73453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5-3	ΕΥΘΥΓΡΑΜΜΟΣ ΑΓΩΓΟΣ ΚΙΝΟΥΜΕΝΟΣ ΣΕ ΟΜΟΓΕΝΕΣ ΜΑΓΝΗΤΙΚΟ ΠΕΔΙΟ</a:t>
            </a:r>
          </a:p>
        </p:txBody>
      </p:sp>
      <p:sp>
        <p:nvSpPr>
          <p:cNvPr id="85000" name="Rectangle 8">
            <a:extLst>
              <a:ext uri="{FF2B5EF4-FFF2-40B4-BE49-F238E27FC236}">
                <a16:creationId xmlns:a16="http://schemas.microsoft.com/office/drawing/2014/main" id="{F4919F8D-CECF-4E70-82D2-8F14FA9F1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4497854"/>
            <a:ext cx="85693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Θα μπορούσαμε λοιπόν να πούμε ότι ηλεκτρομαγνητική επαγωγή είναι το φαινόμενο της εμφάνισης τάσης στα άκρα αγωγών όταν μεταβάλλεται η μαγνητική ροή που διέρχεται από την επιφάνεια που ορίζουν με το σχήμα τους ή όταν από την επιφάνεια που ορίζουν με την κίνησή τους διέρχεται μαγνητική ροή.</a:t>
            </a:r>
            <a:r>
              <a:rPr lang="en-US" altLang="el-GR">
                <a:solidFill>
                  <a:prstClr val="blac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5">
            <a:extLst>
              <a:ext uri="{FF2B5EF4-FFF2-40B4-BE49-F238E27FC236}">
                <a16:creationId xmlns:a16="http://schemas.microsoft.com/office/drawing/2014/main" id="{BB998F4F-C6F6-4E6E-9B97-D2C8E5023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511602"/>
            <a:ext cx="8064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5.4 </a:t>
            </a: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Ο ΚΑΝΟΝΑΣ ΤΟΥ </a:t>
            </a:r>
            <a:r>
              <a:rPr lang="en-US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LENZ</a:t>
            </a: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ΚΑΙ Η ΑΡΧΗ ΔΙΑΤΗΡΗΣΗΣ ΤΗΣ ΕΝΕΡΓΕΙΑΣ ΣΤΟ ΦΑΙΝΟΜΕΝΟ ΤΗΣ ΕΠΑΓΩΓΗΣ</a:t>
            </a:r>
            <a:r>
              <a:rPr lang="en-US" altLang="el-GR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BB37573A-7BD4-4A4B-843C-813E18680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826053"/>
            <a:ext cx="84978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prstClr val="black"/>
                </a:solidFill>
              </a:rPr>
              <a:t>τ</a:t>
            </a:r>
            <a:r>
              <a:rPr lang="el-GR" altLang="el-GR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α επαγωγικά ρεύματα έχουν τέτοια φορά ώστε να αντιτίθενται στο αίτιο που τα προκαλεί.</a:t>
            </a:r>
            <a:r>
              <a:rPr lang="en-US" altLang="el-GR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63493" name="Rectangle 9">
            <a:extLst>
              <a:ext uri="{FF2B5EF4-FFF2-40B4-BE49-F238E27FC236}">
                <a16:creationId xmlns:a16="http://schemas.microsoft.com/office/drawing/2014/main" id="{1C441397-11CE-423E-9CAF-F0CE9C126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029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aphicFrame>
        <p:nvGraphicFramePr>
          <p:cNvPr id="86024" name="Object 8">
            <a:extLst>
              <a:ext uri="{FF2B5EF4-FFF2-40B4-BE49-F238E27FC236}">
                <a16:creationId xmlns:a16="http://schemas.microsoft.com/office/drawing/2014/main" id="{3C0AF561-54D7-426F-B0CD-047C9C300F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7576" y="2997201"/>
          <a:ext cx="22320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939392" imgH="393529" progId="Equation.3">
                  <p:embed/>
                </p:oleObj>
              </mc:Choice>
              <mc:Fallback>
                <p:oleObj name="Equation" r:id="rId3" imgW="939392" imgH="393529" progId="Equation.3">
                  <p:embed/>
                  <p:pic>
                    <p:nvPicPr>
                      <p:cNvPr id="86024" name="Object 8">
                        <a:extLst>
                          <a:ext uri="{FF2B5EF4-FFF2-40B4-BE49-F238E27FC236}">
                            <a16:creationId xmlns:a16="http://schemas.microsoft.com/office/drawing/2014/main" id="{3C0AF561-54D7-426F-B0CD-047C9C300F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6" y="2997201"/>
                        <a:ext cx="2232025" cy="923925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7" name="Rectangle 11">
            <a:extLst>
              <a:ext uri="{FF2B5EF4-FFF2-40B4-BE49-F238E27FC236}">
                <a16:creationId xmlns:a16="http://schemas.microsoft.com/office/drawing/2014/main" id="{11DE3699-0109-4F18-8809-9C0A8EF47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4426417"/>
            <a:ext cx="84248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Ο κανόνας του </a:t>
            </a:r>
            <a:r>
              <a:rPr lang="en-US" altLang="el-GR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Lenz</a:t>
            </a:r>
            <a:r>
              <a:rPr lang="el-GR" altLang="el-GR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αποτελεί συνέπεια της αρχής διατήρησης της ενέργειας.</a:t>
            </a:r>
            <a:r>
              <a:rPr lang="el-GR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Στα δύο παραδείγματα που ακολουθούν θα δούμε πώς εφαρμόζεται ο κανόνας του </a:t>
            </a:r>
            <a:r>
              <a:rPr lang="en-US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Lenz</a:t>
            </a:r>
            <a:r>
              <a:rPr lang="el-GR" altLang="el-GR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και γιατί η φορά του ρεύματος που ορίζει είναι συνέπεια της αρχής διατήρησης της ενέργειας.</a:t>
            </a:r>
            <a:r>
              <a:rPr lang="en-US" altLang="el-GR">
                <a:solidFill>
                  <a:prstClr val="blac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3" grpId="0"/>
      <p:bldP spid="860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>
            <a:extLst>
              <a:ext uri="{FF2B5EF4-FFF2-40B4-BE49-F238E27FC236}">
                <a16:creationId xmlns:a16="http://schemas.microsoft.com/office/drawing/2014/main" id="{906B2D24-234B-4823-B26A-5947DC318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1" y="277018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aphicFrame>
        <p:nvGraphicFramePr>
          <p:cNvPr id="87058" name="Group 18">
            <a:extLst>
              <a:ext uri="{FF2B5EF4-FFF2-40B4-BE49-F238E27FC236}">
                <a16:creationId xmlns:a16="http://schemas.microsoft.com/office/drawing/2014/main" id="{EE787AD5-E975-42A9-BC4E-503373776427}"/>
              </a:ext>
            </a:extLst>
          </p:cNvPr>
          <p:cNvGraphicFramePr>
            <a:graphicFrameLocks noGrp="1"/>
          </p:cNvGraphicFramePr>
          <p:nvPr/>
        </p:nvGraphicFramePr>
        <p:xfrm>
          <a:off x="1992313" y="3789363"/>
          <a:ext cx="8064500" cy="2519362"/>
        </p:xfrm>
        <a:graphic>
          <a:graphicData uri="http://schemas.openxmlformats.org/drawingml/2006/table">
            <a:tbl>
              <a:tblPr/>
              <a:tblGrid>
                <a:gridCol w="806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936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μαγνήτης πλησιάζει στο πηνίο. Σύμφωνα με τον κανόνα του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Lenz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, το ρεύμα που επάγεται στο πηνίο έχει τέτοια φορά ώστε απέναντι από το μαγνήτη που πλησιάζει το πηνίο να δημιουργεί όμοιο μαγνητικό πόλο.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0597" name="Rectangle 16">
            <a:extLst>
              <a:ext uri="{FF2B5EF4-FFF2-40B4-BE49-F238E27FC236}">
                <a16:creationId xmlns:a16="http://schemas.microsoft.com/office/drawing/2014/main" id="{52E7FE53-4118-41E8-AE04-AC5FB4FF9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511602"/>
            <a:ext cx="8064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5.4 </a:t>
            </a: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Ο ΚΑΝΟΝΑΣ ΤΟΥ </a:t>
            </a:r>
            <a:r>
              <a:rPr lang="en-US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LENZ</a:t>
            </a: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ΚΑΙ Η ΑΡΧΗ ΔΙΑΤΗΡΗΣΗΣ ΤΗΣ ΕΝΕΡΓΕΙΑΣ ΣΤΟ ΦΑΙΝΟΜΕΝΟ ΤΗΣ ΕΠΑΓΩΓΗΣ</a:t>
            </a:r>
            <a:r>
              <a:rPr lang="en-US" altLang="el-GR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87059" name="Picture 19">
            <a:extLst>
              <a:ext uri="{FF2B5EF4-FFF2-40B4-BE49-F238E27FC236}">
                <a16:creationId xmlns:a16="http://schemas.microsoft.com/office/drawing/2014/main" id="{09D89E4B-87CD-4DC4-BF26-3B6F2BBE7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4" y="1557339"/>
            <a:ext cx="4321175" cy="213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8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>
            <a:extLst>
              <a:ext uri="{FF2B5EF4-FFF2-40B4-BE49-F238E27FC236}">
                <a16:creationId xmlns:a16="http://schemas.microsoft.com/office/drawing/2014/main" id="{4B20D773-2E5C-4B77-94E9-D73717499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1" y="2633664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aphicFrame>
        <p:nvGraphicFramePr>
          <p:cNvPr id="88085" name="Group 21">
            <a:extLst>
              <a:ext uri="{FF2B5EF4-FFF2-40B4-BE49-F238E27FC236}">
                <a16:creationId xmlns:a16="http://schemas.microsoft.com/office/drawing/2014/main" id="{3B811A44-2365-4B09-A950-680F3A3DCE6A}"/>
              </a:ext>
            </a:extLst>
          </p:cNvPr>
          <p:cNvGraphicFramePr>
            <a:graphicFrameLocks noGrp="1"/>
          </p:cNvGraphicFramePr>
          <p:nvPr/>
        </p:nvGraphicFramePr>
        <p:xfrm>
          <a:off x="2063750" y="4005264"/>
          <a:ext cx="7848600" cy="2447925"/>
        </p:xfrm>
        <a:graphic>
          <a:graphicData uri="http://schemas.openxmlformats.org/drawingml/2006/table">
            <a:tbl>
              <a:tblPr/>
              <a:tblGrid>
                <a:gridCol w="784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47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Ο αγωγός ΚΛ ολισθαίνει πάνω στους ακίνητους αγωγούς Δx και Ζx΄. Σύμφωνα με τον κανόνα του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Lenz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το ρεύμα από επαγωγή που δημιουργείται στο κύκλωμα, έχει τέτοια φορά, ώστε ο κινούμενος αγωγός να δέχεται δύναμη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Laplace</a:t>
                      </a:r>
                      <a:r>
                        <a: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, που αντιτίθεται  στην κίνησή του.</a:t>
                      </a: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1621" name="Rectangle 16">
            <a:extLst>
              <a:ext uri="{FF2B5EF4-FFF2-40B4-BE49-F238E27FC236}">
                <a16:creationId xmlns:a16="http://schemas.microsoft.com/office/drawing/2014/main" id="{0C0DA8A2-390E-49A7-8B4B-78E689953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511602"/>
            <a:ext cx="8064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5.4 </a:t>
            </a: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Ο ΚΑΝΟΝΑΣ ΤΟΥ </a:t>
            </a:r>
            <a:r>
              <a:rPr lang="en-US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LENZ</a:t>
            </a: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ΚΑΙ Η ΑΡΧΗ ΔΙΑΤΗΡΗΣΗΣ ΤΗΣ ΕΝΕΡΓΕΙΑΣ ΣΤΟ ΦΑΙΝΟΜΕΝΟ ΤΗΣ ΕΠΑΓΩΓΗΣ</a:t>
            </a:r>
            <a:r>
              <a:rPr lang="en-US" altLang="el-GR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88086" name="Picture 22">
            <a:extLst>
              <a:ext uri="{FF2B5EF4-FFF2-40B4-BE49-F238E27FC236}">
                <a16:creationId xmlns:a16="http://schemas.microsoft.com/office/drawing/2014/main" id="{5F500802-BA45-4DF3-A19E-0C8D1EB67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DF6"/>
              </a:clrFrom>
              <a:clrTo>
                <a:srgbClr val="FFFDF6">
                  <a:alpha val="0"/>
                </a:srgbClr>
              </a:clrTo>
            </a:clrChange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1557338"/>
            <a:ext cx="2881312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9" name="Rectangle 5">
            <a:extLst>
              <a:ext uri="{FF2B5EF4-FFF2-40B4-BE49-F238E27FC236}">
                <a16:creationId xmlns:a16="http://schemas.microsoft.com/office/drawing/2014/main" id="{5B5DC5F6-EC5B-4D7A-AD37-88ECD9D4D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700213"/>
            <a:ext cx="8551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Η αρχή διατήρησης της ενέργειας στο φαινόμενο της επαγωγής</a:t>
            </a:r>
            <a:r>
              <a:rPr lang="el-GR" altLang="el-GR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64520" name="Rectangle 6">
            <a:extLst>
              <a:ext uri="{FF2B5EF4-FFF2-40B4-BE49-F238E27FC236}">
                <a16:creationId xmlns:a16="http://schemas.microsoft.com/office/drawing/2014/main" id="{73D2C246-42B1-4183-9421-3C296BBD2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1602"/>
            <a:ext cx="8064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5.4 </a:t>
            </a: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Ο ΚΑΝΟΝΑΣ ΤΟΥ </a:t>
            </a:r>
            <a:r>
              <a:rPr lang="en-US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LENZ</a:t>
            </a:r>
            <a:r>
              <a:rPr lang="el-GR" altLang="el-GR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ΚΑΙ Η ΑΡΧΗ ΔΙΑΤΗΡΗΣΗΣ ΤΗΣ ΕΝΕΡΓΕΙΑΣ ΣΤΟ ΦΑΙΝΟΜΕΝΟ ΤΗΣ ΕΠΑΓΩΓΗΣ</a:t>
            </a:r>
            <a:r>
              <a:rPr lang="en-US" altLang="el-GR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64521" name="Rectangle 8">
            <a:extLst>
              <a:ext uri="{FF2B5EF4-FFF2-40B4-BE49-F238E27FC236}">
                <a16:creationId xmlns:a16="http://schemas.microsoft.com/office/drawing/2014/main" id="{F0CD4E13-96A0-42D2-83D1-8860586CE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5266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4522" name="Rectangle 10">
            <a:extLst>
              <a:ext uri="{FF2B5EF4-FFF2-40B4-BE49-F238E27FC236}">
                <a16:creationId xmlns:a16="http://schemas.microsoft.com/office/drawing/2014/main" id="{BC63382D-A2A7-4FC5-B9DC-B0F32EA0B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886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aphicFrame>
        <p:nvGraphicFramePr>
          <p:cNvPr id="89097" name="Object 9">
            <a:extLst>
              <a:ext uri="{FF2B5EF4-FFF2-40B4-BE49-F238E27FC236}">
                <a16:creationId xmlns:a16="http://schemas.microsoft.com/office/drawing/2014/main" id="{8882F6CC-26D2-4BDD-9B57-D4AE65F423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8300" y="2708276"/>
          <a:ext cx="1295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722645" imgH="215526" progId="Equation.3">
                  <p:embed/>
                </p:oleObj>
              </mc:Choice>
              <mc:Fallback>
                <p:oleObj name="Equation" r:id="rId3" imgW="722645" imgH="215526" progId="Equation.3">
                  <p:embed/>
                  <p:pic>
                    <p:nvPicPr>
                      <p:cNvPr id="89097" name="Object 9">
                        <a:extLst>
                          <a:ext uri="{FF2B5EF4-FFF2-40B4-BE49-F238E27FC236}">
                            <a16:creationId xmlns:a16="http://schemas.microsoft.com/office/drawing/2014/main" id="{8882F6CC-26D2-4BDD-9B57-D4AE65F423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2708276"/>
                        <a:ext cx="12954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3" name="Rectangle 11">
            <a:extLst>
              <a:ext uri="{FF2B5EF4-FFF2-40B4-BE49-F238E27FC236}">
                <a16:creationId xmlns:a16="http://schemas.microsoft.com/office/drawing/2014/main" id="{945AE91D-B6B0-4986-9218-F68FCEF39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3077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4524" name="Rectangle 13">
            <a:extLst>
              <a:ext uri="{FF2B5EF4-FFF2-40B4-BE49-F238E27FC236}">
                <a16:creationId xmlns:a16="http://schemas.microsoft.com/office/drawing/2014/main" id="{6E2DDF57-9C30-4385-86F0-E9BCD1C8A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0290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aphicFrame>
        <p:nvGraphicFramePr>
          <p:cNvPr id="89100" name="Object 12">
            <a:extLst>
              <a:ext uri="{FF2B5EF4-FFF2-40B4-BE49-F238E27FC236}">
                <a16:creationId xmlns:a16="http://schemas.microsoft.com/office/drawing/2014/main" id="{A6356479-FEDF-4485-BA18-C38EAE2C0D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5276" y="3213101"/>
          <a:ext cx="15843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001995" imgH="393188" progId="Equation.3">
                  <p:embed/>
                </p:oleObj>
              </mc:Choice>
              <mc:Fallback>
                <p:oleObj name="Equation" r:id="rId5" imgW="1001995" imgH="393188" progId="Equation.3">
                  <p:embed/>
                  <p:pic>
                    <p:nvPicPr>
                      <p:cNvPr id="89100" name="Object 12">
                        <a:extLst>
                          <a:ext uri="{FF2B5EF4-FFF2-40B4-BE49-F238E27FC236}">
                            <a16:creationId xmlns:a16="http://schemas.microsoft.com/office/drawing/2014/main" id="{A6356479-FEDF-4485-BA18-C38EAE2C0D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6" y="3213101"/>
                        <a:ext cx="158432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5" name="Rectangle 14">
            <a:extLst>
              <a:ext uri="{FF2B5EF4-FFF2-40B4-BE49-F238E27FC236}">
                <a16:creationId xmlns:a16="http://schemas.microsoft.com/office/drawing/2014/main" id="{990AB574-12B9-4D83-82B3-85BFF2E52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3934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4526" name="Rectangle 16">
            <a:extLst>
              <a:ext uri="{FF2B5EF4-FFF2-40B4-BE49-F238E27FC236}">
                <a16:creationId xmlns:a16="http://schemas.microsoft.com/office/drawing/2014/main" id="{BD4CD44B-8088-4895-AE7E-9D0CE2B7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8861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aphicFrame>
        <p:nvGraphicFramePr>
          <p:cNvPr id="89103" name="Object 15">
            <a:extLst>
              <a:ext uri="{FF2B5EF4-FFF2-40B4-BE49-F238E27FC236}">
                <a16:creationId xmlns:a16="http://schemas.microsoft.com/office/drawing/2014/main" id="{1C5F9537-749E-44EE-9EEF-A998E5D8EE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5275" y="3933826"/>
          <a:ext cx="230505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1484611" imgH="418737" progId="Equation.3">
                  <p:embed/>
                </p:oleObj>
              </mc:Choice>
              <mc:Fallback>
                <p:oleObj name="Equation" r:id="rId7" imgW="1484611" imgH="418737" progId="Equation.3">
                  <p:embed/>
                  <p:pic>
                    <p:nvPicPr>
                      <p:cNvPr id="89103" name="Object 15">
                        <a:extLst>
                          <a:ext uri="{FF2B5EF4-FFF2-40B4-BE49-F238E27FC236}">
                            <a16:creationId xmlns:a16="http://schemas.microsoft.com/office/drawing/2014/main" id="{1C5F9537-749E-44EE-9EEF-A998E5D8EE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5" y="3933826"/>
                        <a:ext cx="230505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7" name="Rectangle 17">
            <a:extLst>
              <a:ext uri="{FF2B5EF4-FFF2-40B4-BE49-F238E27FC236}">
                <a16:creationId xmlns:a16="http://schemas.microsoft.com/office/drawing/2014/main" id="{7597F8C5-5356-493F-B394-6A1BB0344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40771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4528" name="Rectangle 19">
            <a:extLst>
              <a:ext uri="{FF2B5EF4-FFF2-40B4-BE49-F238E27FC236}">
                <a16:creationId xmlns:a16="http://schemas.microsoft.com/office/drawing/2014/main" id="{5CB3E59F-6DB2-4678-B3BA-74768DDAE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8861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aphicFrame>
        <p:nvGraphicFramePr>
          <p:cNvPr id="89106" name="Object 18">
            <a:extLst>
              <a:ext uri="{FF2B5EF4-FFF2-40B4-BE49-F238E27FC236}">
                <a16:creationId xmlns:a16="http://schemas.microsoft.com/office/drawing/2014/main" id="{FEA45066-D310-4F68-809F-B8FC0873B9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5276" y="4797426"/>
          <a:ext cx="374491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2080994" imgH="418737" progId="Equation.3">
                  <p:embed/>
                </p:oleObj>
              </mc:Choice>
              <mc:Fallback>
                <p:oleObj name="Equation" r:id="rId9" imgW="2080994" imgH="418737" progId="Equation.3">
                  <p:embed/>
                  <p:pic>
                    <p:nvPicPr>
                      <p:cNvPr id="89106" name="Object 18">
                        <a:extLst>
                          <a:ext uri="{FF2B5EF4-FFF2-40B4-BE49-F238E27FC236}">
                            <a16:creationId xmlns:a16="http://schemas.microsoft.com/office/drawing/2014/main" id="{FEA45066-D310-4F68-809F-B8FC0873B9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6" y="4797426"/>
                        <a:ext cx="3744913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9" name="Rectangle 20">
            <a:extLst>
              <a:ext uri="{FF2B5EF4-FFF2-40B4-BE49-F238E27FC236}">
                <a16:creationId xmlns:a16="http://schemas.microsoft.com/office/drawing/2014/main" id="{0C58E36B-C4CF-4557-95A7-D6A019B81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40771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4530" name="Rectangle 22">
            <a:extLst>
              <a:ext uri="{FF2B5EF4-FFF2-40B4-BE49-F238E27FC236}">
                <a16:creationId xmlns:a16="http://schemas.microsoft.com/office/drawing/2014/main" id="{17453E7D-28A9-494D-AFC1-07ED534F1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8861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graphicFrame>
        <p:nvGraphicFramePr>
          <p:cNvPr id="89109" name="Object 21">
            <a:extLst>
              <a:ext uri="{FF2B5EF4-FFF2-40B4-BE49-F238E27FC236}">
                <a16:creationId xmlns:a16="http://schemas.microsoft.com/office/drawing/2014/main" id="{60911D0B-B16E-498B-BB49-5C58BAF1AF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8301" y="5661026"/>
          <a:ext cx="37433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2259619" imgH="418918" progId="Equation.3">
                  <p:embed/>
                </p:oleObj>
              </mc:Choice>
              <mc:Fallback>
                <p:oleObj name="Equation" r:id="rId11" imgW="2259619" imgH="418918" progId="Equation.3">
                  <p:embed/>
                  <p:pic>
                    <p:nvPicPr>
                      <p:cNvPr id="89109" name="Object 21">
                        <a:extLst>
                          <a:ext uri="{FF2B5EF4-FFF2-40B4-BE49-F238E27FC236}">
                            <a16:creationId xmlns:a16="http://schemas.microsoft.com/office/drawing/2014/main" id="{60911D0B-B16E-498B-BB49-5C58BAF1AF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1" y="5661026"/>
                        <a:ext cx="37433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31" name="Rectangle 23">
            <a:extLst>
              <a:ext uri="{FF2B5EF4-FFF2-40B4-BE49-F238E27FC236}">
                <a16:creationId xmlns:a16="http://schemas.microsoft.com/office/drawing/2014/main" id="{21B43763-B426-4421-B962-9FC7C550B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40771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89112" name="Picture 24">
            <a:extLst>
              <a:ext uri="{FF2B5EF4-FFF2-40B4-BE49-F238E27FC236}">
                <a16:creationId xmlns:a16="http://schemas.microsoft.com/office/drawing/2014/main" id="{BA6793C1-0F96-41BC-821D-1DE68A2B5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DF6"/>
              </a:clrFrom>
              <a:clrTo>
                <a:srgbClr val="FFFDF6">
                  <a:alpha val="0"/>
                </a:srgbClr>
              </a:clrTo>
            </a:clrChange>
            <a:lum brigh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2781301"/>
            <a:ext cx="2881312" cy="241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Θέμα του Office</vt:lpstr>
      <vt:lpstr>Microsoft Equation 3.0</vt:lpstr>
      <vt:lpstr>CDraw5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2020-10-18T18:30:29Z</dcterms:created>
  <dcterms:modified xsi:type="dcterms:W3CDTF">2020-10-18T18:31:29Z</dcterms:modified>
</cp:coreProperties>
</file>