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3" r:id="rId2"/>
    <p:sldId id="334" r:id="rId3"/>
    <p:sldId id="335" r:id="rId4"/>
    <p:sldId id="336" r:id="rId5"/>
    <p:sldId id="337" r:id="rId6"/>
    <p:sldId id="338" r:id="rId7"/>
    <p:sldId id="339" r:id="rId8"/>
    <p:sldId id="340" r:id="rId9"/>
    <p:sldId id="341" r:id="rId10"/>
    <p:sldId id="342" r:id="rId11"/>
    <p:sldId id="343"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5" Type="http://schemas.openxmlformats.org/officeDocument/2006/relationships/image" Target="../media/image5.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5.wmf"/><Relationship Id="rId1" Type="http://schemas.openxmlformats.org/officeDocument/2006/relationships/image" Target="../media/image7.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image" Target="../media/image19.wmf"/><Relationship Id="rId7" Type="http://schemas.openxmlformats.org/officeDocument/2006/relationships/image" Target="../media/image11.wmf"/><Relationship Id="rId2" Type="http://schemas.openxmlformats.org/officeDocument/2006/relationships/image" Target="../media/image18.wmf"/><Relationship Id="rId1" Type="http://schemas.openxmlformats.org/officeDocument/2006/relationships/image" Target="../media/image17.wmf"/><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 Id="rId9" Type="http://schemas.openxmlformats.org/officeDocument/2006/relationships/image" Target="../media/image2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4" Type="http://schemas.openxmlformats.org/officeDocument/2006/relationships/image" Target="../media/image3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2130426"/>
            <a:ext cx="103632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a:extLst>
              <a:ext uri="{FF2B5EF4-FFF2-40B4-BE49-F238E27FC236}">
                <a16:creationId xmlns:a16="http://schemas.microsoft.com/office/drawing/2014/main" id="{4A6B271B-A8AD-4A42-AAD4-752FB6DFC097}"/>
              </a:ext>
            </a:extLst>
          </p:cNvPr>
          <p:cNvSpPr>
            <a:spLocks noGrp="1"/>
          </p:cNvSpPr>
          <p:nvPr>
            <p:ph type="dt" sz="half" idx="10"/>
          </p:nvPr>
        </p:nvSpPr>
        <p:spPr/>
        <p:txBody>
          <a:bodyPr/>
          <a:lstStyle>
            <a:lvl1pPr>
              <a:defRPr/>
            </a:lvl1pPr>
          </a:lstStyle>
          <a:p>
            <a:pPr>
              <a:defRPr/>
            </a:pPr>
            <a:fld id="{22DD3631-1508-4AEF-B653-80C0D2628952}" type="datetimeFigureOut">
              <a:rPr lang="el-GR"/>
              <a:pPr>
                <a:defRPr/>
              </a:pPr>
              <a:t>3/11/2020</a:t>
            </a:fld>
            <a:endParaRPr lang="el-GR"/>
          </a:p>
        </p:txBody>
      </p:sp>
      <p:sp>
        <p:nvSpPr>
          <p:cNvPr id="5" name="4 - Θέση υποσέλιδου">
            <a:extLst>
              <a:ext uri="{FF2B5EF4-FFF2-40B4-BE49-F238E27FC236}">
                <a16:creationId xmlns:a16="http://schemas.microsoft.com/office/drawing/2014/main" id="{48415DDA-DCEE-40C8-970F-ED7B0B584B05}"/>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0797845B-A7BF-4929-A657-128C15DFF6D9}"/>
              </a:ext>
            </a:extLst>
          </p:cNvPr>
          <p:cNvSpPr>
            <a:spLocks noGrp="1"/>
          </p:cNvSpPr>
          <p:nvPr>
            <p:ph type="sldNum" sz="quarter" idx="12"/>
          </p:nvPr>
        </p:nvSpPr>
        <p:spPr/>
        <p:txBody>
          <a:bodyPr/>
          <a:lstStyle>
            <a:lvl1pPr>
              <a:defRPr/>
            </a:lvl1pPr>
          </a:lstStyle>
          <a:p>
            <a:fld id="{EAA4E0EB-CE95-4AB0-8116-E52AD91E8D0A}" type="slidenum">
              <a:rPr lang="el-GR" altLang="el-GR"/>
              <a:pPr/>
              <a:t>‹#›</a:t>
            </a:fld>
            <a:endParaRPr lang="el-GR" altLang="el-GR"/>
          </a:p>
        </p:txBody>
      </p:sp>
    </p:spTree>
    <p:extLst>
      <p:ext uri="{BB962C8B-B14F-4D97-AF65-F5344CB8AC3E}">
        <p14:creationId xmlns:p14="http://schemas.microsoft.com/office/powerpoint/2010/main" val="105927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a:extLst>
              <a:ext uri="{FF2B5EF4-FFF2-40B4-BE49-F238E27FC236}">
                <a16:creationId xmlns:a16="http://schemas.microsoft.com/office/drawing/2014/main" id="{B1A53D1A-BAFF-4C37-BD51-84A921B677DC}"/>
              </a:ext>
            </a:extLst>
          </p:cNvPr>
          <p:cNvSpPr>
            <a:spLocks noGrp="1"/>
          </p:cNvSpPr>
          <p:nvPr>
            <p:ph type="dt" sz="half" idx="10"/>
          </p:nvPr>
        </p:nvSpPr>
        <p:spPr/>
        <p:txBody>
          <a:bodyPr/>
          <a:lstStyle>
            <a:lvl1pPr>
              <a:defRPr/>
            </a:lvl1pPr>
          </a:lstStyle>
          <a:p>
            <a:pPr>
              <a:defRPr/>
            </a:pPr>
            <a:fld id="{D40F644C-6440-468B-9CAC-6F259E2609BA}" type="datetimeFigureOut">
              <a:rPr lang="el-GR"/>
              <a:pPr>
                <a:defRPr/>
              </a:pPr>
              <a:t>3/11/2020</a:t>
            </a:fld>
            <a:endParaRPr lang="el-GR"/>
          </a:p>
        </p:txBody>
      </p:sp>
      <p:sp>
        <p:nvSpPr>
          <p:cNvPr id="5" name="4 - Θέση υποσέλιδου">
            <a:extLst>
              <a:ext uri="{FF2B5EF4-FFF2-40B4-BE49-F238E27FC236}">
                <a16:creationId xmlns:a16="http://schemas.microsoft.com/office/drawing/2014/main" id="{646FB34D-CB3B-41B3-803D-968C6A111B36}"/>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9A280D37-9136-4D46-BAC0-953EED94E72C}"/>
              </a:ext>
            </a:extLst>
          </p:cNvPr>
          <p:cNvSpPr>
            <a:spLocks noGrp="1"/>
          </p:cNvSpPr>
          <p:nvPr>
            <p:ph type="sldNum" sz="quarter" idx="12"/>
          </p:nvPr>
        </p:nvSpPr>
        <p:spPr/>
        <p:txBody>
          <a:bodyPr/>
          <a:lstStyle>
            <a:lvl1pPr>
              <a:defRPr/>
            </a:lvl1pPr>
          </a:lstStyle>
          <a:p>
            <a:fld id="{B52FB05A-1BA2-4AF8-87FF-113621090939}" type="slidenum">
              <a:rPr lang="el-GR" altLang="el-GR"/>
              <a:pPr/>
              <a:t>‹#›</a:t>
            </a:fld>
            <a:endParaRPr lang="el-GR" altLang="el-GR"/>
          </a:p>
        </p:txBody>
      </p:sp>
    </p:spTree>
    <p:extLst>
      <p:ext uri="{BB962C8B-B14F-4D97-AF65-F5344CB8AC3E}">
        <p14:creationId xmlns:p14="http://schemas.microsoft.com/office/powerpoint/2010/main" val="1285445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39"/>
            <a:ext cx="27432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609600" y="274639"/>
            <a:ext cx="80264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a:extLst>
              <a:ext uri="{FF2B5EF4-FFF2-40B4-BE49-F238E27FC236}">
                <a16:creationId xmlns:a16="http://schemas.microsoft.com/office/drawing/2014/main" id="{9437A125-0A4D-4BE7-93EE-85CDE3FCD618}"/>
              </a:ext>
            </a:extLst>
          </p:cNvPr>
          <p:cNvSpPr>
            <a:spLocks noGrp="1"/>
          </p:cNvSpPr>
          <p:nvPr>
            <p:ph type="dt" sz="half" idx="10"/>
          </p:nvPr>
        </p:nvSpPr>
        <p:spPr/>
        <p:txBody>
          <a:bodyPr/>
          <a:lstStyle>
            <a:lvl1pPr>
              <a:defRPr/>
            </a:lvl1pPr>
          </a:lstStyle>
          <a:p>
            <a:pPr>
              <a:defRPr/>
            </a:pPr>
            <a:fld id="{550240E7-626F-4BEE-8BD0-A128CC87D918}" type="datetimeFigureOut">
              <a:rPr lang="el-GR"/>
              <a:pPr>
                <a:defRPr/>
              </a:pPr>
              <a:t>3/11/2020</a:t>
            </a:fld>
            <a:endParaRPr lang="el-GR"/>
          </a:p>
        </p:txBody>
      </p:sp>
      <p:sp>
        <p:nvSpPr>
          <p:cNvPr id="5" name="4 - Θέση υποσέλιδου">
            <a:extLst>
              <a:ext uri="{FF2B5EF4-FFF2-40B4-BE49-F238E27FC236}">
                <a16:creationId xmlns:a16="http://schemas.microsoft.com/office/drawing/2014/main" id="{4533DFC9-F901-4AC1-B9CA-489ECEEA2C93}"/>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8924E61F-9BF7-4378-BCE1-A5FD717057D1}"/>
              </a:ext>
            </a:extLst>
          </p:cNvPr>
          <p:cNvSpPr>
            <a:spLocks noGrp="1"/>
          </p:cNvSpPr>
          <p:nvPr>
            <p:ph type="sldNum" sz="quarter" idx="12"/>
          </p:nvPr>
        </p:nvSpPr>
        <p:spPr/>
        <p:txBody>
          <a:bodyPr/>
          <a:lstStyle>
            <a:lvl1pPr>
              <a:defRPr/>
            </a:lvl1pPr>
          </a:lstStyle>
          <a:p>
            <a:fld id="{69962893-3C5B-452B-9760-3BC6CC1C8D55}" type="slidenum">
              <a:rPr lang="el-GR" altLang="el-GR"/>
              <a:pPr/>
              <a:t>‹#›</a:t>
            </a:fld>
            <a:endParaRPr lang="el-GR" altLang="el-GR"/>
          </a:p>
        </p:txBody>
      </p:sp>
    </p:spTree>
    <p:extLst>
      <p:ext uri="{BB962C8B-B14F-4D97-AF65-F5344CB8AC3E}">
        <p14:creationId xmlns:p14="http://schemas.microsoft.com/office/powerpoint/2010/main" val="1273592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a:extLst>
              <a:ext uri="{FF2B5EF4-FFF2-40B4-BE49-F238E27FC236}">
                <a16:creationId xmlns:a16="http://schemas.microsoft.com/office/drawing/2014/main" id="{51DC4015-083B-4733-BEA5-AE476D768740}"/>
              </a:ext>
            </a:extLst>
          </p:cNvPr>
          <p:cNvSpPr>
            <a:spLocks noGrp="1"/>
          </p:cNvSpPr>
          <p:nvPr>
            <p:ph type="dt" sz="half" idx="10"/>
          </p:nvPr>
        </p:nvSpPr>
        <p:spPr/>
        <p:txBody>
          <a:bodyPr/>
          <a:lstStyle>
            <a:lvl1pPr>
              <a:defRPr/>
            </a:lvl1pPr>
          </a:lstStyle>
          <a:p>
            <a:pPr>
              <a:defRPr/>
            </a:pPr>
            <a:fld id="{A1B2E0FD-68C2-4764-BD68-6D0473440153}" type="datetimeFigureOut">
              <a:rPr lang="el-GR"/>
              <a:pPr>
                <a:defRPr/>
              </a:pPr>
              <a:t>3/11/2020</a:t>
            </a:fld>
            <a:endParaRPr lang="el-GR"/>
          </a:p>
        </p:txBody>
      </p:sp>
      <p:sp>
        <p:nvSpPr>
          <p:cNvPr id="5" name="4 - Θέση υποσέλιδου">
            <a:extLst>
              <a:ext uri="{FF2B5EF4-FFF2-40B4-BE49-F238E27FC236}">
                <a16:creationId xmlns:a16="http://schemas.microsoft.com/office/drawing/2014/main" id="{6FA626B6-14F8-4902-91A9-F92E6E96B9AA}"/>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161EA572-A2F4-43DA-96C5-0F58D69EC1D3}"/>
              </a:ext>
            </a:extLst>
          </p:cNvPr>
          <p:cNvSpPr>
            <a:spLocks noGrp="1"/>
          </p:cNvSpPr>
          <p:nvPr>
            <p:ph type="sldNum" sz="quarter" idx="12"/>
          </p:nvPr>
        </p:nvSpPr>
        <p:spPr/>
        <p:txBody>
          <a:bodyPr/>
          <a:lstStyle>
            <a:lvl1pPr>
              <a:defRPr/>
            </a:lvl1pPr>
          </a:lstStyle>
          <a:p>
            <a:fld id="{A6182466-E053-445E-9219-A4603CD14B0F}" type="slidenum">
              <a:rPr lang="el-GR" altLang="el-GR"/>
              <a:pPr/>
              <a:t>‹#›</a:t>
            </a:fld>
            <a:endParaRPr lang="el-GR" altLang="el-GR"/>
          </a:p>
        </p:txBody>
      </p:sp>
    </p:spTree>
    <p:extLst>
      <p:ext uri="{BB962C8B-B14F-4D97-AF65-F5344CB8AC3E}">
        <p14:creationId xmlns:p14="http://schemas.microsoft.com/office/powerpoint/2010/main" val="3930037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a:extLst>
              <a:ext uri="{FF2B5EF4-FFF2-40B4-BE49-F238E27FC236}">
                <a16:creationId xmlns:a16="http://schemas.microsoft.com/office/drawing/2014/main" id="{D7FF225F-CA3B-48E5-8EDD-AE5DFF7C1196}"/>
              </a:ext>
            </a:extLst>
          </p:cNvPr>
          <p:cNvSpPr>
            <a:spLocks noGrp="1"/>
          </p:cNvSpPr>
          <p:nvPr>
            <p:ph type="dt" sz="half" idx="10"/>
          </p:nvPr>
        </p:nvSpPr>
        <p:spPr/>
        <p:txBody>
          <a:bodyPr/>
          <a:lstStyle>
            <a:lvl1pPr>
              <a:defRPr/>
            </a:lvl1pPr>
          </a:lstStyle>
          <a:p>
            <a:pPr>
              <a:defRPr/>
            </a:pPr>
            <a:fld id="{BB212D2B-2347-431D-B05D-3652F1E743CE}" type="datetimeFigureOut">
              <a:rPr lang="el-GR"/>
              <a:pPr>
                <a:defRPr/>
              </a:pPr>
              <a:t>3/11/2020</a:t>
            </a:fld>
            <a:endParaRPr lang="el-GR"/>
          </a:p>
        </p:txBody>
      </p:sp>
      <p:sp>
        <p:nvSpPr>
          <p:cNvPr id="5" name="4 - Θέση υποσέλιδου">
            <a:extLst>
              <a:ext uri="{FF2B5EF4-FFF2-40B4-BE49-F238E27FC236}">
                <a16:creationId xmlns:a16="http://schemas.microsoft.com/office/drawing/2014/main" id="{F8E92373-389F-4185-8BE9-DD2753A3C992}"/>
              </a:ext>
            </a:extLst>
          </p:cNvPr>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a:extLst>
              <a:ext uri="{FF2B5EF4-FFF2-40B4-BE49-F238E27FC236}">
                <a16:creationId xmlns:a16="http://schemas.microsoft.com/office/drawing/2014/main" id="{8BF94690-3951-4BD9-A0C7-2CAC617D316C}"/>
              </a:ext>
            </a:extLst>
          </p:cNvPr>
          <p:cNvSpPr>
            <a:spLocks noGrp="1"/>
          </p:cNvSpPr>
          <p:nvPr>
            <p:ph type="sldNum" sz="quarter" idx="12"/>
          </p:nvPr>
        </p:nvSpPr>
        <p:spPr/>
        <p:txBody>
          <a:bodyPr/>
          <a:lstStyle>
            <a:lvl1pPr>
              <a:defRPr/>
            </a:lvl1pPr>
          </a:lstStyle>
          <a:p>
            <a:fld id="{9FA64F87-763B-4F36-A08C-372A4EE75F48}" type="slidenum">
              <a:rPr lang="el-GR" altLang="el-GR"/>
              <a:pPr/>
              <a:t>‹#›</a:t>
            </a:fld>
            <a:endParaRPr lang="el-GR" altLang="el-GR"/>
          </a:p>
        </p:txBody>
      </p:sp>
    </p:spTree>
    <p:extLst>
      <p:ext uri="{BB962C8B-B14F-4D97-AF65-F5344CB8AC3E}">
        <p14:creationId xmlns:p14="http://schemas.microsoft.com/office/powerpoint/2010/main" val="3755347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3 - Θέση ημερομηνίας">
            <a:extLst>
              <a:ext uri="{FF2B5EF4-FFF2-40B4-BE49-F238E27FC236}">
                <a16:creationId xmlns:a16="http://schemas.microsoft.com/office/drawing/2014/main" id="{FAD02A97-3122-4993-9939-8D3946D2D201}"/>
              </a:ext>
            </a:extLst>
          </p:cNvPr>
          <p:cNvSpPr>
            <a:spLocks noGrp="1"/>
          </p:cNvSpPr>
          <p:nvPr>
            <p:ph type="dt" sz="half" idx="10"/>
          </p:nvPr>
        </p:nvSpPr>
        <p:spPr/>
        <p:txBody>
          <a:bodyPr/>
          <a:lstStyle>
            <a:lvl1pPr>
              <a:defRPr/>
            </a:lvl1pPr>
          </a:lstStyle>
          <a:p>
            <a:pPr>
              <a:defRPr/>
            </a:pPr>
            <a:fld id="{9A4E4E8E-6C56-451A-9F58-E77965413B3E}" type="datetimeFigureOut">
              <a:rPr lang="el-GR"/>
              <a:pPr>
                <a:defRPr/>
              </a:pPr>
              <a:t>3/11/2020</a:t>
            </a:fld>
            <a:endParaRPr lang="el-GR"/>
          </a:p>
        </p:txBody>
      </p:sp>
      <p:sp>
        <p:nvSpPr>
          <p:cNvPr id="6" name="4 - Θέση υποσέλιδου">
            <a:extLst>
              <a:ext uri="{FF2B5EF4-FFF2-40B4-BE49-F238E27FC236}">
                <a16:creationId xmlns:a16="http://schemas.microsoft.com/office/drawing/2014/main" id="{CA4C55DB-368E-4E1C-B182-4FDF796EAF80}"/>
              </a:ext>
            </a:extLst>
          </p:cNvPr>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a:extLst>
              <a:ext uri="{FF2B5EF4-FFF2-40B4-BE49-F238E27FC236}">
                <a16:creationId xmlns:a16="http://schemas.microsoft.com/office/drawing/2014/main" id="{C20EB2B3-17AF-4E6C-B7C8-48F27F69E4C8}"/>
              </a:ext>
            </a:extLst>
          </p:cNvPr>
          <p:cNvSpPr>
            <a:spLocks noGrp="1"/>
          </p:cNvSpPr>
          <p:nvPr>
            <p:ph type="sldNum" sz="quarter" idx="12"/>
          </p:nvPr>
        </p:nvSpPr>
        <p:spPr/>
        <p:txBody>
          <a:bodyPr/>
          <a:lstStyle>
            <a:lvl1pPr>
              <a:defRPr/>
            </a:lvl1pPr>
          </a:lstStyle>
          <a:p>
            <a:fld id="{EA4C0724-AD4B-4DB6-84C4-FB3EFED2A1C8}" type="slidenum">
              <a:rPr lang="el-GR" altLang="el-GR"/>
              <a:pPr/>
              <a:t>‹#›</a:t>
            </a:fld>
            <a:endParaRPr lang="el-GR" altLang="el-GR"/>
          </a:p>
        </p:txBody>
      </p:sp>
    </p:spTree>
    <p:extLst>
      <p:ext uri="{BB962C8B-B14F-4D97-AF65-F5344CB8AC3E}">
        <p14:creationId xmlns:p14="http://schemas.microsoft.com/office/powerpoint/2010/main" val="3702659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3 - Θέση ημερομηνίας">
            <a:extLst>
              <a:ext uri="{FF2B5EF4-FFF2-40B4-BE49-F238E27FC236}">
                <a16:creationId xmlns:a16="http://schemas.microsoft.com/office/drawing/2014/main" id="{A9AD1344-AEC7-48E6-A091-683E6885EC09}"/>
              </a:ext>
            </a:extLst>
          </p:cNvPr>
          <p:cNvSpPr>
            <a:spLocks noGrp="1"/>
          </p:cNvSpPr>
          <p:nvPr>
            <p:ph type="dt" sz="half" idx="10"/>
          </p:nvPr>
        </p:nvSpPr>
        <p:spPr/>
        <p:txBody>
          <a:bodyPr/>
          <a:lstStyle>
            <a:lvl1pPr>
              <a:defRPr/>
            </a:lvl1pPr>
          </a:lstStyle>
          <a:p>
            <a:pPr>
              <a:defRPr/>
            </a:pPr>
            <a:fld id="{35D192FA-D749-4931-80A3-C1AC95819A7E}" type="datetimeFigureOut">
              <a:rPr lang="el-GR"/>
              <a:pPr>
                <a:defRPr/>
              </a:pPr>
              <a:t>3/11/2020</a:t>
            </a:fld>
            <a:endParaRPr lang="el-GR"/>
          </a:p>
        </p:txBody>
      </p:sp>
      <p:sp>
        <p:nvSpPr>
          <p:cNvPr id="8" name="4 - Θέση υποσέλιδου">
            <a:extLst>
              <a:ext uri="{FF2B5EF4-FFF2-40B4-BE49-F238E27FC236}">
                <a16:creationId xmlns:a16="http://schemas.microsoft.com/office/drawing/2014/main" id="{7882B611-595C-457D-8F03-8D80E5C1E984}"/>
              </a:ext>
            </a:extLst>
          </p:cNvPr>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a:extLst>
              <a:ext uri="{FF2B5EF4-FFF2-40B4-BE49-F238E27FC236}">
                <a16:creationId xmlns:a16="http://schemas.microsoft.com/office/drawing/2014/main" id="{0726F4A2-DCA0-477E-982E-5C619F171AFD}"/>
              </a:ext>
            </a:extLst>
          </p:cNvPr>
          <p:cNvSpPr>
            <a:spLocks noGrp="1"/>
          </p:cNvSpPr>
          <p:nvPr>
            <p:ph type="sldNum" sz="quarter" idx="12"/>
          </p:nvPr>
        </p:nvSpPr>
        <p:spPr/>
        <p:txBody>
          <a:bodyPr/>
          <a:lstStyle>
            <a:lvl1pPr>
              <a:defRPr/>
            </a:lvl1pPr>
          </a:lstStyle>
          <a:p>
            <a:fld id="{19E86AAA-39C7-4907-AE7B-4E1C1E3EED70}" type="slidenum">
              <a:rPr lang="el-GR" altLang="el-GR"/>
              <a:pPr/>
              <a:t>‹#›</a:t>
            </a:fld>
            <a:endParaRPr lang="el-GR" altLang="el-GR"/>
          </a:p>
        </p:txBody>
      </p:sp>
    </p:spTree>
    <p:extLst>
      <p:ext uri="{BB962C8B-B14F-4D97-AF65-F5344CB8AC3E}">
        <p14:creationId xmlns:p14="http://schemas.microsoft.com/office/powerpoint/2010/main" val="3795318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3 - Θέση ημερομηνίας">
            <a:extLst>
              <a:ext uri="{FF2B5EF4-FFF2-40B4-BE49-F238E27FC236}">
                <a16:creationId xmlns:a16="http://schemas.microsoft.com/office/drawing/2014/main" id="{DD3625B9-2586-4C64-B2C7-7E119129BD7E}"/>
              </a:ext>
            </a:extLst>
          </p:cNvPr>
          <p:cNvSpPr>
            <a:spLocks noGrp="1"/>
          </p:cNvSpPr>
          <p:nvPr>
            <p:ph type="dt" sz="half" idx="10"/>
          </p:nvPr>
        </p:nvSpPr>
        <p:spPr/>
        <p:txBody>
          <a:bodyPr/>
          <a:lstStyle>
            <a:lvl1pPr>
              <a:defRPr/>
            </a:lvl1pPr>
          </a:lstStyle>
          <a:p>
            <a:pPr>
              <a:defRPr/>
            </a:pPr>
            <a:fld id="{F2C2ECB7-D359-4F40-8387-E7B7163325AF}" type="datetimeFigureOut">
              <a:rPr lang="el-GR"/>
              <a:pPr>
                <a:defRPr/>
              </a:pPr>
              <a:t>3/11/2020</a:t>
            </a:fld>
            <a:endParaRPr lang="el-GR"/>
          </a:p>
        </p:txBody>
      </p:sp>
      <p:sp>
        <p:nvSpPr>
          <p:cNvPr id="4" name="4 - Θέση υποσέλιδου">
            <a:extLst>
              <a:ext uri="{FF2B5EF4-FFF2-40B4-BE49-F238E27FC236}">
                <a16:creationId xmlns:a16="http://schemas.microsoft.com/office/drawing/2014/main" id="{95B9C735-A92C-485A-A2E7-024FFCBE0FB7}"/>
              </a:ext>
            </a:extLst>
          </p:cNvPr>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a:extLst>
              <a:ext uri="{FF2B5EF4-FFF2-40B4-BE49-F238E27FC236}">
                <a16:creationId xmlns:a16="http://schemas.microsoft.com/office/drawing/2014/main" id="{5028B35D-1D7E-4E27-BCD0-643CB8BFCADC}"/>
              </a:ext>
            </a:extLst>
          </p:cNvPr>
          <p:cNvSpPr>
            <a:spLocks noGrp="1"/>
          </p:cNvSpPr>
          <p:nvPr>
            <p:ph type="sldNum" sz="quarter" idx="12"/>
          </p:nvPr>
        </p:nvSpPr>
        <p:spPr/>
        <p:txBody>
          <a:bodyPr/>
          <a:lstStyle>
            <a:lvl1pPr>
              <a:defRPr/>
            </a:lvl1pPr>
          </a:lstStyle>
          <a:p>
            <a:fld id="{34754D73-365A-4579-9033-D8BA075E7913}" type="slidenum">
              <a:rPr lang="el-GR" altLang="el-GR"/>
              <a:pPr/>
              <a:t>‹#›</a:t>
            </a:fld>
            <a:endParaRPr lang="el-GR" altLang="el-GR"/>
          </a:p>
        </p:txBody>
      </p:sp>
    </p:spTree>
    <p:extLst>
      <p:ext uri="{BB962C8B-B14F-4D97-AF65-F5344CB8AC3E}">
        <p14:creationId xmlns:p14="http://schemas.microsoft.com/office/powerpoint/2010/main" val="2998875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a:extLst>
              <a:ext uri="{FF2B5EF4-FFF2-40B4-BE49-F238E27FC236}">
                <a16:creationId xmlns:a16="http://schemas.microsoft.com/office/drawing/2014/main" id="{1C67B94C-7116-4343-B930-35D94E5E2B14}"/>
              </a:ext>
            </a:extLst>
          </p:cNvPr>
          <p:cNvSpPr>
            <a:spLocks noGrp="1"/>
          </p:cNvSpPr>
          <p:nvPr>
            <p:ph type="dt" sz="half" idx="10"/>
          </p:nvPr>
        </p:nvSpPr>
        <p:spPr/>
        <p:txBody>
          <a:bodyPr/>
          <a:lstStyle>
            <a:lvl1pPr>
              <a:defRPr/>
            </a:lvl1pPr>
          </a:lstStyle>
          <a:p>
            <a:pPr>
              <a:defRPr/>
            </a:pPr>
            <a:fld id="{3FE41B49-4489-4B85-A96A-2D95A9AC9A65}" type="datetimeFigureOut">
              <a:rPr lang="el-GR"/>
              <a:pPr>
                <a:defRPr/>
              </a:pPr>
              <a:t>3/11/2020</a:t>
            </a:fld>
            <a:endParaRPr lang="el-GR"/>
          </a:p>
        </p:txBody>
      </p:sp>
      <p:sp>
        <p:nvSpPr>
          <p:cNvPr id="3" name="4 - Θέση υποσέλιδου">
            <a:extLst>
              <a:ext uri="{FF2B5EF4-FFF2-40B4-BE49-F238E27FC236}">
                <a16:creationId xmlns:a16="http://schemas.microsoft.com/office/drawing/2014/main" id="{EE191E7C-BB22-461A-BA84-CBBF722D6399}"/>
              </a:ext>
            </a:extLst>
          </p:cNvPr>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a:extLst>
              <a:ext uri="{FF2B5EF4-FFF2-40B4-BE49-F238E27FC236}">
                <a16:creationId xmlns:a16="http://schemas.microsoft.com/office/drawing/2014/main" id="{9A579D23-57A4-4C09-BA8B-5B348B5192AA}"/>
              </a:ext>
            </a:extLst>
          </p:cNvPr>
          <p:cNvSpPr>
            <a:spLocks noGrp="1"/>
          </p:cNvSpPr>
          <p:nvPr>
            <p:ph type="sldNum" sz="quarter" idx="12"/>
          </p:nvPr>
        </p:nvSpPr>
        <p:spPr/>
        <p:txBody>
          <a:bodyPr/>
          <a:lstStyle>
            <a:lvl1pPr>
              <a:defRPr/>
            </a:lvl1pPr>
          </a:lstStyle>
          <a:p>
            <a:fld id="{9DD65DB5-EC1A-4E06-9985-53E4791C03F7}" type="slidenum">
              <a:rPr lang="el-GR" altLang="el-GR"/>
              <a:pPr/>
              <a:t>‹#›</a:t>
            </a:fld>
            <a:endParaRPr lang="el-GR" altLang="el-GR"/>
          </a:p>
        </p:txBody>
      </p:sp>
    </p:spTree>
    <p:extLst>
      <p:ext uri="{BB962C8B-B14F-4D97-AF65-F5344CB8AC3E}">
        <p14:creationId xmlns:p14="http://schemas.microsoft.com/office/powerpoint/2010/main" val="1703373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3 - Θέση ημερομηνίας">
            <a:extLst>
              <a:ext uri="{FF2B5EF4-FFF2-40B4-BE49-F238E27FC236}">
                <a16:creationId xmlns:a16="http://schemas.microsoft.com/office/drawing/2014/main" id="{337C8F46-7F38-485D-B892-873B35B6C8CB}"/>
              </a:ext>
            </a:extLst>
          </p:cNvPr>
          <p:cNvSpPr>
            <a:spLocks noGrp="1"/>
          </p:cNvSpPr>
          <p:nvPr>
            <p:ph type="dt" sz="half" idx="10"/>
          </p:nvPr>
        </p:nvSpPr>
        <p:spPr/>
        <p:txBody>
          <a:bodyPr/>
          <a:lstStyle>
            <a:lvl1pPr>
              <a:defRPr/>
            </a:lvl1pPr>
          </a:lstStyle>
          <a:p>
            <a:pPr>
              <a:defRPr/>
            </a:pPr>
            <a:fld id="{95B5F7B3-5876-469D-9C2F-56DC4AEF65D7}" type="datetimeFigureOut">
              <a:rPr lang="el-GR"/>
              <a:pPr>
                <a:defRPr/>
              </a:pPr>
              <a:t>3/11/2020</a:t>
            </a:fld>
            <a:endParaRPr lang="el-GR"/>
          </a:p>
        </p:txBody>
      </p:sp>
      <p:sp>
        <p:nvSpPr>
          <p:cNvPr id="6" name="4 - Θέση υποσέλιδου">
            <a:extLst>
              <a:ext uri="{FF2B5EF4-FFF2-40B4-BE49-F238E27FC236}">
                <a16:creationId xmlns:a16="http://schemas.microsoft.com/office/drawing/2014/main" id="{53C296C4-A7EE-4631-B3D3-FF307D148D88}"/>
              </a:ext>
            </a:extLst>
          </p:cNvPr>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a:extLst>
              <a:ext uri="{FF2B5EF4-FFF2-40B4-BE49-F238E27FC236}">
                <a16:creationId xmlns:a16="http://schemas.microsoft.com/office/drawing/2014/main" id="{46377B8B-EDEE-4BE3-BE60-A49AFC2791B3}"/>
              </a:ext>
            </a:extLst>
          </p:cNvPr>
          <p:cNvSpPr>
            <a:spLocks noGrp="1"/>
          </p:cNvSpPr>
          <p:nvPr>
            <p:ph type="sldNum" sz="quarter" idx="12"/>
          </p:nvPr>
        </p:nvSpPr>
        <p:spPr/>
        <p:txBody>
          <a:bodyPr/>
          <a:lstStyle>
            <a:lvl1pPr>
              <a:defRPr/>
            </a:lvl1pPr>
          </a:lstStyle>
          <a:p>
            <a:fld id="{9E659905-7E2E-4C26-BA2C-D4E98E6DAC21}" type="slidenum">
              <a:rPr lang="el-GR" altLang="el-GR"/>
              <a:pPr/>
              <a:t>‹#›</a:t>
            </a:fld>
            <a:endParaRPr lang="el-GR" altLang="el-GR"/>
          </a:p>
        </p:txBody>
      </p:sp>
    </p:spTree>
    <p:extLst>
      <p:ext uri="{BB962C8B-B14F-4D97-AF65-F5344CB8AC3E}">
        <p14:creationId xmlns:p14="http://schemas.microsoft.com/office/powerpoint/2010/main" val="2658481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3 - Θέση ημερομηνίας">
            <a:extLst>
              <a:ext uri="{FF2B5EF4-FFF2-40B4-BE49-F238E27FC236}">
                <a16:creationId xmlns:a16="http://schemas.microsoft.com/office/drawing/2014/main" id="{5D982AD3-086C-4ED7-BD27-60EBC2296B50}"/>
              </a:ext>
            </a:extLst>
          </p:cNvPr>
          <p:cNvSpPr>
            <a:spLocks noGrp="1"/>
          </p:cNvSpPr>
          <p:nvPr>
            <p:ph type="dt" sz="half" idx="10"/>
          </p:nvPr>
        </p:nvSpPr>
        <p:spPr/>
        <p:txBody>
          <a:bodyPr/>
          <a:lstStyle>
            <a:lvl1pPr>
              <a:defRPr/>
            </a:lvl1pPr>
          </a:lstStyle>
          <a:p>
            <a:pPr>
              <a:defRPr/>
            </a:pPr>
            <a:fld id="{9532A94B-8958-4760-A6C3-E91DBB123258}" type="datetimeFigureOut">
              <a:rPr lang="el-GR"/>
              <a:pPr>
                <a:defRPr/>
              </a:pPr>
              <a:t>3/11/2020</a:t>
            </a:fld>
            <a:endParaRPr lang="el-GR"/>
          </a:p>
        </p:txBody>
      </p:sp>
      <p:sp>
        <p:nvSpPr>
          <p:cNvPr id="6" name="4 - Θέση υποσέλιδου">
            <a:extLst>
              <a:ext uri="{FF2B5EF4-FFF2-40B4-BE49-F238E27FC236}">
                <a16:creationId xmlns:a16="http://schemas.microsoft.com/office/drawing/2014/main" id="{160B3C83-CAF7-4861-80A2-89DBC645CC04}"/>
              </a:ext>
            </a:extLst>
          </p:cNvPr>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a:extLst>
              <a:ext uri="{FF2B5EF4-FFF2-40B4-BE49-F238E27FC236}">
                <a16:creationId xmlns:a16="http://schemas.microsoft.com/office/drawing/2014/main" id="{97EB95CC-07A3-468F-9567-37093D3E69EC}"/>
              </a:ext>
            </a:extLst>
          </p:cNvPr>
          <p:cNvSpPr>
            <a:spLocks noGrp="1"/>
          </p:cNvSpPr>
          <p:nvPr>
            <p:ph type="sldNum" sz="quarter" idx="12"/>
          </p:nvPr>
        </p:nvSpPr>
        <p:spPr/>
        <p:txBody>
          <a:bodyPr/>
          <a:lstStyle>
            <a:lvl1pPr>
              <a:defRPr/>
            </a:lvl1pPr>
          </a:lstStyle>
          <a:p>
            <a:fld id="{BC839D37-93F4-4D88-9B2A-2D14BA3810EC}" type="slidenum">
              <a:rPr lang="el-GR" altLang="el-GR"/>
              <a:pPr/>
              <a:t>‹#›</a:t>
            </a:fld>
            <a:endParaRPr lang="el-GR" altLang="el-GR"/>
          </a:p>
        </p:txBody>
      </p:sp>
    </p:spTree>
    <p:extLst>
      <p:ext uri="{BB962C8B-B14F-4D97-AF65-F5344CB8AC3E}">
        <p14:creationId xmlns:p14="http://schemas.microsoft.com/office/powerpoint/2010/main" val="1979437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9AB5E4"/>
            </a:gs>
            <a:gs pos="50000">
              <a:srgbClr val="C2D1ED"/>
            </a:gs>
            <a:gs pos="100000">
              <a:srgbClr val="E1E8F5"/>
            </a:gs>
          </a:gsLst>
          <a:lin ang="5400000"/>
        </a:gradFill>
        <a:effectLst/>
      </p:bgPr>
    </p:bg>
    <p:spTree>
      <p:nvGrpSpPr>
        <p:cNvPr id="1" name=""/>
        <p:cNvGrpSpPr/>
        <p:nvPr/>
      </p:nvGrpSpPr>
      <p:grpSpPr>
        <a:xfrm>
          <a:off x="0" y="0"/>
          <a:ext cx="0" cy="0"/>
          <a:chOff x="0" y="0"/>
          <a:chExt cx="0" cy="0"/>
        </a:xfrm>
      </p:grpSpPr>
      <p:sp>
        <p:nvSpPr>
          <p:cNvPr id="84994" name="1 - Θέση τίτλου">
            <a:extLst>
              <a:ext uri="{FF2B5EF4-FFF2-40B4-BE49-F238E27FC236}">
                <a16:creationId xmlns:a16="http://schemas.microsoft.com/office/drawing/2014/main" id="{E65A0D3F-E159-4215-8A29-BCFB156CCA70}"/>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a:t>Kλικ για επεξεργασία του τίτλου</a:t>
            </a:r>
          </a:p>
        </p:txBody>
      </p:sp>
      <p:sp>
        <p:nvSpPr>
          <p:cNvPr id="84995" name="2 - Θέση κειμένου">
            <a:extLst>
              <a:ext uri="{FF2B5EF4-FFF2-40B4-BE49-F238E27FC236}">
                <a16:creationId xmlns:a16="http://schemas.microsoft.com/office/drawing/2014/main" id="{72F6C90D-4A31-4B0B-A1D9-02D91F884274}"/>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a:t>Kλικ για επεξεργασία των στυλ του υποδείγματος</a:t>
            </a:r>
          </a:p>
          <a:p>
            <a:pPr lvl="1"/>
            <a:r>
              <a:rPr lang="el-GR" altLang="el-GR"/>
              <a:t>Δεύτερου επιπέδου</a:t>
            </a:r>
          </a:p>
          <a:p>
            <a:pPr lvl="2"/>
            <a:r>
              <a:rPr lang="el-GR" altLang="el-GR"/>
              <a:t>Τρίτου επιπέδου</a:t>
            </a:r>
          </a:p>
          <a:p>
            <a:pPr lvl="3"/>
            <a:r>
              <a:rPr lang="el-GR" altLang="el-GR"/>
              <a:t>Τέταρτου επιπέδου</a:t>
            </a:r>
          </a:p>
          <a:p>
            <a:pPr lvl="4"/>
            <a:r>
              <a:rPr lang="el-GR" altLang="el-GR"/>
              <a:t>Πέμπτου επιπέδου</a:t>
            </a:r>
          </a:p>
        </p:txBody>
      </p:sp>
      <p:sp>
        <p:nvSpPr>
          <p:cNvPr id="4" name="3 - Θέση ημερομηνίας">
            <a:extLst>
              <a:ext uri="{FF2B5EF4-FFF2-40B4-BE49-F238E27FC236}">
                <a16:creationId xmlns:a16="http://schemas.microsoft.com/office/drawing/2014/main" id="{CC6D1869-C98D-42BD-9566-80EC1F44D817}"/>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1EDC160-B009-4D19-8400-45995B50F381}" type="datetimeFigureOut">
              <a:rPr lang="el-GR"/>
              <a:pPr>
                <a:defRPr/>
              </a:pPr>
              <a:t>3/11/2020</a:t>
            </a:fld>
            <a:endParaRPr lang="el-GR"/>
          </a:p>
        </p:txBody>
      </p:sp>
      <p:sp>
        <p:nvSpPr>
          <p:cNvPr id="5" name="4 - Θέση υποσέλιδου">
            <a:extLst>
              <a:ext uri="{FF2B5EF4-FFF2-40B4-BE49-F238E27FC236}">
                <a16:creationId xmlns:a16="http://schemas.microsoft.com/office/drawing/2014/main" id="{8F3F7093-0CA5-4774-9B80-E9A85539F26A}"/>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l-GR"/>
          </a:p>
        </p:txBody>
      </p:sp>
      <p:sp>
        <p:nvSpPr>
          <p:cNvPr id="6" name="5 - Θέση αριθμού διαφάνειας">
            <a:extLst>
              <a:ext uri="{FF2B5EF4-FFF2-40B4-BE49-F238E27FC236}">
                <a16:creationId xmlns:a16="http://schemas.microsoft.com/office/drawing/2014/main" id="{CC3D3E62-123C-486E-B558-A9BC6F654D2B}"/>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4A974521-4CF8-4393-9DBE-7DD336E7D013}" type="slidenum">
              <a:rPr lang="el-GR" altLang="el-GR"/>
              <a:pPr/>
              <a:t>‹#›</a:t>
            </a:fld>
            <a:endParaRPr lang="el-GR" altLang="el-GR"/>
          </a:p>
        </p:txBody>
      </p:sp>
    </p:spTree>
    <p:extLst>
      <p:ext uri="{BB962C8B-B14F-4D97-AF65-F5344CB8AC3E}">
        <p14:creationId xmlns:p14="http://schemas.microsoft.com/office/powerpoint/2010/main" val="35623717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3" Type="http://schemas.openxmlformats.org/officeDocument/2006/relationships/image" Target="../media/image6.wmf"/><Relationship Id="rId7" Type="http://schemas.openxmlformats.org/officeDocument/2006/relationships/image" Target="../media/image2.wmf"/><Relationship Id="rId12"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oleObject" Target="../embeddings/oleObject39.bin"/><Relationship Id="rId7"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39.wmf"/><Relationship Id="rId5" Type="http://schemas.openxmlformats.org/officeDocument/2006/relationships/oleObject" Target="../embeddings/oleObject40.bin"/><Relationship Id="rId4" Type="http://schemas.openxmlformats.org/officeDocument/2006/relationships/image" Target="../media/image38.wmf"/></Relationships>
</file>

<file path=ppt/slides/_rels/slide2.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11.bin"/><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wmf"/><Relationship Id="rId11" Type="http://schemas.openxmlformats.org/officeDocument/2006/relationships/oleObject" Target="../embeddings/oleObject10.bin"/><Relationship Id="rId5" Type="http://schemas.openxmlformats.org/officeDocument/2006/relationships/oleObject" Target="../embeddings/oleObject7.bin"/><Relationship Id="rId10" Type="http://schemas.openxmlformats.org/officeDocument/2006/relationships/image" Target="../media/image9.wmf"/><Relationship Id="rId4" Type="http://schemas.openxmlformats.org/officeDocument/2006/relationships/image" Target="../media/image7.wmf"/><Relationship Id="rId9" Type="http://schemas.openxmlformats.org/officeDocument/2006/relationships/oleObject" Target="../embeddings/oleObject9.bin"/></Relationships>
</file>

<file path=ppt/slides/_rels/slide3.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17.bin"/><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2.wmf"/><Relationship Id="rId11" Type="http://schemas.openxmlformats.org/officeDocument/2006/relationships/oleObject" Target="../embeddings/oleObject16.bin"/><Relationship Id="rId5" Type="http://schemas.openxmlformats.org/officeDocument/2006/relationships/oleObject" Target="../embeddings/oleObject13.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15.bin"/><Relationship Id="rId14" Type="http://schemas.openxmlformats.org/officeDocument/2006/relationships/image" Target="../media/image16.wmf"/></Relationships>
</file>

<file path=ppt/slides/_rels/slide4.xml.rels><?xml version="1.0" encoding="UTF-8" standalone="yes"?>
<Relationships xmlns="http://schemas.openxmlformats.org/package/2006/relationships"><Relationship Id="rId8" Type="http://schemas.openxmlformats.org/officeDocument/2006/relationships/image" Target="../media/image19.wmf"/><Relationship Id="rId13" Type="http://schemas.openxmlformats.org/officeDocument/2006/relationships/oleObject" Target="../embeddings/oleObject23.bin"/><Relationship Id="rId18" Type="http://schemas.openxmlformats.org/officeDocument/2006/relationships/image" Target="../media/image23.wmf"/><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1.wmf"/><Relationship Id="rId17" Type="http://schemas.openxmlformats.org/officeDocument/2006/relationships/oleObject" Target="../embeddings/oleObject25.bin"/><Relationship Id="rId2" Type="http://schemas.openxmlformats.org/officeDocument/2006/relationships/slideLayout" Target="../slideLayouts/slideLayout7.xml"/><Relationship Id="rId16" Type="http://schemas.openxmlformats.org/officeDocument/2006/relationships/image" Target="../media/image11.wmf"/><Relationship Id="rId20" Type="http://schemas.openxmlformats.org/officeDocument/2006/relationships/image" Target="../media/image24.wmf"/><Relationship Id="rId1" Type="http://schemas.openxmlformats.org/officeDocument/2006/relationships/vmlDrawing" Target="../drawings/vmlDrawing4.vml"/><Relationship Id="rId6" Type="http://schemas.openxmlformats.org/officeDocument/2006/relationships/image" Target="../media/image18.wmf"/><Relationship Id="rId11" Type="http://schemas.openxmlformats.org/officeDocument/2006/relationships/oleObject" Target="../embeddings/oleObject22.bin"/><Relationship Id="rId5" Type="http://schemas.openxmlformats.org/officeDocument/2006/relationships/oleObject" Target="../embeddings/oleObject19.bin"/><Relationship Id="rId15" Type="http://schemas.openxmlformats.org/officeDocument/2006/relationships/oleObject" Target="../embeddings/oleObject24.bin"/><Relationship Id="rId10" Type="http://schemas.openxmlformats.org/officeDocument/2006/relationships/image" Target="../media/image20.wmf"/><Relationship Id="rId19" Type="http://schemas.openxmlformats.org/officeDocument/2006/relationships/oleObject" Target="../embeddings/oleObject26.bin"/><Relationship Id="rId4" Type="http://schemas.openxmlformats.org/officeDocument/2006/relationships/image" Target="../media/image17.wmf"/><Relationship Id="rId9" Type="http://schemas.openxmlformats.org/officeDocument/2006/relationships/oleObject" Target="../embeddings/oleObject21.bin"/><Relationship Id="rId14" Type="http://schemas.openxmlformats.org/officeDocument/2006/relationships/image" Target="../media/image22.wmf"/></Relationships>
</file>

<file path=ppt/slides/_rels/slide5.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26.wmf"/><Relationship Id="rId5" Type="http://schemas.openxmlformats.org/officeDocument/2006/relationships/oleObject" Target="../embeddings/oleObject28.bin"/><Relationship Id="rId10" Type="http://schemas.openxmlformats.org/officeDocument/2006/relationships/image" Target="../media/image28.wmf"/><Relationship Id="rId4" Type="http://schemas.openxmlformats.org/officeDocument/2006/relationships/image" Target="../media/image25.wmf"/><Relationship Id="rId9" Type="http://schemas.openxmlformats.org/officeDocument/2006/relationships/oleObject" Target="../embeddings/oleObject30.bin"/></Relationships>
</file>

<file path=ppt/slides/_rels/slide6.x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30.wmf"/></Relationships>
</file>

<file path=ppt/slides/_rels/slide8.xml.rels><?xml version="1.0" encoding="UTF-8" standalone="yes"?>
<Relationships xmlns="http://schemas.openxmlformats.org/package/2006/relationships"><Relationship Id="rId8" Type="http://schemas.openxmlformats.org/officeDocument/2006/relationships/image" Target="../media/image33.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32.wmf"/><Relationship Id="rId5" Type="http://schemas.openxmlformats.org/officeDocument/2006/relationships/oleObject" Target="../embeddings/oleObject33.bin"/><Relationship Id="rId10" Type="http://schemas.openxmlformats.org/officeDocument/2006/relationships/image" Target="../media/image34.wmf"/><Relationship Id="rId4" Type="http://schemas.openxmlformats.org/officeDocument/2006/relationships/image" Target="../media/image31.wmf"/><Relationship Id="rId9" Type="http://schemas.openxmlformats.org/officeDocument/2006/relationships/oleObject" Target="../embeddings/oleObject35.bin"/></Relationships>
</file>

<file path=ppt/slides/_rels/slide9.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36.bin"/><Relationship Id="rId7" Type="http://schemas.openxmlformats.org/officeDocument/2006/relationships/oleObject" Target="../embeddings/oleObject38.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36.wmf"/><Relationship Id="rId5" Type="http://schemas.openxmlformats.org/officeDocument/2006/relationships/oleObject" Target="../embeddings/oleObject37.bin"/><Relationship Id="rId4" Type="http://schemas.openxmlformats.org/officeDocument/2006/relationships/image" Target="../media/image3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91" name="Rectangle 5">
            <a:extLst>
              <a:ext uri="{FF2B5EF4-FFF2-40B4-BE49-F238E27FC236}">
                <a16:creationId xmlns:a16="http://schemas.microsoft.com/office/drawing/2014/main" id="{D2BC5F01-39D6-4880-B900-BEA9A7B4E0C1}"/>
              </a:ext>
            </a:extLst>
          </p:cNvPr>
          <p:cNvSpPr>
            <a:spLocks noChangeArrowheads="1"/>
          </p:cNvSpPr>
          <p:nvPr/>
        </p:nvSpPr>
        <p:spPr bwMode="auto">
          <a:xfrm>
            <a:off x="1992314" y="256015"/>
            <a:ext cx="64738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b="1">
                <a:solidFill>
                  <a:srgbClr val="FF0000"/>
                </a:solidFill>
                <a:latin typeface="Calibri" panose="020F0502020204030204" pitchFamily="34" charset="0"/>
                <a:cs typeface="Times New Roman" panose="02020603050405020304" pitchFamily="18" charset="0"/>
              </a:rPr>
              <a:t>5-6	ΣΤΡΕΦΟΜΕΝΟ ΠΛΑΙΣΙΟ  – </a:t>
            </a:r>
            <a:r>
              <a:rPr lang="el-GR" altLang="el-GR" b="1">
                <a:solidFill>
                  <a:srgbClr val="FF0000"/>
                </a:solidFill>
              </a:rPr>
              <a:t>	</a:t>
            </a:r>
            <a:r>
              <a:rPr lang="el-GR" altLang="el-GR" b="1">
                <a:solidFill>
                  <a:srgbClr val="FF0000"/>
                </a:solidFill>
                <a:latin typeface="Calibri" panose="020F0502020204030204" pitchFamily="34" charset="0"/>
                <a:cs typeface="Times New Roman" panose="02020603050405020304" pitchFamily="18" charset="0"/>
              </a:rPr>
              <a:t>ΕΝΑΛΛΑΣΣΟΜΕΝΗ ΤΑΣΗ</a:t>
            </a:r>
            <a:r>
              <a:rPr lang="en-US" altLang="el-GR">
                <a:solidFill>
                  <a:prstClr val="black"/>
                </a:solidFill>
              </a:rPr>
              <a:t> </a:t>
            </a:r>
          </a:p>
        </p:txBody>
      </p:sp>
      <p:pic>
        <p:nvPicPr>
          <p:cNvPr id="92166" name="Picture 6">
            <a:extLst>
              <a:ext uri="{FF2B5EF4-FFF2-40B4-BE49-F238E27FC236}">
                <a16:creationId xmlns:a16="http://schemas.microsoft.com/office/drawing/2014/main" id="{64E529EA-0559-460D-8A9B-44841A6EB1D9}"/>
              </a:ext>
            </a:extLst>
          </p:cNvPr>
          <p:cNvPicPr>
            <a:picLocks noChangeAspect="1" noChangeArrowheads="1"/>
          </p:cNvPicPr>
          <p:nvPr/>
        </p:nvPicPr>
        <p:blipFill>
          <a:blip r:embed="rId3">
            <a:lum bright="-24000"/>
            <a:extLst>
              <a:ext uri="{28A0092B-C50C-407E-A947-70E740481C1C}">
                <a14:useLocalDpi xmlns:a14="http://schemas.microsoft.com/office/drawing/2010/main" val="0"/>
              </a:ext>
            </a:extLst>
          </a:blip>
          <a:srcRect/>
          <a:stretch>
            <a:fillRect/>
          </a:stretch>
        </p:blipFill>
        <p:spPr bwMode="auto">
          <a:xfrm>
            <a:off x="2927351" y="1125539"/>
            <a:ext cx="5184775" cy="209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up 20">
            <a:extLst>
              <a:ext uri="{FF2B5EF4-FFF2-40B4-BE49-F238E27FC236}">
                <a16:creationId xmlns:a16="http://schemas.microsoft.com/office/drawing/2014/main" id="{7D60D0F2-4C61-4076-8B31-12EDD682CF8C}"/>
              </a:ext>
            </a:extLst>
          </p:cNvPr>
          <p:cNvGrpSpPr>
            <a:grpSpLocks/>
          </p:cNvGrpSpPr>
          <p:nvPr/>
        </p:nvGrpSpPr>
        <p:grpSpPr bwMode="auto">
          <a:xfrm>
            <a:off x="1992313" y="4076700"/>
            <a:ext cx="5472112" cy="503238"/>
            <a:chOff x="295" y="2614"/>
            <a:chExt cx="3447" cy="317"/>
          </a:xfrm>
        </p:grpSpPr>
        <p:graphicFrame>
          <p:nvGraphicFramePr>
            <p:cNvPr id="67589" name="Object 9">
              <a:extLst>
                <a:ext uri="{FF2B5EF4-FFF2-40B4-BE49-F238E27FC236}">
                  <a16:creationId xmlns:a16="http://schemas.microsoft.com/office/drawing/2014/main" id="{E6FC5C40-68A1-42E2-96D7-76CB1D6D2073}"/>
                </a:ext>
              </a:extLst>
            </p:cNvPr>
            <p:cNvGraphicFramePr>
              <a:graphicFrameLocks noChangeAspect="1"/>
            </p:cNvGraphicFramePr>
            <p:nvPr/>
          </p:nvGraphicFramePr>
          <p:xfrm>
            <a:off x="295" y="2614"/>
            <a:ext cx="179" cy="317"/>
          </p:xfrm>
          <a:graphic>
            <a:graphicData uri="http://schemas.openxmlformats.org/presentationml/2006/ole">
              <mc:AlternateContent xmlns:mc="http://schemas.openxmlformats.org/markup-compatibility/2006">
                <mc:Choice xmlns:v="urn:schemas-microsoft-com:vml" Requires="v">
                  <p:oleObj spid="_x0000_s1026" name="Equation" r:id="rId4" imgW="88325" imgH="151414" progId="Equation.3">
                    <p:embed/>
                  </p:oleObj>
                </mc:Choice>
                <mc:Fallback>
                  <p:oleObj name="Equation" r:id="rId4" imgW="88325" imgH="151414" progId="Equation.3">
                    <p:embed/>
                    <p:pic>
                      <p:nvPicPr>
                        <p:cNvPr id="67589" name="Object 9">
                          <a:extLst>
                            <a:ext uri="{FF2B5EF4-FFF2-40B4-BE49-F238E27FC236}">
                              <a16:creationId xmlns:a16="http://schemas.microsoft.com/office/drawing/2014/main" id="{E6FC5C40-68A1-42E2-96D7-76CB1D6D207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5" y="2614"/>
                          <a:ext cx="179" cy="3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7590" name="Object 8">
              <a:extLst>
                <a:ext uri="{FF2B5EF4-FFF2-40B4-BE49-F238E27FC236}">
                  <a16:creationId xmlns:a16="http://schemas.microsoft.com/office/drawing/2014/main" id="{20E42D1A-4D0D-4AC5-A1A9-C3F4D0175573}"/>
                </a:ext>
              </a:extLst>
            </p:cNvPr>
            <p:cNvGraphicFramePr>
              <a:graphicFrameLocks noChangeAspect="1"/>
            </p:cNvGraphicFramePr>
            <p:nvPr/>
          </p:nvGraphicFramePr>
          <p:xfrm>
            <a:off x="3016" y="2614"/>
            <a:ext cx="726" cy="291"/>
          </p:xfrm>
          <a:graphic>
            <a:graphicData uri="http://schemas.openxmlformats.org/presentationml/2006/ole">
              <mc:AlternateContent xmlns:mc="http://schemas.openxmlformats.org/markup-compatibility/2006">
                <mc:Choice xmlns:v="urn:schemas-microsoft-com:vml" Requires="v">
                  <p:oleObj spid="_x0000_s1027" name="Equation" r:id="rId6" imgW="444240" imgH="177480" progId="Equation.3">
                    <p:embed/>
                  </p:oleObj>
                </mc:Choice>
                <mc:Fallback>
                  <p:oleObj name="Equation" r:id="rId6" imgW="444240" imgH="177480" progId="Equation.3">
                    <p:embed/>
                    <p:pic>
                      <p:nvPicPr>
                        <p:cNvPr id="67590" name="Object 8">
                          <a:extLst>
                            <a:ext uri="{FF2B5EF4-FFF2-40B4-BE49-F238E27FC236}">
                              <a16:creationId xmlns:a16="http://schemas.microsoft.com/office/drawing/2014/main" id="{20E42D1A-4D0D-4AC5-A1A9-C3F4D017557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16" y="2614"/>
                          <a:ext cx="726" cy="2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7601" name="Rectangle 13">
              <a:extLst>
                <a:ext uri="{FF2B5EF4-FFF2-40B4-BE49-F238E27FC236}">
                  <a16:creationId xmlns:a16="http://schemas.microsoft.com/office/drawing/2014/main" id="{88F4E1DE-CE90-4664-BB1F-450C6B709230}"/>
                </a:ext>
              </a:extLst>
            </p:cNvPr>
            <p:cNvSpPr>
              <a:spLocks noChangeArrowheads="1"/>
            </p:cNvSpPr>
            <p:nvPr/>
          </p:nvSpPr>
          <p:spPr bwMode="auto">
            <a:xfrm>
              <a:off x="567" y="2659"/>
              <a:ext cx="231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100">
                  <a:solidFill>
                    <a:prstClr val="black"/>
                  </a:solidFill>
                  <a:latin typeface="Calibri" panose="020F0502020204030204" pitchFamily="34" charset="0"/>
                  <a:cs typeface="Times New Roman" panose="02020603050405020304" pitchFamily="18" charset="0"/>
                </a:rPr>
                <a:t> </a:t>
              </a:r>
              <a:r>
                <a:rPr lang="el-GR" altLang="el-GR" sz="1600" b="1">
                  <a:solidFill>
                    <a:prstClr val="black"/>
                  </a:solidFill>
                  <a:latin typeface="Calibri" panose="020F0502020204030204" pitchFamily="34" charset="0"/>
                  <a:cs typeface="Times New Roman" panose="02020603050405020304" pitchFamily="18" charset="0"/>
                </a:rPr>
                <a:t>το πλαίσιο θα έχει στραφεί κατά γωνία </a:t>
              </a:r>
              <a:endParaRPr lang="el-GR" altLang="el-GR" sz="1600" b="1">
                <a:solidFill>
                  <a:prstClr val="black"/>
                </a:solidFill>
                <a:latin typeface="Calibri" panose="020F0502020204030204" pitchFamily="34" charset="0"/>
              </a:endParaRPr>
            </a:p>
          </p:txBody>
        </p:sp>
      </p:grpSp>
      <p:grpSp>
        <p:nvGrpSpPr>
          <p:cNvPr id="3" name="Group 21">
            <a:extLst>
              <a:ext uri="{FF2B5EF4-FFF2-40B4-BE49-F238E27FC236}">
                <a16:creationId xmlns:a16="http://schemas.microsoft.com/office/drawing/2014/main" id="{A74532D2-B214-4DB1-86C2-22B24014DE65}"/>
              </a:ext>
            </a:extLst>
          </p:cNvPr>
          <p:cNvGrpSpPr>
            <a:grpSpLocks/>
          </p:cNvGrpSpPr>
          <p:nvPr/>
        </p:nvGrpSpPr>
        <p:grpSpPr bwMode="auto">
          <a:xfrm>
            <a:off x="1992314" y="4724401"/>
            <a:ext cx="7921625" cy="441325"/>
            <a:chOff x="295" y="3113"/>
            <a:chExt cx="4990" cy="278"/>
          </a:xfrm>
        </p:grpSpPr>
        <p:graphicFrame>
          <p:nvGraphicFramePr>
            <p:cNvPr id="67588" name="Object 7">
              <a:extLst>
                <a:ext uri="{FF2B5EF4-FFF2-40B4-BE49-F238E27FC236}">
                  <a16:creationId xmlns:a16="http://schemas.microsoft.com/office/drawing/2014/main" id="{AADDBE44-9176-42F4-9762-33B6FF8ABF3B}"/>
                </a:ext>
              </a:extLst>
            </p:cNvPr>
            <p:cNvGraphicFramePr>
              <a:graphicFrameLocks noChangeAspect="1"/>
            </p:cNvGraphicFramePr>
            <p:nvPr/>
          </p:nvGraphicFramePr>
          <p:xfrm>
            <a:off x="3969" y="3113"/>
            <a:ext cx="1316" cy="278"/>
          </p:xfrm>
          <a:graphic>
            <a:graphicData uri="http://schemas.openxmlformats.org/presentationml/2006/ole">
              <mc:AlternateContent xmlns:mc="http://schemas.openxmlformats.org/markup-compatibility/2006">
                <mc:Choice xmlns:v="urn:schemas-microsoft-com:vml" Requires="v">
                  <p:oleObj spid="_x0000_s1028" name="Equation" r:id="rId8" imgW="1040046" imgH="215619" progId="Equation.3">
                    <p:embed/>
                  </p:oleObj>
                </mc:Choice>
                <mc:Fallback>
                  <p:oleObj name="Equation" r:id="rId8" imgW="1040046" imgH="215619" progId="Equation.3">
                    <p:embed/>
                    <p:pic>
                      <p:nvPicPr>
                        <p:cNvPr id="67588" name="Object 7">
                          <a:extLst>
                            <a:ext uri="{FF2B5EF4-FFF2-40B4-BE49-F238E27FC236}">
                              <a16:creationId xmlns:a16="http://schemas.microsoft.com/office/drawing/2014/main" id="{AADDBE44-9176-42F4-9762-33B6FF8ABF3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69" y="3113"/>
                          <a:ext cx="1316" cy="2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7600" name="Rectangle 14">
              <a:extLst>
                <a:ext uri="{FF2B5EF4-FFF2-40B4-BE49-F238E27FC236}">
                  <a16:creationId xmlns:a16="http://schemas.microsoft.com/office/drawing/2014/main" id="{06232012-5BD8-48EA-8DB8-FDDAA7918ADF}"/>
                </a:ext>
              </a:extLst>
            </p:cNvPr>
            <p:cNvSpPr>
              <a:spLocks noChangeArrowheads="1"/>
            </p:cNvSpPr>
            <p:nvPr/>
          </p:nvSpPr>
          <p:spPr bwMode="auto">
            <a:xfrm>
              <a:off x="295" y="3134"/>
              <a:ext cx="3651"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600" b="1">
                  <a:solidFill>
                    <a:prstClr val="black"/>
                  </a:solidFill>
                </a:rPr>
                <a:t>Η</a:t>
              </a:r>
              <a:r>
                <a:rPr lang="el-GR" altLang="el-GR" sz="1600" b="1">
                  <a:solidFill>
                    <a:prstClr val="black"/>
                  </a:solidFill>
                  <a:latin typeface="Calibri" panose="020F0502020204030204" pitchFamily="34" charset="0"/>
                  <a:cs typeface="Times New Roman" panose="02020603050405020304" pitchFamily="18" charset="0"/>
                </a:rPr>
                <a:t> μαγνητική ροή μέσα από την επιφάνεια του πλαισίου θα είναι</a:t>
              </a:r>
              <a:r>
                <a:rPr lang="el-GR" altLang="el-GR" sz="1100">
                  <a:solidFill>
                    <a:prstClr val="black"/>
                  </a:solidFill>
                  <a:latin typeface="Calibri" panose="020F0502020204030204" pitchFamily="34" charset="0"/>
                  <a:cs typeface="Times New Roman" panose="02020603050405020304" pitchFamily="18" charset="0"/>
                </a:rPr>
                <a:t> </a:t>
              </a:r>
              <a:endParaRPr lang="el-GR" altLang="el-GR" sz="1800">
                <a:solidFill>
                  <a:prstClr val="black"/>
                </a:solidFill>
                <a:latin typeface="Calibri" panose="020F0502020204030204" pitchFamily="34" charset="0"/>
              </a:endParaRPr>
            </a:p>
          </p:txBody>
        </p:sp>
      </p:grpSp>
      <p:sp>
        <p:nvSpPr>
          <p:cNvPr id="67595" name="Rectangle 17">
            <a:extLst>
              <a:ext uri="{FF2B5EF4-FFF2-40B4-BE49-F238E27FC236}">
                <a16:creationId xmlns:a16="http://schemas.microsoft.com/office/drawing/2014/main" id="{DE7552C7-8655-43C1-9A31-3BFDA63FE394}"/>
              </a:ext>
            </a:extLst>
          </p:cNvPr>
          <p:cNvSpPr>
            <a:spLocks noChangeArrowheads="1"/>
          </p:cNvSpPr>
          <p:nvPr/>
        </p:nvSpPr>
        <p:spPr bwMode="auto">
          <a:xfrm>
            <a:off x="1524001" y="297750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pSp>
        <p:nvGrpSpPr>
          <p:cNvPr id="4" name="Group 19">
            <a:extLst>
              <a:ext uri="{FF2B5EF4-FFF2-40B4-BE49-F238E27FC236}">
                <a16:creationId xmlns:a16="http://schemas.microsoft.com/office/drawing/2014/main" id="{A3D38347-CE9E-4C3B-B205-840775F80A22}"/>
              </a:ext>
            </a:extLst>
          </p:cNvPr>
          <p:cNvGrpSpPr>
            <a:grpSpLocks/>
          </p:cNvGrpSpPr>
          <p:nvPr/>
        </p:nvGrpSpPr>
        <p:grpSpPr bwMode="auto">
          <a:xfrm>
            <a:off x="1992314" y="3573463"/>
            <a:ext cx="5018087" cy="455612"/>
            <a:chOff x="295" y="2251"/>
            <a:chExt cx="3161" cy="287"/>
          </a:xfrm>
        </p:grpSpPr>
        <p:graphicFrame>
          <p:nvGraphicFramePr>
            <p:cNvPr id="67587" name="Object 10">
              <a:extLst>
                <a:ext uri="{FF2B5EF4-FFF2-40B4-BE49-F238E27FC236}">
                  <a16:creationId xmlns:a16="http://schemas.microsoft.com/office/drawing/2014/main" id="{CA48A84E-78B8-40CA-BFB7-10EF50474389}"/>
                </a:ext>
              </a:extLst>
            </p:cNvPr>
            <p:cNvGraphicFramePr>
              <a:graphicFrameLocks noChangeAspect="1"/>
            </p:cNvGraphicFramePr>
            <p:nvPr/>
          </p:nvGraphicFramePr>
          <p:xfrm>
            <a:off x="295" y="2251"/>
            <a:ext cx="498" cy="287"/>
          </p:xfrm>
          <a:graphic>
            <a:graphicData uri="http://schemas.openxmlformats.org/presentationml/2006/ole">
              <mc:AlternateContent xmlns:mc="http://schemas.openxmlformats.org/markup-compatibility/2006">
                <mc:Choice xmlns:v="urn:schemas-microsoft-com:vml" Requires="v">
                  <p:oleObj spid="_x0000_s1029" name="Equation" r:id="rId10" imgW="316675" imgH="177338" progId="Equation.3">
                    <p:embed/>
                  </p:oleObj>
                </mc:Choice>
                <mc:Fallback>
                  <p:oleObj name="Equation" r:id="rId10" imgW="316675" imgH="177338" progId="Equation.3">
                    <p:embed/>
                    <p:pic>
                      <p:nvPicPr>
                        <p:cNvPr id="67587" name="Object 10">
                          <a:extLst>
                            <a:ext uri="{FF2B5EF4-FFF2-40B4-BE49-F238E27FC236}">
                              <a16:creationId xmlns:a16="http://schemas.microsoft.com/office/drawing/2014/main" id="{CA48A84E-78B8-40CA-BFB7-10EF5047438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5" y="2251"/>
                          <a:ext cx="498" cy="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7599" name="Rectangle 18">
              <a:extLst>
                <a:ext uri="{FF2B5EF4-FFF2-40B4-BE49-F238E27FC236}">
                  <a16:creationId xmlns:a16="http://schemas.microsoft.com/office/drawing/2014/main" id="{BF726467-6231-4F87-980A-85F23E82C856}"/>
                </a:ext>
              </a:extLst>
            </p:cNvPr>
            <p:cNvSpPr>
              <a:spLocks noChangeArrowheads="1"/>
            </p:cNvSpPr>
            <p:nvPr/>
          </p:nvSpPr>
          <p:spPr bwMode="auto">
            <a:xfrm>
              <a:off x="884" y="2296"/>
              <a:ext cx="25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100">
                  <a:solidFill>
                    <a:prstClr val="black"/>
                  </a:solidFill>
                  <a:latin typeface="Calibri" panose="020F0502020204030204" pitchFamily="34" charset="0"/>
                  <a:cs typeface="Times New Roman" panose="02020603050405020304" pitchFamily="18" charset="0"/>
                </a:rPr>
                <a:t> </a:t>
              </a:r>
              <a:r>
                <a:rPr lang="el-GR" altLang="el-GR" sz="1600" b="1">
                  <a:solidFill>
                    <a:prstClr val="black"/>
                  </a:solidFill>
                  <a:latin typeface="Calibri" panose="020F0502020204030204" pitchFamily="34" charset="0"/>
                  <a:cs typeface="Times New Roman" panose="02020603050405020304" pitchFamily="18" charset="0"/>
                </a:rPr>
                <a:t>το επίπεδο του πλαισίου είναι κάθετο στο Β </a:t>
              </a:r>
              <a:endParaRPr lang="el-GR" altLang="el-GR" sz="1600" b="1">
                <a:solidFill>
                  <a:prstClr val="black"/>
                </a:solidFill>
                <a:latin typeface="Calibri" panose="020F0502020204030204" pitchFamily="34" charset="0"/>
              </a:endParaRPr>
            </a:p>
          </p:txBody>
        </p:sp>
      </p:grpSp>
      <p:sp>
        <p:nvSpPr>
          <p:cNvPr id="67597" name="Rectangle 23">
            <a:extLst>
              <a:ext uri="{FF2B5EF4-FFF2-40B4-BE49-F238E27FC236}">
                <a16:creationId xmlns:a16="http://schemas.microsoft.com/office/drawing/2014/main" id="{1D78B6BD-8810-4B3E-9692-65A6E12A498C}"/>
              </a:ext>
            </a:extLst>
          </p:cNvPr>
          <p:cNvSpPr>
            <a:spLocks noChangeArrowheads="1"/>
          </p:cNvSpPr>
          <p:nvPr/>
        </p:nvSpPr>
        <p:spPr bwMode="auto">
          <a:xfrm>
            <a:off x="1524001" y="300290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92182" name="Object 22">
            <a:extLst>
              <a:ext uri="{FF2B5EF4-FFF2-40B4-BE49-F238E27FC236}">
                <a16:creationId xmlns:a16="http://schemas.microsoft.com/office/drawing/2014/main" id="{5622D107-4030-4E57-82E8-3506AFBA13B6}"/>
              </a:ext>
            </a:extLst>
          </p:cNvPr>
          <p:cNvGraphicFramePr>
            <a:graphicFrameLocks noChangeAspect="1"/>
          </p:cNvGraphicFramePr>
          <p:nvPr/>
        </p:nvGraphicFramePr>
        <p:xfrm>
          <a:off x="3792539" y="5445126"/>
          <a:ext cx="3959225" cy="938213"/>
        </p:xfrm>
        <a:graphic>
          <a:graphicData uri="http://schemas.openxmlformats.org/presentationml/2006/ole">
            <mc:AlternateContent xmlns:mc="http://schemas.openxmlformats.org/markup-compatibility/2006">
              <mc:Choice xmlns:v="urn:schemas-microsoft-com:vml" Requires="v">
                <p:oleObj spid="_x0000_s1030" name="Equation" r:id="rId12" imgW="1649568" imgH="393359" progId="Equation.3">
                  <p:embed/>
                </p:oleObj>
              </mc:Choice>
              <mc:Fallback>
                <p:oleObj name="Equation" r:id="rId12" imgW="1649568" imgH="393359" progId="Equation.3">
                  <p:embed/>
                  <p:pic>
                    <p:nvPicPr>
                      <p:cNvPr id="92182" name="Object 22">
                        <a:extLst>
                          <a:ext uri="{FF2B5EF4-FFF2-40B4-BE49-F238E27FC236}">
                            <a16:creationId xmlns:a16="http://schemas.microsoft.com/office/drawing/2014/main" id="{5622D107-4030-4E57-82E8-3506AFBA13B6}"/>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92539" y="5445126"/>
                        <a:ext cx="3959225" cy="938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7598" name="Rectangle 24">
            <a:extLst>
              <a:ext uri="{FF2B5EF4-FFF2-40B4-BE49-F238E27FC236}">
                <a16:creationId xmlns:a16="http://schemas.microsoft.com/office/drawing/2014/main" id="{8FF22F3C-3033-4929-8DDC-5D661426DA06}"/>
              </a:ext>
            </a:extLst>
          </p:cNvPr>
          <p:cNvSpPr>
            <a:spLocks noChangeArrowheads="1"/>
          </p:cNvSpPr>
          <p:nvPr/>
        </p:nvSpPr>
        <p:spPr bwMode="auto">
          <a:xfrm>
            <a:off x="1524001" y="33934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92166"/>
                                        </p:tgtEl>
                                        <p:attrNameLst>
                                          <p:attrName>style.visibility</p:attrName>
                                        </p:attrNameLst>
                                      </p:cBhvr>
                                      <p:to>
                                        <p:strVal val="visible"/>
                                      </p:to>
                                    </p:set>
                                    <p:animScale>
                                      <p:cBhvr>
                                        <p:cTn id="7" dur="1000" decel="50000" fill="hold">
                                          <p:stCondLst>
                                            <p:cond delay="0"/>
                                          </p:stCondLst>
                                        </p:cTn>
                                        <p:tgtEl>
                                          <p:spTgt spid="9216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92166"/>
                                        </p:tgtEl>
                                        <p:attrNameLst>
                                          <p:attrName>ppt_x</p:attrName>
                                          <p:attrName>ppt_y</p:attrName>
                                        </p:attrNameLst>
                                      </p:cBhvr>
                                    </p:animMotion>
                                    <p:animEffect transition="in" filter="fade">
                                      <p:cBhvr>
                                        <p:cTn id="9" dur="1000"/>
                                        <p:tgtEl>
                                          <p:spTgt spid="9216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strips(downRight)">
                                      <p:cBhvr>
                                        <p:cTn id="14" dur="500"/>
                                        <p:tgtEl>
                                          <p:spTgt spid="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8" presetClass="entr" presetSubtype="6"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strips(downRight)">
                                      <p:cBhvr>
                                        <p:cTn id="19" dur="500"/>
                                        <p:tgtEl>
                                          <p:spTgt spid="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6"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strips(downRight)">
                                      <p:cBhvr>
                                        <p:cTn id="24" dur="500"/>
                                        <p:tgtEl>
                                          <p:spTgt spid="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921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4">
            <a:extLst>
              <a:ext uri="{FF2B5EF4-FFF2-40B4-BE49-F238E27FC236}">
                <a16:creationId xmlns:a16="http://schemas.microsoft.com/office/drawing/2014/main" id="{84257449-E0AD-4363-9DED-C4FB2AE3CCB0}"/>
              </a:ext>
            </a:extLst>
          </p:cNvPr>
          <p:cNvSpPr>
            <a:spLocks noChangeArrowheads="1"/>
          </p:cNvSpPr>
          <p:nvPr/>
        </p:nvSpPr>
        <p:spPr bwMode="auto">
          <a:xfrm>
            <a:off x="1703388" y="421115"/>
            <a:ext cx="84963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b="1">
                <a:solidFill>
                  <a:srgbClr val="FF3300"/>
                </a:solidFill>
                <a:latin typeface="Calibri" panose="020F0502020204030204" pitchFamily="34" charset="0"/>
                <a:cs typeface="Times New Roman" panose="02020603050405020304" pitchFamily="18" charset="0"/>
              </a:rPr>
              <a:t>5-9	</a:t>
            </a:r>
            <a:r>
              <a:rPr lang="en-GB" altLang="el-GR" b="1">
                <a:solidFill>
                  <a:srgbClr val="FF3300"/>
                </a:solidFill>
                <a:latin typeface="Calibri" panose="020F0502020204030204" pitchFamily="34" charset="0"/>
                <a:cs typeface="Times New Roman" panose="02020603050405020304" pitchFamily="18" charset="0"/>
              </a:rPr>
              <a:t>Ο ΝΟΜΟΣ ΤΟΥ </a:t>
            </a:r>
            <a:r>
              <a:rPr lang="en-US" altLang="el-GR" b="1">
                <a:solidFill>
                  <a:srgbClr val="FF3300"/>
                </a:solidFill>
                <a:latin typeface="Calibri" panose="020F0502020204030204" pitchFamily="34" charset="0"/>
                <a:cs typeface="Times New Roman" panose="02020603050405020304" pitchFamily="18" charset="0"/>
              </a:rPr>
              <a:t>JOULE</a:t>
            </a:r>
            <a:r>
              <a:rPr lang="el-GR" altLang="el-GR" b="1">
                <a:solidFill>
                  <a:srgbClr val="FF3300"/>
                </a:solidFill>
                <a:latin typeface="Calibri" panose="020F0502020204030204" pitchFamily="34" charset="0"/>
                <a:cs typeface="Times New Roman" panose="02020603050405020304" pitchFamily="18" charset="0"/>
              </a:rPr>
              <a:t> (</a:t>
            </a:r>
            <a:r>
              <a:rPr lang="en-GB" altLang="el-GR" b="1">
                <a:solidFill>
                  <a:srgbClr val="FF3300"/>
                </a:solidFill>
                <a:latin typeface="Calibri" panose="020F0502020204030204" pitchFamily="34" charset="0"/>
                <a:cs typeface="Times New Roman" panose="02020603050405020304" pitchFamily="18" charset="0"/>
              </a:rPr>
              <a:t>ΤΖΑΟΥΛ</a:t>
            </a:r>
            <a:r>
              <a:rPr lang="el-GR" altLang="el-GR" b="1">
                <a:solidFill>
                  <a:srgbClr val="FF3300"/>
                </a:solidFill>
                <a:latin typeface="Calibri" panose="020F0502020204030204" pitchFamily="34" charset="0"/>
                <a:cs typeface="Times New Roman" panose="02020603050405020304" pitchFamily="18" charset="0"/>
              </a:rPr>
              <a:t>) - </a:t>
            </a:r>
            <a:r>
              <a:rPr lang="en-GB" altLang="el-GR" b="1">
                <a:solidFill>
                  <a:srgbClr val="FF3300"/>
                </a:solidFill>
                <a:latin typeface="Calibri" panose="020F0502020204030204" pitchFamily="34" charset="0"/>
                <a:cs typeface="Times New Roman" panose="02020603050405020304" pitchFamily="18" charset="0"/>
              </a:rPr>
              <a:t>ΙΣΧΥΣ ΤΟΥ ΕΝΑΛΛΑΣΣΟΜΕΝΟΥ ΡΕΥΜΑΤΟΣ</a:t>
            </a:r>
            <a:r>
              <a:rPr lang="en-US" altLang="el-GR" b="1">
                <a:solidFill>
                  <a:srgbClr val="FF3300"/>
                </a:solidFill>
              </a:rPr>
              <a:t> </a:t>
            </a:r>
          </a:p>
        </p:txBody>
      </p:sp>
      <p:sp>
        <p:nvSpPr>
          <p:cNvPr id="101382" name="Rectangle 6">
            <a:extLst>
              <a:ext uri="{FF2B5EF4-FFF2-40B4-BE49-F238E27FC236}">
                <a16:creationId xmlns:a16="http://schemas.microsoft.com/office/drawing/2014/main" id="{F06F8313-26C1-4C7C-9FD3-8E47C346EAC3}"/>
              </a:ext>
            </a:extLst>
          </p:cNvPr>
          <p:cNvSpPr>
            <a:spLocks noChangeArrowheads="1"/>
          </p:cNvSpPr>
          <p:nvPr/>
        </p:nvSpPr>
        <p:spPr bwMode="auto">
          <a:xfrm>
            <a:off x="1847850" y="1909675"/>
            <a:ext cx="84963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a:solidFill>
                  <a:prstClr val="black"/>
                </a:solidFill>
                <a:latin typeface="Calibri" panose="020F0502020204030204" pitchFamily="34" charset="0"/>
                <a:cs typeface="Times New Roman" panose="02020603050405020304" pitchFamily="18" charset="0"/>
              </a:rPr>
              <a:t>Επειδή η ένταση του ρεύματος μεταβάλλεται διαρκώς, η ισχύς δεν έχει σταθερή τιμή. Για να τονίσουμε ότι η ισχύς μεταβάλλεται με το χρόνο ονομάζουμε την ισχύ αυτή </a:t>
            </a:r>
            <a:r>
              <a:rPr lang="el-GR" altLang="el-GR" b="1">
                <a:solidFill>
                  <a:prstClr val="black"/>
                </a:solidFill>
                <a:latin typeface="Calibri" panose="020F0502020204030204" pitchFamily="34" charset="0"/>
                <a:cs typeface="Times New Roman" panose="02020603050405020304" pitchFamily="18" charset="0"/>
              </a:rPr>
              <a:t>στιγμιαία ισχύ</a:t>
            </a:r>
            <a:r>
              <a:rPr lang="el-GR" altLang="el-GR">
                <a:solidFill>
                  <a:prstClr val="black"/>
                </a:solidFill>
                <a:latin typeface="Calibri" panose="020F0502020204030204" pitchFamily="34" charset="0"/>
                <a:cs typeface="Times New Roman" panose="02020603050405020304" pitchFamily="18" charset="0"/>
              </a:rPr>
              <a:t>.</a:t>
            </a:r>
            <a:r>
              <a:rPr lang="el-GR" altLang="el-GR">
                <a:solidFill>
                  <a:prstClr val="black"/>
                </a:solidFill>
              </a:rPr>
              <a:t> </a:t>
            </a:r>
          </a:p>
        </p:txBody>
      </p:sp>
      <p:sp>
        <p:nvSpPr>
          <p:cNvPr id="101384" name="Rectangle 8">
            <a:extLst>
              <a:ext uri="{FF2B5EF4-FFF2-40B4-BE49-F238E27FC236}">
                <a16:creationId xmlns:a16="http://schemas.microsoft.com/office/drawing/2014/main" id="{5425EC64-889A-4562-8315-AD3D89BB55D1}"/>
              </a:ext>
            </a:extLst>
          </p:cNvPr>
          <p:cNvSpPr>
            <a:spLocks noChangeArrowheads="1"/>
          </p:cNvSpPr>
          <p:nvPr/>
        </p:nvSpPr>
        <p:spPr bwMode="auto">
          <a:xfrm>
            <a:off x="1847851" y="4141183"/>
            <a:ext cx="842486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a:solidFill>
                  <a:prstClr val="black"/>
                </a:solidFill>
                <a:latin typeface="Calibri" panose="020F0502020204030204" pitchFamily="34" charset="0"/>
                <a:cs typeface="Times New Roman" panose="02020603050405020304" pitchFamily="18" charset="0"/>
              </a:rPr>
              <a:t>Η στιγμιαία ισχύς έχει ελάχιστη πρακτική αξία. Στην πράξη χρησιμοποιείται η </a:t>
            </a:r>
            <a:r>
              <a:rPr lang="el-GR" altLang="el-GR" b="1">
                <a:solidFill>
                  <a:prstClr val="black"/>
                </a:solidFill>
                <a:latin typeface="Calibri" panose="020F0502020204030204" pitchFamily="34" charset="0"/>
                <a:cs typeface="Times New Roman" panose="02020603050405020304" pitchFamily="18" charset="0"/>
              </a:rPr>
              <a:t>μέση ισχύς</a:t>
            </a:r>
            <a:r>
              <a:rPr lang="el-GR" altLang="el-GR">
                <a:solidFill>
                  <a:prstClr val="black"/>
                </a:solidFill>
                <a:latin typeface="Calibri" panose="020F0502020204030204" pitchFamily="34" charset="0"/>
                <a:cs typeface="Times New Roman" panose="02020603050405020304" pitchFamily="18" charset="0"/>
              </a:rPr>
              <a:t>, η οποία είναι σταθερή. Είναι η ισχύς που κατά μέσο όρο καταναλώνεται στο κύκλωμα. Η μέση ισχύς ορίζεται ως εξής:</a:t>
            </a:r>
            <a:r>
              <a:rPr lang="en-US" altLang="el-GR">
                <a:solidFill>
                  <a:prstClr val="black"/>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1382"/>
                                        </p:tgtEl>
                                        <p:attrNameLst>
                                          <p:attrName>style.visibility</p:attrName>
                                        </p:attrNameLst>
                                      </p:cBhvr>
                                      <p:to>
                                        <p:strVal val="visible"/>
                                      </p:to>
                                    </p:set>
                                    <p:animEffect transition="in" filter="strips(downRight)">
                                      <p:cBhvr>
                                        <p:cTn id="7" dur="500"/>
                                        <p:tgtEl>
                                          <p:spTgt spid="1013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1384"/>
                                        </p:tgtEl>
                                        <p:attrNameLst>
                                          <p:attrName>style.visibility</p:attrName>
                                        </p:attrNameLst>
                                      </p:cBhvr>
                                      <p:to>
                                        <p:strVal val="visible"/>
                                      </p:to>
                                    </p:set>
                                    <p:animEffect transition="in" filter="strips(downRight)">
                                      <p:cBhvr>
                                        <p:cTn id="12" dur="500"/>
                                        <p:tgtEl>
                                          <p:spTgt spid="1013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2" grpId="0"/>
      <p:bldP spid="10138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5" name="Rectangle 5">
            <a:extLst>
              <a:ext uri="{FF2B5EF4-FFF2-40B4-BE49-F238E27FC236}">
                <a16:creationId xmlns:a16="http://schemas.microsoft.com/office/drawing/2014/main" id="{03D6FD55-7D43-423F-A09E-C0610380B1CB}"/>
              </a:ext>
            </a:extLst>
          </p:cNvPr>
          <p:cNvSpPr>
            <a:spLocks noChangeArrowheads="1"/>
          </p:cNvSpPr>
          <p:nvPr/>
        </p:nvSpPr>
        <p:spPr bwMode="auto">
          <a:xfrm>
            <a:off x="2063750" y="1477875"/>
            <a:ext cx="76327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b="1">
                <a:solidFill>
                  <a:prstClr val="black"/>
                </a:solidFill>
                <a:latin typeface="Calibri" panose="020F0502020204030204" pitchFamily="34" charset="0"/>
                <a:cs typeface="Times New Roman" panose="02020603050405020304" pitchFamily="18" charset="0"/>
              </a:rPr>
              <a:t>Μέση ισχύς </a:t>
            </a:r>
            <a:r>
              <a:rPr lang="en-US" altLang="el-GR" b="1">
                <a:solidFill>
                  <a:prstClr val="black"/>
                </a:solidFill>
                <a:latin typeface="Calibri" panose="020F0502020204030204" pitchFamily="34" charset="0"/>
                <a:cs typeface="Times New Roman" panose="02020603050405020304" pitchFamily="18" charset="0"/>
              </a:rPr>
              <a:t>P</a:t>
            </a:r>
            <a:r>
              <a:rPr lang="el-GR" altLang="el-GR" b="1">
                <a:solidFill>
                  <a:prstClr val="black"/>
                </a:solidFill>
                <a:latin typeface="Calibri" panose="020F0502020204030204" pitchFamily="34" charset="0"/>
                <a:cs typeface="Times New Roman" panose="02020603050405020304" pitchFamily="18" charset="0"/>
              </a:rPr>
              <a:t> ονομάζεται το πηλίκο της ενέργειας που μεταφέρει το ηλεκτρικό ρεύμα στο κύκλωμα σε χρόνο μιας περιόδου προς το χρόνο αυτό</a:t>
            </a:r>
            <a:r>
              <a:rPr lang="en-US" altLang="el-GR">
                <a:solidFill>
                  <a:prstClr val="black"/>
                </a:solidFill>
              </a:rPr>
              <a:t> </a:t>
            </a:r>
          </a:p>
        </p:txBody>
      </p:sp>
      <p:sp>
        <p:nvSpPr>
          <p:cNvPr id="75782" name="Rectangle 6">
            <a:extLst>
              <a:ext uri="{FF2B5EF4-FFF2-40B4-BE49-F238E27FC236}">
                <a16:creationId xmlns:a16="http://schemas.microsoft.com/office/drawing/2014/main" id="{B6CACE13-C547-4FA8-95BF-43845B43BAD3}"/>
              </a:ext>
            </a:extLst>
          </p:cNvPr>
          <p:cNvSpPr>
            <a:spLocks noChangeArrowheads="1"/>
          </p:cNvSpPr>
          <p:nvPr/>
        </p:nvSpPr>
        <p:spPr bwMode="auto">
          <a:xfrm>
            <a:off x="1703388" y="421115"/>
            <a:ext cx="84963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b="1">
                <a:solidFill>
                  <a:srgbClr val="FF3300"/>
                </a:solidFill>
                <a:latin typeface="Calibri" panose="020F0502020204030204" pitchFamily="34" charset="0"/>
                <a:cs typeface="Times New Roman" panose="02020603050405020304" pitchFamily="18" charset="0"/>
              </a:rPr>
              <a:t>5-9	</a:t>
            </a:r>
            <a:r>
              <a:rPr lang="en-GB" altLang="el-GR" b="1">
                <a:solidFill>
                  <a:srgbClr val="FF3300"/>
                </a:solidFill>
                <a:latin typeface="Calibri" panose="020F0502020204030204" pitchFamily="34" charset="0"/>
                <a:cs typeface="Times New Roman" panose="02020603050405020304" pitchFamily="18" charset="0"/>
              </a:rPr>
              <a:t>Ο ΝΟΜΟΣ ΤΟΥ </a:t>
            </a:r>
            <a:r>
              <a:rPr lang="en-US" altLang="el-GR" b="1">
                <a:solidFill>
                  <a:srgbClr val="FF3300"/>
                </a:solidFill>
                <a:latin typeface="Calibri" panose="020F0502020204030204" pitchFamily="34" charset="0"/>
                <a:cs typeface="Times New Roman" panose="02020603050405020304" pitchFamily="18" charset="0"/>
              </a:rPr>
              <a:t>JOULE</a:t>
            </a:r>
            <a:r>
              <a:rPr lang="el-GR" altLang="el-GR" b="1">
                <a:solidFill>
                  <a:srgbClr val="FF3300"/>
                </a:solidFill>
                <a:latin typeface="Calibri" panose="020F0502020204030204" pitchFamily="34" charset="0"/>
                <a:cs typeface="Times New Roman" panose="02020603050405020304" pitchFamily="18" charset="0"/>
              </a:rPr>
              <a:t> (</a:t>
            </a:r>
            <a:r>
              <a:rPr lang="en-GB" altLang="el-GR" b="1">
                <a:solidFill>
                  <a:srgbClr val="FF3300"/>
                </a:solidFill>
                <a:latin typeface="Calibri" panose="020F0502020204030204" pitchFamily="34" charset="0"/>
                <a:cs typeface="Times New Roman" panose="02020603050405020304" pitchFamily="18" charset="0"/>
              </a:rPr>
              <a:t>ΤΖΑΟΥΛ</a:t>
            </a:r>
            <a:r>
              <a:rPr lang="el-GR" altLang="el-GR" b="1">
                <a:solidFill>
                  <a:srgbClr val="FF3300"/>
                </a:solidFill>
                <a:latin typeface="Calibri" panose="020F0502020204030204" pitchFamily="34" charset="0"/>
                <a:cs typeface="Times New Roman" panose="02020603050405020304" pitchFamily="18" charset="0"/>
              </a:rPr>
              <a:t>) - </a:t>
            </a:r>
            <a:r>
              <a:rPr lang="en-GB" altLang="el-GR" b="1">
                <a:solidFill>
                  <a:srgbClr val="FF3300"/>
                </a:solidFill>
                <a:latin typeface="Calibri" panose="020F0502020204030204" pitchFamily="34" charset="0"/>
                <a:cs typeface="Times New Roman" panose="02020603050405020304" pitchFamily="18" charset="0"/>
              </a:rPr>
              <a:t>ΙΣΧΥΣ ΤΟΥ ΕΝΑΛΛΑΣΣΟΜΕΝΟΥ ΡΕΥΜΑΤΟΣ</a:t>
            </a:r>
            <a:r>
              <a:rPr lang="en-US" altLang="el-GR" b="1">
                <a:solidFill>
                  <a:srgbClr val="FF3300"/>
                </a:solidFill>
              </a:rPr>
              <a:t> </a:t>
            </a:r>
          </a:p>
        </p:txBody>
      </p:sp>
      <p:sp>
        <p:nvSpPr>
          <p:cNvPr id="75783" name="Rectangle 8">
            <a:extLst>
              <a:ext uri="{FF2B5EF4-FFF2-40B4-BE49-F238E27FC236}">
                <a16:creationId xmlns:a16="http://schemas.microsoft.com/office/drawing/2014/main" id="{0C275CE6-B16A-4B8D-9FFB-B2279648B467}"/>
              </a:ext>
            </a:extLst>
          </p:cNvPr>
          <p:cNvSpPr>
            <a:spLocks noChangeArrowheads="1"/>
          </p:cNvSpPr>
          <p:nvPr/>
        </p:nvSpPr>
        <p:spPr bwMode="auto">
          <a:xfrm>
            <a:off x="1524001" y="300290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102407" name="Object 7">
            <a:extLst>
              <a:ext uri="{FF2B5EF4-FFF2-40B4-BE49-F238E27FC236}">
                <a16:creationId xmlns:a16="http://schemas.microsoft.com/office/drawing/2014/main" id="{88F57D78-13EF-4E3D-86D0-D3BD010AF4B0}"/>
              </a:ext>
            </a:extLst>
          </p:cNvPr>
          <p:cNvGraphicFramePr>
            <a:graphicFrameLocks noChangeAspect="1"/>
          </p:cNvGraphicFramePr>
          <p:nvPr/>
        </p:nvGraphicFramePr>
        <p:xfrm>
          <a:off x="5232400" y="2924176"/>
          <a:ext cx="1150938" cy="963613"/>
        </p:xfrm>
        <a:graphic>
          <a:graphicData uri="http://schemas.openxmlformats.org/presentationml/2006/ole">
            <mc:AlternateContent xmlns:mc="http://schemas.openxmlformats.org/markup-compatibility/2006">
              <mc:Choice xmlns:v="urn:schemas-microsoft-com:vml" Requires="v">
                <p:oleObj spid="_x0000_s9218" name="Equation" r:id="rId3" imgW="469696" imgH="393529" progId="Equation.3">
                  <p:embed/>
                </p:oleObj>
              </mc:Choice>
              <mc:Fallback>
                <p:oleObj name="Equation" r:id="rId3" imgW="469696" imgH="393529" progId="Equation.3">
                  <p:embed/>
                  <p:pic>
                    <p:nvPicPr>
                      <p:cNvPr id="102407" name="Object 7">
                        <a:extLst>
                          <a:ext uri="{FF2B5EF4-FFF2-40B4-BE49-F238E27FC236}">
                            <a16:creationId xmlns:a16="http://schemas.microsoft.com/office/drawing/2014/main" id="{88F57D78-13EF-4E3D-86D0-D3BD010AF4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32400" y="2924176"/>
                        <a:ext cx="1150938" cy="963613"/>
                      </a:xfrm>
                      <a:prstGeom prst="rect">
                        <a:avLst/>
                      </a:prstGeom>
                      <a:solidFill>
                        <a:srgbClr val="99CCFF"/>
                      </a:solidFill>
                    </p:spPr>
                  </p:pic>
                </p:oleObj>
              </mc:Fallback>
            </mc:AlternateContent>
          </a:graphicData>
        </a:graphic>
      </p:graphicFrame>
      <p:sp>
        <p:nvSpPr>
          <p:cNvPr id="75784" name="Rectangle 10">
            <a:extLst>
              <a:ext uri="{FF2B5EF4-FFF2-40B4-BE49-F238E27FC236}">
                <a16:creationId xmlns:a16="http://schemas.microsoft.com/office/drawing/2014/main" id="{64D65BDE-648A-4193-9514-B9AA45626035}"/>
              </a:ext>
            </a:extLst>
          </p:cNvPr>
          <p:cNvSpPr>
            <a:spLocks noChangeArrowheads="1"/>
          </p:cNvSpPr>
          <p:nvPr/>
        </p:nvSpPr>
        <p:spPr bwMode="auto">
          <a:xfrm>
            <a:off x="1524001" y="30838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102409" name="Object 9">
            <a:extLst>
              <a:ext uri="{FF2B5EF4-FFF2-40B4-BE49-F238E27FC236}">
                <a16:creationId xmlns:a16="http://schemas.microsoft.com/office/drawing/2014/main" id="{F4D2DCCC-F216-4F13-8DC4-2287C390C05C}"/>
              </a:ext>
            </a:extLst>
          </p:cNvPr>
          <p:cNvGraphicFramePr>
            <a:graphicFrameLocks noChangeAspect="1"/>
          </p:cNvGraphicFramePr>
          <p:nvPr/>
        </p:nvGraphicFramePr>
        <p:xfrm>
          <a:off x="3216276" y="4581525"/>
          <a:ext cx="1584325" cy="534988"/>
        </p:xfrm>
        <a:graphic>
          <a:graphicData uri="http://schemas.openxmlformats.org/presentationml/2006/ole">
            <mc:AlternateContent xmlns:mc="http://schemas.openxmlformats.org/markup-compatibility/2006">
              <mc:Choice xmlns:v="urn:schemas-microsoft-com:vml" Requires="v">
                <p:oleObj spid="_x0000_s9219" name="Equation" r:id="rId5" imgW="672808" imgH="228501" progId="Equation.3">
                  <p:embed/>
                </p:oleObj>
              </mc:Choice>
              <mc:Fallback>
                <p:oleObj name="Equation" r:id="rId5" imgW="672808" imgH="228501" progId="Equation.3">
                  <p:embed/>
                  <p:pic>
                    <p:nvPicPr>
                      <p:cNvPr id="102409" name="Object 9">
                        <a:extLst>
                          <a:ext uri="{FF2B5EF4-FFF2-40B4-BE49-F238E27FC236}">
                            <a16:creationId xmlns:a16="http://schemas.microsoft.com/office/drawing/2014/main" id="{F4D2DCCC-F216-4F13-8DC4-2287C390C05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16276" y="4581525"/>
                        <a:ext cx="1584325" cy="534988"/>
                      </a:xfrm>
                      <a:prstGeom prst="rect">
                        <a:avLst/>
                      </a:prstGeom>
                      <a:solidFill>
                        <a:srgbClr val="99CCFF"/>
                      </a:solidFill>
                    </p:spPr>
                  </p:pic>
                </p:oleObj>
              </mc:Fallback>
            </mc:AlternateContent>
          </a:graphicData>
        </a:graphic>
      </p:graphicFrame>
      <p:sp>
        <p:nvSpPr>
          <p:cNvPr id="75785" name="Rectangle 12">
            <a:extLst>
              <a:ext uri="{FF2B5EF4-FFF2-40B4-BE49-F238E27FC236}">
                <a16:creationId xmlns:a16="http://schemas.microsoft.com/office/drawing/2014/main" id="{C0314BAE-26DA-41A7-91AA-32E5E6A1B06F}"/>
              </a:ext>
            </a:extLst>
          </p:cNvPr>
          <p:cNvSpPr>
            <a:spLocks noChangeArrowheads="1"/>
          </p:cNvSpPr>
          <p:nvPr/>
        </p:nvSpPr>
        <p:spPr bwMode="auto">
          <a:xfrm>
            <a:off x="1524001" y="307910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102411" name="Object 11">
            <a:extLst>
              <a:ext uri="{FF2B5EF4-FFF2-40B4-BE49-F238E27FC236}">
                <a16:creationId xmlns:a16="http://schemas.microsoft.com/office/drawing/2014/main" id="{311383B8-11B7-4CD6-9E51-345A331B32D2}"/>
              </a:ext>
            </a:extLst>
          </p:cNvPr>
          <p:cNvGraphicFramePr>
            <a:graphicFrameLocks noChangeAspect="1"/>
          </p:cNvGraphicFramePr>
          <p:nvPr/>
        </p:nvGraphicFramePr>
        <p:xfrm>
          <a:off x="6456364" y="4508500"/>
          <a:ext cx="1584325" cy="628650"/>
        </p:xfrm>
        <a:graphic>
          <a:graphicData uri="http://schemas.openxmlformats.org/presentationml/2006/ole">
            <mc:AlternateContent xmlns:mc="http://schemas.openxmlformats.org/markup-compatibility/2006">
              <mc:Choice xmlns:v="urn:schemas-microsoft-com:vml" Requires="v">
                <p:oleObj spid="_x0000_s9220" name="Equation" r:id="rId7" imgW="596900" imgH="241300" progId="Equation.3">
                  <p:embed/>
                </p:oleObj>
              </mc:Choice>
              <mc:Fallback>
                <p:oleObj name="Equation" r:id="rId7" imgW="596900" imgH="241300" progId="Equation.3">
                  <p:embed/>
                  <p:pic>
                    <p:nvPicPr>
                      <p:cNvPr id="102411" name="Object 11">
                        <a:extLst>
                          <a:ext uri="{FF2B5EF4-FFF2-40B4-BE49-F238E27FC236}">
                            <a16:creationId xmlns:a16="http://schemas.microsoft.com/office/drawing/2014/main" id="{311383B8-11B7-4CD6-9E51-345A331B32D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56364" y="4508500"/>
                        <a:ext cx="1584325" cy="628650"/>
                      </a:xfrm>
                      <a:prstGeom prst="rect">
                        <a:avLst/>
                      </a:prstGeom>
                      <a:solidFill>
                        <a:srgbClr val="99CCFF"/>
                      </a:solid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05"/>
                                        </p:tgtEl>
                                        <p:attrNameLst>
                                          <p:attrName>style.visibility</p:attrName>
                                        </p:attrNameLst>
                                      </p:cBhvr>
                                      <p:to>
                                        <p:strVal val="visible"/>
                                      </p:to>
                                    </p:set>
                                    <p:animEffect transition="in" filter="strips(downRight)">
                                      <p:cBhvr>
                                        <p:cTn id="7" dur="500"/>
                                        <p:tgtEl>
                                          <p:spTgt spid="1024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102407"/>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02409"/>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1024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6" name="Rectangle 4">
            <a:extLst>
              <a:ext uri="{FF2B5EF4-FFF2-40B4-BE49-F238E27FC236}">
                <a16:creationId xmlns:a16="http://schemas.microsoft.com/office/drawing/2014/main" id="{95A3C702-2FCA-4C73-BFC9-CCAF6C2C1FE7}"/>
              </a:ext>
            </a:extLst>
          </p:cNvPr>
          <p:cNvSpPr>
            <a:spLocks noChangeArrowheads="1"/>
          </p:cNvSpPr>
          <p:nvPr/>
        </p:nvSpPr>
        <p:spPr bwMode="auto">
          <a:xfrm>
            <a:off x="1992314" y="256015"/>
            <a:ext cx="64738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b="1">
                <a:solidFill>
                  <a:srgbClr val="FF0000"/>
                </a:solidFill>
                <a:latin typeface="Calibri" panose="020F0502020204030204" pitchFamily="34" charset="0"/>
                <a:cs typeface="Times New Roman" panose="02020603050405020304" pitchFamily="18" charset="0"/>
              </a:rPr>
              <a:t>5-6	ΣΤΡΕΦΟΜΕΝΟ ΠΛΑΙΣΙΟ  – </a:t>
            </a:r>
            <a:r>
              <a:rPr lang="el-GR" altLang="el-GR" b="1">
                <a:solidFill>
                  <a:srgbClr val="FF0000"/>
                </a:solidFill>
              </a:rPr>
              <a:t>	</a:t>
            </a:r>
            <a:r>
              <a:rPr lang="el-GR" altLang="el-GR" b="1">
                <a:solidFill>
                  <a:srgbClr val="FF0000"/>
                </a:solidFill>
                <a:latin typeface="Calibri" panose="020F0502020204030204" pitchFamily="34" charset="0"/>
                <a:cs typeface="Times New Roman" panose="02020603050405020304" pitchFamily="18" charset="0"/>
              </a:rPr>
              <a:t>ΕΝΑΛΛΑΣΣΟΜΕΝΗ ΤΑΣΗ</a:t>
            </a:r>
            <a:r>
              <a:rPr lang="en-US" altLang="el-GR">
                <a:solidFill>
                  <a:prstClr val="black"/>
                </a:solidFill>
              </a:rPr>
              <a:t> </a:t>
            </a:r>
          </a:p>
        </p:txBody>
      </p:sp>
      <p:sp>
        <p:nvSpPr>
          <p:cNvPr id="68617" name="Rectangle 6">
            <a:extLst>
              <a:ext uri="{FF2B5EF4-FFF2-40B4-BE49-F238E27FC236}">
                <a16:creationId xmlns:a16="http://schemas.microsoft.com/office/drawing/2014/main" id="{83CDE28B-A1C2-4325-95AA-161A75C5CD58}"/>
              </a:ext>
            </a:extLst>
          </p:cNvPr>
          <p:cNvSpPr>
            <a:spLocks noChangeArrowheads="1"/>
          </p:cNvSpPr>
          <p:nvPr/>
        </p:nvSpPr>
        <p:spPr bwMode="auto">
          <a:xfrm>
            <a:off x="1524001" y="30886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93189" name="Object 5">
            <a:extLst>
              <a:ext uri="{FF2B5EF4-FFF2-40B4-BE49-F238E27FC236}">
                <a16:creationId xmlns:a16="http://schemas.microsoft.com/office/drawing/2014/main" id="{68FD4F1B-BF0F-41DC-93F8-5DEE630462D1}"/>
              </a:ext>
            </a:extLst>
          </p:cNvPr>
          <p:cNvGraphicFramePr>
            <a:graphicFrameLocks noChangeAspect="1"/>
          </p:cNvGraphicFramePr>
          <p:nvPr/>
        </p:nvGraphicFramePr>
        <p:xfrm>
          <a:off x="2135189" y="2636838"/>
          <a:ext cx="2808287" cy="525462"/>
        </p:xfrm>
        <a:graphic>
          <a:graphicData uri="http://schemas.openxmlformats.org/presentationml/2006/ole">
            <mc:AlternateContent xmlns:mc="http://schemas.openxmlformats.org/markup-compatibility/2006">
              <mc:Choice xmlns:v="urn:schemas-microsoft-com:vml" Requires="v">
                <p:oleObj spid="_x0000_s2050" name="Equation" r:id="rId3" imgW="1167893" imgH="215806" progId="Equation.3">
                  <p:embed/>
                </p:oleObj>
              </mc:Choice>
              <mc:Fallback>
                <p:oleObj name="Equation" r:id="rId3" imgW="1167893" imgH="215806" progId="Equation.3">
                  <p:embed/>
                  <p:pic>
                    <p:nvPicPr>
                      <p:cNvPr id="93189" name="Object 5">
                        <a:extLst>
                          <a:ext uri="{FF2B5EF4-FFF2-40B4-BE49-F238E27FC236}">
                            <a16:creationId xmlns:a16="http://schemas.microsoft.com/office/drawing/2014/main" id="{68FD4F1B-BF0F-41DC-93F8-5DEE630462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5189" y="2636838"/>
                        <a:ext cx="2808287" cy="525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3192" name="Object 8">
            <a:extLst>
              <a:ext uri="{FF2B5EF4-FFF2-40B4-BE49-F238E27FC236}">
                <a16:creationId xmlns:a16="http://schemas.microsoft.com/office/drawing/2014/main" id="{8DA87E77-FD2A-4950-8761-14C73B6ABB70}"/>
              </a:ext>
            </a:extLst>
          </p:cNvPr>
          <p:cNvGraphicFramePr>
            <a:graphicFrameLocks noChangeAspect="1"/>
          </p:cNvGraphicFramePr>
          <p:nvPr/>
        </p:nvGraphicFramePr>
        <p:xfrm>
          <a:off x="1992314" y="1484313"/>
          <a:ext cx="3959225" cy="938212"/>
        </p:xfrm>
        <a:graphic>
          <a:graphicData uri="http://schemas.openxmlformats.org/presentationml/2006/ole">
            <mc:AlternateContent xmlns:mc="http://schemas.openxmlformats.org/markup-compatibility/2006">
              <mc:Choice xmlns:v="urn:schemas-microsoft-com:vml" Requires="v">
                <p:oleObj spid="_x0000_s2051" name="Equation" r:id="rId5" imgW="1649568" imgH="393359" progId="Equation.3">
                  <p:embed/>
                </p:oleObj>
              </mc:Choice>
              <mc:Fallback>
                <p:oleObj name="Equation" r:id="rId5" imgW="1649568" imgH="393359" progId="Equation.3">
                  <p:embed/>
                  <p:pic>
                    <p:nvPicPr>
                      <p:cNvPr id="93192" name="Object 8">
                        <a:extLst>
                          <a:ext uri="{FF2B5EF4-FFF2-40B4-BE49-F238E27FC236}">
                            <a16:creationId xmlns:a16="http://schemas.microsoft.com/office/drawing/2014/main" id="{8DA87E77-FD2A-4950-8761-14C73B6ABB7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92314" y="1484313"/>
                        <a:ext cx="3959225" cy="938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8618" name="Rectangle 10">
            <a:extLst>
              <a:ext uri="{FF2B5EF4-FFF2-40B4-BE49-F238E27FC236}">
                <a16:creationId xmlns:a16="http://schemas.microsoft.com/office/drawing/2014/main" id="{57F7617A-5816-46A2-9D17-2A5ABD0DD89C}"/>
              </a:ext>
            </a:extLst>
          </p:cNvPr>
          <p:cNvSpPr>
            <a:spLocks noChangeArrowheads="1"/>
          </p:cNvSpPr>
          <p:nvPr/>
        </p:nvSpPr>
        <p:spPr bwMode="auto">
          <a:xfrm>
            <a:off x="1524001" y="30886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93193" name="Object 9">
            <a:extLst>
              <a:ext uri="{FF2B5EF4-FFF2-40B4-BE49-F238E27FC236}">
                <a16:creationId xmlns:a16="http://schemas.microsoft.com/office/drawing/2014/main" id="{6C8715AA-B3B0-4B10-849A-A488CA6B73E2}"/>
              </a:ext>
            </a:extLst>
          </p:cNvPr>
          <p:cNvGraphicFramePr>
            <a:graphicFrameLocks noChangeAspect="1"/>
          </p:cNvGraphicFramePr>
          <p:nvPr/>
        </p:nvGraphicFramePr>
        <p:xfrm>
          <a:off x="6816725" y="2060575"/>
          <a:ext cx="3276600" cy="603250"/>
        </p:xfrm>
        <a:graphic>
          <a:graphicData uri="http://schemas.openxmlformats.org/presentationml/2006/ole">
            <mc:AlternateContent xmlns:mc="http://schemas.openxmlformats.org/markup-compatibility/2006">
              <mc:Choice xmlns:v="urn:schemas-microsoft-com:vml" Requires="v">
                <p:oleObj spid="_x0000_s2052" name="Equation" r:id="rId7" imgW="1192248" imgH="215619" progId="Equation.3">
                  <p:embed/>
                </p:oleObj>
              </mc:Choice>
              <mc:Fallback>
                <p:oleObj name="Equation" r:id="rId7" imgW="1192248" imgH="215619" progId="Equation.3">
                  <p:embed/>
                  <p:pic>
                    <p:nvPicPr>
                      <p:cNvPr id="93193" name="Object 9">
                        <a:extLst>
                          <a:ext uri="{FF2B5EF4-FFF2-40B4-BE49-F238E27FC236}">
                            <a16:creationId xmlns:a16="http://schemas.microsoft.com/office/drawing/2014/main" id="{6C8715AA-B3B0-4B10-849A-A488CA6B73E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16725" y="2060575"/>
                        <a:ext cx="3276600" cy="60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3196" name="AutoShape 12">
            <a:extLst>
              <a:ext uri="{FF2B5EF4-FFF2-40B4-BE49-F238E27FC236}">
                <a16:creationId xmlns:a16="http://schemas.microsoft.com/office/drawing/2014/main" id="{8E0516F9-C5F1-4813-BDFE-4B8CA7B50B65}"/>
              </a:ext>
            </a:extLst>
          </p:cNvPr>
          <p:cNvSpPr>
            <a:spLocks/>
          </p:cNvSpPr>
          <p:nvPr/>
        </p:nvSpPr>
        <p:spPr bwMode="auto">
          <a:xfrm>
            <a:off x="6096000" y="1412876"/>
            <a:ext cx="431800" cy="1871663"/>
          </a:xfrm>
          <a:prstGeom prst="rightBrace">
            <a:avLst>
              <a:gd name="adj1" fmla="val 36121"/>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sp>
        <p:nvSpPr>
          <p:cNvPr id="68620" name="Rectangle 14">
            <a:extLst>
              <a:ext uri="{FF2B5EF4-FFF2-40B4-BE49-F238E27FC236}">
                <a16:creationId xmlns:a16="http://schemas.microsoft.com/office/drawing/2014/main" id="{D07BF7E1-4F4B-4D06-AF23-9CC9A5577B8A}"/>
              </a:ext>
            </a:extLst>
          </p:cNvPr>
          <p:cNvSpPr>
            <a:spLocks noChangeArrowheads="1"/>
          </p:cNvSpPr>
          <p:nvPr/>
        </p:nvSpPr>
        <p:spPr bwMode="auto">
          <a:xfrm>
            <a:off x="1524001" y="309815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93197" name="Object 13">
            <a:extLst>
              <a:ext uri="{FF2B5EF4-FFF2-40B4-BE49-F238E27FC236}">
                <a16:creationId xmlns:a16="http://schemas.microsoft.com/office/drawing/2014/main" id="{111673A3-9DC1-4D7F-BECD-D1E66023AC7E}"/>
              </a:ext>
            </a:extLst>
          </p:cNvPr>
          <p:cNvGraphicFramePr>
            <a:graphicFrameLocks noChangeAspect="1"/>
          </p:cNvGraphicFramePr>
          <p:nvPr/>
        </p:nvGraphicFramePr>
        <p:xfrm>
          <a:off x="6240464" y="3933826"/>
          <a:ext cx="2808287" cy="765175"/>
        </p:xfrm>
        <a:graphic>
          <a:graphicData uri="http://schemas.openxmlformats.org/presentationml/2006/ole">
            <mc:AlternateContent xmlns:mc="http://schemas.openxmlformats.org/markup-compatibility/2006">
              <mc:Choice xmlns:v="urn:schemas-microsoft-com:vml" Requires="v">
                <p:oleObj spid="_x0000_s2053" name="Equation" r:id="rId9" imgW="735323" imgH="202848" progId="Equation.3">
                  <p:embed/>
                </p:oleObj>
              </mc:Choice>
              <mc:Fallback>
                <p:oleObj name="Equation" r:id="rId9" imgW="735323" imgH="202848" progId="Equation.3">
                  <p:embed/>
                  <p:pic>
                    <p:nvPicPr>
                      <p:cNvPr id="93197" name="Object 13">
                        <a:extLst>
                          <a:ext uri="{FF2B5EF4-FFF2-40B4-BE49-F238E27FC236}">
                            <a16:creationId xmlns:a16="http://schemas.microsoft.com/office/drawing/2014/main" id="{111673A3-9DC1-4D7F-BECD-D1E66023AC7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40464" y="3933826"/>
                        <a:ext cx="2808287" cy="765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8621" name="Rectangle 17">
            <a:extLst>
              <a:ext uri="{FF2B5EF4-FFF2-40B4-BE49-F238E27FC236}">
                <a16:creationId xmlns:a16="http://schemas.microsoft.com/office/drawing/2014/main" id="{7427D584-CC61-4A6B-8286-ECBF222DD52E}"/>
              </a:ext>
            </a:extLst>
          </p:cNvPr>
          <p:cNvSpPr>
            <a:spLocks noChangeArrowheads="1"/>
          </p:cNvSpPr>
          <p:nvPr/>
        </p:nvSpPr>
        <p:spPr bwMode="auto">
          <a:xfrm>
            <a:off x="1524001" y="310768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93200" name="Object 16">
            <a:extLst>
              <a:ext uri="{FF2B5EF4-FFF2-40B4-BE49-F238E27FC236}">
                <a16:creationId xmlns:a16="http://schemas.microsoft.com/office/drawing/2014/main" id="{E82C20CB-90A0-4D33-8A91-83E4411F7416}"/>
              </a:ext>
            </a:extLst>
          </p:cNvPr>
          <p:cNvGraphicFramePr>
            <a:graphicFrameLocks noChangeAspect="1"/>
          </p:cNvGraphicFramePr>
          <p:nvPr/>
        </p:nvGraphicFramePr>
        <p:xfrm>
          <a:off x="1919289" y="4437063"/>
          <a:ext cx="1800225" cy="468312"/>
        </p:xfrm>
        <a:graphic>
          <a:graphicData uri="http://schemas.openxmlformats.org/presentationml/2006/ole">
            <mc:AlternateContent xmlns:mc="http://schemas.openxmlformats.org/markup-compatibility/2006">
              <mc:Choice xmlns:v="urn:schemas-microsoft-com:vml" Requires="v">
                <p:oleObj spid="_x0000_s2054" name="Equation" r:id="rId11" imgW="697289" imgH="177492" progId="Equation.3">
                  <p:embed/>
                </p:oleObj>
              </mc:Choice>
              <mc:Fallback>
                <p:oleObj name="Equation" r:id="rId11" imgW="697289" imgH="177492" progId="Equation.3">
                  <p:embed/>
                  <p:pic>
                    <p:nvPicPr>
                      <p:cNvPr id="93200" name="Object 16">
                        <a:extLst>
                          <a:ext uri="{FF2B5EF4-FFF2-40B4-BE49-F238E27FC236}">
                            <a16:creationId xmlns:a16="http://schemas.microsoft.com/office/drawing/2014/main" id="{E82C20CB-90A0-4D33-8A91-83E4411F741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919289" y="4437063"/>
                        <a:ext cx="1800225" cy="468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8622" name="Rectangle 18">
            <a:extLst>
              <a:ext uri="{FF2B5EF4-FFF2-40B4-BE49-F238E27FC236}">
                <a16:creationId xmlns:a16="http://schemas.microsoft.com/office/drawing/2014/main" id="{45E8559B-9F3E-4B4D-A5A4-6318FBE88A83}"/>
              </a:ext>
            </a:extLst>
          </p:cNvPr>
          <p:cNvSpPr>
            <a:spLocks noChangeArrowheads="1"/>
          </p:cNvSpPr>
          <p:nvPr/>
        </p:nvSpPr>
        <p:spPr bwMode="auto">
          <a:xfrm>
            <a:off x="1524001" y="328865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93203" name="Object 19">
            <a:extLst>
              <a:ext uri="{FF2B5EF4-FFF2-40B4-BE49-F238E27FC236}">
                <a16:creationId xmlns:a16="http://schemas.microsoft.com/office/drawing/2014/main" id="{219A1540-8F2F-4728-800C-F176771778E0}"/>
              </a:ext>
            </a:extLst>
          </p:cNvPr>
          <p:cNvGraphicFramePr>
            <a:graphicFrameLocks noChangeAspect="1"/>
          </p:cNvGraphicFramePr>
          <p:nvPr/>
        </p:nvGraphicFramePr>
        <p:xfrm>
          <a:off x="1847850" y="3644900"/>
          <a:ext cx="3276600" cy="603250"/>
        </p:xfrm>
        <a:graphic>
          <a:graphicData uri="http://schemas.openxmlformats.org/presentationml/2006/ole">
            <mc:AlternateContent xmlns:mc="http://schemas.openxmlformats.org/markup-compatibility/2006">
              <mc:Choice xmlns:v="urn:schemas-microsoft-com:vml" Requires="v">
                <p:oleObj spid="_x0000_s2055" name="Equation" r:id="rId13" imgW="1192248" imgH="215619" progId="Equation.3">
                  <p:embed/>
                </p:oleObj>
              </mc:Choice>
              <mc:Fallback>
                <p:oleObj name="Equation" r:id="rId13" imgW="1192248" imgH="215619" progId="Equation.3">
                  <p:embed/>
                  <p:pic>
                    <p:nvPicPr>
                      <p:cNvPr id="93203" name="Object 19">
                        <a:extLst>
                          <a:ext uri="{FF2B5EF4-FFF2-40B4-BE49-F238E27FC236}">
                            <a16:creationId xmlns:a16="http://schemas.microsoft.com/office/drawing/2014/main" id="{219A1540-8F2F-4728-800C-F176771778E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47850" y="3644900"/>
                        <a:ext cx="3276600" cy="60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3204" name="AutoShape 20">
            <a:extLst>
              <a:ext uri="{FF2B5EF4-FFF2-40B4-BE49-F238E27FC236}">
                <a16:creationId xmlns:a16="http://schemas.microsoft.com/office/drawing/2014/main" id="{6FFC963F-42A4-48FD-9D50-2ABBAC8FDB7F}"/>
              </a:ext>
            </a:extLst>
          </p:cNvPr>
          <p:cNvSpPr>
            <a:spLocks/>
          </p:cNvSpPr>
          <p:nvPr/>
        </p:nvSpPr>
        <p:spPr bwMode="auto">
          <a:xfrm>
            <a:off x="5448301" y="3644900"/>
            <a:ext cx="360363" cy="1296988"/>
          </a:xfrm>
          <a:prstGeom prst="rightBrace">
            <a:avLst>
              <a:gd name="adj1" fmla="val 29993"/>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sp>
        <p:nvSpPr>
          <p:cNvPr id="93206" name="Rectangle 22">
            <a:extLst>
              <a:ext uri="{FF2B5EF4-FFF2-40B4-BE49-F238E27FC236}">
                <a16:creationId xmlns:a16="http://schemas.microsoft.com/office/drawing/2014/main" id="{0531FAE6-03C2-4842-9657-6B27FE2206DA}"/>
              </a:ext>
            </a:extLst>
          </p:cNvPr>
          <p:cNvSpPr>
            <a:spLocks noChangeArrowheads="1"/>
          </p:cNvSpPr>
          <p:nvPr/>
        </p:nvSpPr>
        <p:spPr bwMode="auto">
          <a:xfrm>
            <a:off x="1774825" y="5260887"/>
            <a:ext cx="871378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a:solidFill>
                  <a:prstClr val="black"/>
                </a:solidFill>
              </a:rPr>
              <a:t>Ε</a:t>
            </a:r>
            <a:r>
              <a:rPr lang="el-GR" altLang="el-GR">
                <a:solidFill>
                  <a:prstClr val="black"/>
                </a:solidFill>
                <a:latin typeface="Calibri" panose="020F0502020204030204" pitchFamily="34" charset="0"/>
                <a:cs typeface="Times New Roman" panose="02020603050405020304" pitchFamily="18" charset="0"/>
              </a:rPr>
              <a:t>ίναι ημιτονοειδής συνάρτηση του χρόνου και ονομάζεται</a:t>
            </a:r>
            <a:r>
              <a:rPr lang="el-GR" altLang="el-GR" b="1">
                <a:solidFill>
                  <a:prstClr val="black"/>
                </a:solidFill>
                <a:latin typeface="Calibri" panose="020F0502020204030204" pitchFamily="34" charset="0"/>
                <a:cs typeface="Times New Roman" panose="02020603050405020304" pitchFamily="18" charset="0"/>
              </a:rPr>
              <a:t> εναλλασσόμενη τάση</a:t>
            </a:r>
            <a:r>
              <a:rPr lang="el-GR" altLang="el-GR">
                <a:solidFill>
                  <a:prstClr val="black"/>
                </a:solidFill>
                <a:latin typeface="Calibri" panose="020F0502020204030204" pitchFamily="34" charset="0"/>
                <a:cs typeface="Times New Roman" panose="02020603050405020304" pitchFamily="18" charset="0"/>
              </a:rPr>
              <a:t> (</a:t>
            </a:r>
            <a:r>
              <a:rPr lang="en-US" altLang="el-GR">
                <a:solidFill>
                  <a:prstClr val="black"/>
                </a:solidFill>
                <a:latin typeface="Calibri" panose="020F0502020204030204" pitchFamily="34" charset="0"/>
                <a:cs typeface="Times New Roman" panose="02020603050405020304" pitchFamily="18" charset="0"/>
              </a:rPr>
              <a:t>ac</a:t>
            </a:r>
            <a:r>
              <a:rPr lang="el-GR" altLang="el-GR">
                <a:solidFill>
                  <a:prstClr val="black"/>
                </a:solidFill>
                <a:latin typeface="Calibri" panose="020F0502020204030204" pitchFamily="34" charset="0"/>
                <a:cs typeface="Times New Roman" panose="02020603050405020304" pitchFamily="18" charset="0"/>
              </a:rPr>
              <a:t>) γιατί η πολικότητά της εναλλάσσεται, στο χρόνο μιας περιστροφής του πλαισίου.</a:t>
            </a:r>
            <a:r>
              <a:rPr lang="en-US" altLang="el-GR">
                <a:solidFill>
                  <a:prstClr val="black"/>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19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318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93196"/>
                                        </p:tgtEl>
                                        <p:attrNameLst>
                                          <p:attrName>style.visibility</p:attrName>
                                        </p:attrNameLst>
                                      </p:cBhvr>
                                      <p:to>
                                        <p:strVal val="visible"/>
                                      </p:to>
                                    </p:set>
                                    <p:animEffect transition="in" filter="strips(downLeft)">
                                      <p:cBhvr>
                                        <p:cTn id="15" dur="500"/>
                                        <p:tgtEl>
                                          <p:spTgt spid="9319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0"/>
                                          </p:stCondLst>
                                        </p:cTn>
                                        <p:tgtEl>
                                          <p:spTgt spid="93193"/>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93203"/>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0"/>
                                          </p:stCondLst>
                                        </p:cTn>
                                        <p:tgtEl>
                                          <p:spTgt spid="93200"/>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93204"/>
                                        </p:tgtEl>
                                        <p:attrNameLst>
                                          <p:attrName>style.visibility</p:attrName>
                                        </p:attrNameLst>
                                      </p:cBhvr>
                                      <p:to>
                                        <p:strVal val="visible"/>
                                      </p:to>
                                    </p:set>
                                    <p:animEffect transition="in" filter="strips(downLeft)">
                                      <p:cBhvr>
                                        <p:cTn id="32" dur="500"/>
                                        <p:tgtEl>
                                          <p:spTgt spid="9320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93197"/>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93206"/>
                                        </p:tgtEl>
                                        <p:attrNameLst>
                                          <p:attrName>style.visibility</p:attrName>
                                        </p:attrNameLst>
                                      </p:cBhvr>
                                      <p:to>
                                        <p:strVal val="visible"/>
                                      </p:to>
                                    </p:set>
                                    <p:animEffect transition="in" filter="checkerboard(across)">
                                      <p:cBhvr>
                                        <p:cTn id="41" dur="500"/>
                                        <p:tgtEl>
                                          <p:spTgt spid="93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6" grpId="0" animBg="1"/>
      <p:bldP spid="93204" grpId="0" animBg="1"/>
      <p:bldP spid="9320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40" name="Rectangle 4">
            <a:extLst>
              <a:ext uri="{FF2B5EF4-FFF2-40B4-BE49-F238E27FC236}">
                <a16:creationId xmlns:a16="http://schemas.microsoft.com/office/drawing/2014/main" id="{B43578E1-88A9-413C-A7F5-55DBF7EE7AB2}"/>
              </a:ext>
            </a:extLst>
          </p:cNvPr>
          <p:cNvSpPr>
            <a:spLocks noChangeArrowheads="1"/>
          </p:cNvSpPr>
          <p:nvPr/>
        </p:nvSpPr>
        <p:spPr bwMode="auto">
          <a:xfrm>
            <a:off x="1992314" y="256015"/>
            <a:ext cx="64738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b="1">
                <a:solidFill>
                  <a:srgbClr val="FF0000"/>
                </a:solidFill>
                <a:latin typeface="Calibri" panose="020F0502020204030204" pitchFamily="34" charset="0"/>
                <a:cs typeface="Times New Roman" panose="02020603050405020304" pitchFamily="18" charset="0"/>
              </a:rPr>
              <a:t>5-6	ΣΤΡΕΦΟΜΕΝΟ ΠΛΑΙΣΙΟ  – </a:t>
            </a:r>
            <a:r>
              <a:rPr lang="el-GR" altLang="el-GR" b="1">
                <a:solidFill>
                  <a:srgbClr val="FF0000"/>
                </a:solidFill>
              </a:rPr>
              <a:t>	</a:t>
            </a:r>
            <a:r>
              <a:rPr lang="el-GR" altLang="el-GR" b="1">
                <a:solidFill>
                  <a:srgbClr val="FF0000"/>
                </a:solidFill>
                <a:latin typeface="Calibri" panose="020F0502020204030204" pitchFamily="34" charset="0"/>
                <a:cs typeface="Times New Roman" panose="02020603050405020304" pitchFamily="18" charset="0"/>
              </a:rPr>
              <a:t>ΕΝΑΛΛΑΣΣΟΜΕΝΗ ΤΑΣΗ</a:t>
            </a:r>
            <a:r>
              <a:rPr lang="en-US" altLang="el-GR">
                <a:solidFill>
                  <a:prstClr val="black"/>
                </a:solidFill>
              </a:rPr>
              <a:t> </a:t>
            </a:r>
          </a:p>
        </p:txBody>
      </p:sp>
      <p:sp>
        <p:nvSpPr>
          <p:cNvPr id="69641" name="Rectangle 6">
            <a:extLst>
              <a:ext uri="{FF2B5EF4-FFF2-40B4-BE49-F238E27FC236}">
                <a16:creationId xmlns:a16="http://schemas.microsoft.com/office/drawing/2014/main" id="{F661D28A-00CC-42C5-B4E0-34A435F1A4E0}"/>
              </a:ext>
            </a:extLst>
          </p:cNvPr>
          <p:cNvSpPr>
            <a:spLocks noChangeArrowheads="1"/>
          </p:cNvSpPr>
          <p:nvPr/>
        </p:nvSpPr>
        <p:spPr bwMode="auto">
          <a:xfrm>
            <a:off x="1524001" y="2957514"/>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94213" name="Object 5">
            <a:extLst>
              <a:ext uri="{FF2B5EF4-FFF2-40B4-BE49-F238E27FC236}">
                <a16:creationId xmlns:a16="http://schemas.microsoft.com/office/drawing/2014/main" id="{AF8E344B-F18D-4D06-A68E-4D4ADB822F11}"/>
              </a:ext>
            </a:extLst>
          </p:cNvPr>
          <p:cNvGraphicFramePr>
            <a:graphicFrameLocks noChangeAspect="1"/>
          </p:cNvGraphicFramePr>
          <p:nvPr/>
        </p:nvGraphicFramePr>
        <p:xfrm>
          <a:off x="2855914" y="981075"/>
          <a:ext cx="6048375" cy="1720850"/>
        </p:xfrm>
        <a:graphic>
          <a:graphicData uri="http://schemas.openxmlformats.org/presentationml/2006/ole">
            <mc:AlternateContent xmlns:mc="http://schemas.openxmlformats.org/markup-compatibility/2006">
              <mc:Choice xmlns:v="urn:schemas-microsoft-com:vml" Requires="v">
                <p:oleObj spid="_x0000_s3074" r:id="rId3" imgW="3371850" imgH="962025" progId="CDraw5">
                  <p:embed/>
                </p:oleObj>
              </mc:Choice>
              <mc:Fallback>
                <p:oleObj r:id="rId3" imgW="3371850" imgH="962025" progId="CDraw5">
                  <p:embed/>
                  <p:pic>
                    <p:nvPicPr>
                      <p:cNvPr id="94213" name="Object 5">
                        <a:extLst>
                          <a:ext uri="{FF2B5EF4-FFF2-40B4-BE49-F238E27FC236}">
                            <a16:creationId xmlns:a16="http://schemas.microsoft.com/office/drawing/2014/main" id="{AF8E344B-F18D-4D06-A68E-4D4ADB822F11}"/>
                          </a:ext>
                        </a:extLst>
                      </p:cNvPr>
                      <p:cNvPicPr>
                        <a:picLocks noChangeAspect="1" noChangeArrowheads="1"/>
                      </p:cNvPicPr>
                      <p:nvPr/>
                    </p:nvPicPr>
                    <p:blipFill>
                      <a:blip r:embed="rId4">
                        <a:lum bright="-12000"/>
                        <a:extLst>
                          <a:ext uri="{28A0092B-C50C-407E-A947-70E740481C1C}">
                            <a14:useLocalDpi xmlns:a14="http://schemas.microsoft.com/office/drawing/2010/main" val="0"/>
                          </a:ext>
                        </a:extLst>
                      </a:blip>
                      <a:srcRect/>
                      <a:stretch>
                        <a:fillRect/>
                      </a:stretch>
                    </p:blipFill>
                    <p:spPr bwMode="auto">
                      <a:xfrm>
                        <a:off x="2855914" y="981075"/>
                        <a:ext cx="6048375" cy="1720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9642" name="Rectangle 16">
            <a:extLst>
              <a:ext uri="{FF2B5EF4-FFF2-40B4-BE49-F238E27FC236}">
                <a16:creationId xmlns:a16="http://schemas.microsoft.com/office/drawing/2014/main" id="{C00ACD34-C838-4B1D-86DF-C6F935E4570A}"/>
              </a:ext>
            </a:extLst>
          </p:cNvPr>
          <p:cNvSpPr>
            <a:spLocks noChangeArrowheads="1"/>
          </p:cNvSpPr>
          <p:nvPr/>
        </p:nvSpPr>
        <p:spPr bwMode="auto">
          <a:xfrm>
            <a:off x="1524000" y="3186114"/>
            <a:ext cx="18415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br>
              <a:rPr lang="en-US" altLang="el-GR" sz="1100">
                <a:solidFill>
                  <a:prstClr val="black"/>
                </a:solidFill>
                <a:latin typeface="Calibri" panose="020F0502020204030204" pitchFamily="34" charset="0"/>
              </a:rPr>
            </a:br>
            <a:endParaRPr lang="en-US" altLang="el-GR" sz="1800">
              <a:solidFill>
                <a:prstClr val="black"/>
              </a:solidFill>
              <a:latin typeface="Calibri" panose="020F0502020204030204" pitchFamily="34" charset="0"/>
            </a:endParaRPr>
          </a:p>
        </p:txBody>
      </p:sp>
      <p:grpSp>
        <p:nvGrpSpPr>
          <p:cNvPr id="2" name="Group 35">
            <a:extLst>
              <a:ext uri="{FF2B5EF4-FFF2-40B4-BE49-F238E27FC236}">
                <a16:creationId xmlns:a16="http://schemas.microsoft.com/office/drawing/2014/main" id="{F6DD3D54-75C3-4579-9941-C00DFEC65EFA}"/>
              </a:ext>
            </a:extLst>
          </p:cNvPr>
          <p:cNvGrpSpPr>
            <a:grpSpLocks/>
          </p:cNvGrpSpPr>
          <p:nvPr/>
        </p:nvGrpSpPr>
        <p:grpSpPr bwMode="auto">
          <a:xfrm>
            <a:off x="2208214" y="2851266"/>
            <a:ext cx="7775575" cy="819032"/>
            <a:chOff x="476" y="1869"/>
            <a:chExt cx="4464" cy="557"/>
          </a:xfrm>
        </p:grpSpPr>
        <p:graphicFrame>
          <p:nvGraphicFramePr>
            <p:cNvPr id="69638" name="Object 31">
              <a:extLst>
                <a:ext uri="{FF2B5EF4-FFF2-40B4-BE49-F238E27FC236}">
                  <a16:creationId xmlns:a16="http://schemas.microsoft.com/office/drawing/2014/main" id="{836CC0DF-E374-4F77-8685-B283A0107B51}"/>
                </a:ext>
              </a:extLst>
            </p:cNvPr>
            <p:cNvGraphicFramePr>
              <a:graphicFrameLocks noChangeAspect="1"/>
            </p:cNvGraphicFramePr>
            <p:nvPr/>
          </p:nvGraphicFramePr>
          <p:xfrm>
            <a:off x="839" y="1888"/>
            <a:ext cx="190" cy="226"/>
          </p:xfrm>
          <a:graphic>
            <a:graphicData uri="http://schemas.openxmlformats.org/presentationml/2006/ole">
              <mc:AlternateContent xmlns:mc="http://schemas.openxmlformats.org/markup-compatibility/2006">
                <mc:Choice xmlns:v="urn:schemas-microsoft-com:vml" Requires="v">
                  <p:oleObj spid="_x0000_s3075" name="Equation" r:id="rId5" imgW="151676" imgH="176955" progId="Equation.3">
                    <p:embed/>
                  </p:oleObj>
                </mc:Choice>
                <mc:Fallback>
                  <p:oleObj name="Equation" r:id="rId5" imgW="151676" imgH="176955" progId="Equation.3">
                    <p:embed/>
                    <p:pic>
                      <p:nvPicPr>
                        <p:cNvPr id="69638" name="Object 31">
                          <a:extLst>
                            <a:ext uri="{FF2B5EF4-FFF2-40B4-BE49-F238E27FC236}">
                              <a16:creationId xmlns:a16="http://schemas.microsoft.com/office/drawing/2014/main" id="{836CC0DF-E374-4F77-8685-B283A0107B5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9" y="1888"/>
                          <a:ext cx="190" cy="2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9639" name="Object 30">
              <a:extLst>
                <a:ext uri="{FF2B5EF4-FFF2-40B4-BE49-F238E27FC236}">
                  <a16:creationId xmlns:a16="http://schemas.microsoft.com/office/drawing/2014/main" id="{F9A99DAC-6FF4-44BA-B971-B84AD2245733}"/>
                </a:ext>
              </a:extLst>
            </p:cNvPr>
            <p:cNvGraphicFramePr>
              <a:graphicFrameLocks noChangeAspect="1"/>
            </p:cNvGraphicFramePr>
            <p:nvPr/>
          </p:nvGraphicFramePr>
          <p:xfrm>
            <a:off x="703" y="2160"/>
            <a:ext cx="499" cy="256"/>
          </p:xfrm>
          <a:graphic>
            <a:graphicData uri="http://schemas.openxmlformats.org/presentationml/2006/ole">
              <mc:AlternateContent xmlns:mc="http://schemas.openxmlformats.org/markup-compatibility/2006">
                <mc:Choice xmlns:v="urn:schemas-microsoft-com:vml" Requires="v">
                  <p:oleObj spid="_x0000_s3076" name="Equation" r:id="rId7" imgW="354676" imgH="177338" progId="Equation.3">
                    <p:embed/>
                  </p:oleObj>
                </mc:Choice>
                <mc:Fallback>
                  <p:oleObj name="Equation" r:id="rId7" imgW="354676" imgH="177338" progId="Equation.3">
                    <p:embed/>
                    <p:pic>
                      <p:nvPicPr>
                        <p:cNvPr id="69639" name="Object 30">
                          <a:extLst>
                            <a:ext uri="{FF2B5EF4-FFF2-40B4-BE49-F238E27FC236}">
                              <a16:creationId xmlns:a16="http://schemas.microsoft.com/office/drawing/2014/main" id="{F9A99DAC-6FF4-44BA-B971-B84AD224573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3" y="2160"/>
                          <a:ext cx="499" cy="25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9649" name="Rectangle 32">
              <a:extLst>
                <a:ext uri="{FF2B5EF4-FFF2-40B4-BE49-F238E27FC236}">
                  <a16:creationId xmlns:a16="http://schemas.microsoft.com/office/drawing/2014/main" id="{BF92AFAC-4FDB-4FF5-8FFE-023ECC175BF1}"/>
                </a:ext>
              </a:extLst>
            </p:cNvPr>
            <p:cNvSpPr>
              <a:spLocks noChangeArrowheads="1"/>
            </p:cNvSpPr>
            <p:nvPr/>
          </p:nvSpPr>
          <p:spPr bwMode="auto">
            <a:xfrm>
              <a:off x="476" y="1869"/>
              <a:ext cx="262"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800" b="1">
                  <a:solidFill>
                    <a:prstClr val="black"/>
                  </a:solidFill>
                  <a:latin typeface="Calibri" panose="020F0502020204030204" pitchFamily="34" charset="0"/>
                  <a:cs typeface="Times New Roman" panose="02020603050405020304" pitchFamily="18" charset="0"/>
                </a:rPr>
                <a:t>Το </a:t>
              </a:r>
              <a:endParaRPr lang="el-GR" altLang="el-GR" sz="1800" b="1">
                <a:solidFill>
                  <a:prstClr val="black"/>
                </a:solidFill>
                <a:latin typeface="Calibri" panose="020F0502020204030204" pitchFamily="34" charset="0"/>
              </a:endParaRPr>
            </a:p>
          </p:txBody>
        </p:sp>
        <p:sp>
          <p:nvSpPr>
            <p:cNvPr id="69650" name="Rectangle 33">
              <a:extLst>
                <a:ext uri="{FF2B5EF4-FFF2-40B4-BE49-F238E27FC236}">
                  <a16:creationId xmlns:a16="http://schemas.microsoft.com/office/drawing/2014/main" id="{BC26FADA-6A9E-4798-B484-E5C8F6A7AFA4}"/>
                </a:ext>
              </a:extLst>
            </p:cNvPr>
            <p:cNvSpPr>
              <a:spLocks noChangeArrowheads="1"/>
            </p:cNvSpPr>
            <p:nvPr/>
          </p:nvSpPr>
          <p:spPr bwMode="auto">
            <a:xfrm>
              <a:off x="1111" y="1925"/>
              <a:ext cx="3829"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100">
                  <a:solidFill>
                    <a:prstClr val="black"/>
                  </a:solidFill>
                  <a:latin typeface="Calibri" panose="020F0502020204030204" pitchFamily="34" charset="0"/>
                  <a:cs typeface="Times New Roman" panose="02020603050405020304" pitchFamily="18" charset="0"/>
                </a:rPr>
                <a:t> </a:t>
              </a:r>
              <a:r>
                <a:rPr lang="el-GR" altLang="el-GR" sz="1600" b="1">
                  <a:solidFill>
                    <a:prstClr val="black"/>
                  </a:solidFill>
                  <a:latin typeface="Calibri" panose="020F0502020204030204" pitchFamily="34" charset="0"/>
                  <a:cs typeface="Times New Roman" panose="02020603050405020304" pitchFamily="18" charset="0"/>
                </a:rPr>
                <a:t>είναι η μεγαλύτερη τιμή που μπορεί να πάρει η τάση, μετριέται σε </a:t>
              </a:r>
              <a:endParaRPr lang="el-GR" altLang="el-GR" sz="1600" b="1">
                <a:solidFill>
                  <a:prstClr val="black"/>
                </a:solidFill>
                <a:latin typeface="Calibri" panose="020F0502020204030204" pitchFamily="34" charset="0"/>
              </a:endParaRPr>
            </a:p>
          </p:txBody>
        </p:sp>
        <p:sp>
          <p:nvSpPr>
            <p:cNvPr id="69651" name="Rectangle 34">
              <a:extLst>
                <a:ext uri="{FF2B5EF4-FFF2-40B4-BE49-F238E27FC236}">
                  <a16:creationId xmlns:a16="http://schemas.microsoft.com/office/drawing/2014/main" id="{9874318B-778B-46CF-B2C6-67AA756E10B1}"/>
                </a:ext>
              </a:extLst>
            </p:cNvPr>
            <p:cNvSpPr>
              <a:spLocks noChangeArrowheads="1"/>
            </p:cNvSpPr>
            <p:nvPr/>
          </p:nvSpPr>
          <p:spPr bwMode="auto">
            <a:xfrm>
              <a:off x="1202" y="2197"/>
              <a:ext cx="268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600" b="1">
                  <a:solidFill>
                    <a:prstClr val="black"/>
                  </a:solidFill>
                  <a:latin typeface="Calibri" panose="020F0502020204030204" pitchFamily="34" charset="0"/>
                  <a:cs typeface="Times New Roman" panose="02020603050405020304" pitchFamily="18" charset="0"/>
                </a:rPr>
                <a:t>και ονομάζεται πλάτος της εναλλασσόμενης τάσης. </a:t>
              </a:r>
              <a:endParaRPr lang="el-GR" altLang="el-GR" sz="1600" b="1">
                <a:solidFill>
                  <a:prstClr val="black"/>
                </a:solidFill>
                <a:latin typeface="Calibri" panose="020F0502020204030204" pitchFamily="34" charset="0"/>
              </a:endParaRPr>
            </a:p>
          </p:txBody>
        </p:sp>
      </p:grpSp>
      <p:grpSp>
        <p:nvGrpSpPr>
          <p:cNvPr id="3" name="Group 41">
            <a:extLst>
              <a:ext uri="{FF2B5EF4-FFF2-40B4-BE49-F238E27FC236}">
                <a16:creationId xmlns:a16="http://schemas.microsoft.com/office/drawing/2014/main" id="{4CBF7FE3-89ED-4349-90CB-D35665C51364}"/>
              </a:ext>
            </a:extLst>
          </p:cNvPr>
          <p:cNvGrpSpPr>
            <a:grpSpLocks/>
          </p:cNvGrpSpPr>
          <p:nvPr/>
        </p:nvGrpSpPr>
        <p:grpSpPr bwMode="auto">
          <a:xfrm>
            <a:off x="2135188" y="4076701"/>
            <a:ext cx="7815262" cy="785813"/>
            <a:chOff x="476" y="2795"/>
            <a:chExt cx="4923" cy="495"/>
          </a:xfrm>
        </p:grpSpPr>
        <p:graphicFrame>
          <p:nvGraphicFramePr>
            <p:cNvPr id="69636" name="Object 37">
              <a:extLst>
                <a:ext uri="{FF2B5EF4-FFF2-40B4-BE49-F238E27FC236}">
                  <a16:creationId xmlns:a16="http://schemas.microsoft.com/office/drawing/2014/main" id="{B7BF4893-38A7-4967-A2F8-BE9628E65478}"/>
                </a:ext>
              </a:extLst>
            </p:cNvPr>
            <p:cNvGraphicFramePr>
              <a:graphicFrameLocks noChangeAspect="1"/>
            </p:cNvGraphicFramePr>
            <p:nvPr/>
          </p:nvGraphicFramePr>
          <p:xfrm>
            <a:off x="1338" y="2795"/>
            <a:ext cx="318" cy="254"/>
          </p:xfrm>
          <a:graphic>
            <a:graphicData uri="http://schemas.openxmlformats.org/presentationml/2006/ole">
              <mc:AlternateContent xmlns:mc="http://schemas.openxmlformats.org/markup-compatibility/2006">
                <mc:Choice xmlns:v="urn:schemas-microsoft-com:vml" Requires="v">
                  <p:oleObj spid="_x0000_s3077" name="Equation" r:id="rId9" imgW="189595" imgH="151676" progId="Equation.3">
                    <p:embed/>
                  </p:oleObj>
                </mc:Choice>
                <mc:Fallback>
                  <p:oleObj name="Equation" r:id="rId9" imgW="189595" imgH="151676" progId="Equation.3">
                    <p:embed/>
                    <p:pic>
                      <p:nvPicPr>
                        <p:cNvPr id="69636" name="Object 37">
                          <a:extLst>
                            <a:ext uri="{FF2B5EF4-FFF2-40B4-BE49-F238E27FC236}">
                              <a16:creationId xmlns:a16="http://schemas.microsoft.com/office/drawing/2014/main" id="{B7BF4893-38A7-4967-A2F8-BE9628E6547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38" y="2795"/>
                          <a:ext cx="318" cy="25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9637" name="Object 36">
              <a:extLst>
                <a:ext uri="{FF2B5EF4-FFF2-40B4-BE49-F238E27FC236}">
                  <a16:creationId xmlns:a16="http://schemas.microsoft.com/office/drawing/2014/main" id="{6A338232-DC7F-439A-A4EC-9D5C3C529222}"/>
                </a:ext>
              </a:extLst>
            </p:cNvPr>
            <p:cNvGraphicFramePr>
              <a:graphicFrameLocks noChangeAspect="1"/>
            </p:cNvGraphicFramePr>
            <p:nvPr/>
          </p:nvGraphicFramePr>
          <p:xfrm>
            <a:off x="657" y="3022"/>
            <a:ext cx="409" cy="268"/>
          </p:xfrm>
          <a:graphic>
            <a:graphicData uri="http://schemas.openxmlformats.org/presentationml/2006/ole">
              <mc:AlternateContent xmlns:mc="http://schemas.openxmlformats.org/markup-compatibility/2006">
                <mc:Choice xmlns:v="urn:schemas-microsoft-com:vml" Requires="v">
                  <p:oleObj spid="_x0000_s3078" name="Equation" r:id="rId11" imgW="278554" imgH="177261" progId="Equation.3">
                    <p:embed/>
                  </p:oleObj>
                </mc:Choice>
                <mc:Fallback>
                  <p:oleObj name="Equation" r:id="rId11" imgW="278554" imgH="177261" progId="Equation.3">
                    <p:embed/>
                    <p:pic>
                      <p:nvPicPr>
                        <p:cNvPr id="69637" name="Object 36">
                          <a:extLst>
                            <a:ext uri="{FF2B5EF4-FFF2-40B4-BE49-F238E27FC236}">
                              <a16:creationId xmlns:a16="http://schemas.microsoft.com/office/drawing/2014/main" id="{6A338232-DC7F-439A-A4EC-9D5C3C52922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7" y="3022"/>
                          <a:ext cx="409" cy="2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9647" name="Rectangle 38">
              <a:extLst>
                <a:ext uri="{FF2B5EF4-FFF2-40B4-BE49-F238E27FC236}">
                  <a16:creationId xmlns:a16="http://schemas.microsoft.com/office/drawing/2014/main" id="{0EE8F243-C0A7-40FB-A10A-402CEBF58445}"/>
                </a:ext>
              </a:extLst>
            </p:cNvPr>
            <p:cNvSpPr>
              <a:spLocks noChangeArrowheads="1"/>
            </p:cNvSpPr>
            <p:nvPr/>
          </p:nvSpPr>
          <p:spPr bwMode="auto">
            <a:xfrm>
              <a:off x="476" y="2795"/>
              <a:ext cx="8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800" b="1">
                  <a:solidFill>
                    <a:prstClr val="black"/>
                  </a:solidFill>
                  <a:latin typeface="Calibri" panose="020F0502020204030204" pitchFamily="34" charset="0"/>
                  <a:cs typeface="Times New Roman" panose="02020603050405020304" pitchFamily="18" charset="0"/>
                </a:rPr>
                <a:t>Το γινόμενο </a:t>
              </a:r>
              <a:endParaRPr lang="el-GR" altLang="el-GR" sz="1800" b="1">
                <a:solidFill>
                  <a:prstClr val="black"/>
                </a:solidFill>
                <a:latin typeface="Calibri" panose="020F0502020204030204" pitchFamily="34" charset="0"/>
              </a:endParaRPr>
            </a:p>
          </p:txBody>
        </p:sp>
        <p:sp>
          <p:nvSpPr>
            <p:cNvPr id="69648" name="Rectangle 39">
              <a:extLst>
                <a:ext uri="{FF2B5EF4-FFF2-40B4-BE49-F238E27FC236}">
                  <a16:creationId xmlns:a16="http://schemas.microsoft.com/office/drawing/2014/main" id="{27EBA899-56CD-4E62-80E3-7904D8DB7F88}"/>
                </a:ext>
              </a:extLst>
            </p:cNvPr>
            <p:cNvSpPr>
              <a:spLocks noChangeArrowheads="1"/>
            </p:cNvSpPr>
            <p:nvPr/>
          </p:nvSpPr>
          <p:spPr bwMode="auto">
            <a:xfrm>
              <a:off x="1610" y="2795"/>
              <a:ext cx="37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100" b="1">
                  <a:solidFill>
                    <a:prstClr val="black"/>
                  </a:solidFill>
                  <a:latin typeface="Calibri" panose="020F0502020204030204" pitchFamily="34" charset="0"/>
                  <a:cs typeface="Times New Roman" panose="02020603050405020304" pitchFamily="18" charset="0"/>
                </a:rPr>
                <a:t> </a:t>
              </a:r>
              <a:r>
                <a:rPr lang="el-GR" altLang="el-GR" sz="1800" b="1">
                  <a:solidFill>
                    <a:prstClr val="black"/>
                  </a:solidFill>
                  <a:latin typeface="Calibri" panose="020F0502020204030204" pitchFamily="34" charset="0"/>
                  <a:cs typeface="Times New Roman" panose="02020603050405020304" pitchFamily="18" charset="0"/>
                </a:rPr>
                <a:t>ονομάζεται φάση της τάσης και είναι γωνία, μετρημένη σε </a:t>
              </a:r>
              <a:endParaRPr lang="el-GR" altLang="el-GR" sz="1800" b="1">
                <a:solidFill>
                  <a:prstClr val="black"/>
                </a:solidFill>
                <a:latin typeface="Calibri" panose="020F0502020204030204" pitchFamily="34" charset="0"/>
              </a:endParaRPr>
            </a:p>
          </p:txBody>
        </p:sp>
      </p:grpSp>
      <p:grpSp>
        <p:nvGrpSpPr>
          <p:cNvPr id="4" name="Group 52">
            <a:extLst>
              <a:ext uri="{FF2B5EF4-FFF2-40B4-BE49-F238E27FC236}">
                <a16:creationId xmlns:a16="http://schemas.microsoft.com/office/drawing/2014/main" id="{966FFF22-C817-4993-8082-FBE68247E411}"/>
              </a:ext>
            </a:extLst>
          </p:cNvPr>
          <p:cNvGrpSpPr>
            <a:grpSpLocks/>
          </p:cNvGrpSpPr>
          <p:nvPr/>
        </p:nvGrpSpPr>
        <p:grpSpPr bwMode="auto">
          <a:xfrm>
            <a:off x="2063750" y="5084764"/>
            <a:ext cx="7740650" cy="1368425"/>
            <a:chOff x="385" y="2704"/>
            <a:chExt cx="4876" cy="862"/>
          </a:xfrm>
        </p:grpSpPr>
        <p:graphicFrame>
          <p:nvGraphicFramePr>
            <p:cNvPr id="69635" name="Object 43">
              <a:extLst>
                <a:ext uri="{FF2B5EF4-FFF2-40B4-BE49-F238E27FC236}">
                  <a16:creationId xmlns:a16="http://schemas.microsoft.com/office/drawing/2014/main" id="{226BC051-5CB5-43A8-983B-AC919066633E}"/>
                </a:ext>
              </a:extLst>
            </p:cNvPr>
            <p:cNvGraphicFramePr>
              <a:graphicFrameLocks noChangeAspect="1"/>
            </p:cNvGraphicFramePr>
            <p:nvPr/>
          </p:nvGraphicFramePr>
          <p:xfrm>
            <a:off x="1338" y="3113"/>
            <a:ext cx="353" cy="453"/>
          </p:xfrm>
          <a:graphic>
            <a:graphicData uri="http://schemas.openxmlformats.org/presentationml/2006/ole">
              <mc:AlternateContent xmlns:mc="http://schemas.openxmlformats.org/markup-compatibility/2006">
                <mc:Choice xmlns:v="urn:schemas-microsoft-com:vml" Requires="v">
                  <p:oleObj spid="_x0000_s3079" name="Equation" r:id="rId13" imgW="304008" imgH="392677" progId="Equation.3">
                    <p:embed/>
                  </p:oleObj>
                </mc:Choice>
                <mc:Fallback>
                  <p:oleObj name="Equation" r:id="rId13" imgW="304008" imgH="392677" progId="Equation.3">
                    <p:embed/>
                    <p:pic>
                      <p:nvPicPr>
                        <p:cNvPr id="69635" name="Object 43">
                          <a:extLst>
                            <a:ext uri="{FF2B5EF4-FFF2-40B4-BE49-F238E27FC236}">
                              <a16:creationId xmlns:a16="http://schemas.microsoft.com/office/drawing/2014/main" id="{226BC051-5CB5-43A8-983B-AC919066633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338" y="3113"/>
                          <a:ext cx="353" cy="45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9646" name="Rectangle 46">
              <a:extLst>
                <a:ext uri="{FF2B5EF4-FFF2-40B4-BE49-F238E27FC236}">
                  <a16:creationId xmlns:a16="http://schemas.microsoft.com/office/drawing/2014/main" id="{DA3F2A3B-536E-4A68-87BD-AB6C7B65C33A}"/>
                </a:ext>
              </a:extLst>
            </p:cNvPr>
            <p:cNvSpPr>
              <a:spLocks noChangeArrowheads="1"/>
            </p:cNvSpPr>
            <p:nvPr/>
          </p:nvSpPr>
          <p:spPr bwMode="auto">
            <a:xfrm>
              <a:off x="385" y="2704"/>
              <a:ext cx="4876" cy="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sz="1800" b="1">
                  <a:solidFill>
                    <a:prstClr val="black"/>
                  </a:solidFill>
                  <a:latin typeface="Calibri" panose="020F0502020204030204" pitchFamily="34" charset="0"/>
                  <a:cs typeface="Times New Roman" panose="02020603050405020304" pitchFamily="18" charset="0"/>
                </a:rPr>
                <a:t> </a:t>
              </a:r>
              <a:r>
                <a:rPr lang="el-GR" altLang="el-GR" sz="1600" b="1">
                  <a:solidFill>
                    <a:prstClr val="black"/>
                  </a:solidFill>
                </a:rPr>
                <a:t>Το ω  </a:t>
              </a:r>
              <a:r>
                <a:rPr lang="el-GR" altLang="el-GR" sz="1600" b="1">
                  <a:solidFill>
                    <a:prstClr val="black"/>
                  </a:solidFill>
                  <a:latin typeface="Calibri" panose="020F0502020204030204" pitchFamily="34" charset="0"/>
                  <a:cs typeface="Times New Roman" panose="02020603050405020304" pitchFamily="18" charset="0"/>
                </a:rPr>
                <a:t>ονομάζεται γωνιακή συχνότητα της εναλλασσόμενης τάσης  και είναι ίσο με τη</a:t>
              </a:r>
              <a:r>
                <a:rPr lang="el-GR" altLang="el-GR" sz="1600" b="1">
                  <a:solidFill>
                    <a:prstClr val="black"/>
                  </a:solidFill>
                </a:rPr>
                <a:t> </a:t>
              </a:r>
              <a:r>
                <a:rPr lang="el-GR" altLang="el-GR" sz="1600" b="1">
                  <a:solidFill>
                    <a:prstClr val="black"/>
                  </a:solidFill>
                  <a:latin typeface="Calibri" panose="020F0502020204030204" pitchFamily="34" charset="0"/>
                  <a:cs typeface="Times New Roman" panose="02020603050405020304" pitchFamily="18" charset="0"/>
                </a:rPr>
                <a:t>γωνιακή ταχύτητα περιστροφής του πλαισίου που παρήγαγε την τάση. </a:t>
              </a:r>
              <a:endParaRPr lang="el-GR" altLang="el-GR" sz="1600" b="1">
                <a:solidFill>
                  <a:prstClr val="black"/>
                </a:solidFill>
              </a:endParaRPr>
            </a:p>
            <a:p>
              <a:pPr algn="just" eaLnBrk="1" fontAlgn="base" hangingPunct="1">
                <a:spcBef>
                  <a:spcPct val="0"/>
                </a:spcBef>
                <a:spcAft>
                  <a:spcPct val="0"/>
                </a:spcAft>
              </a:pPr>
              <a:endParaRPr lang="el-GR" altLang="el-GR" sz="1600" b="1">
                <a:solidFill>
                  <a:prstClr val="black"/>
                </a:solidFill>
              </a:endParaRPr>
            </a:p>
            <a:p>
              <a:pPr algn="just" eaLnBrk="1" fontAlgn="base" hangingPunct="1">
                <a:spcBef>
                  <a:spcPct val="0"/>
                </a:spcBef>
                <a:spcAft>
                  <a:spcPct val="0"/>
                </a:spcAft>
              </a:pPr>
              <a:r>
                <a:rPr lang="el-GR" altLang="el-GR" sz="1600" b="1">
                  <a:solidFill>
                    <a:prstClr val="black"/>
                  </a:solidFill>
                  <a:latin typeface="Calibri" panose="020F0502020204030204" pitchFamily="34" charset="0"/>
                  <a:cs typeface="Times New Roman" panose="02020603050405020304" pitchFamily="18" charset="0"/>
                </a:rPr>
                <a:t>Μετριέται σε </a:t>
              </a:r>
              <a:r>
                <a:rPr lang="el-GR" altLang="el-GR" sz="1600" b="1">
                  <a:solidFill>
                    <a:prstClr val="black"/>
                  </a:solidFill>
                </a:rPr>
                <a:t>            </a:t>
              </a:r>
            </a:p>
            <a:p>
              <a:pPr algn="just" eaLnBrk="1" fontAlgn="base" hangingPunct="1">
                <a:spcBef>
                  <a:spcPct val="0"/>
                </a:spcBef>
                <a:spcAft>
                  <a:spcPct val="0"/>
                </a:spcAft>
              </a:pPr>
              <a:endParaRPr lang="el-GR" altLang="el-GR" sz="1600" b="1">
                <a:solidFill>
                  <a:prstClr val="black"/>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94213"/>
                                        </p:tgtEl>
                                        <p:attrNameLst>
                                          <p:attrName>style.visibility</p:attrName>
                                        </p:attrNameLst>
                                      </p:cBhvr>
                                      <p:to>
                                        <p:strVal val="visible"/>
                                      </p:to>
                                    </p:set>
                                    <p:animScale>
                                      <p:cBhvr>
                                        <p:cTn id="7" dur="1000" decel="50000" fill="hold">
                                          <p:stCondLst>
                                            <p:cond delay="0"/>
                                          </p:stCondLst>
                                        </p:cTn>
                                        <p:tgtEl>
                                          <p:spTgt spid="9421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94213"/>
                                        </p:tgtEl>
                                        <p:attrNameLst>
                                          <p:attrName>ppt_x</p:attrName>
                                          <p:attrName>ppt_y</p:attrName>
                                        </p:attrNameLst>
                                      </p:cBhvr>
                                    </p:animMotion>
                                    <p:animEffect transition="in" filter="fade">
                                      <p:cBhvr>
                                        <p:cTn id="9" dur="1000"/>
                                        <p:tgtEl>
                                          <p:spTgt spid="9421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6"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strips(downRight)">
                                      <p:cBhvr>
                                        <p:cTn id="14" dur="500"/>
                                        <p:tgtEl>
                                          <p:spTgt spid="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8" presetClass="entr" presetSubtype="6"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strips(downRight)">
                                      <p:cBhvr>
                                        <p:cTn id="19" dur="5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6"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strips(downRight)">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7">
            <a:extLst>
              <a:ext uri="{FF2B5EF4-FFF2-40B4-BE49-F238E27FC236}">
                <a16:creationId xmlns:a16="http://schemas.microsoft.com/office/drawing/2014/main" id="{8D60276E-7E5D-4B27-8F52-7E22AC832EE1}"/>
              </a:ext>
            </a:extLst>
          </p:cNvPr>
          <p:cNvGrpSpPr>
            <a:grpSpLocks/>
          </p:cNvGrpSpPr>
          <p:nvPr/>
        </p:nvGrpSpPr>
        <p:grpSpPr bwMode="auto">
          <a:xfrm>
            <a:off x="1919289" y="2851151"/>
            <a:ext cx="8391525" cy="2254249"/>
            <a:chOff x="295" y="844"/>
            <a:chExt cx="5286" cy="1420"/>
          </a:xfrm>
        </p:grpSpPr>
        <p:graphicFrame>
          <p:nvGraphicFramePr>
            <p:cNvPr id="70661" name="Object 9">
              <a:extLst>
                <a:ext uri="{FF2B5EF4-FFF2-40B4-BE49-F238E27FC236}">
                  <a16:creationId xmlns:a16="http://schemas.microsoft.com/office/drawing/2014/main" id="{C8154C3D-8406-4B6C-8D3B-449A0CEBF364}"/>
                </a:ext>
              </a:extLst>
            </p:cNvPr>
            <p:cNvGraphicFramePr>
              <a:graphicFrameLocks noChangeAspect="1"/>
            </p:cNvGraphicFramePr>
            <p:nvPr/>
          </p:nvGraphicFramePr>
          <p:xfrm>
            <a:off x="1973" y="845"/>
            <a:ext cx="181" cy="227"/>
          </p:xfrm>
          <a:graphic>
            <a:graphicData uri="http://schemas.openxmlformats.org/presentationml/2006/ole">
              <mc:AlternateContent xmlns:mc="http://schemas.openxmlformats.org/markup-compatibility/2006">
                <mc:Choice xmlns:v="urn:schemas-microsoft-com:vml" Requires="v">
                  <p:oleObj spid="_x0000_s4098" name="Equation" r:id="rId3" imgW="113561" imgH="138796" progId="Equation.3">
                    <p:embed/>
                  </p:oleObj>
                </mc:Choice>
                <mc:Fallback>
                  <p:oleObj name="Equation" r:id="rId3" imgW="113561" imgH="138796" progId="Equation.3">
                    <p:embed/>
                    <p:pic>
                      <p:nvPicPr>
                        <p:cNvPr id="70661" name="Object 9">
                          <a:extLst>
                            <a:ext uri="{FF2B5EF4-FFF2-40B4-BE49-F238E27FC236}">
                              <a16:creationId xmlns:a16="http://schemas.microsoft.com/office/drawing/2014/main" id="{C8154C3D-8406-4B6C-8D3B-449A0CEBF3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3" y="845"/>
                          <a:ext cx="181" cy="2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0662" name="Object 8">
              <a:extLst>
                <a:ext uri="{FF2B5EF4-FFF2-40B4-BE49-F238E27FC236}">
                  <a16:creationId xmlns:a16="http://schemas.microsoft.com/office/drawing/2014/main" id="{1306E12A-2E03-41B4-A7CC-6FEB08AE74DE}"/>
                </a:ext>
              </a:extLst>
            </p:cNvPr>
            <p:cNvGraphicFramePr>
              <a:graphicFrameLocks noChangeAspect="1"/>
            </p:cNvGraphicFramePr>
            <p:nvPr/>
          </p:nvGraphicFramePr>
          <p:xfrm>
            <a:off x="2925" y="845"/>
            <a:ext cx="680" cy="251"/>
          </p:xfrm>
          <a:graphic>
            <a:graphicData uri="http://schemas.openxmlformats.org/presentationml/2006/ole">
              <mc:AlternateContent xmlns:mc="http://schemas.openxmlformats.org/markup-compatibility/2006">
                <mc:Choice xmlns:v="urn:schemas-microsoft-com:vml" Requires="v">
                  <p:oleObj spid="_x0000_s4099" name="Equation" r:id="rId5" imgW="545626" imgH="203024" progId="Equation.3">
                    <p:embed/>
                  </p:oleObj>
                </mc:Choice>
                <mc:Fallback>
                  <p:oleObj name="Equation" r:id="rId5" imgW="545626" imgH="203024" progId="Equation.3">
                    <p:embed/>
                    <p:pic>
                      <p:nvPicPr>
                        <p:cNvPr id="70662" name="Object 8">
                          <a:extLst>
                            <a:ext uri="{FF2B5EF4-FFF2-40B4-BE49-F238E27FC236}">
                              <a16:creationId xmlns:a16="http://schemas.microsoft.com/office/drawing/2014/main" id="{1306E12A-2E03-41B4-A7CC-6FEB08AE74D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25" y="845"/>
                          <a:ext cx="680" cy="2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0663" name="Object 7">
              <a:extLst>
                <a:ext uri="{FF2B5EF4-FFF2-40B4-BE49-F238E27FC236}">
                  <a16:creationId xmlns:a16="http://schemas.microsoft.com/office/drawing/2014/main" id="{989F94B7-10E1-459A-84DD-54F58A46F8BB}"/>
                </a:ext>
              </a:extLst>
            </p:cNvPr>
            <p:cNvGraphicFramePr>
              <a:graphicFrameLocks noChangeAspect="1"/>
            </p:cNvGraphicFramePr>
            <p:nvPr/>
          </p:nvGraphicFramePr>
          <p:xfrm>
            <a:off x="4241" y="845"/>
            <a:ext cx="207" cy="272"/>
          </p:xfrm>
          <a:graphic>
            <a:graphicData uri="http://schemas.openxmlformats.org/presentationml/2006/ole">
              <mc:AlternateContent xmlns:mc="http://schemas.openxmlformats.org/markup-compatibility/2006">
                <mc:Choice xmlns:v="urn:schemas-microsoft-com:vml" Requires="v">
                  <p:oleObj spid="_x0000_s4100" name="Equation" r:id="rId7" imgW="152268" imgH="203024" progId="Equation.3">
                    <p:embed/>
                  </p:oleObj>
                </mc:Choice>
                <mc:Fallback>
                  <p:oleObj name="Equation" r:id="rId7" imgW="152268" imgH="203024" progId="Equation.3">
                    <p:embed/>
                    <p:pic>
                      <p:nvPicPr>
                        <p:cNvPr id="70663" name="Object 7">
                          <a:extLst>
                            <a:ext uri="{FF2B5EF4-FFF2-40B4-BE49-F238E27FC236}">
                              <a16:creationId xmlns:a16="http://schemas.microsoft.com/office/drawing/2014/main" id="{989F94B7-10E1-459A-84DD-54F58A46F8B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41" y="845"/>
                          <a:ext cx="207" cy="2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0664" name="Object 6">
              <a:extLst>
                <a:ext uri="{FF2B5EF4-FFF2-40B4-BE49-F238E27FC236}">
                  <a16:creationId xmlns:a16="http://schemas.microsoft.com/office/drawing/2014/main" id="{FC0C181B-9B8E-4DC9-BEE6-9CFD6C4F2327}"/>
                </a:ext>
              </a:extLst>
            </p:cNvPr>
            <p:cNvGraphicFramePr>
              <a:graphicFrameLocks noChangeAspect="1"/>
            </p:cNvGraphicFramePr>
            <p:nvPr/>
          </p:nvGraphicFramePr>
          <p:xfrm>
            <a:off x="1801" y="1388"/>
            <a:ext cx="594" cy="542"/>
          </p:xfrm>
          <a:graphic>
            <a:graphicData uri="http://schemas.openxmlformats.org/presentationml/2006/ole">
              <mc:AlternateContent xmlns:mc="http://schemas.openxmlformats.org/markup-compatibility/2006">
                <mc:Choice xmlns:v="urn:schemas-microsoft-com:vml" Requires="v">
                  <p:oleObj spid="_x0000_s4101" name="Equation" r:id="rId9" imgW="431613" imgH="393529" progId="Equation.3">
                    <p:embed/>
                  </p:oleObj>
                </mc:Choice>
                <mc:Fallback>
                  <p:oleObj name="Equation" r:id="rId9" imgW="431613" imgH="393529" progId="Equation.3">
                    <p:embed/>
                    <p:pic>
                      <p:nvPicPr>
                        <p:cNvPr id="70664" name="Object 6">
                          <a:extLst>
                            <a:ext uri="{FF2B5EF4-FFF2-40B4-BE49-F238E27FC236}">
                              <a16:creationId xmlns:a16="http://schemas.microsoft.com/office/drawing/2014/main" id="{FC0C181B-9B8E-4DC9-BEE6-9CFD6C4F232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01" y="1388"/>
                          <a:ext cx="594" cy="5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0665" name="Object 5">
              <a:extLst>
                <a:ext uri="{FF2B5EF4-FFF2-40B4-BE49-F238E27FC236}">
                  <a16:creationId xmlns:a16="http://schemas.microsoft.com/office/drawing/2014/main" id="{B4C787E4-4408-468F-9FB0-95B58DB4FA1D}"/>
                </a:ext>
              </a:extLst>
            </p:cNvPr>
            <p:cNvGraphicFramePr>
              <a:graphicFrameLocks noChangeAspect="1"/>
            </p:cNvGraphicFramePr>
            <p:nvPr/>
          </p:nvGraphicFramePr>
          <p:xfrm>
            <a:off x="1261" y="1915"/>
            <a:ext cx="1166" cy="349"/>
          </p:xfrm>
          <a:graphic>
            <a:graphicData uri="http://schemas.openxmlformats.org/presentationml/2006/ole">
              <mc:AlternateContent xmlns:mc="http://schemas.openxmlformats.org/markup-compatibility/2006">
                <mc:Choice xmlns:v="urn:schemas-microsoft-com:vml" Requires="v">
                  <p:oleObj spid="_x0000_s4102" name="Equation" r:id="rId11" imgW="735323" imgH="215526" progId="Equation.3">
                    <p:embed/>
                  </p:oleObj>
                </mc:Choice>
                <mc:Fallback>
                  <p:oleObj name="Equation" r:id="rId11" imgW="735323" imgH="215526" progId="Equation.3">
                    <p:embed/>
                    <p:pic>
                      <p:nvPicPr>
                        <p:cNvPr id="70665" name="Object 5">
                          <a:extLst>
                            <a:ext uri="{FF2B5EF4-FFF2-40B4-BE49-F238E27FC236}">
                              <a16:creationId xmlns:a16="http://schemas.microsoft.com/office/drawing/2014/main" id="{B4C787E4-4408-468F-9FB0-95B58DB4FA1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261" y="1915"/>
                          <a:ext cx="1166" cy="34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0666" name="Object 4">
              <a:extLst>
                <a:ext uri="{FF2B5EF4-FFF2-40B4-BE49-F238E27FC236}">
                  <a16:creationId xmlns:a16="http://schemas.microsoft.com/office/drawing/2014/main" id="{8EB9BE00-2900-47AB-B2FD-1E68B63DDC35}"/>
                </a:ext>
              </a:extLst>
            </p:cNvPr>
            <p:cNvGraphicFramePr>
              <a:graphicFrameLocks noChangeAspect="1"/>
            </p:cNvGraphicFramePr>
            <p:nvPr/>
          </p:nvGraphicFramePr>
          <p:xfrm>
            <a:off x="3286" y="1853"/>
            <a:ext cx="410" cy="374"/>
          </p:xfrm>
          <a:graphic>
            <a:graphicData uri="http://schemas.openxmlformats.org/presentationml/2006/ole">
              <mc:AlternateContent xmlns:mc="http://schemas.openxmlformats.org/markup-compatibility/2006">
                <mc:Choice xmlns:v="urn:schemas-microsoft-com:vml" Requires="v">
                  <p:oleObj spid="_x0000_s4103" name="Equation" r:id="rId13" imgW="214967" imgH="202322" progId="Equation.3">
                    <p:embed/>
                  </p:oleObj>
                </mc:Choice>
                <mc:Fallback>
                  <p:oleObj name="Equation" r:id="rId13" imgW="214967" imgH="202322" progId="Equation.3">
                    <p:embed/>
                    <p:pic>
                      <p:nvPicPr>
                        <p:cNvPr id="70666" name="Object 4">
                          <a:extLst>
                            <a:ext uri="{FF2B5EF4-FFF2-40B4-BE49-F238E27FC236}">
                              <a16:creationId xmlns:a16="http://schemas.microsoft.com/office/drawing/2014/main" id="{8EB9BE00-2900-47AB-B2FD-1E68B63DDC3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286" y="1853"/>
                          <a:ext cx="410" cy="3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0676" name="Rectangle 10">
              <a:extLst>
                <a:ext uri="{FF2B5EF4-FFF2-40B4-BE49-F238E27FC236}">
                  <a16:creationId xmlns:a16="http://schemas.microsoft.com/office/drawing/2014/main" id="{FA8C45D3-D5C8-4686-A891-7B0582CA5884}"/>
                </a:ext>
              </a:extLst>
            </p:cNvPr>
            <p:cNvSpPr>
              <a:spLocks noChangeArrowheads="1"/>
            </p:cNvSpPr>
            <p:nvPr/>
          </p:nvSpPr>
          <p:spPr bwMode="auto">
            <a:xfrm>
              <a:off x="340" y="845"/>
              <a:ext cx="16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800" b="1">
                  <a:solidFill>
                    <a:prstClr val="black"/>
                  </a:solidFill>
                  <a:latin typeface="Calibri" panose="020F0502020204030204" pitchFamily="34" charset="0"/>
                  <a:cs typeface="Times New Roman" panose="02020603050405020304" pitchFamily="18" charset="0"/>
                </a:rPr>
                <a:t>Η περίοδος μετριέται σε </a:t>
              </a:r>
              <a:endParaRPr lang="el-GR" altLang="el-GR" sz="1800" b="1">
                <a:solidFill>
                  <a:prstClr val="black"/>
                </a:solidFill>
                <a:latin typeface="Calibri" panose="020F0502020204030204" pitchFamily="34" charset="0"/>
              </a:endParaRPr>
            </a:p>
          </p:txBody>
        </p:sp>
        <p:sp>
          <p:nvSpPr>
            <p:cNvPr id="70677" name="Rectangle 11">
              <a:extLst>
                <a:ext uri="{FF2B5EF4-FFF2-40B4-BE49-F238E27FC236}">
                  <a16:creationId xmlns:a16="http://schemas.microsoft.com/office/drawing/2014/main" id="{82E6A905-2287-4B53-AAAA-D93B51728A4A}"/>
                </a:ext>
              </a:extLst>
            </p:cNvPr>
            <p:cNvSpPr>
              <a:spLocks noChangeArrowheads="1"/>
            </p:cNvSpPr>
            <p:nvPr/>
          </p:nvSpPr>
          <p:spPr bwMode="auto">
            <a:xfrm>
              <a:off x="2200" y="844"/>
              <a:ext cx="635"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100">
                  <a:solidFill>
                    <a:prstClr val="black"/>
                  </a:solidFill>
                  <a:latin typeface="Calibri" panose="020F0502020204030204" pitchFamily="34" charset="0"/>
                  <a:cs typeface="Times New Roman" panose="02020603050405020304" pitchFamily="18" charset="0"/>
                </a:rPr>
                <a:t>.  </a:t>
              </a:r>
              <a:r>
                <a:rPr lang="el-GR" altLang="el-GR" sz="1600" b="1">
                  <a:solidFill>
                    <a:prstClr val="black"/>
                  </a:solidFill>
                  <a:latin typeface="Calibri" panose="020F0502020204030204" pitchFamily="34" charset="0"/>
                  <a:cs typeface="Times New Roman" panose="02020603050405020304" pitchFamily="18" charset="0"/>
                </a:rPr>
                <a:t>Επίσης   </a:t>
              </a:r>
              <a:endParaRPr lang="el-GR" altLang="el-GR" sz="1600" b="1">
                <a:solidFill>
                  <a:prstClr val="black"/>
                </a:solidFill>
                <a:latin typeface="Calibri" panose="020F0502020204030204" pitchFamily="34" charset="0"/>
              </a:endParaRPr>
            </a:p>
          </p:txBody>
        </p:sp>
        <p:sp>
          <p:nvSpPr>
            <p:cNvPr id="70678" name="Rectangle 12">
              <a:extLst>
                <a:ext uri="{FF2B5EF4-FFF2-40B4-BE49-F238E27FC236}">
                  <a16:creationId xmlns:a16="http://schemas.microsoft.com/office/drawing/2014/main" id="{6E63F2BB-1EE7-46D5-8CD5-104A05636469}"/>
                </a:ext>
              </a:extLst>
            </p:cNvPr>
            <p:cNvSpPr>
              <a:spLocks noChangeArrowheads="1"/>
            </p:cNvSpPr>
            <p:nvPr/>
          </p:nvSpPr>
          <p:spPr bwMode="auto">
            <a:xfrm>
              <a:off x="3696" y="844"/>
              <a:ext cx="451"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100">
                  <a:solidFill>
                    <a:prstClr val="black"/>
                  </a:solidFill>
                  <a:latin typeface="Calibri" panose="020F0502020204030204" pitchFamily="34" charset="0"/>
                  <a:cs typeface="Times New Roman" panose="02020603050405020304" pitchFamily="18" charset="0"/>
                </a:rPr>
                <a:t> </a:t>
              </a:r>
              <a:r>
                <a:rPr lang="el-GR" altLang="el-GR" sz="1600" b="1">
                  <a:solidFill>
                    <a:prstClr val="black"/>
                  </a:solidFill>
                  <a:latin typeface="Calibri" panose="020F0502020204030204" pitchFamily="34" charset="0"/>
                  <a:cs typeface="Times New Roman" panose="02020603050405020304" pitchFamily="18" charset="0"/>
                </a:rPr>
                <a:t>όπου </a:t>
              </a:r>
              <a:endParaRPr lang="el-GR" altLang="el-GR" sz="1600" b="1">
                <a:solidFill>
                  <a:prstClr val="black"/>
                </a:solidFill>
                <a:latin typeface="Calibri" panose="020F0502020204030204" pitchFamily="34" charset="0"/>
              </a:endParaRPr>
            </a:p>
          </p:txBody>
        </p:sp>
        <p:sp>
          <p:nvSpPr>
            <p:cNvPr id="70679" name="Rectangle 13">
              <a:extLst>
                <a:ext uri="{FF2B5EF4-FFF2-40B4-BE49-F238E27FC236}">
                  <a16:creationId xmlns:a16="http://schemas.microsoft.com/office/drawing/2014/main" id="{DBE3D0ED-5393-4434-9CE3-0289DCF15DA7}"/>
                </a:ext>
              </a:extLst>
            </p:cNvPr>
            <p:cNvSpPr>
              <a:spLocks noChangeArrowheads="1"/>
            </p:cNvSpPr>
            <p:nvPr/>
          </p:nvSpPr>
          <p:spPr bwMode="auto">
            <a:xfrm>
              <a:off x="295" y="1221"/>
              <a:ext cx="5286"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100">
                  <a:solidFill>
                    <a:prstClr val="black"/>
                  </a:solidFill>
                  <a:latin typeface="Calibri" panose="020F0502020204030204" pitchFamily="34" charset="0"/>
                  <a:cs typeface="Times New Roman" panose="02020603050405020304" pitchFamily="18" charset="0"/>
                </a:rPr>
                <a:t> </a:t>
              </a:r>
              <a:r>
                <a:rPr lang="el-GR" altLang="el-GR" sz="1600" b="1">
                  <a:solidFill>
                    <a:prstClr val="black"/>
                  </a:solidFill>
                  <a:latin typeface="Calibri" panose="020F0502020204030204" pitchFamily="34" charset="0"/>
                  <a:cs typeface="Times New Roman" panose="02020603050405020304" pitchFamily="18" charset="0"/>
                </a:rPr>
                <a:t>η συχνότητα της εναλλασσόμενης τάσης δηλαδή ο αριθμός των πλήρων εναλλαγών της τάσης</a:t>
              </a:r>
              <a:endParaRPr lang="el-GR" altLang="el-GR" sz="1600" b="1">
                <a:solidFill>
                  <a:prstClr val="black"/>
                </a:solidFill>
              </a:endParaRPr>
            </a:p>
            <a:p>
              <a:pPr eaLnBrk="1" fontAlgn="base" hangingPunct="1">
                <a:spcBef>
                  <a:spcPct val="0"/>
                </a:spcBef>
                <a:spcAft>
                  <a:spcPct val="0"/>
                </a:spcAft>
              </a:pPr>
              <a:r>
                <a:rPr lang="el-GR" altLang="el-GR" sz="1600" b="1">
                  <a:solidFill>
                    <a:prstClr val="black"/>
                  </a:solidFill>
                  <a:latin typeface="Calibri" panose="020F0502020204030204" pitchFamily="34" charset="0"/>
                  <a:cs typeface="Times New Roman" panose="02020603050405020304" pitchFamily="18" charset="0"/>
                </a:rPr>
                <a:t> στη μονάδα του χρόνου </a:t>
              </a:r>
              <a:endParaRPr lang="el-GR" altLang="el-GR" sz="1600" b="1">
                <a:solidFill>
                  <a:prstClr val="black"/>
                </a:solidFill>
                <a:latin typeface="Calibri" panose="020F0502020204030204" pitchFamily="34" charset="0"/>
              </a:endParaRPr>
            </a:p>
          </p:txBody>
        </p:sp>
        <p:sp>
          <p:nvSpPr>
            <p:cNvPr id="70680" name="Rectangle 14">
              <a:extLst>
                <a:ext uri="{FF2B5EF4-FFF2-40B4-BE49-F238E27FC236}">
                  <a16:creationId xmlns:a16="http://schemas.microsoft.com/office/drawing/2014/main" id="{36FA4CCE-0253-4078-AAD0-B7023BA21E0C}"/>
                </a:ext>
              </a:extLst>
            </p:cNvPr>
            <p:cNvSpPr>
              <a:spLocks noChangeArrowheads="1"/>
            </p:cNvSpPr>
            <p:nvPr/>
          </p:nvSpPr>
          <p:spPr bwMode="auto">
            <a:xfrm>
              <a:off x="431" y="1979"/>
              <a:ext cx="8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600" b="1">
                  <a:solidFill>
                    <a:prstClr val="black"/>
                  </a:solidFill>
                  <a:latin typeface="Calibri" panose="020F0502020204030204" pitchFamily="34" charset="0"/>
                  <a:cs typeface="Times New Roman" panose="02020603050405020304" pitchFamily="18" charset="0"/>
                </a:rPr>
                <a:t>Μετριέται σε</a:t>
              </a:r>
              <a:r>
                <a:rPr lang="el-GR" altLang="el-GR" sz="1100">
                  <a:solidFill>
                    <a:prstClr val="black"/>
                  </a:solidFill>
                  <a:latin typeface="Calibri" panose="020F0502020204030204" pitchFamily="34" charset="0"/>
                  <a:cs typeface="Times New Roman" panose="02020603050405020304" pitchFamily="18" charset="0"/>
                </a:rPr>
                <a:t> </a:t>
              </a:r>
              <a:endParaRPr lang="el-GR" altLang="el-GR" sz="1800">
                <a:solidFill>
                  <a:prstClr val="black"/>
                </a:solidFill>
                <a:latin typeface="Calibri" panose="020F0502020204030204" pitchFamily="34" charset="0"/>
              </a:endParaRPr>
            </a:p>
          </p:txBody>
        </p:sp>
        <p:sp>
          <p:nvSpPr>
            <p:cNvPr id="70681" name="Rectangle 15">
              <a:extLst>
                <a:ext uri="{FF2B5EF4-FFF2-40B4-BE49-F238E27FC236}">
                  <a16:creationId xmlns:a16="http://schemas.microsoft.com/office/drawing/2014/main" id="{6A9E8435-BDBC-4B92-80C5-F5077A609A6C}"/>
                </a:ext>
              </a:extLst>
            </p:cNvPr>
            <p:cNvSpPr>
              <a:spLocks noChangeArrowheads="1"/>
            </p:cNvSpPr>
            <p:nvPr/>
          </p:nvSpPr>
          <p:spPr bwMode="auto">
            <a:xfrm>
              <a:off x="2562" y="1978"/>
              <a:ext cx="748"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n-US" altLang="el-GR" sz="1100">
                  <a:solidFill>
                    <a:prstClr val="black"/>
                  </a:solidFill>
                  <a:latin typeface="Calibri" panose="020F0502020204030204" pitchFamily="34" charset="0"/>
                  <a:cs typeface="Times New Roman" panose="02020603050405020304" pitchFamily="18" charset="0"/>
                </a:rPr>
                <a:t> </a:t>
              </a:r>
              <a:r>
                <a:rPr lang="el-GR" altLang="el-GR" sz="1600" b="1">
                  <a:solidFill>
                    <a:prstClr val="black"/>
                  </a:solidFill>
                  <a:latin typeface="Calibri" panose="020F0502020204030204" pitchFamily="34" charset="0"/>
                  <a:cs typeface="Times New Roman" panose="02020603050405020304" pitchFamily="18" charset="0"/>
                </a:rPr>
                <a:t>ή</a:t>
              </a:r>
              <a:r>
                <a:rPr lang="en-US" altLang="el-GR" sz="1600" b="1">
                  <a:solidFill>
                    <a:prstClr val="black"/>
                  </a:solidFill>
                  <a:latin typeface="Calibri" panose="020F0502020204030204" pitchFamily="34" charset="0"/>
                  <a:cs typeface="Times New Roman" panose="02020603050405020304" pitchFamily="18" charset="0"/>
                </a:rPr>
                <a:t>, </a:t>
              </a:r>
              <a:r>
                <a:rPr lang="el-GR" altLang="el-GR" sz="1600" b="1">
                  <a:solidFill>
                    <a:prstClr val="black"/>
                  </a:solidFill>
                  <a:latin typeface="Calibri" panose="020F0502020204030204" pitchFamily="34" charset="0"/>
                  <a:cs typeface="Times New Roman" panose="02020603050405020304" pitchFamily="18" charset="0"/>
                </a:rPr>
                <a:t>αλλιώς </a:t>
              </a:r>
              <a:r>
                <a:rPr lang="en-US" altLang="el-GR" sz="1600" b="1">
                  <a:solidFill>
                    <a:prstClr val="black"/>
                  </a:solidFill>
                  <a:latin typeface="Calibri" panose="020F0502020204030204" pitchFamily="34" charset="0"/>
                  <a:cs typeface="Times New Roman" panose="02020603050405020304" pitchFamily="18" charset="0"/>
                </a:rPr>
                <a:t>, </a:t>
              </a:r>
              <a:endParaRPr lang="en-US" altLang="el-GR" sz="1600" b="1">
                <a:solidFill>
                  <a:prstClr val="black"/>
                </a:solidFill>
                <a:latin typeface="Calibri" panose="020F0502020204030204" pitchFamily="34" charset="0"/>
              </a:endParaRPr>
            </a:p>
          </p:txBody>
        </p:sp>
      </p:grpSp>
      <p:sp>
        <p:nvSpPr>
          <p:cNvPr id="70668" name="Rectangle 18">
            <a:extLst>
              <a:ext uri="{FF2B5EF4-FFF2-40B4-BE49-F238E27FC236}">
                <a16:creationId xmlns:a16="http://schemas.microsoft.com/office/drawing/2014/main" id="{54B2E90B-D575-473E-B1B8-48B60229DCC7}"/>
              </a:ext>
            </a:extLst>
          </p:cNvPr>
          <p:cNvSpPr>
            <a:spLocks noChangeArrowheads="1"/>
          </p:cNvSpPr>
          <p:nvPr/>
        </p:nvSpPr>
        <p:spPr bwMode="auto">
          <a:xfrm>
            <a:off x="1992314" y="256015"/>
            <a:ext cx="64738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b="1">
                <a:solidFill>
                  <a:srgbClr val="FF0000"/>
                </a:solidFill>
                <a:latin typeface="Calibri" panose="020F0502020204030204" pitchFamily="34" charset="0"/>
                <a:cs typeface="Times New Roman" panose="02020603050405020304" pitchFamily="18" charset="0"/>
              </a:rPr>
              <a:t>5-6	ΣΤΡΕΦΟΜΕΝΟ ΠΛΑΙΣΙΟ  – </a:t>
            </a:r>
            <a:r>
              <a:rPr lang="el-GR" altLang="el-GR" b="1">
                <a:solidFill>
                  <a:srgbClr val="FF0000"/>
                </a:solidFill>
              </a:rPr>
              <a:t>	</a:t>
            </a:r>
            <a:r>
              <a:rPr lang="el-GR" altLang="el-GR" b="1">
                <a:solidFill>
                  <a:srgbClr val="FF0000"/>
                </a:solidFill>
                <a:latin typeface="Calibri" panose="020F0502020204030204" pitchFamily="34" charset="0"/>
                <a:cs typeface="Times New Roman" panose="02020603050405020304" pitchFamily="18" charset="0"/>
              </a:rPr>
              <a:t>ΕΝΑΛΛΑΣΣΟΜΕΝΗ ΤΑΣΗ</a:t>
            </a:r>
            <a:r>
              <a:rPr lang="en-US" altLang="el-GR">
                <a:solidFill>
                  <a:prstClr val="black"/>
                </a:solidFill>
              </a:rPr>
              <a:t> </a:t>
            </a:r>
          </a:p>
        </p:txBody>
      </p:sp>
      <p:graphicFrame>
        <p:nvGraphicFramePr>
          <p:cNvPr id="95251" name="Object 19">
            <a:extLst>
              <a:ext uri="{FF2B5EF4-FFF2-40B4-BE49-F238E27FC236}">
                <a16:creationId xmlns:a16="http://schemas.microsoft.com/office/drawing/2014/main" id="{73E1C5C6-92AB-49F3-B422-933449578F04}"/>
              </a:ext>
            </a:extLst>
          </p:cNvPr>
          <p:cNvGraphicFramePr>
            <a:graphicFrameLocks noChangeAspect="1"/>
          </p:cNvGraphicFramePr>
          <p:nvPr/>
        </p:nvGraphicFramePr>
        <p:xfrm>
          <a:off x="2495551" y="981075"/>
          <a:ext cx="6048375" cy="1720850"/>
        </p:xfrm>
        <a:graphic>
          <a:graphicData uri="http://schemas.openxmlformats.org/presentationml/2006/ole">
            <mc:AlternateContent xmlns:mc="http://schemas.openxmlformats.org/markup-compatibility/2006">
              <mc:Choice xmlns:v="urn:schemas-microsoft-com:vml" Requires="v">
                <p:oleObj spid="_x0000_s4104" r:id="rId15" imgW="3371850" imgH="962025" progId="CDraw5">
                  <p:embed/>
                </p:oleObj>
              </mc:Choice>
              <mc:Fallback>
                <p:oleObj r:id="rId15" imgW="3371850" imgH="962025" progId="CDraw5">
                  <p:embed/>
                  <p:pic>
                    <p:nvPicPr>
                      <p:cNvPr id="95251" name="Object 19">
                        <a:extLst>
                          <a:ext uri="{FF2B5EF4-FFF2-40B4-BE49-F238E27FC236}">
                            <a16:creationId xmlns:a16="http://schemas.microsoft.com/office/drawing/2014/main" id="{73E1C5C6-92AB-49F3-B422-933449578F04}"/>
                          </a:ext>
                        </a:extLst>
                      </p:cNvPr>
                      <p:cNvPicPr>
                        <a:picLocks noChangeAspect="1" noChangeArrowheads="1"/>
                      </p:cNvPicPr>
                      <p:nvPr/>
                    </p:nvPicPr>
                    <p:blipFill>
                      <a:blip r:embed="rId16">
                        <a:lum bright="-12000"/>
                        <a:extLst>
                          <a:ext uri="{28A0092B-C50C-407E-A947-70E740481C1C}">
                            <a14:useLocalDpi xmlns:a14="http://schemas.microsoft.com/office/drawing/2010/main" val="0"/>
                          </a:ext>
                        </a:extLst>
                      </a:blip>
                      <a:srcRect/>
                      <a:stretch>
                        <a:fillRect/>
                      </a:stretch>
                    </p:blipFill>
                    <p:spPr bwMode="auto">
                      <a:xfrm>
                        <a:off x="2495551" y="981075"/>
                        <a:ext cx="6048375" cy="1720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0669" name="Rectangle 28">
            <a:extLst>
              <a:ext uri="{FF2B5EF4-FFF2-40B4-BE49-F238E27FC236}">
                <a16:creationId xmlns:a16="http://schemas.microsoft.com/office/drawing/2014/main" id="{C031B31E-A4A9-4CC9-83B7-619CE78E1F65}"/>
              </a:ext>
            </a:extLst>
          </p:cNvPr>
          <p:cNvSpPr>
            <a:spLocks noChangeArrowheads="1"/>
          </p:cNvSpPr>
          <p:nvPr/>
        </p:nvSpPr>
        <p:spPr bwMode="auto">
          <a:xfrm>
            <a:off x="1524001" y="307910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sp>
        <p:nvSpPr>
          <p:cNvPr id="70670" name="Rectangle 29">
            <a:extLst>
              <a:ext uri="{FF2B5EF4-FFF2-40B4-BE49-F238E27FC236}">
                <a16:creationId xmlns:a16="http://schemas.microsoft.com/office/drawing/2014/main" id="{5FEF99C2-50A1-4EA0-A058-7519FB3F3F34}"/>
              </a:ext>
            </a:extLst>
          </p:cNvPr>
          <p:cNvSpPr>
            <a:spLocks noChangeArrowheads="1"/>
          </p:cNvSpPr>
          <p:nvPr/>
        </p:nvSpPr>
        <p:spPr bwMode="auto">
          <a:xfrm>
            <a:off x="1524001" y="33172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sp>
        <p:nvSpPr>
          <p:cNvPr id="70671" name="Rectangle 31">
            <a:extLst>
              <a:ext uri="{FF2B5EF4-FFF2-40B4-BE49-F238E27FC236}">
                <a16:creationId xmlns:a16="http://schemas.microsoft.com/office/drawing/2014/main" id="{A58FACF6-33CA-4365-AFBA-371CC18D42CD}"/>
              </a:ext>
            </a:extLst>
          </p:cNvPr>
          <p:cNvSpPr>
            <a:spLocks noChangeArrowheads="1"/>
          </p:cNvSpPr>
          <p:nvPr/>
        </p:nvSpPr>
        <p:spPr bwMode="auto">
          <a:xfrm>
            <a:off x="1524001" y="309815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sp>
        <p:nvSpPr>
          <p:cNvPr id="70672" name="Rectangle 32">
            <a:extLst>
              <a:ext uri="{FF2B5EF4-FFF2-40B4-BE49-F238E27FC236}">
                <a16:creationId xmlns:a16="http://schemas.microsoft.com/office/drawing/2014/main" id="{31A7C27F-3470-4DF9-A146-955438E4506D}"/>
              </a:ext>
            </a:extLst>
          </p:cNvPr>
          <p:cNvSpPr>
            <a:spLocks noChangeArrowheads="1"/>
          </p:cNvSpPr>
          <p:nvPr/>
        </p:nvSpPr>
        <p:spPr bwMode="auto">
          <a:xfrm>
            <a:off x="1524001" y="329818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pSp>
        <p:nvGrpSpPr>
          <p:cNvPr id="3" name="Group 35">
            <a:extLst>
              <a:ext uri="{FF2B5EF4-FFF2-40B4-BE49-F238E27FC236}">
                <a16:creationId xmlns:a16="http://schemas.microsoft.com/office/drawing/2014/main" id="{CF22ED60-0A8C-4D0C-87E3-13C212DA709F}"/>
              </a:ext>
            </a:extLst>
          </p:cNvPr>
          <p:cNvGrpSpPr>
            <a:grpSpLocks/>
          </p:cNvGrpSpPr>
          <p:nvPr/>
        </p:nvGrpSpPr>
        <p:grpSpPr bwMode="auto">
          <a:xfrm>
            <a:off x="1703389" y="5445125"/>
            <a:ext cx="8632825" cy="966788"/>
            <a:chOff x="113" y="3129"/>
            <a:chExt cx="5438" cy="609"/>
          </a:xfrm>
        </p:grpSpPr>
        <p:sp>
          <p:nvSpPr>
            <p:cNvPr id="70674" name="Rectangle 26">
              <a:extLst>
                <a:ext uri="{FF2B5EF4-FFF2-40B4-BE49-F238E27FC236}">
                  <a16:creationId xmlns:a16="http://schemas.microsoft.com/office/drawing/2014/main" id="{110AB568-8E9D-4C56-BA0B-1F89BC28B794}"/>
                </a:ext>
              </a:extLst>
            </p:cNvPr>
            <p:cNvSpPr>
              <a:spLocks noChangeArrowheads="1"/>
            </p:cNvSpPr>
            <p:nvPr/>
          </p:nvSpPr>
          <p:spPr bwMode="auto">
            <a:xfrm>
              <a:off x="113" y="3129"/>
              <a:ext cx="5438" cy="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sz="1800" b="1">
                  <a:solidFill>
                    <a:prstClr val="black"/>
                  </a:solidFill>
                  <a:latin typeface="Calibri" panose="020F0502020204030204" pitchFamily="34" charset="0"/>
                  <a:cs typeface="Times New Roman" panose="02020603050405020304" pitchFamily="18" charset="0"/>
                </a:rPr>
                <a:t>Παντού η μεταφορά και διανομή της ηλεκτρικής ενέργειας γίνεται με εναλλασσόμενη τάση.</a:t>
              </a:r>
              <a:r>
                <a:rPr lang="el-GR" altLang="el-GR" sz="1800" b="1">
                  <a:solidFill>
                    <a:prstClr val="black"/>
                  </a:solidFill>
                </a:rPr>
                <a:t> </a:t>
              </a:r>
              <a:r>
                <a:rPr lang="el-GR" altLang="el-GR" sz="1800" b="1">
                  <a:solidFill>
                    <a:srgbClr val="000000"/>
                  </a:solidFill>
                  <a:cs typeface="Times New Roman" panose="02020603050405020304" pitchFamily="18" charset="0"/>
                </a:rPr>
                <a:t>Στην Ελλάδα, στα δίκτυα των πόλεων το πλάτος της εναλλασσόμενης τάσης, στην κατανάλωση, είναι</a:t>
              </a:r>
              <a:r>
                <a:rPr lang="el-GR" altLang="el-GR" sz="1800" b="1">
                  <a:solidFill>
                    <a:prstClr val="black"/>
                  </a:solidFill>
                </a:rPr>
                <a:t> </a:t>
              </a:r>
            </a:p>
          </p:txBody>
        </p:sp>
        <p:graphicFrame>
          <p:nvGraphicFramePr>
            <p:cNvPr id="70659" name="Object 27">
              <a:extLst>
                <a:ext uri="{FF2B5EF4-FFF2-40B4-BE49-F238E27FC236}">
                  <a16:creationId xmlns:a16="http://schemas.microsoft.com/office/drawing/2014/main" id="{ACEADD06-ADD7-4480-AB4F-ECC2CAEAC327}"/>
                </a:ext>
              </a:extLst>
            </p:cNvPr>
            <p:cNvGraphicFramePr>
              <a:graphicFrameLocks noChangeAspect="1"/>
            </p:cNvGraphicFramePr>
            <p:nvPr/>
          </p:nvGraphicFramePr>
          <p:xfrm>
            <a:off x="2385" y="3479"/>
            <a:ext cx="952" cy="259"/>
          </p:xfrm>
          <a:graphic>
            <a:graphicData uri="http://schemas.openxmlformats.org/presentationml/2006/ole">
              <mc:AlternateContent xmlns:mc="http://schemas.openxmlformats.org/markup-compatibility/2006">
                <mc:Choice xmlns:v="urn:schemas-microsoft-com:vml" Requires="v">
                  <p:oleObj spid="_x0000_s4105" name="Equation" r:id="rId17" imgW="875160" imgH="240986" progId="Equation.3">
                    <p:embed/>
                  </p:oleObj>
                </mc:Choice>
                <mc:Fallback>
                  <p:oleObj name="Equation" r:id="rId17" imgW="875160" imgH="240986" progId="Equation.3">
                    <p:embed/>
                    <p:pic>
                      <p:nvPicPr>
                        <p:cNvPr id="70659" name="Object 27">
                          <a:extLst>
                            <a:ext uri="{FF2B5EF4-FFF2-40B4-BE49-F238E27FC236}">
                              <a16:creationId xmlns:a16="http://schemas.microsoft.com/office/drawing/2014/main" id="{ACEADD06-ADD7-4480-AB4F-ECC2CAEAC327}"/>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385" y="3479"/>
                          <a:ext cx="952" cy="2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0660" name="Object 30">
              <a:extLst>
                <a:ext uri="{FF2B5EF4-FFF2-40B4-BE49-F238E27FC236}">
                  <a16:creationId xmlns:a16="http://schemas.microsoft.com/office/drawing/2014/main" id="{7E7C2DD0-E5C5-462B-BA73-BDAB162DABA4}"/>
                </a:ext>
              </a:extLst>
            </p:cNvPr>
            <p:cNvGraphicFramePr>
              <a:graphicFrameLocks noChangeAspect="1"/>
            </p:cNvGraphicFramePr>
            <p:nvPr/>
          </p:nvGraphicFramePr>
          <p:xfrm>
            <a:off x="4545" y="3479"/>
            <a:ext cx="712" cy="206"/>
          </p:xfrm>
          <a:graphic>
            <a:graphicData uri="http://schemas.openxmlformats.org/presentationml/2006/ole">
              <mc:AlternateContent xmlns:mc="http://schemas.openxmlformats.org/markup-compatibility/2006">
                <mc:Choice xmlns:v="urn:schemas-microsoft-com:vml" Requires="v">
                  <p:oleObj spid="_x0000_s4106" name="Εξίσωση" r:id="rId19" imgW="685800" imgH="203040" progId="Equation.3">
                    <p:embed/>
                  </p:oleObj>
                </mc:Choice>
                <mc:Fallback>
                  <p:oleObj name="Εξίσωση" r:id="rId19" imgW="685800" imgH="203040" progId="Equation.3">
                    <p:embed/>
                    <p:pic>
                      <p:nvPicPr>
                        <p:cNvPr id="70660" name="Object 30">
                          <a:extLst>
                            <a:ext uri="{FF2B5EF4-FFF2-40B4-BE49-F238E27FC236}">
                              <a16:creationId xmlns:a16="http://schemas.microsoft.com/office/drawing/2014/main" id="{7E7C2DD0-E5C5-462B-BA73-BDAB162DABA4}"/>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545" y="3479"/>
                          <a:ext cx="712" cy="2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0675" name="Rectangle 34">
              <a:extLst>
                <a:ext uri="{FF2B5EF4-FFF2-40B4-BE49-F238E27FC236}">
                  <a16:creationId xmlns:a16="http://schemas.microsoft.com/office/drawing/2014/main" id="{7668BB1B-E8A4-41C9-95A9-21860E2C9033}"/>
                </a:ext>
              </a:extLst>
            </p:cNvPr>
            <p:cNvSpPr>
              <a:spLocks noChangeArrowheads="1"/>
            </p:cNvSpPr>
            <p:nvPr/>
          </p:nvSpPr>
          <p:spPr bwMode="auto">
            <a:xfrm>
              <a:off x="3330" y="3434"/>
              <a:ext cx="118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sz="1800" b="1">
                  <a:solidFill>
                    <a:prstClr val="black"/>
                  </a:solidFill>
                  <a:latin typeface="Calibri" panose="020F0502020204030204" pitchFamily="34" charset="0"/>
                  <a:cs typeface="Times New Roman" panose="02020603050405020304" pitchFamily="18" charset="0"/>
                </a:rPr>
                <a:t>και η συχνότητα</a:t>
              </a:r>
              <a:r>
                <a:rPr lang="en-US" altLang="el-GR">
                  <a:solidFill>
                    <a:prstClr val="black"/>
                  </a:solidFill>
                </a:rPr>
                <a:t> </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95251"/>
                                        </p:tgtEl>
                                        <p:attrNameLst>
                                          <p:attrName>style.visibility</p:attrName>
                                        </p:attrNameLst>
                                      </p:cBhvr>
                                      <p:to>
                                        <p:strVal val="visible"/>
                                      </p:to>
                                    </p:set>
                                    <p:animScale>
                                      <p:cBhvr>
                                        <p:cTn id="7" dur="1000" decel="50000" fill="hold">
                                          <p:stCondLst>
                                            <p:cond delay="0"/>
                                          </p:stCondLst>
                                        </p:cTn>
                                        <p:tgtEl>
                                          <p:spTgt spid="9525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95251"/>
                                        </p:tgtEl>
                                        <p:attrNameLst>
                                          <p:attrName>ppt_x</p:attrName>
                                          <p:attrName>ppt_y</p:attrName>
                                        </p:attrNameLst>
                                      </p:cBhvr>
                                    </p:animMotion>
                                    <p:animEffect transition="in" filter="fade">
                                      <p:cBhvr>
                                        <p:cTn id="9" dur="1000"/>
                                        <p:tgtEl>
                                          <p:spTgt spid="95251"/>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ntr" presetSubtype="1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checkerboard(across)">
                                      <p:cBhvr>
                                        <p:cTn id="14" dur="500"/>
                                        <p:tgtEl>
                                          <p:spTgt spid="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checkerboard(across)">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6" name="Rectangle 5">
            <a:extLst>
              <a:ext uri="{FF2B5EF4-FFF2-40B4-BE49-F238E27FC236}">
                <a16:creationId xmlns:a16="http://schemas.microsoft.com/office/drawing/2014/main" id="{D7DD6F97-5242-463D-996D-1F42CD71C62D}"/>
              </a:ext>
            </a:extLst>
          </p:cNvPr>
          <p:cNvSpPr>
            <a:spLocks noChangeArrowheads="1"/>
          </p:cNvSpPr>
          <p:nvPr/>
        </p:nvSpPr>
        <p:spPr bwMode="auto">
          <a:xfrm>
            <a:off x="1774825" y="258119"/>
            <a:ext cx="46089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n-US" altLang="el-GR" b="1">
                <a:solidFill>
                  <a:srgbClr val="FF0000"/>
                </a:solidFill>
                <a:latin typeface="Calibri" panose="020F0502020204030204" pitchFamily="34" charset="0"/>
                <a:cs typeface="Times New Roman" panose="02020603050405020304" pitchFamily="18" charset="0"/>
              </a:rPr>
              <a:t>5-7	</a:t>
            </a:r>
            <a:r>
              <a:rPr lang="el-GR" altLang="el-GR" b="1">
                <a:solidFill>
                  <a:srgbClr val="FF0000"/>
                </a:solidFill>
                <a:latin typeface="Calibri" panose="020F0502020204030204" pitchFamily="34" charset="0"/>
                <a:cs typeface="Times New Roman" panose="02020603050405020304" pitchFamily="18" charset="0"/>
              </a:rPr>
              <a:t>ΕΝΑΛΛΑΣΣΟΜΕΝΟ ΡΕΥΜΑ</a:t>
            </a:r>
            <a:r>
              <a:rPr lang="en-US" altLang="el-GR">
                <a:solidFill>
                  <a:prstClr val="black"/>
                </a:solidFill>
              </a:rPr>
              <a:t> </a:t>
            </a:r>
          </a:p>
        </p:txBody>
      </p:sp>
      <p:graphicFrame>
        <p:nvGraphicFramePr>
          <p:cNvPr id="96263" name="Object 7">
            <a:extLst>
              <a:ext uri="{FF2B5EF4-FFF2-40B4-BE49-F238E27FC236}">
                <a16:creationId xmlns:a16="http://schemas.microsoft.com/office/drawing/2014/main" id="{D43BDBBA-8A97-4B47-A5E4-5E3CDA986F37}"/>
              </a:ext>
            </a:extLst>
          </p:cNvPr>
          <p:cNvGraphicFramePr>
            <a:graphicFrameLocks noChangeAspect="1"/>
          </p:cNvGraphicFramePr>
          <p:nvPr/>
        </p:nvGraphicFramePr>
        <p:xfrm>
          <a:off x="1524001" y="908050"/>
          <a:ext cx="2663825" cy="2116138"/>
        </p:xfrm>
        <a:graphic>
          <a:graphicData uri="http://schemas.openxmlformats.org/presentationml/2006/ole">
            <mc:AlternateContent xmlns:mc="http://schemas.openxmlformats.org/markup-compatibility/2006">
              <mc:Choice xmlns:v="urn:schemas-microsoft-com:vml" Requires="v">
                <p:oleObj spid="_x0000_s5122" r:id="rId3" imgW="1639824" imgH="1304544" progId="CorelDRAW.Graphic.6">
                  <p:embed/>
                </p:oleObj>
              </mc:Choice>
              <mc:Fallback>
                <p:oleObj r:id="rId3" imgW="1639824" imgH="1304544" progId="CorelDRAW.Graphic.6">
                  <p:embed/>
                  <p:pic>
                    <p:nvPicPr>
                      <p:cNvPr id="96263" name="Object 7">
                        <a:extLst>
                          <a:ext uri="{FF2B5EF4-FFF2-40B4-BE49-F238E27FC236}">
                            <a16:creationId xmlns:a16="http://schemas.microsoft.com/office/drawing/2014/main" id="{D43BDBBA-8A97-4B47-A5E4-5E3CDA986F3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908050"/>
                        <a:ext cx="2663825" cy="2116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6277" name="Rectangle 21">
            <a:extLst>
              <a:ext uri="{FF2B5EF4-FFF2-40B4-BE49-F238E27FC236}">
                <a16:creationId xmlns:a16="http://schemas.microsoft.com/office/drawing/2014/main" id="{97BE545A-BAB3-4098-A02C-2D0D0F8EA4E4}"/>
              </a:ext>
            </a:extLst>
          </p:cNvPr>
          <p:cNvSpPr>
            <a:spLocks noChangeArrowheads="1"/>
          </p:cNvSpPr>
          <p:nvPr/>
        </p:nvSpPr>
        <p:spPr bwMode="auto">
          <a:xfrm>
            <a:off x="4224338" y="1259871"/>
            <a:ext cx="611981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a:solidFill>
                  <a:prstClr val="black"/>
                </a:solidFill>
                <a:latin typeface="Calibri" panose="020F0502020204030204" pitchFamily="34" charset="0"/>
                <a:cs typeface="Times New Roman" panose="02020603050405020304" pitchFamily="18" charset="0"/>
              </a:rPr>
              <a:t>Η τάση αυτή εξαναγκάζει τα ελεύθερα ηλεκτρόνια στους αγωγούς να κάνουν  ταλάντωση με  συχνότητα τη συχνότητα  της εναλλασσόμενης τάσης που εφαρμόσαμε.</a:t>
            </a:r>
            <a:r>
              <a:rPr lang="en-US" altLang="el-GR">
                <a:solidFill>
                  <a:prstClr val="black"/>
                </a:solidFill>
              </a:rPr>
              <a:t> </a:t>
            </a:r>
          </a:p>
        </p:txBody>
      </p:sp>
      <p:sp>
        <p:nvSpPr>
          <p:cNvPr id="71688" name="Rectangle 23">
            <a:extLst>
              <a:ext uri="{FF2B5EF4-FFF2-40B4-BE49-F238E27FC236}">
                <a16:creationId xmlns:a16="http://schemas.microsoft.com/office/drawing/2014/main" id="{F46B7177-CF68-45A8-BE61-4F6CE904E341}"/>
              </a:ext>
            </a:extLst>
          </p:cNvPr>
          <p:cNvSpPr>
            <a:spLocks noChangeArrowheads="1"/>
          </p:cNvSpPr>
          <p:nvPr/>
        </p:nvSpPr>
        <p:spPr bwMode="auto">
          <a:xfrm>
            <a:off x="1524001" y="300290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96278" name="Object 22">
            <a:extLst>
              <a:ext uri="{FF2B5EF4-FFF2-40B4-BE49-F238E27FC236}">
                <a16:creationId xmlns:a16="http://schemas.microsoft.com/office/drawing/2014/main" id="{307E383D-7945-41D0-9AD2-7FD75C0E0858}"/>
              </a:ext>
            </a:extLst>
          </p:cNvPr>
          <p:cNvGraphicFramePr>
            <a:graphicFrameLocks noChangeAspect="1"/>
          </p:cNvGraphicFramePr>
          <p:nvPr/>
        </p:nvGraphicFramePr>
        <p:xfrm>
          <a:off x="4727576" y="2852738"/>
          <a:ext cx="2449513" cy="957262"/>
        </p:xfrm>
        <a:graphic>
          <a:graphicData uri="http://schemas.openxmlformats.org/presentationml/2006/ole">
            <mc:AlternateContent xmlns:mc="http://schemas.openxmlformats.org/markup-compatibility/2006">
              <mc:Choice xmlns:v="urn:schemas-microsoft-com:vml" Requires="v">
                <p:oleObj spid="_x0000_s5123" name="Equation" r:id="rId5" imgW="1001995" imgH="393188" progId="Equation.3">
                  <p:embed/>
                </p:oleObj>
              </mc:Choice>
              <mc:Fallback>
                <p:oleObj name="Equation" r:id="rId5" imgW="1001995" imgH="393188" progId="Equation.3">
                  <p:embed/>
                  <p:pic>
                    <p:nvPicPr>
                      <p:cNvPr id="96278" name="Object 22">
                        <a:extLst>
                          <a:ext uri="{FF2B5EF4-FFF2-40B4-BE49-F238E27FC236}">
                            <a16:creationId xmlns:a16="http://schemas.microsoft.com/office/drawing/2014/main" id="{307E383D-7945-41D0-9AD2-7FD75C0E085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7576" y="2852738"/>
                        <a:ext cx="2449513" cy="957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689" name="Rectangle 24">
            <a:extLst>
              <a:ext uri="{FF2B5EF4-FFF2-40B4-BE49-F238E27FC236}">
                <a16:creationId xmlns:a16="http://schemas.microsoft.com/office/drawing/2014/main" id="{8168EF14-1B4B-4134-8CD2-8E7ED4CE3328}"/>
              </a:ext>
            </a:extLst>
          </p:cNvPr>
          <p:cNvSpPr>
            <a:spLocks noChangeArrowheads="1"/>
          </p:cNvSpPr>
          <p:nvPr/>
        </p:nvSpPr>
        <p:spPr bwMode="auto">
          <a:xfrm>
            <a:off x="1524001" y="33934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sp>
        <p:nvSpPr>
          <p:cNvPr id="71690" name="Rectangle 26">
            <a:extLst>
              <a:ext uri="{FF2B5EF4-FFF2-40B4-BE49-F238E27FC236}">
                <a16:creationId xmlns:a16="http://schemas.microsoft.com/office/drawing/2014/main" id="{445DF877-BBF6-4549-B6ED-A13A5C653C8B}"/>
              </a:ext>
            </a:extLst>
          </p:cNvPr>
          <p:cNvSpPr>
            <a:spLocks noChangeArrowheads="1"/>
          </p:cNvSpPr>
          <p:nvPr/>
        </p:nvSpPr>
        <p:spPr bwMode="auto">
          <a:xfrm>
            <a:off x="1524001" y="309815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96281" name="Object 25">
            <a:extLst>
              <a:ext uri="{FF2B5EF4-FFF2-40B4-BE49-F238E27FC236}">
                <a16:creationId xmlns:a16="http://schemas.microsoft.com/office/drawing/2014/main" id="{CBD592DF-8DDE-47C9-B015-C77679EFB7F8}"/>
              </a:ext>
            </a:extLst>
          </p:cNvPr>
          <p:cNvGraphicFramePr>
            <a:graphicFrameLocks noChangeAspect="1"/>
          </p:cNvGraphicFramePr>
          <p:nvPr/>
        </p:nvGraphicFramePr>
        <p:xfrm>
          <a:off x="5016501" y="4005263"/>
          <a:ext cx="1800225" cy="525462"/>
        </p:xfrm>
        <a:graphic>
          <a:graphicData uri="http://schemas.openxmlformats.org/presentationml/2006/ole">
            <mc:AlternateContent xmlns:mc="http://schemas.openxmlformats.org/markup-compatibility/2006">
              <mc:Choice xmlns:v="urn:schemas-microsoft-com:vml" Requires="v">
                <p:oleObj spid="_x0000_s5124" name="Equation" r:id="rId7" imgW="685800" imgH="203200" progId="Equation.3">
                  <p:embed/>
                </p:oleObj>
              </mc:Choice>
              <mc:Fallback>
                <p:oleObj name="Equation" r:id="rId7" imgW="685800" imgH="203200" progId="Equation.3">
                  <p:embed/>
                  <p:pic>
                    <p:nvPicPr>
                      <p:cNvPr id="96281" name="Object 25">
                        <a:extLst>
                          <a:ext uri="{FF2B5EF4-FFF2-40B4-BE49-F238E27FC236}">
                            <a16:creationId xmlns:a16="http://schemas.microsoft.com/office/drawing/2014/main" id="{CBD592DF-8DDE-47C9-B015-C77679EFB7F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16501" y="4005263"/>
                        <a:ext cx="1800225" cy="525462"/>
                      </a:xfrm>
                      <a:prstGeom prst="rect">
                        <a:avLst/>
                      </a:prstGeom>
                      <a:solidFill>
                        <a:srgbClr val="99CCFF"/>
                      </a:solidFill>
                    </p:spPr>
                  </p:pic>
                </p:oleObj>
              </mc:Fallback>
            </mc:AlternateContent>
          </a:graphicData>
        </a:graphic>
      </p:graphicFrame>
      <p:sp>
        <p:nvSpPr>
          <p:cNvPr id="96285" name="Rectangle 29">
            <a:extLst>
              <a:ext uri="{FF2B5EF4-FFF2-40B4-BE49-F238E27FC236}">
                <a16:creationId xmlns:a16="http://schemas.microsoft.com/office/drawing/2014/main" id="{0265C49B-003F-4F4D-B75B-6B042D75DB11}"/>
              </a:ext>
            </a:extLst>
          </p:cNvPr>
          <p:cNvSpPr>
            <a:spLocks noChangeArrowheads="1"/>
          </p:cNvSpPr>
          <p:nvPr/>
        </p:nvSpPr>
        <p:spPr bwMode="auto">
          <a:xfrm>
            <a:off x="1919288" y="4724400"/>
            <a:ext cx="83232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b="1" i="1">
                <a:solidFill>
                  <a:prstClr val="black"/>
                </a:solidFill>
                <a:latin typeface="Times New Roman" panose="02020603050405020304" pitchFamily="18" charset="0"/>
              </a:rPr>
              <a:t>Το</a:t>
            </a:r>
            <a:r>
              <a:rPr lang="el-GR" altLang="el-GR" b="1" i="1">
                <a:solidFill>
                  <a:prstClr val="black"/>
                </a:solidFill>
              </a:rPr>
              <a:t> </a:t>
            </a:r>
            <a:r>
              <a:rPr lang="el-GR" altLang="el-GR" b="1" i="1">
                <a:solidFill>
                  <a:prstClr val="black"/>
                </a:solidFill>
                <a:latin typeface="Calibri" panose="020F0502020204030204" pitchFamily="34" charset="0"/>
                <a:cs typeface="Times New Roman" panose="02020603050405020304" pitchFamily="18" charset="0"/>
              </a:rPr>
              <a:t>Ι</a:t>
            </a:r>
            <a:r>
              <a:rPr lang="el-GR" altLang="el-GR" b="1">
                <a:solidFill>
                  <a:prstClr val="black"/>
                </a:solidFill>
                <a:latin typeface="Calibri" panose="020F0502020204030204" pitchFamily="34" charset="0"/>
                <a:cs typeface="Times New Roman" panose="02020603050405020304" pitchFamily="18" charset="0"/>
              </a:rPr>
              <a:t> είναι η μέγιστη τιμή της έντασης του ρεύματος (πλάτος)</a:t>
            </a:r>
            <a:r>
              <a:rPr lang="el-GR" altLang="el-GR">
                <a:solidFill>
                  <a:prstClr val="black"/>
                </a:solidFill>
              </a:rPr>
              <a:t> </a:t>
            </a:r>
            <a:r>
              <a:rPr lang="en-US" altLang="el-GR">
                <a:solidFill>
                  <a:prstClr val="black"/>
                </a:solidFill>
              </a:rPr>
              <a:t> </a:t>
            </a:r>
          </a:p>
        </p:txBody>
      </p:sp>
      <p:sp>
        <p:nvSpPr>
          <p:cNvPr id="71692" name="Rectangle 31">
            <a:extLst>
              <a:ext uri="{FF2B5EF4-FFF2-40B4-BE49-F238E27FC236}">
                <a16:creationId xmlns:a16="http://schemas.microsoft.com/office/drawing/2014/main" id="{308EFBDA-CB00-45D6-AC9D-996D825E41D8}"/>
              </a:ext>
            </a:extLst>
          </p:cNvPr>
          <p:cNvSpPr>
            <a:spLocks noChangeArrowheads="1"/>
          </p:cNvSpPr>
          <p:nvPr/>
        </p:nvSpPr>
        <p:spPr bwMode="auto">
          <a:xfrm>
            <a:off x="1524001" y="300290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96286" name="Object 30">
            <a:extLst>
              <a:ext uri="{FF2B5EF4-FFF2-40B4-BE49-F238E27FC236}">
                <a16:creationId xmlns:a16="http://schemas.microsoft.com/office/drawing/2014/main" id="{B7CB749F-C272-4A31-B5B0-8010F1EB4E4C}"/>
              </a:ext>
            </a:extLst>
          </p:cNvPr>
          <p:cNvGraphicFramePr>
            <a:graphicFrameLocks noChangeAspect="1"/>
          </p:cNvGraphicFramePr>
          <p:nvPr/>
        </p:nvGraphicFramePr>
        <p:xfrm>
          <a:off x="5519739" y="5373689"/>
          <a:ext cx="1081087" cy="1030287"/>
        </p:xfrm>
        <a:graphic>
          <a:graphicData uri="http://schemas.openxmlformats.org/presentationml/2006/ole">
            <mc:AlternateContent xmlns:mc="http://schemas.openxmlformats.org/markup-compatibility/2006">
              <mc:Choice xmlns:v="urn:schemas-microsoft-com:vml" Requires="v">
                <p:oleObj spid="_x0000_s5125" name="Equation" r:id="rId9" imgW="405520" imgH="392847" progId="Equation.3">
                  <p:embed/>
                </p:oleObj>
              </mc:Choice>
              <mc:Fallback>
                <p:oleObj name="Equation" r:id="rId9" imgW="405520" imgH="392847" progId="Equation.3">
                  <p:embed/>
                  <p:pic>
                    <p:nvPicPr>
                      <p:cNvPr id="96286" name="Object 30">
                        <a:extLst>
                          <a:ext uri="{FF2B5EF4-FFF2-40B4-BE49-F238E27FC236}">
                            <a16:creationId xmlns:a16="http://schemas.microsoft.com/office/drawing/2014/main" id="{B7CB749F-C272-4A31-B5B0-8010F1EB4E4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19739" y="5373689"/>
                        <a:ext cx="1081087" cy="1030287"/>
                      </a:xfrm>
                      <a:prstGeom prst="rect">
                        <a:avLst/>
                      </a:prstGeom>
                      <a:solidFill>
                        <a:srgbClr val="99CCFF"/>
                      </a:solidFill>
                    </p:spPr>
                  </p:pic>
                </p:oleObj>
              </mc:Fallback>
            </mc:AlternateContent>
          </a:graphicData>
        </a:graphic>
      </p:graphicFrame>
      <p:sp>
        <p:nvSpPr>
          <p:cNvPr id="71693" name="Rectangle 32">
            <a:extLst>
              <a:ext uri="{FF2B5EF4-FFF2-40B4-BE49-F238E27FC236}">
                <a16:creationId xmlns:a16="http://schemas.microsoft.com/office/drawing/2014/main" id="{9ED388CE-93DE-4686-ABFB-31233CD2F64A}"/>
              </a:ext>
            </a:extLst>
          </p:cNvPr>
          <p:cNvSpPr>
            <a:spLocks noChangeArrowheads="1"/>
          </p:cNvSpPr>
          <p:nvPr/>
        </p:nvSpPr>
        <p:spPr bwMode="auto">
          <a:xfrm>
            <a:off x="1524001" y="33934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96263"/>
                                        </p:tgtEl>
                                        <p:attrNameLst>
                                          <p:attrName>style.visibility</p:attrName>
                                        </p:attrNameLst>
                                      </p:cBhvr>
                                      <p:to>
                                        <p:strVal val="visible"/>
                                      </p:to>
                                    </p:set>
                                    <p:animScale>
                                      <p:cBhvr>
                                        <p:cTn id="7" dur="1000" decel="50000" fill="hold">
                                          <p:stCondLst>
                                            <p:cond delay="0"/>
                                          </p:stCondLst>
                                        </p:cTn>
                                        <p:tgtEl>
                                          <p:spTgt spid="9626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96263"/>
                                        </p:tgtEl>
                                        <p:attrNameLst>
                                          <p:attrName>ppt_x</p:attrName>
                                          <p:attrName>ppt_y</p:attrName>
                                        </p:attrNameLst>
                                      </p:cBhvr>
                                    </p:animMotion>
                                    <p:animEffect transition="in" filter="fade">
                                      <p:cBhvr>
                                        <p:cTn id="9" dur="1000"/>
                                        <p:tgtEl>
                                          <p:spTgt spid="9626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6" fill="hold" grpId="0" nodeType="clickEffect">
                                  <p:stCondLst>
                                    <p:cond delay="0"/>
                                  </p:stCondLst>
                                  <p:childTnLst>
                                    <p:set>
                                      <p:cBhvr>
                                        <p:cTn id="13" dur="1" fill="hold">
                                          <p:stCondLst>
                                            <p:cond delay="0"/>
                                          </p:stCondLst>
                                        </p:cTn>
                                        <p:tgtEl>
                                          <p:spTgt spid="96277"/>
                                        </p:tgtEl>
                                        <p:attrNameLst>
                                          <p:attrName>style.visibility</p:attrName>
                                        </p:attrNameLst>
                                      </p:cBhvr>
                                      <p:to>
                                        <p:strVal val="visible"/>
                                      </p:to>
                                    </p:set>
                                    <p:animEffect transition="in" filter="strips(downRight)">
                                      <p:cBhvr>
                                        <p:cTn id="14" dur="500"/>
                                        <p:tgtEl>
                                          <p:spTgt spid="9627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627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628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96285"/>
                                        </p:tgtEl>
                                        <p:attrNameLst>
                                          <p:attrName>style.visibility</p:attrName>
                                        </p:attrNameLst>
                                      </p:cBhvr>
                                      <p:to>
                                        <p:strVal val="visible"/>
                                      </p:to>
                                    </p:set>
                                    <p:animEffect transition="in" filter="strips(downRight)">
                                      <p:cBhvr>
                                        <p:cTn id="27" dur="500"/>
                                        <p:tgtEl>
                                          <p:spTgt spid="9628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962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77" grpId="0"/>
      <p:bldP spid="9628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4">
            <a:extLst>
              <a:ext uri="{FF2B5EF4-FFF2-40B4-BE49-F238E27FC236}">
                <a16:creationId xmlns:a16="http://schemas.microsoft.com/office/drawing/2014/main" id="{D255ECFA-A910-442E-91C9-22CB2074D1E6}"/>
              </a:ext>
            </a:extLst>
          </p:cNvPr>
          <p:cNvSpPr>
            <a:spLocks noChangeArrowheads="1"/>
          </p:cNvSpPr>
          <p:nvPr/>
        </p:nvSpPr>
        <p:spPr bwMode="auto">
          <a:xfrm>
            <a:off x="1774825" y="258119"/>
            <a:ext cx="46089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n-US" altLang="el-GR" b="1">
                <a:solidFill>
                  <a:srgbClr val="FF0000"/>
                </a:solidFill>
                <a:latin typeface="Calibri" panose="020F0502020204030204" pitchFamily="34" charset="0"/>
                <a:cs typeface="Times New Roman" panose="02020603050405020304" pitchFamily="18" charset="0"/>
              </a:rPr>
              <a:t>5-7	</a:t>
            </a:r>
            <a:r>
              <a:rPr lang="el-GR" altLang="el-GR" b="1">
                <a:solidFill>
                  <a:srgbClr val="FF0000"/>
                </a:solidFill>
                <a:latin typeface="Calibri" panose="020F0502020204030204" pitchFamily="34" charset="0"/>
                <a:cs typeface="Times New Roman" panose="02020603050405020304" pitchFamily="18" charset="0"/>
              </a:rPr>
              <a:t>ΕΝΑΛΛΑΣΣΟΜΕΝΟ ΡΕΥΜΑ</a:t>
            </a:r>
            <a:r>
              <a:rPr lang="en-US" altLang="el-GR">
                <a:solidFill>
                  <a:prstClr val="black"/>
                </a:solidFill>
              </a:rPr>
              <a:t> </a:t>
            </a:r>
          </a:p>
        </p:txBody>
      </p:sp>
      <p:sp>
        <p:nvSpPr>
          <p:cNvPr id="97286" name="Rectangle 6">
            <a:extLst>
              <a:ext uri="{FF2B5EF4-FFF2-40B4-BE49-F238E27FC236}">
                <a16:creationId xmlns:a16="http://schemas.microsoft.com/office/drawing/2014/main" id="{DFEE2AC9-1318-4BC9-A7C1-C020F95F65E7}"/>
              </a:ext>
            </a:extLst>
          </p:cNvPr>
          <p:cNvSpPr>
            <a:spLocks noChangeArrowheads="1"/>
          </p:cNvSpPr>
          <p:nvPr/>
        </p:nvSpPr>
        <p:spPr bwMode="auto">
          <a:xfrm>
            <a:off x="1774826" y="760840"/>
            <a:ext cx="83534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a:solidFill>
                  <a:prstClr val="black"/>
                </a:solidFill>
                <a:latin typeface="Calibri" panose="020F0502020204030204" pitchFamily="34" charset="0"/>
                <a:cs typeface="Times New Roman" panose="02020603050405020304" pitchFamily="18" charset="0"/>
              </a:rPr>
              <a:t>Το ρεύμα αυτό, που η φορά του μεταβάλλεται περιοδικά με το χρόνο, ονομάζεται </a:t>
            </a:r>
            <a:r>
              <a:rPr lang="el-GR" altLang="el-GR" b="1">
                <a:solidFill>
                  <a:prstClr val="black"/>
                </a:solidFill>
                <a:latin typeface="Calibri" panose="020F0502020204030204" pitchFamily="34" charset="0"/>
                <a:cs typeface="Times New Roman" panose="02020603050405020304" pitchFamily="18" charset="0"/>
              </a:rPr>
              <a:t>εναλλασσόμενο ρεύμα</a:t>
            </a:r>
            <a:r>
              <a:rPr lang="el-GR" altLang="el-GR">
                <a:solidFill>
                  <a:prstClr val="black"/>
                </a:solidFill>
                <a:latin typeface="Calibri" panose="020F0502020204030204" pitchFamily="34" charset="0"/>
                <a:cs typeface="Times New Roman" panose="02020603050405020304" pitchFamily="18" charset="0"/>
              </a:rPr>
              <a:t>.</a:t>
            </a:r>
            <a:r>
              <a:rPr lang="en-US" altLang="el-GR">
                <a:solidFill>
                  <a:prstClr val="black"/>
                </a:solidFill>
              </a:rPr>
              <a:t> </a:t>
            </a:r>
          </a:p>
        </p:txBody>
      </p:sp>
      <p:pic>
        <p:nvPicPr>
          <p:cNvPr id="97287" name="Picture 7">
            <a:extLst>
              <a:ext uri="{FF2B5EF4-FFF2-40B4-BE49-F238E27FC236}">
                <a16:creationId xmlns:a16="http://schemas.microsoft.com/office/drawing/2014/main" id="{2441BB64-B47E-4D87-93C3-8F892408A34E}"/>
              </a:ext>
            </a:extLst>
          </p:cNvPr>
          <p:cNvPicPr>
            <a:picLocks noChangeAspect="1" noChangeArrowheads="1"/>
          </p:cNvPicPr>
          <p:nvPr/>
        </p:nvPicPr>
        <p:blipFill>
          <a:blip r:embed="rId2">
            <a:lum bright="-18000"/>
            <a:extLst>
              <a:ext uri="{28A0092B-C50C-407E-A947-70E740481C1C}">
                <a14:useLocalDpi xmlns:a14="http://schemas.microsoft.com/office/drawing/2010/main" val="0"/>
              </a:ext>
            </a:extLst>
          </a:blip>
          <a:srcRect/>
          <a:stretch>
            <a:fillRect/>
          </a:stretch>
        </p:blipFill>
        <p:spPr bwMode="auto">
          <a:xfrm>
            <a:off x="2351089" y="1557338"/>
            <a:ext cx="6408737" cy="229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89" name="Rectangle 9">
            <a:extLst>
              <a:ext uri="{FF2B5EF4-FFF2-40B4-BE49-F238E27FC236}">
                <a16:creationId xmlns:a16="http://schemas.microsoft.com/office/drawing/2014/main" id="{5AA0D632-D753-45BC-B66A-D1E2E617B91B}"/>
              </a:ext>
            </a:extLst>
          </p:cNvPr>
          <p:cNvSpPr>
            <a:spLocks noChangeArrowheads="1"/>
          </p:cNvSpPr>
          <p:nvPr/>
        </p:nvSpPr>
        <p:spPr bwMode="auto">
          <a:xfrm>
            <a:off x="1919288" y="4000928"/>
            <a:ext cx="80645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a:solidFill>
                  <a:prstClr val="black"/>
                </a:solidFill>
                <a:latin typeface="Calibri" panose="020F0502020204030204" pitchFamily="34" charset="0"/>
                <a:cs typeface="Times New Roman" panose="02020603050405020304" pitchFamily="18" charset="0"/>
              </a:rPr>
              <a:t>Η γωνία </a:t>
            </a:r>
            <a:r>
              <a:rPr lang="el-GR" altLang="el-GR" i="1">
                <a:solidFill>
                  <a:prstClr val="black"/>
                </a:solidFill>
                <a:latin typeface="Calibri" panose="020F0502020204030204" pitchFamily="34" charset="0"/>
                <a:cs typeface="Times New Roman" panose="02020603050405020304" pitchFamily="18" charset="0"/>
              </a:rPr>
              <a:t>ωt</a:t>
            </a:r>
            <a:r>
              <a:rPr lang="el-GR" altLang="el-GR">
                <a:solidFill>
                  <a:prstClr val="black"/>
                </a:solidFill>
                <a:latin typeface="Calibri" panose="020F0502020204030204" pitchFamily="34" charset="0"/>
                <a:cs typeface="Times New Roman" panose="02020603050405020304" pitchFamily="18" charset="0"/>
              </a:rPr>
              <a:t> ονομάζεται φάση και το </a:t>
            </a:r>
            <a:r>
              <a:rPr lang="el-GR" altLang="el-GR" i="1">
                <a:solidFill>
                  <a:prstClr val="black"/>
                </a:solidFill>
                <a:latin typeface="Calibri" panose="020F0502020204030204" pitchFamily="34" charset="0"/>
                <a:cs typeface="Times New Roman" panose="02020603050405020304" pitchFamily="18" charset="0"/>
              </a:rPr>
              <a:t>ω</a:t>
            </a:r>
            <a:r>
              <a:rPr lang="el-GR" altLang="el-GR">
                <a:solidFill>
                  <a:prstClr val="black"/>
                </a:solidFill>
                <a:latin typeface="Calibri" panose="020F0502020204030204" pitchFamily="34" charset="0"/>
                <a:cs typeface="Times New Roman" panose="02020603050405020304" pitchFamily="18" charset="0"/>
              </a:rPr>
              <a:t> γωνιακή συχνότητα του εναλλασσόμενου ρεύματος.</a:t>
            </a:r>
            <a:r>
              <a:rPr lang="en-US" altLang="el-GR">
                <a:solidFill>
                  <a:prstClr val="black"/>
                </a:solidFill>
              </a:rPr>
              <a:t> </a:t>
            </a:r>
          </a:p>
        </p:txBody>
      </p:sp>
      <p:sp>
        <p:nvSpPr>
          <p:cNvPr id="97291" name="Rectangle 11">
            <a:extLst>
              <a:ext uri="{FF2B5EF4-FFF2-40B4-BE49-F238E27FC236}">
                <a16:creationId xmlns:a16="http://schemas.microsoft.com/office/drawing/2014/main" id="{38A10EC0-333D-4566-89E6-FE2DD70BA960}"/>
              </a:ext>
            </a:extLst>
          </p:cNvPr>
          <p:cNvSpPr>
            <a:spLocks noChangeArrowheads="1"/>
          </p:cNvSpPr>
          <p:nvPr/>
        </p:nvSpPr>
        <p:spPr bwMode="auto">
          <a:xfrm>
            <a:off x="1882776" y="4876196"/>
            <a:ext cx="82454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a:solidFill>
                  <a:prstClr val="black"/>
                </a:solidFill>
                <a:latin typeface="Calibri" panose="020F0502020204030204" pitchFamily="34" charset="0"/>
                <a:cs typeface="Times New Roman" panose="02020603050405020304" pitchFamily="18" charset="0"/>
              </a:rPr>
              <a:t>Η  εναλλασσόμενη τάση που εφαρμόσαμε στα άκρα του αντιστάτη και το ρεύμα παίρνουν ταυτόχρονα τη μέγιστη ή την ελάχιστη τιμή. Λέμε ότι </a:t>
            </a:r>
            <a:r>
              <a:rPr lang="el-GR" altLang="el-GR" b="1">
                <a:solidFill>
                  <a:prstClr val="black"/>
                </a:solidFill>
                <a:latin typeface="Calibri" panose="020F0502020204030204" pitchFamily="34" charset="0"/>
                <a:cs typeface="Times New Roman" panose="02020603050405020304" pitchFamily="18" charset="0"/>
              </a:rPr>
              <a:t>τα δύο μεγέθη βρίσκονται σε φάση</a:t>
            </a:r>
            <a:r>
              <a:rPr lang="el-GR" altLang="el-GR">
                <a:solidFill>
                  <a:prstClr val="black"/>
                </a:solidFill>
                <a:latin typeface="Calibri" panose="020F0502020204030204" pitchFamily="34" charset="0"/>
                <a:cs typeface="Times New Roman" panose="02020603050405020304" pitchFamily="18" charset="0"/>
              </a:rPr>
              <a:t> (ή ότι η διαφορά φάσης τους είναι μηδέν).</a:t>
            </a:r>
            <a:r>
              <a:rPr lang="en-US" altLang="el-GR">
                <a:solidFill>
                  <a:prstClr val="black"/>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7286"/>
                                        </p:tgtEl>
                                        <p:attrNameLst>
                                          <p:attrName>style.visibility</p:attrName>
                                        </p:attrNameLst>
                                      </p:cBhvr>
                                      <p:to>
                                        <p:strVal val="visible"/>
                                      </p:to>
                                    </p:set>
                                    <p:animEffect transition="in" filter="strips(downRight)">
                                      <p:cBhvr>
                                        <p:cTn id="7" dur="500"/>
                                        <p:tgtEl>
                                          <p:spTgt spid="972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2" presetClass="entr" presetSubtype="0" fill="hold" nodeType="clickEffect">
                                  <p:stCondLst>
                                    <p:cond delay="0"/>
                                  </p:stCondLst>
                                  <p:childTnLst>
                                    <p:set>
                                      <p:cBhvr>
                                        <p:cTn id="11" dur="1" fill="hold">
                                          <p:stCondLst>
                                            <p:cond delay="0"/>
                                          </p:stCondLst>
                                        </p:cTn>
                                        <p:tgtEl>
                                          <p:spTgt spid="97287"/>
                                        </p:tgtEl>
                                        <p:attrNameLst>
                                          <p:attrName>style.visibility</p:attrName>
                                        </p:attrNameLst>
                                      </p:cBhvr>
                                      <p:to>
                                        <p:strVal val="visible"/>
                                      </p:to>
                                    </p:set>
                                    <p:animScale>
                                      <p:cBhvr>
                                        <p:cTn id="12" dur="1000" decel="50000" fill="hold">
                                          <p:stCondLst>
                                            <p:cond delay="0"/>
                                          </p:stCondLst>
                                        </p:cTn>
                                        <p:tgtEl>
                                          <p:spTgt spid="9728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97287"/>
                                        </p:tgtEl>
                                        <p:attrNameLst>
                                          <p:attrName>ppt_x</p:attrName>
                                          <p:attrName>ppt_y</p:attrName>
                                        </p:attrNameLst>
                                      </p:cBhvr>
                                    </p:animMotion>
                                    <p:animEffect transition="in" filter="fade">
                                      <p:cBhvr>
                                        <p:cTn id="14" dur="1000"/>
                                        <p:tgtEl>
                                          <p:spTgt spid="9728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8" presetClass="entr" presetSubtype="6" fill="hold" grpId="0" nodeType="clickEffect">
                                  <p:stCondLst>
                                    <p:cond delay="0"/>
                                  </p:stCondLst>
                                  <p:childTnLst>
                                    <p:set>
                                      <p:cBhvr>
                                        <p:cTn id="18" dur="1" fill="hold">
                                          <p:stCondLst>
                                            <p:cond delay="0"/>
                                          </p:stCondLst>
                                        </p:cTn>
                                        <p:tgtEl>
                                          <p:spTgt spid="97289"/>
                                        </p:tgtEl>
                                        <p:attrNameLst>
                                          <p:attrName>style.visibility</p:attrName>
                                        </p:attrNameLst>
                                      </p:cBhvr>
                                      <p:to>
                                        <p:strVal val="visible"/>
                                      </p:to>
                                    </p:set>
                                    <p:animEffect transition="in" filter="strips(downRight)">
                                      <p:cBhvr>
                                        <p:cTn id="19" dur="500"/>
                                        <p:tgtEl>
                                          <p:spTgt spid="9728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ntr" presetSubtype="6" fill="hold" grpId="0" nodeType="clickEffect">
                                  <p:stCondLst>
                                    <p:cond delay="0"/>
                                  </p:stCondLst>
                                  <p:childTnLst>
                                    <p:set>
                                      <p:cBhvr>
                                        <p:cTn id="23" dur="1" fill="hold">
                                          <p:stCondLst>
                                            <p:cond delay="0"/>
                                          </p:stCondLst>
                                        </p:cTn>
                                        <p:tgtEl>
                                          <p:spTgt spid="97291"/>
                                        </p:tgtEl>
                                        <p:attrNameLst>
                                          <p:attrName>style.visibility</p:attrName>
                                        </p:attrNameLst>
                                      </p:cBhvr>
                                      <p:to>
                                        <p:strVal val="visible"/>
                                      </p:to>
                                    </p:set>
                                    <p:animEffect transition="in" filter="strips(downRight)">
                                      <p:cBhvr>
                                        <p:cTn id="24" dur="500"/>
                                        <p:tgtEl>
                                          <p:spTgt spid="97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6" grpId="0"/>
      <p:bldP spid="97289" grpId="0"/>
      <p:bldP spid="9729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5">
            <a:extLst>
              <a:ext uri="{FF2B5EF4-FFF2-40B4-BE49-F238E27FC236}">
                <a16:creationId xmlns:a16="http://schemas.microsoft.com/office/drawing/2014/main" id="{E1731BE3-31EE-4159-9BE7-0ACBD5168BCA}"/>
              </a:ext>
            </a:extLst>
          </p:cNvPr>
          <p:cNvSpPr>
            <a:spLocks noChangeArrowheads="1"/>
          </p:cNvSpPr>
          <p:nvPr/>
        </p:nvSpPr>
        <p:spPr bwMode="auto">
          <a:xfrm>
            <a:off x="1847850" y="186682"/>
            <a:ext cx="56412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b="1">
                <a:solidFill>
                  <a:srgbClr val="FF0000"/>
                </a:solidFill>
                <a:latin typeface="Calibri" panose="020F0502020204030204" pitchFamily="34" charset="0"/>
                <a:cs typeface="Times New Roman" panose="02020603050405020304" pitchFamily="18" charset="0"/>
              </a:rPr>
              <a:t>5-8	ΕΝΕΡΓΟΣ ΕΝΤΑΣΗ  – ΕΝΕΡΓΟΣ ΤΑΣΗ</a:t>
            </a:r>
            <a:r>
              <a:rPr lang="en-US" altLang="el-GR">
                <a:solidFill>
                  <a:prstClr val="black"/>
                </a:solidFill>
              </a:rPr>
              <a:t> </a:t>
            </a:r>
          </a:p>
        </p:txBody>
      </p:sp>
      <p:sp>
        <p:nvSpPr>
          <p:cNvPr id="98311" name="Rectangle 7">
            <a:extLst>
              <a:ext uri="{FF2B5EF4-FFF2-40B4-BE49-F238E27FC236}">
                <a16:creationId xmlns:a16="http://schemas.microsoft.com/office/drawing/2014/main" id="{78903666-C290-4E4A-8CA8-8FED5865BA2D}"/>
              </a:ext>
            </a:extLst>
          </p:cNvPr>
          <p:cNvSpPr>
            <a:spLocks noChangeArrowheads="1"/>
          </p:cNvSpPr>
          <p:nvPr/>
        </p:nvSpPr>
        <p:spPr bwMode="auto">
          <a:xfrm>
            <a:off x="1703388" y="836614"/>
            <a:ext cx="864235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sz="2000" b="1">
                <a:solidFill>
                  <a:prstClr val="black"/>
                </a:solidFill>
                <a:latin typeface="Calibri" panose="020F0502020204030204" pitchFamily="34" charset="0"/>
                <a:cs typeface="Times New Roman" panose="02020603050405020304" pitchFamily="18" charset="0"/>
              </a:rPr>
              <a:t>Επειδή το εναλλασσόμενο ρεύμα και η εναλλασσόμενη τάση διαρκώς μεταβάλλονται, το να γνωρίζουμε τι τιμή έχουν ορισμένη στιγμή ελάχιστη πρακτική αξία έχει. Για το λόγο αυτό, στηριζόμενοι στο θερμικό φαινόμενο που προκαλούν σε ένα αντιστάτη, ορίζουμε τις ενεργές τους τιμές, που είναι μεγέθη σταθερά.</a:t>
            </a:r>
            <a:r>
              <a:rPr lang="el-GR" altLang="el-GR" sz="2000" b="1">
                <a:solidFill>
                  <a:prstClr val="black"/>
                </a:solidFill>
              </a:rPr>
              <a:t> </a:t>
            </a:r>
          </a:p>
        </p:txBody>
      </p:sp>
      <p:sp>
        <p:nvSpPr>
          <p:cNvPr id="72709" name="Rectangle 9">
            <a:extLst>
              <a:ext uri="{FF2B5EF4-FFF2-40B4-BE49-F238E27FC236}">
                <a16:creationId xmlns:a16="http://schemas.microsoft.com/office/drawing/2014/main" id="{A92F60C8-0163-4A82-AAC6-C09521629902}"/>
              </a:ext>
            </a:extLst>
          </p:cNvPr>
          <p:cNvSpPr>
            <a:spLocks noChangeArrowheads="1"/>
          </p:cNvSpPr>
          <p:nvPr/>
        </p:nvSpPr>
        <p:spPr bwMode="auto">
          <a:xfrm>
            <a:off x="1524001" y="249331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98312" name="Object 8">
            <a:extLst>
              <a:ext uri="{FF2B5EF4-FFF2-40B4-BE49-F238E27FC236}">
                <a16:creationId xmlns:a16="http://schemas.microsoft.com/office/drawing/2014/main" id="{E1AC87CD-12E3-4D2F-90F7-EC2CBA36C7A5}"/>
              </a:ext>
            </a:extLst>
          </p:cNvPr>
          <p:cNvGraphicFramePr>
            <a:graphicFrameLocks noChangeAspect="1"/>
          </p:cNvGraphicFramePr>
          <p:nvPr/>
        </p:nvGraphicFramePr>
        <p:xfrm>
          <a:off x="1774825" y="2924175"/>
          <a:ext cx="2952750" cy="2586038"/>
        </p:xfrm>
        <a:graphic>
          <a:graphicData uri="http://schemas.openxmlformats.org/presentationml/2006/ole">
            <mc:AlternateContent xmlns:mc="http://schemas.openxmlformats.org/markup-compatibility/2006">
              <mc:Choice xmlns:v="urn:schemas-microsoft-com:vml" Requires="v">
                <p:oleObj spid="_x0000_s6146" r:id="rId3" imgW="1630680" imgH="1438656" progId="CorelDRAW.Graphic.6">
                  <p:embed/>
                </p:oleObj>
              </mc:Choice>
              <mc:Fallback>
                <p:oleObj r:id="rId3" imgW="1630680" imgH="1438656" progId="CorelDRAW.Graphic.6">
                  <p:embed/>
                  <p:pic>
                    <p:nvPicPr>
                      <p:cNvPr id="98312" name="Object 8">
                        <a:extLst>
                          <a:ext uri="{FF2B5EF4-FFF2-40B4-BE49-F238E27FC236}">
                            <a16:creationId xmlns:a16="http://schemas.microsoft.com/office/drawing/2014/main" id="{E1AC87CD-12E3-4D2F-90F7-EC2CBA36C7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4825" y="2924175"/>
                        <a:ext cx="2952750" cy="2586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15" name="Rectangle 11">
            <a:extLst>
              <a:ext uri="{FF2B5EF4-FFF2-40B4-BE49-F238E27FC236}">
                <a16:creationId xmlns:a16="http://schemas.microsoft.com/office/drawing/2014/main" id="{F346F5A1-9011-426E-83E9-4A311B4398FD}"/>
              </a:ext>
            </a:extLst>
          </p:cNvPr>
          <p:cNvSpPr>
            <a:spLocks noChangeArrowheads="1"/>
          </p:cNvSpPr>
          <p:nvPr/>
        </p:nvSpPr>
        <p:spPr bwMode="auto">
          <a:xfrm>
            <a:off x="5087939" y="2920176"/>
            <a:ext cx="540067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sz="2000" b="1">
                <a:solidFill>
                  <a:prstClr val="black"/>
                </a:solidFill>
                <a:latin typeface="Calibri" panose="020F0502020204030204" pitchFamily="34" charset="0"/>
                <a:cs typeface="Times New Roman" panose="02020603050405020304" pitchFamily="18" charset="0"/>
              </a:rPr>
              <a:t>Έστω ο αντιστάτης </a:t>
            </a:r>
            <a:r>
              <a:rPr lang="en-US" altLang="el-GR" sz="2000" b="1">
                <a:solidFill>
                  <a:prstClr val="black"/>
                </a:solidFill>
                <a:latin typeface="Calibri" panose="020F0502020204030204" pitchFamily="34" charset="0"/>
                <a:cs typeface="Times New Roman" panose="02020603050405020304" pitchFamily="18" charset="0"/>
              </a:rPr>
              <a:t>R</a:t>
            </a:r>
            <a:r>
              <a:rPr lang="el-GR" altLang="el-GR" sz="2000" b="1">
                <a:solidFill>
                  <a:prstClr val="black"/>
                </a:solidFill>
                <a:latin typeface="Calibri" panose="020F0502020204030204" pitchFamily="34" charset="0"/>
                <a:cs typeface="Times New Roman" panose="02020603050405020304" pitchFamily="18" charset="0"/>
              </a:rPr>
              <a:t> που διαρρέεται από εναλλασσόμενο ρεύμα </a:t>
            </a:r>
            <a:r>
              <a:rPr lang="en-US" altLang="el-GR" sz="2000" b="1" i="1">
                <a:solidFill>
                  <a:prstClr val="black"/>
                </a:solidFill>
                <a:latin typeface="Calibri" panose="020F0502020204030204" pitchFamily="34" charset="0"/>
                <a:cs typeface="Times New Roman" panose="02020603050405020304" pitchFamily="18" charset="0"/>
              </a:rPr>
              <a:t>i</a:t>
            </a:r>
            <a:r>
              <a:rPr lang="el-GR" altLang="el-GR" sz="2000" b="1">
                <a:solidFill>
                  <a:prstClr val="black"/>
                </a:solidFill>
                <a:latin typeface="Calibri" panose="020F0502020204030204" pitchFamily="34" charset="0"/>
                <a:cs typeface="Times New Roman" panose="02020603050405020304" pitchFamily="18" charset="0"/>
              </a:rPr>
              <a:t>. Στον αντιστάτη παράγεται θερμότητα. Έστω </a:t>
            </a:r>
            <a:r>
              <a:rPr lang="en-US" altLang="el-GR" sz="2000" b="1">
                <a:solidFill>
                  <a:prstClr val="black"/>
                </a:solidFill>
                <a:latin typeface="Calibri" panose="020F0502020204030204" pitchFamily="34" charset="0"/>
                <a:cs typeface="Times New Roman" panose="02020603050405020304" pitchFamily="18" charset="0"/>
              </a:rPr>
              <a:t>Q</a:t>
            </a:r>
            <a:r>
              <a:rPr lang="el-GR" altLang="el-GR" sz="2000" b="1" baseline="-30000">
                <a:solidFill>
                  <a:prstClr val="black"/>
                </a:solidFill>
                <a:latin typeface="Calibri" panose="020F0502020204030204" pitchFamily="34" charset="0"/>
                <a:cs typeface="Times New Roman" panose="02020603050405020304" pitchFamily="18" charset="0"/>
              </a:rPr>
              <a:t>ΕΝΑΛ</a:t>
            </a:r>
            <a:r>
              <a:rPr lang="el-GR" altLang="el-GR" sz="2000" b="1">
                <a:solidFill>
                  <a:prstClr val="black"/>
                </a:solidFill>
                <a:latin typeface="Calibri" panose="020F0502020204030204" pitchFamily="34" charset="0"/>
                <a:cs typeface="Times New Roman" panose="02020603050405020304" pitchFamily="18" charset="0"/>
              </a:rPr>
              <a:t> η θερμότητα που παράγεται σε χρόνο </a:t>
            </a:r>
            <a:r>
              <a:rPr lang="en-US" altLang="el-GR" sz="2000" b="1">
                <a:solidFill>
                  <a:prstClr val="black"/>
                </a:solidFill>
                <a:latin typeface="Calibri" panose="020F0502020204030204" pitchFamily="34" charset="0"/>
                <a:cs typeface="Times New Roman" panose="02020603050405020304" pitchFamily="18" charset="0"/>
              </a:rPr>
              <a:t>t</a:t>
            </a:r>
            <a:r>
              <a:rPr lang="el-GR" altLang="el-GR" sz="2000" b="1">
                <a:solidFill>
                  <a:prstClr val="black"/>
                </a:solidFill>
                <a:latin typeface="Calibri" panose="020F0502020204030204" pitchFamily="34" charset="0"/>
                <a:cs typeface="Times New Roman" panose="02020603050405020304" pitchFamily="18" charset="0"/>
              </a:rPr>
              <a:t>. Στον ίδιο αντιστάτη διαβιβάζουμε συνεχές ρεύμα.  Σε χρόνο </a:t>
            </a:r>
            <a:r>
              <a:rPr lang="en-US" altLang="el-GR" sz="2000" b="1">
                <a:solidFill>
                  <a:prstClr val="black"/>
                </a:solidFill>
                <a:latin typeface="Calibri" panose="020F0502020204030204" pitchFamily="34" charset="0"/>
                <a:cs typeface="Times New Roman" panose="02020603050405020304" pitchFamily="18" charset="0"/>
              </a:rPr>
              <a:t>t</a:t>
            </a:r>
            <a:r>
              <a:rPr lang="el-GR" altLang="el-GR" sz="2000" b="1">
                <a:solidFill>
                  <a:prstClr val="black"/>
                </a:solidFill>
                <a:latin typeface="Calibri" panose="020F0502020204030204" pitchFamily="34" charset="0"/>
                <a:cs typeface="Times New Roman" panose="02020603050405020304" pitchFamily="18" charset="0"/>
              </a:rPr>
              <a:t> στον αντιστάτη θα παραχθεί θερμότητα </a:t>
            </a:r>
            <a:r>
              <a:rPr lang="en-US" altLang="el-GR" sz="2000" b="1">
                <a:solidFill>
                  <a:prstClr val="black"/>
                </a:solidFill>
                <a:latin typeface="Calibri" panose="020F0502020204030204" pitchFamily="34" charset="0"/>
                <a:cs typeface="Times New Roman" panose="02020603050405020304" pitchFamily="18" charset="0"/>
              </a:rPr>
              <a:t>Q</a:t>
            </a:r>
            <a:r>
              <a:rPr lang="el-GR" altLang="el-GR" sz="2000" b="1" baseline="-30000">
                <a:solidFill>
                  <a:prstClr val="black"/>
                </a:solidFill>
                <a:latin typeface="Calibri" panose="020F0502020204030204" pitchFamily="34" charset="0"/>
                <a:cs typeface="Times New Roman" panose="02020603050405020304" pitchFamily="18" charset="0"/>
              </a:rPr>
              <a:t>Σ</a:t>
            </a:r>
            <a:r>
              <a:rPr lang="el-GR" altLang="el-GR" sz="2000" b="1">
                <a:solidFill>
                  <a:prstClr val="black"/>
                </a:solidFill>
                <a:latin typeface="Calibri" panose="020F0502020204030204" pitchFamily="34" charset="0"/>
                <a:cs typeface="Times New Roman" panose="02020603050405020304" pitchFamily="18" charset="0"/>
              </a:rPr>
              <a:t>. Αν η ένταση Ι</a:t>
            </a:r>
            <a:r>
              <a:rPr lang="el-GR" altLang="el-GR" sz="2000" b="1" baseline="-30000">
                <a:solidFill>
                  <a:prstClr val="black"/>
                </a:solidFill>
                <a:latin typeface="Calibri" panose="020F0502020204030204" pitchFamily="34" charset="0"/>
                <a:cs typeface="Times New Roman" panose="02020603050405020304" pitchFamily="18" charset="0"/>
              </a:rPr>
              <a:t>Σ</a:t>
            </a:r>
            <a:r>
              <a:rPr lang="el-GR" altLang="el-GR" sz="2000" b="1">
                <a:solidFill>
                  <a:prstClr val="black"/>
                </a:solidFill>
                <a:latin typeface="Calibri" panose="020F0502020204030204" pitchFamily="34" charset="0"/>
                <a:cs typeface="Times New Roman" panose="02020603050405020304" pitchFamily="18" charset="0"/>
              </a:rPr>
              <a:t> του συνεχούς ρεύματος είναι τέτοια ώστε </a:t>
            </a:r>
            <a:r>
              <a:rPr lang="en-US" altLang="el-GR" sz="2000" b="1">
                <a:solidFill>
                  <a:prstClr val="black"/>
                </a:solidFill>
                <a:latin typeface="Calibri" panose="020F0502020204030204" pitchFamily="34" charset="0"/>
                <a:cs typeface="Times New Roman" panose="02020603050405020304" pitchFamily="18" charset="0"/>
              </a:rPr>
              <a:t>Q</a:t>
            </a:r>
            <a:r>
              <a:rPr lang="el-GR" altLang="el-GR" sz="2000" b="1" baseline="-30000">
                <a:solidFill>
                  <a:prstClr val="black"/>
                </a:solidFill>
                <a:latin typeface="Calibri" panose="020F0502020204030204" pitchFamily="34" charset="0"/>
                <a:cs typeface="Times New Roman" panose="02020603050405020304" pitchFamily="18" charset="0"/>
              </a:rPr>
              <a:t>Σ</a:t>
            </a:r>
            <a:r>
              <a:rPr lang="el-GR" altLang="el-GR" sz="2000" b="1">
                <a:solidFill>
                  <a:prstClr val="black"/>
                </a:solidFill>
                <a:latin typeface="Calibri" panose="020F0502020204030204" pitchFamily="34" charset="0"/>
                <a:cs typeface="Times New Roman" panose="02020603050405020304" pitchFamily="18" charset="0"/>
              </a:rPr>
              <a:t>=</a:t>
            </a:r>
            <a:r>
              <a:rPr lang="en-US" altLang="el-GR" sz="2000" b="1">
                <a:solidFill>
                  <a:prstClr val="black"/>
                </a:solidFill>
                <a:latin typeface="Calibri" panose="020F0502020204030204" pitchFamily="34" charset="0"/>
                <a:cs typeface="Times New Roman" panose="02020603050405020304" pitchFamily="18" charset="0"/>
              </a:rPr>
              <a:t>Q</a:t>
            </a:r>
            <a:r>
              <a:rPr lang="el-GR" altLang="el-GR" sz="2000" b="1" baseline="-30000">
                <a:solidFill>
                  <a:prstClr val="black"/>
                </a:solidFill>
                <a:latin typeface="Calibri" panose="020F0502020204030204" pitchFamily="34" charset="0"/>
                <a:cs typeface="Times New Roman" panose="02020603050405020304" pitchFamily="18" charset="0"/>
              </a:rPr>
              <a:t>ΕΝΑΛ</a:t>
            </a:r>
            <a:r>
              <a:rPr lang="el-GR" altLang="el-GR" sz="2000" b="1">
                <a:solidFill>
                  <a:prstClr val="black"/>
                </a:solidFill>
                <a:latin typeface="Calibri" panose="020F0502020204030204" pitchFamily="34" charset="0"/>
                <a:cs typeface="Times New Roman" panose="02020603050405020304" pitchFamily="18" charset="0"/>
              </a:rPr>
              <a:t>, η τιμή αυτή του ρεύματος ονομάζεται ενεργός τιμή του εναλλασσόμενου.</a:t>
            </a:r>
            <a:r>
              <a:rPr lang="en-US" altLang="el-GR" sz="2000">
                <a:solidFill>
                  <a:prstClr val="black"/>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8311"/>
                                        </p:tgtEl>
                                        <p:attrNameLst>
                                          <p:attrName>style.visibility</p:attrName>
                                        </p:attrNameLst>
                                      </p:cBhvr>
                                      <p:to>
                                        <p:strVal val="visible"/>
                                      </p:to>
                                    </p:set>
                                    <p:animEffect transition="in" filter="strips(downRight)">
                                      <p:cBhvr>
                                        <p:cTn id="7" dur="500"/>
                                        <p:tgtEl>
                                          <p:spTgt spid="983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2" presetClass="entr" presetSubtype="0" fill="hold" nodeType="clickEffect">
                                  <p:stCondLst>
                                    <p:cond delay="0"/>
                                  </p:stCondLst>
                                  <p:childTnLst>
                                    <p:set>
                                      <p:cBhvr>
                                        <p:cTn id="11" dur="1" fill="hold">
                                          <p:stCondLst>
                                            <p:cond delay="0"/>
                                          </p:stCondLst>
                                        </p:cTn>
                                        <p:tgtEl>
                                          <p:spTgt spid="98312"/>
                                        </p:tgtEl>
                                        <p:attrNameLst>
                                          <p:attrName>style.visibility</p:attrName>
                                        </p:attrNameLst>
                                      </p:cBhvr>
                                      <p:to>
                                        <p:strVal val="visible"/>
                                      </p:to>
                                    </p:set>
                                    <p:animScale>
                                      <p:cBhvr>
                                        <p:cTn id="12" dur="1000" decel="50000" fill="hold">
                                          <p:stCondLst>
                                            <p:cond delay="0"/>
                                          </p:stCondLst>
                                        </p:cTn>
                                        <p:tgtEl>
                                          <p:spTgt spid="9831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98312"/>
                                        </p:tgtEl>
                                        <p:attrNameLst>
                                          <p:attrName>ppt_x</p:attrName>
                                          <p:attrName>ppt_y</p:attrName>
                                        </p:attrNameLst>
                                      </p:cBhvr>
                                    </p:animMotion>
                                    <p:animEffect transition="in" filter="fade">
                                      <p:cBhvr>
                                        <p:cTn id="14" dur="1000"/>
                                        <p:tgtEl>
                                          <p:spTgt spid="9831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98315"/>
                                        </p:tgtEl>
                                        <p:attrNameLst>
                                          <p:attrName>style.visibility</p:attrName>
                                        </p:attrNameLst>
                                      </p:cBhvr>
                                      <p:to>
                                        <p:strVal val="visible"/>
                                      </p:to>
                                    </p:set>
                                    <p:animEffect transition="in" filter="checkerboard(across)">
                                      <p:cBhvr>
                                        <p:cTn id="19" dur="500"/>
                                        <p:tgtEl>
                                          <p:spTgt spid="98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11" grpId="0"/>
      <p:bldP spid="983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7">
            <a:extLst>
              <a:ext uri="{FF2B5EF4-FFF2-40B4-BE49-F238E27FC236}">
                <a16:creationId xmlns:a16="http://schemas.microsoft.com/office/drawing/2014/main" id="{59F87170-C1FD-428D-BCE1-7075ED4A36A3}"/>
              </a:ext>
            </a:extLst>
          </p:cNvPr>
          <p:cNvGrpSpPr>
            <a:grpSpLocks/>
          </p:cNvGrpSpPr>
          <p:nvPr/>
        </p:nvGrpSpPr>
        <p:grpSpPr bwMode="auto">
          <a:xfrm>
            <a:off x="1774825" y="765176"/>
            <a:ext cx="8496300" cy="1635125"/>
            <a:chOff x="158" y="572"/>
            <a:chExt cx="5352" cy="1030"/>
          </a:xfrm>
        </p:grpSpPr>
        <p:sp>
          <p:nvSpPr>
            <p:cNvPr id="73742" name="Rectangle 6">
              <a:extLst>
                <a:ext uri="{FF2B5EF4-FFF2-40B4-BE49-F238E27FC236}">
                  <a16:creationId xmlns:a16="http://schemas.microsoft.com/office/drawing/2014/main" id="{28F670E2-B5A2-4113-A93D-2E050909B852}"/>
                </a:ext>
              </a:extLst>
            </p:cNvPr>
            <p:cNvSpPr>
              <a:spLocks noChangeArrowheads="1"/>
            </p:cNvSpPr>
            <p:nvPr/>
          </p:nvSpPr>
          <p:spPr bwMode="auto">
            <a:xfrm>
              <a:off x="158" y="613"/>
              <a:ext cx="5352"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b="1">
                  <a:solidFill>
                    <a:prstClr val="black"/>
                  </a:solidFill>
                  <a:latin typeface="Times New Roman" panose="02020603050405020304" pitchFamily="18" charset="0"/>
                </a:rPr>
                <a:t>Ενεργός ένταση</a:t>
              </a:r>
              <a:r>
                <a:rPr lang="el-GR" altLang="el-GR">
                  <a:solidFill>
                    <a:prstClr val="black"/>
                  </a:solidFill>
                  <a:latin typeface="Times New Roman" panose="02020603050405020304" pitchFamily="18" charset="0"/>
                  <a:cs typeface="Times New Roman" panose="02020603050405020304" pitchFamily="18" charset="0"/>
                </a:rPr>
                <a:t> </a:t>
              </a:r>
              <a:r>
                <a:rPr lang="el-GR" altLang="el-GR">
                  <a:solidFill>
                    <a:prstClr val="black"/>
                  </a:solidFill>
                  <a:latin typeface="Times New Roman" panose="02020603050405020304" pitchFamily="18" charset="0"/>
                </a:rPr>
                <a:t>      </a:t>
              </a:r>
              <a:r>
                <a:rPr lang="el-GR" altLang="el-GR" b="1">
                  <a:solidFill>
                    <a:prstClr val="black"/>
                  </a:solidFill>
                  <a:latin typeface="Times New Roman" panose="02020603050405020304" pitchFamily="18" charset="0"/>
                  <a:cs typeface="Times New Roman" panose="02020603050405020304" pitchFamily="18" charset="0"/>
                </a:rPr>
                <a:t>ενός εναλλασσομένου ρεύματος ονομάζεται η ένταση ενός συνεχούς ρεύματος το οποίο προκαλεί το ίδιο θερμικό αποτέλεσμα με το εναλλασσόμενο ρεύμα, όταν διαρρέει τον ίδιο αντιστάτη, στον ίδιο χρόνο. </a:t>
              </a:r>
            </a:p>
          </p:txBody>
        </p:sp>
        <p:graphicFrame>
          <p:nvGraphicFramePr>
            <p:cNvPr id="73733" name="Object 7">
              <a:extLst>
                <a:ext uri="{FF2B5EF4-FFF2-40B4-BE49-F238E27FC236}">
                  <a16:creationId xmlns:a16="http://schemas.microsoft.com/office/drawing/2014/main" id="{3890AFC2-C876-4F2C-89E1-385756B0D0F6}"/>
                </a:ext>
              </a:extLst>
            </p:cNvPr>
            <p:cNvGraphicFramePr>
              <a:graphicFrameLocks noChangeAspect="1"/>
            </p:cNvGraphicFramePr>
            <p:nvPr/>
          </p:nvGraphicFramePr>
          <p:xfrm>
            <a:off x="1565" y="572"/>
            <a:ext cx="348" cy="363"/>
          </p:xfrm>
          <a:graphic>
            <a:graphicData uri="http://schemas.openxmlformats.org/presentationml/2006/ole">
              <mc:AlternateContent xmlns:mc="http://schemas.openxmlformats.org/markup-compatibility/2006">
                <mc:Choice xmlns:v="urn:schemas-microsoft-com:vml" Requires="v">
                  <p:oleObj spid="_x0000_s7170" name="Equation" r:id="rId3" imgW="215806" imgH="228501" progId="Equation.3">
                    <p:embed/>
                  </p:oleObj>
                </mc:Choice>
                <mc:Fallback>
                  <p:oleObj name="Equation" r:id="rId3" imgW="215806" imgH="228501" progId="Equation.3">
                    <p:embed/>
                    <p:pic>
                      <p:nvPicPr>
                        <p:cNvPr id="73733" name="Object 7">
                          <a:extLst>
                            <a:ext uri="{FF2B5EF4-FFF2-40B4-BE49-F238E27FC236}">
                              <a16:creationId xmlns:a16="http://schemas.microsoft.com/office/drawing/2014/main" id="{3890AFC2-C876-4F2C-89E1-385756B0D0F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5" y="572"/>
                          <a:ext cx="348" cy="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73735" name="Rectangle 9">
            <a:extLst>
              <a:ext uri="{FF2B5EF4-FFF2-40B4-BE49-F238E27FC236}">
                <a16:creationId xmlns:a16="http://schemas.microsoft.com/office/drawing/2014/main" id="{B3A31EBA-DA0C-4D02-9636-1AB709B5F700}"/>
              </a:ext>
            </a:extLst>
          </p:cNvPr>
          <p:cNvSpPr>
            <a:spLocks noChangeArrowheads="1"/>
          </p:cNvSpPr>
          <p:nvPr/>
        </p:nvSpPr>
        <p:spPr bwMode="auto">
          <a:xfrm>
            <a:off x="1847850" y="186682"/>
            <a:ext cx="56412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b="1">
                <a:solidFill>
                  <a:srgbClr val="FF0000"/>
                </a:solidFill>
                <a:latin typeface="Calibri" panose="020F0502020204030204" pitchFamily="34" charset="0"/>
                <a:cs typeface="Times New Roman" panose="02020603050405020304" pitchFamily="18" charset="0"/>
              </a:rPr>
              <a:t>5-8	ΕΝΕΡΓΟΣ ΕΝΤΑΣΗ  – ΕΝΕΡΓΟΣ ΤΑΣΗ</a:t>
            </a:r>
            <a:r>
              <a:rPr lang="en-US" altLang="el-GR">
                <a:solidFill>
                  <a:prstClr val="black"/>
                </a:solidFill>
              </a:rPr>
              <a:t> </a:t>
            </a:r>
          </a:p>
        </p:txBody>
      </p:sp>
      <p:sp>
        <p:nvSpPr>
          <p:cNvPr id="73736" name="Rectangle 12">
            <a:extLst>
              <a:ext uri="{FF2B5EF4-FFF2-40B4-BE49-F238E27FC236}">
                <a16:creationId xmlns:a16="http://schemas.microsoft.com/office/drawing/2014/main" id="{C1CB6157-2FDE-49C7-A7E3-E86F07E2C7D8}"/>
              </a:ext>
            </a:extLst>
          </p:cNvPr>
          <p:cNvSpPr>
            <a:spLocks noChangeArrowheads="1"/>
          </p:cNvSpPr>
          <p:nvPr/>
        </p:nvSpPr>
        <p:spPr bwMode="auto">
          <a:xfrm>
            <a:off x="1524001" y="298861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99339" name="Object 11">
            <a:extLst>
              <a:ext uri="{FF2B5EF4-FFF2-40B4-BE49-F238E27FC236}">
                <a16:creationId xmlns:a16="http://schemas.microsoft.com/office/drawing/2014/main" id="{0163F4B3-3E89-449B-B24B-F3BCB97D4294}"/>
              </a:ext>
            </a:extLst>
          </p:cNvPr>
          <p:cNvGraphicFramePr>
            <a:graphicFrameLocks noChangeAspect="1"/>
          </p:cNvGraphicFramePr>
          <p:nvPr/>
        </p:nvGraphicFramePr>
        <p:xfrm>
          <a:off x="4943476" y="2420938"/>
          <a:ext cx="1439863" cy="990600"/>
        </p:xfrm>
        <a:graphic>
          <a:graphicData uri="http://schemas.openxmlformats.org/presentationml/2006/ole">
            <mc:AlternateContent xmlns:mc="http://schemas.openxmlformats.org/markup-compatibility/2006">
              <mc:Choice xmlns:v="urn:schemas-microsoft-com:vml" Requires="v">
                <p:oleObj spid="_x0000_s7171" name="Equation" r:id="rId5" imgW="609600" imgH="419100" progId="Equation.3">
                  <p:embed/>
                </p:oleObj>
              </mc:Choice>
              <mc:Fallback>
                <p:oleObj name="Equation" r:id="rId5" imgW="609600" imgH="419100" progId="Equation.3">
                  <p:embed/>
                  <p:pic>
                    <p:nvPicPr>
                      <p:cNvPr id="99339" name="Object 11">
                        <a:extLst>
                          <a:ext uri="{FF2B5EF4-FFF2-40B4-BE49-F238E27FC236}">
                            <a16:creationId xmlns:a16="http://schemas.microsoft.com/office/drawing/2014/main" id="{0163F4B3-3E89-449B-B24B-F3BCB97D429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43476" y="2420938"/>
                        <a:ext cx="1439863" cy="990600"/>
                      </a:xfrm>
                      <a:prstGeom prst="rect">
                        <a:avLst/>
                      </a:prstGeom>
                      <a:solidFill>
                        <a:srgbClr val="99CCFF"/>
                      </a:solidFill>
                    </p:spPr>
                  </p:pic>
                </p:oleObj>
              </mc:Fallback>
            </mc:AlternateContent>
          </a:graphicData>
        </a:graphic>
      </p:graphicFrame>
      <p:sp>
        <p:nvSpPr>
          <p:cNvPr id="73737" name="Rectangle 13">
            <a:extLst>
              <a:ext uri="{FF2B5EF4-FFF2-40B4-BE49-F238E27FC236}">
                <a16:creationId xmlns:a16="http://schemas.microsoft.com/office/drawing/2014/main" id="{C798442D-B2D9-4E14-B2A0-5EF3957996A9}"/>
              </a:ext>
            </a:extLst>
          </p:cNvPr>
          <p:cNvSpPr>
            <a:spLocks noChangeArrowheads="1"/>
          </p:cNvSpPr>
          <p:nvPr/>
        </p:nvSpPr>
        <p:spPr bwMode="auto">
          <a:xfrm>
            <a:off x="1524001" y="340771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pSp>
        <p:nvGrpSpPr>
          <p:cNvPr id="3" name="Group 18">
            <a:extLst>
              <a:ext uri="{FF2B5EF4-FFF2-40B4-BE49-F238E27FC236}">
                <a16:creationId xmlns:a16="http://schemas.microsoft.com/office/drawing/2014/main" id="{CBE11A6C-06AB-41EC-AFED-6FCFC7ADB91C}"/>
              </a:ext>
            </a:extLst>
          </p:cNvPr>
          <p:cNvGrpSpPr>
            <a:grpSpLocks/>
          </p:cNvGrpSpPr>
          <p:nvPr/>
        </p:nvGrpSpPr>
        <p:grpSpPr bwMode="auto">
          <a:xfrm>
            <a:off x="1919288" y="3500438"/>
            <a:ext cx="8280400" cy="2017712"/>
            <a:chOff x="249" y="2614"/>
            <a:chExt cx="5216" cy="1271"/>
          </a:xfrm>
        </p:grpSpPr>
        <p:graphicFrame>
          <p:nvGraphicFramePr>
            <p:cNvPr id="73732" name="Object 14">
              <a:extLst>
                <a:ext uri="{FF2B5EF4-FFF2-40B4-BE49-F238E27FC236}">
                  <a16:creationId xmlns:a16="http://schemas.microsoft.com/office/drawing/2014/main" id="{DF59E14B-87AD-4F9A-9989-51B58C8D10D7}"/>
                </a:ext>
              </a:extLst>
            </p:cNvPr>
            <p:cNvGraphicFramePr>
              <a:graphicFrameLocks noChangeAspect="1"/>
            </p:cNvGraphicFramePr>
            <p:nvPr/>
          </p:nvGraphicFramePr>
          <p:xfrm>
            <a:off x="1565" y="2614"/>
            <a:ext cx="363" cy="363"/>
          </p:xfrm>
          <a:graphic>
            <a:graphicData uri="http://schemas.openxmlformats.org/presentationml/2006/ole">
              <mc:AlternateContent xmlns:mc="http://schemas.openxmlformats.org/markup-compatibility/2006">
                <mc:Choice xmlns:v="urn:schemas-microsoft-com:vml" Requires="v">
                  <p:oleObj spid="_x0000_s7172" name="Equation" r:id="rId7" imgW="228600" imgH="228600" progId="Equation.3">
                    <p:embed/>
                  </p:oleObj>
                </mc:Choice>
                <mc:Fallback>
                  <p:oleObj name="Equation" r:id="rId7" imgW="228600" imgH="228600" progId="Equation.3">
                    <p:embed/>
                    <p:pic>
                      <p:nvPicPr>
                        <p:cNvPr id="73732" name="Object 14">
                          <a:extLst>
                            <a:ext uri="{FF2B5EF4-FFF2-40B4-BE49-F238E27FC236}">
                              <a16:creationId xmlns:a16="http://schemas.microsoft.com/office/drawing/2014/main" id="{DF59E14B-87AD-4F9A-9989-51B58C8D10D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65" y="2614"/>
                          <a:ext cx="363" cy="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3741" name="Rectangle 16">
              <a:extLst>
                <a:ext uri="{FF2B5EF4-FFF2-40B4-BE49-F238E27FC236}">
                  <a16:creationId xmlns:a16="http://schemas.microsoft.com/office/drawing/2014/main" id="{A3FAE027-B492-46B6-90A9-4FE09C83F7A5}"/>
                </a:ext>
              </a:extLst>
            </p:cNvPr>
            <p:cNvSpPr>
              <a:spLocks noChangeArrowheads="1"/>
            </p:cNvSpPr>
            <p:nvPr/>
          </p:nvSpPr>
          <p:spPr bwMode="auto">
            <a:xfrm>
              <a:off x="249" y="2664"/>
              <a:ext cx="5216" cy="1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sz="1100" b="1">
                  <a:solidFill>
                    <a:prstClr val="black"/>
                  </a:solidFill>
                  <a:latin typeface="Calibri" panose="020F0502020204030204" pitchFamily="34" charset="0"/>
                  <a:cs typeface="Times New Roman" panose="02020603050405020304" pitchFamily="18" charset="0"/>
                </a:rPr>
                <a:t> </a:t>
              </a:r>
              <a:r>
                <a:rPr lang="el-GR" altLang="el-GR" b="1">
                  <a:solidFill>
                    <a:prstClr val="black"/>
                  </a:solidFill>
                  <a:latin typeface="Times New Roman" panose="02020603050405020304" pitchFamily="18" charset="0"/>
                </a:rPr>
                <a:t>Ενεργός τάση </a:t>
              </a:r>
              <a:r>
                <a:rPr lang="el-GR" altLang="el-GR">
                  <a:solidFill>
                    <a:prstClr val="black"/>
                  </a:solidFill>
                  <a:latin typeface="Times New Roman" panose="02020603050405020304" pitchFamily="18" charset="0"/>
                </a:rPr>
                <a:t>        </a:t>
              </a:r>
              <a:r>
                <a:rPr lang="el-GR" altLang="el-GR" b="1">
                  <a:solidFill>
                    <a:prstClr val="black"/>
                  </a:solidFill>
                  <a:latin typeface="Times New Roman" panose="02020603050405020304" pitchFamily="18" charset="0"/>
                  <a:cs typeface="Times New Roman" panose="02020603050405020304" pitchFamily="18" charset="0"/>
                </a:rPr>
                <a:t>μιας εναλλασσόμενης τάσης, είναι η τιμή της συνεχούς τάσης, που αν εφαρμοστεί στα άκρα αντιστάτη ( </a:t>
              </a:r>
              <a:r>
                <a:rPr lang="en-US" altLang="el-GR" b="1">
                  <a:solidFill>
                    <a:prstClr val="black"/>
                  </a:solidFill>
                  <a:latin typeface="Times New Roman" panose="02020603050405020304" pitchFamily="18" charset="0"/>
                  <a:cs typeface="Times New Roman" panose="02020603050405020304" pitchFamily="18" charset="0"/>
                </a:rPr>
                <a:t>R</a:t>
              </a:r>
              <a:r>
                <a:rPr lang="el-GR" altLang="el-GR" b="1">
                  <a:solidFill>
                    <a:prstClr val="black"/>
                  </a:solidFill>
                  <a:latin typeface="Times New Roman" panose="02020603050405020304" pitchFamily="18" charset="0"/>
                  <a:cs typeface="Times New Roman" panose="02020603050405020304" pitchFamily="18" charset="0"/>
                </a:rPr>
                <a:t> ), προκαλεί συνεχές ρεύμα έντασης ίσης με την ενεργό ένταση του εναλλασσόμενου ρεύματος που θα προκαλούσε η εναλλασσόμενη τάση στον ίδιο αντιστάτη.</a:t>
              </a:r>
              <a:r>
                <a:rPr lang="en-US" altLang="el-GR">
                  <a:solidFill>
                    <a:prstClr val="black"/>
                  </a:solidFill>
                  <a:latin typeface="Times New Roman" panose="02020603050405020304" pitchFamily="18" charset="0"/>
                </a:rPr>
                <a:t> </a:t>
              </a:r>
            </a:p>
          </p:txBody>
        </p:sp>
      </p:grpSp>
      <p:sp>
        <p:nvSpPr>
          <p:cNvPr id="73739" name="Rectangle 20">
            <a:extLst>
              <a:ext uri="{FF2B5EF4-FFF2-40B4-BE49-F238E27FC236}">
                <a16:creationId xmlns:a16="http://schemas.microsoft.com/office/drawing/2014/main" id="{64ECA01C-E79C-486C-B962-ABDAE7AD63D9}"/>
              </a:ext>
            </a:extLst>
          </p:cNvPr>
          <p:cNvSpPr>
            <a:spLocks noChangeArrowheads="1"/>
          </p:cNvSpPr>
          <p:nvPr/>
        </p:nvSpPr>
        <p:spPr bwMode="auto">
          <a:xfrm>
            <a:off x="1524001" y="298861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99347" name="Object 19">
            <a:extLst>
              <a:ext uri="{FF2B5EF4-FFF2-40B4-BE49-F238E27FC236}">
                <a16:creationId xmlns:a16="http://schemas.microsoft.com/office/drawing/2014/main" id="{5C9163D3-B714-44AE-8E84-1FC3AE2A14A3}"/>
              </a:ext>
            </a:extLst>
          </p:cNvPr>
          <p:cNvGraphicFramePr>
            <a:graphicFrameLocks noChangeAspect="1"/>
          </p:cNvGraphicFramePr>
          <p:nvPr/>
        </p:nvGraphicFramePr>
        <p:xfrm>
          <a:off x="5087938" y="5661026"/>
          <a:ext cx="1439862" cy="974725"/>
        </p:xfrm>
        <a:graphic>
          <a:graphicData uri="http://schemas.openxmlformats.org/presentationml/2006/ole">
            <mc:AlternateContent xmlns:mc="http://schemas.openxmlformats.org/markup-compatibility/2006">
              <mc:Choice xmlns:v="urn:schemas-microsoft-com:vml" Requires="v">
                <p:oleObj spid="_x0000_s7173" name="Equation" r:id="rId9" imgW="622030" imgH="418918" progId="Equation.3">
                  <p:embed/>
                </p:oleObj>
              </mc:Choice>
              <mc:Fallback>
                <p:oleObj name="Equation" r:id="rId9" imgW="622030" imgH="418918" progId="Equation.3">
                  <p:embed/>
                  <p:pic>
                    <p:nvPicPr>
                      <p:cNvPr id="99347" name="Object 19">
                        <a:extLst>
                          <a:ext uri="{FF2B5EF4-FFF2-40B4-BE49-F238E27FC236}">
                            <a16:creationId xmlns:a16="http://schemas.microsoft.com/office/drawing/2014/main" id="{5C9163D3-B714-44AE-8E84-1FC3AE2A14A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87938" y="5661026"/>
                        <a:ext cx="1439862" cy="974725"/>
                      </a:xfrm>
                      <a:prstGeom prst="rect">
                        <a:avLst/>
                      </a:prstGeom>
                      <a:solidFill>
                        <a:srgbClr val="99CCFF"/>
                      </a:solidFill>
                    </p:spPr>
                  </p:pic>
                </p:oleObj>
              </mc:Fallback>
            </mc:AlternateContent>
          </a:graphicData>
        </a:graphic>
      </p:graphicFrame>
      <p:sp>
        <p:nvSpPr>
          <p:cNvPr id="73740" name="Rectangle 21">
            <a:extLst>
              <a:ext uri="{FF2B5EF4-FFF2-40B4-BE49-F238E27FC236}">
                <a16:creationId xmlns:a16="http://schemas.microsoft.com/office/drawing/2014/main" id="{B99E49E7-3175-4E73-87EC-AE0B78024BDF}"/>
              </a:ext>
            </a:extLst>
          </p:cNvPr>
          <p:cNvSpPr>
            <a:spLocks noChangeArrowheads="1"/>
          </p:cNvSpPr>
          <p:nvPr/>
        </p:nvSpPr>
        <p:spPr bwMode="auto">
          <a:xfrm>
            <a:off x="1524001" y="340771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99339"/>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6"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strips(downRight)">
                                      <p:cBhvr>
                                        <p:cTn id="16" dur="500"/>
                                        <p:tgtEl>
                                          <p:spTgt spid="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993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7" name="Rectangle 6">
            <a:extLst>
              <a:ext uri="{FF2B5EF4-FFF2-40B4-BE49-F238E27FC236}">
                <a16:creationId xmlns:a16="http://schemas.microsoft.com/office/drawing/2014/main" id="{4BD52BEB-3265-4E43-AD48-EFCCC1314900}"/>
              </a:ext>
            </a:extLst>
          </p:cNvPr>
          <p:cNvSpPr>
            <a:spLocks noChangeArrowheads="1"/>
          </p:cNvSpPr>
          <p:nvPr/>
        </p:nvSpPr>
        <p:spPr bwMode="auto">
          <a:xfrm>
            <a:off x="1703388" y="421115"/>
            <a:ext cx="84963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r>
              <a:rPr lang="el-GR" altLang="el-GR" b="1">
                <a:solidFill>
                  <a:srgbClr val="FF3300"/>
                </a:solidFill>
                <a:latin typeface="Calibri" panose="020F0502020204030204" pitchFamily="34" charset="0"/>
                <a:cs typeface="Times New Roman" panose="02020603050405020304" pitchFamily="18" charset="0"/>
              </a:rPr>
              <a:t>5-9	</a:t>
            </a:r>
            <a:r>
              <a:rPr lang="en-GB" altLang="el-GR" b="1">
                <a:solidFill>
                  <a:srgbClr val="FF3300"/>
                </a:solidFill>
                <a:latin typeface="Calibri" panose="020F0502020204030204" pitchFamily="34" charset="0"/>
                <a:cs typeface="Times New Roman" panose="02020603050405020304" pitchFamily="18" charset="0"/>
              </a:rPr>
              <a:t>Ο ΝΟΜΟΣ ΤΟΥ </a:t>
            </a:r>
            <a:r>
              <a:rPr lang="en-US" altLang="el-GR" b="1">
                <a:solidFill>
                  <a:srgbClr val="FF3300"/>
                </a:solidFill>
                <a:latin typeface="Calibri" panose="020F0502020204030204" pitchFamily="34" charset="0"/>
                <a:cs typeface="Times New Roman" panose="02020603050405020304" pitchFamily="18" charset="0"/>
              </a:rPr>
              <a:t>JOULE</a:t>
            </a:r>
            <a:r>
              <a:rPr lang="el-GR" altLang="el-GR" b="1">
                <a:solidFill>
                  <a:srgbClr val="FF3300"/>
                </a:solidFill>
                <a:latin typeface="Calibri" panose="020F0502020204030204" pitchFamily="34" charset="0"/>
                <a:cs typeface="Times New Roman" panose="02020603050405020304" pitchFamily="18" charset="0"/>
              </a:rPr>
              <a:t> (</a:t>
            </a:r>
            <a:r>
              <a:rPr lang="en-GB" altLang="el-GR" b="1">
                <a:solidFill>
                  <a:srgbClr val="FF3300"/>
                </a:solidFill>
                <a:latin typeface="Calibri" panose="020F0502020204030204" pitchFamily="34" charset="0"/>
                <a:cs typeface="Times New Roman" panose="02020603050405020304" pitchFamily="18" charset="0"/>
              </a:rPr>
              <a:t>ΤΖΑΟΥΛ</a:t>
            </a:r>
            <a:r>
              <a:rPr lang="el-GR" altLang="el-GR" b="1">
                <a:solidFill>
                  <a:srgbClr val="FF3300"/>
                </a:solidFill>
                <a:latin typeface="Calibri" panose="020F0502020204030204" pitchFamily="34" charset="0"/>
                <a:cs typeface="Times New Roman" panose="02020603050405020304" pitchFamily="18" charset="0"/>
              </a:rPr>
              <a:t>) - </a:t>
            </a:r>
            <a:r>
              <a:rPr lang="en-GB" altLang="el-GR" b="1">
                <a:solidFill>
                  <a:srgbClr val="FF3300"/>
                </a:solidFill>
                <a:latin typeface="Calibri" panose="020F0502020204030204" pitchFamily="34" charset="0"/>
                <a:cs typeface="Times New Roman" panose="02020603050405020304" pitchFamily="18" charset="0"/>
              </a:rPr>
              <a:t>ΙΣΧΥΣ ΤΟΥ ΕΝΑΛΛΑΣΣΟΜΕΝΟΥ ΡΕΥΜΑΤΟΣ</a:t>
            </a:r>
            <a:r>
              <a:rPr lang="en-US" altLang="el-GR" b="1">
                <a:solidFill>
                  <a:srgbClr val="FF3300"/>
                </a:solidFill>
              </a:rPr>
              <a:t> </a:t>
            </a:r>
          </a:p>
        </p:txBody>
      </p:sp>
      <p:sp>
        <p:nvSpPr>
          <p:cNvPr id="100360" name="Rectangle 8">
            <a:extLst>
              <a:ext uri="{FF2B5EF4-FFF2-40B4-BE49-F238E27FC236}">
                <a16:creationId xmlns:a16="http://schemas.microsoft.com/office/drawing/2014/main" id="{C9B46818-85D7-4055-93D8-8A849FCEDBD7}"/>
              </a:ext>
            </a:extLst>
          </p:cNvPr>
          <p:cNvSpPr>
            <a:spLocks noChangeArrowheads="1"/>
          </p:cNvSpPr>
          <p:nvPr/>
        </p:nvSpPr>
        <p:spPr bwMode="auto">
          <a:xfrm>
            <a:off x="1847850" y="1402229"/>
            <a:ext cx="8280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a:solidFill>
                  <a:prstClr val="black"/>
                </a:solidFill>
                <a:latin typeface="Calibri" panose="020F0502020204030204" pitchFamily="34" charset="0"/>
                <a:cs typeface="Times New Roman" panose="02020603050405020304" pitchFamily="18" charset="0"/>
              </a:rPr>
              <a:t>Η ενεργός τιμή της έντασης ενός εναλλασσομένου ρεύματος είναι η τιμή του συνεχούς ρεύματος που στον ίδιο χρόνο δημιουργεί σε ένα αντιστάτη τα ίδια θερμικά αποτελέσματα με το εναλλασσόμενο. Επομένως </a:t>
            </a:r>
            <a:r>
              <a:rPr lang="el-GR" altLang="el-GR" b="1">
                <a:solidFill>
                  <a:prstClr val="black"/>
                </a:solidFill>
                <a:latin typeface="Calibri" panose="020F0502020204030204" pitchFamily="34" charset="0"/>
                <a:cs typeface="Times New Roman" panose="02020603050405020304" pitchFamily="18" charset="0"/>
              </a:rPr>
              <a:t>ο νόμος του </a:t>
            </a:r>
            <a:r>
              <a:rPr lang="en-US" altLang="el-GR" b="1">
                <a:solidFill>
                  <a:prstClr val="black"/>
                </a:solidFill>
                <a:latin typeface="Calibri" panose="020F0502020204030204" pitchFamily="34" charset="0"/>
                <a:cs typeface="Times New Roman" panose="02020603050405020304" pitchFamily="18" charset="0"/>
              </a:rPr>
              <a:t>Joule </a:t>
            </a:r>
            <a:r>
              <a:rPr lang="el-GR" altLang="el-GR" b="1">
                <a:solidFill>
                  <a:prstClr val="black"/>
                </a:solidFill>
                <a:latin typeface="Calibri" panose="020F0502020204030204" pitchFamily="34" charset="0"/>
                <a:cs typeface="Times New Roman" panose="02020603050405020304" pitchFamily="18" charset="0"/>
              </a:rPr>
              <a:t>στο εναλλασσόμενο</a:t>
            </a:r>
            <a:r>
              <a:rPr lang="el-GR" altLang="el-GR">
                <a:solidFill>
                  <a:prstClr val="black"/>
                </a:solidFill>
                <a:latin typeface="Calibri" panose="020F0502020204030204" pitchFamily="34" charset="0"/>
                <a:cs typeface="Times New Roman" panose="02020603050405020304" pitchFamily="18" charset="0"/>
              </a:rPr>
              <a:t> γράφεται</a:t>
            </a:r>
            <a:r>
              <a:rPr lang="el-GR" altLang="el-GR">
                <a:solidFill>
                  <a:prstClr val="black"/>
                </a:solidFill>
              </a:rPr>
              <a:t> </a:t>
            </a:r>
          </a:p>
        </p:txBody>
      </p:sp>
      <p:sp>
        <p:nvSpPr>
          <p:cNvPr id="74759" name="Rectangle 10">
            <a:extLst>
              <a:ext uri="{FF2B5EF4-FFF2-40B4-BE49-F238E27FC236}">
                <a16:creationId xmlns:a16="http://schemas.microsoft.com/office/drawing/2014/main" id="{6F77F0D6-1C70-4871-B8D2-888803771C60}"/>
              </a:ext>
            </a:extLst>
          </p:cNvPr>
          <p:cNvSpPr>
            <a:spLocks noChangeArrowheads="1"/>
          </p:cNvSpPr>
          <p:nvPr/>
        </p:nvSpPr>
        <p:spPr bwMode="auto">
          <a:xfrm>
            <a:off x="1524001" y="3079107"/>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prstClr val="black"/>
              </a:solidFill>
            </a:endParaRPr>
          </a:p>
        </p:txBody>
      </p:sp>
      <p:graphicFrame>
        <p:nvGraphicFramePr>
          <p:cNvPr id="100361" name="Object 9">
            <a:extLst>
              <a:ext uri="{FF2B5EF4-FFF2-40B4-BE49-F238E27FC236}">
                <a16:creationId xmlns:a16="http://schemas.microsoft.com/office/drawing/2014/main" id="{52E4D709-8367-4A23-A7D5-AE0E7AFDF9CF}"/>
              </a:ext>
            </a:extLst>
          </p:cNvPr>
          <p:cNvGraphicFramePr>
            <a:graphicFrameLocks noChangeAspect="1"/>
          </p:cNvGraphicFramePr>
          <p:nvPr/>
        </p:nvGraphicFramePr>
        <p:xfrm>
          <a:off x="4800600" y="3357563"/>
          <a:ext cx="1727200" cy="635000"/>
        </p:xfrm>
        <a:graphic>
          <a:graphicData uri="http://schemas.openxmlformats.org/presentationml/2006/ole">
            <mc:AlternateContent xmlns:mc="http://schemas.openxmlformats.org/markup-compatibility/2006">
              <mc:Choice xmlns:v="urn:schemas-microsoft-com:vml" Requires="v">
                <p:oleObj spid="_x0000_s8194" name="Equation" r:id="rId3" imgW="647700" imgH="241300" progId="Equation.3">
                  <p:embed/>
                </p:oleObj>
              </mc:Choice>
              <mc:Fallback>
                <p:oleObj name="Equation" r:id="rId3" imgW="647700" imgH="241300" progId="Equation.3">
                  <p:embed/>
                  <p:pic>
                    <p:nvPicPr>
                      <p:cNvPr id="100361" name="Object 9">
                        <a:extLst>
                          <a:ext uri="{FF2B5EF4-FFF2-40B4-BE49-F238E27FC236}">
                            <a16:creationId xmlns:a16="http://schemas.microsoft.com/office/drawing/2014/main" id="{52E4D709-8367-4A23-A7D5-AE0E7AFDF9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3357563"/>
                        <a:ext cx="1727200" cy="635000"/>
                      </a:xfrm>
                      <a:prstGeom prst="rect">
                        <a:avLst/>
                      </a:prstGeom>
                      <a:solidFill>
                        <a:srgbClr val="99CCFF"/>
                      </a:solidFill>
                    </p:spPr>
                  </p:pic>
                </p:oleObj>
              </mc:Fallback>
            </mc:AlternateContent>
          </a:graphicData>
        </a:graphic>
      </p:graphicFrame>
      <p:sp>
        <p:nvSpPr>
          <p:cNvPr id="100364" name="Rectangle 12">
            <a:extLst>
              <a:ext uri="{FF2B5EF4-FFF2-40B4-BE49-F238E27FC236}">
                <a16:creationId xmlns:a16="http://schemas.microsoft.com/office/drawing/2014/main" id="{964BAF2A-1273-4D12-90BA-7E2ABA0F8CCA}"/>
              </a:ext>
            </a:extLst>
          </p:cNvPr>
          <p:cNvSpPr>
            <a:spLocks noChangeArrowheads="1"/>
          </p:cNvSpPr>
          <p:nvPr/>
        </p:nvSpPr>
        <p:spPr bwMode="auto">
          <a:xfrm>
            <a:off x="1847850" y="4214725"/>
            <a:ext cx="8280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a:solidFill>
                  <a:prstClr val="black"/>
                </a:solidFill>
                <a:latin typeface="Calibri" panose="020F0502020204030204" pitchFamily="34" charset="0"/>
                <a:cs typeface="Times New Roman" panose="02020603050405020304" pitchFamily="18" charset="0"/>
              </a:rPr>
              <a:t>Η ισχύς του εναλλασσομένου ρεύματος (ο ρυθμός με τον οποίο το εναλλασσόμενο ρεύμα μεταφέρει στο κύκλωμα ενέργεια κάθε στιγμή) δίνεται από τη σχέση</a:t>
            </a:r>
            <a:r>
              <a:rPr lang="el-GR" altLang="el-GR">
                <a:solidFill>
                  <a:prstClr val="black"/>
                </a:solidFill>
              </a:rPr>
              <a:t> </a:t>
            </a:r>
          </a:p>
        </p:txBody>
      </p:sp>
      <p:grpSp>
        <p:nvGrpSpPr>
          <p:cNvPr id="2" name="Group 18">
            <a:extLst>
              <a:ext uri="{FF2B5EF4-FFF2-40B4-BE49-F238E27FC236}">
                <a16:creationId xmlns:a16="http://schemas.microsoft.com/office/drawing/2014/main" id="{21B5DC39-2957-4F2D-B1C0-0F10FA1D949A}"/>
              </a:ext>
            </a:extLst>
          </p:cNvPr>
          <p:cNvGrpSpPr>
            <a:grpSpLocks/>
          </p:cNvGrpSpPr>
          <p:nvPr/>
        </p:nvGrpSpPr>
        <p:grpSpPr bwMode="auto">
          <a:xfrm>
            <a:off x="3432175" y="5661025"/>
            <a:ext cx="4535488" cy="617538"/>
            <a:chOff x="1202" y="3566"/>
            <a:chExt cx="2857" cy="389"/>
          </a:xfrm>
        </p:grpSpPr>
        <p:graphicFrame>
          <p:nvGraphicFramePr>
            <p:cNvPr id="74755" name="Object 14">
              <a:extLst>
                <a:ext uri="{FF2B5EF4-FFF2-40B4-BE49-F238E27FC236}">
                  <a16:creationId xmlns:a16="http://schemas.microsoft.com/office/drawing/2014/main" id="{E5ABC6AC-B712-43FF-A77B-162CEFB793FC}"/>
                </a:ext>
              </a:extLst>
            </p:cNvPr>
            <p:cNvGraphicFramePr>
              <a:graphicFrameLocks noChangeAspect="1"/>
            </p:cNvGraphicFramePr>
            <p:nvPr/>
          </p:nvGraphicFramePr>
          <p:xfrm>
            <a:off x="1202" y="3612"/>
            <a:ext cx="771" cy="343"/>
          </p:xfrm>
          <a:graphic>
            <a:graphicData uri="http://schemas.openxmlformats.org/presentationml/2006/ole">
              <mc:AlternateContent xmlns:mc="http://schemas.openxmlformats.org/markup-compatibility/2006">
                <mc:Choice xmlns:v="urn:schemas-microsoft-com:vml" Requires="v">
                  <p:oleObj spid="_x0000_s8195" name="Equation" r:id="rId5" imgW="431613" imgH="190417" progId="Equation.3">
                    <p:embed/>
                  </p:oleObj>
                </mc:Choice>
                <mc:Fallback>
                  <p:oleObj name="Equation" r:id="rId5" imgW="431613" imgH="190417" progId="Equation.3">
                    <p:embed/>
                    <p:pic>
                      <p:nvPicPr>
                        <p:cNvPr id="74755" name="Object 14">
                          <a:extLst>
                            <a:ext uri="{FF2B5EF4-FFF2-40B4-BE49-F238E27FC236}">
                              <a16:creationId xmlns:a16="http://schemas.microsoft.com/office/drawing/2014/main" id="{E5ABC6AC-B712-43FF-A77B-162CEFB793F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02" y="3612"/>
                          <a:ext cx="771" cy="3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756" name="Object 13">
              <a:extLst>
                <a:ext uri="{FF2B5EF4-FFF2-40B4-BE49-F238E27FC236}">
                  <a16:creationId xmlns:a16="http://schemas.microsoft.com/office/drawing/2014/main" id="{6526CC27-A50F-4D47-B8A6-5A99A51509FE}"/>
                </a:ext>
              </a:extLst>
            </p:cNvPr>
            <p:cNvGraphicFramePr>
              <a:graphicFrameLocks noChangeAspect="1"/>
            </p:cNvGraphicFramePr>
            <p:nvPr/>
          </p:nvGraphicFramePr>
          <p:xfrm>
            <a:off x="3288" y="3566"/>
            <a:ext cx="771" cy="336"/>
          </p:xfrm>
          <a:graphic>
            <a:graphicData uri="http://schemas.openxmlformats.org/presentationml/2006/ole">
              <mc:AlternateContent xmlns:mc="http://schemas.openxmlformats.org/markup-compatibility/2006">
                <mc:Choice xmlns:v="urn:schemas-microsoft-com:vml" Requires="v">
                  <p:oleObj spid="_x0000_s8196" name="Equation" r:id="rId7" imgW="520700" imgH="228600" progId="Equation.3">
                    <p:embed/>
                  </p:oleObj>
                </mc:Choice>
                <mc:Fallback>
                  <p:oleObj name="Equation" r:id="rId7" imgW="520700" imgH="228600" progId="Equation.3">
                    <p:embed/>
                    <p:pic>
                      <p:nvPicPr>
                        <p:cNvPr id="74756" name="Object 13">
                          <a:extLst>
                            <a:ext uri="{FF2B5EF4-FFF2-40B4-BE49-F238E27FC236}">
                              <a16:creationId xmlns:a16="http://schemas.microsoft.com/office/drawing/2014/main" id="{6526CC27-A50F-4D47-B8A6-5A99A51509F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88" y="3566"/>
                          <a:ext cx="771" cy="3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4763" name="Rectangle 16">
              <a:extLst>
                <a:ext uri="{FF2B5EF4-FFF2-40B4-BE49-F238E27FC236}">
                  <a16:creationId xmlns:a16="http://schemas.microsoft.com/office/drawing/2014/main" id="{3C8FF460-5F2B-4040-8C87-F29AF0142C9F}"/>
                </a:ext>
              </a:extLst>
            </p:cNvPr>
            <p:cNvSpPr>
              <a:spLocks noChangeArrowheads="1"/>
            </p:cNvSpPr>
            <p:nvPr/>
          </p:nvSpPr>
          <p:spPr bwMode="auto">
            <a:xfrm>
              <a:off x="2281" y="3594"/>
              <a:ext cx="47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b="1">
                  <a:solidFill>
                    <a:prstClr val="black"/>
                  </a:solidFill>
                  <a:latin typeface="Calibri" panose="020F0502020204030204" pitchFamily="34" charset="0"/>
                  <a:cs typeface="Times New Roman" panose="02020603050405020304" pitchFamily="18" charset="0"/>
                </a:rPr>
                <a:t>   ή</a:t>
              </a:r>
              <a:r>
                <a:rPr lang="el-GR" altLang="el-GR" sz="1100">
                  <a:solidFill>
                    <a:prstClr val="black"/>
                  </a:solidFill>
                  <a:latin typeface="Calibri" panose="020F0502020204030204" pitchFamily="34" charset="0"/>
                  <a:cs typeface="Times New Roman" panose="02020603050405020304" pitchFamily="18" charset="0"/>
                </a:rPr>
                <a:t>      </a:t>
              </a:r>
              <a:endParaRPr lang="el-GR" altLang="el-GR" sz="1800">
                <a:solidFill>
                  <a:prstClr val="black"/>
                </a:solidFill>
                <a:latin typeface="Calibri" panose="020F0502020204030204" pitchFamily="34" charset="0"/>
              </a:endParaRPr>
            </a:p>
          </p:txBody>
        </p:sp>
      </p:grpSp>
      <p:sp>
        <p:nvSpPr>
          <p:cNvPr id="74762" name="Rectangle 17">
            <a:extLst>
              <a:ext uri="{FF2B5EF4-FFF2-40B4-BE49-F238E27FC236}">
                <a16:creationId xmlns:a16="http://schemas.microsoft.com/office/drawing/2014/main" id="{B308985F-9556-4F20-9255-D1BAA82FA5BB}"/>
              </a:ext>
            </a:extLst>
          </p:cNvPr>
          <p:cNvSpPr>
            <a:spLocks noChangeArrowheads="1"/>
          </p:cNvSpPr>
          <p:nvPr/>
        </p:nvSpPr>
        <p:spPr bwMode="auto">
          <a:xfrm>
            <a:off x="2669762" y="3637920"/>
            <a:ext cx="21672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algn="just" eaLnBrk="1" fontAlgn="base" hangingPunct="1">
              <a:spcBef>
                <a:spcPct val="0"/>
              </a:spcBef>
              <a:spcAft>
                <a:spcPct val="0"/>
              </a:spcAft>
            </a:pPr>
            <a:r>
              <a:rPr lang="el-GR" altLang="el-GR" sz="1100">
                <a:solidFill>
                  <a:prstClr val="black"/>
                </a:solidFill>
                <a:latin typeface="Calibri" panose="020F0502020204030204" pitchFamily="34" charset="0"/>
                <a:cs typeface="Times New Roman" panose="02020603050405020304" pitchFamily="18" charset="0"/>
              </a:rPr>
              <a:t> </a:t>
            </a:r>
            <a:endParaRPr lang="el-GR" altLang="el-GR" sz="1800">
              <a:solidFill>
                <a:prstClr val="black"/>
              </a:solidFill>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0360"/>
                                        </p:tgtEl>
                                        <p:attrNameLst>
                                          <p:attrName>style.visibility</p:attrName>
                                        </p:attrNameLst>
                                      </p:cBhvr>
                                      <p:to>
                                        <p:strVal val="visible"/>
                                      </p:to>
                                    </p:set>
                                    <p:animEffect transition="in" filter="checkerboard(across)">
                                      <p:cBhvr>
                                        <p:cTn id="7" dur="500"/>
                                        <p:tgtEl>
                                          <p:spTgt spid="1003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100361"/>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6" fill="hold" grpId="0" nodeType="clickEffect">
                                  <p:stCondLst>
                                    <p:cond delay="0"/>
                                  </p:stCondLst>
                                  <p:childTnLst>
                                    <p:set>
                                      <p:cBhvr>
                                        <p:cTn id="15" dur="1" fill="hold">
                                          <p:stCondLst>
                                            <p:cond delay="0"/>
                                          </p:stCondLst>
                                        </p:cTn>
                                        <p:tgtEl>
                                          <p:spTgt spid="100364"/>
                                        </p:tgtEl>
                                        <p:attrNameLst>
                                          <p:attrName>style.visibility</p:attrName>
                                        </p:attrNameLst>
                                      </p:cBhvr>
                                      <p:to>
                                        <p:strVal val="visible"/>
                                      </p:to>
                                    </p:set>
                                    <p:animEffect transition="in" filter="strips(downRight)">
                                      <p:cBhvr>
                                        <p:cTn id="16" dur="500"/>
                                        <p:tgtEl>
                                          <p:spTgt spid="10036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60" grpId="0"/>
      <p:bldP spid="100364"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743</Words>
  <Application>Microsoft Office PowerPoint</Application>
  <PresentationFormat>Widescreen</PresentationFormat>
  <Paragraphs>49</Paragraphs>
  <Slides>11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11</vt:i4>
      </vt:variant>
    </vt:vector>
  </HeadingPairs>
  <TitlesOfParts>
    <vt:vector size="18" baseType="lpstr">
      <vt:lpstr>Arial</vt:lpstr>
      <vt:lpstr>Calibri</vt:lpstr>
      <vt:lpstr>Times New Roman</vt:lpstr>
      <vt:lpstr>Θέμα του Office</vt:lpstr>
      <vt:lpstr>Microsoft Equation 3.0</vt:lpstr>
      <vt:lpstr>CDraw5</vt:lpstr>
      <vt:lpstr>CorelDRAW.Graphic.6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Yiannis Chiotelis</dc:creator>
  <cp:lastModifiedBy>Yiannis Chiotelis</cp:lastModifiedBy>
  <cp:revision>1</cp:revision>
  <dcterms:created xsi:type="dcterms:W3CDTF">2020-11-03T20:52:41Z</dcterms:created>
  <dcterms:modified xsi:type="dcterms:W3CDTF">2020-11-03T20:53:41Z</dcterms:modified>
</cp:coreProperties>
</file>