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9" r:id="rId2"/>
    <p:sldId id="257" r:id="rId3"/>
    <p:sldId id="258" r:id="rId4"/>
    <p:sldId id="259" r:id="rId5"/>
    <p:sldId id="424" r:id="rId6"/>
    <p:sldId id="260" r:id="rId7"/>
    <p:sldId id="418" r:id="rId8"/>
    <p:sldId id="261" r:id="rId9"/>
    <p:sldId id="417" r:id="rId10"/>
    <p:sldId id="262" r:id="rId11"/>
    <p:sldId id="263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1A484705-694A-4112-8741-9028B85A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633CB-0311-40F1-81B7-82E634F2CAB4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5DA2398-988E-4420-8C1C-649D1CD8E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56C687C4-0B36-4519-88BD-659F9680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054D-90E8-4C56-B143-E6432D37FA9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2654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94864914-3F94-4CE3-A18A-C553531F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9CBFE-09FC-49FE-8E7C-82782B5CBCF0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24DBF8-8B56-4D8A-9FCA-39F4E324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312FD09-998D-4895-B93E-6F36D3E4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3E27-3B7A-47EE-9F4D-6A76EE26E40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3599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76517725-851A-44B8-831E-FA0720A0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A24A-EBD2-402C-953F-25C6DD360CA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A33FAB83-952D-4B70-A0E4-C588E384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14C68ED2-5BE4-44EC-9460-80FD61FC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3362-0C3F-4168-905B-5C47EAAB4DB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3628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209E2F8-B416-40E1-9857-4F11F331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0CA3B-58A4-46CD-A2C3-A0A56935172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46A5448-3882-4740-A8A0-DE59C827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76CD0CF-694E-4098-BD70-748EA8DB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3EBF1-C1A8-4456-869F-B2641E9BF33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2760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E5532B99-AEAC-44DD-8380-C6C7CFF3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4220D-C119-4BC3-A05B-8269148F66BA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78F31A4-E4E9-46CF-9FC9-A3501650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EF1B58D8-0AA0-4F7D-921F-5A203B2B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AFCC8-BF67-4C78-BBE9-F9689CA6F3F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0176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18A59A2D-77D0-435B-BC30-E83B221E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1147C-2E4A-492B-88B9-F6846B8E5288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E97A9836-3FE5-4EB3-B64B-9D82C796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8303A812-746C-445C-B329-8581E0A0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BBAF-8B60-4699-A1A0-6E85D58184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0652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0CE7AD9A-1073-4A8C-9AC9-24BDE4E9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6A4F5-2787-46E6-993E-1184931462DF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12C782D2-DA60-422C-B021-5131EFAB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2BE2768A-CBD5-4B4C-872D-A2B93302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3E72-A4AD-40FF-BBE9-55D1946D81B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7755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EE2CE3B4-3878-4816-95C5-259D68893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558F-A6ED-4CDF-8473-6E6E026E3735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05A06B06-3B8D-4EAF-A068-FB0D2A9C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B4ED4C05-A9A1-4CAD-B041-3F9C1413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A34A-8077-415D-8D7D-5C3BBA405E0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2276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6B8CECC2-A67C-4825-8675-3F50E904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67FED-98D1-43F6-A3E0-BB4A634832C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A142B5DA-9FEB-401E-AD50-75D88864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0EBFAAC3-388A-4081-B5DC-AD4265EF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96FC7-3B79-4FD2-A2A3-BC62F72FD66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1158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664C159F-A55C-4763-AFD4-C5193C192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2ACF-1EA0-4839-95E7-CED91E8DE99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D9F50AA9-17A2-445F-8A31-A8177A8F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CB0EBD82-7A29-48D7-A584-79FDC2D1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F4C05-0893-4219-BD3D-F032BF16115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6695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7D7DF408-5E38-4A08-B2BB-B589CE1C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FEC6-83E6-4DDA-A423-7DDFAA6A1842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FB5831AC-D8F4-4854-AFC9-0275D210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5572A856-D714-47EB-8947-E0C35474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0009B-40A9-4F70-8AD8-15A9AD94B9B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6251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>
            <a:extLst>
              <a:ext uri="{FF2B5EF4-FFF2-40B4-BE49-F238E27FC236}">
                <a16:creationId xmlns:a16="http://schemas.microsoft.com/office/drawing/2014/main" id="{B957094D-E37D-46E2-9A59-AE38EF85C9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</a:p>
        </p:txBody>
      </p:sp>
      <p:sp>
        <p:nvSpPr>
          <p:cNvPr id="1027" name="2 - Θέση κειμένου">
            <a:extLst>
              <a:ext uri="{FF2B5EF4-FFF2-40B4-BE49-F238E27FC236}">
                <a16:creationId xmlns:a16="http://schemas.microsoft.com/office/drawing/2014/main" id="{790DEB86-0390-434C-A551-05C378505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6BC1B84C-8310-47EB-9297-23F736226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5551F95-88A2-494B-9BBC-8BF62D1D1E6D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980982C-2BA6-4162-9B20-A3984143C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F4442A01-C046-494D-BB19-CAFFEFD01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71A4C4-7F12-4CFE-8F97-A0D3BA26C2C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5819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1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>
            <a:extLst>
              <a:ext uri="{FF2B5EF4-FFF2-40B4-BE49-F238E27FC236}">
                <a16:creationId xmlns:a16="http://schemas.microsoft.com/office/drawing/2014/main" id="{6BF4D69E-F329-4CBF-B615-414854A1F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612775"/>
            <a:ext cx="8713787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FF0000"/>
                </a:solidFill>
                <a:latin typeface="Arial" panose="020B0604020202020204" pitchFamily="34" charset="0"/>
              </a:rPr>
              <a:t>1-1 ΕΙΣΑΓΩΓΗ</a:t>
            </a:r>
            <a:endParaRPr lang="en-US" altLang="el-GR" sz="1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Σε προηγούμενες τάξεις ασχοληθήκαμε με δυο περιοδικά φαινόμενα,</a:t>
            </a:r>
            <a:r>
              <a:rPr lang="en-US" altLang="el-GR" sz="180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την ομαλή κυκλική κίνηση 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και την </a:t>
            </a:r>
            <a:r>
              <a:rPr lang="el-GR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απλή αρμονική ταλάντωση.</a:t>
            </a:r>
            <a:endParaRPr lang="en-US" altLang="el-GR" sz="1800" b="1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Στην ενότητα αυτή θα επεκτείνουμε την έννοια «ταλάντωση» για να</a:t>
            </a:r>
            <a:r>
              <a:rPr lang="en-US" altLang="el-GR" sz="180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συμπεριλάβουμε και τις </a:t>
            </a:r>
            <a:r>
              <a:rPr lang="el-GR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ηλεκτρικές ταλαντώσεις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  <a:endParaRPr lang="en-US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Θα εξετάσουμε επίσης τις ταλαντώσεις των οποίων το πλάτος</a:t>
            </a:r>
            <a:r>
              <a:rPr lang="en-US" altLang="el-GR" sz="180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ελαττώνεται -</a:t>
            </a:r>
            <a:r>
              <a:rPr lang="el-GR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τις φθίνουσες ταλαντώσεις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- και τις ταλαντώσεις στις οποίες</a:t>
            </a:r>
            <a:r>
              <a:rPr lang="en-US" altLang="el-GR" sz="180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προσφέρουμε ενέργεια στο σώμα που ταλαντώνεται -</a:t>
            </a:r>
            <a:r>
              <a:rPr lang="el-GR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τις εξαναγκασμένες</a:t>
            </a:r>
            <a:r>
              <a:rPr lang="en-US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ταλαντώσεις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  <a:endParaRPr lang="en-US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Τέλος θα ασχοληθούμε και με την περίπτωση που το σώμα</a:t>
            </a:r>
            <a:r>
              <a:rPr lang="en-US" altLang="el-GR" sz="180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συμμετέχει σε περισσότερες από μια ταλαντώσεις (</a:t>
            </a:r>
            <a:r>
              <a:rPr lang="el-GR" altLang="el-GR" sz="1800" b="1">
                <a:solidFill>
                  <a:prstClr val="black"/>
                </a:solidFill>
                <a:latin typeface="Arial" panose="020B0604020202020204" pitchFamily="34" charset="0"/>
              </a:rPr>
              <a:t>σύνθετες ταλαντώσεις</a:t>
            </a:r>
            <a:r>
              <a:rPr lang="el-GR" altLang="el-GR" sz="1800">
                <a:solidFill>
                  <a:prstClr val="black"/>
                </a:solidFill>
                <a:latin typeface="Arial" panose="020B0604020202020204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1FCA5D85-C647-499B-A5DF-61803CAA5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500063"/>
            <a:ext cx="5381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5">
            <a:extLst>
              <a:ext uri="{FF2B5EF4-FFF2-40B4-BE49-F238E27FC236}">
                <a16:creationId xmlns:a16="http://schemas.microsoft.com/office/drawing/2014/main" id="{76C502A7-B10E-4446-A3A6-96E5A20E3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1125538"/>
            <a:ext cx="331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>
            <a:extLst>
              <a:ext uri="{FF2B5EF4-FFF2-40B4-BE49-F238E27FC236}">
                <a16:creationId xmlns:a16="http://schemas.microsoft.com/office/drawing/2014/main" id="{9D187439-B95E-426E-8912-69F0587F0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773238"/>
            <a:ext cx="5257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>
            <a:extLst>
              <a:ext uri="{FF2B5EF4-FFF2-40B4-BE49-F238E27FC236}">
                <a16:creationId xmlns:a16="http://schemas.microsoft.com/office/drawing/2014/main" id="{70892579-2363-494D-B26F-4991EE38609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16275" y="2708276"/>
            <a:ext cx="4895850" cy="1228725"/>
            <a:chOff x="1066" y="1706"/>
            <a:chExt cx="3084" cy="774"/>
          </a:xfrm>
        </p:grpSpPr>
        <p:sp>
          <p:nvSpPr>
            <p:cNvPr id="23568" name="AutoShape 8">
              <a:extLst>
                <a:ext uri="{FF2B5EF4-FFF2-40B4-BE49-F238E27FC236}">
                  <a16:creationId xmlns:a16="http://schemas.microsoft.com/office/drawing/2014/main" id="{8C6D9913-81B0-43AA-AF00-827E9FBE5D5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66" y="1706"/>
              <a:ext cx="3084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3569" name="Picture 10">
              <a:extLst>
                <a:ext uri="{FF2B5EF4-FFF2-40B4-BE49-F238E27FC236}">
                  <a16:creationId xmlns:a16="http://schemas.microsoft.com/office/drawing/2014/main" id="{23C8E222-2BFA-443A-9036-8711A4EDE6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706"/>
              <a:ext cx="3092" cy="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3">
            <a:extLst>
              <a:ext uri="{FF2B5EF4-FFF2-40B4-BE49-F238E27FC236}">
                <a16:creationId xmlns:a16="http://schemas.microsoft.com/office/drawing/2014/main" id="{B9C3B762-B204-4B0E-97FD-EE34A4DAB66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55914" y="4365625"/>
            <a:ext cx="2154237" cy="1741488"/>
            <a:chOff x="839" y="2750"/>
            <a:chExt cx="1357" cy="1097"/>
          </a:xfrm>
        </p:grpSpPr>
        <p:sp>
          <p:nvSpPr>
            <p:cNvPr id="23566" name="AutoShape 12">
              <a:extLst>
                <a:ext uri="{FF2B5EF4-FFF2-40B4-BE49-F238E27FC236}">
                  <a16:creationId xmlns:a16="http://schemas.microsoft.com/office/drawing/2014/main" id="{2CCAB938-B9B2-4964-97EE-CEC73178BE3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39" y="2750"/>
              <a:ext cx="1357" cy="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3567" name="Picture 14">
              <a:extLst>
                <a:ext uri="{FF2B5EF4-FFF2-40B4-BE49-F238E27FC236}">
                  <a16:creationId xmlns:a16="http://schemas.microsoft.com/office/drawing/2014/main" id="{16668572-483E-4BB8-B670-B4ECCC693D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2750"/>
              <a:ext cx="1363" cy="1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447" name="Picture 15">
            <a:extLst>
              <a:ext uri="{FF2B5EF4-FFF2-40B4-BE49-F238E27FC236}">
                <a16:creationId xmlns:a16="http://schemas.microsoft.com/office/drawing/2014/main" id="{1EBDC733-B252-483C-9805-E14F9EF55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9" y="4365626"/>
            <a:ext cx="11525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8">
            <a:extLst>
              <a:ext uri="{FF2B5EF4-FFF2-40B4-BE49-F238E27FC236}">
                <a16:creationId xmlns:a16="http://schemas.microsoft.com/office/drawing/2014/main" id="{3DD66835-81FD-44EE-99EE-759D0866BBD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19738" y="5157789"/>
            <a:ext cx="3960812" cy="390525"/>
            <a:chOff x="2517" y="3203"/>
            <a:chExt cx="1764" cy="174"/>
          </a:xfrm>
        </p:grpSpPr>
        <p:sp>
          <p:nvSpPr>
            <p:cNvPr id="23564" name="AutoShape 17">
              <a:extLst>
                <a:ext uri="{FF2B5EF4-FFF2-40B4-BE49-F238E27FC236}">
                  <a16:creationId xmlns:a16="http://schemas.microsoft.com/office/drawing/2014/main" id="{C9BB300E-C66F-4861-923B-016A899BA13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17" y="3203"/>
              <a:ext cx="176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3565" name="Picture 19">
              <a:extLst>
                <a:ext uri="{FF2B5EF4-FFF2-40B4-BE49-F238E27FC236}">
                  <a16:creationId xmlns:a16="http://schemas.microsoft.com/office/drawing/2014/main" id="{A36387E6-6ECA-4185-B59C-4C645CDBDF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" y="3203"/>
              <a:ext cx="177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22">
            <a:extLst>
              <a:ext uri="{FF2B5EF4-FFF2-40B4-BE49-F238E27FC236}">
                <a16:creationId xmlns:a16="http://schemas.microsoft.com/office/drawing/2014/main" id="{F651C457-5B05-45B7-94E1-7178BD7868D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19739" y="5734051"/>
            <a:ext cx="2447925" cy="715963"/>
            <a:chOff x="2517" y="3612"/>
            <a:chExt cx="1542" cy="451"/>
          </a:xfrm>
        </p:grpSpPr>
        <p:sp>
          <p:nvSpPr>
            <p:cNvPr id="23562" name="AutoShape 21">
              <a:extLst>
                <a:ext uri="{FF2B5EF4-FFF2-40B4-BE49-F238E27FC236}">
                  <a16:creationId xmlns:a16="http://schemas.microsoft.com/office/drawing/2014/main" id="{BA7A5ABD-23C3-4631-90D3-35FF04D936B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17" y="3612"/>
              <a:ext cx="1542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3563" name="Picture 23">
              <a:extLst>
                <a:ext uri="{FF2B5EF4-FFF2-40B4-BE49-F238E27FC236}">
                  <a16:creationId xmlns:a16="http://schemas.microsoft.com/office/drawing/2014/main" id="{472CC2DF-3EF8-4EE2-9EEC-AD65F52239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" y="3612"/>
              <a:ext cx="1551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:a16="http://schemas.microsoft.com/office/drawing/2014/main" id="{F7D2878F-774B-40BF-A846-F50C8992B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500063"/>
            <a:ext cx="5381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>
            <a:extLst>
              <a:ext uri="{FF2B5EF4-FFF2-40B4-BE49-F238E27FC236}">
                <a16:creationId xmlns:a16="http://schemas.microsoft.com/office/drawing/2014/main" id="{869A12A3-D095-4CD1-9650-AD782A80C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1125538"/>
            <a:ext cx="331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>
            <a:extLst>
              <a:ext uri="{FF2B5EF4-FFF2-40B4-BE49-F238E27FC236}">
                <a16:creationId xmlns:a16="http://schemas.microsoft.com/office/drawing/2014/main" id="{82A36411-8B09-440B-8C74-85B15A547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1916113"/>
            <a:ext cx="5184775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">
            <a:extLst>
              <a:ext uri="{FF2B5EF4-FFF2-40B4-BE49-F238E27FC236}">
                <a16:creationId xmlns:a16="http://schemas.microsoft.com/office/drawing/2014/main" id="{41B6094A-0187-4890-8842-9B35E9C51FA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40013" y="3500438"/>
            <a:ext cx="6121400" cy="1649412"/>
            <a:chOff x="703" y="2205"/>
            <a:chExt cx="3856" cy="1039"/>
          </a:xfrm>
        </p:grpSpPr>
        <p:sp>
          <p:nvSpPr>
            <p:cNvPr id="24585" name="AutoShape 6">
              <a:extLst>
                <a:ext uri="{FF2B5EF4-FFF2-40B4-BE49-F238E27FC236}">
                  <a16:creationId xmlns:a16="http://schemas.microsoft.com/office/drawing/2014/main" id="{B6CCC578-A0A7-4621-B7BD-3EB3D9203AC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03" y="2205"/>
              <a:ext cx="3856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4586" name="Picture 8">
              <a:extLst>
                <a:ext uri="{FF2B5EF4-FFF2-40B4-BE49-F238E27FC236}">
                  <a16:creationId xmlns:a16="http://schemas.microsoft.com/office/drawing/2014/main" id="{5322ACBE-6883-4513-956A-790BF42F32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2205"/>
              <a:ext cx="3865" cy="1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DACFEE73-D4DF-4738-94ED-1E51F1D722F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40014" y="5589589"/>
            <a:ext cx="6264275" cy="479425"/>
            <a:chOff x="703" y="3521"/>
            <a:chExt cx="3946" cy="302"/>
          </a:xfrm>
        </p:grpSpPr>
        <p:sp>
          <p:nvSpPr>
            <p:cNvPr id="24583" name="AutoShape 10">
              <a:extLst>
                <a:ext uri="{FF2B5EF4-FFF2-40B4-BE49-F238E27FC236}">
                  <a16:creationId xmlns:a16="http://schemas.microsoft.com/office/drawing/2014/main" id="{CA340A4F-6F67-4925-89D1-575FE465248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03" y="3521"/>
              <a:ext cx="3946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4584" name="Picture 12">
              <a:extLst>
                <a:ext uri="{FF2B5EF4-FFF2-40B4-BE49-F238E27FC236}">
                  <a16:creationId xmlns:a16="http://schemas.microsoft.com/office/drawing/2014/main" id="{71AE5A8D-73AF-4757-864C-9A89111C4A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3521"/>
              <a:ext cx="395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- Ορθογώνιο">
            <a:extLst>
              <a:ext uri="{FF2B5EF4-FFF2-40B4-BE49-F238E27FC236}">
                <a16:creationId xmlns:a16="http://schemas.microsoft.com/office/drawing/2014/main" id="{67C55003-58D9-4F23-923B-29951094C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785814"/>
            <a:ext cx="3694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C0504D"/>
                </a:solidFill>
                <a:latin typeface="Arial" panose="020B0604020202020204" pitchFamily="34" charset="0"/>
              </a:rPr>
              <a:t>1-2 ΠΕΡΙΟΔΙΚΑ ΦΑΙΝΟΜΕΝΑ</a:t>
            </a:r>
          </a:p>
        </p:txBody>
      </p:sp>
      <p:sp>
        <p:nvSpPr>
          <p:cNvPr id="5" name="4 - Ορθογώνιο">
            <a:extLst>
              <a:ext uri="{FF2B5EF4-FFF2-40B4-BE49-F238E27FC236}">
                <a16:creationId xmlns:a16="http://schemas.microsoft.com/office/drawing/2014/main" id="{EF4217A6-23D5-4AEF-86CF-74A7278D3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9813" y="1357313"/>
            <a:ext cx="70723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prstClr val="black"/>
                </a:solidFill>
              </a:rPr>
              <a:t>Περιοδικά φαινόμενα ονομάζονται τα φαινόμενα που εξελίσσονται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prstClr val="black"/>
                </a:solidFill>
              </a:rPr>
              <a:t>και επαναλαμβάνονται αναλλοίωτα σε σταθερά χρονικά διαστήματα.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EE31A1-DDBB-43C2-8D30-8ABDCCB61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00564"/>
            <a:ext cx="29146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C00FA2E-110A-447C-8FDB-52D0360B1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2565400"/>
            <a:ext cx="7705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6A4624C-0F41-479C-9EAF-B0ABA4B33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2924176"/>
            <a:ext cx="9239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6CD0B5F3-3B0D-4B8C-8D57-374A4E0A9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3141663"/>
            <a:ext cx="9429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403C3F49-22DD-438C-8B03-957061B72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5072064"/>
            <a:ext cx="17049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A46A0379-B0BA-4B91-B042-B3886A6FB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9" y="4214814"/>
            <a:ext cx="59150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A305855-E5FC-4EA3-9B16-ABBEEA2C2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9" y="6286500"/>
            <a:ext cx="61055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9B3E74AE-0E80-4E4A-A30C-530E533EE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571501"/>
            <a:ext cx="55340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6A7FC98D-5FD2-4B6E-9FE0-E3A432B7F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1357314"/>
            <a:ext cx="77152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CC72AE4A-3BFC-4764-B18F-7C6A0E374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2143125"/>
            <a:ext cx="543877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>
            <a:extLst>
              <a:ext uri="{FF2B5EF4-FFF2-40B4-BE49-F238E27FC236}">
                <a16:creationId xmlns:a16="http://schemas.microsoft.com/office/drawing/2014/main" id="{418146B7-7414-436B-96E9-3B73DF648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9" y="1000125"/>
            <a:ext cx="3705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6E10BB39-A1BA-4611-8BE9-CDB278508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500063"/>
            <a:ext cx="5381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65B059A1-551D-4776-9592-172B36AEB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1143000"/>
            <a:ext cx="77438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64D300BE-73A0-4E30-A4D0-E12785D19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5072064"/>
            <a:ext cx="1357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68D60722-F37C-4441-BDE1-9791BFD3F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5072063"/>
            <a:ext cx="16430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49DCCEE6-F2E2-4B3D-B5A6-EE08AC293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14" y="5072063"/>
            <a:ext cx="16859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3BBFE29A-23E6-469A-879D-15982B65F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564" y="5786438"/>
            <a:ext cx="11334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A88A296-807E-4EBA-B080-0F5112FC1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5786439"/>
            <a:ext cx="12573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24" name="Picture 4" descr="Εικόνα 1.2.10">
            <a:extLst>
              <a:ext uri="{FF2B5EF4-FFF2-40B4-BE49-F238E27FC236}">
                <a16:creationId xmlns:a16="http://schemas.microsoft.com/office/drawing/2014/main" id="{9D58C334-9B37-4566-93D5-DC0143D7B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6726" y="260350"/>
            <a:ext cx="3592513" cy="1873250"/>
          </a:xfrm>
          <a:prstGeom prst="rect">
            <a:avLst/>
          </a:prstGeom>
          <a:noFill/>
          <a:effectLst>
            <a:outerShdw blurRad="50800" dist="1143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8435" name="Rectangle 6">
            <a:extLst>
              <a:ext uri="{FF2B5EF4-FFF2-40B4-BE49-F238E27FC236}">
                <a16:creationId xmlns:a16="http://schemas.microsoft.com/office/drawing/2014/main" id="{D175DDE7-F45D-4E5F-BF06-0F1C705AC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7 - Ομάδα">
            <a:extLst>
              <a:ext uri="{FF2B5EF4-FFF2-40B4-BE49-F238E27FC236}">
                <a16:creationId xmlns:a16="http://schemas.microsoft.com/office/drawing/2014/main" id="{E2420771-A6C0-4D80-BC82-E974E0ADA743}"/>
              </a:ext>
            </a:extLst>
          </p:cNvPr>
          <p:cNvGrpSpPr>
            <a:grpSpLocks/>
          </p:cNvGrpSpPr>
          <p:nvPr/>
        </p:nvGrpSpPr>
        <p:grpSpPr bwMode="auto">
          <a:xfrm>
            <a:off x="1774826" y="1916113"/>
            <a:ext cx="8424863" cy="4361358"/>
            <a:chOff x="827584" y="1916832"/>
            <a:chExt cx="7272808" cy="4360929"/>
          </a:xfrm>
        </p:grpSpPr>
        <p:sp>
          <p:nvSpPr>
            <p:cNvPr id="18437" name="Rectangle 1">
              <a:extLst>
                <a:ext uri="{FF2B5EF4-FFF2-40B4-BE49-F238E27FC236}">
                  <a16:creationId xmlns:a16="http://schemas.microsoft.com/office/drawing/2014/main" id="{174BB918-D0BD-452B-8E16-01FB59258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584" y="2092412"/>
              <a:ext cx="7272808" cy="4185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 anchor="ctr">
              <a:spAutoFit/>
            </a:bodyPr>
            <a:lstStyle>
              <a:lvl1pPr indent="238125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600" b="1">
                  <a:solidFill>
                    <a:prstClr val="black"/>
                  </a:solidFill>
                  <a:latin typeface="Arial" panose="020B0604020202020204" pitchFamily="34" charset="0"/>
                </a:rPr>
                <a:t>Διερεύνηση της σχέσης  </a:t>
              </a:r>
              <a:endParaRPr lang="en-US" altLang="el-GR" sz="1600" b="1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l-GR" altLang="el-GR" sz="160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600" b="1">
                  <a:solidFill>
                    <a:prstClr val="black"/>
                  </a:solidFill>
                  <a:latin typeface="Arial" panose="020B0604020202020204" pitchFamily="34" charset="0"/>
                </a:rPr>
                <a:t>α.</a:t>
              </a:r>
              <a:r>
                <a:rPr lang="el-GR" altLang="el-GR" sz="1600">
                  <a:solidFill>
                    <a:prstClr val="black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l-GR" sz="1600" i="1">
                  <a:solidFill>
                    <a:prstClr val="black"/>
                  </a:solidFill>
                  <a:latin typeface="Arial" panose="020B0604020202020204" pitchFamily="34" charset="0"/>
                </a:rPr>
                <a:t>Αν σ' ένα σώμα δεν ασκείται δύναμη, ή ασκούνται δυνάμεις με συνισταμένη μηδέν, δηλαδή είναι ΣF = 0, τότε και η επιτάχυνση θα είναι μηδέν, δηλαδή α = 0.</a:t>
              </a:r>
              <a:endParaRPr lang="en-US" altLang="el-GR" sz="1600" i="1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l-GR" altLang="el-GR" sz="160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600" b="1">
                  <a:solidFill>
                    <a:prstClr val="black"/>
                  </a:solidFill>
                  <a:latin typeface="Arial" panose="020B0604020202020204" pitchFamily="34" charset="0"/>
                </a:rPr>
                <a:t>Αυτό σημαίνει ότι, αν η συνισταμένη των δυνάμεων που ασκούνται σε ένα σώμα είναι ίση με μηδέν, δεν αλλάζει η κινητική κατάσταση του σώματος. Έτσι το σώμα ηρεμεί, αν αρχικά ηρεμούσε, ή κινείται ευθύγραμμα και ομαλά αν αρχικά είχε ταχύτητα (1ος νόμος του Νεύτωνα).</a:t>
              </a:r>
              <a:endParaRPr lang="en-US" altLang="el-GR" sz="1600" b="1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l-GR" altLang="el-GR" sz="1600" b="1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600" b="1">
                  <a:solidFill>
                    <a:prstClr val="black"/>
                  </a:solidFill>
                  <a:latin typeface="Arial" panose="020B0604020202020204" pitchFamily="34" charset="0"/>
                </a:rPr>
                <a:t>β.</a:t>
              </a:r>
              <a:r>
                <a:rPr lang="el-GR" altLang="el-GR" sz="1600">
                  <a:solidFill>
                    <a:prstClr val="black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l-GR" sz="1600" i="1">
                  <a:solidFill>
                    <a:prstClr val="black"/>
                  </a:solidFill>
                  <a:latin typeface="Arial" panose="020B0604020202020204" pitchFamily="34" charset="0"/>
                </a:rPr>
                <a:t>Αν σ' ένα σώμα ασκείται σταθερή δύναμη της ίδιας κατεύθυνσης με την ταχύτητά του, τότε και η επιτάχυνση που αποκτά είναι σταθερή και το σώμα εκτελεί ομαλά επιταχυνόμενη κίνηση. Αν η δύναμη είναι αντίθετης κατεύθυνσης από την ταχύτητα η κίνηση είναι ομαλά επιβραδυνόμενη.</a:t>
              </a:r>
              <a:endParaRPr lang="en-US" altLang="el-GR" sz="1600" i="1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l-GR" altLang="el-GR" sz="160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600" b="1">
                  <a:solidFill>
                    <a:prstClr val="black"/>
                  </a:solidFill>
                  <a:latin typeface="Arial" panose="020B0604020202020204" pitchFamily="34" charset="0"/>
                </a:rPr>
                <a:t>γ. </a:t>
              </a:r>
              <a:r>
                <a:rPr lang="el-GR" altLang="el-GR" sz="1600" b="1" i="1">
                  <a:solidFill>
                    <a:prstClr val="black"/>
                  </a:solidFill>
                  <a:latin typeface="Arial" panose="020B0604020202020204" pitchFamily="34" charset="0"/>
                </a:rPr>
                <a:t>Αν η συνιστάμενη των δυνάμεων που ασκούνται σε ένα σώμα είναι μεταβαλλόμενη τότε και η επιτάχυνση που αποκτά το σώμα θα είναι μεταβαλλόμενη</a:t>
              </a:r>
              <a:r>
                <a:rPr lang="el-GR" altLang="el-GR" sz="1600" i="1">
                  <a:solidFill>
                    <a:prstClr val="black"/>
                  </a:solidFill>
                  <a:latin typeface="Arial" panose="020B0604020202020204" pitchFamily="34" charset="0"/>
                </a:rPr>
                <a:t>.</a:t>
              </a:r>
              <a:endParaRPr lang="el-GR" altLang="el-GR" sz="1600" b="1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18438" name="Picture 5">
              <a:extLst>
                <a:ext uri="{FF2B5EF4-FFF2-40B4-BE49-F238E27FC236}">
                  <a16:creationId xmlns:a16="http://schemas.microsoft.com/office/drawing/2014/main" id="{6AB4B8B8-1AEA-4CE6-8EE2-D47FB97A6A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1853" y="1916832"/>
              <a:ext cx="144016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41CB2F1E-DC1F-4E93-855F-17E4719B2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500063"/>
            <a:ext cx="5381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D2534DE2-A5BC-47D3-B8C9-6CE042BFC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8" y="1785939"/>
            <a:ext cx="308451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FAD530C1-2496-4589-AD4E-5F2E0435C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928688"/>
            <a:ext cx="28670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38A544-FA8F-4A3F-B1F5-1E7E9D3C1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6" y="1500189"/>
            <a:ext cx="1357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141C9D-DF69-48CE-BE25-6868B50B4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6" y="2786063"/>
            <a:ext cx="1643063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4B6326-D760-4DD5-8896-553D54DA1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6" y="4000500"/>
            <a:ext cx="16859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08A0CA4-FB03-446E-89F9-24EF1BBB7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4600576"/>
            <a:ext cx="6038850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D7176B57-2F55-46C0-8C22-B62566AB7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500063"/>
            <a:ext cx="5381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8181" name="Picture 5">
            <a:extLst>
              <a:ext uri="{FF2B5EF4-FFF2-40B4-BE49-F238E27FC236}">
                <a16:creationId xmlns:a16="http://schemas.microsoft.com/office/drawing/2014/main" id="{3745D8C8-1F22-4B86-9DEF-43C8EAF18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5732464"/>
            <a:ext cx="80645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>
            <a:extLst>
              <a:ext uri="{FF2B5EF4-FFF2-40B4-BE49-F238E27FC236}">
                <a16:creationId xmlns:a16="http://schemas.microsoft.com/office/drawing/2014/main" id="{D7174F38-9A7C-490A-B034-996A3C689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981075"/>
            <a:ext cx="630237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>
            <a:extLst>
              <a:ext uri="{FF2B5EF4-FFF2-40B4-BE49-F238E27FC236}">
                <a16:creationId xmlns:a16="http://schemas.microsoft.com/office/drawing/2014/main" id="{58EA1818-D326-495D-A91A-1EB728562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4005263"/>
            <a:ext cx="314007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0">
            <a:extLst>
              <a:ext uri="{FF2B5EF4-FFF2-40B4-BE49-F238E27FC236}">
                <a16:creationId xmlns:a16="http://schemas.microsoft.com/office/drawing/2014/main" id="{9C05711E-9EFA-4AE8-A7C7-8D9F5347A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0" y="4437063"/>
            <a:ext cx="4927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EDF814CA-5D70-4C6D-9DF6-56630CD05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500063"/>
            <a:ext cx="5381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">
            <a:extLst>
              <a:ext uri="{FF2B5EF4-FFF2-40B4-BE49-F238E27FC236}">
                <a16:creationId xmlns:a16="http://schemas.microsoft.com/office/drawing/2014/main" id="{53D5F453-7D70-4166-8E22-5C6BE9486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143001"/>
            <a:ext cx="33718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>
            <a:extLst>
              <a:ext uri="{FF2B5EF4-FFF2-40B4-BE49-F238E27FC236}">
                <a16:creationId xmlns:a16="http://schemas.microsoft.com/office/drawing/2014/main" id="{76B13412-BBAC-4329-810F-EB0305B9A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857375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96F6A655-9EF3-4FAF-BCBA-2D8C44A56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2500314"/>
            <a:ext cx="46101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>
            <a:extLst>
              <a:ext uri="{FF2B5EF4-FFF2-40B4-BE49-F238E27FC236}">
                <a16:creationId xmlns:a16="http://schemas.microsoft.com/office/drawing/2014/main" id="{65E822B3-38C5-4192-AF68-A235BC08E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3214688"/>
            <a:ext cx="1466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D9F6BE0F-35ED-4B09-8D56-E1F56390C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4572001"/>
            <a:ext cx="54292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>
            <a:extLst>
              <a:ext uri="{FF2B5EF4-FFF2-40B4-BE49-F238E27FC236}">
                <a16:creationId xmlns:a16="http://schemas.microsoft.com/office/drawing/2014/main" id="{240D2E6B-F3FA-4DB3-A6A2-23FAF55E2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6" y="3857626"/>
            <a:ext cx="15144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03A356FF-0FE2-486D-B8D4-AC3686989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5857875"/>
            <a:ext cx="2343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>
            <a:extLst>
              <a:ext uri="{FF2B5EF4-FFF2-40B4-BE49-F238E27FC236}">
                <a16:creationId xmlns:a16="http://schemas.microsoft.com/office/drawing/2014/main" id="{2DE89769-5BF2-46C6-B780-848D19B9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5857875"/>
            <a:ext cx="1238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6">
            <a:extLst>
              <a:ext uri="{FF2B5EF4-FFF2-40B4-BE49-F238E27FC236}">
                <a16:creationId xmlns:a16="http://schemas.microsoft.com/office/drawing/2014/main" id="{5D01A68C-246A-4775-ADDD-2D85EAA52FB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51088" y="142875"/>
            <a:ext cx="7156450" cy="6286500"/>
            <a:chOff x="730" y="274"/>
            <a:chExt cx="4299" cy="3776"/>
          </a:xfrm>
        </p:grpSpPr>
        <p:sp>
          <p:nvSpPr>
            <p:cNvPr id="22531" name="AutoShape 5">
              <a:extLst>
                <a:ext uri="{FF2B5EF4-FFF2-40B4-BE49-F238E27FC236}">
                  <a16:creationId xmlns:a16="http://schemas.microsoft.com/office/drawing/2014/main" id="{42F0D41F-BAC6-41A0-94AC-5A97CD76D47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30" y="274"/>
              <a:ext cx="4299" cy="3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2532" name="Picture 7">
              <a:extLst>
                <a:ext uri="{FF2B5EF4-FFF2-40B4-BE49-F238E27FC236}">
                  <a16:creationId xmlns:a16="http://schemas.microsoft.com/office/drawing/2014/main" id="{B7AC507F-7E1D-4F6B-8995-B90F984A5A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" y="274"/>
              <a:ext cx="4305" cy="3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2021-04-17T16:12:07Z</dcterms:created>
  <dcterms:modified xsi:type="dcterms:W3CDTF">2021-04-17T16:12:57Z</dcterms:modified>
</cp:coreProperties>
</file>