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46D192-DC24-4B0B-B130-C0E98CB20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EC9C42-C7DF-41C0-9429-22DE15A93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34FB03-7A37-43A9-90B0-B656D7A929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37C5-316C-4850-B811-53D2E775025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9455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8D13CA-BE8E-4999-B638-456749F9E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A74EF-52E2-4E1F-B153-B2EF51EB4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0D9925-B83F-4F37-A34C-8D1208BBD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FA411-D71D-4780-BE79-57A5C5C3100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794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BB6481-4863-40D5-8CAB-677EC106C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34A2B4-DA8A-4675-8B9C-73AE529258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F175FB-FDFF-48C8-9287-575811DC3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69A63-A3C7-413B-8348-F28C326FC6B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0346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99290-DBAC-4446-8D9A-236B16620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C2929-8247-4087-A5DA-AEDC0487D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08746-794E-4741-8948-0C5579103F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10CDE3-3916-4EBF-B944-47ECD833A67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1157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4D53B-72B3-4F38-99CF-504178FAB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776A55-4EB5-453C-A966-13489F3D7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E0C587-0054-46C8-A2BA-662535CDB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1D254-B7D8-47E9-83EA-2D36605A5B5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6881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88E26-F5F1-4D4A-A6C3-8B8AC16C0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9E7277-6A37-41D5-9704-E0A4E7B6C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E51834-318B-46AE-95DD-1F83E8552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6FB11-0928-4B85-A35C-85FB2B20C42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6824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858994-4C1A-4CF4-B0BF-98D88B492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1A4AC8-2C6C-48E2-AB66-4A162A9FA1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6CF355-BD1B-466F-9229-BF5A55C1B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886DC-957D-4BC1-9B3B-23F6691801A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6823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BEA0DC6-E116-439E-931E-AD73E8A86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B695E1-67E3-4627-ADD5-EDFCD2F3F7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03BD98-B384-44D0-B977-3506854F3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96D93-0831-4866-8F93-1D9A0A2B5E7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2477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04ED9E-7101-4C7F-BF76-9617734F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1F34CE-EE06-4852-9D86-3882F33F0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A24F26F-C389-43EB-AE13-16ADE3A8E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ACD6FB-D285-4871-9738-8A6E045EBBA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7681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F3F74-2EF0-4FB6-83B9-A358D7254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C88469-0C0F-4FF5-8704-1D353AD79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8E6C12-F875-4054-9001-FCCBE144DE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6E60-A1F4-420D-BCF5-3E211A4E776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2231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212C4-8A87-42C6-9CC6-57339334D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6BDDCC-4A6F-406B-9A92-FC3BC4E12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47E153-3BE7-4258-859D-8C340FA1DD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71A6A-7A5E-40EF-B6B8-A446646084D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802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B885EC-891D-47D4-98B2-2FBBCCF41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3B0ED3-E4FC-4DAF-9884-A40B8C90F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16B29B0-72E2-4246-8BD8-EAADB965C9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0CADBF-0ADD-429E-95B0-C90BCEA38C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7355E0-51FA-45F7-9B0D-9C3AB4E6CC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729D4C8-A159-40BA-80F9-C0ADA7FB65B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1530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30">
            <a:extLst>
              <a:ext uri="{FF2B5EF4-FFF2-40B4-BE49-F238E27FC236}">
                <a16:creationId xmlns:a16="http://schemas.microsoft.com/office/drawing/2014/main" id="{0B26951F-1E51-40AF-8B9E-0C7E8945F6C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260350"/>
            <a:ext cx="6084887" cy="1397000"/>
            <a:chOff x="295" y="164"/>
            <a:chExt cx="3833" cy="880"/>
          </a:xfrm>
        </p:grpSpPr>
        <p:sp>
          <p:nvSpPr>
            <p:cNvPr id="82955" name="Rectangle 5">
              <a:extLst>
                <a:ext uri="{FF2B5EF4-FFF2-40B4-BE49-F238E27FC236}">
                  <a16:creationId xmlns:a16="http://schemas.microsoft.com/office/drawing/2014/main" id="{91CC907C-D399-4BBD-8E43-3CD22CAE2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753"/>
              <a:ext cx="145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Το </a:t>
              </a:r>
              <a:r>
                <a:rPr lang="en-US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pH</a:t>
              </a: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 (πε -χα)</a:t>
              </a:r>
              <a:r>
                <a:rPr lang="en-US" altLang="el-GR" sz="1800" b="1">
                  <a:solidFill>
                    <a:srgbClr val="3333FF"/>
                  </a:solidFill>
                </a:rPr>
                <a:t> </a:t>
              </a:r>
            </a:p>
          </p:txBody>
        </p:sp>
        <p:grpSp>
          <p:nvGrpSpPr>
            <p:cNvPr id="82956" name="Group 7">
              <a:extLst>
                <a:ext uri="{FF2B5EF4-FFF2-40B4-BE49-F238E27FC236}">
                  <a16:creationId xmlns:a16="http://schemas.microsoft.com/office/drawing/2014/main" id="{A2C348CD-B4FB-401F-A71A-2F56A6FBD7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64"/>
              <a:ext cx="3833" cy="675"/>
              <a:chOff x="476" y="164"/>
              <a:chExt cx="3838" cy="829"/>
            </a:xfrm>
          </p:grpSpPr>
          <p:sp>
            <p:nvSpPr>
              <p:cNvPr id="2" name="Rectangle 8">
                <a:extLst>
                  <a:ext uri="{FF2B5EF4-FFF2-40B4-BE49-F238E27FC236}">
                    <a16:creationId xmlns:a16="http://schemas.microsoft.com/office/drawing/2014/main" id="{6ACBA961-C264-469A-9473-60E1DCDBE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350"/>
                <a:ext cx="1895" cy="6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3.2 Οξέα  και Βάσεις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3" name="Rectangle 9">
                <a:extLst>
                  <a:ext uri="{FF2B5EF4-FFF2-40B4-BE49-F238E27FC236}">
                    <a16:creationId xmlns:a16="http://schemas.microsoft.com/office/drawing/2014/main" id="{43BB9757-062F-4D5F-BEC8-57D10A215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5" y="176"/>
                <a:ext cx="3339" cy="3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ΟΞΕΑ - ΒΑΣΕΙΣ - ΟΞΕΙΔΙΑ - ΑΛΑΤΑ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82959" name="WordArt 10">
                <a:extLst>
                  <a:ext uri="{FF2B5EF4-FFF2-40B4-BE49-F238E27FC236}">
                    <a16:creationId xmlns:a16="http://schemas.microsoft.com/office/drawing/2014/main" id="{53A85EEF-92B3-4FD4-B4EE-908E82DA0ACD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476" y="164"/>
                <a:ext cx="383" cy="64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sz="3600" kern="1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</p:grpSp>
      </p:grpSp>
      <p:sp>
        <p:nvSpPr>
          <p:cNvPr id="82957" name="Rectangle 13">
            <a:extLst>
              <a:ext uri="{FF2B5EF4-FFF2-40B4-BE49-F238E27FC236}">
                <a16:creationId xmlns:a16="http://schemas.microsoft.com/office/drawing/2014/main" id="{DE65D6A7-C645-40A1-A077-5DEB0AFF4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1700213"/>
            <a:ext cx="52101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0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GB" altLang="el-GR" sz="1800" b="1">
                <a:solidFill>
                  <a:srgbClr val="3333FF"/>
                </a:solidFill>
                <a:cs typeface="Times New Roman" panose="02020603050405020304" pitchFamily="18" charset="0"/>
              </a:rPr>
              <a:t>  </a:t>
            </a:r>
            <a:r>
              <a:rPr lang="en-GB" altLang="el-GR" sz="18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pH: από τα αρχικά των λέξεων Puissanse Hydrogene (δύναμη  υδρογόνου).</a:t>
            </a:r>
            <a:r>
              <a:rPr lang="en-US" altLang="el-GR" sz="18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2958" name="Rectangle 14">
            <a:extLst>
              <a:ext uri="{FF2B5EF4-FFF2-40B4-BE49-F238E27FC236}">
                <a16:creationId xmlns:a16="http://schemas.microsoft.com/office/drawing/2014/main" id="{CDC2181F-D711-4846-B4D0-8BD3237C3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2565401"/>
            <a:ext cx="770413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 i="1">
                <a:solidFill>
                  <a:srgbClr val="000000"/>
                </a:solidFill>
              </a:rPr>
              <a:t>Το pH παίρνει πρακτικά τιμές από 0 ως 14. Στα ουδέτερα διαλύματα (π.χ. στο νερό) το pH =7. Στα όξινα διαλύματα έχουμε pH&lt;7 και μάλιστα, όσο μικρότερη είναι η τιμή αυτή, τόσο πιο όξινο είναι το διάλυμα. Στα βασικά διαλύματα έχουμε pH &gt;7 και μάλιστα, όσο μεγαλύτερη είναι η τιμή αυτή, τόσο πιο βασικό είναι το διάλυμα.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4" name="Group 29">
            <a:extLst>
              <a:ext uri="{FF2B5EF4-FFF2-40B4-BE49-F238E27FC236}">
                <a16:creationId xmlns:a16="http://schemas.microsoft.com/office/drawing/2014/main" id="{5771DB0D-D1F0-45DB-A85B-FD05DD322121}"/>
              </a:ext>
            </a:extLst>
          </p:cNvPr>
          <p:cNvGrpSpPr>
            <a:grpSpLocks/>
          </p:cNvGrpSpPr>
          <p:nvPr/>
        </p:nvGrpSpPr>
        <p:grpSpPr bwMode="auto">
          <a:xfrm>
            <a:off x="2424113" y="4289379"/>
            <a:ext cx="6574912" cy="1290734"/>
            <a:chOff x="930" y="3114"/>
            <a:chExt cx="4071" cy="801"/>
          </a:xfrm>
        </p:grpSpPr>
        <p:sp>
          <p:nvSpPr>
            <p:cNvPr id="82950" name="Line 23">
              <a:extLst>
                <a:ext uri="{FF2B5EF4-FFF2-40B4-BE49-F238E27FC236}">
                  <a16:creationId xmlns:a16="http://schemas.microsoft.com/office/drawing/2014/main" id="{6F81206C-7EBB-4923-A47A-89DD54FADA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3430"/>
              <a:ext cx="154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1" name="Line 24">
              <a:extLst>
                <a:ext uri="{FF2B5EF4-FFF2-40B4-BE49-F238E27FC236}">
                  <a16:creationId xmlns:a16="http://schemas.microsoft.com/office/drawing/2014/main" id="{BE79B116-54B7-4F73-B7A2-691AB2A38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3430"/>
              <a:ext cx="17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2" name="Line 22">
              <a:extLst>
                <a:ext uri="{FF2B5EF4-FFF2-40B4-BE49-F238E27FC236}">
                  <a16:creationId xmlns:a16="http://schemas.microsoft.com/office/drawing/2014/main" id="{C0B2F7B8-A4B4-4D0F-8B30-F8A86F1D7A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3475"/>
              <a:ext cx="7" cy="2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3" name="Rectangle 26">
              <a:extLst>
                <a:ext uri="{FF2B5EF4-FFF2-40B4-BE49-F238E27FC236}">
                  <a16:creationId xmlns:a16="http://schemas.microsoft.com/office/drawing/2014/main" id="{FEDBFA01-D487-4D1A-A9DD-DB917BF68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114"/>
              <a:ext cx="4071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indent="4572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200">
                  <a:solidFill>
                    <a:srgbClr val="000000"/>
                  </a:solidFill>
                  <a:cs typeface="Times New Roman" panose="02020603050405020304" pitchFamily="18" charset="0"/>
                </a:rPr>
                <a:t>           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0  		         7			        14</a:t>
              </a:r>
              <a:endParaRPr lang="en-US" altLang="el-GR" sz="2000" b="1">
                <a:solidFill>
                  <a:srgbClr val="00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l-GR" sz="2000" b="1">
                <a:solidFill>
                  <a:srgbClr val="000000"/>
                </a:solidFill>
              </a:endParaRPr>
            </a:p>
          </p:txBody>
        </p:sp>
        <p:sp>
          <p:nvSpPr>
            <p:cNvPr id="82954" name="Rectangle 27">
              <a:extLst>
                <a:ext uri="{FF2B5EF4-FFF2-40B4-BE49-F238E27FC236}">
                  <a16:creationId xmlns:a16="http://schemas.microsoft.com/office/drawing/2014/main" id="{86DB5B64-F337-4FA6-99EC-D360A4DBF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3476"/>
              <a:ext cx="3295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l-GR" altLang="el-GR" sz="1200">
                  <a:solidFill>
                    <a:srgbClr val="000000"/>
                  </a:solidFill>
                  <a:cs typeface="Times New Roman" panose="02020603050405020304" pitchFamily="18" charset="0"/>
                </a:rPr>
                <a:t>                     </a:t>
              </a:r>
              <a:r>
                <a:rPr lang="el-GR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όξινο		         βασικό</a:t>
              </a:r>
              <a:endPara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altLang="el-GR" sz="2000" b="1">
                  <a:solidFill>
                    <a:srgbClr val="000000"/>
                  </a:solidFill>
                  <a:cs typeface="Times New Roman" panose="02020603050405020304" pitchFamily="18" charset="0"/>
                </a:rPr>
                <a:t>            	            ουδέτερο</a:t>
              </a:r>
              <a:r>
                <a:rPr lang="en-US" altLang="el-GR" sz="2000" b="1">
                  <a:solidFill>
                    <a:srgbClr val="000000"/>
                  </a:solidFill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2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 descr="3">
            <a:extLst>
              <a:ext uri="{FF2B5EF4-FFF2-40B4-BE49-F238E27FC236}">
                <a16:creationId xmlns:a16="http://schemas.microsoft.com/office/drawing/2014/main" id="{91B23F11-A6C4-45BA-9EA0-119286FDA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549276"/>
            <a:ext cx="352742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3" name="Picture 5" descr="3">
            <a:extLst>
              <a:ext uri="{FF2B5EF4-FFF2-40B4-BE49-F238E27FC236}">
                <a16:creationId xmlns:a16="http://schemas.microsoft.com/office/drawing/2014/main" id="{1CF0C245-9041-4400-889B-AAE597111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3644901"/>
            <a:ext cx="550862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>
            <a:extLst>
              <a:ext uri="{FF2B5EF4-FFF2-40B4-BE49-F238E27FC236}">
                <a16:creationId xmlns:a16="http://schemas.microsoft.com/office/drawing/2014/main" id="{56DD6E7C-90B8-41AA-96D5-26D7CBE0660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260350"/>
            <a:ext cx="6084887" cy="1397000"/>
            <a:chOff x="295" y="164"/>
            <a:chExt cx="3833" cy="880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EC72FBD9-A29E-47D8-A9D1-28BF29ECC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753"/>
              <a:ext cx="145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Το </a:t>
              </a:r>
              <a:r>
                <a:rPr lang="en-US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pH</a:t>
              </a: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 (πε -χα)</a:t>
              </a:r>
              <a:r>
                <a:rPr lang="en-US" altLang="el-GR" sz="1800" b="1">
                  <a:solidFill>
                    <a:srgbClr val="3333FF"/>
                  </a:solidFill>
                </a:rPr>
                <a:t> </a:t>
              </a:r>
            </a:p>
          </p:txBody>
        </p:sp>
        <p:grpSp>
          <p:nvGrpSpPr>
            <p:cNvPr id="83974" name="Group 8">
              <a:extLst>
                <a:ext uri="{FF2B5EF4-FFF2-40B4-BE49-F238E27FC236}">
                  <a16:creationId xmlns:a16="http://schemas.microsoft.com/office/drawing/2014/main" id="{494EB7BD-147B-4D6D-8F3D-C2CD5E29DB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64"/>
              <a:ext cx="3833" cy="675"/>
              <a:chOff x="476" y="164"/>
              <a:chExt cx="3838" cy="829"/>
            </a:xfrm>
          </p:grpSpPr>
          <p:sp>
            <p:nvSpPr>
              <p:cNvPr id="83975" name="Rectangle 9">
                <a:extLst>
                  <a:ext uri="{FF2B5EF4-FFF2-40B4-BE49-F238E27FC236}">
                    <a16:creationId xmlns:a16="http://schemas.microsoft.com/office/drawing/2014/main" id="{E224DD75-EBFD-4C82-88BE-896BE125A0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350"/>
                <a:ext cx="1895" cy="6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3.2 Οξέα  και Βάσεις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83976" name="Rectangle 10">
                <a:extLst>
                  <a:ext uri="{FF2B5EF4-FFF2-40B4-BE49-F238E27FC236}">
                    <a16:creationId xmlns:a16="http://schemas.microsoft.com/office/drawing/2014/main" id="{66F3D67E-AFB2-49C4-B740-E1394E64F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5" y="176"/>
                <a:ext cx="3339" cy="3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ΟΞΕΑ - ΒΑΣΕΙΣ - ΟΞΕΙΔΙΑ - ΑΛΑΤΑ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83977" name="WordArt 11">
                <a:extLst>
                  <a:ext uri="{FF2B5EF4-FFF2-40B4-BE49-F238E27FC236}">
                    <a16:creationId xmlns:a16="http://schemas.microsoft.com/office/drawing/2014/main" id="{DE7F9645-D91C-458D-9AD4-5DBE8F35ADAF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476" y="164"/>
                <a:ext cx="383" cy="64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sz="3600" kern="1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6" name="Object 4">
            <a:extLst>
              <a:ext uri="{FF2B5EF4-FFF2-40B4-BE49-F238E27FC236}">
                <a16:creationId xmlns:a16="http://schemas.microsoft.com/office/drawing/2014/main" id="{93B9F4F8-9B73-45E1-8089-8370F1E4ED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1844675"/>
          <a:ext cx="3600450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086795" imgH="3533333" progId="">
                  <p:embed/>
                </p:oleObj>
              </mc:Choice>
              <mc:Fallback>
                <p:oleObj r:id="rId3" imgW="4086795" imgH="3533333" progId="">
                  <p:embed/>
                  <p:pic>
                    <p:nvPicPr>
                      <p:cNvPr id="84996" name="Object 4">
                        <a:extLst>
                          <a:ext uri="{FF2B5EF4-FFF2-40B4-BE49-F238E27FC236}">
                            <a16:creationId xmlns:a16="http://schemas.microsoft.com/office/drawing/2014/main" id="{93B9F4F8-9B73-45E1-8089-8370F1E4ED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1844675"/>
                        <a:ext cx="3600450" cy="324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4997" name="Picture 5" descr="3">
            <a:extLst>
              <a:ext uri="{FF2B5EF4-FFF2-40B4-BE49-F238E27FC236}">
                <a16:creationId xmlns:a16="http://schemas.microsoft.com/office/drawing/2014/main" id="{28221A75-E85F-430F-9D06-7CE0118FC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6" y="2924175"/>
            <a:ext cx="4868863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>
            <a:extLst>
              <a:ext uri="{FF2B5EF4-FFF2-40B4-BE49-F238E27FC236}">
                <a16:creationId xmlns:a16="http://schemas.microsoft.com/office/drawing/2014/main" id="{C7BDC421-B5CA-4259-A8CA-73BCDFAEFA27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260350"/>
            <a:ext cx="6084887" cy="1397000"/>
            <a:chOff x="295" y="164"/>
            <a:chExt cx="3833" cy="880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83DC6B57-9907-413A-BCF9-725DD4C67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753"/>
              <a:ext cx="145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Το </a:t>
              </a:r>
              <a:r>
                <a:rPr lang="en-US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pH</a:t>
              </a:r>
              <a:r>
                <a:rPr lang="en-GB" altLang="el-GR" sz="2400" b="1">
                  <a:solidFill>
                    <a:srgbClr val="3333FF"/>
                  </a:solidFill>
                  <a:cs typeface="Times New Roman" panose="02020603050405020304" pitchFamily="18" charset="0"/>
                </a:rPr>
                <a:t> (πε -χα)</a:t>
              </a:r>
              <a:r>
                <a:rPr lang="en-US" altLang="el-GR" sz="1800" b="1">
                  <a:solidFill>
                    <a:srgbClr val="3333FF"/>
                  </a:solidFill>
                </a:rPr>
                <a:t> </a:t>
              </a:r>
            </a:p>
          </p:txBody>
        </p:sp>
        <p:grpSp>
          <p:nvGrpSpPr>
            <p:cNvPr id="84998" name="Group 8">
              <a:extLst>
                <a:ext uri="{FF2B5EF4-FFF2-40B4-BE49-F238E27FC236}">
                  <a16:creationId xmlns:a16="http://schemas.microsoft.com/office/drawing/2014/main" id="{842F5E65-7853-45B2-B358-B4CAFE5CC4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64"/>
              <a:ext cx="3833" cy="675"/>
              <a:chOff x="476" y="164"/>
              <a:chExt cx="3838" cy="829"/>
            </a:xfrm>
          </p:grpSpPr>
          <p:sp>
            <p:nvSpPr>
              <p:cNvPr id="84999" name="Rectangle 9">
                <a:extLst>
                  <a:ext uri="{FF2B5EF4-FFF2-40B4-BE49-F238E27FC236}">
                    <a16:creationId xmlns:a16="http://schemas.microsoft.com/office/drawing/2014/main" id="{F866A9B2-6041-413A-B6C5-AD3D680B7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0" y="350"/>
                <a:ext cx="1895" cy="6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3.2 Οξέα  και Βάσεις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85000" name="Rectangle 10">
                <a:extLst>
                  <a:ext uri="{FF2B5EF4-FFF2-40B4-BE49-F238E27FC236}">
                    <a16:creationId xmlns:a16="http://schemas.microsoft.com/office/drawing/2014/main" id="{E550C913-CC6C-45C0-BAB2-EAEC3E6AF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5" y="176"/>
                <a:ext cx="3339" cy="3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GB" altLang="el-GR" sz="2400" b="1">
                    <a:solidFill>
                      <a:srgbClr val="3333FF"/>
                    </a:solidFill>
                    <a:cs typeface="Times New Roman" panose="02020603050405020304" pitchFamily="18" charset="0"/>
                  </a:rPr>
                  <a:t>ΟΞΕΑ - ΒΑΣΕΙΣ - ΟΞΕΙΔΙΑ - ΑΛΑΤΑ</a:t>
                </a:r>
                <a:r>
                  <a:rPr lang="en-US" altLang="el-GR" sz="18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85001" name="WordArt 11">
                <a:extLst>
                  <a:ext uri="{FF2B5EF4-FFF2-40B4-BE49-F238E27FC236}">
                    <a16:creationId xmlns:a16="http://schemas.microsoft.com/office/drawing/2014/main" id="{BEC6932C-47D1-4B63-80FB-7931889CA454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476" y="164"/>
                <a:ext cx="383" cy="64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sz="3600" kern="1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>
            <a:extLst>
              <a:ext uri="{FF2B5EF4-FFF2-40B4-BE49-F238E27FC236}">
                <a16:creationId xmlns:a16="http://schemas.microsoft.com/office/drawing/2014/main" id="{625B8D52-BCBE-436D-B6A2-245690AAC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8255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</a:t>
            </a: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 Οξείδια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6019" name="Rectangle 10">
            <a:extLst>
              <a:ext uri="{FF2B5EF4-FFF2-40B4-BE49-F238E27FC236}">
                <a16:creationId xmlns:a16="http://schemas.microsoft.com/office/drawing/2014/main" id="{985A7E30-4DB6-408E-B9BD-B499F2E59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77813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6020" name="WordArt 11">
            <a:extLst>
              <a:ext uri="{FF2B5EF4-FFF2-40B4-BE49-F238E27FC236}">
                <a16:creationId xmlns:a16="http://schemas.microsoft.com/office/drawing/2014/main" id="{E9B76F68-7A02-4892-BC69-E1C1619E47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260350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6029" name="Rectangle 13">
            <a:extLst>
              <a:ext uri="{FF2B5EF4-FFF2-40B4-BE49-F238E27FC236}">
                <a16:creationId xmlns:a16="http://schemas.microsoft.com/office/drawing/2014/main" id="{19442ACA-BB63-446F-9099-AA25DD7CD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12876"/>
            <a:ext cx="83169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Ορισμένα οξείδια έχουν ιδιαίτερη βαρύτητα στην καθημερινή μας ζωή. Το πιο γνωστό από αυτά είναι το διοξείδιο του άνθρακα (CO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), που είναι το βασικό προϊόν της αναπνοής των έμβιων όντων και χρησιμοποιείται στη φωτοσύνθεση. Ακόμα, το CO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είναι κυρίως υπεύθυνο για το φαινόμενο του θερμοκηπίου.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6031" name="Rectangle 15">
            <a:extLst>
              <a:ext uri="{FF2B5EF4-FFF2-40B4-BE49-F238E27FC236}">
                <a16:creationId xmlns:a16="http://schemas.microsoft.com/office/drawing/2014/main" id="{801382E8-A253-47D3-B660-A4B5682CC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2997201"/>
            <a:ext cx="82089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Το διοξείδιο του θείου (SO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), το μονοξείδιο του αζώτου (ΝΟ), το διοξείδιο του αζώτου (ΝΟ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 και το μονοξείδιο του άνθρακα (CO) ανήκουν στην κατηγορία των ατμοσφαιρικών ρύπων, που τόσο πολύ έχουν ταλαιπωρήσει τους κατοίκους πολλών μεγαλουπόλεων τα τελευταία χρόνια.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6033" name="Rectangle 17">
            <a:extLst>
              <a:ext uri="{FF2B5EF4-FFF2-40B4-BE49-F238E27FC236}">
                <a16:creationId xmlns:a16="http://schemas.microsoft.com/office/drawing/2014/main" id="{917D7798-1AF5-4A5F-8D7B-97E46460B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4724401"/>
            <a:ext cx="85121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Άλλα χαρακτηριστικά οξείδια είναι το οξείδιο του ασβεστίου (CaO), ο γνωστός μας ασβέστης, που αποτελεί βασικό υλικό της οικοδομικής και πρώτη ύλη για την παρασκευή του γυαλιού. Τέλος, πολύ σημαντικά οξείδια είναι το Al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και το Fe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που υπό μορφή ορυκτών αποτελούν τη βάση για τη βιομηχανική παραγωγή (μεταλλουργία) των μετάλλων Al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και  Fe</a:t>
            </a:r>
            <a:r>
              <a:rPr lang="en-GB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αντίστοιχα.</a:t>
            </a:r>
            <a:r>
              <a:rPr lang="en-GB" altLang="el-GR" sz="18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6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>
            <a:extLst>
              <a:ext uri="{FF2B5EF4-FFF2-40B4-BE49-F238E27FC236}">
                <a16:creationId xmlns:a16="http://schemas.microsoft.com/office/drawing/2014/main" id="{B4EBCDD2-4900-4EC2-9B1E-29A78D27C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8255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</a:t>
            </a: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 Οξείδια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7043" name="Rectangle 5">
            <a:extLst>
              <a:ext uri="{FF2B5EF4-FFF2-40B4-BE49-F238E27FC236}">
                <a16:creationId xmlns:a16="http://schemas.microsoft.com/office/drawing/2014/main" id="{7EFBD1E0-14FF-4C64-A7C9-796155EAC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77813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7044" name="WordArt 6">
            <a:extLst>
              <a:ext uri="{FF2B5EF4-FFF2-40B4-BE49-F238E27FC236}">
                <a16:creationId xmlns:a16="http://schemas.microsoft.com/office/drawing/2014/main" id="{DD380CED-B493-4BBB-84DC-36E37914AB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260350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7045" name="Rectangle 8">
            <a:extLst>
              <a:ext uri="{FF2B5EF4-FFF2-40B4-BE49-F238E27FC236}">
                <a16:creationId xmlns:a16="http://schemas.microsoft.com/office/drawing/2014/main" id="{DBFC30F7-9F63-4DA4-85D6-004C929DA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0095" y="1340128"/>
            <a:ext cx="7240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Ορισμός, συμβολισμός, ονοματολογία και ταξινόμηση οξειδίων.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7049" name="Text Box 9">
            <a:extLst>
              <a:ext uri="{FF2B5EF4-FFF2-40B4-BE49-F238E27FC236}">
                <a16:creationId xmlns:a16="http://schemas.microsoft.com/office/drawing/2014/main" id="{90242656-D5C8-423B-91D5-5D0D48A68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1989139"/>
            <a:ext cx="935038" cy="504825"/>
          </a:xfrm>
          <a:prstGeom prst="rect">
            <a:avLst/>
          </a:prstGeom>
          <a:solidFill>
            <a:srgbClr val="FFD28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b="1">
                <a:solidFill>
                  <a:srgbClr val="000000"/>
                </a:solidFill>
              </a:rPr>
              <a:t>Σ</a:t>
            </a:r>
            <a:r>
              <a:rPr lang="en-US" altLang="el-GR" sz="2000" b="1" baseline="-25000">
                <a:solidFill>
                  <a:srgbClr val="000000"/>
                </a:solidFill>
              </a:rPr>
              <a:t>2</a:t>
            </a:r>
            <a:r>
              <a:rPr lang="en-US" altLang="el-GR" sz="2000" b="1">
                <a:solidFill>
                  <a:srgbClr val="000000"/>
                </a:solidFill>
              </a:rPr>
              <a:t>Ο</a:t>
            </a:r>
            <a:r>
              <a:rPr lang="en-US" altLang="el-GR" sz="2000" b="1" baseline="-25000">
                <a:solidFill>
                  <a:srgbClr val="000000"/>
                </a:solidFill>
              </a:rPr>
              <a:t>x</a:t>
            </a:r>
            <a:endParaRPr lang="en-US" altLang="el-GR" sz="2000" b="1">
              <a:solidFill>
                <a:srgbClr val="000000"/>
              </a:solidFill>
            </a:endParaRPr>
          </a:p>
        </p:txBody>
      </p:sp>
      <p:sp>
        <p:nvSpPr>
          <p:cNvPr id="87051" name="Rectangle 11">
            <a:extLst>
              <a:ext uri="{FF2B5EF4-FFF2-40B4-BE49-F238E27FC236}">
                <a16:creationId xmlns:a16="http://schemas.microsoft.com/office/drawing/2014/main" id="{831BF5B4-DEF2-4623-9223-0EBBC1EC6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956" y="2828837"/>
            <a:ext cx="37465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CaO:    οξείδιο του ασβεστίου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Al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:  οξείδιο του αργιλίου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Cu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O:  οξείδιο του χαλκού (Ι)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     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Na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O:  οξείδιο του νατρίου</a:t>
            </a:r>
          </a:p>
        </p:txBody>
      </p:sp>
      <p:sp>
        <p:nvSpPr>
          <p:cNvPr id="87053" name="Rectangle 13">
            <a:extLst>
              <a:ext uri="{FF2B5EF4-FFF2-40B4-BE49-F238E27FC236}">
                <a16:creationId xmlns:a16="http://schemas.microsoft.com/office/drawing/2014/main" id="{CBF32958-A64F-492D-B51D-24C2B3A94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842" y="4360774"/>
            <a:ext cx="372441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CO:   	μονοξείδιο του άνθρακα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CO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:  	διοξείδιο του άνθρακα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:  	τριοξείδιο του αζώτου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SO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:    	τριοξείδιο του θείου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9" grpId="0" animBg="1"/>
      <p:bldP spid="87051" grpId="0"/>
      <p:bldP spid="870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>
            <a:extLst>
              <a:ext uri="{FF2B5EF4-FFF2-40B4-BE49-F238E27FC236}">
                <a16:creationId xmlns:a16="http://schemas.microsoft.com/office/drawing/2014/main" id="{9560DA84-9B34-4C48-B04F-5CCAFCA08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1267103"/>
            <a:ext cx="25415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3333FF"/>
                </a:solidFill>
                <a:cs typeface="Times New Roman" panose="02020603050405020304" pitchFamily="18" charset="0"/>
              </a:rPr>
              <a:t>Ταξινόμηση οξειδίων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8067" name="Rectangle 6">
            <a:extLst>
              <a:ext uri="{FF2B5EF4-FFF2-40B4-BE49-F238E27FC236}">
                <a16:creationId xmlns:a16="http://schemas.microsoft.com/office/drawing/2014/main" id="{A27DE12A-56EE-4D49-893F-612919E15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8255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</a:t>
            </a: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 Οξείδια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8068" name="Rectangle 7">
            <a:extLst>
              <a:ext uri="{FF2B5EF4-FFF2-40B4-BE49-F238E27FC236}">
                <a16:creationId xmlns:a16="http://schemas.microsoft.com/office/drawing/2014/main" id="{DB56649F-1850-4059-99B0-F3096BFA4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77813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8069" name="WordArt 8">
            <a:extLst>
              <a:ext uri="{FF2B5EF4-FFF2-40B4-BE49-F238E27FC236}">
                <a16:creationId xmlns:a16="http://schemas.microsoft.com/office/drawing/2014/main" id="{FCC17085-0B57-405E-AAF9-B3A273C71E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260350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8070" name="Rectangle 10">
            <a:extLst>
              <a:ext uri="{FF2B5EF4-FFF2-40B4-BE49-F238E27FC236}">
                <a16:creationId xmlns:a16="http://schemas.microsoft.com/office/drawing/2014/main" id="{088FD42B-B07F-4AC5-B1CB-ECF83D220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698903"/>
            <a:ext cx="39982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1. Όξινα οξείδια (ανυδρίτες οξέων)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8076" name="Rectangle 12">
            <a:extLst>
              <a:ext uri="{FF2B5EF4-FFF2-40B4-BE49-F238E27FC236}">
                <a16:creationId xmlns:a16="http://schemas.microsoft.com/office/drawing/2014/main" id="{9D46860A-892A-4C64-8DE2-C5D807A74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636838"/>
            <a:ext cx="828198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Τα όξινα οξείδια είναι κατά το πλείστον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οξείδια αμετάλλων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 Προκύπτουν (θεωρητικά) απ’ τα  αντίστοιχα οξυγονούχα οξέα με αφαίρεση, με τη μορφή νερού, όλων των ατόμων υδρογόνου που περιέχουν. </a:t>
            </a:r>
            <a:endParaRPr lang="en-US" altLang="el-GR" sz="18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Έτσι, για να βρούμε τον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ανυδρίτη του θειικού οξέος (H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SO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) αφαιρούμε ένα μόριο Η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από ένα μόριο Η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SO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, οπότε, προκύπτει  SO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  </a:t>
            </a: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Δηλαδή,      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H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SO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– 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H</a:t>
            </a:r>
            <a:r>
              <a:rPr lang="el-GR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endParaRPr lang="en-US" altLang="el-GR" sz="1800" b="1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Ομοίως, για να βρούμε τον 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ανυδρίτη του ΗΝΟ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αφαιρούμε από δύο μόρια ΗΝΟ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ένα μόριο νερού,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οπότε προκύπτει Ν</a:t>
            </a:r>
            <a:r>
              <a:rPr lang="el-GR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</a:t>
            </a:r>
            <a:r>
              <a:rPr lang="el-GR" altLang="el-GR" sz="1800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endParaRPr lang="en-US" altLang="el-GR" sz="180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Δηλαδή,      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2ΗΝΟ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Η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 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Ν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Ο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>
            <a:extLst>
              <a:ext uri="{FF2B5EF4-FFF2-40B4-BE49-F238E27FC236}">
                <a16:creationId xmlns:a16="http://schemas.microsoft.com/office/drawing/2014/main" id="{C842D70E-AF17-49B9-A532-9B1D93141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1267103"/>
            <a:ext cx="25415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3333FF"/>
                </a:solidFill>
                <a:cs typeface="Times New Roman" panose="02020603050405020304" pitchFamily="18" charset="0"/>
              </a:rPr>
              <a:t>Ταξινόμηση οξειδίων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9091" name="Rectangle 5">
            <a:extLst>
              <a:ext uri="{FF2B5EF4-FFF2-40B4-BE49-F238E27FC236}">
                <a16:creationId xmlns:a16="http://schemas.microsoft.com/office/drawing/2014/main" id="{16ED6392-1B2C-4E8F-BDB8-08B1B1390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8255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</a:t>
            </a: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 Οξείδια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9092" name="Rectangle 6">
            <a:extLst>
              <a:ext uri="{FF2B5EF4-FFF2-40B4-BE49-F238E27FC236}">
                <a16:creationId xmlns:a16="http://schemas.microsoft.com/office/drawing/2014/main" id="{7B4F23BF-E5A6-4EED-B684-5906EC7E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77813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89093" name="WordArt 7">
            <a:extLst>
              <a:ext uri="{FF2B5EF4-FFF2-40B4-BE49-F238E27FC236}">
                <a16:creationId xmlns:a16="http://schemas.microsoft.com/office/drawing/2014/main" id="{B8BB531F-A7D8-4038-ABAB-AC5978F823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260350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89094" name="Rectangle 9">
            <a:extLst>
              <a:ext uri="{FF2B5EF4-FFF2-40B4-BE49-F238E27FC236}">
                <a16:creationId xmlns:a16="http://schemas.microsoft.com/office/drawing/2014/main" id="{71B345E1-D53E-4031-A450-2DE1C76CC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4537" y="1698903"/>
            <a:ext cx="43047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2. Βασικά οξείδια (ανυδρίτες βάσεων)</a:t>
            </a:r>
          </a:p>
        </p:txBody>
      </p:sp>
      <p:sp>
        <p:nvSpPr>
          <p:cNvPr id="89099" name="Rectangle 11">
            <a:extLst>
              <a:ext uri="{FF2B5EF4-FFF2-40B4-BE49-F238E27FC236}">
                <a16:creationId xmlns:a16="http://schemas.microsoft.com/office/drawing/2014/main" id="{30EBBC47-897B-442F-8ABA-63E1D2BF5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2435225"/>
            <a:ext cx="7561262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Τα οξείδια αυτά είναι συνήθως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οξείδια μετάλλων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και παραδείγματα τέτοιων οξειδίων είναι το Na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O, το CaO, το Fe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el-GR" sz="18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Τα βασικά οξείδια προκύπτουν (θεωρητικά)  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από τις αντίστοιχες βάσεις με  αφαίρεση, με τη μορφή νερού όλων των ατόμων υδρογόνου που περιέχουν.</a:t>
            </a:r>
            <a:endParaRPr lang="en-US" altLang="el-GR" sz="1800" b="1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Με τη λογική αυτή βρίσκουμε τους ανυδρίτες των βάσεων Ca(OH)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NaOH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και 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Fe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OH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l-GR" altLang="el-GR" sz="18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l-GR" altLang="el-GR" sz="1800">
                <a:solidFill>
                  <a:srgbClr val="000000"/>
                </a:solidFill>
                <a:cs typeface="Times New Roman" panose="02020603050405020304" pitchFamily="18" charset="0"/>
              </a:rPr>
              <a:t> :</a:t>
            </a:r>
            <a:endParaRPr lang="en-US" altLang="el-GR" sz="1800">
              <a:solidFill>
                <a:srgbClr val="000000"/>
              </a:solidFill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Ca(OH)</a:t>
            </a:r>
            <a:r>
              <a:rPr lang="en-US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– H</a:t>
            </a:r>
            <a:r>
              <a:rPr lang="en-US" altLang="el-GR" sz="1800" b="1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O 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CaO</a:t>
            </a:r>
            <a:endParaRPr lang="en-US" altLang="el-GR" sz="18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2NaOH – H</a:t>
            </a:r>
            <a:r>
              <a:rPr lang="en-US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 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Na</a:t>
            </a:r>
            <a:r>
              <a:rPr lang="en-US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l-GR" sz="18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Fe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OH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3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</a:t>
            </a:r>
            <a:r>
              <a:rPr lang="el-GR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Fe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l-GR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l-GR" altLang="el-GR" sz="1800" b="1" baseline="-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>
            <a:extLst>
              <a:ext uri="{FF2B5EF4-FFF2-40B4-BE49-F238E27FC236}">
                <a16:creationId xmlns:a16="http://schemas.microsoft.com/office/drawing/2014/main" id="{D9EDABE0-E11A-44E5-B1ED-5EBA479E2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1267103"/>
            <a:ext cx="25415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3333FF"/>
                </a:solidFill>
                <a:cs typeface="Times New Roman" panose="02020603050405020304" pitchFamily="18" charset="0"/>
              </a:rPr>
              <a:t>Ταξινόμηση οξειδίων</a:t>
            </a:r>
            <a:r>
              <a:rPr lang="en-US" altLang="el-GR" sz="1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0115" name="Rectangle 5">
            <a:extLst>
              <a:ext uri="{FF2B5EF4-FFF2-40B4-BE49-F238E27FC236}">
                <a16:creationId xmlns:a16="http://schemas.microsoft.com/office/drawing/2014/main" id="{238341A1-84BB-49D7-889C-3A8AE156D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825500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3.</a:t>
            </a:r>
            <a:r>
              <a:rPr lang="el-GR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400" b="1">
                <a:solidFill>
                  <a:srgbClr val="0000FF"/>
                </a:solidFill>
                <a:cs typeface="Times New Roman" panose="02020603050405020304" pitchFamily="18" charset="0"/>
              </a:rPr>
              <a:t> Οξείδια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0116" name="Rectangle 6">
            <a:extLst>
              <a:ext uri="{FF2B5EF4-FFF2-40B4-BE49-F238E27FC236}">
                <a16:creationId xmlns:a16="http://schemas.microsoft.com/office/drawing/2014/main" id="{C7EDDFAA-6866-4712-8824-A4F552DBA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277813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400" b="1">
                <a:solidFill>
                  <a:srgbClr val="3333FF"/>
                </a:solidFill>
                <a:cs typeface="Times New Roman" panose="02020603050405020304" pitchFamily="18" charset="0"/>
              </a:rPr>
              <a:t>ΟΞΕΑ - ΒΑΣΕΙΣ - ΟΞΕΙΔΙΑ - ΑΛΑΤΑ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0117" name="WordArt 7">
            <a:extLst>
              <a:ext uri="{FF2B5EF4-FFF2-40B4-BE49-F238E27FC236}">
                <a16:creationId xmlns:a16="http://schemas.microsoft.com/office/drawing/2014/main" id="{A41332CA-83DA-4CFF-9654-635AE99777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260350"/>
            <a:ext cx="608012" cy="831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3600" kern="10">
                <a:solidFill>
                  <a:srgbClr val="0000FF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90118" name="Rectangle 9">
            <a:extLst>
              <a:ext uri="{FF2B5EF4-FFF2-40B4-BE49-F238E27FC236}">
                <a16:creationId xmlns:a16="http://schemas.microsoft.com/office/drawing/2014/main" id="{15BEC1A7-122A-419B-9CDD-F81DC98A8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1698903"/>
            <a:ext cx="2431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1800" b="1">
                <a:solidFill>
                  <a:srgbClr val="000000"/>
                </a:solidFill>
                <a:cs typeface="Times New Roman" panose="02020603050405020304" pitchFamily="18" charset="0"/>
              </a:rPr>
              <a:t>3. Επαμφοτερίζοντα</a:t>
            </a:r>
            <a:r>
              <a:rPr lang="en-US" altLang="el-G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0123" name="Rectangle 11">
            <a:extLst>
              <a:ext uri="{FF2B5EF4-FFF2-40B4-BE49-F238E27FC236}">
                <a16:creationId xmlns:a16="http://schemas.microsoft.com/office/drawing/2014/main" id="{3EB3DBE8-9671-4262-8B5F-F3AC73B35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2420939"/>
            <a:ext cx="76327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Επαμφοτερίζον είναι το οξείδιο εκείνο που άλλοτε συμπεριφέρεται </a:t>
            </a:r>
            <a:r>
              <a:rPr lang="en-GB" altLang="el-GR" sz="2000" b="1">
                <a:solidFill>
                  <a:srgbClr val="000000"/>
                </a:solidFill>
                <a:cs typeface="Times New Roman" panose="02020603050405020304" pitchFamily="18" charset="0"/>
              </a:rPr>
              <a:t>ως οξύ και άλλοτε ως  βάση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. Αυτή του η συμπεριφορά καθορίζεται από τη φύση της ουσίας με την οποία αντιδρά. Έτσι, το Al</a:t>
            </a:r>
            <a:r>
              <a:rPr lang="en-GB" altLang="el-GR" sz="20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O</a:t>
            </a:r>
            <a:r>
              <a:rPr lang="en-GB" altLang="el-GR" sz="20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 κατά την αντίδραση με ένα οξύ συμπεριφέρεται ως βάση, Al(OH)</a:t>
            </a:r>
            <a:r>
              <a:rPr lang="en-GB" altLang="el-GR" sz="20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, ενώ κατά την αντίδρασή του με μία βάση, συμπεριφέρεται  ως οξύ, H</a:t>
            </a:r>
            <a:r>
              <a:rPr lang="en-GB" altLang="el-GR" sz="20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AlO</a:t>
            </a:r>
            <a:r>
              <a:rPr lang="en-GB" altLang="el-GR" sz="2000" baseline="-3000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GB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, (αργιλικό οξύ ).</a:t>
            </a:r>
            <a:r>
              <a:rPr lang="en-US" altLang="el-GR" sz="20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745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2020-03-25T17:21:53Z</dcterms:created>
  <dcterms:modified xsi:type="dcterms:W3CDTF">2020-03-25T17:23:08Z</dcterms:modified>
</cp:coreProperties>
</file>