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FA46D192-DC24-4B0B-B130-C0E98CB20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EC9C42-C7DF-41C0-9429-22DE15A93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34FB03-7A37-43A9-90B0-B656D7A92941}"/>
              </a:ext>
            </a:extLst>
          </p:cNvPr>
          <p:cNvSpPr>
            <a:spLocks noGrp="1" noChangeArrowheads="1"/>
          </p:cNvSpPr>
          <p:nvPr>
            <p:ph type="sldNum" sz="quarter" idx="12"/>
          </p:nvPr>
        </p:nvSpPr>
        <p:spPr>
          <a:ln/>
        </p:spPr>
        <p:txBody>
          <a:bodyPr/>
          <a:lstStyle>
            <a:lvl1pPr>
              <a:defRPr/>
            </a:lvl1pPr>
          </a:lstStyle>
          <a:p>
            <a:fld id="{856737C5-316C-4850-B811-53D2E775025F}" type="slidenum">
              <a:rPr lang="en-US" altLang="el-GR"/>
              <a:pPr/>
              <a:t>‹#›</a:t>
            </a:fld>
            <a:endParaRPr lang="en-US" altLang="el-GR"/>
          </a:p>
        </p:txBody>
      </p:sp>
    </p:spTree>
    <p:extLst>
      <p:ext uri="{BB962C8B-B14F-4D97-AF65-F5344CB8AC3E}">
        <p14:creationId xmlns:p14="http://schemas.microsoft.com/office/powerpoint/2010/main" val="407014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B08D13CA-BE8E-4999-B638-456749F9E8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1A74EF-52E2-4E1F-B153-B2EF51EB41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0D9925-B83F-4F37-A34C-8D1208BBD134}"/>
              </a:ext>
            </a:extLst>
          </p:cNvPr>
          <p:cNvSpPr>
            <a:spLocks noGrp="1" noChangeArrowheads="1"/>
          </p:cNvSpPr>
          <p:nvPr>
            <p:ph type="sldNum" sz="quarter" idx="12"/>
          </p:nvPr>
        </p:nvSpPr>
        <p:spPr>
          <a:ln/>
        </p:spPr>
        <p:txBody>
          <a:bodyPr/>
          <a:lstStyle>
            <a:lvl1pPr>
              <a:defRPr/>
            </a:lvl1pPr>
          </a:lstStyle>
          <a:p>
            <a:fld id="{EBBFA411-D71D-4780-BE79-57A5C5C3100D}" type="slidenum">
              <a:rPr lang="en-US" altLang="el-GR"/>
              <a:pPr/>
              <a:t>‹#›</a:t>
            </a:fld>
            <a:endParaRPr lang="en-US" altLang="el-GR"/>
          </a:p>
        </p:txBody>
      </p:sp>
    </p:spTree>
    <p:extLst>
      <p:ext uri="{BB962C8B-B14F-4D97-AF65-F5344CB8AC3E}">
        <p14:creationId xmlns:p14="http://schemas.microsoft.com/office/powerpoint/2010/main" val="35399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A4BB6481-4863-40D5-8CAB-677EC106CB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34A2B4-DA8A-4675-8B9C-73AE52925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175FB-FDFF-48C8-9287-575811DC3207}"/>
              </a:ext>
            </a:extLst>
          </p:cNvPr>
          <p:cNvSpPr>
            <a:spLocks noGrp="1" noChangeArrowheads="1"/>
          </p:cNvSpPr>
          <p:nvPr>
            <p:ph type="sldNum" sz="quarter" idx="12"/>
          </p:nvPr>
        </p:nvSpPr>
        <p:spPr>
          <a:ln/>
        </p:spPr>
        <p:txBody>
          <a:bodyPr/>
          <a:lstStyle>
            <a:lvl1pPr>
              <a:defRPr/>
            </a:lvl1pPr>
          </a:lstStyle>
          <a:p>
            <a:fld id="{7DB69A63-A3C7-413B-8348-F28C326FC6B5}" type="slidenum">
              <a:rPr lang="en-US" altLang="el-GR"/>
              <a:pPr/>
              <a:t>‹#›</a:t>
            </a:fld>
            <a:endParaRPr lang="en-US" altLang="el-GR"/>
          </a:p>
        </p:txBody>
      </p:sp>
    </p:spTree>
    <p:extLst>
      <p:ext uri="{BB962C8B-B14F-4D97-AF65-F5344CB8AC3E}">
        <p14:creationId xmlns:p14="http://schemas.microsoft.com/office/powerpoint/2010/main" val="199844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78699290-DBAC-4446-8D9A-236B16620B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9C2929-8247-4087-A5DA-AEDC0487D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108746-794E-4741-8948-0C5579103F83}"/>
              </a:ext>
            </a:extLst>
          </p:cNvPr>
          <p:cNvSpPr>
            <a:spLocks noGrp="1" noChangeArrowheads="1"/>
          </p:cNvSpPr>
          <p:nvPr>
            <p:ph type="sldNum" sz="quarter" idx="12"/>
          </p:nvPr>
        </p:nvSpPr>
        <p:spPr>
          <a:ln/>
        </p:spPr>
        <p:txBody>
          <a:bodyPr/>
          <a:lstStyle>
            <a:lvl1pPr>
              <a:defRPr/>
            </a:lvl1pPr>
          </a:lstStyle>
          <a:p>
            <a:fld id="{B810CDE3-3916-4EBF-B944-47ECD833A671}" type="slidenum">
              <a:rPr lang="en-US" altLang="el-GR"/>
              <a:pPr/>
              <a:t>‹#›</a:t>
            </a:fld>
            <a:endParaRPr lang="en-US" altLang="el-GR"/>
          </a:p>
        </p:txBody>
      </p:sp>
    </p:spTree>
    <p:extLst>
      <p:ext uri="{BB962C8B-B14F-4D97-AF65-F5344CB8AC3E}">
        <p14:creationId xmlns:p14="http://schemas.microsoft.com/office/powerpoint/2010/main" val="304962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5514D53B-72B3-4F38-99CF-504178FABA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776A55-4EB5-453C-A966-13489F3D7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0C587-0054-46C8-A2BA-662535CDBD5C}"/>
              </a:ext>
            </a:extLst>
          </p:cNvPr>
          <p:cNvSpPr>
            <a:spLocks noGrp="1" noChangeArrowheads="1"/>
          </p:cNvSpPr>
          <p:nvPr>
            <p:ph type="sldNum" sz="quarter" idx="12"/>
          </p:nvPr>
        </p:nvSpPr>
        <p:spPr>
          <a:ln/>
        </p:spPr>
        <p:txBody>
          <a:bodyPr/>
          <a:lstStyle>
            <a:lvl1pPr>
              <a:defRPr/>
            </a:lvl1pPr>
          </a:lstStyle>
          <a:p>
            <a:fld id="{4951D254-B7D8-47E9-83EA-2D36605A5B5E}" type="slidenum">
              <a:rPr lang="en-US" altLang="el-GR"/>
              <a:pPr/>
              <a:t>‹#›</a:t>
            </a:fld>
            <a:endParaRPr lang="en-US" altLang="el-GR"/>
          </a:p>
        </p:txBody>
      </p:sp>
    </p:spTree>
    <p:extLst>
      <p:ext uri="{BB962C8B-B14F-4D97-AF65-F5344CB8AC3E}">
        <p14:creationId xmlns:p14="http://schemas.microsoft.com/office/powerpoint/2010/main" val="131312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DC988E26-F5F1-4D4A-A6C3-8B8AC16C0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9E7277-6A37-41D5-9704-E0A4E7B6C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51834-318B-46AE-95DD-1F83E855240D}"/>
              </a:ext>
            </a:extLst>
          </p:cNvPr>
          <p:cNvSpPr>
            <a:spLocks noGrp="1" noChangeArrowheads="1"/>
          </p:cNvSpPr>
          <p:nvPr>
            <p:ph type="sldNum" sz="quarter" idx="12"/>
          </p:nvPr>
        </p:nvSpPr>
        <p:spPr>
          <a:ln/>
        </p:spPr>
        <p:txBody>
          <a:bodyPr/>
          <a:lstStyle>
            <a:lvl1pPr>
              <a:defRPr/>
            </a:lvl1pPr>
          </a:lstStyle>
          <a:p>
            <a:fld id="{F066FB11-0928-4B85-A35C-85FB2B20C427}" type="slidenum">
              <a:rPr lang="en-US" altLang="el-GR"/>
              <a:pPr/>
              <a:t>‹#›</a:t>
            </a:fld>
            <a:endParaRPr lang="en-US" altLang="el-GR"/>
          </a:p>
        </p:txBody>
      </p:sp>
    </p:spTree>
    <p:extLst>
      <p:ext uri="{BB962C8B-B14F-4D97-AF65-F5344CB8AC3E}">
        <p14:creationId xmlns:p14="http://schemas.microsoft.com/office/powerpoint/2010/main" val="275009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04858994-4C1A-4CF4-B0BF-98D88B4920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1A4AC8-2C6C-48E2-AB66-4A162A9FA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6CF355-BD1B-466F-9229-BF5A55C1B19B}"/>
              </a:ext>
            </a:extLst>
          </p:cNvPr>
          <p:cNvSpPr>
            <a:spLocks noGrp="1" noChangeArrowheads="1"/>
          </p:cNvSpPr>
          <p:nvPr>
            <p:ph type="sldNum" sz="quarter" idx="12"/>
          </p:nvPr>
        </p:nvSpPr>
        <p:spPr>
          <a:ln/>
        </p:spPr>
        <p:txBody>
          <a:bodyPr/>
          <a:lstStyle>
            <a:lvl1pPr>
              <a:defRPr/>
            </a:lvl1pPr>
          </a:lstStyle>
          <a:p>
            <a:fld id="{BFE886DC-957D-4BC1-9B3B-23F6691801A2}" type="slidenum">
              <a:rPr lang="en-US" altLang="el-GR"/>
              <a:pPr/>
              <a:t>‹#›</a:t>
            </a:fld>
            <a:endParaRPr lang="en-US" altLang="el-GR"/>
          </a:p>
        </p:txBody>
      </p:sp>
    </p:spTree>
    <p:extLst>
      <p:ext uri="{BB962C8B-B14F-4D97-AF65-F5344CB8AC3E}">
        <p14:creationId xmlns:p14="http://schemas.microsoft.com/office/powerpoint/2010/main" val="169926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6BEA0DC6-E116-439E-931E-AD73E8A863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2B695E1-67E3-4627-ADD5-EDFCD2F3F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03BD98-B384-44D0-B977-3506854F39D6}"/>
              </a:ext>
            </a:extLst>
          </p:cNvPr>
          <p:cNvSpPr>
            <a:spLocks noGrp="1" noChangeArrowheads="1"/>
          </p:cNvSpPr>
          <p:nvPr>
            <p:ph type="sldNum" sz="quarter" idx="12"/>
          </p:nvPr>
        </p:nvSpPr>
        <p:spPr>
          <a:ln/>
        </p:spPr>
        <p:txBody>
          <a:bodyPr/>
          <a:lstStyle>
            <a:lvl1pPr>
              <a:defRPr/>
            </a:lvl1pPr>
          </a:lstStyle>
          <a:p>
            <a:fld id="{26C96D93-0831-4866-8F93-1D9A0A2B5E7A}" type="slidenum">
              <a:rPr lang="en-US" altLang="el-GR"/>
              <a:pPr/>
              <a:t>‹#›</a:t>
            </a:fld>
            <a:endParaRPr lang="en-US" altLang="el-GR"/>
          </a:p>
        </p:txBody>
      </p:sp>
    </p:spTree>
    <p:extLst>
      <p:ext uri="{BB962C8B-B14F-4D97-AF65-F5344CB8AC3E}">
        <p14:creationId xmlns:p14="http://schemas.microsoft.com/office/powerpoint/2010/main" val="350264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04ED9E-7101-4C7F-BF76-9617734FD9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1F34CE-EE06-4852-9D86-3882F33F0A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24F26F-C389-43EB-AE13-16ADE3A8E187}"/>
              </a:ext>
            </a:extLst>
          </p:cNvPr>
          <p:cNvSpPr>
            <a:spLocks noGrp="1" noChangeArrowheads="1"/>
          </p:cNvSpPr>
          <p:nvPr>
            <p:ph type="sldNum" sz="quarter" idx="12"/>
          </p:nvPr>
        </p:nvSpPr>
        <p:spPr>
          <a:ln/>
        </p:spPr>
        <p:txBody>
          <a:bodyPr/>
          <a:lstStyle>
            <a:lvl1pPr>
              <a:defRPr/>
            </a:lvl1pPr>
          </a:lstStyle>
          <a:p>
            <a:fld id="{61ACD6FB-D285-4871-9738-8A6E045EBBA7}" type="slidenum">
              <a:rPr lang="en-US" altLang="el-GR"/>
              <a:pPr/>
              <a:t>‹#›</a:t>
            </a:fld>
            <a:endParaRPr lang="en-US" altLang="el-GR"/>
          </a:p>
        </p:txBody>
      </p:sp>
    </p:spTree>
    <p:extLst>
      <p:ext uri="{BB962C8B-B14F-4D97-AF65-F5344CB8AC3E}">
        <p14:creationId xmlns:p14="http://schemas.microsoft.com/office/powerpoint/2010/main" val="258042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CFDF3F74-2EF0-4FB6-83B9-A358D72548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C88469-0C0F-4FF5-8704-1D353AD79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8E6C12-F875-4054-9001-FCCBE144DED7}"/>
              </a:ext>
            </a:extLst>
          </p:cNvPr>
          <p:cNvSpPr>
            <a:spLocks noGrp="1" noChangeArrowheads="1"/>
          </p:cNvSpPr>
          <p:nvPr>
            <p:ph type="sldNum" sz="quarter" idx="12"/>
          </p:nvPr>
        </p:nvSpPr>
        <p:spPr>
          <a:ln/>
        </p:spPr>
        <p:txBody>
          <a:bodyPr/>
          <a:lstStyle>
            <a:lvl1pPr>
              <a:defRPr/>
            </a:lvl1pPr>
          </a:lstStyle>
          <a:p>
            <a:fld id="{95F86E60-A1F4-420D-BCF5-3E211A4E7767}" type="slidenum">
              <a:rPr lang="en-US" altLang="el-GR"/>
              <a:pPr/>
              <a:t>‹#›</a:t>
            </a:fld>
            <a:endParaRPr lang="en-US" altLang="el-GR"/>
          </a:p>
        </p:txBody>
      </p:sp>
    </p:spTree>
    <p:extLst>
      <p:ext uri="{BB962C8B-B14F-4D97-AF65-F5344CB8AC3E}">
        <p14:creationId xmlns:p14="http://schemas.microsoft.com/office/powerpoint/2010/main" val="105493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5FD212C4-8A87-42C6-9CC6-57339334DD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6BDDCC-4A6F-406B-9A92-FC3BC4E12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47E153-3BE7-4258-859D-8C340FA1DD4B}"/>
              </a:ext>
            </a:extLst>
          </p:cNvPr>
          <p:cNvSpPr>
            <a:spLocks noGrp="1" noChangeArrowheads="1"/>
          </p:cNvSpPr>
          <p:nvPr>
            <p:ph type="sldNum" sz="quarter" idx="12"/>
          </p:nvPr>
        </p:nvSpPr>
        <p:spPr>
          <a:ln/>
        </p:spPr>
        <p:txBody>
          <a:bodyPr/>
          <a:lstStyle>
            <a:lvl1pPr>
              <a:defRPr/>
            </a:lvl1pPr>
          </a:lstStyle>
          <a:p>
            <a:fld id="{50671A6A-7A5E-40EF-B6B8-A446646084DF}" type="slidenum">
              <a:rPr lang="en-US" altLang="el-GR"/>
              <a:pPr/>
              <a:t>‹#›</a:t>
            </a:fld>
            <a:endParaRPr lang="en-US" altLang="el-GR"/>
          </a:p>
        </p:txBody>
      </p:sp>
    </p:spTree>
    <p:extLst>
      <p:ext uri="{BB962C8B-B14F-4D97-AF65-F5344CB8AC3E}">
        <p14:creationId xmlns:p14="http://schemas.microsoft.com/office/powerpoint/2010/main" val="25468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B885EC-891D-47D4-98B2-2FBBCCF4137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C13B0ED3-E4FC-4DAF-9884-A40B8C90F77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916B29B0-72E2-4246-8BD8-EAADB965C9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00CADBF-0ADD-429E-95B0-C90BCEA38C5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7355E0-51FA-45F7-9B0D-9C3AB4E6CC8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729D4C8-A159-40BA-80F9-C0ADA7FB65BB}" type="slidenum">
              <a:rPr lang="en-US" altLang="el-GR"/>
              <a:pPr/>
              <a:t>‹#›</a:t>
            </a:fld>
            <a:endParaRPr lang="en-US" altLang="el-GR"/>
          </a:p>
        </p:txBody>
      </p:sp>
    </p:spTree>
    <p:extLst>
      <p:ext uri="{BB962C8B-B14F-4D97-AF65-F5344CB8AC3E}">
        <p14:creationId xmlns:p14="http://schemas.microsoft.com/office/powerpoint/2010/main" val="1269866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png"/><Relationship Id="rId4" Type="http://schemas.openxmlformats.org/officeDocument/2006/relationships/oleObject" Target="../embeddings/oleObject4.bin"/><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25.png"/><Relationship Id="rId1" Type="http://schemas.openxmlformats.org/officeDocument/2006/relationships/vmlDrawing" Target="../drawings/vmlDrawing4.vml"/><Relationship Id="rId6" Type="http://schemas.openxmlformats.org/officeDocument/2006/relationships/image" Target="../media/image20.png"/><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oleObject" Target="../embeddings/oleObject10.bin"/><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jpeg"/><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jpe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oleObject" Target="../embeddings/oleObject16.bin"/><Relationship Id="rId4" Type="http://schemas.openxmlformats.org/officeDocument/2006/relationships/oleObject" Target="../embeddings/oleObject14.bin"/><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18.bin"/><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0">
            <a:extLst>
              <a:ext uri="{FF2B5EF4-FFF2-40B4-BE49-F238E27FC236}">
                <a16:creationId xmlns:a16="http://schemas.microsoft.com/office/drawing/2014/main" id="{2D914234-B9D9-4616-8F2A-B8058095457C}"/>
              </a:ext>
            </a:extLst>
          </p:cNvPr>
          <p:cNvGrpSpPr>
            <a:grpSpLocks/>
          </p:cNvGrpSpPr>
          <p:nvPr/>
        </p:nvGrpSpPr>
        <p:grpSpPr bwMode="auto">
          <a:xfrm>
            <a:off x="1774826" y="254000"/>
            <a:ext cx="8424863" cy="1628776"/>
            <a:chOff x="158" y="160"/>
            <a:chExt cx="5307" cy="1026"/>
          </a:xfrm>
        </p:grpSpPr>
        <p:sp>
          <p:nvSpPr>
            <p:cNvPr id="40964" name="Rectangle 5">
              <a:extLst>
                <a:ext uri="{FF2B5EF4-FFF2-40B4-BE49-F238E27FC236}">
                  <a16:creationId xmlns:a16="http://schemas.microsoft.com/office/drawing/2014/main" id="{B963FAFF-4119-4E0C-8936-7E414271B61D}"/>
                </a:ext>
              </a:extLst>
            </p:cNvPr>
            <p:cNvSpPr>
              <a:spLocks noChangeArrowheads="1"/>
            </p:cNvSpPr>
            <p:nvPr/>
          </p:nvSpPr>
          <p:spPr bwMode="auto">
            <a:xfrm>
              <a:off x="158" y="160"/>
              <a:ext cx="530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99"/>
                  </a:solidFill>
                  <a:cs typeface="Times New Roman" panose="02020603050405020304" pitchFamily="18" charset="0"/>
                </a:rPr>
                <a:t>2.3 Γενικά για το χημικό δεσμό - Παράγοντες που καθορίζουν τη χημική συμπεριφορά του ατόμου. Είδη χημικών δεσμών (ιοντικός - ομοιοπολικός)</a:t>
              </a:r>
              <a:r>
                <a:rPr lang="en-US" altLang="el-GR" sz="1800">
                  <a:solidFill>
                    <a:srgbClr val="000000"/>
                  </a:solidFill>
                </a:rPr>
                <a:t> </a:t>
              </a:r>
            </a:p>
          </p:txBody>
        </p:sp>
        <p:sp>
          <p:nvSpPr>
            <p:cNvPr id="40965" name="Rectangle 7">
              <a:extLst>
                <a:ext uri="{FF2B5EF4-FFF2-40B4-BE49-F238E27FC236}">
                  <a16:creationId xmlns:a16="http://schemas.microsoft.com/office/drawing/2014/main" id="{1029F516-8978-420D-8D8C-A2EFB5552394}"/>
                </a:ext>
              </a:extLst>
            </p:cNvPr>
            <p:cNvSpPr>
              <a:spLocks noChangeArrowheads="1"/>
            </p:cNvSpPr>
            <p:nvPr/>
          </p:nvSpPr>
          <p:spPr bwMode="auto">
            <a:xfrm>
              <a:off x="385" y="934"/>
              <a:ext cx="43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a:solidFill>
                    <a:srgbClr val="333399"/>
                  </a:solidFill>
                  <a:cs typeface="Times New Roman" panose="02020603050405020304" pitchFamily="18" charset="0"/>
                </a:rPr>
                <a:t>Τι είναι ο χημικός δεσμός; Πότε και γιατί δημιουργείται;</a:t>
              </a:r>
              <a:r>
                <a:rPr lang="en-US" altLang="el-GR" sz="1800">
                  <a:solidFill>
                    <a:srgbClr val="000000"/>
                  </a:solidFill>
                </a:rPr>
                <a:t> </a:t>
              </a:r>
            </a:p>
          </p:txBody>
        </p:sp>
      </p:grpSp>
      <p:sp>
        <p:nvSpPr>
          <p:cNvPr id="40969" name="Rectangle 9">
            <a:extLst>
              <a:ext uri="{FF2B5EF4-FFF2-40B4-BE49-F238E27FC236}">
                <a16:creationId xmlns:a16="http://schemas.microsoft.com/office/drawing/2014/main" id="{16C80071-79CA-4973-A8C8-1D08B5C96421}"/>
              </a:ext>
            </a:extLst>
          </p:cNvPr>
          <p:cNvSpPr>
            <a:spLocks noChangeArrowheads="1"/>
          </p:cNvSpPr>
          <p:nvPr/>
        </p:nvSpPr>
        <p:spPr bwMode="auto">
          <a:xfrm>
            <a:off x="2424113" y="1844299"/>
            <a:ext cx="75612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Font typeface="Wingdings" panose="05000000000000000000" pitchFamily="2" charset="2"/>
              <a:buChar char=""/>
            </a:pPr>
            <a:r>
              <a:rPr lang="el-GR" altLang="el-GR" sz="1800" b="1" i="1">
                <a:solidFill>
                  <a:srgbClr val="000000"/>
                </a:solidFill>
                <a:cs typeface="Times New Roman" panose="02020603050405020304" pitchFamily="18" charset="0"/>
              </a:rPr>
              <a:t>Χημικός δεσμός δημιουργείται, όταν οι δομικές μονάδες της ύλης (άτομα, μόρια ή ιόντα) πλησιάσουν αρκετά, ώστε οι ελκτικές δυνάμεις που αναπτύσσονται μεταξύ τους (π.χ. μεταξύ του πυρήνα του ενός  ατόμου και των ηλεκτρονίων του άλλου) να υπερβούν τις απωστικές δυνάμεις που αναπτύσσονται (π.χ. μεταξύ των πυρήνων ή μεταξύ των ηλεκτρονίων τους).</a:t>
            </a:r>
            <a:endParaRPr lang="en-US" altLang="el-GR" sz="1800" b="1" i="1">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endParaRPr lang="en-US" altLang="el-GR" sz="1800" i="1">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endParaRPr lang="en-US" altLang="el-GR" sz="1800">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r>
              <a:rPr lang="el-GR" altLang="el-GR" sz="1800" i="1">
                <a:solidFill>
                  <a:srgbClr val="000000"/>
                </a:solidFill>
                <a:cs typeface="Times New Roman" panose="02020603050405020304" pitchFamily="18" charset="0"/>
              </a:rPr>
              <a:t> </a:t>
            </a:r>
            <a:r>
              <a:rPr lang="el-GR" altLang="el-GR" sz="1800" b="1" i="1">
                <a:solidFill>
                  <a:srgbClr val="000000"/>
                </a:solidFill>
                <a:cs typeface="Times New Roman" panose="02020603050405020304" pitchFamily="18" charset="0"/>
              </a:rPr>
              <a:t>Οι διασυνδέσεις αυτές των ατόμων γίνονται μέσω των ηλεκτρονίων σθένους, δηλαδή των ηλεκτρονίων της εξωτερικής στιβάδας</a:t>
            </a:r>
            <a:r>
              <a:rPr lang="el-GR" altLang="el-GR" sz="1800" b="1">
                <a:solidFill>
                  <a:srgbClr val="000000"/>
                </a:solidFill>
                <a:cs typeface="Times New Roman" panose="02020603050405020304" pitchFamily="18" charset="0"/>
              </a:rPr>
              <a:t>.</a:t>
            </a:r>
            <a:r>
              <a:rPr lang="el-GR" altLang="el-GR" sz="1800">
                <a:solidFill>
                  <a:srgbClr val="000000"/>
                </a:solidFill>
                <a:cs typeface="Times New Roman" panose="02020603050405020304" pitchFamily="18" charset="0"/>
              </a:rPr>
              <a:t> </a:t>
            </a:r>
            <a:endParaRPr lang="en-US" altLang="el-GR" sz="1800">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endParaRPr lang="en-US" altLang="el-GR" sz="1800">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endParaRPr lang="en-US" altLang="el-GR" sz="1800">
              <a:solidFill>
                <a:srgbClr val="000000"/>
              </a:solidFill>
              <a:cs typeface="Times New Roman" panose="02020603050405020304" pitchFamily="18" charset="0"/>
            </a:endParaRPr>
          </a:p>
          <a:p>
            <a:pPr algn="just" fontAlgn="base">
              <a:spcBef>
                <a:spcPct val="0"/>
              </a:spcBef>
              <a:spcAft>
                <a:spcPct val="0"/>
              </a:spcAft>
              <a:buFont typeface="Wingdings" panose="05000000000000000000" pitchFamily="2" charset="2"/>
              <a:buChar char=""/>
            </a:pPr>
            <a:r>
              <a:rPr lang="en-US" altLang="el-GR" sz="1800" b="1" i="1">
                <a:solidFill>
                  <a:srgbClr val="000000"/>
                </a:solidFill>
                <a:cs typeface="Times New Roman" panose="02020603050405020304" pitchFamily="18" charset="0"/>
              </a:rPr>
              <a:t>H</a:t>
            </a:r>
            <a:r>
              <a:rPr lang="el-GR" altLang="el-GR" sz="1800" b="1" i="1">
                <a:solidFill>
                  <a:srgbClr val="000000"/>
                </a:solidFill>
                <a:cs typeface="Times New Roman" panose="02020603050405020304" pitchFamily="18" charset="0"/>
              </a:rPr>
              <a:t> δημιουργία του χημικού δεσμού οδηγεί το σύστημα σε χαμηλότερη ενέργεια, το κάνει δηλαδή σταθερότερο</a:t>
            </a:r>
            <a:r>
              <a:rPr lang="el-GR" altLang="el-GR" sz="1800" i="1">
                <a:solidFill>
                  <a:srgbClr val="000000"/>
                </a:solidFill>
                <a:cs typeface="Times New Roman" panose="02020603050405020304" pitchFamily="18" charset="0"/>
              </a:rPr>
              <a:t>.</a:t>
            </a:r>
            <a:r>
              <a:rPr lang="el-GR"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strips(downRight)">
                                      <p:cBhvr>
                                        <p:cTn id="7"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602C45A7-B9FE-4A4C-AC4D-0AE33169BEFD}"/>
              </a:ext>
            </a:extLst>
          </p:cNvPr>
          <p:cNvSpPr>
            <a:spLocks noChangeArrowheads="1"/>
          </p:cNvSpPr>
          <p:nvPr/>
        </p:nvSpPr>
        <p:spPr bwMode="auto">
          <a:xfrm>
            <a:off x="1397299" y="186859"/>
            <a:ext cx="570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800" b="1">
                <a:solidFill>
                  <a:srgbClr val="333399"/>
                </a:solidFill>
                <a:cs typeface="Times New Roman" panose="02020603050405020304" pitchFamily="18" charset="0"/>
              </a:rPr>
              <a:t>Ιοντικός ή ετεροπολικός δεσμός</a:t>
            </a:r>
            <a:r>
              <a:rPr lang="en-US" altLang="el-GR" sz="1800">
                <a:solidFill>
                  <a:srgbClr val="000000"/>
                </a:solidFill>
              </a:rPr>
              <a:t> </a:t>
            </a:r>
          </a:p>
        </p:txBody>
      </p:sp>
      <p:grpSp>
        <p:nvGrpSpPr>
          <p:cNvPr id="2" name="Group 9">
            <a:extLst>
              <a:ext uri="{FF2B5EF4-FFF2-40B4-BE49-F238E27FC236}">
                <a16:creationId xmlns:a16="http://schemas.microsoft.com/office/drawing/2014/main" id="{52A49ECB-E4EE-4348-BD5E-2473E0C4AACE}"/>
              </a:ext>
            </a:extLst>
          </p:cNvPr>
          <p:cNvGrpSpPr>
            <a:grpSpLocks/>
          </p:cNvGrpSpPr>
          <p:nvPr/>
        </p:nvGrpSpPr>
        <p:grpSpPr bwMode="auto">
          <a:xfrm>
            <a:off x="1992313" y="981075"/>
            <a:ext cx="8058150" cy="2520950"/>
            <a:chOff x="295" y="618"/>
            <a:chExt cx="5076" cy="1588"/>
          </a:xfrm>
        </p:grpSpPr>
        <p:pic>
          <p:nvPicPr>
            <p:cNvPr id="50181" name="Picture 5" descr="2">
              <a:extLst>
                <a:ext uri="{FF2B5EF4-FFF2-40B4-BE49-F238E27FC236}">
                  <a16:creationId xmlns:a16="http://schemas.microsoft.com/office/drawing/2014/main" id="{AA2346F3-A397-4C04-9023-C26119CF63CD}"/>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95" y="618"/>
              <a:ext cx="139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2" name="Object 6">
              <a:extLst>
                <a:ext uri="{FF2B5EF4-FFF2-40B4-BE49-F238E27FC236}">
                  <a16:creationId xmlns:a16="http://schemas.microsoft.com/office/drawing/2014/main" id="{E1CA1F67-A9F5-4B59-A389-E9370D98AE0F}"/>
                </a:ext>
              </a:extLst>
            </p:cNvPr>
            <p:cNvGraphicFramePr>
              <a:graphicFrameLocks noChangeAspect="1"/>
            </p:cNvGraphicFramePr>
            <p:nvPr/>
          </p:nvGraphicFramePr>
          <p:xfrm>
            <a:off x="2200" y="663"/>
            <a:ext cx="1307" cy="1315"/>
          </p:xfrm>
          <a:graphic>
            <a:graphicData uri="http://schemas.openxmlformats.org/presentationml/2006/ole">
              <mc:AlternateContent xmlns:mc="http://schemas.openxmlformats.org/markup-compatibility/2006">
                <mc:Choice xmlns:v="urn:schemas-microsoft-com:vml" Requires="v">
                  <p:oleObj spid="_x0000_s3074" r:id="rId4" imgW="1609524" imgH="1619476" progId="MSPhotoEd.3">
                    <p:embed/>
                  </p:oleObj>
                </mc:Choice>
                <mc:Fallback>
                  <p:oleObj r:id="rId4" imgW="1609524" imgH="1619476" progId="MSPhotoEd.3">
                    <p:embed/>
                    <p:pic>
                      <p:nvPicPr>
                        <p:cNvPr id="50182" name="Object 6">
                          <a:extLst>
                            <a:ext uri="{FF2B5EF4-FFF2-40B4-BE49-F238E27FC236}">
                              <a16:creationId xmlns:a16="http://schemas.microsoft.com/office/drawing/2014/main" id="{E1CA1F67-A9F5-4B59-A389-E9370D98AE0F}"/>
                            </a:ext>
                          </a:extLst>
                        </p:cNvPr>
                        <p:cNvPicPr>
                          <a:picLocks noChangeAspect="1" noChangeArrowheads="1"/>
                        </p:cNvPicPr>
                        <p:nvPr/>
                      </p:nvPicPr>
                      <p:blipFill>
                        <a:blip r:embed="rId5">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200" y="663"/>
                          <a:ext cx="130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3" name="Object 7">
              <a:extLst>
                <a:ext uri="{FF2B5EF4-FFF2-40B4-BE49-F238E27FC236}">
                  <a16:creationId xmlns:a16="http://schemas.microsoft.com/office/drawing/2014/main" id="{946C4EDA-94F0-4D16-B4B2-4B305CD24CCF}"/>
                </a:ext>
              </a:extLst>
            </p:cNvPr>
            <p:cNvGraphicFramePr>
              <a:graphicFrameLocks noChangeAspect="1"/>
            </p:cNvGraphicFramePr>
            <p:nvPr/>
          </p:nvGraphicFramePr>
          <p:xfrm>
            <a:off x="4059" y="618"/>
            <a:ext cx="1312" cy="1361"/>
          </p:xfrm>
          <a:graphic>
            <a:graphicData uri="http://schemas.openxmlformats.org/presentationml/2006/ole">
              <mc:AlternateContent xmlns:mc="http://schemas.openxmlformats.org/markup-compatibility/2006">
                <mc:Choice xmlns:v="urn:schemas-microsoft-com:vml" Requires="v">
                  <p:oleObj spid="_x0000_s3075" r:id="rId6" imgW="1628571" imgH="1685714" progId="MSPhotoEd.3">
                    <p:embed/>
                  </p:oleObj>
                </mc:Choice>
                <mc:Fallback>
                  <p:oleObj r:id="rId6" imgW="1628571" imgH="1685714" progId="MSPhotoEd.3">
                    <p:embed/>
                    <p:pic>
                      <p:nvPicPr>
                        <p:cNvPr id="50183" name="Object 7">
                          <a:extLst>
                            <a:ext uri="{FF2B5EF4-FFF2-40B4-BE49-F238E27FC236}">
                              <a16:creationId xmlns:a16="http://schemas.microsoft.com/office/drawing/2014/main" id="{946C4EDA-94F0-4D16-B4B2-4B305CD24CCF}"/>
                            </a:ext>
                          </a:extLst>
                        </p:cNvPr>
                        <p:cNvPicPr>
                          <a:picLocks noChangeAspect="1" noChangeArrowheads="1"/>
                        </p:cNvPicPr>
                        <p:nvPr/>
                      </p:nvPicPr>
                      <p:blipFill>
                        <a:blip r:embed="rId7">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059" y="618"/>
                          <a:ext cx="131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0184" name="Object 8">
            <a:extLst>
              <a:ext uri="{FF2B5EF4-FFF2-40B4-BE49-F238E27FC236}">
                <a16:creationId xmlns:a16="http://schemas.microsoft.com/office/drawing/2014/main" id="{E2975C5D-E3BE-446D-9123-403DA37B0235}"/>
              </a:ext>
            </a:extLst>
          </p:cNvPr>
          <p:cNvGraphicFramePr>
            <a:graphicFrameLocks noChangeAspect="1"/>
          </p:cNvGraphicFramePr>
          <p:nvPr/>
        </p:nvGraphicFramePr>
        <p:xfrm>
          <a:off x="2424114" y="4005263"/>
          <a:ext cx="7343775" cy="2328862"/>
        </p:xfrm>
        <a:graphic>
          <a:graphicData uri="http://schemas.openxmlformats.org/presentationml/2006/ole">
            <mc:AlternateContent xmlns:mc="http://schemas.openxmlformats.org/markup-compatibility/2006">
              <mc:Choice xmlns:v="urn:schemas-microsoft-com:vml" Requires="v">
                <p:oleObj spid="_x0000_s3076" r:id="rId8" imgW="7287642" imgH="2104762" progId="">
                  <p:embed/>
                </p:oleObj>
              </mc:Choice>
              <mc:Fallback>
                <p:oleObj r:id="rId8" imgW="7287642" imgH="2104762" progId="">
                  <p:embed/>
                  <p:pic>
                    <p:nvPicPr>
                      <p:cNvPr id="50184" name="Object 8">
                        <a:extLst>
                          <a:ext uri="{FF2B5EF4-FFF2-40B4-BE49-F238E27FC236}">
                            <a16:creationId xmlns:a16="http://schemas.microsoft.com/office/drawing/2014/main" id="{E2975C5D-E3BE-446D-9123-403DA37B02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4" y="4005263"/>
                        <a:ext cx="7343775"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0184"/>
                                        </p:tgtEl>
                                        <p:attrNameLst>
                                          <p:attrName>style.visibility</p:attrName>
                                        </p:attrNameLst>
                                      </p:cBhvr>
                                      <p:to>
                                        <p:strVal val="visible"/>
                                      </p:to>
                                    </p:set>
                                    <p:anim calcmode="lin" valueType="num">
                                      <p:cBhvr additive="base">
                                        <p:cTn id="14" dur="500" fill="hold"/>
                                        <p:tgtEl>
                                          <p:spTgt spid="50184"/>
                                        </p:tgtEl>
                                        <p:attrNameLst>
                                          <p:attrName>ppt_x</p:attrName>
                                        </p:attrNameLst>
                                      </p:cBhvr>
                                      <p:tavLst>
                                        <p:tav tm="0">
                                          <p:val>
                                            <p:strVal val="#ppt_x"/>
                                          </p:val>
                                        </p:tav>
                                        <p:tav tm="100000">
                                          <p:val>
                                            <p:strVal val="#ppt_x"/>
                                          </p:val>
                                        </p:tav>
                                      </p:tavLst>
                                    </p:anim>
                                    <p:anim calcmode="lin" valueType="num">
                                      <p:cBhvr additive="base">
                                        <p:cTn id="15"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AE01E9F8-D576-4640-B9F9-7A7D915AF19A}"/>
              </a:ext>
            </a:extLst>
          </p:cNvPr>
          <p:cNvSpPr>
            <a:spLocks noChangeArrowheads="1"/>
          </p:cNvSpPr>
          <p:nvPr/>
        </p:nvSpPr>
        <p:spPr bwMode="auto">
          <a:xfrm>
            <a:off x="1774826" y="258297"/>
            <a:ext cx="9158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Χαρακτηριστικά ιοντικών ή ετεροπολικών ενώσεων</a:t>
            </a:r>
            <a:r>
              <a:rPr lang="el-GR" altLang="el-GR" sz="2800" b="1">
                <a:solidFill>
                  <a:srgbClr val="333399"/>
                </a:solidFill>
              </a:rPr>
              <a:t>.</a:t>
            </a:r>
            <a:r>
              <a:rPr lang="en-US" altLang="el-GR" sz="1800">
                <a:solidFill>
                  <a:srgbClr val="000000"/>
                </a:solidFill>
              </a:rPr>
              <a:t> </a:t>
            </a:r>
          </a:p>
        </p:txBody>
      </p:sp>
      <p:sp>
        <p:nvSpPr>
          <p:cNvPr id="51207" name="Rectangle 7">
            <a:extLst>
              <a:ext uri="{FF2B5EF4-FFF2-40B4-BE49-F238E27FC236}">
                <a16:creationId xmlns:a16="http://schemas.microsoft.com/office/drawing/2014/main" id="{5E742B59-9D5B-4AD7-8C16-1CF0AE9AEB1F}"/>
              </a:ext>
            </a:extLst>
          </p:cNvPr>
          <p:cNvSpPr>
            <a:spLocks noChangeArrowheads="1"/>
          </p:cNvSpPr>
          <p:nvPr/>
        </p:nvSpPr>
        <p:spPr bwMode="auto">
          <a:xfrm>
            <a:off x="1847851" y="682308"/>
            <a:ext cx="820896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AutoNum type="arabicPeriod"/>
            </a:pPr>
            <a:r>
              <a:rPr lang="el-GR" altLang="el-GR" sz="1800" b="1">
                <a:solidFill>
                  <a:srgbClr val="000000"/>
                </a:solidFill>
                <a:cs typeface="Times New Roman" panose="02020603050405020304" pitchFamily="18" charset="0"/>
              </a:rPr>
              <a:t>Ιοντικές ενώσεις είναι κατά πλειονότητα τα οξείδια των μετάλλων, τα υδροξείδια των μετάλλων και τα άλατα.</a:t>
            </a:r>
            <a:endParaRPr lang="el-GR" altLang="el-GR" sz="1800" b="1">
              <a:solidFill>
                <a:srgbClr val="000000"/>
              </a:solidFill>
            </a:endParaRPr>
          </a:p>
          <a:p>
            <a:pPr algn="just" fontAlgn="base">
              <a:spcBef>
                <a:spcPct val="0"/>
              </a:spcBef>
              <a:spcAft>
                <a:spcPct val="0"/>
              </a:spcAft>
              <a:buFontTx/>
              <a:buAutoNum type="arabicPeriod"/>
            </a:pPr>
            <a:endParaRPr lang="en-US" altLang="el-GR" sz="1800" b="1">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2</a:t>
            </a:r>
            <a:r>
              <a:rPr lang="el-GR" altLang="el-GR" sz="1800">
                <a:solidFill>
                  <a:srgbClr val="000000"/>
                </a:solidFill>
                <a:cs typeface="Times New Roman" panose="02020603050405020304" pitchFamily="18" charset="0"/>
              </a:rPr>
              <a:t>. </a:t>
            </a:r>
            <a:r>
              <a:rPr lang="el-GR" altLang="el-GR" sz="1800" b="1">
                <a:solidFill>
                  <a:srgbClr val="000000"/>
                </a:solidFill>
                <a:cs typeface="Times New Roman" panose="02020603050405020304" pitchFamily="18" charset="0"/>
              </a:rPr>
              <a:t>Στις  ιοντικές ή ετεροπολικές ενώσεις δεν υπάρχουν μόρια. Σχηματίζεται κρύσταλλος του οποίου οι δομικές μονάδες είναι τα ιόντα (ιοντικός κρύσταλλος).</a:t>
            </a:r>
            <a:r>
              <a:rPr lang="el-GR" altLang="el-GR" sz="1800">
                <a:solidFill>
                  <a:srgbClr val="000000"/>
                </a:solidFill>
                <a:cs typeface="Times New Roman" panose="02020603050405020304" pitchFamily="18" charset="0"/>
              </a:rPr>
              <a:t> </a:t>
            </a:r>
            <a:endParaRPr lang="el-GR" altLang="el-GR" sz="1800">
              <a:solidFill>
                <a:srgbClr val="000000"/>
              </a:solidFill>
            </a:endParaRPr>
          </a:p>
          <a:p>
            <a:pPr algn="just" eaLnBrk="0" fontAlgn="base" hangingPunct="0">
              <a:spcBef>
                <a:spcPct val="0"/>
              </a:spcBef>
              <a:spcAft>
                <a:spcPct val="0"/>
              </a:spcAft>
              <a:buNone/>
            </a:pPr>
            <a:endParaRPr lang="en-US" altLang="el-GR" sz="1800">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 </a:t>
            </a:r>
            <a:r>
              <a:rPr lang="el-GR" altLang="el-GR" sz="1800" b="1">
                <a:solidFill>
                  <a:srgbClr val="000000"/>
                </a:solidFill>
                <a:cs typeface="Times New Roman" panose="02020603050405020304" pitchFamily="18" charset="0"/>
              </a:rPr>
              <a:t>Οι ιοντικές ενώσεις έχουν υψηλά σημεία τήξεως λόγω των ισχυρών δυνάμεων </a:t>
            </a:r>
            <a:r>
              <a:rPr lang="en-US" altLang="el-GR" sz="1800" b="1">
                <a:solidFill>
                  <a:srgbClr val="000000"/>
                </a:solidFill>
                <a:cs typeface="Times New Roman" panose="02020603050405020304" pitchFamily="18" charset="0"/>
              </a:rPr>
              <a:t>Coulomb</a:t>
            </a:r>
            <a:r>
              <a:rPr lang="el-GR" altLang="el-GR" sz="1800" b="1">
                <a:solidFill>
                  <a:srgbClr val="000000"/>
                </a:solidFill>
                <a:cs typeface="Times New Roman" panose="02020603050405020304" pitchFamily="18" charset="0"/>
              </a:rPr>
              <a:t>, που συγκρατούν τα ιόντα τους στον κρύσταλλο. Π.χ. το κοινό αλάτι (χλωριούχο νάτριο) τήκεται περίπου στους 800 °</a:t>
            </a:r>
            <a:r>
              <a:rPr lang="en-US" altLang="el-GR" sz="1800" b="1">
                <a:solidFill>
                  <a:srgbClr val="000000"/>
                </a:solidFill>
                <a:cs typeface="Times New Roman" panose="02020603050405020304" pitchFamily="18" charset="0"/>
              </a:rPr>
              <a:t>C</a:t>
            </a:r>
            <a:r>
              <a:rPr lang="el-GR" altLang="el-GR" sz="1800" b="1">
                <a:solidFill>
                  <a:srgbClr val="000000"/>
                </a:solidFill>
                <a:cs typeface="Times New Roman" panose="02020603050405020304" pitchFamily="18" charset="0"/>
              </a:rPr>
              <a:t>.</a:t>
            </a:r>
            <a:endParaRPr lang="el-GR" altLang="el-GR" sz="1800" b="1">
              <a:solidFill>
                <a:srgbClr val="000000"/>
              </a:solidFill>
            </a:endParaRPr>
          </a:p>
          <a:p>
            <a:pPr algn="just" eaLnBrk="0" fontAlgn="base" hangingPunct="0">
              <a:spcBef>
                <a:spcPct val="0"/>
              </a:spcBef>
              <a:spcAft>
                <a:spcPct val="0"/>
              </a:spcAft>
              <a:buNone/>
            </a:pPr>
            <a:endParaRPr lang="en-US" altLang="el-GR" sz="1800" b="1">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4</a:t>
            </a:r>
            <a:r>
              <a:rPr lang="el-GR" altLang="el-GR" sz="1800">
                <a:solidFill>
                  <a:srgbClr val="000000"/>
                </a:solidFill>
                <a:cs typeface="Times New Roman" panose="02020603050405020304" pitchFamily="18" charset="0"/>
              </a:rPr>
              <a:t>. </a:t>
            </a:r>
            <a:r>
              <a:rPr lang="el-GR" altLang="el-GR" sz="1800" b="1">
                <a:solidFill>
                  <a:srgbClr val="000000"/>
                </a:solidFill>
                <a:cs typeface="Times New Roman" panose="02020603050405020304" pitchFamily="18" charset="0"/>
              </a:rPr>
              <a:t>Οι κρύσταλλοί τους είναι σκληροί και εύθραυστοι και όχι ελατοί και όλκιμοι, όπως είναι οι κρύσταλλοι των μετάλλων.</a:t>
            </a:r>
            <a:endParaRPr lang="el-GR" altLang="el-GR" sz="1800" b="1">
              <a:solidFill>
                <a:srgbClr val="000000"/>
              </a:solidFill>
            </a:endParaRPr>
          </a:p>
          <a:p>
            <a:pPr algn="just" eaLnBrk="0" fontAlgn="base" hangingPunct="0">
              <a:spcBef>
                <a:spcPct val="0"/>
              </a:spcBef>
              <a:spcAft>
                <a:spcPct val="0"/>
              </a:spcAft>
              <a:buNone/>
            </a:pPr>
            <a:endParaRPr lang="en-US" altLang="el-GR" sz="1800" b="1">
              <a:solidFill>
                <a:srgbClr val="000000"/>
              </a:solidFill>
            </a:endParaRPr>
          </a:p>
          <a:p>
            <a:pPr algn="just" eaLnBrk="0" fontAlgn="base" hangingPunct="0">
              <a:spcBef>
                <a:spcPct val="0"/>
              </a:spcBef>
              <a:spcAft>
                <a:spcPct val="0"/>
              </a:spcAft>
              <a:buNone/>
            </a:pPr>
            <a:r>
              <a:rPr lang="el-GR" altLang="el-GR" sz="1800" b="1">
                <a:solidFill>
                  <a:srgbClr val="000000"/>
                </a:solidFill>
                <a:cs typeface="Times New Roman" panose="02020603050405020304" pitchFamily="18" charset="0"/>
              </a:rPr>
              <a:t>5.</a:t>
            </a:r>
            <a:r>
              <a:rPr lang="el-GR" altLang="el-GR" sz="1800">
                <a:solidFill>
                  <a:srgbClr val="000000"/>
                </a:solidFill>
                <a:cs typeface="Times New Roman" panose="02020603050405020304" pitchFamily="18" charset="0"/>
              </a:rPr>
              <a:t> </a:t>
            </a:r>
            <a:r>
              <a:rPr lang="el-GR" altLang="el-GR" sz="1800" b="1">
                <a:solidFill>
                  <a:srgbClr val="000000"/>
                </a:solidFill>
                <a:cs typeface="Times New Roman" panose="02020603050405020304" pitchFamily="18" charset="0"/>
              </a:rPr>
              <a:t>Σε αντίθεση με τους κρυστάλλους των μετάλλων (μεταλλικά κρυσταλλικά πλέγματα), οι ιοντικές ενώσεις σε στερεά κατάσταση είναι κακοί αγωγοί του ηλεκτρισμού. Όμως, τα τήγματα και τα υδατικά τους  διαλύματα άγουν το ηλεκτρικό ρεύμα (βλέπε σχήματα δίπλα και  κάτω).</a:t>
            </a:r>
            <a:r>
              <a:rPr lang="el-GR" altLang="el-GR" sz="1800">
                <a:solidFill>
                  <a:srgbClr val="000000"/>
                </a:solidFill>
                <a:cs typeface="Times New Roman" panose="02020603050405020304" pitchFamily="18" charset="0"/>
              </a:rPr>
              <a:t> </a:t>
            </a:r>
            <a:endParaRPr lang="el-GR" altLang="el-GR" sz="1800">
              <a:solidFill>
                <a:srgbClr val="000000"/>
              </a:solidFill>
            </a:endParaRPr>
          </a:p>
          <a:p>
            <a:pPr algn="just" eaLnBrk="0" fontAlgn="base" hangingPunct="0">
              <a:spcBef>
                <a:spcPct val="0"/>
              </a:spcBef>
              <a:spcAft>
                <a:spcPct val="0"/>
              </a:spcAft>
              <a:buNone/>
            </a:pPr>
            <a:endParaRPr lang="el-GR" altLang="el-GR" sz="1800">
              <a:solidFill>
                <a:srgbClr val="000000"/>
              </a:solidFill>
            </a:endParaRPr>
          </a:p>
          <a:p>
            <a:pPr algn="just" eaLnBrk="0" fontAlgn="base" hangingPunct="0">
              <a:spcBef>
                <a:spcPct val="0"/>
              </a:spcBef>
              <a:spcAft>
                <a:spcPct val="0"/>
              </a:spcAft>
              <a:buNone/>
            </a:pPr>
            <a:r>
              <a:rPr lang="en-GB" altLang="el-GR" sz="1800" b="1">
                <a:solidFill>
                  <a:srgbClr val="000000"/>
                </a:solidFill>
                <a:cs typeface="Times New Roman" panose="02020603050405020304" pitchFamily="18" charset="0"/>
              </a:rPr>
              <a:t>6</a:t>
            </a:r>
            <a:r>
              <a:rPr lang="en-GB" altLang="el-GR" sz="1800">
                <a:solidFill>
                  <a:srgbClr val="000000"/>
                </a:solidFill>
                <a:cs typeface="Times New Roman" panose="02020603050405020304" pitchFamily="18" charset="0"/>
              </a:rPr>
              <a:t>. </a:t>
            </a:r>
            <a:r>
              <a:rPr lang="en-GB" altLang="el-GR" sz="1800" b="1">
                <a:solidFill>
                  <a:srgbClr val="000000"/>
                </a:solidFill>
                <a:cs typeface="Times New Roman" panose="02020603050405020304" pitchFamily="18" charset="0"/>
              </a:rPr>
              <a:t>Πολλές ιοντικές ενώσεις είναι ευδιάλυτες στο νερό.</a:t>
            </a:r>
            <a:endParaRPr lang="el-GR" altLang="el-GR" sz="1800" b="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strips(downRight)">
                                      <p:cBhvr>
                                        <p:cTn id="7"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2">
            <a:extLst>
              <a:ext uri="{FF2B5EF4-FFF2-40B4-BE49-F238E27FC236}">
                <a16:creationId xmlns:a16="http://schemas.microsoft.com/office/drawing/2014/main" id="{D77C87A1-77A1-4E6F-A903-519ED091E262}"/>
              </a:ext>
            </a:extLst>
          </p:cNvPr>
          <p:cNvPicPr>
            <a:picLocks noChangeAspect="1" noChangeArrowheads="1"/>
          </p:cNvPicPr>
          <p:nvPr/>
        </p:nvPicPr>
        <p:blipFill>
          <a:blip r:embed="rId2">
            <a:clrChange>
              <a:clrFrom>
                <a:srgbClr val="FEFDFB"/>
              </a:clrFrom>
              <a:clrTo>
                <a:srgbClr val="FEFDFB">
                  <a:alpha val="0"/>
                </a:srgbClr>
              </a:clrTo>
            </a:clrChange>
            <a:lum bright="-18000"/>
            <a:extLst>
              <a:ext uri="{28A0092B-C50C-407E-A947-70E740481C1C}">
                <a14:useLocalDpi xmlns:a14="http://schemas.microsoft.com/office/drawing/2010/main" val="0"/>
              </a:ext>
            </a:extLst>
          </a:blip>
          <a:srcRect/>
          <a:stretch>
            <a:fillRect/>
          </a:stretch>
        </p:blipFill>
        <p:spPr bwMode="auto">
          <a:xfrm>
            <a:off x="1992313" y="2492376"/>
            <a:ext cx="51117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5">
            <a:extLst>
              <a:ext uri="{FF2B5EF4-FFF2-40B4-BE49-F238E27FC236}">
                <a16:creationId xmlns:a16="http://schemas.microsoft.com/office/drawing/2014/main" id="{94A7813A-FB37-46E9-8A94-FCBF63DD266A}"/>
              </a:ext>
            </a:extLst>
          </p:cNvPr>
          <p:cNvSpPr>
            <a:spLocks noChangeArrowheads="1"/>
          </p:cNvSpPr>
          <p:nvPr/>
        </p:nvSpPr>
        <p:spPr bwMode="auto">
          <a:xfrm>
            <a:off x="1774826" y="258297"/>
            <a:ext cx="9158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Χαρακτηριστικά ιοντικών ή ετεροπολικών ενώσεων</a:t>
            </a:r>
            <a:r>
              <a:rPr lang="el-GR" altLang="el-GR" sz="2800" b="1">
                <a:solidFill>
                  <a:srgbClr val="333399"/>
                </a:solidFill>
              </a:rPr>
              <a:t>.</a:t>
            </a:r>
            <a:r>
              <a:rPr lang="en-US" altLang="el-GR" sz="1800">
                <a:solidFill>
                  <a:srgbClr val="000000"/>
                </a:solidFill>
              </a:rPr>
              <a:t> </a:t>
            </a:r>
          </a:p>
        </p:txBody>
      </p:sp>
      <p:pic>
        <p:nvPicPr>
          <p:cNvPr id="52230" name="Picture 6" descr="2">
            <a:extLst>
              <a:ext uri="{FF2B5EF4-FFF2-40B4-BE49-F238E27FC236}">
                <a16:creationId xmlns:a16="http://schemas.microsoft.com/office/drawing/2014/main" id="{CE782A32-3258-4336-97D3-C14816DA1E29}"/>
              </a:ext>
            </a:extLst>
          </p:cNvPr>
          <p:cNvPicPr>
            <a:picLocks noChangeAspect="1" noChangeArrowheads="1"/>
          </p:cNvPicPr>
          <p:nvPr/>
        </p:nvPicPr>
        <p:blipFill>
          <a:blip r:embed="rId3">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7391401" y="2420939"/>
            <a:ext cx="27209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a:extLst>
              <a:ext uri="{FF2B5EF4-FFF2-40B4-BE49-F238E27FC236}">
                <a16:creationId xmlns:a16="http://schemas.microsoft.com/office/drawing/2014/main" id="{9EEA9C12-808E-4099-B95E-7CA489E47B80}"/>
              </a:ext>
            </a:extLst>
          </p:cNvPr>
          <p:cNvSpPr>
            <a:spLocks noChangeArrowheads="1"/>
          </p:cNvSpPr>
          <p:nvPr/>
        </p:nvSpPr>
        <p:spPr bwMode="auto">
          <a:xfrm>
            <a:off x="2063750" y="1557338"/>
            <a:ext cx="756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l-GR" sz="2400" b="1">
                <a:solidFill>
                  <a:srgbClr val="000000"/>
                </a:solidFill>
              </a:rPr>
              <a:t>Πολλές ιοντικές ενώσεις είναι ευδιάλυτες στο νερό.</a:t>
            </a:r>
            <a:endParaRPr lang="el-GR" altLang="el-GR" sz="2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0-#ppt_w/2"/>
                                          </p:val>
                                        </p:tav>
                                        <p:tav tm="100000">
                                          <p:val>
                                            <p:strVal val="#ppt_x"/>
                                          </p:val>
                                        </p:tav>
                                      </p:tavLst>
                                    </p:anim>
                                    <p:anim calcmode="lin" valueType="num">
                                      <p:cBhvr additive="base">
                                        <p:cTn id="8"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52228"/>
                                        </p:tgtEl>
                                        <p:attrNameLst>
                                          <p:attrName>style.visibility</p:attrName>
                                        </p:attrNameLst>
                                      </p:cBhvr>
                                      <p:to>
                                        <p:strVal val="visible"/>
                                      </p:to>
                                    </p:set>
                                    <p:animScale>
                                      <p:cBhvr>
                                        <p:cTn id="13" dur="1000" decel="50000" fill="hold">
                                          <p:stCondLst>
                                            <p:cond delay="0"/>
                                          </p:stCondLst>
                                        </p:cTn>
                                        <p:tgtEl>
                                          <p:spTgt spid="52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2228"/>
                                        </p:tgtEl>
                                        <p:attrNameLst>
                                          <p:attrName>ppt_x</p:attrName>
                                          <p:attrName>ppt_y</p:attrName>
                                        </p:attrNameLst>
                                      </p:cBhvr>
                                    </p:animMotion>
                                    <p:animEffect transition="in" filter="fade">
                                      <p:cBhvr>
                                        <p:cTn id="15" dur="1000"/>
                                        <p:tgtEl>
                                          <p:spTgt spid="522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nodeType="clickEffect">
                                  <p:stCondLst>
                                    <p:cond delay="0"/>
                                  </p:stCondLst>
                                  <p:childTnLst>
                                    <p:set>
                                      <p:cBhvr>
                                        <p:cTn id="19" dur="1" fill="hold">
                                          <p:stCondLst>
                                            <p:cond delay="0"/>
                                          </p:stCondLst>
                                        </p:cTn>
                                        <p:tgtEl>
                                          <p:spTgt spid="52230"/>
                                        </p:tgtEl>
                                        <p:attrNameLst>
                                          <p:attrName>style.visibility</p:attrName>
                                        </p:attrNameLst>
                                      </p:cBhvr>
                                      <p:to>
                                        <p:strVal val="visible"/>
                                      </p:to>
                                    </p:set>
                                    <p:animScale>
                                      <p:cBhvr>
                                        <p:cTn id="20" dur="1000" decel="50000" fill="hold">
                                          <p:stCondLst>
                                            <p:cond delay="0"/>
                                          </p:stCondLst>
                                        </p:cTn>
                                        <p:tgtEl>
                                          <p:spTgt spid="522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2230"/>
                                        </p:tgtEl>
                                        <p:attrNameLst>
                                          <p:attrName>ppt_x</p:attrName>
                                          <p:attrName>ppt_y</p:attrName>
                                        </p:attrNameLst>
                                      </p:cBhvr>
                                    </p:animMotion>
                                    <p:animEffect transition="in" filter="fade">
                                      <p:cBhvr>
                                        <p:cTn id="22"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3F8CACB3-BBF4-4EEA-BF5A-2B7E1168E73B}"/>
              </a:ext>
            </a:extLst>
          </p:cNvPr>
          <p:cNvSpPr>
            <a:spLocks noChangeArrowheads="1"/>
          </p:cNvSpPr>
          <p:nvPr/>
        </p:nvSpPr>
        <p:spPr bwMode="auto">
          <a:xfrm>
            <a:off x="1774826" y="258297"/>
            <a:ext cx="401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Ομοιοπολικός δεσμός</a:t>
            </a:r>
            <a:r>
              <a:rPr lang="en-US" altLang="el-GR" sz="1800">
                <a:solidFill>
                  <a:srgbClr val="000000"/>
                </a:solidFill>
              </a:rPr>
              <a:t> </a:t>
            </a:r>
          </a:p>
        </p:txBody>
      </p:sp>
      <p:sp>
        <p:nvSpPr>
          <p:cNvPr id="53255" name="Rectangle 7">
            <a:extLst>
              <a:ext uri="{FF2B5EF4-FFF2-40B4-BE49-F238E27FC236}">
                <a16:creationId xmlns:a16="http://schemas.microsoft.com/office/drawing/2014/main" id="{5F76EE45-E088-4CBD-8AB1-A9D8D5C8A892}"/>
              </a:ext>
            </a:extLst>
          </p:cNvPr>
          <p:cNvSpPr>
            <a:spLocks noChangeArrowheads="1"/>
          </p:cNvSpPr>
          <p:nvPr/>
        </p:nvSpPr>
        <p:spPr bwMode="auto">
          <a:xfrm>
            <a:off x="1774826" y="679620"/>
            <a:ext cx="8208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Όταν δύο γειτονικά άτομα κατέχουν από κοινού ένα ζευγάρι ηλεκτρονίων, λέμε ότι συνδέονται μέσω ενός ομοιοπολικού δεσμού.</a:t>
            </a:r>
            <a:r>
              <a:rPr lang="en-GB" altLang="el-GR" sz="2000" b="1">
                <a:solidFill>
                  <a:srgbClr val="000000"/>
                </a:solidFill>
              </a:rPr>
              <a:t> </a:t>
            </a:r>
          </a:p>
        </p:txBody>
      </p:sp>
      <p:pic>
        <p:nvPicPr>
          <p:cNvPr id="53256" name="Picture 8" descr="2">
            <a:extLst>
              <a:ext uri="{FF2B5EF4-FFF2-40B4-BE49-F238E27FC236}">
                <a16:creationId xmlns:a16="http://schemas.microsoft.com/office/drawing/2014/main" id="{44FFD264-4281-4ADF-9D1E-E74839192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844675"/>
            <a:ext cx="18780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Rectangle 10">
            <a:extLst>
              <a:ext uri="{FF2B5EF4-FFF2-40B4-BE49-F238E27FC236}">
                <a16:creationId xmlns:a16="http://schemas.microsoft.com/office/drawing/2014/main" id="{B798C932-939D-43EF-A402-1C7906D3BD12}"/>
              </a:ext>
            </a:extLst>
          </p:cNvPr>
          <p:cNvSpPr>
            <a:spLocks noChangeArrowheads="1"/>
          </p:cNvSpPr>
          <p:nvPr/>
        </p:nvSpPr>
        <p:spPr bwMode="auto">
          <a:xfrm>
            <a:off x="4008438" y="1651467"/>
            <a:ext cx="61198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b="1" i="1">
                <a:solidFill>
                  <a:srgbClr val="000000"/>
                </a:solidFill>
                <a:cs typeface="Times New Roman" panose="02020603050405020304" pitchFamily="18" charset="0"/>
              </a:rPr>
              <a:t>Με ομοιοπολικό δεσμό, όπως υποδηλώνει και το όνομά του, μπορούν να συνδεθούν άτομα του ίδιου στοιχείου (αμέταλλα) ή διαφορετικών στοιχείων (συνήθως αμέταλλα).</a:t>
            </a:r>
            <a:r>
              <a:rPr lang="en-US" altLang="el-GR" sz="1800">
                <a:solidFill>
                  <a:srgbClr val="000000"/>
                </a:solidFill>
              </a:rPr>
              <a:t> </a:t>
            </a:r>
          </a:p>
        </p:txBody>
      </p:sp>
      <p:pic>
        <p:nvPicPr>
          <p:cNvPr id="53259" name="Picture 11" descr="2">
            <a:extLst>
              <a:ext uri="{FF2B5EF4-FFF2-40B4-BE49-F238E27FC236}">
                <a16:creationId xmlns:a16="http://schemas.microsoft.com/office/drawing/2014/main" id="{043BC79C-0746-4B6A-BF84-B4693809343B}"/>
              </a:ext>
            </a:extLst>
          </p:cNvPr>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4440238" y="3789364"/>
            <a:ext cx="5256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2">
            <a:extLst>
              <a:ext uri="{FF2B5EF4-FFF2-40B4-BE49-F238E27FC236}">
                <a16:creationId xmlns:a16="http://schemas.microsoft.com/office/drawing/2014/main" id="{E96C064C-D4A3-4D99-84FB-647B467922C6}"/>
              </a:ext>
            </a:extLst>
          </p:cNvPr>
          <p:cNvPicPr>
            <a:picLocks noChangeAspect="1" noChangeArrowheads="1"/>
          </p:cNvPicPr>
          <p:nvPr/>
        </p:nvPicPr>
        <p:blipFill>
          <a:blip r:embed="rId4">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4583113" y="4652963"/>
            <a:ext cx="48260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Rectangle 13">
            <a:extLst>
              <a:ext uri="{FF2B5EF4-FFF2-40B4-BE49-F238E27FC236}">
                <a16:creationId xmlns:a16="http://schemas.microsoft.com/office/drawing/2014/main" id="{B63F36BC-06DD-4BF5-B0FF-0045C216445A}"/>
              </a:ext>
            </a:extLst>
          </p:cNvPr>
          <p:cNvSpPr>
            <a:spLocks noChangeArrowheads="1"/>
          </p:cNvSpPr>
          <p:nvPr/>
        </p:nvSpPr>
        <p:spPr bwMode="auto">
          <a:xfrm>
            <a:off x="4440238" y="5773738"/>
            <a:ext cx="4032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800" b="1" i="1">
                <a:solidFill>
                  <a:srgbClr val="000000"/>
                </a:solidFill>
              </a:rPr>
              <a:t>Η</a:t>
            </a:r>
            <a:r>
              <a:rPr lang="en-GB" altLang="el-GR" sz="2800" b="1" i="1">
                <a:solidFill>
                  <a:srgbClr val="000000"/>
                </a:solidFill>
              </a:rPr>
              <a:t>λεκτρονιακοί τύποι</a:t>
            </a:r>
            <a:r>
              <a:rPr lang="en-US"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strips(downRight)">
                                      <p:cBhvr>
                                        <p:cTn id="7" dur="500"/>
                                        <p:tgtEl>
                                          <p:spTgt spid="53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53256"/>
                                        </p:tgtEl>
                                        <p:attrNameLst>
                                          <p:attrName>style.visibility</p:attrName>
                                        </p:attrNameLst>
                                      </p:cBhvr>
                                      <p:to>
                                        <p:strVal val="visible"/>
                                      </p:to>
                                    </p:set>
                                    <p:animScale>
                                      <p:cBhvr>
                                        <p:cTn id="12" dur="1000" decel="50000" fill="hold">
                                          <p:stCondLst>
                                            <p:cond delay="0"/>
                                          </p:stCondLst>
                                        </p:cTn>
                                        <p:tgtEl>
                                          <p:spTgt spid="532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3256"/>
                                        </p:tgtEl>
                                        <p:attrNameLst>
                                          <p:attrName>ppt_x</p:attrName>
                                          <p:attrName>ppt_y</p:attrName>
                                        </p:attrNameLst>
                                      </p:cBhvr>
                                    </p:animMotion>
                                    <p:animEffect transition="in" filter="fade">
                                      <p:cBhvr>
                                        <p:cTn id="14" dur="1000"/>
                                        <p:tgtEl>
                                          <p:spTgt spid="532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53258"/>
                                        </p:tgtEl>
                                        <p:attrNameLst>
                                          <p:attrName>style.visibility</p:attrName>
                                        </p:attrNameLst>
                                      </p:cBhvr>
                                      <p:to>
                                        <p:strVal val="visible"/>
                                      </p:to>
                                    </p:set>
                                    <p:animEffect transition="in" filter="strips(downRight)">
                                      <p:cBhvr>
                                        <p:cTn id="19" dur="500"/>
                                        <p:tgtEl>
                                          <p:spTgt spid="532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325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326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3261"/>
                                        </p:tgtEl>
                                        <p:attrNameLst>
                                          <p:attrName>style.visibility</p:attrName>
                                        </p:attrNameLst>
                                      </p:cBhvr>
                                      <p:to>
                                        <p:strVal val="visible"/>
                                      </p:to>
                                    </p:set>
                                    <p:anim calcmode="lin" valueType="num">
                                      <p:cBhvr additive="base">
                                        <p:cTn id="32" dur="500" fill="hold"/>
                                        <p:tgtEl>
                                          <p:spTgt spid="53261"/>
                                        </p:tgtEl>
                                        <p:attrNameLst>
                                          <p:attrName>ppt_x</p:attrName>
                                        </p:attrNameLst>
                                      </p:cBhvr>
                                      <p:tavLst>
                                        <p:tav tm="0">
                                          <p:val>
                                            <p:strVal val="#ppt_x"/>
                                          </p:val>
                                        </p:tav>
                                        <p:tav tm="100000">
                                          <p:val>
                                            <p:strVal val="#ppt_x"/>
                                          </p:val>
                                        </p:tav>
                                      </p:tavLst>
                                    </p:anim>
                                    <p:anim calcmode="lin" valueType="num">
                                      <p:cBhvr additive="base">
                                        <p:cTn id="33" dur="500" fill="hold"/>
                                        <p:tgtEl>
                                          <p:spTgt spid="53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8" grpId="0"/>
      <p:bldP spid="532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6E6E7DF0-46D3-491C-985E-4AE628293586}"/>
              </a:ext>
            </a:extLst>
          </p:cNvPr>
          <p:cNvSpPr>
            <a:spLocks noChangeArrowheads="1"/>
          </p:cNvSpPr>
          <p:nvPr/>
        </p:nvSpPr>
        <p:spPr bwMode="auto">
          <a:xfrm>
            <a:off x="1774826" y="258297"/>
            <a:ext cx="401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Ομοιοπολικός δεσμός</a:t>
            </a:r>
            <a:r>
              <a:rPr lang="en-US" altLang="el-GR" sz="1800">
                <a:solidFill>
                  <a:srgbClr val="000000"/>
                </a:solidFill>
              </a:rPr>
              <a:t> </a:t>
            </a:r>
          </a:p>
        </p:txBody>
      </p:sp>
      <p:sp>
        <p:nvSpPr>
          <p:cNvPr id="54278" name="Rectangle 6">
            <a:extLst>
              <a:ext uri="{FF2B5EF4-FFF2-40B4-BE49-F238E27FC236}">
                <a16:creationId xmlns:a16="http://schemas.microsoft.com/office/drawing/2014/main" id="{04AD6E46-CFE5-4A0E-9D5E-48E7D9F96DC7}"/>
              </a:ext>
            </a:extLst>
          </p:cNvPr>
          <p:cNvSpPr>
            <a:spLocks noChangeArrowheads="1"/>
          </p:cNvSpPr>
          <p:nvPr/>
        </p:nvSpPr>
        <p:spPr bwMode="auto">
          <a:xfrm>
            <a:off x="1992313" y="870933"/>
            <a:ext cx="7999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b="1" i="1">
                <a:solidFill>
                  <a:srgbClr val="000000"/>
                </a:solidFill>
                <a:cs typeface="Times New Roman" panose="02020603050405020304" pitchFamily="18" charset="0"/>
              </a:rPr>
              <a:t>Ηλεκτραρνητικότητα στοιχείου ονομάζεται η τάση του ατόμου στοιχείου να έλκει ηλεκτρόνια,</a:t>
            </a:r>
            <a:r>
              <a:rPr lang="en-GB" altLang="el-GR" sz="2400" i="1">
                <a:solidFill>
                  <a:srgbClr val="000000"/>
                </a:solidFill>
                <a:cs typeface="Times New Roman" panose="02020603050405020304" pitchFamily="18" charset="0"/>
              </a:rPr>
              <a:t> </a:t>
            </a:r>
            <a:r>
              <a:rPr lang="en-GB" altLang="el-GR" sz="2400" b="1" i="1">
                <a:solidFill>
                  <a:srgbClr val="000000"/>
                </a:solidFill>
                <a:cs typeface="Times New Roman" panose="02020603050405020304" pitchFamily="18" charset="0"/>
              </a:rPr>
              <a:t>όταν  αυτό συμμετέχει στο σχηματισμό πολυατομικών συγκροτημάτων</a:t>
            </a:r>
            <a:r>
              <a:rPr lang="en-GB" altLang="el-GR" sz="2400">
                <a:solidFill>
                  <a:srgbClr val="000000"/>
                </a:solidFill>
                <a:cs typeface="Times New Roman" panose="02020603050405020304" pitchFamily="18" charset="0"/>
              </a:rPr>
              <a:t>.</a:t>
            </a:r>
            <a:r>
              <a:rPr lang="en-US" altLang="el-GR" sz="2400">
                <a:solidFill>
                  <a:srgbClr val="000000"/>
                </a:solidFill>
              </a:rPr>
              <a:t> </a:t>
            </a:r>
          </a:p>
        </p:txBody>
      </p:sp>
      <p:sp>
        <p:nvSpPr>
          <p:cNvPr id="54280" name="Rectangle 8">
            <a:extLst>
              <a:ext uri="{FF2B5EF4-FFF2-40B4-BE49-F238E27FC236}">
                <a16:creationId xmlns:a16="http://schemas.microsoft.com/office/drawing/2014/main" id="{9519EB74-87DF-419B-B449-5225AC68D5C7}"/>
              </a:ext>
            </a:extLst>
          </p:cNvPr>
          <p:cNvSpPr>
            <a:spLocks noChangeArrowheads="1"/>
          </p:cNvSpPr>
          <p:nvPr/>
        </p:nvSpPr>
        <p:spPr bwMode="auto">
          <a:xfrm>
            <a:off x="1847850" y="2736851"/>
            <a:ext cx="84724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000">
                <a:solidFill>
                  <a:srgbClr val="000000"/>
                </a:solidFill>
                <a:cs typeface="Times New Roman" panose="02020603050405020304" pitchFamily="18" charset="0"/>
              </a:rPr>
              <a:t>  </a:t>
            </a:r>
            <a:r>
              <a:rPr lang="en-GB" altLang="el-GR" sz="2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Ηλεκτραρνητικότητα ενός ατόμου είναι η δύναμη (τάση) με την οποία το άτομο έλκει ηλεκτρόνια μέσα στο μόριο των ενώσεων με άλλα άτομα. Να σημειωθεί ότι, όσο  η ατομική ακτίνα μειώνεται και ο αριθμός των ηλεκτρονίων σθένους αυξάνεται, τόσο η τιμή της ηλεκτραρνητικότητας αυξάνει.</a:t>
            </a:r>
            <a:r>
              <a:rPr lang="en-US" altLang="el-GR" sz="1800">
                <a:solidFill>
                  <a:srgbClr val="000000"/>
                </a:solidFill>
                <a:sym typeface="Symbol" panose="05050102010706020507"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strips(downRight)">
                                      <p:cBhvr>
                                        <p:cTn id="7" dur="500"/>
                                        <p:tgtEl>
                                          <p:spTgt spid="5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4280">
                                            <p:txEl>
                                              <p:pRg st="0" end="0"/>
                                            </p:txEl>
                                          </p:spTgt>
                                        </p:tgtEl>
                                        <p:attrNameLst>
                                          <p:attrName>style.visibility</p:attrName>
                                        </p:attrNameLst>
                                      </p:cBhvr>
                                      <p:to>
                                        <p:strVal val="visible"/>
                                      </p:to>
                                    </p:set>
                                    <p:animEffect transition="in" filter="strips(downRight)">
                                      <p:cBhvr>
                                        <p:cTn id="12" dur="500"/>
                                        <p:tgtEl>
                                          <p:spTgt spid="542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588C80F3-C6D7-4503-9402-3EA2C0A9E580}"/>
              </a:ext>
            </a:extLst>
          </p:cNvPr>
          <p:cNvSpPr>
            <a:spLocks noChangeArrowheads="1"/>
          </p:cNvSpPr>
          <p:nvPr/>
        </p:nvSpPr>
        <p:spPr bwMode="auto">
          <a:xfrm>
            <a:off x="1992313" y="822326"/>
            <a:ext cx="5141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b="1" i="1">
                <a:solidFill>
                  <a:srgbClr val="000000"/>
                </a:solidFill>
                <a:latin typeface="Times New Roman" panose="02020603050405020304" pitchFamily="18" charset="0"/>
              </a:rPr>
              <a:t>Μ</a:t>
            </a:r>
            <a:r>
              <a:rPr lang="en-GB" altLang="el-GR" sz="2000" b="1" i="1">
                <a:solidFill>
                  <a:srgbClr val="000000"/>
                </a:solidFill>
                <a:latin typeface="Times New Roman" panose="02020603050405020304" pitchFamily="18" charset="0"/>
              </a:rPr>
              <a:t>η πολικό (μη πολωμένο) ομοιοπολικό δεσμό</a:t>
            </a:r>
            <a:r>
              <a:rPr lang="el-GR" altLang="el-GR" sz="1800" i="1">
                <a:solidFill>
                  <a:srgbClr val="000000"/>
                </a:solidFill>
              </a:rPr>
              <a:t>.</a:t>
            </a:r>
            <a:r>
              <a:rPr lang="en-US" altLang="el-GR" sz="1800">
                <a:solidFill>
                  <a:srgbClr val="000000"/>
                </a:solidFill>
              </a:rPr>
              <a:t> </a:t>
            </a:r>
          </a:p>
        </p:txBody>
      </p:sp>
      <p:sp>
        <p:nvSpPr>
          <p:cNvPr id="55299" name="Rectangle 5">
            <a:extLst>
              <a:ext uri="{FF2B5EF4-FFF2-40B4-BE49-F238E27FC236}">
                <a16:creationId xmlns:a16="http://schemas.microsoft.com/office/drawing/2014/main" id="{032BE6AE-1F9C-4196-8CE0-A8076A8FF6E3}"/>
              </a:ext>
            </a:extLst>
          </p:cNvPr>
          <p:cNvSpPr>
            <a:spLocks noChangeArrowheads="1"/>
          </p:cNvSpPr>
          <p:nvPr/>
        </p:nvSpPr>
        <p:spPr bwMode="auto">
          <a:xfrm>
            <a:off x="1774826" y="258297"/>
            <a:ext cx="401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Ομοιοπολικός δεσμός</a:t>
            </a:r>
            <a:r>
              <a:rPr lang="en-US" altLang="el-GR" sz="1800">
                <a:solidFill>
                  <a:srgbClr val="000000"/>
                </a:solidFill>
              </a:rPr>
              <a:t> </a:t>
            </a:r>
          </a:p>
        </p:txBody>
      </p:sp>
      <p:grpSp>
        <p:nvGrpSpPr>
          <p:cNvPr id="2" name="Group 6">
            <a:extLst>
              <a:ext uri="{FF2B5EF4-FFF2-40B4-BE49-F238E27FC236}">
                <a16:creationId xmlns:a16="http://schemas.microsoft.com/office/drawing/2014/main" id="{578E3F5A-3306-48A3-A1FD-3CC25EAB8BB0}"/>
              </a:ext>
            </a:extLst>
          </p:cNvPr>
          <p:cNvGrpSpPr>
            <a:grpSpLocks/>
          </p:cNvGrpSpPr>
          <p:nvPr/>
        </p:nvGrpSpPr>
        <p:grpSpPr bwMode="auto">
          <a:xfrm>
            <a:off x="2351089" y="1916114"/>
            <a:ext cx="7172325" cy="1239837"/>
            <a:chOff x="1008" y="3024"/>
            <a:chExt cx="7362" cy="1344"/>
          </a:xfrm>
        </p:grpSpPr>
        <p:graphicFrame>
          <p:nvGraphicFramePr>
            <p:cNvPr id="55323" name="Object 7">
              <a:extLst>
                <a:ext uri="{FF2B5EF4-FFF2-40B4-BE49-F238E27FC236}">
                  <a16:creationId xmlns:a16="http://schemas.microsoft.com/office/drawing/2014/main" id="{31D63711-D11A-47CB-A719-7A7C899B837E}"/>
                </a:ext>
              </a:extLst>
            </p:cNvPr>
            <p:cNvGraphicFramePr>
              <a:graphicFrameLocks noChangeAspect="1"/>
            </p:cNvGraphicFramePr>
            <p:nvPr/>
          </p:nvGraphicFramePr>
          <p:xfrm>
            <a:off x="1008" y="3168"/>
            <a:ext cx="2016" cy="1152"/>
          </p:xfrm>
          <a:graphic>
            <a:graphicData uri="http://schemas.openxmlformats.org/presentationml/2006/ole">
              <mc:AlternateContent xmlns:mc="http://schemas.openxmlformats.org/markup-compatibility/2006">
                <mc:Choice xmlns:v="urn:schemas-microsoft-com:vml" Requires="v">
                  <p:oleObj spid="_x0000_s4098" r:id="rId3" imgW="2924583" imgH="1523810" progId="">
                    <p:embed/>
                  </p:oleObj>
                </mc:Choice>
                <mc:Fallback>
                  <p:oleObj r:id="rId3" imgW="2924583" imgH="1523810" progId="">
                    <p:embed/>
                    <p:pic>
                      <p:nvPicPr>
                        <p:cNvPr id="55323" name="Object 7">
                          <a:extLst>
                            <a:ext uri="{FF2B5EF4-FFF2-40B4-BE49-F238E27FC236}">
                              <a16:creationId xmlns:a16="http://schemas.microsoft.com/office/drawing/2014/main" id="{31D63711-D11A-47CB-A719-7A7C899B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3168"/>
                          <a:ext cx="20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24" name="Object 8">
              <a:extLst>
                <a:ext uri="{FF2B5EF4-FFF2-40B4-BE49-F238E27FC236}">
                  <a16:creationId xmlns:a16="http://schemas.microsoft.com/office/drawing/2014/main" id="{DA47AC8F-0CA4-400B-9605-33FB9F063FC5}"/>
                </a:ext>
              </a:extLst>
            </p:cNvPr>
            <p:cNvGraphicFramePr>
              <a:graphicFrameLocks noChangeAspect="1"/>
            </p:cNvGraphicFramePr>
            <p:nvPr/>
          </p:nvGraphicFramePr>
          <p:xfrm>
            <a:off x="3456" y="3024"/>
            <a:ext cx="2304" cy="1296"/>
          </p:xfrm>
          <a:graphic>
            <a:graphicData uri="http://schemas.openxmlformats.org/presentationml/2006/ole">
              <mc:AlternateContent xmlns:mc="http://schemas.openxmlformats.org/markup-compatibility/2006">
                <mc:Choice xmlns:v="urn:schemas-microsoft-com:vml" Requires="v">
                  <p:oleObj spid="_x0000_s4099" r:id="rId5" imgW="2553056" imgH="1371429" progId="">
                    <p:embed/>
                  </p:oleObj>
                </mc:Choice>
                <mc:Fallback>
                  <p:oleObj r:id="rId5" imgW="2553056" imgH="1371429" progId="">
                    <p:embed/>
                    <p:pic>
                      <p:nvPicPr>
                        <p:cNvPr id="55324" name="Object 8">
                          <a:extLst>
                            <a:ext uri="{FF2B5EF4-FFF2-40B4-BE49-F238E27FC236}">
                              <a16:creationId xmlns:a16="http://schemas.microsoft.com/office/drawing/2014/main" id="{DA47AC8F-0CA4-400B-9605-33FB9F063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3024"/>
                          <a:ext cx="230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25" name="Object 9">
              <a:extLst>
                <a:ext uri="{FF2B5EF4-FFF2-40B4-BE49-F238E27FC236}">
                  <a16:creationId xmlns:a16="http://schemas.microsoft.com/office/drawing/2014/main" id="{45D291E1-32B8-4CBD-9DE6-ED9A9DB804DF}"/>
                </a:ext>
              </a:extLst>
            </p:cNvPr>
            <p:cNvGraphicFramePr>
              <a:graphicFrameLocks noChangeAspect="1"/>
            </p:cNvGraphicFramePr>
            <p:nvPr/>
          </p:nvGraphicFramePr>
          <p:xfrm>
            <a:off x="6048" y="3024"/>
            <a:ext cx="2322" cy="1344"/>
          </p:xfrm>
          <a:graphic>
            <a:graphicData uri="http://schemas.openxmlformats.org/presentationml/2006/ole">
              <mc:AlternateContent xmlns:mc="http://schemas.openxmlformats.org/markup-compatibility/2006">
                <mc:Choice xmlns:v="urn:schemas-microsoft-com:vml" Requires="v">
                  <p:oleObj spid="_x0000_s4100" r:id="rId7" imgW="2553056" imgH="1514686" progId="">
                    <p:embed/>
                  </p:oleObj>
                </mc:Choice>
                <mc:Fallback>
                  <p:oleObj r:id="rId7" imgW="2553056" imgH="1514686" progId="">
                    <p:embed/>
                    <p:pic>
                      <p:nvPicPr>
                        <p:cNvPr id="55325" name="Object 9">
                          <a:extLst>
                            <a:ext uri="{FF2B5EF4-FFF2-40B4-BE49-F238E27FC236}">
                              <a16:creationId xmlns:a16="http://schemas.microsoft.com/office/drawing/2014/main" id="{45D291E1-32B8-4CBD-9DE6-ED9A9DB804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 y="3024"/>
                          <a:ext cx="2322"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5307" name="AutoShape 11">
            <a:extLst>
              <a:ext uri="{FF2B5EF4-FFF2-40B4-BE49-F238E27FC236}">
                <a16:creationId xmlns:a16="http://schemas.microsoft.com/office/drawing/2014/main" id="{8E66EE61-7D9B-4744-8D27-28FEDF029349}"/>
              </a:ext>
            </a:extLst>
          </p:cNvPr>
          <p:cNvSpPr>
            <a:spLocks noChangeArrowheads="1"/>
          </p:cNvSpPr>
          <p:nvPr/>
        </p:nvSpPr>
        <p:spPr bwMode="auto">
          <a:xfrm rot="18924835">
            <a:off x="3535364" y="1385888"/>
            <a:ext cx="936625"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sp>
        <p:nvSpPr>
          <p:cNvPr id="55308" name="AutoShape 12">
            <a:extLst>
              <a:ext uri="{FF2B5EF4-FFF2-40B4-BE49-F238E27FC236}">
                <a16:creationId xmlns:a16="http://schemas.microsoft.com/office/drawing/2014/main" id="{87F7CE4F-98D2-4866-84F2-B2F27D51B94F}"/>
              </a:ext>
            </a:extLst>
          </p:cNvPr>
          <p:cNvSpPr>
            <a:spLocks noChangeArrowheads="1"/>
          </p:cNvSpPr>
          <p:nvPr/>
        </p:nvSpPr>
        <p:spPr bwMode="auto">
          <a:xfrm rot="7730395">
            <a:off x="4845050" y="3446463"/>
            <a:ext cx="1081088"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sp>
        <p:nvSpPr>
          <p:cNvPr id="55303" name="Line 13">
            <a:extLst>
              <a:ext uri="{FF2B5EF4-FFF2-40B4-BE49-F238E27FC236}">
                <a16:creationId xmlns:a16="http://schemas.microsoft.com/office/drawing/2014/main" id="{7236B6EC-65FF-491C-BA76-AD0F43B552F0}"/>
              </a:ext>
            </a:extLst>
          </p:cNvPr>
          <p:cNvSpPr>
            <a:spLocks noChangeShapeType="1"/>
          </p:cNvSpPr>
          <p:nvPr/>
        </p:nvSpPr>
        <p:spPr bwMode="auto">
          <a:xfrm>
            <a:off x="4319588" y="4343400"/>
            <a:ext cx="3930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grpSp>
        <p:nvGrpSpPr>
          <p:cNvPr id="3" name="Group 16">
            <a:extLst>
              <a:ext uri="{FF2B5EF4-FFF2-40B4-BE49-F238E27FC236}">
                <a16:creationId xmlns:a16="http://schemas.microsoft.com/office/drawing/2014/main" id="{EA77B270-64AA-4DBB-BB00-B8EFED6EB243}"/>
              </a:ext>
            </a:extLst>
          </p:cNvPr>
          <p:cNvGrpSpPr>
            <a:grpSpLocks/>
          </p:cNvGrpSpPr>
          <p:nvPr/>
        </p:nvGrpSpPr>
        <p:grpSpPr bwMode="auto">
          <a:xfrm>
            <a:off x="1809751" y="4302656"/>
            <a:ext cx="6143625" cy="399326"/>
            <a:chOff x="431" y="2894"/>
            <a:chExt cx="3357" cy="141"/>
          </a:xfrm>
        </p:grpSpPr>
        <p:sp>
          <p:nvSpPr>
            <p:cNvPr id="55321" name="Rectangle 14">
              <a:extLst>
                <a:ext uri="{FF2B5EF4-FFF2-40B4-BE49-F238E27FC236}">
                  <a16:creationId xmlns:a16="http://schemas.microsoft.com/office/drawing/2014/main" id="{82B0FCC2-1A26-460B-A428-DAC1ECF92861}"/>
                </a:ext>
              </a:extLst>
            </p:cNvPr>
            <p:cNvSpPr>
              <a:spLocks noChangeArrowheads="1"/>
            </p:cNvSpPr>
            <p:nvPr/>
          </p:nvSpPr>
          <p:spPr bwMode="auto">
            <a:xfrm>
              <a:off x="431" y="2894"/>
              <a:ext cx="15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b="1" i="1">
                  <a:solidFill>
                    <a:srgbClr val="000000"/>
                  </a:solidFill>
                  <a:latin typeface="Times New Roman" panose="02020603050405020304" pitchFamily="18" charset="0"/>
                </a:rPr>
                <a:t>Π</a:t>
              </a:r>
              <a:r>
                <a:rPr lang="en-GB" altLang="el-GR" sz="2000" b="1" i="1">
                  <a:solidFill>
                    <a:srgbClr val="000000"/>
                  </a:solidFill>
                  <a:cs typeface="Times New Roman" panose="02020603050405020304" pitchFamily="18" charset="0"/>
                </a:rPr>
                <a:t>ολικός (πολωμένος)</a:t>
              </a:r>
              <a:r>
                <a:rPr lang="en-GB" altLang="el-GR" sz="1000" b="1" i="1">
                  <a:solidFill>
                    <a:srgbClr val="000000"/>
                  </a:solidFill>
                  <a:cs typeface="Times New Roman" panose="02020603050405020304" pitchFamily="18" charset="0"/>
                </a:rPr>
                <a:t> </a:t>
              </a:r>
              <a:endParaRPr lang="en-GB" altLang="el-GR" sz="1800">
                <a:solidFill>
                  <a:srgbClr val="000000"/>
                </a:solidFill>
              </a:endParaRPr>
            </a:p>
          </p:txBody>
        </p:sp>
        <p:sp>
          <p:nvSpPr>
            <p:cNvPr id="55322" name="Rectangle 15">
              <a:extLst>
                <a:ext uri="{FF2B5EF4-FFF2-40B4-BE49-F238E27FC236}">
                  <a16:creationId xmlns:a16="http://schemas.microsoft.com/office/drawing/2014/main" id="{A0BAD989-A074-48ED-853C-B651F7AFCDD8}"/>
                </a:ext>
              </a:extLst>
            </p:cNvPr>
            <p:cNvSpPr>
              <a:spLocks noChangeArrowheads="1"/>
            </p:cNvSpPr>
            <p:nvPr/>
          </p:nvSpPr>
          <p:spPr bwMode="auto">
            <a:xfrm>
              <a:off x="1837" y="2894"/>
              <a:ext cx="195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i="1">
                  <a:solidFill>
                    <a:srgbClr val="000000"/>
                  </a:solidFill>
                  <a:cs typeface="Times New Roman" panose="02020603050405020304" pitchFamily="18" charset="0"/>
                </a:rPr>
                <a:t> ομοιοπολικός δεσμό</a:t>
              </a:r>
              <a:r>
                <a:rPr lang="en-GB" altLang="el-GR" sz="2000" i="1">
                  <a:solidFill>
                    <a:srgbClr val="000000"/>
                  </a:solidFill>
                  <a:cs typeface="Times New Roman" panose="02020603050405020304" pitchFamily="18" charset="0"/>
                </a:rPr>
                <a:t>ς</a:t>
              </a:r>
              <a:r>
                <a:rPr lang="el-GR" altLang="el-GR" sz="2000">
                  <a:solidFill>
                    <a:srgbClr val="000000"/>
                  </a:solidFill>
                </a:rPr>
                <a:t>.</a:t>
              </a:r>
              <a:r>
                <a:rPr lang="en-US" altLang="el-GR" sz="2000">
                  <a:solidFill>
                    <a:srgbClr val="000000"/>
                  </a:solidFill>
                </a:rPr>
                <a:t> </a:t>
              </a:r>
            </a:p>
          </p:txBody>
        </p:sp>
      </p:grpSp>
      <p:sp>
        <p:nvSpPr>
          <p:cNvPr id="55313" name="Text Box 17">
            <a:extLst>
              <a:ext uri="{FF2B5EF4-FFF2-40B4-BE49-F238E27FC236}">
                <a16:creationId xmlns:a16="http://schemas.microsoft.com/office/drawing/2014/main" id="{4A8589BB-FC85-4E96-8775-E134F27F5D1A}"/>
              </a:ext>
            </a:extLst>
          </p:cNvPr>
          <p:cNvSpPr txBox="1">
            <a:spLocks noChangeArrowheads="1"/>
          </p:cNvSpPr>
          <p:nvPr/>
        </p:nvSpPr>
        <p:spPr bwMode="auto">
          <a:xfrm>
            <a:off x="7608888" y="4149726"/>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l-GR" altLang="el-GR" sz="2000" b="1" i="1">
                <a:solidFill>
                  <a:srgbClr val="000000"/>
                </a:solidFill>
                <a:latin typeface="Times New Roman" panose="02020603050405020304" pitchFamily="18" charset="0"/>
              </a:rPr>
              <a:t>Ιοντικός δεσμός.</a:t>
            </a:r>
            <a:endParaRPr lang="en-US" altLang="el-GR" sz="2000" b="1" i="1">
              <a:solidFill>
                <a:srgbClr val="000000"/>
              </a:solidFill>
              <a:latin typeface="Times New Roman" panose="02020603050405020304" pitchFamily="18" charset="0"/>
            </a:endParaRPr>
          </a:p>
        </p:txBody>
      </p:sp>
      <p:sp>
        <p:nvSpPr>
          <p:cNvPr id="55314" name="AutoShape 18">
            <a:extLst>
              <a:ext uri="{FF2B5EF4-FFF2-40B4-BE49-F238E27FC236}">
                <a16:creationId xmlns:a16="http://schemas.microsoft.com/office/drawing/2014/main" id="{685FD376-E99A-4789-B80A-8D50B2BF6554}"/>
              </a:ext>
            </a:extLst>
          </p:cNvPr>
          <p:cNvSpPr>
            <a:spLocks noChangeArrowheads="1"/>
          </p:cNvSpPr>
          <p:nvPr/>
        </p:nvSpPr>
        <p:spPr bwMode="auto">
          <a:xfrm rot="5400000">
            <a:off x="8185151" y="3429001"/>
            <a:ext cx="792163"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sp>
        <p:nvSpPr>
          <p:cNvPr id="8" name="Rectangle 22">
            <a:extLst>
              <a:ext uri="{FF2B5EF4-FFF2-40B4-BE49-F238E27FC236}">
                <a16:creationId xmlns:a16="http://schemas.microsoft.com/office/drawing/2014/main" id="{18E908A6-FCD3-4159-9606-81787790187E}"/>
              </a:ext>
            </a:extLst>
          </p:cNvPr>
          <p:cNvSpPr>
            <a:spLocks noChangeArrowheads="1"/>
          </p:cNvSpPr>
          <p:nvPr/>
        </p:nvSpPr>
        <p:spPr bwMode="auto">
          <a:xfrm>
            <a:off x="1524001" y="2558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sp>
        <p:nvSpPr>
          <p:cNvPr id="9" name="Rectangle 26">
            <a:extLst>
              <a:ext uri="{FF2B5EF4-FFF2-40B4-BE49-F238E27FC236}">
                <a16:creationId xmlns:a16="http://schemas.microsoft.com/office/drawing/2014/main" id="{4C5DBE74-28A3-420F-B56E-1D99D21AE6FC}"/>
              </a:ext>
            </a:extLst>
          </p:cNvPr>
          <p:cNvSpPr>
            <a:spLocks noChangeArrowheads="1"/>
          </p:cNvSpPr>
          <p:nvPr/>
        </p:nvSpPr>
        <p:spPr bwMode="auto">
          <a:xfrm>
            <a:off x="1524001" y="28061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pSp>
        <p:nvGrpSpPr>
          <p:cNvPr id="4" name="Group 28">
            <a:extLst>
              <a:ext uri="{FF2B5EF4-FFF2-40B4-BE49-F238E27FC236}">
                <a16:creationId xmlns:a16="http://schemas.microsoft.com/office/drawing/2014/main" id="{9FAAC205-E391-468F-BA74-77C16393D694}"/>
              </a:ext>
            </a:extLst>
          </p:cNvPr>
          <p:cNvGrpSpPr>
            <a:grpSpLocks/>
          </p:cNvGrpSpPr>
          <p:nvPr/>
        </p:nvGrpSpPr>
        <p:grpSpPr bwMode="auto">
          <a:xfrm>
            <a:off x="1774826" y="4797425"/>
            <a:ext cx="1800225" cy="1544638"/>
            <a:chOff x="158" y="3203"/>
            <a:chExt cx="1134" cy="973"/>
          </a:xfrm>
        </p:grpSpPr>
        <p:graphicFrame>
          <p:nvGraphicFramePr>
            <p:cNvPr id="55319" name="Object 19">
              <a:extLst>
                <a:ext uri="{FF2B5EF4-FFF2-40B4-BE49-F238E27FC236}">
                  <a16:creationId xmlns:a16="http://schemas.microsoft.com/office/drawing/2014/main" id="{FF8EE37E-2672-436F-9C93-348D30C36520}"/>
                </a:ext>
              </a:extLst>
            </p:cNvPr>
            <p:cNvGraphicFramePr>
              <a:graphicFrameLocks noChangeAspect="1"/>
            </p:cNvGraphicFramePr>
            <p:nvPr/>
          </p:nvGraphicFramePr>
          <p:xfrm>
            <a:off x="158" y="3203"/>
            <a:ext cx="1134" cy="973"/>
          </p:xfrm>
          <a:graphic>
            <a:graphicData uri="http://schemas.openxmlformats.org/presentationml/2006/ole">
              <mc:AlternateContent xmlns:mc="http://schemas.openxmlformats.org/markup-compatibility/2006">
                <mc:Choice xmlns:v="urn:schemas-microsoft-com:vml" Requires="v">
                  <p:oleObj spid="_x0000_s4101" r:id="rId9" imgW="1590897" imgH="1362265" progId="MSPhotoEd.3">
                    <p:embed/>
                  </p:oleObj>
                </mc:Choice>
                <mc:Fallback>
                  <p:oleObj r:id="rId9" imgW="1590897" imgH="1362265" progId="MSPhotoEd.3">
                    <p:embed/>
                    <p:pic>
                      <p:nvPicPr>
                        <p:cNvPr id="55319" name="Object 19">
                          <a:extLst>
                            <a:ext uri="{FF2B5EF4-FFF2-40B4-BE49-F238E27FC236}">
                              <a16:creationId xmlns:a16="http://schemas.microsoft.com/office/drawing/2014/main" id="{FF8EE37E-2672-436F-9C93-348D30C36520}"/>
                            </a:ext>
                          </a:extLst>
                        </p:cNvPr>
                        <p:cNvPicPr>
                          <a:picLocks noChangeAspect="1" noChangeArrowheads="1"/>
                        </p:cNvPicPr>
                        <p:nvPr/>
                      </p:nvPicPr>
                      <p:blipFill>
                        <a:blip r:embed="rId10">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58" y="3203"/>
                          <a:ext cx="1134"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20" name="Text Box 27">
              <a:extLst>
                <a:ext uri="{FF2B5EF4-FFF2-40B4-BE49-F238E27FC236}">
                  <a16:creationId xmlns:a16="http://schemas.microsoft.com/office/drawing/2014/main" id="{F71D2B59-4592-4AE8-9DAA-8AD9926BE777}"/>
                </a:ext>
              </a:extLst>
            </p:cNvPr>
            <p:cNvSpPr txBox="1">
              <a:spLocks noChangeArrowheads="1"/>
            </p:cNvSpPr>
            <p:nvPr/>
          </p:nvSpPr>
          <p:spPr bwMode="auto">
            <a:xfrm>
              <a:off x="476" y="3657"/>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HCl</a:t>
              </a:r>
            </a:p>
          </p:txBody>
        </p:sp>
      </p:grpSp>
      <p:grpSp>
        <p:nvGrpSpPr>
          <p:cNvPr id="5" name="Group 36">
            <a:extLst>
              <a:ext uri="{FF2B5EF4-FFF2-40B4-BE49-F238E27FC236}">
                <a16:creationId xmlns:a16="http://schemas.microsoft.com/office/drawing/2014/main" id="{A8DA33F2-A086-495A-AF56-13C9A01C9BE5}"/>
              </a:ext>
            </a:extLst>
          </p:cNvPr>
          <p:cNvGrpSpPr>
            <a:grpSpLocks/>
          </p:cNvGrpSpPr>
          <p:nvPr/>
        </p:nvGrpSpPr>
        <p:grpSpPr bwMode="auto">
          <a:xfrm>
            <a:off x="4008439" y="4652964"/>
            <a:ext cx="2016125" cy="1781175"/>
            <a:chOff x="1519" y="3022"/>
            <a:chExt cx="1270" cy="1122"/>
          </a:xfrm>
        </p:grpSpPr>
        <p:graphicFrame>
          <p:nvGraphicFramePr>
            <p:cNvPr id="55317" name="Object 21">
              <a:extLst>
                <a:ext uri="{FF2B5EF4-FFF2-40B4-BE49-F238E27FC236}">
                  <a16:creationId xmlns:a16="http://schemas.microsoft.com/office/drawing/2014/main" id="{073C0E09-C502-492F-8391-E0018E559C72}"/>
                </a:ext>
              </a:extLst>
            </p:cNvPr>
            <p:cNvGraphicFramePr>
              <a:graphicFrameLocks noChangeAspect="1"/>
            </p:cNvGraphicFramePr>
            <p:nvPr/>
          </p:nvGraphicFramePr>
          <p:xfrm>
            <a:off x="1519" y="3022"/>
            <a:ext cx="1270" cy="1122"/>
          </p:xfrm>
          <a:graphic>
            <a:graphicData uri="http://schemas.openxmlformats.org/presentationml/2006/ole">
              <mc:AlternateContent xmlns:mc="http://schemas.openxmlformats.org/markup-compatibility/2006">
                <mc:Choice xmlns:v="urn:schemas-microsoft-com:vml" Requires="v">
                  <p:oleObj spid="_x0000_s4102" r:id="rId11" imgW="1476190" imgH="1371429" progId="MSPhotoEd.3">
                    <p:embed/>
                  </p:oleObj>
                </mc:Choice>
                <mc:Fallback>
                  <p:oleObj r:id="rId11" imgW="1476190" imgH="1371429" progId="MSPhotoEd.3">
                    <p:embed/>
                    <p:pic>
                      <p:nvPicPr>
                        <p:cNvPr id="55317" name="Object 21">
                          <a:extLst>
                            <a:ext uri="{FF2B5EF4-FFF2-40B4-BE49-F238E27FC236}">
                              <a16:creationId xmlns:a16="http://schemas.microsoft.com/office/drawing/2014/main" id="{073C0E09-C502-492F-8391-E0018E559C72}"/>
                            </a:ext>
                          </a:extLst>
                        </p:cNvPr>
                        <p:cNvPicPr>
                          <a:picLocks noChangeAspect="1" noChangeArrowheads="1"/>
                        </p:cNvPicPr>
                        <p:nvPr/>
                      </p:nvPicPr>
                      <p:blipFill>
                        <a:blip r:embed="rId1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519" y="3022"/>
                          <a:ext cx="127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8" name="Text Box 32">
              <a:extLst>
                <a:ext uri="{FF2B5EF4-FFF2-40B4-BE49-F238E27FC236}">
                  <a16:creationId xmlns:a16="http://schemas.microsoft.com/office/drawing/2014/main" id="{D1D2702C-4E37-416A-90AB-4D25CAC88E3B}"/>
                </a:ext>
              </a:extLst>
            </p:cNvPr>
            <p:cNvSpPr txBox="1">
              <a:spLocks noChangeArrowheads="1"/>
            </p:cNvSpPr>
            <p:nvPr/>
          </p:nvSpPr>
          <p:spPr bwMode="auto">
            <a:xfrm>
              <a:off x="1882" y="3385"/>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NH</a:t>
              </a:r>
              <a:r>
                <a:rPr lang="en-US" altLang="el-GR" sz="800" b="1">
                  <a:solidFill>
                    <a:srgbClr val="000000"/>
                  </a:solidFill>
                </a:rPr>
                <a:t>3</a:t>
              </a:r>
            </a:p>
          </p:txBody>
        </p:sp>
      </p:grpSp>
      <p:grpSp>
        <p:nvGrpSpPr>
          <p:cNvPr id="6" name="Group 35">
            <a:extLst>
              <a:ext uri="{FF2B5EF4-FFF2-40B4-BE49-F238E27FC236}">
                <a16:creationId xmlns:a16="http://schemas.microsoft.com/office/drawing/2014/main" id="{3A762DF5-C63B-4E5D-9A4C-29664CFE4254}"/>
              </a:ext>
            </a:extLst>
          </p:cNvPr>
          <p:cNvGrpSpPr>
            <a:grpSpLocks/>
          </p:cNvGrpSpPr>
          <p:nvPr/>
        </p:nvGrpSpPr>
        <p:grpSpPr bwMode="auto">
          <a:xfrm>
            <a:off x="5808664" y="4868863"/>
            <a:ext cx="1800225" cy="1543050"/>
            <a:chOff x="2699" y="3203"/>
            <a:chExt cx="1134" cy="972"/>
          </a:xfrm>
        </p:grpSpPr>
        <p:graphicFrame>
          <p:nvGraphicFramePr>
            <p:cNvPr id="55315" name="Object 23">
              <a:extLst>
                <a:ext uri="{FF2B5EF4-FFF2-40B4-BE49-F238E27FC236}">
                  <a16:creationId xmlns:a16="http://schemas.microsoft.com/office/drawing/2014/main" id="{4947CD8C-E0E4-4C99-9357-6C35E1B07D12}"/>
                </a:ext>
              </a:extLst>
            </p:cNvPr>
            <p:cNvGraphicFramePr>
              <a:graphicFrameLocks noChangeAspect="1"/>
            </p:cNvGraphicFramePr>
            <p:nvPr/>
          </p:nvGraphicFramePr>
          <p:xfrm>
            <a:off x="2699" y="3203"/>
            <a:ext cx="1134" cy="972"/>
          </p:xfrm>
          <a:graphic>
            <a:graphicData uri="http://schemas.openxmlformats.org/presentationml/2006/ole">
              <mc:AlternateContent xmlns:mc="http://schemas.openxmlformats.org/markup-compatibility/2006">
                <mc:Choice xmlns:v="urn:schemas-microsoft-com:vml" Requires="v">
                  <p:oleObj spid="_x0000_s4103" r:id="rId13" imgW="1533739" imgH="1314286" progId="MSPhotoEd.3">
                    <p:embed/>
                  </p:oleObj>
                </mc:Choice>
                <mc:Fallback>
                  <p:oleObj r:id="rId13" imgW="1533739" imgH="1314286" progId="MSPhotoEd.3">
                    <p:embed/>
                    <p:pic>
                      <p:nvPicPr>
                        <p:cNvPr id="55315" name="Object 23">
                          <a:extLst>
                            <a:ext uri="{FF2B5EF4-FFF2-40B4-BE49-F238E27FC236}">
                              <a16:creationId xmlns:a16="http://schemas.microsoft.com/office/drawing/2014/main" id="{4947CD8C-E0E4-4C99-9357-6C35E1B07D12}"/>
                            </a:ext>
                          </a:extLst>
                        </p:cNvPr>
                        <p:cNvPicPr>
                          <a:picLocks noChangeAspect="1" noChangeArrowheads="1"/>
                        </p:cNvPicPr>
                        <p:nvPr/>
                      </p:nvPicPr>
                      <p:blipFill>
                        <a:blip r:embed="rId1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699" y="3203"/>
                          <a:ext cx="1134"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6" name="Text Box 33">
              <a:extLst>
                <a:ext uri="{FF2B5EF4-FFF2-40B4-BE49-F238E27FC236}">
                  <a16:creationId xmlns:a16="http://schemas.microsoft.com/office/drawing/2014/main" id="{ACC7624F-70C0-4FB0-8B05-52259448AEDC}"/>
                </a:ext>
              </a:extLst>
            </p:cNvPr>
            <p:cNvSpPr txBox="1">
              <a:spLocks noChangeArrowheads="1"/>
            </p:cNvSpPr>
            <p:nvPr/>
          </p:nvSpPr>
          <p:spPr bwMode="auto">
            <a:xfrm>
              <a:off x="3061" y="3475"/>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H</a:t>
              </a:r>
              <a:r>
                <a:rPr lang="en-US" altLang="el-GR" sz="800" b="1">
                  <a:solidFill>
                    <a:srgbClr val="000000"/>
                  </a:solidFill>
                </a:rPr>
                <a:t>2</a:t>
              </a:r>
              <a:r>
                <a:rPr lang="en-US" altLang="el-GR" sz="1800" b="1">
                  <a:solidFill>
                    <a:srgbClr val="000000"/>
                  </a:solidFill>
                </a:rPr>
                <a:t>O</a:t>
              </a:r>
            </a:p>
          </p:txBody>
        </p:sp>
      </p:grpSp>
      <p:grpSp>
        <p:nvGrpSpPr>
          <p:cNvPr id="7" name="Group 37">
            <a:extLst>
              <a:ext uri="{FF2B5EF4-FFF2-40B4-BE49-F238E27FC236}">
                <a16:creationId xmlns:a16="http://schemas.microsoft.com/office/drawing/2014/main" id="{3BCFE82D-3193-471C-8790-B00B938382E6}"/>
              </a:ext>
            </a:extLst>
          </p:cNvPr>
          <p:cNvGrpSpPr>
            <a:grpSpLocks/>
          </p:cNvGrpSpPr>
          <p:nvPr/>
        </p:nvGrpSpPr>
        <p:grpSpPr bwMode="auto">
          <a:xfrm>
            <a:off x="7680326" y="4941889"/>
            <a:ext cx="2593975" cy="1411287"/>
            <a:chOff x="3878" y="3203"/>
            <a:chExt cx="1634" cy="889"/>
          </a:xfrm>
        </p:grpSpPr>
        <p:graphicFrame>
          <p:nvGraphicFramePr>
            <p:cNvPr id="10" name="Object 25">
              <a:extLst>
                <a:ext uri="{FF2B5EF4-FFF2-40B4-BE49-F238E27FC236}">
                  <a16:creationId xmlns:a16="http://schemas.microsoft.com/office/drawing/2014/main" id="{4CD01ACA-BC0D-444D-8B66-59C11A8000A5}"/>
                </a:ext>
              </a:extLst>
            </p:cNvPr>
            <p:cNvGraphicFramePr>
              <a:graphicFrameLocks noChangeAspect="1"/>
            </p:cNvGraphicFramePr>
            <p:nvPr/>
          </p:nvGraphicFramePr>
          <p:xfrm>
            <a:off x="3878" y="3203"/>
            <a:ext cx="1565" cy="889"/>
          </p:xfrm>
          <a:graphic>
            <a:graphicData uri="http://schemas.openxmlformats.org/presentationml/2006/ole">
              <mc:AlternateContent xmlns:mc="http://schemas.openxmlformats.org/markup-compatibility/2006">
                <mc:Choice xmlns:v="urn:schemas-microsoft-com:vml" Requires="v">
                  <p:oleObj spid="_x0000_s4104" r:id="rId15" imgW="2066667" imgH="1171429" progId="MSPhotoEd.3">
                    <p:embed/>
                  </p:oleObj>
                </mc:Choice>
                <mc:Fallback>
                  <p:oleObj r:id="rId15" imgW="2066667" imgH="1171429" progId="MSPhotoEd.3">
                    <p:embed/>
                    <p:pic>
                      <p:nvPicPr>
                        <p:cNvPr id="10" name="Object 25">
                          <a:extLst>
                            <a:ext uri="{FF2B5EF4-FFF2-40B4-BE49-F238E27FC236}">
                              <a16:creationId xmlns:a16="http://schemas.microsoft.com/office/drawing/2014/main" id="{4CD01ACA-BC0D-444D-8B66-59C11A8000A5}"/>
                            </a:ext>
                          </a:extLst>
                        </p:cNvPr>
                        <p:cNvPicPr>
                          <a:picLocks noChangeAspect="1" noChangeArrowheads="1"/>
                        </p:cNvPicPr>
                        <p:nvPr/>
                      </p:nvPicPr>
                      <p:blipFill>
                        <a:blip r:embed="rId16">
                          <a:clrChange>
                            <a:clrFrom>
                              <a:srgbClr val="EDF2F5"/>
                            </a:clrFrom>
                            <a:clrTo>
                              <a:srgbClr val="EDF2F5">
                                <a:alpha val="0"/>
                              </a:srgbClr>
                            </a:clrTo>
                          </a:clrChange>
                          <a:extLst>
                            <a:ext uri="{28A0092B-C50C-407E-A947-70E740481C1C}">
                              <a14:useLocalDpi xmlns:a14="http://schemas.microsoft.com/office/drawing/2010/main" val="0"/>
                            </a:ext>
                          </a:extLst>
                        </a:blip>
                        <a:srcRect/>
                        <a:stretch>
                          <a:fillRect/>
                        </a:stretch>
                      </p:blipFill>
                      <p:spPr bwMode="auto">
                        <a:xfrm>
                          <a:off x="3878" y="3203"/>
                          <a:ext cx="1565"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34">
              <a:extLst>
                <a:ext uri="{FF2B5EF4-FFF2-40B4-BE49-F238E27FC236}">
                  <a16:creationId xmlns:a16="http://schemas.microsoft.com/office/drawing/2014/main" id="{1459C28B-8CBF-4B39-A187-3E4955590F0C}"/>
                </a:ext>
              </a:extLst>
            </p:cNvPr>
            <p:cNvSpPr txBox="1">
              <a:spLocks noChangeArrowheads="1"/>
            </p:cNvSpPr>
            <p:nvPr/>
          </p:nvSpPr>
          <p:spPr bwMode="auto">
            <a:xfrm>
              <a:off x="4967" y="3339"/>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CO</a:t>
              </a:r>
              <a:r>
                <a:rPr lang="en-US" altLang="el-GR" sz="800" b="1">
                  <a:solidFill>
                    <a:srgbClr val="00000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3" fill="hold" nodeType="clickEffect">
                                  <p:stCondLst>
                                    <p:cond delay="0"/>
                                  </p:stCondLst>
                                  <p:childTnLst>
                                    <p:set>
                                      <p:cBhvr>
                                        <p:cTn id="13" dur="1" fill="hold">
                                          <p:stCondLst>
                                            <p:cond delay="0"/>
                                          </p:stCondLst>
                                        </p:cTn>
                                        <p:tgtEl>
                                          <p:spTgt spid="55307"/>
                                        </p:tgtEl>
                                        <p:attrNameLst>
                                          <p:attrName>style.visibility</p:attrName>
                                        </p:attrNameLst>
                                      </p:cBhvr>
                                      <p:to>
                                        <p:strVal val="visible"/>
                                      </p:to>
                                    </p:set>
                                    <p:animEffect transition="in" filter="strips(upRight)">
                                      <p:cBhvr>
                                        <p:cTn id="14" dur="500"/>
                                        <p:tgtEl>
                                          <p:spTgt spid="553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55308"/>
                                        </p:tgtEl>
                                        <p:attrNameLst>
                                          <p:attrName>style.visibility</p:attrName>
                                        </p:attrNameLst>
                                      </p:cBhvr>
                                      <p:to>
                                        <p:strVal val="visible"/>
                                      </p:to>
                                    </p:set>
                                    <p:animEffect transition="in" filter="strips(downLeft)">
                                      <p:cBhvr>
                                        <p:cTn id="23" dur="500"/>
                                        <p:tgtEl>
                                          <p:spTgt spid="5530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55314"/>
                                        </p:tgtEl>
                                        <p:attrNameLst>
                                          <p:attrName>style.visibility</p:attrName>
                                        </p:attrNameLst>
                                      </p:cBhvr>
                                      <p:to>
                                        <p:strVal val="visible"/>
                                      </p:to>
                                    </p:set>
                                    <p:animEffect transition="in" filter="strips(downLeft)">
                                      <p:cBhvr>
                                        <p:cTn id="32" dur="500"/>
                                        <p:tgtEl>
                                          <p:spTgt spid="553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3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Scale>
                                      <p:cBhvr>
                                        <p:cTn id="4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
                                        </p:tgtEl>
                                        <p:attrNameLst>
                                          <p:attrName>ppt_x</p:attrName>
                                          <p:attrName>ppt_y</p:attrName>
                                        </p:attrNameLst>
                                      </p:cBhvr>
                                    </p:animMotion>
                                    <p:animEffect transition="in" filter="fade">
                                      <p:cBhvr>
                                        <p:cTn id="43" dur="1000"/>
                                        <p:tgtEl>
                                          <p:spTgt spid="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Scale>
                                      <p:cBhvr>
                                        <p:cTn id="4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
                                        </p:tgtEl>
                                        <p:attrNameLst>
                                          <p:attrName>ppt_x</p:attrName>
                                          <p:attrName>ppt_y</p:attrName>
                                        </p:attrNameLst>
                                      </p:cBhvr>
                                    </p:animMotion>
                                    <p:animEffect transition="in" filter="fade">
                                      <p:cBhvr>
                                        <p:cTn id="50" dur="10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Scale>
                                      <p:cBhvr>
                                        <p:cTn id="5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tgtEl>
                                        <p:attrNameLst>
                                          <p:attrName>ppt_x</p:attrName>
                                          <p:attrName>ppt_y</p:attrName>
                                        </p:attrNameLst>
                                      </p:cBhvr>
                                    </p:animMotion>
                                    <p:animEffect transition="in" filter="fade">
                                      <p:cBhvr>
                                        <p:cTn id="57" dur="1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2"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Scale>
                                      <p:cBhvr>
                                        <p:cTn id="6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7"/>
                                        </p:tgtEl>
                                        <p:attrNameLst>
                                          <p:attrName>ppt_x</p:attrName>
                                          <p:attrName>ppt_y</p:attrName>
                                        </p:attrNameLst>
                                      </p:cBhvr>
                                    </p:animMotion>
                                    <p:animEffect transition="in" filter="fade">
                                      <p:cBhvr>
                                        <p:cTn id="6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2B75020B-899A-4C2B-A80C-EA16332D93B3}"/>
              </a:ext>
            </a:extLst>
          </p:cNvPr>
          <p:cNvSpPr>
            <a:spLocks noChangeArrowheads="1"/>
          </p:cNvSpPr>
          <p:nvPr/>
        </p:nvSpPr>
        <p:spPr bwMode="auto">
          <a:xfrm>
            <a:off x="1774826" y="258297"/>
            <a:ext cx="401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Ομοιοπολικός δεσμός</a:t>
            </a:r>
            <a:r>
              <a:rPr lang="en-US" altLang="el-GR" sz="1800">
                <a:solidFill>
                  <a:srgbClr val="000000"/>
                </a:solidFill>
              </a:rPr>
              <a:t> </a:t>
            </a:r>
          </a:p>
        </p:txBody>
      </p:sp>
      <p:pic>
        <p:nvPicPr>
          <p:cNvPr id="56325" name="Picture 5" descr="2">
            <a:extLst>
              <a:ext uri="{FF2B5EF4-FFF2-40B4-BE49-F238E27FC236}">
                <a16:creationId xmlns:a16="http://schemas.microsoft.com/office/drawing/2014/main" id="{D3DB7124-4FE0-440F-9630-0F7FEB2812B7}"/>
              </a:ext>
            </a:extLst>
          </p:cNvPr>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2351088" y="1052514"/>
            <a:ext cx="42481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71E85D9E-EB73-474A-9BC8-A3E90AC18F94}"/>
              </a:ext>
            </a:extLst>
          </p:cNvPr>
          <p:cNvGrpSpPr>
            <a:grpSpLocks/>
          </p:cNvGrpSpPr>
          <p:nvPr/>
        </p:nvGrpSpPr>
        <p:grpSpPr bwMode="auto">
          <a:xfrm>
            <a:off x="6959601" y="692150"/>
            <a:ext cx="1800225" cy="1543050"/>
            <a:chOff x="2699" y="3203"/>
            <a:chExt cx="1134" cy="972"/>
          </a:xfrm>
        </p:grpSpPr>
        <p:graphicFrame>
          <p:nvGraphicFramePr>
            <p:cNvPr id="5" name="Object 7">
              <a:extLst>
                <a:ext uri="{FF2B5EF4-FFF2-40B4-BE49-F238E27FC236}">
                  <a16:creationId xmlns:a16="http://schemas.microsoft.com/office/drawing/2014/main" id="{B85D2707-38D3-4ACC-8F26-E2715B8357D5}"/>
                </a:ext>
              </a:extLst>
            </p:cNvPr>
            <p:cNvGraphicFramePr>
              <a:graphicFrameLocks noChangeAspect="1"/>
            </p:cNvGraphicFramePr>
            <p:nvPr/>
          </p:nvGraphicFramePr>
          <p:xfrm>
            <a:off x="2699" y="3203"/>
            <a:ext cx="1134" cy="972"/>
          </p:xfrm>
          <a:graphic>
            <a:graphicData uri="http://schemas.openxmlformats.org/presentationml/2006/ole">
              <mc:AlternateContent xmlns:mc="http://schemas.openxmlformats.org/markup-compatibility/2006">
                <mc:Choice xmlns:v="urn:schemas-microsoft-com:vml" Requires="v">
                  <p:oleObj spid="_x0000_s5122" r:id="rId4" imgW="1533739" imgH="1314286" progId="MSPhotoEd.3">
                    <p:embed/>
                  </p:oleObj>
                </mc:Choice>
                <mc:Fallback>
                  <p:oleObj r:id="rId4" imgW="1533739" imgH="1314286" progId="MSPhotoEd.3">
                    <p:embed/>
                    <p:pic>
                      <p:nvPicPr>
                        <p:cNvPr id="5" name="Object 7">
                          <a:extLst>
                            <a:ext uri="{FF2B5EF4-FFF2-40B4-BE49-F238E27FC236}">
                              <a16:creationId xmlns:a16="http://schemas.microsoft.com/office/drawing/2014/main" id="{B85D2707-38D3-4ACC-8F26-E2715B8357D5}"/>
                            </a:ext>
                          </a:extLst>
                        </p:cNvPr>
                        <p:cNvPicPr>
                          <a:picLocks noChangeAspect="1" noChangeArrowheads="1"/>
                        </p:cNvPicPr>
                        <p:nvPr/>
                      </p:nvPicPr>
                      <p:blipFill>
                        <a:blip r:embed="rId5">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699" y="3203"/>
                          <a:ext cx="1134"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4" name="Text Box 8">
              <a:extLst>
                <a:ext uri="{FF2B5EF4-FFF2-40B4-BE49-F238E27FC236}">
                  <a16:creationId xmlns:a16="http://schemas.microsoft.com/office/drawing/2014/main" id="{4F3D4979-0F8F-4A7A-BA5E-2CC65ABD378D}"/>
                </a:ext>
              </a:extLst>
            </p:cNvPr>
            <p:cNvSpPr txBox="1">
              <a:spLocks noChangeArrowheads="1"/>
            </p:cNvSpPr>
            <p:nvPr/>
          </p:nvSpPr>
          <p:spPr bwMode="auto">
            <a:xfrm>
              <a:off x="3061" y="3475"/>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H</a:t>
              </a:r>
              <a:r>
                <a:rPr lang="en-US" altLang="el-GR" sz="800" b="1">
                  <a:solidFill>
                    <a:srgbClr val="000000"/>
                  </a:solidFill>
                </a:rPr>
                <a:t>2</a:t>
              </a:r>
              <a:r>
                <a:rPr lang="en-US" altLang="el-GR" sz="1800" b="1">
                  <a:solidFill>
                    <a:srgbClr val="000000"/>
                  </a:solidFill>
                </a:rPr>
                <a:t>O</a:t>
              </a:r>
            </a:p>
          </p:txBody>
        </p:sp>
      </p:grpSp>
      <p:pic>
        <p:nvPicPr>
          <p:cNvPr id="56329" name="Picture 9" descr="2">
            <a:extLst>
              <a:ext uri="{FF2B5EF4-FFF2-40B4-BE49-F238E27FC236}">
                <a16:creationId xmlns:a16="http://schemas.microsoft.com/office/drawing/2014/main" id="{32ECF3EB-14C3-4C46-AC60-449A2D864A09}"/>
              </a:ext>
            </a:extLst>
          </p:cNvPr>
          <p:cNvPicPr>
            <a:picLocks noChangeAspect="1" noChangeArrowheads="1"/>
          </p:cNvPicPr>
          <p:nvPr/>
        </p:nvPicPr>
        <p:blipFill>
          <a:blip r:embed="rId6">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2208214" y="2349500"/>
            <a:ext cx="45370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a:extLst>
              <a:ext uri="{FF2B5EF4-FFF2-40B4-BE49-F238E27FC236}">
                <a16:creationId xmlns:a16="http://schemas.microsoft.com/office/drawing/2014/main" id="{BED9034B-7429-4FBA-B0CD-4A6E4B9DD215}"/>
              </a:ext>
            </a:extLst>
          </p:cNvPr>
          <p:cNvGrpSpPr>
            <a:grpSpLocks/>
          </p:cNvGrpSpPr>
          <p:nvPr/>
        </p:nvGrpSpPr>
        <p:grpSpPr bwMode="auto">
          <a:xfrm>
            <a:off x="6959601" y="2133601"/>
            <a:ext cx="2016125" cy="1781175"/>
            <a:chOff x="1519" y="3022"/>
            <a:chExt cx="1270" cy="1122"/>
          </a:xfrm>
        </p:grpSpPr>
        <p:graphicFrame>
          <p:nvGraphicFramePr>
            <p:cNvPr id="56331" name="Object 11">
              <a:extLst>
                <a:ext uri="{FF2B5EF4-FFF2-40B4-BE49-F238E27FC236}">
                  <a16:creationId xmlns:a16="http://schemas.microsoft.com/office/drawing/2014/main" id="{87723D47-8AF9-4915-BB58-C5405B23FEB3}"/>
                </a:ext>
              </a:extLst>
            </p:cNvPr>
            <p:cNvGraphicFramePr>
              <a:graphicFrameLocks noChangeAspect="1"/>
            </p:cNvGraphicFramePr>
            <p:nvPr/>
          </p:nvGraphicFramePr>
          <p:xfrm>
            <a:off x="1519" y="3022"/>
            <a:ext cx="1270" cy="1122"/>
          </p:xfrm>
          <a:graphic>
            <a:graphicData uri="http://schemas.openxmlformats.org/presentationml/2006/ole">
              <mc:AlternateContent xmlns:mc="http://schemas.openxmlformats.org/markup-compatibility/2006">
                <mc:Choice xmlns:v="urn:schemas-microsoft-com:vml" Requires="v">
                  <p:oleObj spid="_x0000_s5123" r:id="rId7" imgW="1476190" imgH="1371429" progId="MSPhotoEd.3">
                    <p:embed/>
                  </p:oleObj>
                </mc:Choice>
                <mc:Fallback>
                  <p:oleObj r:id="rId7" imgW="1476190" imgH="1371429" progId="MSPhotoEd.3">
                    <p:embed/>
                    <p:pic>
                      <p:nvPicPr>
                        <p:cNvPr id="56331" name="Object 11">
                          <a:extLst>
                            <a:ext uri="{FF2B5EF4-FFF2-40B4-BE49-F238E27FC236}">
                              <a16:creationId xmlns:a16="http://schemas.microsoft.com/office/drawing/2014/main" id="{87723D47-8AF9-4915-BB58-C5405B23FEB3}"/>
                            </a:ext>
                          </a:extLst>
                        </p:cNvPr>
                        <p:cNvPicPr>
                          <a:picLocks noChangeAspect="1" noChangeArrowheads="1"/>
                        </p:cNvPicPr>
                        <p:nvPr/>
                      </p:nvPicPr>
                      <p:blipFill>
                        <a:blip r:embed="rId8">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519" y="3022"/>
                          <a:ext cx="127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2" name="Text Box 12">
              <a:extLst>
                <a:ext uri="{FF2B5EF4-FFF2-40B4-BE49-F238E27FC236}">
                  <a16:creationId xmlns:a16="http://schemas.microsoft.com/office/drawing/2014/main" id="{D31E3DF4-E9A4-4923-91A0-F472613F4779}"/>
                </a:ext>
              </a:extLst>
            </p:cNvPr>
            <p:cNvSpPr txBox="1">
              <a:spLocks noChangeArrowheads="1"/>
            </p:cNvSpPr>
            <p:nvPr/>
          </p:nvSpPr>
          <p:spPr bwMode="auto">
            <a:xfrm>
              <a:off x="1882" y="3385"/>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NH</a:t>
              </a:r>
              <a:r>
                <a:rPr lang="en-US" altLang="el-GR" sz="800" b="1">
                  <a:solidFill>
                    <a:srgbClr val="000000"/>
                  </a:solidFill>
                </a:rPr>
                <a:t>3</a:t>
              </a:r>
            </a:p>
          </p:txBody>
        </p:sp>
      </p:grpSp>
      <p:pic>
        <p:nvPicPr>
          <p:cNvPr id="56333" name="Picture 13" descr="2">
            <a:extLst>
              <a:ext uri="{FF2B5EF4-FFF2-40B4-BE49-F238E27FC236}">
                <a16:creationId xmlns:a16="http://schemas.microsoft.com/office/drawing/2014/main" id="{D46A707E-987E-473B-90B4-234EB747AD36}"/>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1088" y="4437063"/>
            <a:ext cx="31686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5">
            <a:extLst>
              <a:ext uri="{FF2B5EF4-FFF2-40B4-BE49-F238E27FC236}">
                <a16:creationId xmlns:a16="http://schemas.microsoft.com/office/drawing/2014/main" id="{D59CBF27-2ECA-4E4D-A5B1-A6C8A5E94857}"/>
              </a:ext>
            </a:extLst>
          </p:cNvPr>
          <p:cNvGrpSpPr>
            <a:grpSpLocks/>
          </p:cNvGrpSpPr>
          <p:nvPr/>
        </p:nvGrpSpPr>
        <p:grpSpPr bwMode="auto">
          <a:xfrm>
            <a:off x="6672264" y="4365625"/>
            <a:ext cx="2593975" cy="1411288"/>
            <a:chOff x="3878" y="3203"/>
            <a:chExt cx="1634" cy="889"/>
          </a:xfrm>
        </p:grpSpPr>
        <p:graphicFrame>
          <p:nvGraphicFramePr>
            <p:cNvPr id="6" name="Object 16">
              <a:extLst>
                <a:ext uri="{FF2B5EF4-FFF2-40B4-BE49-F238E27FC236}">
                  <a16:creationId xmlns:a16="http://schemas.microsoft.com/office/drawing/2014/main" id="{A04A7D60-70C2-4495-9D47-4D133A0F6B33}"/>
                </a:ext>
              </a:extLst>
            </p:cNvPr>
            <p:cNvGraphicFramePr>
              <a:graphicFrameLocks noChangeAspect="1"/>
            </p:cNvGraphicFramePr>
            <p:nvPr/>
          </p:nvGraphicFramePr>
          <p:xfrm>
            <a:off x="3878" y="3203"/>
            <a:ext cx="1565" cy="889"/>
          </p:xfrm>
          <a:graphic>
            <a:graphicData uri="http://schemas.openxmlformats.org/presentationml/2006/ole">
              <mc:AlternateContent xmlns:mc="http://schemas.openxmlformats.org/markup-compatibility/2006">
                <mc:Choice xmlns:v="urn:schemas-microsoft-com:vml" Requires="v">
                  <p:oleObj spid="_x0000_s5124" r:id="rId10" imgW="2066667" imgH="1171429" progId="MSPhotoEd.3">
                    <p:embed/>
                  </p:oleObj>
                </mc:Choice>
                <mc:Fallback>
                  <p:oleObj r:id="rId10" imgW="2066667" imgH="1171429" progId="MSPhotoEd.3">
                    <p:embed/>
                    <p:pic>
                      <p:nvPicPr>
                        <p:cNvPr id="6" name="Object 16">
                          <a:extLst>
                            <a:ext uri="{FF2B5EF4-FFF2-40B4-BE49-F238E27FC236}">
                              <a16:creationId xmlns:a16="http://schemas.microsoft.com/office/drawing/2014/main" id="{A04A7D60-70C2-4495-9D47-4D133A0F6B33}"/>
                            </a:ext>
                          </a:extLst>
                        </p:cNvPr>
                        <p:cNvPicPr>
                          <a:picLocks noChangeAspect="1" noChangeArrowheads="1"/>
                        </p:cNvPicPr>
                        <p:nvPr/>
                      </p:nvPicPr>
                      <p:blipFill>
                        <a:blip r:embed="rId11">
                          <a:clrChange>
                            <a:clrFrom>
                              <a:srgbClr val="F1F9F8"/>
                            </a:clrFrom>
                            <a:clrTo>
                              <a:srgbClr val="F1F9F8">
                                <a:alpha val="0"/>
                              </a:srgbClr>
                            </a:clrTo>
                          </a:clrChange>
                          <a:extLst>
                            <a:ext uri="{28A0092B-C50C-407E-A947-70E740481C1C}">
                              <a14:useLocalDpi xmlns:a14="http://schemas.microsoft.com/office/drawing/2010/main" val="0"/>
                            </a:ext>
                          </a:extLst>
                        </a:blip>
                        <a:srcRect/>
                        <a:stretch>
                          <a:fillRect/>
                        </a:stretch>
                      </p:blipFill>
                      <p:spPr bwMode="auto">
                        <a:xfrm>
                          <a:off x="3878" y="3203"/>
                          <a:ext cx="1565"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0" name="Text Box 17">
              <a:extLst>
                <a:ext uri="{FF2B5EF4-FFF2-40B4-BE49-F238E27FC236}">
                  <a16:creationId xmlns:a16="http://schemas.microsoft.com/office/drawing/2014/main" id="{84E2A9E5-FDFC-43C5-8D17-434BD42B088E}"/>
                </a:ext>
              </a:extLst>
            </p:cNvPr>
            <p:cNvSpPr txBox="1">
              <a:spLocks noChangeArrowheads="1"/>
            </p:cNvSpPr>
            <p:nvPr/>
          </p:nvSpPr>
          <p:spPr bwMode="auto">
            <a:xfrm>
              <a:off x="4967" y="3339"/>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CO</a:t>
              </a:r>
              <a:r>
                <a:rPr lang="en-US" altLang="el-GR" sz="800" b="1">
                  <a:solidFill>
                    <a:srgbClr val="00000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63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Scale>
                                      <p:cBhvr>
                                        <p:cTn id="2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gtEl>
                                        <p:attrNameLst>
                                          <p:attrName>ppt_x</p:attrName>
                                          <p:attrName>ppt_y</p:attrName>
                                        </p:attrNameLst>
                                      </p:cBhvr>
                                    </p:animMotion>
                                    <p:animEffect transition="in" filter="fade">
                                      <p:cBhvr>
                                        <p:cTn id="24" dur="1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63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Scale>
                                      <p:cBhvr>
                                        <p:cTn id="3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
                                        </p:tgtEl>
                                        <p:attrNameLst>
                                          <p:attrName>ppt_x</p:attrName>
                                          <p:attrName>ppt_y</p:attrName>
                                        </p:attrNameLst>
                                      </p:cBhvr>
                                    </p:animMotion>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A0F0B905-4D56-4801-A17F-527BCAA05F20}"/>
              </a:ext>
            </a:extLst>
          </p:cNvPr>
          <p:cNvSpPr>
            <a:spLocks noChangeArrowheads="1"/>
          </p:cNvSpPr>
          <p:nvPr/>
        </p:nvSpPr>
        <p:spPr bwMode="auto">
          <a:xfrm>
            <a:off x="1774826" y="258297"/>
            <a:ext cx="401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Ομοιοπολικός δεσμός</a:t>
            </a:r>
            <a:r>
              <a:rPr lang="en-US" altLang="el-GR" sz="1800">
                <a:solidFill>
                  <a:srgbClr val="000000"/>
                </a:solidFill>
              </a:rPr>
              <a:t> </a:t>
            </a:r>
          </a:p>
        </p:txBody>
      </p:sp>
      <p:grpSp>
        <p:nvGrpSpPr>
          <p:cNvPr id="2" name="Group 10">
            <a:extLst>
              <a:ext uri="{FF2B5EF4-FFF2-40B4-BE49-F238E27FC236}">
                <a16:creationId xmlns:a16="http://schemas.microsoft.com/office/drawing/2014/main" id="{B489FCB4-B964-486C-B694-04A30B723615}"/>
              </a:ext>
            </a:extLst>
          </p:cNvPr>
          <p:cNvGrpSpPr>
            <a:grpSpLocks/>
          </p:cNvGrpSpPr>
          <p:nvPr/>
        </p:nvGrpSpPr>
        <p:grpSpPr bwMode="auto">
          <a:xfrm>
            <a:off x="1847850" y="1125538"/>
            <a:ext cx="8280400" cy="5276850"/>
            <a:chOff x="204" y="709"/>
            <a:chExt cx="5216" cy="3324"/>
          </a:xfrm>
        </p:grpSpPr>
        <p:graphicFrame>
          <p:nvGraphicFramePr>
            <p:cNvPr id="57348" name="Object 4">
              <a:extLst>
                <a:ext uri="{FF2B5EF4-FFF2-40B4-BE49-F238E27FC236}">
                  <a16:creationId xmlns:a16="http://schemas.microsoft.com/office/drawing/2014/main" id="{3D7BB49B-F7FA-4B3A-A965-1379109325F4}"/>
                </a:ext>
              </a:extLst>
            </p:cNvPr>
            <p:cNvGraphicFramePr>
              <a:graphicFrameLocks noChangeAspect="1"/>
            </p:cNvGraphicFramePr>
            <p:nvPr/>
          </p:nvGraphicFramePr>
          <p:xfrm>
            <a:off x="2018" y="1661"/>
            <a:ext cx="3402" cy="2372"/>
          </p:xfrm>
          <a:graphic>
            <a:graphicData uri="http://schemas.openxmlformats.org/presentationml/2006/ole">
              <mc:AlternateContent xmlns:mc="http://schemas.openxmlformats.org/markup-compatibility/2006">
                <mc:Choice xmlns:v="urn:schemas-microsoft-com:vml" Requires="v">
                  <p:oleObj spid="_x0000_s6146" r:id="rId3" imgW="5401429" imgH="4277322" progId="">
                    <p:embed/>
                  </p:oleObj>
                </mc:Choice>
                <mc:Fallback>
                  <p:oleObj r:id="rId3" imgW="5401429" imgH="4277322" progId="">
                    <p:embed/>
                    <p:pic>
                      <p:nvPicPr>
                        <p:cNvPr id="57348" name="Object 4">
                          <a:extLst>
                            <a:ext uri="{FF2B5EF4-FFF2-40B4-BE49-F238E27FC236}">
                              <a16:creationId xmlns:a16="http://schemas.microsoft.com/office/drawing/2014/main" id="{3D7BB49B-F7FA-4B3A-A965-1379109325F4}"/>
                            </a:ext>
                          </a:extLst>
                        </p:cNvPr>
                        <p:cNvPicPr>
                          <a:picLocks noChangeAspect="1" noChangeArrowheads="1"/>
                        </p:cNvPicPr>
                        <p:nvPr/>
                      </p:nvPicPr>
                      <p:blipFill>
                        <a:blip r:embed="rId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018" y="1661"/>
                          <a:ext cx="3402"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7349" name="Group 5">
              <a:extLst>
                <a:ext uri="{FF2B5EF4-FFF2-40B4-BE49-F238E27FC236}">
                  <a16:creationId xmlns:a16="http://schemas.microsoft.com/office/drawing/2014/main" id="{567D2B82-93EE-4379-B385-C0E24EB4078C}"/>
                </a:ext>
              </a:extLst>
            </p:cNvPr>
            <p:cNvGrpSpPr>
              <a:grpSpLocks/>
            </p:cNvGrpSpPr>
            <p:nvPr/>
          </p:nvGrpSpPr>
          <p:grpSpPr bwMode="auto">
            <a:xfrm>
              <a:off x="204" y="709"/>
              <a:ext cx="1270" cy="1122"/>
              <a:chOff x="1519" y="3022"/>
              <a:chExt cx="1270" cy="1122"/>
            </a:xfrm>
          </p:grpSpPr>
          <p:graphicFrame>
            <p:nvGraphicFramePr>
              <p:cNvPr id="57351" name="Object 6">
                <a:extLst>
                  <a:ext uri="{FF2B5EF4-FFF2-40B4-BE49-F238E27FC236}">
                    <a16:creationId xmlns:a16="http://schemas.microsoft.com/office/drawing/2014/main" id="{BF55E9AA-4649-46B2-BBAA-12EEC2E71299}"/>
                  </a:ext>
                </a:extLst>
              </p:cNvPr>
              <p:cNvGraphicFramePr>
                <a:graphicFrameLocks noChangeAspect="1"/>
              </p:cNvGraphicFramePr>
              <p:nvPr/>
            </p:nvGraphicFramePr>
            <p:xfrm>
              <a:off x="1519" y="3022"/>
              <a:ext cx="1270" cy="1122"/>
            </p:xfrm>
            <a:graphic>
              <a:graphicData uri="http://schemas.openxmlformats.org/presentationml/2006/ole">
                <mc:AlternateContent xmlns:mc="http://schemas.openxmlformats.org/markup-compatibility/2006">
                  <mc:Choice xmlns:v="urn:schemas-microsoft-com:vml" Requires="v">
                    <p:oleObj spid="_x0000_s6147" r:id="rId5" imgW="1476190" imgH="1371429" progId="MSPhotoEd.3">
                      <p:embed/>
                    </p:oleObj>
                  </mc:Choice>
                  <mc:Fallback>
                    <p:oleObj r:id="rId5" imgW="1476190" imgH="1371429" progId="MSPhotoEd.3">
                      <p:embed/>
                      <p:pic>
                        <p:nvPicPr>
                          <p:cNvPr id="57351" name="Object 6">
                            <a:extLst>
                              <a:ext uri="{FF2B5EF4-FFF2-40B4-BE49-F238E27FC236}">
                                <a16:creationId xmlns:a16="http://schemas.microsoft.com/office/drawing/2014/main" id="{BF55E9AA-4649-46B2-BBAA-12EEC2E71299}"/>
                              </a:ext>
                            </a:extLst>
                          </p:cNvPr>
                          <p:cNvPicPr>
                            <a:picLocks noChangeAspect="1" noChangeArrowheads="1"/>
                          </p:cNvPicPr>
                          <p:nvPr/>
                        </p:nvPicPr>
                        <p:blipFill>
                          <a:blip r:embed="rId6">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519" y="3022"/>
                            <a:ext cx="127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Text Box 7">
                <a:extLst>
                  <a:ext uri="{FF2B5EF4-FFF2-40B4-BE49-F238E27FC236}">
                    <a16:creationId xmlns:a16="http://schemas.microsoft.com/office/drawing/2014/main" id="{C2E8A35A-516C-4D05-AA73-C2028224A803}"/>
                  </a:ext>
                </a:extLst>
              </p:cNvPr>
              <p:cNvSpPr txBox="1">
                <a:spLocks noChangeArrowheads="1"/>
              </p:cNvSpPr>
              <p:nvPr/>
            </p:nvSpPr>
            <p:spPr bwMode="auto">
              <a:xfrm>
                <a:off x="1882" y="3385"/>
                <a:ext cx="5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l-GR" sz="1800" b="1">
                    <a:solidFill>
                      <a:srgbClr val="000000"/>
                    </a:solidFill>
                  </a:rPr>
                  <a:t>NH</a:t>
                </a:r>
                <a:r>
                  <a:rPr lang="en-US" altLang="el-GR" sz="800" b="1">
                    <a:solidFill>
                      <a:srgbClr val="000000"/>
                    </a:solidFill>
                  </a:rPr>
                  <a:t>3</a:t>
                </a:r>
              </a:p>
            </p:txBody>
          </p:sp>
        </p:grpSp>
        <p:sp>
          <p:nvSpPr>
            <p:cNvPr id="57350" name="AutoShape 9">
              <a:extLst>
                <a:ext uri="{FF2B5EF4-FFF2-40B4-BE49-F238E27FC236}">
                  <a16:creationId xmlns:a16="http://schemas.microsoft.com/office/drawing/2014/main" id="{37C0339C-EEFD-4009-BDEB-8538B9783D19}"/>
                </a:ext>
              </a:extLst>
            </p:cNvPr>
            <p:cNvSpPr>
              <a:spLocks noChangeArrowheads="1"/>
            </p:cNvSpPr>
            <p:nvPr/>
          </p:nvSpPr>
          <p:spPr bwMode="auto">
            <a:xfrm rot="1684350">
              <a:off x="1202" y="1525"/>
              <a:ext cx="862" cy="2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3 w 21600"/>
                <a:gd name="T13" fmla="*/ 5400 h 21600"/>
                <a:gd name="T14" fmla="*/ 1889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DC99E785-DD0D-46D4-900E-3B6CCD0B1935}"/>
              </a:ext>
            </a:extLst>
          </p:cNvPr>
          <p:cNvSpPr>
            <a:spLocks noChangeArrowheads="1"/>
          </p:cNvSpPr>
          <p:nvPr/>
        </p:nvSpPr>
        <p:spPr bwMode="auto">
          <a:xfrm>
            <a:off x="1703388" y="258297"/>
            <a:ext cx="9298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Χαρακτηριστικά ομοιοπολικών ή μοριακών ενώσεων</a:t>
            </a:r>
            <a:r>
              <a:rPr lang="en-US" altLang="el-GR" sz="1800">
                <a:solidFill>
                  <a:srgbClr val="000000"/>
                </a:solidFill>
              </a:rPr>
              <a:t> </a:t>
            </a:r>
          </a:p>
        </p:txBody>
      </p:sp>
      <p:sp>
        <p:nvSpPr>
          <p:cNvPr id="58377" name="Rectangle 9">
            <a:extLst>
              <a:ext uri="{FF2B5EF4-FFF2-40B4-BE49-F238E27FC236}">
                <a16:creationId xmlns:a16="http://schemas.microsoft.com/office/drawing/2014/main" id="{19EE962E-A974-478F-A5A8-7A3C33F1D7EA}"/>
              </a:ext>
            </a:extLst>
          </p:cNvPr>
          <p:cNvSpPr>
            <a:spLocks noChangeArrowheads="1"/>
          </p:cNvSpPr>
          <p:nvPr/>
        </p:nvSpPr>
        <p:spPr bwMode="auto">
          <a:xfrm>
            <a:off x="2135189" y="981076"/>
            <a:ext cx="79216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AutoNum type="arabicPeriod"/>
            </a:pPr>
            <a:r>
              <a:rPr lang="el-GR" altLang="el-GR" sz="2000" b="1">
                <a:solidFill>
                  <a:srgbClr val="000000"/>
                </a:solidFill>
                <a:cs typeface="Times New Roman" panose="02020603050405020304" pitchFamily="18" charset="0"/>
              </a:rPr>
              <a:t>Οι μοριακές ενώσεις</a:t>
            </a:r>
            <a:r>
              <a:rPr lang="el-GR" altLang="el-GR" sz="2000">
                <a:solidFill>
                  <a:srgbClr val="000000"/>
                </a:solidFill>
                <a:cs typeface="Times New Roman" panose="02020603050405020304" pitchFamily="18" charset="0"/>
              </a:rPr>
              <a:t> διαφέρουν εντυπωσιακά από τις ιοντικές, είναι δηλαδή διακριτά συμπλέγματα ατόμων (</a:t>
            </a:r>
            <a:r>
              <a:rPr lang="el-GR" altLang="el-GR" sz="2000" b="1">
                <a:solidFill>
                  <a:srgbClr val="000000"/>
                </a:solidFill>
                <a:cs typeface="Times New Roman" panose="02020603050405020304" pitchFamily="18" charset="0"/>
              </a:rPr>
              <a:t>μόρια</a:t>
            </a:r>
            <a:r>
              <a:rPr lang="el-GR" altLang="el-GR" sz="2000">
                <a:solidFill>
                  <a:srgbClr val="000000"/>
                </a:solidFill>
                <a:cs typeface="Times New Roman" panose="02020603050405020304" pitchFamily="18" charset="0"/>
              </a:rPr>
              <a:t>) και όχι εκτενή συσσωματώματα (κρύσταλλοι). Επιπλέον, οι </a:t>
            </a:r>
            <a:r>
              <a:rPr lang="el-GR" altLang="el-GR" sz="2000" b="1">
                <a:solidFill>
                  <a:srgbClr val="000000"/>
                </a:solidFill>
                <a:cs typeface="Times New Roman" panose="02020603050405020304" pitchFamily="18" charset="0"/>
              </a:rPr>
              <a:t>ελκτικές δυνάμεις</a:t>
            </a:r>
            <a:r>
              <a:rPr lang="el-GR" altLang="el-GR" sz="2000">
                <a:solidFill>
                  <a:srgbClr val="000000"/>
                </a:solidFill>
                <a:cs typeface="Times New Roman" panose="02020603050405020304" pitchFamily="18" charset="0"/>
              </a:rPr>
              <a:t> μεταξύ των μορίων είναι </a:t>
            </a:r>
            <a:r>
              <a:rPr lang="el-GR" altLang="el-GR" sz="2000" b="1">
                <a:solidFill>
                  <a:srgbClr val="000000"/>
                </a:solidFill>
                <a:cs typeface="Times New Roman" panose="02020603050405020304" pitchFamily="18" charset="0"/>
              </a:rPr>
              <a:t>ασθενείς</a:t>
            </a:r>
            <a:r>
              <a:rPr lang="el-GR" altLang="el-GR" sz="2000">
                <a:solidFill>
                  <a:srgbClr val="000000"/>
                </a:solidFill>
                <a:cs typeface="Times New Roman" panose="02020603050405020304" pitchFamily="18" charset="0"/>
              </a:rPr>
              <a:t> σε σχέση με αυτές μεταξύ των ιόντων στο κρυσταλλικό πλέγμα. Γι’ αυτό οι μοριακές ενώσεις σχηματίζουν μαλακά στερεά με χαμηλά σημεία τήξεως, ή υγρά με χαμηλά σημεία βρασμού, ή αέρια σώματα. Υπάρχουν βέβαια περιπτώσεις στις οποίες τα άτομα συνδέονται μεταξύ τους και σχηματίζουν μεγαλομόρια, όπως είναι το διαμάντι ή ο γραφίτης, τα οποία χαρακτηρίζονται από εξαιρετική σκληρότητα και πολύ υψηλά σημεία τήξεως.</a:t>
            </a:r>
            <a:endParaRPr lang="en-US" altLang="el-GR" sz="2000">
              <a:solidFill>
                <a:srgbClr val="000000"/>
              </a:solidFill>
              <a:cs typeface="Times New Roman" panose="02020603050405020304" pitchFamily="18" charset="0"/>
            </a:endParaRPr>
          </a:p>
          <a:p>
            <a:pPr algn="just" fontAlgn="base">
              <a:spcBef>
                <a:spcPct val="0"/>
              </a:spcBef>
              <a:spcAft>
                <a:spcPct val="0"/>
              </a:spcAft>
              <a:buFontTx/>
              <a:buAutoNum type="arabicPeriod"/>
            </a:pPr>
            <a:endParaRPr lang="en-US" altLang="el-GR" sz="2000">
              <a:solidFill>
                <a:srgbClr val="000000"/>
              </a:solidFill>
            </a:endParaRPr>
          </a:p>
          <a:p>
            <a:pPr algn="just" eaLnBrk="0" fontAlgn="base" hangingPunct="0">
              <a:spcBef>
                <a:spcPct val="0"/>
              </a:spcBef>
              <a:spcAft>
                <a:spcPct val="0"/>
              </a:spcAft>
              <a:buNone/>
            </a:pPr>
            <a:r>
              <a:rPr lang="el-GR" altLang="el-GR" sz="2000" b="1">
                <a:solidFill>
                  <a:srgbClr val="000000"/>
                </a:solidFill>
                <a:cs typeface="Times New Roman" panose="02020603050405020304" pitchFamily="18" charset="0"/>
              </a:rPr>
              <a:t>2. </a:t>
            </a:r>
            <a:r>
              <a:rPr lang="el-GR" altLang="el-GR" sz="2000">
                <a:solidFill>
                  <a:srgbClr val="000000"/>
                </a:solidFill>
                <a:cs typeface="Times New Roman" panose="02020603050405020304" pitchFamily="18" charset="0"/>
              </a:rPr>
              <a:t>Ομοιοπολικές ενώσεις είναι κατά το πλείστον οι ενώσεις μεταξύ αμετάλλων, π.χ.  οξέα, οξείδια αμετάλλων κλπ.</a:t>
            </a:r>
            <a:endParaRPr lang="en-US" altLang="el-GR" sz="2000">
              <a:solidFill>
                <a:srgbClr val="000000"/>
              </a:solidFill>
              <a:cs typeface="Times New Roman" panose="02020603050405020304" pitchFamily="18" charset="0"/>
            </a:endParaRPr>
          </a:p>
          <a:p>
            <a:pPr algn="just" eaLnBrk="0" fontAlgn="base" hangingPunct="0">
              <a:spcBef>
                <a:spcPct val="0"/>
              </a:spcBef>
              <a:spcAft>
                <a:spcPct val="0"/>
              </a:spcAft>
              <a:buNone/>
            </a:pPr>
            <a:endParaRPr lang="en-US" altLang="el-GR" sz="2000">
              <a:solidFill>
                <a:srgbClr val="000000"/>
              </a:solidFill>
              <a:cs typeface="Times New Roman" panose="02020603050405020304" pitchFamily="18" charset="0"/>
            </a:endParaRPr>
          </a:p>
          <a:p>
            <a:pPr algn="just" fontAlgn="base">
              <a:spcBef>
                <a:spcPct val="0"/>
              </a:spcBef>
              <a:spcAft>
                <a:spcPct val="0"/>
              </a:spcAft>
              <a:buNone/>
            </a:pPr>
            <a:r>
              <a:rPr lang="en-GB" altLang="el-GR" sz="2000" b="1">
                <a:solidFill>
                  <a:srgbClr val="000000"/>
                </a:solidFill>
                <a:latin typeface="Times New Roman" panose="02020603050405020304" pitchFamily="18" charset="0"/>
                <a:cs typeface="Times New Roman" panose="02020603050405020304" pitchFamily="18" charset="0"/>
              </a:rPr>
              <a:t>3.</a:t>
            </a:r>
            <a:r>
              <a:rPr lang="en-GB" altLang="el-GR" sz="2000">
                <a:solidFill>
                  <a:srgbClr val="000000"/>
                </a:solidFill>
                <a:latin typeface="Times New Roman" panose="02020603050405020304" pitchFamily="18" charset="0"/>
                <a:cs typeface="Times New Roman" panose="02020603050405020304" pitchFamily="18" charset="0"/>
              </a:rPr>
              <a:t> Σε καθαρή κατάσταση</a:t>
            </a:r>
            <a:r>
              <a:rPr lang="en-GB" altLang="el-GR" sz="2000" b="1">
                <a:solidFill>
                  <a:srgbClr val="000000"/>
                </a:solidFill>
                <a:latin typeface="Times New Roman" panose="02020603050405020304" pitchFamily="18" charset="0"/>
                <a:cs typeface="Times New Roman" panose="02020603050405020304" pitchFamily="18" charset="0"/>
              </a:rPr>
              <a:t> </a:t>
            </a:r>
            <a:r>
              <a:rPr lang="en-GB" altLang="el-GR" sz="2000">
                <a:solidFill>
                  <a:srgbClr val="000000"/>
                </a:solidFill>
                <a:latin typeface="Times New Roman" panose="02020603050405020304" pitchFamily="18" charset="0"/>
                <a:cs typeface="Times New Roman" panose="02020603050405020304" pitchFamily="18" charset="0"/>
              </a:rPr>
              <a:t>είναι κακοί αγωγοί του ηλεκτρισμού, ενώ τα υδατικά διαλύματα ορισμένων ομοιοπολικών ενώσεων (π.χ. οξέων) άγουν το ηλεκτρικό ρεύμα.</a:t>
            </a:r>
            <a:r>
              <a:rPr lang="en-US" altLang="el-GR" sz="2000">
                <a:solidFill>
                  <a:srgbClr val="000000"/>
                </a:solidFill>
                <a:latin typeface="Times New Roman" panose="02020603050405020304" pitchFamily="18" charset="0"/>
              </a:rPr>
              <a:t> </a:t>
            </a:r>
            <a:endParaRPr lang="el-GR" altLang="el-GR"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strips(downRight)">
                                      <p:cBhvr>
                                        <p:cTn id="7"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7" name="Object 5">
            <a:extLst>
              <a:ext uri="{FF2B5EF4-FFF2-40B4-BE49-F238E27FC236}">
                <a16:creationId xmlns:a16="http://schemas.microsoft.com/office/drawing/2014/main" id="{4885B36F-8BAF-44BD-9FD9-73EAF9B40FD8}"/>
              </a:ext>
            </a:extLst>
          </p:cNvPr>
          <p:cNvGraphicFramePr>
            <a:graphicFrameLocks noChangeAspect="1"/>
          </p:cNvGraphicFramePr>
          <p:nvPr/>
        </p:nvGraphicFramePr>
        <p:xfrm>
          <a:off x="6888163" y="3357564"/>
          <a:ext cx="2768600" cy="1838325"/>
        </p:xfrm>
        <a:graphic>
          <a:graphicData uri="http://schemas.openxmlformats.org/presentationml/2006/ole">
            <mc:AlternateContent xmlns:mc="http://schemas.openxmlformats.org/markup-compatibility/2006">
              <mc:Choice xmlns:v="urn:schemas-microsoft-com:vml" Requires="v">
                <p:oleObj spid="_x0000_s7170" r:id="rId3" imgW="4600000" imgH="4219048" progId="MSPhotoEd.3">
                  <p:embed/>
                </p:oleObj>
              </mc:Choice>
              <mc:Fallback>
                <p:oleObj r:id="rId3" imgW="4600000" imgH="4219048" progId="MSPhotoEd.3">
                  <p:embed/>
                  <p:pic>
                    <p:nvPicPr>
                      <p:cNvPr id="59397" name="Object 5">
                        <a:extLst>
                          <a:ext uri="{FF2B5EF4-FFF2-40B4-BE49-F238E27FC236}">
                            <a16:creationId xmlns:a16="http://schemas.microsoft.com/office/drawing/2014/main" id="{4885B36F-8BAF-44BD-9FD9-73EAF9B40FD8}"/>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6888163" y="3357564"/>
                        <a:ext cx="2768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398" name="Picture 6" descr="2">
            <a:extLst>
              <a:ext uri="{FF2B5EF4-FFF2-40B4-BE49-F238E27FC236}">
                <a16:creationId xmlns:a16="http://schemas.microsoft.com/office/drawing/2014/main" id="{9D651B5A-34A5-41A8-AD92-75B7B4E84859}"/>
              </a:ext>
            </a:extLst>
          </p:cNvPr>
          <p:cNvPicPr>
            <a:picLocks noChangeAspect="1" noChangeArrowheads="1"/>
          </p:cNvPicPr>
          <p:nvPr/>
        </p:nvPicPr>
        <p:blipFill>
          <a:blip r:embed="rId5">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703388" y="2420939"/>
            <a:ext cx="429736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7">
            <a:extLst>
              <a:ext uri="{FF2B5EF4-FFF2-40B4-BE49-F238E27FC236}">
                <a16:creationId xmlns:a16="http://schemas.microsoft.com/office/drawing/2014/main" id="{F3B1660F-62EB-405A-876F-C9A43278EA0E}"/>
              </a:ext>
            </a:extLst>
          </p:cNvPr>
          <p:cNvSpPr>
            <a:spLocks noChangeArrowheads="1"/>
          </p:cNvSpPr>
          <p:nvPr/>
        </p:nvSpPr>
        <p:spPr bwMode="auto">
          <a:xfrm>
            <a:off x="1703388" y="258297"/>
            <a:ext cx="9298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Χαρακτηριστικά ομοιοπολικών ή μοριακών ενώσεων</a:t>
            </a:r>
            <a:r>
              <a:rPr lang="en-US" altLang="el-GR" sz="1800">
                <a:solidFill>
                  <a:srgbClr val="000000"/>
                </a:solidFill>
              </a:rPr>
              <a:t> </a:t>
            </a:r>
          </a:p>
        </p:txBody>
      </p:sp>
      <p:sp>
        <p:nvSpPr>
          <p:cNvPr id="59401" name="Rectangle 9">
            <a:extLst>
              <a:ext uri="{FF2B5EF4-FFF2-40B4-BE49-F238E27FC236}">
                <a16:creationId xmlns:a16="http://schemas.microsoft.com/office/drawing/2014/main" id="{F8D097B9-DDAA-4850-AE3E-52E6BDEF6223}"/>
              </a:ext>
            </a:extLst>
          </p:cNvPr>
          <p:cNvSpPr>
            <a:spLocks noChangeArrowheads="1"/>
          </p:cNvSpPr>
          <p:nvPr/>
        </p:nvSpPr>
        <p:spPr bwMode="auto">
          <a:xfrm>
            <a:off x="1847851" y="1139825"/>
            <a:ext cx="8424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1800" b="1">
                <a:solidFill>
                  <a:srgbClr val="0000FF"/>
                </a:solidFill>
                <a:cs typeface="Times New Roman" panose="02020603050405020304" pitchFamily="18" charset="0"/>
              </a:rPr>
              <a:t>Ο γραφίτης και το διαμάντι αποτελούν χαρακτηριστικά παραδείγματα κρυσταλλικών στερεών των οποίων τα άτομα συνδέονται με ομοιοπολικούς δεσμούς (ομοιοπολικοί κρύσταλλοι).</a:t>
            </a:r>
            <a:r>
              <a:rPr lang="en-GB"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strips(downRight)">
                                      <p:cBhvr>
                                        <p:cTn id="7" dur="500"/>
                                        <p:tgtEl>
                                          <p:spTgt spid="594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amond(out)">
                                      <p:cBhvr>
                                        <p:cTn id="12" dur="2000"/>
                                        <p:tgtEl>
                                          <p:spTgt spid="5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59397"/>
                                        </p:tgtEl>
                                        <p:attrNameLst>
                                          <p:attrName>style.visibility</p:attrName>
                                        </p:attrNameLst>
                                      </p:cBhvr>
                                      <p:to>
                                        <p:strVal val="visible"/>
                                      </p:to>
                                    </p:set>
                                    <p:animEffect transition="in" filter="diamond(out)">
                                      <p:cBhvr>
                                        <p:cTn id="17" dur="2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7783397C-E42B-404D-A4B0-F8CB52485D22}"/>
              </a:ext>
            </a:extLst>
          </p:cNvPr>
          <p:cNvSpPr>
            <a:spLocks noChangeArrowheads="1"/>
          </p:cNvSpPr>
          <p:nvPr/>
        </p:nvSpPr>
        <p:spPr bwMode="auto">
          <a:xfrm>
            <a:off x="1774826" y="2539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99"/>
                </a:solidFill>
                <a:cs typeface="Times New Roman" panose="02020603050405020304" pitchFamily="18" charset="0"/>
              </a:rPr>
              <a:t>2.3 Γενικά για το χημικό δεσμό - Παράγοντες που καθορίζουν τη χημική συμπεριφορά του ατόμου. Είδη χημικών δεσμών (ιοντικός - ομοιοπολικός)</a:t>
            </a:r>
            <a:r>
              <a:rPr lang="en-US" altLang="el-GR" sz="1800">
                <a:solidFill>
                  <a:srgbClr val="000000"/>
                </a:solidFill>
              </a:rPr>
              <a:t> </a:t>
            </a:r>
          </a:p>
        </p:txBody>
      </p:sp>
      <p:sp>
        <p:nvSpPr>
          <p:cNvPr id="41987" name="Rectangle 8">
            <a:extLst>
              <a:ext uri="{FF2B5EF4-FFF2-40B4-BE49-F238E27FC236}">
                <a16:creationId xmlns:a16="http://schemas.microsoft.com/office/drawing/2014/main" id="{449F679B-F484-4BFA-810C-C167A1A64746}"/>
              </a:ext>
            </a:extLst>
          </p:cNvPr>
          <p:cNvSpPr>
            <a:spLocks noChangeArrowheads="1"/>
          </p:cNvSpPr>
          <p:nvPr/>
        </p:nvSpPr>
        <p:spPr bwMode="auto">
          <a:xfrm>
            <a:off x="1992314" y="1411258"/>
            <a:ext cx="8345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a:solidFill>
                  <a:srgbClr val="333399"/>
                </a:solidFill>
                <a:cs typeface="Times New Roman" panose="02020603050405020304" pitchFamily="18" charset="0"/>
              </a:rPr>
              <a:t>Παράγοντες που καθορίζουν τη χημική συμπεριφορά των ατόμων.</a:t>
            </a:r>
            <a:r>
              <a:rPr lang="en-US" altLang="el-GR" sz="1800">
                <a:solidFill>
                  <a:srgbClr val="000000"/>
                </a:solidFill>
              </a:rPr>
              <a:t> </a:t>
            </a:r>
          </a:p>
        </p:txBody>
      </p:sp>
      <p:sp>
        <p:nvSpPr>
          <p:cNvPr id="41994" name="Rectangle 10">
            <a:extLst>
              <a:ext uri="{FF2B5EF4-FFF2-40B4-BE49-F238E27FC236}">
                <a16:creationId xmlns:a16="http://schemas.microsoft.com/office/drawing/2014/main" id="{3AFBD3E6-638B-4F38-8886-FA466A31C778}"/>
              </a:ext>
            </a:extLst>
          </p:cNvPr>
          <p:cNvSpPr>
            <a:spLocks noChangeArrowheads="1"/>
          </p:cNvSpPr>
          <p:nvPr/>
        </p:nvSpPr>
        <p:spPr bwMode="auto">
          <a:xfrm>
            <a:off x="1715243" y="2991298"/>
            <a:ext cx="73645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AutoNum type="arabicPeriod"/>
            </a:pPr>
            <a:r>
              <a:rPr lang="el-GR" altLang="el-GR" sz="2800" b="1" i="1">
                <a:solidFill>
                  <a:srgbClr val="000000"/>
                </a:solidFill>
                <a:cs typeface="Times New Roman" panose="02020603050405020304" pitchFamily="18" charset="0"/>
              </a:rPr>
              <a:t>τα ηλεκτρόνια σθένους </a:t>
            </a:r>
            <a:endParaRPr lang="en-US" altLang="el-GR" sz="2800" b="1" i="1">
              <a:solidFill>
                <a:srgbClr val="000000"/>
              </a:solidFill>
              <a:cs typeface="Times New Roman" panose="02020603050405020304" pitchFamily="18" charset="0"/>
            </a:endParaRPr>
          </a:p>
          <a:p>
            <a:pPr algn="just" fontAlgn="base">
              <a:spcBef>
                <a:spcPct val="0"/>
              </a:spcBef>
              <a:spcAft>
                <a:spcPct val="0"/>
              </a:spcAft>
              <a:buFontTx/>
              <a:buAutoNum type="arabicPeriod"/>
            </a:pPr>
            <a:endParaRPr lang="en-GB" altLang="el-GR" sz="2800" b="1" i="1">
              <a:solidFill>
                <a:srgbClr val="000000"/>
              </a:solidFill>
              <a:cs typeface="Times New Roman" panose="02020603050405020304" pitchFamily="18" charset="0"/>
            </a:endParaRPr>
          </a:p>
          <a:p>
            <a:pPr algn="just" eaLnBrk="0" fontAlgn="base" hangingPunct="0">
              <a:spcBef>
                <a:spcPct val="0"/>
              </a:spcBef>
              <a:spcAft>
                <a:spcPct val="0"/>
              </a:spcAft>
              <a:buNone/>
            </a:pPr>
            <a:r>
              <a:rPr lang="en-GB" altLang="el-GR" sz="2800" b="1" i="1">
                <a:solidFill>
                  <a:srgbClr val="000000"/>
                </a:solidFill>
                <a:cs typeface="Times New Roman" panose="02020603050405020304" pitchFamily="18" charset="0"/>
              </a:rPr>
              <a:t>2. το μέγεθος του ατόμου (ατομική ακτίνα)</a:t>
            </a:r>
            <a:r>
              <a:rPr lang="en-GB"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strips(downRight)">
                                      <p:cBhvr>
                                        <p:cTn id="7"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461DC7E9-05E7-4658-A53D-A168428DC42F}"/>
              </a:ext>
            </a:extLst>
          </p:cNvPr>
          <p:cNvSpPr>
            <a:spLocks noChangeArrowheads="1"/>
          </p:cNvSpPr>
          <p:nvPr/>
        </p:nvSpPr>
        <p:spPr bwMode="auto">
          <a:xfrm>
            <a:off x="1847850" y="258297"/>
            <a:ext cx="3717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Ηλεκτρόνια σθένους</a:t>
            </a:r>
            <a:r>
              <a:rPr lang="en-US" altLang="el-GR" sz="1800">
                <a:solidFill>
                  <a:srgbClr val="000000"/>
                </a:solidFill>
              </a:rPr>
              <a:t> </a:t>
            </a:r>
          </a:p>
        </p:txBody>
      </p:sp>
      <p:sp>
        <p:nvSpPr>
          <p:cNvPr id="43015" name="Rectangle 7">
            <a:extLst>
              <a:ext uri="{FF2B5EF4-FFF2-40B4-BE49-F238E27FC236}">
                <a16:creationId xmlns:a16="http://schemas.microsoft.com/office/drawing/2014/main" id="{108BDF39-D327-4869-8F40-83693E3D8626}"/>
              </a:ext>
            </a:extLst>
          </p:cNvPr>
          <p:cNvSpPr>
            <a:spLocks noChangeArrowheads="1"/>
          </p:cNvSpPr>
          <p:nvPr/>
        </p:nvSpPr>
        <p:spPr bwMode="auto">
          <a:xfrm>
            <a:off x="1703389" y="1122363"/>
            <a:ext cx="8137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400" b="1" i="1">
                <a:solidFill>
                  <a:srgbClr val="000000"/>
                </a:solidFill>
                <a:cs typeface="Times New Roman" panose="02020603050405020304" pitchFamily="18" charset="0"/>
              </a:rPr>
              <a:t>   </a:t>
            </a:r>
            <a:r>
              <a:rPr lang="en-GB" altLang="el-GR" sz="24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Κανόνας των οκτώ :</a:t>
            </a:r>
            <a:r>
              <a:rPr lang="en-GB" altLang="el-GR" sz="20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τα άτομα έχουν την τάση να συμπληρώσουν τη στιβάδα σθένους τους με οκτώ ηλεκτρόνια (εκτός αν είναι η στιβάδα Κ που συμπληρώνεται με  δύο), ώστε να αποκτήσουν τη δομή ευγενούς αερίου.</a:t>
            </a:r>
            <a:r>
              <a:rPr lang="en-US" altLang="el-GR" sz="2000" b="1" i="1">
                <a:solidFill>
                  <a:srgbClr val="000000"/>
                </a:solidFill>
                <a:sym typeface="Symbol" panose="05050102010706020507" pitchFamily="18" charset="2"/>
              </a:rPr>
              <a:t> </a:t>
            </a:r>
          </a:p>
        </p:txBody>
      </p:sp>
      <p:pic>
        <p:nvPicPr>
          <p:cNvPr id="43016" name="Picture 8" descr="table2">
            <a:extLst>
              <a:ext uri="{FF2B5EF4-FFF2-40B4-BE49-F238E27FC236}">
                <a16:creationId xmlns:a16="http://schemas.microsoft.com/office/drawing/2014/main" id="{4252679C-9769-4A2E-B1E4-944D9272795A}"/>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424113" y="2205039"/>
            <a:ext cx="74168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strips(downRight)">
                                      <p:cBhvr>
                                        <p:cTn id="7" dur="500"/>
                                        <p:tgtEl>
                                          <p:spTgt spid="430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3016"/>
                                        </p:tgtEl>
                                        <p:attrNameLst>
                                          <p:attrName>style.visibility</p:attrName>
                                        </p:attrNameLst>
                                      </p:cBhvr>
                                      <p:to>
                                        <p:strVal val="visible"/>
                                      </p:to>
                                    </p:set>
                                    <p:animScale>
                                      <p:cBhvr>
                                        <p:cTn id="12" dur="1000" decel="50000" fill="hold">
                                          <p:stCondLst>
                                            <p:cond delay="0"/>
                                          </p:stCondLst>
                                        </p:cTn>
                                        <p:tgtEl>
                                          <p:spTgt spid="430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016"/>
                                        </p:tgtEl>
                                        <p:attrNameLst>
                                          <p:attrName>ppt_x</p:attrName>
                                          <p:attrName>ppt_y</p:attrName>
                                        </p:attrNameLst>
                                      </p:cBhvr>
                                    </p:animMotion>
                                    <p:animEffect transition="in" filter="fade">
                                      <p:cBhvr>
                                        <p:cTn id="14" dur="10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FD5C905-4B39-4F78-BFE3-1D87F110786E}"/>
              </a:ext>
            </a:extLst>
          </p:cNvPr>
          <p:cNvSpPr>
            <a:spLocks noChangeArrowheads="1"/>
          </p:cNvSpPr>
          <p:nvPr/>
        </p:nvSpPr>
        <p:spPr bwMode="auto">
          <a:xfrm>
            <a:off x="1919288" y="270997"/>
            <a:ext cx="7005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Ατομική ακτίνα (το μέγεθος του ατόμου)</a:t>
            </a:r>
            <a:r>
              <a:rPr lang="en-US" altLang="el-GR" sz="1800">
                <a:solidFill>
                  <a:srgbClr val="000000"/>
                </a:solidFill>
              </a:rPr>
              <a:t> </a:t>
            </a:r>
          </a:p>
        </p:txBody>
      </p:sp>
      <p:pic>
        <p:nvPicPr>
          <p:cNvPr id="44038" name="Picture 6" descr="2">
            <a:extLst>
              <a:ext uri="{FF2B5EF4-FFF2-40B4-BE49-F238E27FC236}">
                <a16:creationId xmlns:a16="http://schemas.microsoft.com/office/drawing/2014/main" id="{42CCEE6C-C4DA-40EC-B684-AEE3B5D6CDB4}"/>
              </a:ext>
            </a:extLst>
          </p:cNvPr>
          <p:cNvPicPr>
            <a:picLocks noChangeAspect="1" noChangeArrowheads="1"/>
          </p:cNvPicPr>
          <p:nvPr/>
        </p:nvPicPr>
        <p:blipFill>
          <a:blip r:embed="rId2">
            <a:clrChange>
              <a:clrFrom>
                <a:srgbClr val="FFFFFF"/>
              </a:clrFrom>
              <a:clrTo>
                <a:srgbClr val="FFFFFF">
                  <a:alpha val="0"/>
                </a:srgbClr>
              </a:clrTo>
            </a:clrChange>
            <a:lum bright="-42000"/>
            <a:extLst>
              <a:ext uri="{28A0092B-C50C-407E-A947-70E740481C1C}">
                <a14:useLocalDpi xmlns:a14="http://schemas.microsoft.com/office/drawing/2010/main" val="0"/>
              </a:ext>
            </a:extLst>
          </a:blip>
          <a:srcRect/>
          <a:stretch>
            <a:fillRect/>
          </a:stretch>
        </p:blipFill>
        <p:spPr bwMode="auto">
          <a:xfrm>
            <a:off x="1919288" y="1341439"/>
            <a:ext cx="230505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1">
            <a:extLst>
              <a:ext uri="{FF2B5EF4-FFF2-40B4-BE49-F238E27FC236}">
                <a16:creationId xmlns:a16="http://schemas.microsoft.com/office/drawing/2014/main" id="{8A5F37CE-BE2D-4701-8989-F8A229D45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1268414"/>
            <a:ext cx="38163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2">
            <a:extLst>
              <a:ext uri="{FF2B5EF4-FFF2-40B4-BE49-F238E27FC236}">
                <a16:creationId xmlns:a16="http://schemas.microsoft.com/office/drawing/2014/main" id="{BC6A289F-C0AD-43DB-AAD4-C36DB0CFE0B5}"/>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8688388" y="476250"/>
            <a:ext cx="1435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10">
            <a:extLst>
              <a:ext uri="{FF2B5EF4-FFF2-40B4-BE49-F238E27FC236}">
                <a16:creationId xmlns:a16="http://schemas.microsoft.com/office/drawing/2014/main" id="{773C0D1E-FF64-452E-9037-AED0E81CA208}"/>
              </a:ext>
            </a:extLst>
          </p:cNvPr>
          <p:cNvSpPr>
            <a:spLocks noChangeArrowheads="1"/>
          </p:cNvSpPr>
          <p:nvPr/>
        </p:nvSpPr>
        <p:spPr bwMode="auto">
          <a:xfrm>
            <a:off x="1992314" y="3644901"/>
            <a:ext cx="62642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i="1">
                <a:solidFill>
                  <a:srgbClr val="000000"/>
                </a:solidFill>
              </a:rPr>
              <a:t>Ό</a:t>
            </a:r>
            <a:r>
              <a:rPr lang="en-GB" altLang="el-GR" sz="2000" b="1" i="1">
                <a:solidFill>
                  <a:srgbClr val="000000"/>
                </a:solidFill>
                <a:cs typeface="Times New Roman" panose="02020603050405020304" pitchFamily="18" charset="0"/>
              </a:rPr>
              <a:t>σο πιο μικρό είναι ένα άτομο, τόσο πιο δύσκολα χάνει ηλεκτρόνια</a:t>
            </a:r>
            <a:r>
              <a:rPr lang="en-GB" altLang="el-GR" sz="2000" i="1">
                <a:solidFill>
                  <a:srgbClr val="000000"/>
                </a:solidFill>
                <a:cs typeface="Times New Roman" panose="02020603050405020304" pitchFamily="18" charset="0"/>
              </a:rPr>
              <a:t> ή τόσο πιο εύκολα παίρνει ηλεκτρόνια (μεγάλη έλξη από τον πυρήνα).</a:t>
            </a:r>
            <a:r>
              <a:rPr lang="en-US" altLang="el-GR" sz="2000">
                <a:solidFill>
                  <a:srgbClr val="000000"/>
                </a:solidFill>
              </a:rPr>
              <a:t> </a:t>
            </a:r>
          </a:p>
        </p:txBody>
      </p:sp>
      <p:sp>
        <p:nvSpPr>
          <p:cNvPr id="44044" name="Rectangle 12">
            <a:extLst>
              <a:ext uri="{FF2B5EF4-FFF2-40B4-BE49-F238E27FC236}">
                <a16:creationId xmlns:a16="http://schemas.microsoft.com/office/drawing/2014/main" id="{3BE3B790-B905-466F-85E3-4C865E33EB0B}"/>
              </a:ext>
            </a:extLst>
          </p:cNvPr>
          <p:cNvSpPr>
            <a:spLocks noChangeArrowheads="1"/>
          </p:cNvSpPr>
          <p:nvPr/>
        </p:nvSpPr>
        <p:spPr bwMode="auto">
          <a:xfrm>
            <a:off x="1992314" y="4897439"/>
            <a:ext cx="6300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b="1" i="1">
                <a:solidFill>
                  <a:srgbClr val="000000"/>
                </a:solidFill>
              </a:rPr>
              <a:t>Ό</a:t>
            </a:r>
            <a:r>
              <a:rPr lang="en-GB" altLang="el-GR" sz="2000" b="1" i="1">
                <a:solidFill>
                  <a:srgbClr val="000000"/>
                </a:solidFill>
                <a:cs typeface="Times New Roman" panose="02020603050405020304" pitchFamily="18" charset="0"/>
              </a:rPr>
              <a:t>σο πιο μεγάλο είναι ένα άτομο</a:t>
            </a:r>
            <a:r>
              <a:rPr lang="el-GR" altLang="el-GR" sz="2000" b="1" i="1">
                <a:solidFill>
                  <a:srgbClr val="000000"/>
                </a:solidFill>
                <a:cs typeface="Times New Roman" panose="02020603050405020304" pitchFamily="18" charset="0"/>
              </a:rPr>
              <a:t>,</a:t>
            </a:r>
            <a:r>
              <a:rPr lang="en-GB" altLang="el-GR" sz="2000" b="1" i="1">
                <a:solidFill>
                  <a:srgbClr val="000000"/>
                </a:solidFill>
                <a:cs typeface="Times New Roman" panose="02020603050405020304" pitchFamily="18" charset="0"/>
              </a:rPr>
              <a:t> τόσο πιο εύκολα χάνει ηλεκτρόνια</a:t>
            </a:r>
            <a:r>
              <a:rPr lang="en-GB" altLang="el-GR" sz="2000" b="1">
                <a:solidFill>
                  <a:srgbClr val="000000"/>
                </a:solidFill>
                <a:cs typeface="Times New Roman" panose="02020603050405020304" pitchFamily="18" charset="0"/>
              </a:rPr>
              <a:t> </a:t>
            </a:r>
            <a:r>
              <a:rPr lang="en-GB" altLang="el-GR" sz="2000">
                <a:solidFill>
                  <a:srgbClr val="000000"/>
                </a:solidFill>
                <a:cs typeface="Times New Roman" panose="02020603050405020304" pitchFamily="18" charset="0"/>
              </a:rPr>
              <a:t>ή τόσο πιο δύσκολα παίρνει ηλεκτρόνια.  (μικρή έλξη από τον πυρήνα).</a:t>
            </a:r>
            <a:r>
              <a:rPr lang="en-US"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checkerboard(across)">
                                      <p:cBhvr>
                                        <p:cTn id="7" dur="5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wheel(4)">
                                      <p:cBhvr>
                                        <p:cTn id="12" dur="2000"/>
                                        <p:tgtEl>
                                          <p:spTgt spid="44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4040"/>
                                        </p:tgtEl>
                                        <p:attrNameLst>
                                          <p:attrName>style.visibility</p:attrName>
                                        </p:attrNameLst>
                                      </p:cBhvr>
                                      <p:to>
                                        <p:strVal val="visible"/>
                                      </p:to>
                                    </p:set>
                                    <p:animEffect transition="in" filter="strips(downRight)">
                                      <p:cBhvr>
                                        <p:cTn id="17" dur="500"/>
                                        <p:tgtEl>
                                          <p:spTgt spid="440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4042"/>
                                        </p:tgtEl>
                                        <p:attrNameLst>
                                          <p:attrName>style.visibility</p:attrName>
                                        </p:attrNameLst>
                                      </p:cBhvr>
                                      <p:to>
                                        <p:strVal val="visible"/>
                                      </p:to>
                                    </p:set>
                                    <p:animEffect transition="in" filter="strips(downRight)">
                                      <p:cBhvr>
                                        <p:cTn id="22" dur="500"/>
                                        <p:tgtEl>
                                          <p:spTgt spid="440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4044">
                                            <p:txEl>
                                              <p:pRg st="0" end="0"/>
                                            </p:txEl>
                                          </p:spTgt>
                                        </p:tgtEl>
                                        <p:attrNameLst>
                                          <p:attrName>style.visibility</p:attrName>
                                        </p:attrNameLst>
                                      </p:cBhvr>
                                      <p:to>
                                        <p:strVal val="visible"/>
                                      </p:to>
                                    </p:set>
                                    <p:animEffect transition="in" filter="strips(downRight)">
                                      <p:cBhvr>
                                        <p:cTn id="27" dur="500"/>
                                        <p:tgtEl>
                                          <p:spTgt spid="440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28B82FE3-65DB-489F-9C74-AD68171AE8F8}"/>
              </a:ext>
            </a:extLst>
          </p:cNvPr>
          <p:cNvSpPr>
            <a:spLocks noChangeArrowheads="1"/>
          </p:cNvSpPr>
          <p:nvPr/>
        </p:nvSpPr>
        <p:spPr bwMode="auto">
          <a:xfrm>
            <a:off x="1919288" y="270997"/>
            <a:ext cx="7005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Ατομική ακτίνα (το μέγεθος του ατόμου)</a:t>
            </a:r>
            <a:r>
              <a:rPr lang="en-US" altLang="el-GR" sz="1800">
                <a:solidFill>
                  <a:srgbClr val="000000"/>
                </a:solidFill>
              </a:rPr>
              <a:t> </a:t>
            </a:r>
          </a:p>
        </p:txBody>
      </p:sp>
      <p:sp>
        <p:nvSpPr>
          <p:cNvPr id="45062" name="Rectangle 6">
            <a:extLst>
              <a:ext uri="{FF2B5EF4-FFF2-40B4-BE49-F238E27FC236}">
                <a16:creationId xmlns:a16="http://schemas.microsoft.com/office/drawing/2014/main" id="{8E943A4A-FB84-46C7-9751-A4895FFC0746}"/>
              </a:ext>
            </a:extLst>
          </p:cNvPr>
          <p:cNvSpPr>
            <a:spLocks noChangeArrowheads="1"/>
          </p:cNvSpPr>
          <p:nvPr/>
        </p:nvSpPr>
        <p:spPr bwMode="auto">
          <a:xfrm>
            <a:off x="1919288" y="3222626"/>
            <a:ext cx="8208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i="1">
                <a:solidFill>
                  <a:srgbClr val="000000"/>
                </a:solidFill>
                <a:cs typeface="Times New Roman" panose="02020603050405020304" pitchFamily="18" charset="0"/>
              </a:rPr>
              <a:t>Κατά μήκος μιας περιόδου η ατομική ακτίνα ελαττώνεται από τα αριστερά προς τα δεξιά</a:t>
            </a:r>
            <a:r>
              <a:rPr lang="en-GB" altLang="el-GR" sz="2000" b="1">
                <a:solidFill>
                  <a:srgbClr val="000000"/>
                </a:solidFill>
                <a:cs typeface="Times New Roman" panose="02020603050405020304" pitchFamily="18" charset="0"/>
              </a:rPr>
              <a:t>.</a:t>
            </a:r>
            <a:r>
              <a:rPr lang="en-GB" altLang="el-GR" sz="1800">
                <a:solidFill>
                  <a:srgbClr val="000000"/>
                </a:solidFill>
              </a:rPr>
              <a:t> </a:t>
            </a:r>
          </a:p>
        </p:txBody>
      </p:sp>
      <p:pic>
        <p:nvPicPr>
          <p:cNvPr id="45063" name="Picture 7" descr="1">
            <a:extLst>
              <a:ext uri="{FF2B5EF4-FFF2-40B4-BE49-F238E27FC236}">
                <a16:creationId xmlns:a16="http://schemas.microsoft.com/office/drawing/2014/main" id="{206FA292-1402-4AAF-A8E9-1CF018D06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981075"/>
            <a:ext cx="381635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9">
            <a:extLst>
              <a:ext uri="{FF2B5EF4-FFF2-40B4-BE49-F238E27FC236}">
                <a16:creationId xmlns:a16="http://schemas.microsoft.com/office/drawing/2014/main" id="{11A84408-DDF9-41F7-AF89-567D6E9015E0}"/>
              </a:ext>
            </a:extLst>
          </p:cNvPr>
          <p:cNvSpPr>
            <a:spLocks noChangeArrowheads="1"/>
          </p:cNvSpPr>
          <p:nvPr/>
        </p:nvSpPr>
        <p:spPr bwMode="auto">
          <a:xfrm>
            <a:off x="1992313" y="4219546"/>
            <a:ext cx="8311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i="1">
                <a:solidFill>
                  <a:srgbClr val="000000"/>
                </a:solidFill>
                <a:cs typeface="Times New Roman" panose="02020603050405020304" pitchFamily="18" charset="0"/>
              </a:rPr>
              <a:t>Σε μία ομάδα η ατομική ακτίνα αυξάνεται από πάνω προς τα κάτω</a:t>
            </a:r>
            <a:r>
              <a:rPr lang="en-GB" altLang="el-GR" sz="2000" b="1">
                <a:solidFill>
                  <a:srgbClr val="000000"/>
                </a:solidFill>
                <a:cs typeface="Times New Roman" panose="02020603050405020304" pitchFamily="18" charset="0"/>
              </a:rPr>
              <a:t>.</a:t>
            </a:r>
            <a:r>
              <a:rPr lang="en-US" altLang="el-GR" sz="1800">
                <a:solidFill>
                  <a:srgbClr val="000000"/>
                </a:solidFill>
              </a:rPr>
              <a:t> </a:t>
            </a:r>
          </a:p>
        </p:txBody>
      </p:sp>
      <p:pic>
        <p:nvPicPr>
          <p:cNvPr id="45066" name="Picture 10" descr="2">
            <a:extLst>
              <a:ext uri="{FF2B5EF4-FFF2-40B4-BE49-F238E27FC236}">
                <a16:creationId xmlns:a16="http://schemas.microsoft.com/office/drawing/2014/main" id="{BFD03421-E164-4BD2-A1DB-A79341A78F6E}"/>
              </a:ext>
            </a:extLst>
          </p:cNvPr>
          <p:cNvPicPr>
            <a:picLocks noChangeAspect="1" noChangeArrowheads="1"/>
          </p:cNvPicPr>
          <p:nvPr/>
        </p:nvPicPr>
        <p:blipFill>
          <a:blip r:embed="rId3">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063751" y="5084764"/>
            <a:ext cx="77771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heckerboard(across)">
                                      <p:cBhvr>
                                        <p:cTn id="7" dur="5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strips(downRight)">
                                      <p:cBhvr>
                                        <p:cTn id="12" dur="500"/>
                                        <p:tgtEl>
                                          <p:spTgt spid="45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5065">
                                            <p:txEl>
                                              <p:pRg st="0" end="0"/>
                                            </p:txEl>
                                          </p:spTgt>
                                        </p:tgtEl>
                                        <p:attrNameLst>
                                          <p:attrName>style.visibility</p:attrName>
                                        </p:attrNameLst>
                                      </p:cBhvr>
                                      <p:to>
                                        <p:strVal val="visible"/>
                                      </p:to>
                                    </p:set>
                                    <p:animEffect transition="in" filter="strips(downRight)">
                                      <p:cBhvr>
                                        <p:cTn id="17" dur="500"/>
                                        <p:tgtEl>
                                          <p:spTgt spid="4506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nodeType="click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diamond(out)">
                                      <p:cBhvr>
                                        <p:cTn id="22" dur="20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4AB6FD45-C0FE-46AB-9861-2C633891E5CD}"/>
              </a:ext>
            </a:extLst>
          </p:cNvPr>
          <p:cNvSpPr>
            <a:spLocks noChangeArrowheads="1"/>
          </p:cNvSpPr>
          <p:nvPr/>
        </p:nvSpPr>
        <p:spPr bwMode="auto">
          <a:xfrm>
            <a:off x="1703389" y="258297"/>
            <a:ext cx="4016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800" b="1">
                <a:solidFill>
                  <a:srgbClr val="333399"/>
                </a:solidFill>
                <a:cs typeface="Times New Roman" panose="02020603050405020304" pitchFamily="18" charset="0"/>
              </a:rPr>
              <a:t>Είδη χημικών δεσμών</a:t>
            </a:r>
            <a:r>
              <a:rPr lang="en-US" altLang="el-GR" sz="1800">
                <a:solidFill>
                  <a:srgbClr val="000000"/>
                </a:solidFill>
              </a:rPr>
              <a:t> </a:t>
            </a:r>
          </a:p>
        </p:txBody>
      </p:sp>
      <p:sp>
        <p:nvSpPr>
          <p:cNvPr id="46087" name="Rectangle 7">
            <a:extLst>
              <a:ext uri="{FF2B5EF4-FFF2-40B4-BE49-F238E27FC236}">
                <a16:creationId xmlns:a16="http://schemas.microsoft.com/office/drawing/2014/main" id="{02291482-A07F-4CE7-A84D-6D66A2FED35C}"/>
              </a:ext>
            </a:extLst>
          </p:cNvPr>
          <p:cNvSpPr>
            <a:spLocks noChangeArrowheads="1"/>
          </p:cNvSpPr>
          <p:nvPr/>
        </p:nvSpPr>
        <p:spPr bwMode="auto">
          <a:xfrm>
            <a:off x="1992313" y="816442"/>
            <a:ext cx="77771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Υπάρχουν δύο βασικά είδη  χημικών δεσμών, ο ιοντικός ή ετεροπολικός δεσμός και ο ομοιοπολικός δεσμός. Πέρα όμως αυτών, υπάρχουν και άλλοι τύποι δεσμών</a:t>
            </a:r>
            <a:r>
              <a:rPr lang="el-GR" altLang="el-GR" sz="2000" b="1" i="1">
                <a:solidFill>
                  <a:srgbClr val="000000"/>
                </a:solidFill>
                <a:cs typeface="Times New Roman" panose="02020603050405020304" pitchFamily="18" charset="0"/>
              </a:rPr>
              <a:t>,</a:t>
            </a:r>
            <a:r>
              <a:rPr lang="en-GB" altLang="el-GR" sz="2000" b="1" i="1">
                <a:solidFill>
                  <a:srgbClr val="000000"/>
                </a:solidFill>
                <a:cs typeface="Times New Roman" panose="02020603050405020304" pitchFamily="18" charset="0"/>
              </a:rPr>
              <a:t> όπως είναι ο μεταλλικός δεσμός (που εμφανίζεται στα μέταλλα ή κράματα)</a:t>
            </a:r>
            <a:r>
              <a:rPr lang="el-GR" altLang="el-GR" sz="2000" b="1" i="1">
                <a:solidFill>
                  <a:srgbClr val="000000"/>
                </a:solidFill>
                <a:cs typeface="Times New Roman" panose="02020603050405020304" pitchFamily="18" charset="0"/>
              </a:rPr>
              <a:t>,</a:t>
            </a:r>
            <a:r>
              <a:rPr lang="en-GB" altLang="el-GR" sz="2000" b="1" i="1">
                <a:solidFill>
                  <a:srgbClr val="000000"/>
                </a:solidFill>
                <a:cs typeface="Times New Roman" panose="02020603050405020304" pitchFamily="18" charset="0"/>
              </a:rPr>
              <a:t> οι δεσμοί </a:t>
            </a:r>
            <a:r>
              <a:rPr lang="en-US" altLang="el-GR" sz="2000" b="1" i="1">
                <a:solidFill>
                  <a:srgbClr val="000000"/>
                </a:solidFill>
                <a:cs typeface="Times New Roman" panose="02020603050405020304" pitchFamily="18" charset="0"/>
              </a:rPr>
              <a:t>Van</a:t>
            </a:r>
            <a:r>
              <a:rPr lang="en-GB" altLang="el-GR" sz="2000" b="1" i="1">
                <a:solidFill>
                  <a:srgbClr val="000000"/>
                </a:solidFill>
                <a:cs typeface="Times New Roman" panose="02020603050405020304" pitchFamily="18" charset="0"/>
              </a:rPr>
              <a:t> </a:t>
            </a:r>
            <a:r>
              <a:rPr lang="en-US" altLang="el-GR" sz="2000" b="1" i="1">
                <a:solidFill>
                  <a:srgbClr val="000000"/>
                </a:solidFill>
                <a:cs typeface="Times New Roman" panose="02020603050405020304" pitchFamily="18" charset="0"/>
              </a:rPr>
              <a:t>der</a:t>
            </a:r>
            <a:r>
              <a:rPr lang="en-GB" altLang="el-GR" sz="2000" b="1" i="1">
                <a:solidFill>
                  <a:srgbClr val="000000"/>
                </a:solidFill>
                <a:cs typeface="Times New Roman" panose="02020603050405020304" pitchFamily="18" charset="0"/>
              </a:rPr>
              <a:t> </a:t>
            </a:r>
            <a:r>
              <a:rPr lang="en-US" altLang="el-GR" sz="2000" b="1" i="1">
                <a:solidFill>
                  <a:srgbClr val="000000"/>
                </a:solidFill>
                <a:cs typeface="Times New Roman" panose="02020603050405020304" pitchFamily="18" charset="0"/>
              </a:rPr>
              <a:t>Waals</a:t>
            </a:r>
            <a:r>
              <a:rPr lang="en-GB" altLang="el-GR" sz="2000" b="1" i="1">
                <a:solidFill>
                  <a:srgbClr val="000000"/>
                </a:solidFill>
                <a:cs typeface="Times New Roman" panose="02020603050405020304" pitchFamily="18" charset="0"/>
              </a:rPr>
              <a:t> (που αναπτύσσονται μεταξύ των μορίων) κλπ.</a:t>
            </a:r>
            <a:r>
              <a:rPr lang="en-US" altLang="el-GR" sz="2000" b="1" i="1">
                <a:solidFill>
                  <a:srgbClr val="000000"/>
                </a:solidFill>
              </a:rPr>
              <a:t> </a:t>
            </a:r>
          </a:p>
        </p:txBody>
      </p:sp>
      <p:sp>
        <p:nvSpPr>
          <p:cNvPr id="46089" name="Rectangle 9">
            <a:extLst>
              <a:ext uri="{FF2B5EF4-FFF2-40B4-BE49-F238E27FC236}">
                <a16:creationId xmlns:a16="http://schemas.microsoft.com/office/drawing/2014/main" id="{4A1DE749-38FA-440D-964A-58423548CEF5}"/>
              </a:ext>
            </a:extLst>
          </p:cNvPr>
          <p:cNvSpPr>
            <a:spLocks noChangeArrowheads="1"/>
          </p:cNvSpPr>
          <p:nvPr/>
        </p:nvSpPr>
        <p:spPr bwMode="auto">
          <a:xfrm>
            <a:off x="1541762" y="2995147"/>
            <a:ext cx="570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800" b="1">
                <a:solidFill>
                  <a:srgbClr val="333399"/>
                </a:solidFill>
                <a:cs typeface="Times New Roman" panose="02020603050405020304" pitchFamily="18" charset="0"/>
              </a:rPr>
              <a:t>Ιοντικός ή ετεροπολικός δεσμός</a:t>
            </a:r>
            <a:r>
              <a:rPr lang="en-US" altLang="el-GR" sz="1800">
                <a:solidFill>
                  <a:srgbClr val="000000"/>
                </a:solidFill>
              </a:rPr>
              <a:t> </a:t>
            </a:r>
          </a:p>
        </p:txBody>
      </p:sp>
      <p:sp>
        <p:nvSpPr>
          <p:cNvPr id="46091" name="Rectangle 11">
            <a:extLst>
              <a:ext uri="{FF2B5EF4-FFF2-40B4-BE49-F238E27FC236}">
                <a16:creationId xmlns:a16="http://schemas.microsoft.com/office/drawing/2014/main" id="{32FA684F-E279-447D-B8A5-6E1A58AB6B8C}"/>
              </a:ext>
            </a:extLst>
          </p:cNvPr>
          <p:cNvSpPr>
            <a:spLocks noChangeArrowheads="1"/>
          </p:cNvSpPr>
          <p:nvPr/>
        </p:nvSpPr>
        <p:spPr bwMode="auto">
          <a:xfrm>
            <a:off x="1919289" y="3623440"/>
            <a:ext cx="81359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Ο ιοντικός ή ετεροπολικός δεσμός, όπως υποδηλώνει το όνομ</a:t>
            </a:r>
            <a:r>
              <a:rPr lang="el-GR" altLang="el-GR" sz="2000" b="1" i="1">
                <a:solidFill>
                  <a:srgbClr val="000000"/>
                </a:solidFill>
                <a:cs typeface="Times New Roman" panose="02020603050405020304" pitchFamily="18" charset="0"/>
              </a:rPr>
              <a:t>ά</a:t>
            </a:r>
            <a:r>
              <a:rPr lang="en-GB" altLang="el-GR" sz="2000" b="1" i="1">
                <a:solidFill>
                  <a:srgbClr val="000000"/>
                </a:solidFill>
                <a:cs typeface="Times New Roman" panose="02020603050405020304" pitchFamily="18" charset="0"/>
              </a:rPr>
              <a:t> του, αναπτύσσεται μεταξύ ετεροατόμων, συνήθως μεταξύ ενός μετάλλου (στοιχείου δηλαδή που έχει την τάση να αποβάλλει ηλεκτρόνια) και ενός αμετάλλου (στοιχείου δηλαδή που έχει την τάση να προσλαμβάνει ηλεκτρόνια). Ο δεσμός αυτός απορρέει από την έλξη αντίθετα φορτισμένων ιόντων, κατιόντων (που είναι θετικά φορτισμένα) και ανιόντων (που είναι αρνητικά φορτισμένα).  Τα ιόντα αυτά σχηματίζονται με μεταφορά ηλεκτρονίων, π.χ. από το μέταλλο στο αμέταλλο.</a:t>
            </a:r>
            <a:r>
              <a:rPr lang="en-GB"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strips(downRight)">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608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6091">
                                            <p:txEl>
                                              <p:pRg st="0" end="0"/>
                                            </p:txEl>
                                          </p:spTgt>
                                        </p:tgtEl>
                                        <p:attrNameLst>
                                          <p:attrName>style.visibility</p:attrName>
                                        </p:attrNameLst>
                                      </p:cBhvr>
                                      <p:to>
                                        <p:strVal val="visible"/>
                                      </p:to>
                                    </p:set>
                                    <p:animEffect transition="in" filter="strips(downRight)">
                                      <p:cBhvr>
                                        <p:cTn id="16" dur="500"/>
                                        <p:tgtEl>
                                          <p:spTgt spid="46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EE1AF432-8B1B-4BE3-9F23-C10A7F66B40E}"/>
              </a:ext>
            </a:extLst>
          </p:cNvPr>
          <p:cNvSpPr>
            <a:spLocks noChangeArrowheads="1"/>
          </p:cNvSpPr>
          <p:nvPr/>
        </p:nvSpPr>
        <p:spPr bwMode="auto">
          <a:xfrm>
            <a:off x="1397299" y="258297"/>
            <a:ext cx="570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800" b="1">
                <a:solidFill>
                  <a:srgbClr val="333399"/>
                </a:solidFill>
                <a:cs typeface="Times New Roman" panose="02020603050405020304" pitchFamily="18" charset="0"/>
              </a:rPr>
              <a:t>Ιοντικός ή ετεροπολικός δεσμός</a:t>
            </a:r>
            <a:r>
              <a:rPr lang="en-US" altLang="el-GR" sz="1800">
                <a:solidFill>
                  <a:srgbClr val="000000"/>
                </a:solidFill>
              </a:rPr>
              <a:t> </a:t>
            </a:r>
          </a:p>
        </p:txBody>
      </p:sp>
      <p:sp>
        <p:nvSpPr>
          <p:cNvPr id="47110" name="Rectangle 6">
            <a:extLst>
              <a:ext uri="{FF2B5EF4-FFF2-40B4-BE49-F238E27FC236}">
                <a16:creationId xmlns:a16="http://schemas.microsoft.com/office/drawing/2014/main" id="{1EFE7A70-6919-4D9C-BC0F-D1191243CFFB}"/>
              </a:ext>
            </a:extLst>
          </p:cNvPr>
          <p:cNvSpPr>
            <a:spLocks noChangeArrowheads="1"/>
          </p:cNvSpPr>
          <p:nvPr/>
        </p:nvSpPr>
        <p:spPr bwMode="auto">
          <a:xfrm>
            <a:off x="1774826" y="908051"/>
            <a:ext cx="8137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000" b="1" i="1">
                <a:solidFill>
                  <a:srgbClr val="000000"/>
                </a:solidFill>
                <a:cs typeface="Times New Roman" panose="02020603050405020304" pitchFamily="18" charset="0"/>
              </a:rPr>
              <a:t>Τα ιόντα που σχηματίζονται έλκονται μεταξύ τους με ηλεκτροστατικές δυνάμεις </a:t>
            </a:r>
            <a:r>
              <a:rPr lang="en-US" altLang="el-GR" sz="2000" b="1" i="1">
                <a:solidFill>
                  <a:srgbClr val="000000"/>
                </a:solidFill>
                <a:cs typeface="Times New Roman" panose="02020603050405020304" pitchFamily="18" charset="0"/>
              </a:rPr>
              <a:t>Coulomb</a:t>
            </a:r>
            <a:r>
              <a:rPr lang="en-GB" altLang="el-GR" sz="2000" b="1" i="1">
                <a:solidFill>
                  <a:srgbClr val="000000"/>
                </a:solidFill>
                <a:cs typeface="Times New Roman" panose="02020603050405020304" pitchFamily="18" charset="0"/>
              </a:rPr>
              <a:t> και διατάσσονται στο χώρο σε κανονικά γεωμετρικά σχήματα, τους ιοντικούς κρυστάλλους.</a:t>
            </a:r>
            <a:r>
              <a:rPr lang="en-GB" altLang="el-GR" sz="2000">
                <a:solidFill>
                  <a:srgbClr val="000000"/>
                </a:solidFill>
              </a:rPr>
              <a:t> </a:t>
            </a:r>
          </a:p>
        </p:txBody>
      </p:sp>
      <p:pic>
        <p:nvPicPr>
          <p:cNvPr id="47111" name="Picture 7" descr="2">
            <a:extLst>
              <a:ext uri="{FF2B5EF4-FFF2-40B4-BE49-F238E27FC236}">
                <a16:creationId xmlns:a16="http://schemas.microsoft.com/office/drawing/2014/main" id="{AD6D37B5-3091-4DED-8444-0B90459A7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2060576"/>
            <a:ext cx="56165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strips(downRight)">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box(out)">
                                      <p:cBhvr>
                                        <p:cTn id="12"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2">
            <a:extLst>
              <a:ext uri="{FF2B5EF4-FFF2-40B4-BE49-F238E27FC236}">
                <a16:creationId xmlns:a16="http://schemas.microsoft.com/office/drawing/2014/main" id="{0C45A3C2-DC28-44B1-B7CA-CCC5CFE8E7E2}"/>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774826" y="836613"/>
            <a:ext cx="435292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a:extLst>
              <a:ext uri="{FF2B5EF4-FFF2-40B4-BE49-F238E27FC236}">
                <a16:creationId xmlns:a16="http://schemas.microsoft.com/office/drawing/2014/main" id="{807AEA13-23BE-4C44-B425-FAAD8411CF5B}"/>
              </a:ext>
            </a:extLst>
          </p:cNvPr>
          <p:cNvSpPr>
            <a:spLocks noChangeArrowheads="1"/>
          </p:cNvSpPr>
          <p:nvPr/>
        </p:nvSpPr>
        <p:spPr bwMode="auto">
          <a:xfrm>
            <a:off x="1397299" y="186859"/>
            <a:ext cx="570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800" b="1">
                <a:solidFill>
                  <a:srgbClr val="333399"/>
                </a:solidFill>
                <a:cs typeface="Times New Roman" panose="02020603050405020304" pitchFamily="18" charset="0"/>
              </a:rPr>
              <a:t>Ιοντικός ή ετεροπολικός δεσμός</a:t>
            </a:r>
            <a:r>
              <a:rPr lang="en-US" altLang="el-GR" sz="1800">
                <a:solidFill>
                  <a:srgbClr val="000000"/>
                </a:solidFill>
              </a:rPr>
              <a:t> </a:t>
            </a:r>
          </a:p>
        </p:txBody>
      </p:sp>
      <p:sp>
        <p:nvSpPr>
          <p:cNvPr id="48135" name="Rectangle 7">
            <a:extLst>
              <a:ext uri="{FF2B5EF4-FFF2-40B4-BE49-F238E27FC236}">
                <a16:creationId xmlns:a16="http://schemas.microsoft.com/office/drawing/2014/main" id="{BC604E8B-8D6A-4A92-B999-FC54A3F0577B}"/>
              </a:ext>
            </a:extLst>
          </p:cNvPr>
          <p:cNvSpPr>
            <a:spLocks noChangeArrowheads="1"/>
          </p:cNvSpPr>
          <p:nvPr/>
        </p:nvSpPr>
        <p:spPr bwMode="auto">
          <a:xfrm>
            <a:off x="6816725" y="1366233"/>
            <a:ext cx="3119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i="1">
                <a:solidFill>
                  <a:srgbClr val="000000"/>
                </a:solidFill>
              </a:rPr>
              <a:t>Σ</a:t>
            </a:r>
            <a:r>
              <a:rPr lang="en-GB" altLang="el-GR" sz="2400" b="1" i="1">
                <a:solidFill>
                  <a:srgbClr val="000000"/>
                </a:solidFill>
                <a:cs typeface="Times New Roman" panose="02020603050405020304" pitchFamily="18" charset="0"/>
              </a:rPr>
              <a:t>τις ιοντικές ενώσεις δεν υπάρχει η έννοια του μορίου</a:t>
            </a:r>
            <a:r>
              <a:rPr lang="en-GB" altLang="el-GR" sz="2400">
                <a:solidFill>
                  <a:srgbClr val="000000"/>
                </a:solidFill>
                <a:cs typeface="Times New Roman" panose="02020603050405020304" pitchFamily="18" charset="0"/>
              </a:rPr>
              <a:t>.</a:t>
            </a:r>
            <a:r>
              <a:rPr lang="en-US" altLang="el-GR" sz="1800">
                <a:solidFill>
                  <a:srgbClr val="000000"/>
                </a:solidFill>
              </a:rPr>
              <a:t> </a:t>
            </a:r>
          </a:p>
        </p:txBody>
      </p:sp>
      <p:graphicFrame>
        <p:nvGraphicFramePr>
          <p:cNvPr id="48136" name="Object 8">
            <a:extLst>
              <a:ext uri="{FF2B5EF4-FFF2-40B4-BE49-F238E27FC236}">
                <a16:creationId xmlns:a16="http://schemas.microsoft.com/office/drawing/2014/main" id="{AE93B801-900B-42DB-9782-1E4F1C871E48}"/>
              </a:ext>
            </a:extLst>
          </p:cNvPr>
          <p:cNvGraphicFramePr>
            <a:graphicFrameLocks noChangeAspect="1"/>
          </p:cNvGraphicFramePr>
          <p:nvPr/>
        </p:nvGraphicFramePr>
        <p:xfrm>
          <a:off x="3503613" y="3933825"/>
          <a:ext cx="6337300" cy="2674938"/>
        </p:xfrm>
        <a:graphic>
          <a:graphicData uri="http://schemas.openxmlformats.org/presentationml/2006/ole">
            <mc:AlternateContent xmlns:mc="http://schemas.openxmlformats.org/markup-compatibility/2006">
              <mc:Choice xmlns:v="urn:schemas-microsoft-com:vml" Requires="v">
                <p:oleObj spid="_x0000_s1026" r:id="rId4" imgW="6230220" imgH="2400635" progId="">
                  <p:embed/>
                </p:oleObj>
              </mc:Choice>
              <mc:Fallback>
                <p:oleObj r:id="rId4" imgW="6230220" imgH="2400635" progId="">
                  <p:embed/>
                  <p:pic>
                    <p:nvPicPr>
                      <p:cNvPr id="48136" name="Object 8">
                        <a:extLst>
                          <a:ext uri="{FF2B5EF4-FFF2-40B4-BE49-F238E27FC236}">
                            <a16:creationId xmlns:a16="http://schemas.microsoft.com/office/drawing/2014/main" id="{AE93B801-900B-42DB-9782-1E4F1C871E4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3613" y="3933825"/>
                        <a:ext cx="63373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strips(downRight)">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13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48136"/>
                                        </p:tgtEl>
                                        <p:attrNameLst>
                                          <p:attrName>style.visibility</p:attrName>
                                        </p:attrNameLst>
                                      </p:cBhvr>
                                      <p:to>
                                        <p:strVal val="visible"/>
                                      </p:to>
                                    </p:set>
                                    <p:animScale>
                                      <p:cBhvr>
                                        <p:cTn id="16" dur="1000" decel="50000" fill="hold">
                                          <p:stCondLst>
                                            <p:cond delay="0"/>
                                          </p:stCondLst>
                                        </p:cTn>
                                        <p:tgtEl>
                                          <p:spTgt spid="481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8136"/>
                                        </p:tgtEl>
                                        <p:attrNameLst>
                                          <p:attrName>ppt_x</p:attrName>
                                          <p:attrName>ppt_y</p:attrName>
                                        </p:attrNameLst>
                                      </p:cBhvr>
                                    </p:animMotion>
                                    <p:animEffect transition="in" filter="fade">
                                      <p:cBhvr>
                                        <p:cTn id="18" dur="1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BE0FEA06-E067-4AD7-8C87-2598BE2CBBF0}"/>
              </a:ext>
            </a:extLst>
          </p:cNvPr>
          <p:cNvSpPr>
            <a:spLocks noChangeArrowheads="1"/>
          </p:cNvSpPr>
          <p:nvPr/>
        </p:nvSpPr>
        <p:spPr bwMode="auto">
          <a:xfrm>
            <a:off x="1397299" y="186859"/>
            <a:ext cx="570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800" b="1">
                <a:solidFill>
                  <a:srgbClr val="333399"/>
                </a:solidFill>
                <a:cs typeface="Times New Roman" panose="02020603050405020304" pitchFamily="18" charset="0"/>
              </a:rPr>
              <a:t>Ιοντικός ή ετεροπολικός δεσμός</a:t>
            </a:r>
            <a:r>
              <a:rPr lang="en-US" altLang="el-GR" sz="1800">
                <a:solidFill>
                  <a:srgbClr val="000000"/>
                </a:solidFill>
              </a:rPr>
              <a:t> </a:t>
            </a:r>
          </a:p>
        </p:txBody>
      </p:sp>
      <p:grpSp>
        <p:nvGrpSpPr>
          <p:cNvPr id="2" name="Group 8">
            <a:extLst>
              <a:ext uri="{FF2B5EF4-FFF2-40B4-BE49-F238E27FC236}">
                <a16:creationId xmlns:a16="http://schemas.microsoft.com/office/drawing/2014/main" id="{C7FE4352-D24C-451A-A782-024A5D332B57}"/>
              </a:ext>
            </a:extLst>
          </p:cNvPr>
          <p:cNvGrpSpPr>
            <a:grpSpLocks/>
          </p:cNvGrpSpPr>
          <p:nvPr/>
        </p:nvGrpSpPr>
        <p:grpSpPr bwMode="auto">
          <a:xfrm>
            <a:off x="1703388" y="1052513"/>
            <a:ext cx="4297362" cy="5486400"/>
            <a:chOff x="113" y="482"/>
            <a:chExt cx="2707" cy="3456"/>
          </a:xfrm>
        </p:grpSpPr>
        <p:pic>
          <p:nvPicPr>
            <p:cNvPr id="3" name="Picture 5" descr="2">
              <a:extLst>
                <a:ext uri="{FF2B5EF4-FFF2-40B4-BE49-F238E27FC236}">
                  <a16:creationId xmlns:a16="http://schemas.microsoft.com/office/drawing/2014/main" id="{BE84CEEC-637F-4755-9562-5D01610FC48B}"/>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793" y="482"/>
              <a:ext cx="2027"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6">
              <a:extLst>
                <a:ext uri="{FF2B5EF4-FFF2-40B4-BE49-F238E27FC236}">
                  <a16:creationId xmlns:a16="http://schemas.microsoft.com/office/drawing/2014/main" id="{DCE55134-C252-4D7E-8526-4828ECC18077}"/>
                </a:ext>
              </a:extLst>
            </p:cNvPr>
            <p:cNvSpPr>
              <a:spLocks noChangeShapeType="1"/>
            </p:cNvSpPr>
            <p:nvPr/>
          </p:nvSpPr>
          <p:spPr bwMode="auto">
            <a:xfrm flipV="1">
              <a:off x="793" y="527"/>
              <a:ext cx="0" cy="331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000000"/>
                </a:solidFill>
                <a:latin typeface="Arial" panose="020B0604020202020204" pitchFamily="34" charset="0"/>
              </a:endParaRPr>
            </a:p>
          </p:txBody>
        </p:sp>
        <p:sp>
          <p:nvSpPr>
            <p:cNvPr id="49163" name="Text Box 7">
              <a:extLst>
                <a:ext uri="{FF2B5EF4-FFF2-40B4-BE49-F238E27FC236}">
                  <a16:creationId xmlns:a16="http://schemas.microsoft.com/office/drawing/2014/main" id="{C9CE5BE2-6E7D-45D4-BEAC-1E61540DD559}"/>
                </a:ext>
              </a:extLst>
            </p:cNvPr>
            <p:cNvSpPr txBox="1">
              <a:spLocks noChangeArrowheads="1"/>
            </p:cNvSpPr>
            <p:nvPr/>
          </p:nvSpPr>
          <p:spPr bwMode="auto">
            <a:xfrm>
              <a:off x="113" y="1117"/>
              <a:ext cx="68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600" b="1">
                  <a:solidFill>
                    <a:srgbClr val="000000"/>
                  </a:solidFill>
                </a:rPr>
                <a:t>Ενέργεια</a:t>
              </a:r>
              <a:endParaRPr lang="en-US" altLang="el-GR" sz="1600">
                <a:solidFill>
                  <a:srgbClr val="000000"/>
                </a:solidFill>
              </a:endParaRPr>
            </a:p>
          </p:txBody>
        </p:sp>
      </p:grpSp>
      <p:pic>
        <p:nvPicPr>
          <p:cNvPr id="49161" name="Picture 9" descr="2">
            <a:extLst>
              <a:ext uri="{FF2B5EF4-FFF2-40B4-BE49-F238E27FC236}">
                <a16:creationId xmlns:a16="http://schemas.microsoft.com/office/drawing/2014/main" id="{E018AD3A-E678-4275-AD9A-DFD527DF09F3}"/>
              </a:ext>
            </a:extLst>
          </p:cNvPr>
          <p:cNvPicPr>
            <a:picLocks noChangeAspect="1" noChangeArrowheads="1"/>
          </p:cNvPicPr>
          <p:nvPr/>
        </p:nvPicPr>
        <p:blipFill>
          <a:blip r:embed="rId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96001" y="908050"/>
            <a:ext cx="2219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1">
            <a:extLst>
              <a:ext uri="{FF2B5EF4-FFF2-40B4-BE49-F238E27FC236}">
                <a16:creationId xmlns:a16="http://schemas.microsoft.com/office/drawing/2014/main" id="{0ED1A18F-FD8E-4CEC-BF2C-7FBC9F97F93D}"/>
              </a:ext>
            </a:extLst>
          </p:cNvPr>
          <p:cNvSpPr>
            <a:spLocks noChangeArrowheads="1"/>
          </p:cNvSpPr>
          <p:nvPr/>
        </p:nvSpPr>
        <p:spPr bwMode="auto">
          <a:xfrm>
            <a:off x="1524001" y="24680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49162" name="Object 10">
            <a:extLst>
              <a:ext uri="{FF2B5EF4-FFF2-40B4-BE49-F238E27FC236}">
                <a16:creationId xmlns:a16="http://schemas.microsoft.com/office/drawing/2014/main" id="{1815D8C7-E242-42B3-804D-F35821755A08}"/>
              </a:ext>
            </a:extLst>
          </p:cNvPr>
          <p:cNvGraphicFramePr>
            <a:graphicFrameLocks noChangeAspect="1"/>
          </p:cNvGraphicFramePr>
          <p:nvPr/>
        </p:nvGraphicFramePr>
        <p:xfrm>
          <a:off x="7967663" y="2924176"/>
          <a:ext cx="2074862" cy="2087563"/>
        </p:xfrm>
        <a:graphic>
          <a:graphicData uri="http://schemas.openxmlformats.org/presentationml/2006/ole">
            <mc:AlternateContent xmlns:mc="http://schemas.openxmlformats.org/markup-compatibility/2006">
              <mc:Choice xmlns:v="urn:schemas-microsoft-com:vml" Requires="v">
                <p:oleObj spid="_x0000_s2050" r:id="rId5" imgW="1609524" imgH="1619476" progId="MSPhotoEd.3">
                  <p:embed/>
                </p:oleObj>
              </mc:Choice>
              <mc:Fallback>
                <p:oleObj r:id="rId5" imgW="1609524" imgH="1619476" progId="MSPhotoEd.3">
                  <p:embed/>
                  <p:pic>
                    <p:nvPicPr>
                      <p:cNvPr id="49162" name="Object 10">
                        <a:extLst>
                          <a:ext uri="{FF2B5EF4-FFF2-40B4-BE49-F238E27FC236}">
                            <a16:creationId xmlns:a16="http://schemas.microsoft.com/office/drawing/2014/main" id="{1815D8C7-E242-42B3-804D-F35821755A08}"/>
                          </a:ext>
                        </a:extLst>
                      </p:cNvPr>
                      <p:cNvPicPr>
                        <a:picLocks noChangeAspect="1" noChangeArrowheads="1"/>
                      </p:cNvPicPr>
                      <p:nvPr/>
                    </p:nvPicPr>
                    <p:blipFill>
                      <a:blip r:embed="rId6">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7967663" y="2924176"/>
                        <a:ext cx="20748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9" name="Rectangle 13">
            <a:extLst>
              <a:ext uri="{FF2B5EF4-FFF2-40B4-BE49-F238E27FC236}">
                <a16:creationId xmlns:a16="http://schemas.microsoft.com/office/drawing/2014/main" id="{002CF891-B5B8-4081-BDEF-1E7084CC2D09}"/>
              </a:ext>
            </a:extLst>
          </p:cNvPr>
          <p:cNvSpPr>
            <a:spLocks noChangeArrowheads="1"/>
          </p:cNvSpPr>
          <p:nvPr/>
        </p:nvSpPr>
        <p:spPr bwMode="auto">
          <a:xfrm>
            <a:off x="1524001" y="2444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49164" name="Object 12">
            <a:extLst>
              <a:ext uri="{FF2B5EF4-FFF2-40B4-BE49-F238E27FC236}">
                <a16:creationId xmlns:a16="http://schemas.microsoft.com/office/drawing/2014/main" id="{9B73EB1B-AB2F-462B-A552-255D2E03028B}"/>
              </a:ext>
            </a:extLst>
          </p:cNvPr>
          <p:cNvGraphicFramePr>
            <a:graphicFrameLocks noChangeAspect="1"/>
          </p:cNvGraphicFramePr>
          <p:nvPr/>
        </p:nvGraphicFramePr>
        <p:xfrm>
          <a:off x="5880100" y="4365625"/>
          <a:ext cx="2082800" cy="2160588"/>
        </p:xfrm>
        <a:graphic>
          <a:graphicData uri="http://schemas.openxmlformats.org/presentationml/2006/ole">
            <mc:AlternateContent xmlns:mc="http://schemas.openxmlformats.org/markup-compatibility/2006">
              <mc:Choice xmlns:v="urn:schemas-microsoft-com:vml" Requires="v">
                <p:oleObj spid="_x0000_s2051" r:id="rId7" imgW="1628571" imgH="1685714" progId="MSPhotoEd.3">
                  <p:embed/>
                </p:oleObj>
              </mc:Choice>
              <mc:Fallback>
                <p:oleObj r:id="rId7" imgW="1628571" imgH="1685714" progId="MSPhotoEd.3">
                  <p:embed/>
                  <p:pic>
                    <p:nvPicPr>
                      <p:cNvPr id="49164" name="Object 12">
                        <a:extLst>
                          <a:ext uri="{FF2B5EF4-FFF2-40B4-BE49-F238E27FC236}">
                            <a16:creationId xmlns:a16="http://schemas.microsoft.com/office/drawing/2014/main" id="{9B73EB1B-AB2F-462B-A552-255D2E03028B}"/>
                          </a:ext>
                        </a:extLst>
                      </p:cNvPr>
                      <p:cNvPicPr>
                        <a:picLocks noChangeAspect="1" noChangeArrowheads="1"/>
                      </p:cNvPicPr>
                      <p:nvPr/>
                    </p:nvPicPr>
                    <p:blipFill>
                      <a:blip r:embed="rId8">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5880100" y="4365625"/>
                        <a:ext cx="2082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9161"/>
                                        </p:tgtEl>
                                        <p:attrNameLst>
                                          <p:attrName>style.visibility</p:attrName>
                                        </p:attrNameLst>
                                      </p:cBhvr>
                                      <p:to>
                                        <p:strVal val="visible"/>
                                      </p:to>
                                    </p:set>
                                    <p:animScale>
                                      <p:cBhvr>
                                        <p:cTn id="12" dur="1000" decel="50000" fill="hold">
                                          <p:stCondLst>
                                            <p:cond delay="0"/>
                                          </p:stCondLst>
                                        </p:cTn>
                                        <p:tgtEl>
                                          <p:spTgt spid="49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9161"/>
                                        </p:tgtEl>
                                        <p:attrNameLst>
                                          <p:attrName>ppt_x</p:attrName>
                                          <p:attrName>ppt_y</p:attrName>
                                        </p:attrNameLst>
                                      </p:cBhvr>
                                    </p:animMotion>
                                    <p:animEffect transition="in" filter="fade">
                                      <p:cBhvr>
                                        <p:cTn id="14" dur="1000"/>
                                        <p:tgtEl>
                                          <p:spTgt spid="491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9162"/>
                                        </p:tgtEl>
                                        <p:attrNameLst>
                                          <p:attrName>style.visibility</p:attrName>
                                        </p:attrNameLst>
                                      </p:cBhvr>
                                      <p:to>
                                        <p:strVal val="visible"/>
                                      </p:to>
                                    </p:set>
                                    <p:animScale>
                                      <p:cBhvr>
                                        <p:cTn id="19" dur="1000" decel="50000" fill="hold">
                                          <p:stCondLst>
                                            <p:cond delay="0"/>
                                          </p:stCondLst>
                                        </p:cTn>
                                        <p:tgtEl>
                                          <p:spTgt spid="491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9162"/>
                                        </p:tgtEl>
                                        <p:attrNameLst>
                                          <p:attrName>ppt_x</p:attrName>
                                          <p:attrName>ppt_y</p:attrName>
                                        </p:attrNameLst>
                                      </p:cBhvr>
                                    </p:animMotion>
                                    <p:animEffect transition="in" filter="fade">
                                      <p:cBhvr>
                                        <p:cTn id="21" dur="1000"/>
                                        <p:tgtEl>
                                          <p:spTgt spid="491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49164"/>
                                        </p:tgtEl>
                                        <p:attrNameLst>
                                          <p:attrName>style.visibility</p:attrName>
                                        </p:attrNameLst>
                                      </p:cBhvr>
                                      <p:to>
                                        <p:strVal val="visible"/>
                                      </p:to>
                                    </p:set>
                                    <p:animScale>
                                      <p:cBhvr>
                                        <p:cTn id="26" dur="1000" decel="50000" fill="hold">
                                          <p:stCondLst>
                                            <p:cond delay="0"/>
                                          </p:stCondLst>
                                        </p:cTn>
                                        <p:tgtEl>
                                          <p:spTgt spid="49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9164"/>
                                        </p:tgtEl>
                                        <p:attrNameLst>
                                          <p:attrName>ppt_x</p:attrName>
                                          <p:attrName>ppt_y</p:attrName>
                                        </p:attrNameLst>
                                      </p:cBhvr>
                                    </p:animMotion>
                                    <p:animEffect transition="in" filter="fade">
                                      <p:cBhvr>
                                        <p:cTn id="28" dur="10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1056</Words>
  <Application>Microsoft Office PowerPoint</Application>
  <PresentationFormat>Widescreen</PresentationFormat>
  <Paragraphs>77</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Times New Roman</vt:lpstr>
      <vt:lpstr>Wingdings</vt:lpstr>
      <vt:lpstr>Default Design</vt:lpstr>
      <vt:lpstr>MSPhotoEd.3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2020-03-25T15:51:43Z</dcterms:created>
  <dcterms:modified xsi:type="dcterms:W3CDTF">2020-03-25T16:04:49Z</dcterms:modified>
</cp:coreProperties>
</file>