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2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46D192-DC24-4B0B-B130-C0E98CB20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EC9C42-C7DF-41C0-9429-22DE15A93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34FB03-7A37-43A9-90B0-B656D7A92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37C5-316C-4850-B811-53D2E775025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481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8D13CA-BE8E-4999-B638-456749F9E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A74EF-52E2-4E1F-B153-B2EF51EB4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0D9925-B83F-4F37-A34C-8D1208BBD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FA411-D71D-4780-BE79-57A5C5C3100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3141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BB6481-4863-40D5-8CAB-677EC106C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34A2B4-DA8A-4675-8B9C-73AE529258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F175FB-FDFF-48C8-9287-575811DC3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69A63-A3C7-413B-8348-F28C326FC6B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5404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99290-DBAC-4446-8D9A-236B16620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C2929-8247-4087-A5DA-AEDC0487D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08746-794E-4741-8948-0C5579103F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0CDE3-3916-4EBF-B944-47ECD833A67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4414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4D53B-72B3-4F38-99CF-504178FAB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776A55-4EB5-453C-A966-13489F3D7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E0C587-0054-46C8-A2BA-662535CDB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1D254-B7D8-47E9-83EA-2D36605A5B5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6306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88E26-F5F1-4D4A-A6C3-8B8AC16C0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9E7277-6A37-41D5-9704-E0A4E7B6C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E51834-318B-46AE-95DD-1F83E8552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6FB11-0928-4B85-A35C-85FB2B20C42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06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858994-4C1A-4CF4-B0BF-98D88B492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1A4AC8-2C6C-48E2-AB66-4A162A9FA1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6CF355-BD1B-466F-9229-BF5A55C1B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886DC-957D-4BC1-9B3B-23F6691801A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5325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EA0DC6-E116-439E-931E-AD73E8A86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B695E1-67E3-4627-ADD5-EDFCD2F3F7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03BD98-B384-44D0-B977-3506854F3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96D93-0831-4866-8F93-1D9A0A2B5E7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953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04ED9E-7101-4C7F-BF76-9617734F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1F34CE-EE06-4852-9D86-3882F33F0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24F26F-C389-43EB-AE13-16ADE3A8E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CD6FB-D285-4871-9738-8A6E045EBBA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0295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F3F74-2EF0-4FB6-83B9-A358D7254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C88469-0C0F-4FF5-8704-1D353AD79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8E6C12-F875-4054-9001-FCCBE144DE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6E60-A1F4-420D-BCF5-3E211A4E776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78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212C4-8A87-42C6-9CC6-57339334D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6BDDCC-4A6F-406B-9A92-FC3BC4E12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7E153-3BE7-4258-859D-8C340FA1D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71A6A-7A5E-40EF-B6B8-A446646084D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5325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B885EC-891D-47D4-98B2-2FBBCCF41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3B0ED3-E4FC-4DAF-9884-A40B8C90F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16B29B0-72E2-4246-8BD8-EAADB965C9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0CADBF-0ADD-429E-95B0-C90BCEA38C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7355E0-51FA-45F7-9B0D-9C3AB4E6CC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729D4C8-A159-40BA-80F9-C0ADA7FB65B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3428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>
            <a:extLst>
              <a:ext uri="{FF2B5EF4-FFF2-40B4-BE49-F238E27FC236}">
                <a16:creationId xmlns:a16="http://schemas.microsoft.com/office/drawing/2014/main" id="{38684364-E2D0-4DAE-9C9D-60988ED11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1379" name="WordArt 5">
            <a:extLst>
              <a:ext uri="{FF2B5EF4-FFF2-40B4-BE49-F238E27FC236}">
                <a16:creationId xmlns:a16="http://schemas.microsoft.com/office/drawing/2014/main" id="{34CA9041-47DF-4857-AF37-298DFF6C24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1380" name="Rectangle 6">
            <a:extLst>
              <a:ext uri="{FF2B5EF4-FFF2-40B4-BE49-F238E27FC236}">
                <a16:creationId xmlns:a16="http://schemas.microsoft.com/office/drawing/2014/main" id="{14DAD210-BCAC-478A-B0C4-218A6863F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1381" name="Rectangle 9">
            <a:extLst>
              <a:ext uri="{FF2B5EF4-FFF2-40B4-BE49-F238E27FC236}">
                <a16:creationId xmlns:a16="http://schemas.microsoft.com/office/drawing/2014/main" id="{14BF97A6-A92D-4D3D-A350-422FBBE8A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1382" name="Rectangle 11">
            <a:extLst>
              <a:ext uri="{FF2B5EF4-FFF2-40B4-BE49-F238E27FC236}">
                <a16:creationId xmlns:a16="http://schemas.microsoft.com/office/drawing/2014/main" id="{CFE7DC91-1E44-4D6A-98AA-0A3EE496F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1412876"/>
            <a:ext cx="4532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Α. ΟΞΕΙΔΟΑΝΑΓΩΓΙΚΕΣ ΑΝΤΙΔΡΑΣΕΙΣ</a:t>
            </a:r>
          </a:p>
        </p:txBody>
      </p:sp>
      <p:sp>
        <p:nvSpPr>
          <p:cNvPr id="101389" name="Rectangle 13">
            <a:extLst>
              <a:ext uri="{FF2B5EF4-FFF2-40B4-BE49-F238E27FC236}">
                <a16:creationId xmlns:a16="http://schemas.microsoft.com/office/drawing/2014/main" id="{62E65076-E91C-4E1C-947F-75EED3D82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700144"/>
            <a:ext cx="82089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Στις αντιδράσεις αυτές ο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αριθμός οξείδωσης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ορισμένων από τα στοιχεία που συμμετέχουν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μεταβάλλεται.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Τέτοιες αντιδράσεις απλής μορφής είναι οι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συνθέσεις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, οι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αποσυνθέσεις,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οι διασπάσεις, οι αντιδράσεις απλής αντικατάστασης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 Υπάρχουν, βέβαια, και αντιδράσεις </a:t>
            </a: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οξειδοαναγωγής πολύπλοκης μορφής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, οι οποίες όμως δε θα μας απασχολήσουν στο κεφάλαιο αυτό.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1396" name="Rectangle 20">
            <a:extLst>
              <a:ext uri="{FF2B5EF4-FFF2-40B4-BE49-F238E27FC236}">
                <a16:creationId xmlns:a16="http://schemas.microsoft.com/office/drawing/2014/main" id="{15BA02E0-BD2B-4E9E-9D2B-86C9DF14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439" y="3499128"/>
            <a:ext cx="2966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1.  Αντιδράσεις σύνθεσης</a:t>
            </a:r>
          </a:p>
        </p:txBody>
      </p:sp>
      <p:sp>
        <p:nvSpPr>
          <p:cNvPr id="101398" name="Rectangle 22">
            <a:extLst>
              <a:ext uri="{FF2B5EF4-FFF2-40B4-BE49-F238E27FC236}">
                <a16:creationId xmlns:a16="http://schemas.microsoft.com/office/drawing/2014/main" id="{16C6F13C-C068-4606-A770-571C1A4E5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4005263"/>
            <a:ext cx="2760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g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+ 3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H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g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2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</a:t>
            </a:r>
            <a:r>
              <a:rPr lang="el-GR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DAB3AADC-C326-458A-B0D4-8BB8CFE48E8B}"/>
              </a:ext>
            </a:extLst>
          </p:cNvPr>
          <p:cNvGrpSpPr>
            <a:grpSpLocks/>
          </p:cNvGrpSpPr>
          <p:nvPr/>
        </p:nvGrpSpPr>
        <p:grpSpPr bwMode="auto">
          <a:xfrm>
            <a:off x="2351089" y="4508501"/>
            <a:ext cx="3419475" cy="366713"/>
            <a:chOff x="476" y="2840"/>
            <a:chExt cx="2154" cy="231"/>
          </a:xfrm>
        </p:grpSpPr>
        <p:sp>
          <p:nvSpPr>
            <p:cNvPr id="3" name="Rectangle 24">
              <a:extLst>
                <a:ext uri="{FF2B5EF4-FFF2-40B4-BE49-F238E27FC236}">
                  <a16:creationId xmlns:a16="http://schemas.microsoft.com/office/drawing/2014/main" id="{E0DEEC83-3AA7-4013-874C-142207EA3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840"/>
              <a:ext cx="10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</a:t>
              </a:r>
              <a:r>
                <a:rPr lang="en-US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(g)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 + Cl</a:t>
              </a:r>
              <a:r>
                <a:rPr lang="en-US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(g)</a:t>
              </a:r>
              <a:r>
                <a:rPr lang="en-US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endParaRPr lang="en-US" altLang="el-GR" sz="1800">
                <a:solidFill>
                  <a:srgbClr val="000000"/>
                </a:solidFill>
              </a:endParaRPr>
            </a:p>
          </p:txBody>
        </p:sp>
        <p:graphicFrame>
          <p:nvGraphicFramePr>
            <p:cNvPr id="101390" name="Object 23">
              <a:extLst>
                <a:ext uri="{FF2B5EF4-FFF2-40B4-BE49-F238E27FC236}">
                  <a16:creationId xmlns:a16="http://schemas.microsoft.com/office/drawing/2014/main" id="{B17CFBB7-B846-4F26-A960-3CD747A6B33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74" y="2840"/>
            <a:ext cx="54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3" imgW="507780" imgH="203112" progId="Equation.3">
                    <p:embed/>
                  </p:oleObj>
                </mc:Choice>
                <mc:Fallback>
                  <p:oleObj name="Equation" r:id="rId3" imgW="507780" imgH="203112" progId="Equation.3">
                    <p:embed/>
                    <p:pic>
                      <p:nvPicPr>
                        <p:cNvPr id="101390" name="Object 23">
                          <a:extLst>
                            <a:ext uri="{FF2B5EF4-FFF2-40B4-BE49-F238E27FC236}">
                              <a16:creationId xmlns:a16="http://schemas.microsoft.com/office/drawing/2014/main" id="{B17CFBB7-B846-4F26-A960-3CD747A6B33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2840"/>
                          <a:ext cx="544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91" name="Rectangle 25">
              <a:extLst>
                <a:ext uri="{FF2B5EF4-FFF2-40B4-BE49-F238E27FC236}">
                  <a16:creationId xmlns:a16="http://schemas.microsoft.com/office/drawing/2014/main" id="{68A18C0D-7565-437D-9BF8-38BC362E0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2840"/>
              <a:ext cx="6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2HCl</a:t>
              </a:r>
              <a:r>
                <a:rPr lang="en-US" altLang="el-GR" sz="18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(g)</a:t>
              </a:r>
              <a:endParaRPr lang="en-US" altLang="el-GR" sz="1800">
                <a:solidFill>
                  <a:srgbClr val="000000"/>
                </a:solidFill>
              </a:endParaRPr>
            </a:p>
          </p:txBody>
        </p:sp>
      </p:grpSp>
      <p:sp>
        <p:nvSpPr>
          <p:cNvPr id="101407" name="Rectangle 31">
            <a:extLst>
              <a:ext uri="{FF2B5EF4-FFF2-40B4-BE49-F238E27FC236}">
                <a16:creationId xmlns:a16="http://schemas.microsoft.com/office/drawing/2014/main" id="{D82AA6AE-C85B-4A31-99B9-5CF6BBC97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5013325"/>
            <a:ext cx="276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2K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(s)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+ Cl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(g)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2KCl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18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1409" name="Rectangle 33">
            <a:extLst>
              <a:ext uri="{FF2B5EF4-FFF2-40B4-BE49-F238E27FC236}">
                <a16:creationId xmlns:a16="http://schemas.microsoft.com/office/drawing/2014/main" id="{3096A8BC-C15D-4E5E-8BB9-02FACDDEA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5661026"/>
            <a:ext cx="2557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(s)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+ O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(g)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(g)</a:t>
            </a:r>
            <a:r>
              <a:rPr lang="en-US" altLang="el-GR" sz="18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9" grpId="0"/>
      <p:bldP spid="1013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Rectangle 5">
            <a:extLst>
              <a:ext uri="{FF2B5EF4-FFF2-40B4-BE49-F238E27FC236}">
                <a16:creationId xmlns:a16="http://schemas.microsoft.com/office/drawing/2014/main" id="{6FA2A69C-FDD2-44DF-A175-016A19FB7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412875"/>
            <a:ext cx="81407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Οι αντιδράσεις που προηγήθηκαν αποτελούν παραδείγματα </a:t>
            </a:r>
            <a:r>
              <a:rPr lang="el-GR" altLang="el-GR" sz="1800" b="1" i="1">
                <a:solidFill>
                  <a:srgbClr val="000000"/>
                </a:solidFill>
                <a:cs typeface="Times New Roman" panose="02020603050405020304" pitchFamily="18" charset="0"/>
              </a:rPr>
              <a:t>πλήρους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εξουδετέρωσης, οπότε το άλας που σχηματίζεται είναι ένα </a:t>
            </a:r>
            <a:r>
              <a:rPr lang="el-GR" altLang="el-GR" sz="1800" b="1" i="1">
                <a:solidFill>
                  <a:srgbClr val="000000"/>
                </a:solidFill>
                <a:cs typeface="Times New Roman" panose="02020603050405020304" pitchFamily="18" charset="0"/>
              </a:rPr>
              <a:t>ουδέτερο ή κανονικό άλας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Στην περίπτωση που η εξουδετέρωση είναι μερική, είναι δυνατόν να σχηματιστούν </a:t>
            </a:r>
            <a:r>
              <a:rPr lang="el-GR" altLang="el-GR" sz="1800" b="1" i="1">
                <a:solidFill>
                  <a:srgbClr val="000000"/>
                </a:solidFill>
                <a:cs typeface="Times New Roman" panose="02020603050405020304" pitchFamily="18" charset="0"/>
              </a:rPr>
              <a:t>όξινα ή βασικά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1800" b="1" i="1">
                <a:solidFill>
                  <a:srgbClr val="000000"/>
                </a:solidFill>
                <a:cs typeface="Times New Roman" panose="02020603050405020304" pitchFamily="18" charset="0"/>
              </a:rPr>
              <a:t>άλατα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(π.χ. 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KHSO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και 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Ca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OH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Cl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). Αυτές όμως οι αντιδράσεις παρασκευής όξινων και βασικών αλάτων είναι πέρα από τα πλαίσια των μαθημάτων που δίνονται σ’ αυτό το βιβλίο.</a:t>
            </a:r>
          </a:p>
        </p:txBody>
      </p:sp>
      <p:sp>
        <p:nvSpPr>
          <p:cNvPr id="110595" name="Rectangle 6">
            <a:extLst>
              <a:ext uri="{FF2B5EF4-FFF2-40B4-BE49-F238E27FC236}">
                <a16:creationId xmlns:a16="http://schemas.microsoft.com/office/drawing/2014/main" id="{ACD6053E-7F89-4552-83A2-F4ABE7104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0596" name="WordArt 7">
            <a:extLst>
              <a:ext uri="{FF2B5EF4-FFF2-40B4-BE49-F238E27FC236}">
                <a16:creationId xmlns:a16="http://schemas.microsoft.com/office/drawing/2014/main" id="{D6566B42-99EA-48D5-A5E7-A17096C2E3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F4A1C73D-18DD-4FFD-A216-274E2B059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10598" name="Rectangle 9">
            <a:extLst>
              <a:ext uri="{FF2B5EF4-FFF2-40B4-BE49-F238E27FC236}">
                <a16:creationId xmlns:a16="http://schemas.microsoft.com/office/drawing/2014/main" id="{2B92B97B-57B4-4041-A5D3-95C986022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10603" name="Rectangle 11">
            <a:extLst>
              <a:ext uri="{FF2B5EF4-FFF2-40B4-BE49-F238E27FC236}">
                <a16:creationId xmlns:a16="http://schemas.microsoft.com/office/drawing/2014/main" id="{2EEBC365-58DC-4FCD-9100-0D454C551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580" y="3205530"/>
            <a:ext cx="560281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l-GR" altLang="el-GR" sz="20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l-GR" altLang="el-GR" sz="20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+ 2NaOH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2NaNO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H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(l)</a:t>
            </a: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όξινο οξείδιο   βάση	         άλας</a:t>
            </a: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+ 2HCl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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CaCl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H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(l)</a:t>
            </a: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βασικό οξείδιο   οξύ</a:t>
            </a:r>
          </a:p>
        </p:txBody>
      </p:sp>
      <p:sp>
        <p:nvSpPr>
          <p:cNvPr id="110605" name="Rectangle 13">
            <a:extLst>
              <a:ext uri="{FF2B5EF4-FFF2-40B4-BE49-F238E27FC236}">
                <a16:creationId xmlns:a16="http://schemas.microsoft.com/office/drawing/2014/main" id="{04C2F55C-0606-4006-BAEC-B0017D7CC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940231"/>
            <a:ext cx="61960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Μία εξαίρεση:</a:t>
            </a: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Στις αντιδράσεις της ΝΗ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με οξέα και στις αντιδράσεις μεταξύ όξινων και βασικών οξειδίων δεν έχουμε παραγωγή νερού. Π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χ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2NH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+ H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SO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(NH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endParaRPr lang="en-US" altLang="el-GR" sz="180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3SO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Fe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Fe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/>
      <p:bldP spid="110603" grpId="0"/>
      <p:bldP spid="1106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>
            <a:extLst>
              <a:ext uri="{FF2B5EF4-FFF2-40B4-BE49-F238E27FC236}">
                <a16:creationId xmlns:a16="http://schemas.microsoft.com/office/drawing/2014/main" id="{4C680A23-0072-4BED-AB3E-9A6742232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403" name="WordArt 5">
            <a:extLst>
              <a:ext uri="{FF2B5EF4-FFF2-40B4-BE49-F238E27FC236}">
                <a16:creationId xmlns:a16="http://schemas.microsoft.com/office/drawing/2014/main" id="{52A43720-F553-4A86-A174-84ACB50FD6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2404" name="Rectangle 6">
            <a:extLst>
              <a:ext uri="{FF2B5EF4-FFF2-40B4-BE49-F238E27FC236}">
                <a16:creationId xmlns:a16="http://schemas.microsoft.com/office/drawing/2014/main" id="{AA2ECD33-3376-4FAC-9CFC-4DAD8A137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2405" name="Rectangle 7">
            <a:extLst>
              <a:ext uri="{FF2B5EF4-FFF2-40B4-BE49-F238E27FC236}">
                <a16:creationId xmlns:a16="http://schemas.microsoft.com/office/drawing/2014/main" id="{178959C1-05FD-4A79-B2EA-AD47E2E3D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2409" name="Rectangle 9">
            <a:extLst>
              <a:ext uri="{FF2B5EF4-FFF2-40B4-BE49-F238E27FC236}">
                <a16:creationId xmlns:a16="http://schemas.microsoft.com/office/drawing/2014/main" id="{9C73E8A0-9334-41A9-A38A-3833E5457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844" y="1483003"/>
            <a:ext cx="50575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2.Αντιδράσεις αποσύνθεσης και διάσπασης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411" name="Rectangle 11">
            <a:extLst>
              <a:ext uri="{FF2B5EF4-FFF2-40B4-BE49-F238E27FC236}">
                <a16:creationId xmlns:a16="http://schemas.microsoft.com/office/drawing/2014/main" id="{1FE527C3-72CD-477C-B2FF-9CF7F42F6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2060576"/>
            <a:ext cx="2773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HgO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l-GR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2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Hg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l-GR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02413" name="Rectangle 13">
            <a:extLst>
              <a:ext uri="{FF2B5EF4-FFF2-40B4-BE49-F238E27FC236}">
                <a16:creationId xmlns:a16="http://schemas.microsoft.com/office/drawing/2014/main" id="{0AF98420-3B0B-4559-B460-C73F78169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2565401"/>
            <a:ext cx="311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CaCO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(s)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CaO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1800" i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CO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(g)</a:t>
            </a:r>
          </a:p>
        </p:txBody>
      </p:sp>
      <p:sp>
        <p:nvSpPr>
          <p:cNvPr id="102415" name="Rectangle 15">
            <a:extLst>
              <a:ext uri="{FF2B5EF4-FFF2-40B4-BE49-F238E27FC236}">
                <a16:creationId xmlns:a16="http://schemas.microsoft.com/office/drawing/2014/main" id="{B61CEB7F-700D-4FC9-93A4-92AA70C20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3141663"/>
            <a:ext cx="3141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2KClO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l-GR" sz="1800" i="1">
                <a:solidFill>
                  <a:srgbClr val="000000"/>
                </a:solidFill>
                <a:cs typeface="Times New Roman" panose="02020603050405020304" pitchFamily="18" charset="0"/>
              </a:rPr>
              <a:t>(s)</a:t>
            </a:r>
            <a:r>
              <a: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2KCl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+ 3O</a:t>
            </a:r>
            <a:r>
              <a:rPr lang="en-US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(g)</a:t>
            </a:r>
          </a:p>
        </p:txBody>
      </p:sp>
      <p:sp>
        <p:nvSpPr>
          <p:cNvPr id="102417" name="Rectangle 17">
            <a:extLst>
              <a:ext uri="{FF2B5EF4-FFF2-40B4-BE49-F238E27FC236}">
                <a16:creationId xmlns:a16="http://schemas.microsoft.com/office/drawing/2014/main" id="{F5F9F6F4-1915-4E81-B12F-7163840AB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876" y="3715028"/>
            <a:ext cx="44119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3. Αντιδράσεις απλής αντικατάστασης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419" name="Rectangle 19">
            <a:extLst>
              <a:ext uri="{FF2B5EF4-FFF2-40B4-BE49-F238E27FC236}">
                <a16:creationId xmlns:a16="http://schemas.microsoft.com/office/drawing/2014/main" id="{1093E889-4180-476F-A50D-528B6917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128" y="4219853"/>
            <a:ext cx="23615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Μ + Μ΄Χ 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ΜΧ + Μ΄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421" name="Rectangle 21">
            <a:extLst>
              <a:ext uri="{FF2B5EF4-FFF2-40B4-BE49-F238E27FC236}">
                <a16:creationId xmlns:a16="http://schemas.microsoft.com/office/drawing/2014/main" id="{4A69D864-BBC0-499A-B17F-DF6923C09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025" y="4723091"/>
            <a:ext cx="2182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Α + ΨΑ΄ 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ΨΑ + Α΄</a:t>
            </a:r>
          </a:p>
        </p:txBody>
      </p:sp>
      <p:sp>
        <p:nvSpPr>
          <p:cNvPr id="102423" name="Rectangle 23">
            <a:extLst>
              <a:ext uri="{FF2B5EF4-FFF2-40B4-BE49-F238E27FC236}">
                <a16:creationId xmlns:a16="http://schemas.microsoft.com/office/drawing/2014/main" id="{87171E0B-2272-43EC-B196-609A2E892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5159673"/>
            <a:ext cx="74485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Απαραίτητη προϋπόθεση για να γίνει η αντίδραση απλής αντικατάστασης είναι το Μ να είναι δραστικότερο του Μ΄ και το Α δραστικότερο του Α΄.</a:t>
            </a:r>
            <a:r>
              <a:rPr lang="el-GR" altLang="el-GR" sz="18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2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9" grpId="0"/>
      <p:bldP spid="102411" grpId="0"/>
      <p:bldP spid="102417" grpId="0"/>
      <p:bldP spid="102419" grpId="0"/>
      <p:bldP spid="1024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6" name="Rectangle 12">
            <a:extLst>
              <a:ext uri="{FF2B5EF4-FFF2-40B4-BE49-F238E27FC236}">
                <a16:creationId xmlns:a16="http://schemas.microsoft.com/office/drawing/2014/main" id="{172C4D1B-5F9D-4B73-9A8A-0121B55AB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844676"/>
            <a:ext cx="7561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ΣΕΙΡΑ ΔΡΑΣΤΙΚΟΤΗΤΑΣ ΟΡΙΣΜΕΝΩΝ ΜΕΤΑΛΛΩΝ ΚΑΙ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  <a:r>
              <a:rPr lang="en-GB" altLang="el-GR" sz="1800">
                <a:solidFill>
                  <a:srgbClr val="000000"/>
                </a:solidFill>
              </a:rPr>
              <a:t>ΑΜΕΤΑΛΛΩΝ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427" name="Rectangle 13">
            <a:extLst>
              <a:ext uri="{FF2B5EF4-FFF2-40B4-BE49-F238E27FC236}">
                <a16:creationId xmlns:a16="http://schemas.microsoft.com/office/drawing/2014/main" id="{58D507C8-587D-48BC-8F4E-53C77D3C8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428" name="WordArt 14">
            <a:extLst>
              <a:ext uri="{FF2B5EF4-FFF2-40B4-BE49-F238E27FC236}">
                <a16:creationId xmlns:a16="http://schemas.microsoft.com/office/drawing/2014/main" id="{3C885019-CB92-4DA5-BC68-95342D3F52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3429" name="Rectangle 15">
            <a:extLst>
              <a:ext uri="{FF2B5EF4-FFF2-40B4-BE49-F238E27FC236}">
                <a16:creationId xmlns:a16="http://schemas.microsoft.com/office/drawing/2014/main" id="{C145FE4B-79B5-4457-AC82-B5BE38CF8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3430" name="Rectangle 16">
            <a:extLst>
              <a:ext uri="{FF2B5EF4-FFF2-40B4-BE49-F238E27FC236}">
                <a16:creationId xmlns:a16="http://schemas.microsoft.com/office/drawing/2014/main" id="{4E7C540A-2974-48BB-87F9-6AAD8CDAD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D1182697-6CC6-4ED4-B1B9-34BB544B2DAD}"/>
              </a:ext>
            </a:extLst>
          </p:cNvPr>
          <p:cNvGrpSpPr>
            <a:grpSpLocks/>
          </p:cNvGrpSpPr>
          <p:nvPr/>
        </p:nvGrpSpPr>
        <p:grpSpPr bwMode="auto">
          <a:xfrm>
            <a:off x="2424114" y="2708275"/>
            <a:ext cx="7488237" cy="2160588"/>
            <a:chOff x="612" y="1752"/>
            <a:chExt cx="4717" cy="1361"/>
          </a:xfrm>
        </p:grpSpPr>
        <p:grpSp>
          <p:nvGrpSpPr>
            <p:cNvPr id="103432" name="Group 20">
              <a:extLst>
                <a:ext uri="{FF2B5EF4-FFF2-40B4-BE49-F238E27FC236}">
                  <a16:creationId xmlns:a16="http://schemas.microsoft.com/office/drawing/2014/main" id="{DBE860BD-3E4C-4F95-AA23-375CA00B40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888"/>
              <a:ext cx="4564" cy="1009"/>
              <a:chOff x="1382" y="1641"/>
              <a:chExt cx="4564" cy="1009"/>
            </a:xfrm>
          </p:grpSpPr>
          <p:sp>
            <p:nvSpPr>
              <p:cNvPr id="103434" name="Rectangle 18">
                <a:extLst>
                  <a:ext uri="{FF2B5EF4-FFF2-40B4-BE49-F238E27FC236}">
                    <a16:creationId xmlns:a16="http://schemas.microsoft.com/office/drawing/2014/main" id="{68F0DF83-84A9-4CB8-BFF0-D2DC00061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" y="1641"/>
                <a:ext cx="4564" cy="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ΜΕΤΑΛΛΑ: </a:t>
                </a:r>
                <a:endParaRPr lang="en-US" altLang="el-GR" sz="1800" b="1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Ba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Ca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Na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Mg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Al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Mn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Zn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Fe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Ni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Sn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Pb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H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Cu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Hg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Ag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Pt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Au</a:t>
                </a:r>
                <a:endParaRPr lang="en-US" altLang="el-GR" sz="1800" b="1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                                             Αύξηση δραστικότητας  </a:t>
                </a:r>
                <a:endParaRPr lang="en-US" altLang="el-GR" sz="1800" b="1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altLang="el-GR" sz="1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35" name="Line 17">
                <a:extLst>
                  <a:ext uri="{FF2B5EF4-FFF2-40B4-BE49-F238E27FC236}">
                    <a16:creationId xmlns:a16="http://schemas.microsoft.com/office/drawing/2014/main" id="{43478ED6-2D5A-431A-8696-39DA71FFD2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9" y="2251"/>
                <a:ext cx="121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" name="Rectangle 19">
                <a:extLst>
                  <a:ext uri="{FF2B5EF4-FFF2-40B4-BE49-F238E27FC236}">
                    <a16:creationId xmlns:a16="http://schemas.microsoft.com/office/drawing/2014/main" id="{456F0F29-1078-4EDF-A139-F856B4A80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" y="2246"/>
                <a:ext cx="142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ΑΜΕΤΑΛΛΑ:</a:t>
                </a:r>
                <a:endParaRPr lang="en-US" altLang="el-GR" sz="1800" b="1">
                  <a:solidFill>
                    <a:srgbClr val="000000"/>
                  </a:solidFill>
                </a:endParaRPr>
              </a:p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l-GR" altLang="el-GR" sz="1800" b="1" baseline="-30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Cl</a:t>
                </a:r>
                <a:r>
                  <a:rPr lang="el-GR" altLang="el-GR" sz="1800" b="1" baseline="-30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Br</a:t>
                </a:r>
                <a:r>
                  <a:rPr lang="el-GR" altLang="el-GR" sz="1800" b="1" baseline="-30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O</a:t>
                </a:r>
                <a:r>
                  <a:rPr lang="el-GR" altLang="el-GR" sz="1800" b="1" baseline="-30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I</a:t>
                </a:r>
                <a:r>
                  <a:rPr lang="el-GR" altLang="el-GR" sz="1800" b="1" baseline="-30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l-GR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altLang="el-GR" sz="1800" b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S</a:t>
                </a:r>
                <a:endParaRPr lang="en-US" altLang="el-GR" sz="18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33" name="Rectangle 21">
              <a:extLst>
                <a:ext uri="{FF2B5EF4-FFF2-40B4-BE49-F238E27FC236}">
                  <a16:creationId xmlns:a16="http://schemas.microsoft.com/office/drawing/2014/main" id="{05CBE4CB-60A9-4551-9737-DEF4D2CD7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" y="1752"/>
              <a:ext cx="4717" cy="136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>
            <a:extLst>
              <a:ext uri="{FF2B5EF4-FFF2-40B4-BE49-F238E27FC236}">
                <a16:creationId xmlns:a16="http://schemas.microsoft.com/office/drawing/2014/main" id="{BD010FF4-00B9-4D19-B101-6F3AA4D87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841" y="1332896"/>
            <a:ext cx="55851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α) Μέταλλο + άλας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άλας + μέταλλο</a:t>
            </a:r>
            <a:endParaRPr lang="en-US" altLang="el-GR" sz="2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40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Zn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CuSO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ZnSO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Cu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endParaRPr lang="en-US" altLang="el-GR" sz="24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2Na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FeCl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2NaCl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Fe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</a:p>
        </p:txBody>
      </p:sp>
      <p:sp>
        <p:nvSpPr>
          <p:cNvPr id="104451" name="Rectangle 6">
            <a:extLst>
              <a:ext uri="{FF2B5EF4-FFF2-40B4-BE49-F238E27FC236}">
                <a16:creationId xmlns:a16="http://schemas.microsoft.com/office/drawing/2014/main" id="{6A49E7C5-972F-4FAA-82D7-BDA044B84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4452" name="WordArt 7">
            <a:extLst>
              <a:ext uri="{FF2B5EF4-FFF2-40B4-BE49-F238E27FC236}">
                <a16:creationId xmlns:a16="http://schemas.microsoft.com/office/drawing/2014/main" id="{08013241-8537-43E5-8A68-0052E09912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3A8EF1CE-C737-4C0E-B452-E8F14364E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4454" name="Rectangle 9">
            <a:extLst>
              <a:ext uri="{FF2B5EF4-FFF2-40B4-BE49-F238E27FC236}">
                <a16:creationId xmlns:a16="http://schemas.microsoft.com/office/drawing/2014/main" id="{8D3EF20F-FF45-4FF1-A62F-4BBB0DE05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4459" name="Rectangle 11">
            <a:extLst>
              <a:ext uri="{FF2B5EF4-FFF2-40B4-BE49-F238E27FC236}">
                <a16:creationId xmlns:a16="http://schemas.microsoft.com/office/drawing/2014/main" id="{9BD73D8B-0341-46B5-9110-17507775A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809" y="3206662"/>
            <a:ext cx="556594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β</a:t>
            </a:r>
            <a:r>
              <a:rPr lang="en-US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Μέταλλο</a:t>
            </a:r>
            <a:r>
              <a:rPr lang="en-US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οξύ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άλας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Η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40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2Al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(s)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+ 6HCl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400" b="1">
                <a:solidFill>
                  <a:srgbClr val="000000"/>
                </a:solidFill>
                <a:cs typeface="Times New Roman" panose="02020603050405020304" pitchFamily="18" charset="0"/>
              </a:rPr>
              <a:t> 2AlCl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+ 3H</a:t>
            </a:r>
            <a:r>
              <a:rPr lang="en-US" altLang="el-GR" sz="24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4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(g)</a:t>
            </a: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71FB0606-69E1-4B59-9FC9-D56D4B159DDE}"/>
              </a:ext>
            </a:extLst>
          </p:cNvPr>
          <p:cNvGrpSpPr>
            <a:grpSpLocks/>
          </p:cNvGrpSpPr>
          <p:nvPr/>
        </p:nvGrpSpPr>
        <p:grpSpPr bwMode="auto">
          <a:xfrm>
            <a:off x="2246314" y="4722815"/>
            <a:ext cx="5557837" cy="1611313"/>
            <a:chOff x="455" y="2885"/>
            <a:chExt cx="3501" cy="1015"/>
          </a:xfrm>
        </p:grpSpPr>
        <p:sp>
          <p:nvSpPr>
            <p:cNvPr id="104457" name="Rectangle 13">
              <a:extLst>
                <a:ext uri="{FF2B5EF4-FFF2-40B4-BE49-F238E27FC236}">
                  <a16:creationId xmlns:a16="http://schemas.microsoft.com/office/drawing/2014/main" id="{6A883579-8C5F-4DC5-9ABC-859EBCED1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" y="2885"/>
              <a:ext cx="289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24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γ) Μέταλλο + νερό </a:t>
              </a:r>
              <a:r>
                <a:rPr lang="el-GR" altLang="el-GR" sz="24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l-GR" altLang="el-GR" sz="24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 …… + Η</a:t>
              </a:r>
              <a:r>
                <a:rPr lang="el-GR" altLang="el-GR" sz="2400" b="1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</a:p>
          </p:txBody>
        </p:sp>
        <p:sp>
          <p:nvSpPr>
            <p:cNvPr id="104458" name="Rectangle 15">
              <a:extLst>
                <a:ext uri="{FF2B5EF4-FFF2-40B4-BE49-F238E27FC236}">
                  <a16:creationId xmlns:a16="http://schemas.microsoft.com/office/drawing/2014/main" id="{2F6A0A7C-A2DA-4EE6-A65C-C53F3AE06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3249"/>
              <a:ext cx="34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2Na</a:t>
              </a:r>
              <a:r>
                <a:rPr lang="en-US" altLang="el-GR" sz="24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(s)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+ 2H</a:t>
              </a:r>
              <a:r>
                <a:rPr lang="en-US" altLang="el-GR" sz="24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O</a:t>
              </a:r>
              <a:r>
                <a:rPr lang="en-US" altLang="el-GR" sz="24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(l)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l-GR" altLang="el-GR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2NaOH</a:t>
              </a:r>
              <a:r>
                <a:rPr lang="en-US" altLang="el-GR" sz="24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(aq)</a:t>
              </a:r>
              <a:r>
                <a:rPr lang="en-US" altLang="el-GR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+ H</a:t>
              </a:r>
              <a:r>
                <a:rPr lang="en-US" altLang="el-GR" sz="24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4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(g)</a:t>
              </a:r>
            </a:p>
          </p:txBody>
        </p:sp>
        <p:sp>
          <p:nvSpPr>
            <p:cNvPr id="4" name="Rectangle 17">
              <a:extLst>
                <a:ext uri="{FF2B5EF4-FFF2-40B4-BE49-F238E27FC236}">
                  <a16:creationId xmlns:a16="http://schemas.microsoft.com/office/drawing/2014/main" id="{F127C20B-DBC1-42B5-8A91-E9C916E51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3612"/>
              <a:ext cx="29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Mg</a:t>
              </a:r>
              <a:r>
                <a:rPr lang="en-US" altLang="el-GR" sz="24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(s)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+ H</a:t>
              </a:r>
              <a:r>
                <a:rPr lang="en-US" altLang="el-GR" sz="24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O</a:t>
              </a:r>
              <a:r>
                <a:rPr lang="en-US" altLang="el-GR" sz="24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(g)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el-GR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n-US" altLang="el-GR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 MgO</a:t>
              </a:r>
              <a:r>
                <a:rPr lang="en-US" altLang="el-GR" sz="24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(s)</a:t>
              </a:r>
              <a:r>
                <a:rPr lang="en-US" altLang="el-GR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+ H</a:t>
              </a:r>
              <a:r>
                <a:rPr lang="en-US" altLang="el-GR" sz="24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4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(g</a:t>
              </a:r>
              <a:r>
                <a:rPr lang="en-US" altLang="el-GR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>
            <a:extLst>
              <a:ext uri="{FF2B5EF4-FFF2-40B4-BE49-F238E27FC236}">
                <a16:creationId xmlns:a16="http://schemas.microsoft.com/office/drawing/2014/main" id="{49D6F53B-7DB9-4C38-A35D-22081EEB1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5475" name="WordArt 5">
            <a:extLst>
              <a:ext uri="{FF2B5EF4-FFF2-40B4-BE49-F238E27FC236}">
                <a16:creationId xmlns:a16="http://schemas.microsoft.com/office/drawing/2014/main" id="{CC14131D-C17E-42EC-89D9-4449AFDFA4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5476" name="Rectangle 6">
            <a:extLst>
              <a:ext uri="{FF2B5EF4-FFF2-40B4-BE49-F238E27FC236}">
                <a16:creationId xmlns:a16="http://schemas.microsoft.com/office/drawing/2014/main" id="{FDF76A44-9349-4B49-A186-E1A335262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5477" name="Rectangle 7">
            <a:extLst>
              <a:ext uri="{FF2B5EF4-FFF2-40B4-BE49-F238E27FC236}">
                <a16:creationId xmlns:a16="http://schemas.microsoft.com/office/drawing/2014/main" id="{8624D081-BCD6-443C-A29A-4226DA37E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5478" name="Rectangle 9">
            <a:extLst>
              <a:ext uri="{FF2B5EF4-FFF2-40B4-BE49-F238E27FC236}">
                <a16:creationId xmlns:a16="http://schemas.microsoft.com/office/drawing/2014/main" id="{F249B108-1FF0-447D-BB5C-EAB91C49F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215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srgbClr val="000000"/>
              </a:solidFill>
            </a:endParaRPr>
          </a:p>
        </p:txBody>
      </p:sp>
      <p:graphicFrame>
        <p:nvGraphicFramePr>
          <p:cNvPr id="105480" name="Object 8">
            <a:extLst>
              <a:ext uri="{FF2B5EF4-FFF2-40B4-BE49-F238E27FC236}">
                <a16:creationId xmlns:a16="http://schemas.microsoft.com/office/drawing/2014/main" id="{D94C13BD-761E-41D4-881C-ECBECB7A4E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0014" y="1700213"/>
          <a:ext cx="2809875" cy="374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2000000" imgH="2666667" progId="MSPhotoEd.3">
                  <p:embed/>
                </p:oleObj>
              </mc:Choice>
              <mc:Fallback>
                <p:oleObj r:id="rId3" imgW="2000000" imgH="2666667" progId="MSPhotoEd.3">
                  <p:embed/>
                  <p:pic>
                    <p:nvPicPr>
                      <p:cNvPr id="105480" name="Object 8">
                        <a:extLst>
                          <a:ext uri="{FF2B5EF4-FFF2-40B4-BE49-F238E27FC236}">
                            <a16:creationId xmlns:a16="http://schemas.microsoft.com/office/drawing/2014/main" id="{D94C13BD-761E-41D4-881C-ECBECB7A4E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1700213"/>
                        <a:ext cx="2809875" cy="374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">
            <a:extLst>
              <a:ext uri="{FF2B5EF4-FFF2-40B4-BE49-F238E27FC236}">
                <a16:creationId xmlns:a16="http://schemas.microsoft.com/office/drawing/2014/main" id="{5CACFC96-90F0-484B-ACD2-B29EA4C99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248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srgbClr val="000000"/>
              </a:solidFill>
            </a:endParaRPr>
          </a:p>
        </p:txBody>
      </p:sp>
      <p:graphicFrame>
        <p:nvGraphicFramePr>
          <p:cNvPr id="105482" name="Object 10">
            <a:extLst>
              <a:ext uri="{FF2B5EF4-FFF2-40B4-BE49-F238E27FC236}">
                <a16:creationId xmlns:a16="http://schemas.microsoft.com/office/drawing/2014/main" id="{C7BAF88D-4465-48E5-BECE-003606BD64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84900" y="1700213"/>
          <a:ext cx="2903538" cy="374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5" imgW="1980952" imgH="2553056" progId="MSPhotoEd.3">
                  <p:embed/>
                </p:oleObj>
              </mc:Choice>
              <mc:Fallback>
                <p:oleObj r:id="rId5" imgW="1980952" imgH="2553056" progId="MSPhotoEd.3">
                  <p:embed/>
                  <p:pic>
                    <p:nvPicPr>
                      <p:cNvPr id="105482" name="Object 10">
                        <a:extLst>
                          <a:ext uri="{FF2B5EF4-FFF2-40B4-BE49-F238E27FC236}">
                            <a16:creationId xmlns:a16="http://schemas.microsoft.com/office/drawing/2014/main" id="{C7BAF88D-4465-48E5-BECE-003606BD64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1700213"/>
                        <a:ext cx="2903538" cy="374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>
            <a:extLst>
              <a:ext uri="{FF2B5EF4-FFF2-40B4-BE49-F238E27FC236}">
                <a16:creationId xmlns:a16="http://schemas.microsoft.com/office/drawing/2014/main" id="{9EA9F696-57C8-476C-9621-70C67DAAA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6499" name="WordArt 5">
            <a:extLst>
              <a:ext uri="{FF2B5EF4-FFF2-40B4-BE49-F238E27FC236}">
                <a16:creationId xmlns:a16="http://schemas.microsoft.com/office/drawing/2014/main" id="{9BADC12D-ABC6-4F5B-9679-BE6E4FB114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6500" name="Rectangle 6">
            <a:extLst>
              <a:ext uri="{FF2B5EF4-FFF2-40B4-BE49-F238E27FC236}">
                <a16:creationId xmlns:a16="http://schemas.microsoft.com/office/drawing/2014/main" id="{98EAFE8F-FFCF-40BF-96F9-3560AAF96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6501" name="Rectangle 7">
            <a:extLst>
              <a:ext uri="{FF2B5EF4-FFF2-40B4-BE49-F238E27FC236}">
                <a16:creationId xmlns:a16="http://schemas.microsoft.com/office/drawing/2014/main" id="{DF45FEEE-9018-4944-A103-65E3E7BFE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6505" name="Rectangle 9">
            <a:extLst>
              <a:ext uri="{FF2B5EF4-FFF2-40B4-BE49-F238E27FC236}">
                <a16:creationId xmlns:a16="http://schemas.microsoft.com/office/drawing/2014/main" id="{B03653A5-CD3A-486A-AB78-4EA47FDE1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15" y="1411566"/>
            <a:ext cx="37295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Β.  ΜΕΤΑΘΕΤΙΚΕΣ ΑΝΤΙΔΡΑΣΕΙΣ</a:t>
            </a:r>
          </a:p>
        </p:txBody>
      </p:sp>
      <p:sp>
        <p:nvSpPr>
          <p:cNvPr id="106507" name="Rectangle 11">
            <a:extLst>
              <a:ext uri="{FF2B5EF4-FFF2-40B4-BE49-F238E27FC236}">
                <a16:creationId xmlns:a16="http://schemas.microsoft.com/office/drawing/2014/main" id="{4FBEA882-0023-4D19-8C8F-D01767F76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782764"/>
            <a:ext cx="85693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Στις αντιδράσεις αυτές οι αριθμοί οξείδωσης όλων των στοιχείων που μετέχουν στην αντίδραση παραμένουν σταθεροί. Τέτοιες αντιδράσεις είναι οι αντιδράσεις διπλής αντικατάστασης και η εξουδετέρωση.</a:t>
            </a: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C63F5A11-EF7C-4F79-A82D-AE8053121760}"/>
              </a:ext>
            </a:extLst>
          </p:cNvPr>
          <p:cNvGrpSpPr>
            <a:grpSpLocks/>
          </p:cNvGrpSpPr>
          <p:nvPr/>
        </p:nvGrpSpPr>
        <p:grpSpPr bwMode="auto">
          <a:xfrm>
            <a:off x="2143125" y="2836866"/>
            <a:ext cx="4927600" cy="919164"/>
            <a:chOff x="390" y="1787"/>
            <a:chExt cx="3104" cy="579"/>
          </a:xfrm>
        </p:grpSpPr>
        <p:sp>
          <p:nvSpPr>
            <p:cNvPr id="106506" name="Rectangle 13">
              <a:extLst>
                <a:ext uri="{FF2B5EF4-FFF2-40B4-BE49-F238E27FC236}">
                  <a16:creationId xmlns:a16="http://schemas.microsoft.com/office/drawing/2014/main" id="{AADB2EF9-49CE-4FD1-BDA1-72B8F8CF6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1787"/>
              <a:ext cx="310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1. Αντιδράσεις διπλής αντικατάστασης</a:t>
              </a:r>
              <a:r>
                <a:rPr lang="el-GR" altLang="el-GR" sz="18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3" name="Rectangle 15">
              <a:extLst>
                <a:ext uri="{FF2B5EF4-FFF2-40B4-BE49-F238E27FC236}">
                  <a16:creationId xmlns:a16="http://schemas.microsoft.com/office/drawing/2014/main" id="{3B90C70B-D0DC-45F7-98FF-BBF1C3A03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" y="2114"/>
              <a:ext cx="19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  <a:r>
                <a:rPr lang="el-GR" altLang="el-GR" sz="2000" b="1" baseline="30000">
                  <a:solidFill>
                    <a:srgbClr val="000000"/>
                  </a:solidFill>
                  <a:cs typeface="Times New Roman" panose="02020603050405020304" pitchFamily="18" charset="0"/>
                </a:rPr>
                <a:t>+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Β</a:t>
              </a:r>
              <a:r>
                <a:rPr lang="el-GR" altLang="el-GR" sz="2000" b="1" baseline="30000">
                  <a:solidFill>
                    <a:srgbClr val="000000"/>
                  </a:solidFill>
                  <a:cs typeface="Times New Roman" panose="02020603050405020304" pitchFamily="18" charset="0"/>
                </a:rPr>
                <a:t>-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 + Γ</a:t>
              </a:r>
              <a:r>
                <a:rPr lang="el-GR" altLang="el-GR" sz="2000" b="1" baseline="30000">
                  <a:solidFill>
                    <a:srgbClr val="000000"/>
                  </a:solidFill>
                  <a:cs typeface="Times New Roman" panose="02020603050405020304" pitchFamily="18" charset="0"/>
                </a:rPr>
                <a:t>+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Δ</a:t>
              </a:r>
              <a:r>
                <a:rPr lang="el-GR" altLang="el-GR" sz="2000" b="1" baseline="30000">
                  <a:solidFill>
                    <a:srgbClr val="000000"/>
                  </a:solidFill>
                  <a:cs typeface="Times New Roman" panose="02020603050405020304" pitchFamily="18" charset="0"/>
                </a:rPr>
                <a:t>-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l-GR" altLang="el-GR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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 Α</a:t>
              </a:r>
              <a:r>
                <a:rPr lang="el-GR" altLang="el-GR" sz="2000" b="1" baseline="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  <a:r>
                <a:rPr lang="el-GR" altLang="el-GR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Δ</a:t>
              </a:r>
              <a:r>
                <a:rPr lang="el-GR" altLang="el-GR" sz="2000" b="1" baseline="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  <a:r>
                <a:rPr lang="el-GR" altLang="el-GR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+ Γ</a:t>
              </a:r>
              <a:r>
                <a:rPr lang="el-GR" altLang="el-GR" sz="2000" b="1" baseline="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  <a:r>
                <a:rPr lang="el-GR" altLang="el-GR" sz="20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Β</a:t>
              </a:r>
              <a:r>
                <a:rPr lang="el-GR" altLang="el-GR" sz="2000" b="1" baseline="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</p:grpSp>
      <p:sp>
        <p:nvSpPr>
          <p:cNvPr id="106513" name="Rectangle 17">
            <a:extLst>
              <a:ext uri="{FF2B5EF4-FFF2-40B4-BE49-F238E27FC236}">
                <a16:creationId xmlns:a16="http://schemas.microsoft.com/office/drawing/2014/main" id="{A77A2B2B-1CB5-43EB-9A27-9F0E2D98D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1408" y="3926255"/>
            <a:ext cx="607409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AgNO</a:t>
            </a:r>
            <a:r>
              <a:rPr lang="el-GR" altLang="el-GR" sz="20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aq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NaCl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aq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NaNO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aq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AgCl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Ca(OH)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2NaOH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CaCO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BaCl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+ 2HNO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Ba(NO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+ 2HCl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5" grpId="0"/>
      <p:bldP spid="106507" grpId="0"/>
      <p:bldP spid="1065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>
            <a:extLst>
              <a:ext uri="{FF2B5EF4-FFF2-40B4-BE49-F238E27FC236}">
                <a16:creationId xmlns:a16="http://schemas.microsoft.com/office/drawing/2014/main" id="{7E5E76E4-383D-4DA4-9BFA-62EF672C9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7523" name="WordArt 5">
            <a:extLst>
              <a:ext uri="{FF2B5EF4-FFF2-40B4-BE49-F238E27FC236}">
                <a16:creationId xmlns:a16="http://schemas.microsoft.com/office/drawing/2014/main" id="{362C1EB7-BAE3-4820-A6B4-5CF5957340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7524" name="Rectangle 6">
            <a:extLst>
              <a:ext uri="{FF2B5EF4-FFF2-40B4-BE49-F238E27FC236}">
                <a16:creationId xmlns:a16="http://schemas.microsoft.com/office/drawing/2014/main" id="{BAC521D9-DAE6-4550-91A0-92A0F80A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7525" name="Rectangle 7">
            <a:extLst>
              <a:ext uri="{FF2B5EF4-FFF2-40B4-BE49-F238E27FC236}">
                <a16:creationId xmlns:a16="http://schemas.microsoft.com/office/drawing/2014/main" id="{C25F7709-4167-44EB-B574-AC5D8698F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44085DEB-0BBD-4949-80C4-BD63C7179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553320"/>
            <a:ext cx="799306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Εδώ πρέπει να υπογραμμίσουμε ότι μία αντίδραση διπλής αντικατάστασης γίνεται μόνο εφόσον ένα από τα προϊόντα της αντίδρασης:</a:t>
            </a:r>
            <a:endParaRPr lang="en-US" altLang="el-GR" sz="18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«πέφτει» ως ίζημα (καταβύθιση).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εκφεύγει ως αέριο από το αντιδρών σύστημα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είναι ελάχιστα ιοντιζόμενη ένωση, δηλαδή διίσταται σε πολύ μικρό   ποσοστό.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AE2A1A90-49C3-408B-B7C8-3EA22E6433F6}"/>
              </a:ext>
            </a:extLst>
          </p:cNvPr>
          <p:cNvGrpSpPr>
            <a:grpSpLocks/>
          </p:cNvGrpSpPr>
          <p:nvPr/>
        </p:nvGrpSpPr>
        <p:grpSpPr bwMode="auto">
          <a:xfrm>
            <a:off x="1871664" y="4076700"/>
            <a:ext cx="7966075" cy="2160588"/>
            <a:chOff x="219" y="2568"/>
            <a:chExt cx="5018" cy="1361"/>
          </a:xfrm>
        </p:grpSpPr>
        <p:sp>
          <p:nvSpPr>
            <p:cNvPr id="107528" name="Text Box 10">
              <a:extLst>
                <a:ext uri="{FF2B5EF4-FFF2-40B4-BE49-F238E27FC236}">
                  <a16:creationId xmlns:a16="http://schemas.microsoft.com/office/drawing/2014/main" id="{59DF5F9B-6CD6-45F6-B46B-5ACB0F78B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2568"/>
              <a:ext cx="3039" cy="22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 b="1">
                  <a:solidFill>
                    <a:srgbClr val="FFFFFF"/>
                  </a:solidFill>
                </a:rPr>
                <a:t>ΠΙΝΑΚΑΣ 3.1: </a:t>
              </a:r>
              <a:r>
                <a:rPr lang="el-GR" altLang="el-GR" sz="1800">
                  <a:solidFill>
                    <a:srgbClr val="FFFFFF"/>
                  </a:solidFill>
                </a:rPr>
                <a:t>Κυριότερα αέρια και ιζήματα</a:t>
              </a:r>
              <a:endParaRPr lang="en-US" altLang="el-GR" sz="1800">
                <a:solidFill>
                  <a:srgbClr val="000000"/>
                </a:solidFill>
              </a:endParaRPr>
            </a:p>
          </p:txBody>
        </p:sp>
        <p:sp>
          <p:nvSpPr>
            <p:cNvPr id="3" name="Rectangle 12">
              <a:extLst>
                <a:ext uri="{FF2B5EF4-FFF2-40B4-BE49-F238E27FC236}">
                  <a16:creationId xmlns:a16="http://schemas.microsoft.com/office/drawing/2014/main" id="{A33E7533-E888-4A6A-8EF1-A30A7F704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" y="2795"/>
              <a:ext cx="5018" cy="110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ΑΕΡΙΑ</a:t>
              </a:r>
              <a:r>
                <a:rPr lang="el-GR" altLang="el-GR" sz="1800">
                  <a:solidFill>
                    <a:srgbClr val="0000FF"/>
                  </a:solidFill>
                  <a:cs typeface="Times New Roman" panose="02020603050405020304" pitchFamily="18" charset="0"/>
                </a:rPr>
                <a:t>: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 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HF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HCl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HBr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HI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HCN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SO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NH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endParaRPr lang="en-US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l-GR" sz="180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ΙΖΗΜΑΤΑ</a:t>
              </a:r>
              <a:r>
                <a:rPr lang="el-GR" altLang="el-GR" sz="1800">
                  <a:solidFill>
                    <a:srgbClr val="0000FF"/>
                  </a:solidFill>
                  <a:cs typeface="Times New Roman" panose="02020603050405020304" pitchFamily="18" charset="0"/>
                </a:rPr>
                <a:t>: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 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AgCl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AgBr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AgI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BaSO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CaSO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PbSO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endParaRPr lang="en-US" altLang="el-GR" sz="180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Όλα τα ανθρακικά άλατα εκτός από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Na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(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NH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)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.</a:t>
              </a:r>
              <a:endParaRPr lang="en-US" altLang="el-GR" sz="180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Όλα τα θειούχα άλατα εκτός από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Na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(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NH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)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S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.</a:t>
              </a:r>
              <a:endParaRPr lang="en-US" altLang="el-GR" sz="180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Όλα τα υδροξείδια των μετάλλων εκτός από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KOH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NaOH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Ca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(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OH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)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Ba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(</a:t>
              </a:r>
              <a:r>
                <a:rPr lang="en-US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OH</a:t>
              </a:r>
              <a:r>
                <a:rPr lang="el-GR" altLang="el-GR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)</a:t>
              </a:r>
              <a:r>
                <a:rPr lang="el-GR" altLang="el-GR" sz="18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7530" name="Rectangle 13">
              <a:extLst>
                <a:ext uri="{FF2B5EF4-FFF2-40B4-BE49-F238E27FC236}">
                  <a16:creationId xmlns:a16="http://schemas.microsoft.com/office/drawing/2014/main" id="{3179B7E9-E506-4AF0-A804-905CD69FF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2795"/>
              <a:ext cx="4808" cy="113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el-GR" altLang="el-GR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>
            <a:extLst>
              <a:ext uri="{FF2B5EF4-FFF2-40B4-BE49-F238E27FC236}">
                <a16:creationId xmlns:a16="http://schemas.microsoft.com/office/drawing/2014/main" id="{F90D4012-0061-4F38-9689-2D8146C2B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8547" name="WordArt 5">
            <a:extLst>
              <a:ext uri="{FF2B5EF4-FFF2-40B4-BE49-F238E27FC236}">
                <a16:creationId xmlns:a16="http://schemas.microsoft.com/office/drawing/2014/main" id="{57B2E664-E393-4266-B37A-86086EFF7C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8548" name="Rectangle 6">
            <a:extLst>
              <a:ext uri="{FF2B5EF4-FFF2-40B4-BE49-F238E27FC236}">
                <a16:creationId xmlns:a16="http://schemas.microsoft.com/office/drawing/2014/main" id="{8D67E58B-56F0-4D3D-95F1-FCA72A778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8549" name="Rectangle 7">
            <a:extLst>
              <a:ext uri="{FF2B5EF4-FFF2-40B4-BE49-F238E27FC236}">
                <a16:creationId xmlns:a16="http://schemas.microsoft.com/office/drawing/2014/main" id="{998BECEE-58C7-41FB-8AB2-7C0BE165E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pic>
        <p:nvPicPr>
          <p:cNvPr id="108552" name="Picture 8" descr="3">
            <a:extLst>
              <a:ext uri="{FF2B5EF4-FFF2-40B4-BE49-F238E27FC236}">
                <a16:creationId xmlns:a16="http://schemas.microsoft.com/office/drawing/2014/main" id="{B9E5D78C-20D4-4A7E-90B2-E8AEEDCC2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2205038"/>
            <a:ext cx="36925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D7AF323B-5C7C-4A25-BFD9-69D224ECC23A}"/>
              </a:ext>
            </a:extLst>
          </p:cNvPr>
          <p:cNvGrpSpPr>
            <a:grpSpLocks/>
          </p:cNvGrpSpPr>
          <p:nvPr/>
        </p:nvGrpSpPr>
        <p:grpSpPr bwMode="auto">
          <a:xfrm>
            <a:off x="1901826" y="2185989"/>
            <a:ext cx="7793038" cy="2596653"/>
            <a:chOff x="420" y="945"/>
            <a:chExt cx="4909" cy="1064"/>
          </a:xfrm>
        </p:grpSpPr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81AFB004-6146-46D1-BE3E-762B2D278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945"/>
              <a:ext cx="4898" cy="1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2000" i="1">
                  <a:solidFill>
                    <a:srgbClr val="000000"/>
                  </a:solidFill>
                  <a:cs typeface="Times New Roman" panose="02020603050405020304" pitchFamily="18" charset="0"/>
                </a:rPr>
                <a:t>Παρατήρηση: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 Το ανθρακικό οξύ (Η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) και  το θειώδες οξύ (H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SO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) είναι ασταθείς ενώσεις, ενώ το υδροξείδιο του αμμωνίου (ΝΗ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4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ΟΗ) είναι μόριο υποθετικό. Γι’ αυτό στη θέση των προϊόντων γράφουμε:</a:t>
              </a:r>
              <a:endParaRPr lang="en-US" altLang="el-GR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l-GR" sz="200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CO</a:t>
              </a:r>
              <a:r>
                <a:rPr lang="el-GR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el-GR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 + 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l-GR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O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αντί  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l-GR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CO</a:t>
              </a:r>
              <a:r>
                <a:rPr lang="el-GR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endParaRPr lang="en-US" altLang="el-GR" sz="2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SO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en-US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 + H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O     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αντί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H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SO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endParaRPr lang="en-US" altLang="el-GR" sz="2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l-GR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08553" name="Rectangle 10">
              <a:extLst>
                <a:ext uri="{FF2B5EF4-FFF2-40B4-BE49-F238E27FC236}">
                  <a16:creationId xmlns:a16="http://schemas.microsoft.com/office/drawing/2014/main" id="{EE7D95C7-DA11-4F28-922C-C214B9F2D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1769"/>
              <a:ext cx="208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  <a:buNone/>
              </a:pPr>
              <a:br>
                <a:rPr lang="el-GR" altLang="el-GR" sz="1200">
                  <a:solidFill>
                    <a:srgbClr val="000000"/>
                  </a:solidFill>
                  <a:cs typeface="Times New Roman" panose="02020603050405020304" pitchFamily="18" charset="0"/>
                </a:rPr>
              </a:br>
              <a:r>
                <a:rPr lang="en-US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NH</a:t>
              </a:r>
              <a:r>
                <a:rPr lang="en-US" altLang="el-GR" sz="2000" baseline="-30000">
                  <a:solidFill>
                    <a:srgbClr val="000000"/>
                  </a:solidFill>
                  <a:cs typeface="Times New Roman" panose="02020603050405020304" pitchFamily="18" charset="0"/>
                </a:rPr>
                <a:t>3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en-US" altLang="el-GR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 + H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O    </a:t>
              </a:r>
              <a:r>
                <a:rPr lang="el-GR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αντί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NH</a:t>
              </a:r>
              <a:r>
                <a:rPr lang="en-US" altLang="el-GR" sz="2000" baseline="-30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4</a:t>
              </a:r>
              <a:r>
                <a:rPr lang="en-US" altLang="el-GR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OH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>
            <a:extLst>
              <a:ext uri="{FF2B5EF4-FFF2-40B4-BE49-F238E27FC236}">
                <a16:creationId xmlns:a16="http://schemas.microsoft.com/office/drawing/2014/main" id="{4E206C93-6D9C-4D04-944E-74E33A81B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0478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9571" name="WordArt 5">
            <a:extLst>
              <a:ext uri="{FF2B5EF4-FFF2-40B4-BE49-F238E27FC236}">
                <a16:creationId xmlns:a16="http://schemas.microsoft.com/office/drawing/2014/main" id="{6C912465-6313-4F12-866B-6F80A7AD59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187325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9572" name="Rectangle 6">
            <a:extLst>
              <a:ext uri="{FF2B5EF4-FFF2-40B4-BE49-F238E27FC236}">
                <a16:creationId xmlns:a16="http://schemas.microsoft.com/office/drawing/2014/main" id="{B9B44EFE-0BB8-42FA-8FB0-1175A50D1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61848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3.5 Χημικές αντιδράσεις</a:t>
            </a:r>
          </a:p>
        </p:txBody>
      </p:sp>
      <p:sp>
        <p:nvSpPr>
          <p:cNvPr id="109573" name="Rectangle 7">
            <a:extLst>
              <a:ext uri="{FF2B5EF4-FFF2-40B4-BE49-F238E27FC236}">
                <a16:creationId xmlns:a16="http://schemas.microsoft.com/office/drawing/2014/main" id="{634CFC08-F0B0-4C67-BC10-2F95D4307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841267"/>
            <a:ext cx="3792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FF"/>
                </a:solidFill>
                <a:cs typeface="Times New Roman" panose="02020603050405020304" pitchFamily="18" charset="0"/>
              </a:rPr>
              <a:t>Μερικά είδη χημικών αντιδράσεων</a:t>
            </a:r>
            <a:endParaRPr lang="el-GR" altLang="el-GR" sz="1800">
              <a:solidFill>
                <a:srgbClr val="000000"/>
              </a:solidFill>
            </a:endParaRPr>
          </a:p>
        </p:txBody>
      </p:sp>
      <p:sp>
        <p:nvSpPr>
          <p:cNvPr id="109577" name="Rectangle 9">
            <a:extLst>
              <a:ext uri="{FF2B5EF4-FFF2-40B4-BE49-F238E27FC236}">
                <a16:creationId xmlns:a16="http://schemas.microsoft.com/office/drawing/2014/main" id="{24DF5BCD-446F-4E50-928E-A1CA0BB4F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9021" y="1541433"/>
            <a:ext cx="2270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2. Εξουδετέρωση</a:t>
            </a:r>
          </a:p>
        </p:txBody>
      </p:sp>
      <p:sp>
        <p:nvSpPr>
          <p:cNvPr id="109579" name="Rectangle 11">
            <a:extLst>
              <a:ext uri="{FF2B5EF4-FFF2-40B4-BE49-F238E27FC236}">
                <a16:creationId xmlns:a16="http://schemas.microsoft.com/office/drawing/2014/main" id="{4F57F64E-3A14-406C-B57A-32D090D16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1989139"/>
            <a:ext cx="214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Η</a:t>
            </a:r>
            <a:r>
              <a:rPr lang="en-GB" altLang="el-GR" sz="2000" b="1" baseline="3000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r>
              <a: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+ ΟΗ</a:t>
            </a:r>
            <a:r>
              <a:rPr lang="en-GB" altLang="el-GR" sz="2000" b="1" baseline="3000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Η</a:t>
            </a:r>
            <a:r>
              <a:rPr lang="en-GB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Ο</a:t>
            </a:r>
            <a:r>
              <a:rPr lang="en-US" altLang="el-GR" sz="18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9581" name="Rectangle 13">
            <a:extLst>
              <a:ext uri="{FF2B5EF4-FFF2-40B4-BE49-F238E27FC236}">
                <a16:creationId xmlns:a16="http://schemas.microsoft.com/office/drawing/2014/main" id="{C1A27CBD-872F-44D6-B1E3-B34892A86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708276"/>
            <a:ext cx="7848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Εξαιτίας της αντίδρασης αυτής πολλές φορές «εξαφανίζονται» (εξουδετερώνονται) τόσο οι ιδιότητες του οξέος (που οφείλονται στα Η</a:t>
            </a:r>
            <a:r>
              <a:rPr lang="el-GR" altLang="el-GR" sz="1800" baseline="3000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 όσο και οι ιδιότητες της βάσης (που οφείλονται στα ΟΗ</a:t>
            </a:r>
            <a:r>
              <a:rPr lang="el-GR" altLang="el-GR" sz="1800" baseline="3000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). Γι’ αυτό και η αντίδραση ονομάζεται </a:t>
            </a:r>
            <a:r>
              <a:rPr lang="el-GR" altLang="el-GR" sz="1800" b="1" i="1">
                <a:solidFill>
                  <a:srgbClr val="000000"/>
                </a:solidFill>
                <a:cs typeface="Times New Roman" panose="02020603050405020304" pitchFamily="18" charset="0"/>
              </a:rPr>
              <a:t>εξουδετέρωση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9583" name="Rectangle 15">
            <a:extLst>
              <a:ext uri="{FF2B5EF4-FFF2-40B4-BE49-F238E27FC236}">
                <a16:creationId xmlns:a16="http://schemas.microsoft.com/office/drawing/2014/main" id="{2C1F14CF-B341-431D-B0AA-71944A56C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889" y="4340593"/>
            <a:ext cx="60548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NaOH­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+ HCl</a:t>
            </a:r>
            <a:r>
              <a:rPr lang="el-GR" altLang="el-GR" sz="2000" b="1" i="1">
                <a:solidFill>
                  <a:srgbClr val="000000"/>
                </a:solidFill>
                <a:cs typeface="Times New Roman" panose="02020603050405020304" pitchFamily="18" charset="0"/>
              </a:rPr>
              <a:t>(aq)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NaCl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H</a:t>
            </a:r>
            <a:r>
              <a:rPr lang="el-GR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(l)</a:t>
            </a:r>
            <a:endParaRPr lang="en-US" altLang="el-GR" sz="2000" b="1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+ 2KOH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K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+ 2H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(l)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3Ca(OH)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+ 2H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(aq)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Ca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(PO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l-GR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US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 + 6H</a:t>
            </a:r>
            <a:r>
              <a:rPr lang="en-US" altLang="el-GR" sz="20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l-GR" sz="20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9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7" grpId="0"/>
      <p:bldP spid="10958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1178</Words>
  <Application>Microsoft Office PowerPoint</Application>
  <PresentationFormat>Widescreen</PresentationFormat>
  <Paragraphs>116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Default Design</vt:lpstr>
      <vt:lpstr>Microsoft Equation 3.0</vt:lpstr>
      <vt:lpstr>MSPhotoEd.3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2020-03-25T17:44:12Z</dcterms:created>
  <dcterms:modified xsi:type="dcterms:W3CDTF">2020-03-25T17:45:03Z</dcterms:modified>
</cp:coreProperties>
</file>