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46D192-DC24-4B0B-B130-C0E98CB20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EC9C42-C7DF-41C0-9429-22DE15A93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4FB03-7A37-43A9-90B0-B656D7A92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737C5-316C-4850-B811-53D2E775025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8831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8D13CA-BE8E-4999-B638-456749F9E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1A74EF-52E2-4E1F-B153-B2EF51EB4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D9925-B83F-4F37-A34C-8D1208BBD1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FA411-D71D-4780-BE79-57A5C5C3100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6416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BB6481-4863-40D5-8CAB-677EC106C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34A2B4-DA8A-4675-8B9C-73AE52925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F175FB-FDFF-48C8-9287-575811DC3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69A63-A3C7-413B-8348-F28C326FC6B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3145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699290-DBAC-4446-8D9A-236B16620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C2929-8247-4087-A5DA-AEDC0487D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108746-794E-4741-8948-0C5579103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CDE3-3916-4EBF-B944-47ECD833A67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910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4D53B-72B3-4F38-99CF-504178FAB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776A55-4EB5-453C-A966-13489F3D7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E0C587-0054-46C8-A2BA-662535CDB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1D254-B7D8-47E9-83EA-2D36605A5B5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3226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88E26-F5F1-4D4A-A6C3-8B8AC16C0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9E7277-6A37-41D5-9704-E0A4E7B6C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E51834-318B-46AE-95DD-1F83E8552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6FB11-0928-4B85-A35C-85FB2B20C42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3719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858994-4C1A-4CF4-B0BF-98D88B492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1A4AC8-2C6C-48E2-AB66-4A162A9FA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6CF355-BD1B-466F-9229-BF5A55C1B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886DC-957D-4BC1-9B3B-23F6691801A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9656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EA0DC6-E116-439E-931E-AD73E8A86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B695E1-67E3-4627-ADD5-EDFCD2F3F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3BD98-B384-44D0-B977-3506854F3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96D93-0831-4866-8F93-1D9A0A2B5E7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9060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04ED9E-7101-4C7F-BF76-9617734F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1F34CE-EE06-4852-9D86-3882F33F0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24F26F-C389-43EB-AE13-16ADE3A8E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CD6FB-D285-4871-9738-8A6E045EBBA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0522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F3F74-2EF0-4FB6-83B9-A358D7254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88469-0C0F-4FF5-8704-1D353AD79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E6C12-F875-4054-9001-FCCBE144D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86E60-A1F4-420D-BCF5-3E211A4E776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2887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212C4-8A87-42C6-9CC6-57339334D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BDDCC-4A6F-406B-9A92-FC3BC4E12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7E153-3BE7-4258-859D-8C340FA1D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71A6A-7A5E-40EF-B6B8-A446646084D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6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B885EC-891D-47D4-98B2-2FBBCCF41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3B0ED3-E4FC-4DAF-9884-A40B8C90F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6B29B0-72E2-4246-8BD8-EAADB965C9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0CADBF-0ADD-429E-95B0-C90BCEA38C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7355E0-51FA-45F7-9B0D-9C3AB4E6CC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729D4C8-A159-40BA-80F9-C0ADA7FB65B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8025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xofyllo 4">
            <a:extLst>
              <a:ext uri="{FF2B5EF4-FFF2-40B4-BE49-F238E27FC236}">
                <a16:creationId xmlns:a16="http://schemas.microsoft.com/office/drawing/2014/main" id="{53E210D8-4D3C-481A-9553-A68F3284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6" y="0"/>
            <a:ext cx="443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WordArt 3">
            <a:extLst>
              <a:ext uri="{FF2B5EF4-FFF2-40B4-BE49-F238E27FC236}">
                <a16:creationId xmlns:a16="http://schemas.microsoft.com/office/drawing/2014/main" id="{474BAA09-F94B-4AC8-A50F-D1CAB9EBE4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2313" y="476250"/>
            <a:ext cx="823912" cy="109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kern="10"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ED3B81F3-5674-4177-B5C1-8FF7CEE6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773238"/>
            <a:ext cx="4319588" cy="6477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>
                <a:solidFill>
                  <a:srgbClr val="0000FF"/>
                </a:solidFill>
                <a:latin typeface="Times New Roman" panose="02020603050405020304" pitchFamily="18" charset="0"/>
              </a:rPr>
              <a:t>   ΣΤΟΙΧΕΙΟΜΕΤΡΙΑ</a:t>
            </a:r>
            <a:r>
              <a:rPr lang="el-GR" altLang="el-GR" sz="2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l-GR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Object 2">
            <a:extLst>
              <a:ext uri="{FF2B5EF4-FFF2-40B4-BE49-F238E27FC236}">
                <a16:creationId xmlns:a16="http://schemas.microsoft.com/office/drawing/2014/main" id="{480FBA22-0ED8-478A-BA68-6D5C251B2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3114" y="260351"/>
          <a:ext cx="205422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2390476" imgH="3095238" progId="MSPhotoEd.3">
                  <p:embed/>
                </p:oleObj>
              </mc:Choice>
              <mc:Fallback>
                <p:oleObj r:id="rId3" imgW="2390476" imgH="3095238" progId="MSPhotoEd.3">
                  <p:embed/>
                  <p:pic>
                    <p:nvPicPr>
                      <p:cNvPr id="125954" name="Object 2">
                        <a:extLst>
                          <a:ext uri="{FF2B5EF4-FFF2-40B4-BE49-F238E27FC236}">
                            <a16:creationId xmlns:a16="http://schemas.microsoft.com/office/drawing/2014/main" id="{480FBA22-0ED8-478A-BA68-6D5C251B2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4" y="260351"/>
                        <a:ext cx="205422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5" name="Rectangle 3">
            <a:extLst>
              <a:ext uri="{FF2B5EF4-FFF2-40B4-BE49-F238E27FC236}">
                <a16:creationId xmlns:a16="http://schemas.microsoft.com/office/drawing/2014/main" id="{69BBB80B-ADAD-4B19-82B0-9E0EAA8EA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31144"/>
            <a:ext cx="4349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Γρ</a:t>
            </a:r>
            <a:r>
              <a:rPr lang="en-GB" altLang="el-GR" sz="2400" b="1" dirty="0">
                <a:solidFill>
                  <a:srgbClr val="0033CC"/>
                </a:solidFill>
                <a:cs typeface="Times New Roman" panose="02020603050405020304" pitchFamily="18" charset="0"/>
              </a:rPr>
              <a:t>αμμομοριακός όγκος (</a:t>
            </a:r>
            <a:r>
              <a:rPr lang="en-US" altLang="el-GR" sz="2400" b="1" i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V</a:t>
            </a:r>
            <a:r>
              <a:rPr lang="en-US" altLang="el-GR" sz="2400" b="1" baseline="-300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m</a:t>
            </a:r>
            <a:r>
              <a:rPr lang="en-GB" altLang="el-GR" sz="2400" b="1" dirty="0">
                <a:solidFill>
                  <a:srgbClr val="0033CC"/>
                </a:solidFill>
                <a:cs typeface="Times New Roman" panose="02020603050405020304" pitchFamily="18" charset="0"/>
              </a:rPr>
              <a:t>)</a:t>
            </a:r>
            <a:r>
              <a:rPr lang="en-US" altLang="el-GR" sz="16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A3F0EAC2-A80E-4F6A-9A8A-11B33E8E8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981076"/>
            <a:ext cx="6121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Ιταλός φυσικός </a:t>
            </a:r>
            <a:r>
              <a:rPr lang="en-US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Avogadro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διατύπωσε το 1811 την ομώνυμη υπόθεση (ή αρχή ή νόμο) στην προσπάθειά του να ερμηνεύσει το νόμο </a:t>
            </a:r>
            <a:r>
              <a:rPr lang="en-US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Gay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Lussac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, ο οποίος αναφέρεται στην αναλογία όγκων που έχουν τα αέρια, όταν ενώνονται. Σύμφωνα με την υπόθεση αυτή:</a:t>
            </a:r>
            <a:r>
              <a:rPr lang="en-US" altLang="el-GR" sz="1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778E04CA-68AE-45B8-9ED9-27660138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213101"/>
            <a:ext cx="7993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b="1" i="1">
                <a:solidFill>
                  <a:srgbClr val="000000"/>
                </a:solidFill>
                <a:cs typeface="Times New Roman" panose="02020603050405020304" pitchFamily="18" charset="0"/>
              </a:rPr>
              <a:t>Ίσοι όγκοι αερίων ή ατμών στις ίδιες συνθήκες θερμοκρασίας και πίεσης περιέχουν τον ίδιο αριθμό μορίων. Ισχύει και το αντίστροφο, δηλαδή ίσοι αριθμοί μορίων ή ατμών που βρίσκονται στις ίδιες συνθήκες θερμοκρασίας και πίεσης καταλαμβάνουν τον ίδιο όγκο.</a:t>
            </a:r>
            <a:r>
              <a:rPr lang="en-US" altLang="el-GR" sz="1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BEEA22FC-FA31-4B93-AA49-B55810239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4868864"/>
            <a:ext cx="3384550" cy="504825"/>
          </a:xfrm>
          <a:prstGeom prst="rect">
            <a:avLst/>
          </a:prstGeom>
          <a:solidFill>
            <a:srgbClr val="FFD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l-GR" sz="2400" i="1">
                <a:solidFill>
                  <a:srgbClr val="000000"/>
                </a:solidFill>
              </a:rPr>
              <a:t>N</a:t>
            </a:r>
            <a:r>
              <a:rPr lang="en-US" altLang="el-GR" sz="2400" baseline="-25000">
                <a:solidFill>
                  <a:srgbClr val="000000"/>
                </a:solidFill>
              </a:rPr>
              <a:t>A</a:t>
            </a:r>
            <a:r>
              <a:rPr lang="en-US" altLang="el-GR" sz="2400">
                <a:solidFill>
                  <a:srgbClr val="000000"/>
                </a:solidFill>
              </a:rPr>
              <a:t> = 6,02·10</a:t>
            </a:r>
            <a:r>
              <a:rPr lang="en-US" altLang="el-GR" sz="2400" baseline="30000">
                <a:solidFill>
                  <a:srgbClr val="000000"/>
                </a:solidFill>
              </a:rPr>
              <a:t>23 </a:t>
            </a:r>
            <a:r>
              <a:rPr lang="en-US" altLang="el-GR" sz="2400">
                <a:solidFill>
                  <a:srgbClr val="000000"/>
                </a:solidFill>
              </a:rPr>
              <a:t>mol</a:t>
            </a:r>
            <a:r>
              <a:rPr lang="en-US" altLang="el-GR" sz="2400" baseline="30000">
                <a:solidFill>
                  <a:srgbClr val="000000"/>
                </a:solidFill>
              </a:rPr>
              <a:t>-1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193AB97-D084-4863-B479-F3A2FCA17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510204"/>
            <a:ext cx="7993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Γραμμομοριακός όγκος (</a:t>
            </a:r>
            <a:r>
              <a:rPr lang="en-US" altLang="el-GR" sz="1800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l-GR" sz="1800" b="1" i="1" baseline="-30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GB" altLang="el-GR" sz="1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) α</a:t>
            </a:r>
            <a:r>
              <a:rPr lang="en-GB" altLang="el-GR" sz="1800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ερίου</a:t>
            </a:r>
            <a:r>
              <a:rPr lang="en-GB" altLang="el-GR" sz="1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l-GR" sz="1800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ονομάζετ</a:t>
            </a:r>
            <a:r>
              <a:rPr lang="en-GB" altLang="el-GR" sz="1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αι ο όγκος που καταλαμβάνει το 1 mol αυτού, σε ορισμένες συνθήκες θερμοκρασίας και πίεσης.</a:t>
            </a:r>
            <a:r>
              <a:rPr lang="en-US" altLang="el-GR" sz="2000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126981" grpId="0"/>
      <p:bldP spid="126982" grpId="0" animBg="1"/>
      <p:bldP spid="1269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202757E7-82A0-476A-8A15-316CFB9DE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157289"/>
            <a:ext cx="6265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Σε</a:t>
            </a:r>
            <a:r>
              <a:rPr lang="en-GB" altLang="el-GR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π</a:t>
            </a:r>
            <a:r>
              <a:rPr lang="en-GB" altLang="el-GR" sz="1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ρότυ</a:t>
            </a:r>
            <a:r>
              <a:rPr lang="en-GB" altLang="el-GR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πες συνθήκες πίεσης και θερμοκρασίας, </a:t>
            </a:r>
            <a:r>
              <a:rPr lang="en-US" altLang="el-GR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STP</a:t>
            </a:r>
            <a:r>
              <a:rPr lang="en-GB" altLang="el-GR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el-GR" sz="1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δηλ</a:t>
            </a:r>
            <a:r>
              <a:rPr lang="en-GB" altLang="el-GR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αδή, σε θερμοκρασία 0 </a:t>
            </a:r>
            <a:r>
              <a:rPr lang="en-GB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GB" altLang="el-GR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 (ή 273 Κ) και πίεση 1 </a:t>
            </a:r>
            <a:r>
              <a:rPr lang="en-US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atm</a:t>
            </a:r>
            <a:r>
              <a:rPr lang="en-GB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(760</a:t>
            </a:r>
            <a:r>
              <a:rPr lang="en-US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mmHg</a:t>
            </a:r>
            <a:r>
              <a:rPr lang="en-GB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), ο </a:t>
            </a:r>
            <a:r>
              <a:rPr lang="en-GB" altLang="el-GR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γρ</a:t>
            </a:r>
            <a:r>
              <a:rPr lang="en-GB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αμμομοριακός όγκος των αερίων βρέθηκε πειραματικά ίσος με 22,4 </a:t>
            </a:r>
            <a:r>
              <a:rPr lang="en-US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GB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n-GB" altLang="el-GR" sz="1800" b="1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126979" name="Object 3">
            <a:extLst>
              <a:ext uri="{FF2B5EF4-FFF2-40B4-BE49-F238E27FC236}">
                <a16:creationId xmlns:a16="http://schemas.microsoft.com/office/drawing/2014/main" id="{8CD6404E-933A-428C-A101-D41D2AE72F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3114" y="260351"/>
          <a:ext cx="205422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2390476" imgH="3095238" progId="MSPhotoEd.3">
                  <p:embed/>
                </p:oleObj>
              </mc:Choice>
              <mc:Fallback>
                <p:oleObj r:id="rId3" imgW="2390476" imgH="3095238" progId="MSPhotoEd.3">
                  <p:embed/>
                  <p:pic>
                    <p:nvPicPr>
                      <p:cNvPr id="126979" name="Object 3">
                        <a:extLst>
                          <a:ext uri="{FF2B5EF4-FFF2-40B4-BE49-F238E27FC236}">
                            <a16:creationId xmlns:a16="http://schemas.microsoft.com/office/drawing/2014/main" id="{8CD6404E-933A-428C-A101-D41D2AE72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4" y="260351"/>
                        <a:ext cx="205422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Rectangle 4">
            <a:extLst>
              <a:ext uri="{FF2B5EF4-FFF2-40B4-BE49-F238E27FC236}">
                <a16:creationId xmlns:a16="http://schemas.microsoft.com/office/drawing/2014/main" id="{D6089C6E-83D2-41C8-993D-719AA60A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31144"/>
            <a:ext cx="4349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Γραμμομοριακός όγκος (</a:t>
            </a:r>
            <a:r>
              <a:rPr lang="en-US" altLang="el-GR" sz="2400" b="1" i="1">
                <a:solidFill>
                  <a:srgbClr val="0033CC"/>
                </a:solidFill>
                <a:cs typeface="Times New Roman" panose="02020603050405020304" pitchFamily="18" charset="0"/>
              </a:rPr>
              <a:t>V</a:t>
            </a:r>
            <a:r>
              <a:rPr lang="en-US" altLang="el-GR" sz="2400" b="1" baseline="-30000">
                <a:solidFill>
                  <a:srgbClr val="0033CC"/>
                </a:solidFill>
                <a:cs typeface="Times New Roman" panose="02020603050405020304" pitchFamily="18" charset="0"/>
              </a:rPr>
              <a:t>m</a:t>
            </a: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)</a:t>
            </a:r>
            <a:r>
              <a:rPr lang="en-US" altLang="el-GR" sz="1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34D32175-4BF7-4946-A168-3EFDD7850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852739"/>
            <a:ext cx="5903912" cy="504825"/>
          </a:xfrm>
          <a:prstGeom prst="rect">
            <a:avLst/>
          </a:prstGeom>
          <a:solidFill>
            <a:srgbClr val="FFD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el-GR" sz="2400" b="1" i="1">
                <a:solidFill>
                  <a:srgbClr val="000000"/>
                </a:solidFill>
              </a:rPr>
              <a:t>V</a:t>
            </a:r>
            <a:r>
              <a:rPr lang="en-US" altLang="el-GR" sz="2400" b="1" baseline="-25000">
                <a:solidFill>
                  <a:srgbClr val="000000"/>
                </a:solidFill>
              </a:rPr>
              <a:t>m</a:t>
            </a:r>
            <a:r>
              <a:rPr lang="el-GR" altLang="el-GR" sz="2400" b="1">
                <a:solidFill>
                  <a:srgbClr val="000000"/>
                </a:solidFill>
              </a:rPr>
              <a:t> = 22,4 </a:t>
            </a:r>
            <a:r>
              <a:rPr lang="en-US" altLang="el-GR" sz="2400" b="1">
                <a:solidFill>
                  <a:srgbClr val="000000"/>
                </a:solidFill>
              </a:rPr>
              <a:t>L</a:t>
            </a:r>
            <a:r>
              <a:rPr lang="el-GR" altLang="el-GR" sz="2400" b="1">
                <a:solidFill>
                  <a:srgbClr val="000000"/>
                </a:solidFill>
              </a:rPr>
              <a:t> </a:t>
            </a:r>
            <a:r>
              <a:rPr lang="en-US" altLang="el-GR" sz="2400" b="1">
                <a:solidFill>
                  <a:srgbClr val="000000"/>
                </a:solidFill>
              </a:rPr>
              <a:t>mol</a:t>
            </a:r>
            <a:r>
              <a:rPr lang="el-GR" altLang="el-GR" sz="2400" b="1">
                <a:solidFill>
                  <a:srgbClr val="000000"/>
                </a:solidFill>
              </a:rPr>
              <a:t> </a:t>
            </a:r>
            <a:r>
              <a:rPr lang="el-GR" altLang="el-GR" sz="2400" b="1" baseline="30000">
                <a:solidFill>
                  <a:srgbClr val="000000"/>
                </a:solidFill>
              </a:rPr>
              <a:t>-1</a:t>
            </a:r>
            <a:r>
              <a:rPr lang="el-GR" altLang="el-GR" sz="2400" b="1">
                <a:solidFill>
                  <a:srgbClr val="000000"/>
                </a:solidFill>
              </a:rPr>
              <a:t>  σε   </a:t>
            </a:r>
            <a:r>
              <a:rPr lang="en-US" altLang="el-GR" sz="2400" b="1">
                <a:solidFill>
                  <a:srgbClr val="000000"/>
                </a:solidFill>
              </a:rPr>
              <a:t>STP</a:t>
            </a:r>
            <a:r>
              <a:rPr lang="el-GR" altLang="el-GR" sz="2400" b="1">
                <a:solidFill>
                  <a:srgbClr val="000000"/>
                </a:solidFill>
              </a:rPr>
              <a:t> συνθήκες</a:t>
            </a:r>
            <a:endParaRPr lang="en-US" altLang="el-GR" sz="2400" b="1">
              <a:solidFill>
                <a:srgbClr val="000000"/>
              </a:solidFill>
            </a:endParaRPr>
          </a:p>
        </p:txBody>
      </p:sp>
      <p:graphicFrame>
        <p:nvGraphicFramePr>
          <p:cNvPr id="128006" name="Object 6">
            <a:extLst>
              <a:ext uri="{FF2B5EF4-FFF2-40B4-BE49-F238E27FC236}">
                <a16:creationId xmlns:a16="http://schemas.microsoft.com/office/drawing/2014/main" id="{F3A841C6-1407-4278-BC69-C77E5E0673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876" y="3573464"/>
          <a:ext cx="4405313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icture" r:id="rId5" imgW="4514850" imgH="2857500" progId="Word.Picture.8">
                  <p:embed/>
                </p:oleObj>
              </mc:Choice>
              <mc:Fallback>
                <p:oleObj name="Picture" r:id="rId5" imgW="4514850" imgH="2857500" progId="Word.Picture.8">
                  <p:embed/>
                  <p:pic>
                    <p:nvPicPr>
                      <p:cNvPr id="128006" name="Object 6">
                        <a:extLst>
                          <a:ext uri="{FF2B5EF4-FFF2-40B4-BE49-F238E27FC236}">
                            <a16:creationId xmlns:a16="http://schemas.microsoft.com/office/drawing/2014/main" id="{F3A841C6-1407-4278-BC69-C77E5E0673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3573464"/>
                        <a:ext cx="4405313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55BA55-AFAE-49C5-A833-1B158CAAF668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1001713"/>
            <a:ext cx="7561262" cy="2308224"/>
            <a:chOff x="567" y="994"/>
            <a:chExt cx="4763" cy="1454"/>
          </a:xfrm>
        </p:grpSpPr>
        <p:grpSp>
          <p:nvGrpSpPr>
            <p:cNvPr id="128005" name="Group 3">
              <a:extLst>
                <a:ext uri="{FF2B5EF4-FFF2-40B4-BE49-F238E27FC236}">
                  <a16:creationId xmlns:a16="http://schemas.microsoft.com/office/drawing/2014/main" id="{1B837DE6-BDF3-4888-922D-4E9596914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026"/>
              <a:ext cx="4718" cy="1361"/>
              <a:chOff x="1440" y="9216"/>
              <a:chExt cx="6336" cy="2448"/>
            </a:xfrm>
          </p:grpSpPr>
          <p:sp>
            <p:nvSpPr>
              <p:cNvPr id="128007" name="Text Box 4">
                <a:extLst>
                  <a:ext uri="{FF2B5EF4-FFF2-40B4-BE49-F238E27FC236}">
                    <a16:creationId xmlns:a16="http://schemas.microsoft.com/office/drawing/2014/main" id="{E0969150-CE71-4A78-84FC-1412D03C0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9216"/>
                <a:ext cx="6336" cy="2448"/>
              </a:xfrm>
              <a:prstGeom prst="rect">
                <a:avLst/>
              </a:prstGeom>
              <a:solidFill>
                <a:srgbClr val="FFD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fontAlgn="base">
                  <a:lnSpc>
                    <a:spcPct val="120000"/>
                  </a:lnSpc>
                  <a:spcBef>
                    <a:spcPts val="600"/>
                  </a:spcBef>
                  <a:spcAft>
                    <a:spcPct val="0"/>
                  </a:spcAft>
                  <a:buNone/>
                </a:pPr>
                <a:endParaRPr lang="el-GR" altLang="el-GR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008" name="Line 5">
                <a:extLst>
                  <a:ext uri="{FF2B5EF4-FFF2-40B4-BE49-F238E27FC236}">
                    <a16:creationId xmlns:a16="http://schemas.microsoft.com/office/drawing/2014/main" id="{01C0F6A1-A102-46C3-90DB-2E1FC6123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9792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009" name="Line 6">
                <a:extLst>
                  <a:ext uri="{FF2B5EF4-FFF2-40B4-BE49-F238E27FC236}">
                    <a16:creationId xmlns:a16="http://schemas.microsoft.com/office/drawing/2014/main" id="{6A0AA6CE-E784-4D00-8D1A-E4E98292E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7" y="9648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010" name="Line 7">
                <a:extLst>
                  <a:ext uri="{FF2B5EF4-FFF2-40B4-BE49-F238E27FC236}">
                    <a16:creationId xmlns:a16="http://schemas.microsoft.com/office/drawing/2014/main" id="{D8CCAC16-C416-409C-AC03-CBC65037E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" y="9648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011" name="Line 8">
                <a:extLst>
                  <a:ext uri="{FF2B5EF4-FFF2-40B4-BE49-F238E27FC236}">
                    <a16:creationId xmlns:a16="http://schemas.microsoft.com/office/drawing/2014/main" id="{59398BFB-EBB8-4E4E-9BB0-58F8A903E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0512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012" name="Line 9">
                <a:extLst>
                  <a:ext uri="{FF2B5EF4-FFF2-40B4-BE49-F238E27FC236}">
                    <a16:creationId xmlns:a16="http://schemas.microsoft.com/office/drawing/2014/main" id="{E325A2F5-AD92-4337-8025-D70C74676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" y="10512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013" name="Line 10">
                <a:extLst>
                  <a:ext uri="{FF2B5EF4-FFF2-40B4-BE49-F238E27FC236}">
                    <a16:creationId xmlns:a16="http://schemas.microsoft.com/office/drawing/2014/main" id="{69236812-8E03-4C77-9BBE-A1FE9B770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0656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8006" name="Rectangle 11">
              <a:extLst>
                <a:ext uri="{FF2B5EF4-FFF2-40B4-BE49-F238E27FC236}">
                  <a16:creationId xmlns:a16="http://schemas.microsoft.com/office/drawing/2014/main" id="{E583488A-AB88-4F63-80E3-28311144D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994"/>
              <a:ext cx="4717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1809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Ν</a:t>
              </a:r>
              <a:r>
                <a:rPr lang="el-GR" altLang="el-GR" sz="2400" baseline="-30000">
                  <a:solidFill>
                    <a:srgbClr val="000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άτομα                   1mol ατόμων                  </a:t>
              </a:r>
              <a:r>
                <a:rPr lang="el-GR" altLang="el-GR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l-GR" sz="2400" baseline="-30000">
                  <a:solidFill>
                    <a:srgbClr val="000000"/>
                  </a:solidFill>
                  <a:cs typeface="Times New Roman" panose="02020603050405020304" pitchFamily="18" charset="0"/>
                </a:rPr>
                <a:t>r</a:t>
              </a:r>
              <a:r>
                <a:rPr lang="el-GR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g</a:t>
              </a:r>
              <a:endParaRPr lang="en-US" altLang="el-GR" sz="240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                                 *         μέσω του μοριακού τύπου</a:t>
              </a:r>
              <a:endParaRPr lang="en-US" altLang="el-GR" sz="240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Ν</a:t>
              </a:r>
              <a:r>
                <a:rPr lang="el-GR" altLang="el-GR" sz="2400" baseline="-30000">
                  <a:solidFill>
                    <a:srgbClr val="000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μόρια                    1mol μορίων                  </a:t>
              </a:r>
              <a:r>
                <a:rPr lang="el-GR" altLang="el-GR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el-GR" sz="2400" baseline="-30000">
                  <a:solidFill>
                    <a:srgbClr val="000000"/>
                  </a:solidFill>
                  <a:cs typeface="Times New Roman" panose="02020603050405020304" pitchFamily="18" charset="0"/>
                </a:rPr>
                <a:t>r</a:t>
              </a:r>
              <a:r>
                <a:rPr lang="el-GR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g</a:t>
              </a:r>
              <a:endParaRPr lang="en-US" altLang="el-GR" sz="240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                                            </a:t>
              </a:r>
              <a:r>
                <a:rPr lang="en-US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STP</a:t>
              </a:r>
              <a:r>
                <a:rPr lang="el-GR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και μονο για αέρια</a:t>
              </a:r>
              <a:endParaRPr lang="en-GB" altLang="el-GR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			    </a:t>
              </a:r>
              <a:r>
                <a:rPr lang="en-US" altLang="el-GR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V</a:t>
              </a:r>
              <a:r>
                <a:rPr lang="en-US" altLang="el-GR" sz="2400" baseline="-30000">
                  <a:solidFill>
                    <a:srgbClr val="000000"/>
                  </a:solidFill>
                  <a:cs typeface="Times New Roman" panose="02020603050405020304" pitchFamily="18" charset="0"/>
                </a:rPr>
                <a:t>m</a:t>
              </a:r>
              <a:r>
                <a:rPr lang="el-GR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= 22,4 </a:t>
              </a:r>
              <a:r>
                <a:rPr lang="en-US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L</a:t>
              </a:r>
              <a:r>
                <a:rPr lang="el-GR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= 22 400 </a:t>
              </a:r>
              <a:r>
                <a:rPr lang="en-US" altLang="el-GR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mL</a:t>
              </a:r>
              <a:r>
                <a:rPr lang="en-US" altLang="el-GR" sz="240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28003" name="Rectangle 12">
            <a:extLst>
              <a:ext uri="{FF2B5EF4-FFF2-40B4-BE49-F238E27FC236}">
                <a16:creationId xmlns:a16="http://schemas.microsoft.com/office/drawing/2014/main" id="{9E3800E7-9967-4385-AE02-A44C628DD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31322"/>
            <a:ext cx="5043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800" b="1">
                <a:solidFill>
                  <a:srgbClr val="0033CC"/>
                </a:solidFill>
                <a:cs typeface="Times New Roman" panose="02020603050405020304" pitchFamily="18" charset="0"/>
              </a:rPr>
              <a:t>Γραμμομοριακός όγκος (</a:t>
            </a:r>
            <a:r>
              <a:rPr lang="en-US" altLang="el-GR" sz="2800" b="1" i="1">
                <a:solidFill>
                  <a:srgbClr val="0033CC"/>
                </a:solidFill>
                <a:cs typeface="Times New Roman" panose="02020603050405020304" pitchFamily="18" charset="0"/>
              </a:rPr>
              <a:t>V</a:t>
            </a:r>
            <a:r>
              <a:rPr lang="en-US" altLang="el-GR" sz="2800" b="1" baseline="-30000">
                <a:solidFill>
                  <a:srgbClr val="0033CC"/>
                </a:solidFill>
                <a:cs typeface="Times New Roman" panose="02020603050405020304" pitchFamily="18" charset="0"/>
              </a:rPr>
              <a:t>m</a:t>
            </a:r>
            <a:r>
              <a:rPr lang="en-GB" altLang="el-GR" sz="2800" b="1">
                <a:solidFill>
                  <a:srgbClr val="0033CC"/>
                </a:solidFill>
                <a:cs typeface="Times New Roman" panose="02020603050405020304" pitchFamily="18" charset="0"/>
              </a:rPr>
              <a:t>)</a:t>
            </a:r>
            <a:r>
              <a:rPr lang="en-US" altLang="el-GR" sz="1600" b="1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9037" name="Object 13">
            <a:extLst>
              <a:ext uri="{FF2B5EF4-FFF2-40B4-BE49-F238E27FC236}">
                <a16:creationId xmlns:a16="http://schemas.microsoft.com/office/drawing/2014/main" id="{D418F033-CB6D-4C4B-AA91-B74E760D2A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3644901"/>
          <a:ext cx="7488237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4097020" imgH="1564640" progId="">
                  <p:embed/>
                </p:oleObj>
              </mc:Choice>
              <mc:Fallback>
                <p:oleObj r:id="rId3" imgW="4097020" imgH="1564640" progId="">
                  <p:embed/>
                  <p:pic>
                    <p:nvPicPr>
                      <p:cNvPr id="129037" name="Object 13">
                        <a:extLst>
                          <a:ext uri="{FF2B5EF4-FFF2-40B4-BE49-F238E27FC236}">
                            <a16:creationId xmlns:a16="http://schemas.microsoft.com/office/drawing/2014/main" id="{D418F033-CB6D-4C4B-AA91-B74E760D2A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644901"/>
                        <a:ext cx="7488237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>
            <a:extLst>
              <a:ext uri="{FF2B5EF4-FFF2-40B4-BE49-F238E27FC236}">
                <a16:creationId xmlns:a16="http://schemas.microsoft.com/office/drawing/2014/main" id="{1ACE1EA0-7A7F-4FEF-847E-625D8B8CEF34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188913"/>
            <a:ext cx="4254500" cy="796924"/>
            <a:chOff x="295" y="119"/>
            <a:chExt cx="2680" cy="502"/>
          </a:xfrm>
        </p:grpSpPr>
        <p:sp>
          <p:nvSpPr>
            <p:cNvPr id="117774" name="Rectangle 3">
              <a:extLst>
                <a:ext uri="{FF2B5EF4-FFF2-40B4-BE49-F238E27FC236}">
                  <a16:creationId xmlns:a16="http://schemas.microsoft.com/office/drawing/2014/main" id="{DE552ECC-027F-4476-B1EA-6FC748018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53"/>
              <a:ext cx="23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l-GR" b="1">
                  <a:solidFill>
                    <a:srgbClr val="0066CC"/>
                  </a:solidFill>
                  <a:cs typeface="Times New Roman" panose="02020603050405020304" pitchFamily="18" charset="0"/>
                </a:rPr>
                <a:t>ΣΤΟΙΧΕΙΟΜΕΤΡΙΑ</a:t>
              </a:r>
              <a:r>
                <a:rPr lang="en-US" altLang="el-GR" b="1">
                  <a:solidFill>
                    <a:srgbClr val="0033CC"/>
                  </a:solidFill>
                </a:rPr>
                <a:t> </a:t>
              </a:r>
            </a:p>
          </p:txBody>
        </p:sp>
        <p:sp>
          <p:nvSpPr>
            <p:cNvPr id="117775" name="WordArt 4">
              <a:extLst>
                <a:ext uri="{FF2B5EF4-FFF2-40B4-BE49-F238E27FC236}">
                  <a16:creationId xmlns:a16="http://schemas.microsoft.com/office/drawing/2014/main" id="{2C779D4D-2C05-44BC-8B4C-BC1463877F3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5" y="119"/>
              <a:ext cx="318" cy="4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3600" kern="10">
                  <a:solidFill>
                    <a:srgbClr val="0066CC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53A25750-AB0D-4878-A7C8-6012F4DD1151}"/>
              </a:ext>
            </a:extLst>
          </p:cNvPr>
          <p:cNvGrpSpPr>
            <a:grpSpLocks/>
          </p:cNvGrpSpPr>
          <p:nvPr/>
        </p:nvGrpSpPr>
        <p:grpSpPr bwMode="auto">
          <a:xfrm>
            <a:off x="7210426" y="1125539"/>
            <a:ext cx="3457575" cy="5400675"/>
            <a:chOff x="1746" y="618"/>
            <a:chExt cx="2178" cy="3402"/>
          </a:xfrm>
        </p:grpSpPr>
        <p:sp>
          <p:nvSpPr>
            <p:cNvPr id="117765" name="Text Box 6">
              <a:extLst>
                <a:ext uri="{FF2B5EF4-FFF2-40B4-BE49-F238E27FC236}">
                  <a16:creationId xmlns:a16="http://schemas.microsoft.com/office/drawing/2014/main" id="{40706FA2-1D69-4A9F-94D9-C44F2249E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618"/>
              <a:ext cx="2178" cy="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0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</a:t>
              </a:r>
              <a:r>
                <a:rPr lang="en-US" altLang="el-GR" sz="10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συνδυάζονται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δομική           </a:t>
              </a: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δομική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μονάδα        </a:t>
              </a: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μονάδα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συνδυάζονται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117766" name="Text Box 7">
              <a:extLst>
                <a:ext uri="{FF2B5EF4-FFF2-40B4-BE49-F238E27FC236}">
                  <a16:creationId xmlns:a16="http://schemas.microsoft.com/office/drawing/2014/main" id="{9A9F5FE5-7527-46FE-9B0D-F77DF68A8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709"/>
              <a:ext cx="307" cy="1278"/>
            </a:xfrm>
            <a:prstGeom prst="rect">
              <a:avLst/>
            </a:prstGeom>
            <a:solidFill>
              <a:srgbClr val="F6D9C5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D9C5"/>
              </a:extrusionClr>
              <a:contourClr>
                <a:srgbClr val="F6D9C5"/>
              </a:contourClr>
            </a:sp3d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Ν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Σ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Σ</a:t>
              </a: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117767" name="Text Box 8">
              <a:extLst>
                <a:ext uri="{FF2B5EF4-FFF2-40B4-BE49-F238E27FC236}">
                  <a16:creationId xmlns:a16="http://schemas.microsoft.com/office/drawing/2014/main" id="{CD9FB0D8-6483-48E4-8623-F6C8E61CD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663"/>
              <a:ext cx="318" cy="1452"/>
            </a:xfrm>
            <a:prstGeom prst="rect">
              <a:avLst/>
            </a:prstGeom>
            <a:solidFill>
              <a:srgbClr val="F6D9C5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D9C5"/>
              </a:extrusionClr>
              <a:contourClr>
                <a:srgbClr val="F6D9C5"/>
              </a:contourClr>
            </a:sp3d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Σ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Τ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Ο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Χ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Α</a:t>
              </a: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117768" name="Text Box 9">
              <a:extLst>
                <a:ext uri="{FF2B5EF4-FFF2-40B4-BE49-F238E27FC236}">
                  <a16:creationId xmlns:a16="http://schemas.microsoft.com/office/drawing/2014/main" id="{661942DA-26DD-4DBC-B55D-E8E8A7B65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704"/>
              <a:ext cx="342" cy="1295"/>
            </a:xfrm>
            <a:prstGeom prst="rect">
              <a:avLst/>
            </a:prstGeom>
            <a:solidFill>
              <a:srgbClr val="F6D9C5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D9C5"/>
              </a:extrusionClr>
              <a:contourClr>
                <a:srgbClr val="F6D9C5"/>
              </a:contourClr>
            </a:sp3d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200">
                <a:solidFill>
                  <a:srgbClr val="0000FF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Α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Τ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Ο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Μ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Α</a:t>
              </a: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117769" name="Text Box 10">
              <a:extLst>
                <a:ext uri="{FF2B5EF4-FFF2-40B4-BE49-F238E27FC236}">
                  <a16:creationId xmlns:a16="http://schemas.microsoft.com/office/drawing/2014/main" id="{4514732C-8A68-4D28-A153-D9262BA86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614"/>
              <a:ext cx="272" cy="1406"/>
            </a:xfrm>
            <a:prstGeom prst="rect">
              <a:avLst/>
            </a:prstGeom>
            <a:solidFill>
              <a:srgbClr val="F6D9C5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D9C5"/>
              </a:extrusionClr>
              <a:contourClr>
                <a:srgbClr val="F6D9C5"/>
              </a:contourClr>
            </a:sp3d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200">
                <a:solidFill>
                  <a:srgbClr val="0000FF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Μ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Ο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Ρ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Α</a:t>
              </a: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117770" name="AutoShape 11">
              <a:extLst>
                <a:ext uri="{FF2B5EF4-FFF2-40B4-BE49-F238E27FC236}">
                  <a16:creationId xmlns:a16="http://schemas.microsoft.com/office/drawing/2014/main" id="{A1E06E96-83CD-4CC3-86EC-D61196D78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1240"/>
              <a:ext cx="555" cy="133"/>
            </a:xfrm>
            <a:prstGeom prst="rightArrow">
              <a:avLst>
                <a:gd name="adj1" fmla="val 50000"/>
                <a:gd name="adj2" fmla="val 104323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117771" name="AutoShape 12">
              <a:extLst>
                <a:ext uri="{FF2B5EF4-FFF2-40B4-BE49-F238E27FC236}">
                  <a16:creationId xmlns:a16="http://schemas.microsoft.com/office/drawing/2014/main" id="{BD50F167-4543-4044-96BF-D960BEF8D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249"/>
              <a:ext cx="555" cy="133"/>
            </a:xfrm>
            <a:prstGeom prst="rightArrow">
              <a:avLst>
                <a:gd name="adj1" fmla="val 50000"/>
                <a:gd name="adj2" fmla="val 104323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117772" name="AutoShape 13">
              <a:extLst>
                <a:ext uri="{FF2B5EF4-FFF2-40B4-BE49-F238E27FC236}">
                  <a16:creationId xmlns:a16="http://schemas.microsoft.com/office/drawing/2014/main" id="{FAD759F7-D7A9-4CEC-BF82-1AE7817EA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251"/>
              <a:ext cx="140" cy="331"/>
            </a:xfrm>
            <a:prstGeom prst="downArrow">
              <a:avLst>
                <a:gd name="adj1" fmla="val 50000"/>
                <a:gd name="adj2" fmla="val 59107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117773" name="AutoShape 14">
              <a:extLst>
                <a:ext uri="{FF2B5EF4-FFF2-40B4-BE49-F238E27FC236}">
                  <a16:creationId xmlns:a16="http://schemas.microsoft.com/office/drawing/2014/main" id="{076F0087-51DD-47BA-8779-45A3B5C55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160"/>
              <a:ext cx="140" cy="331"/>
            </a:xfrm>
            <a:prstGeom prst="downArrow">
              <a:avLst>
                <a:gd name="adj1" fmla="val 50000"/>
                <a:gd name="adj2" fmla="val 59107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</p:txBody>
        </p:sp>
      </p:grpSp>
      <p:sp>
        <p:nvSpPr>
          <p:cNvPr id="118799" name="Rectangle 15">
            <a:extLst>
              <a:ext uri="{FF2B5EF4-FFF2-40B4-BE49-F238E27FC236}">
                <a16:creationId xmlns:a16="http://schemas.microsoft.com/office/drawing/2014/main" id="{020A1614-5E3A-4009-B8F0-3C365E3A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972742"/>
            <a:ext cx="49688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Στις θετικές επιστήμες, άρα και στη χημεία, η «αλήθεια μετριέται». Τίποτα δε γίνεται αποδεκτό αν δε μετρηθεί με κάποιο τρόπο. Επειδή δε το βασικό αντικείμενο της χημείας είναι η ύλη, πρέπει να μάθουμε πώς αυτή μπορεί να μετρηθεί. Στο κεφάλαιο αυτό προσεγγίζονται δύο τρόποι. Ο ένας είναι η μέτρηση της μάζας, </a:t>
            </a:r>
            <a:r>
              <a:rPr lang="en-US" altLang="el-GR" sz="1800" b="1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, σαν ποσό της ύλης που περιέχεται στο συγκεκριμένο σώμα. Έτσι θα γνωρίσουμε το ζυγό και το </a:t>
            </a:r>
            <a:r>
              <a:rPr lang="en-US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kg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. Όμως,  η ύλη μετριέται και μ’ άλλο τρόπο, αφού εκτός από 1,5 </a:t>
            </a:r>
            <a:r>
              <a:rPr lang="en-US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kg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ζάχαρη υπάρχουν και 11 μαθητές ή 36 αυγά…</a:t>
            </a:r>
            <a:r>
              <a:rPr lang="en-US" altLang="el-GR" sz="16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730D5497-0DEF-4DCA-AFF6-CD3F426C5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686237"/>
            <a:ext cx="42481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Ο δεύτερος αυτός τρόπος ξεκινά από το γεγονός ότι η ύλη είναι </a:t>
            </a:r>
            <a:r>
              <a:rPr lang="en-GB" altLang="el-GR" sz="1800" b="1" i="1">
                <a:solidFill>
                  <a:srgbClr val="000000"/>
                </a:solidFill>
                <a:cs typeface="Times New Roman" panose="02020603050405020304" pitchFamily="18" charset="0"/>
              </a:rPr>
              <a:t>ασυνεχής,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δηλαδή είναι πολλαπλάσια μιας </a:t>
            </a:r>
            <a:r>
              <a:rPr lang="en-GB" altLang="el-GR" sz="1800" b="1" i="1">
                <a:solidFill>
                  <a:srgbClr val="000000"/>
                </a:solidFill>
                <a:cs typeface="Times New Roman" panose="02020603050405020304" pitchFamily="18" charset="0"/>
              </a:rPr>
              <a:t>δομικής μονάδας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είτε αυτή είναι μόριο ή ίόν ή άτομο. Συνεπώς, η ύλη μπορεί να μετρηθεί και σαν αριθμός, </a:t>
            </a:r>
            <a:r>
              <a:rPr lang="en-GB" altLang="el-GR" sz="1800" b="1" i="1">
                <a:solidFill>
                  <a:srgbClr val="000000"/>
                </a:solidFill>
                <a:cs typeface="Times New Roman" panose="02020603050405020304" pitchFamily="18" charset="0"/>
              </a:rPr>
              <a:t>Ν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GB" altLang="el-GR" sz="1800" b="1" i="1">
                <a:solidFill>
                  <a:srgbClr val="000000"/>
                </a:solidFill>
                <a:cs typeface="Times New Roman" panose="02020603050405020304" pitchFamily="18" charset="0"/>
              </a:rPr>
              <a:t>Ν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number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), αυτών  των δομικών μονάδων. Μάλιστα, επειδή ο αριθμός αυτός είναι τεράστιος - λόγω της απειροελάχιστης μάζας των δομικών μονάδων - εισάγεται ο αριθμός </a:t>
            </a:r>
            <a:r>
              <a:rPr lang="en-US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Avogadro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GB" altLang="el-GR" sz="1800" b="1" i="1">
                <a:solidFill>
                  <a:srgbClr val="000000"/>
                </a:solidFill>
                <a:cs typeface="Times New Roman" panose="02020603050405020304" pitchFamily="18" charset="0"/>
              </a:rPr>
              <a:t>Ν</a:t>
            </a:r>
            <a:r>
              <a:rPr lang="en-GB" altLang="el-GR" sz="18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) σαν η «χημική δωδεκάδα ή ντουζίνα». Κατ’ επέκταση, ορίζεται ως </a:t>
            </a:r>
            <a:r>
              <a:rPr lang="en-US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η ποσότητα της ουσίας (</a:t>
            </a:r>
            <a:r>
              <a:rPr lang="en-US" altLang="el-GR" sz="1800" b="1" i="1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l-GR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 η οποία περιέχει έναν ορισμένο αριθμό σωματιδίων.</a:t>
            </a:r>
            <a:r>
              <a:rPr lang="en-US" altLang="el-GR" sz="1800" b="1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18787" name="Group 3">
            <a:extLst>
              <a:ext uri="{FF2B5EF4-FFF2-40B4-BE49-F238E27FC236}">
                <a16:creationId xmlns:a16="http://schemas.microsoft.com/office/drawing/2014/main" id="{AD6F5B5C-77DF-4C5E-9C1C-FC215BFBFCA9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188913"/>
            <a:ext cx="4254500" cy="796924"/>
            <a:chOff x="295" y="119"/>
            <a:chExt cx="2680" cy="502"/>
          </a:xfrm>
        </p:grpSpPr>
        <p:sp>
          <p:nvSpPr>
            <p:cNvPr id="118799" name="Rectangle 4">
              <a:extLst>
                <a:ext uri="{FF2B5EF4-FFF2-40B4-BE49-F238E27FC236}">
                  <a16:creationId xmlns:a16="http://schemas.microsoft.com/office/drawing/2014/main" id="{E64D4AFD-A7D0-492C-8429-E1465A459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53"/>
              <a:ext cx="23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l-GR" b="1">
                  <a:solidFill>
                    <a:srgbClr val="0066CC"/>
                  </a:solidFill>
                  <a:cs typeface="Times New Roman" panose="02020603050405020304" pitchFamily="18" charset="0"/>
                </a:rPr>
                <a:t>ΣΤΟΙΧΕΙΟΜΕΤΡΙΑ</a:t>
              </a:r>
              <a:r>
                <a:rPr lang="en-US" altLang="el-GR" b="1">
                  <a:solidFill>
                    <a:srgbClr val="0033CC"/>
                  </a:solidFill>
                </a:rPr>
                <a:t> </a:t>
              </a:r>
            </a:p>
          </p:txBody>
        </p:sp>
        <p:sp>
          <p:nvSpPr>
            <p:cNvPr id="118800" name="WordArt 5">
              <a:extLst>
                <a:ext uri="{FF2B5EF4-FFF2-40B4-BE49-F238E27FC236}">
                  <a16:creationId xmlns:a16="http://schemas.microsoft.com/office/drawing/2014/main" id="{B3FAA97A-B805-4E5F-9571-ECF29CB00CD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5" y="119"/>
              <a:ext cx="318" cy="4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3600" kern="10">
                  <a:solidFill>
                    <a:srgbClr val="0066CC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118788" name="Group 6">
            <a:extLst>
              <a:ext uri="{FF2B5EF4-FFF2-40B4-BE49-F238E27FC236}">
                <a16:creationId xmlns:a16="http://schemas.microsoft.com/office/drawing/2014/main" id="{9DA4818F-9D65-42AF-BA0D-C8B9C6D49018}"/>
              </a:ext>
            </a:extLst>
          </p:cNvPr>
          <p:cNvGrpSpPr>
            <a:grpSpLocks/>
          </p:cNvGrpSpPr>
          <p:nvPr/>
        </p:nvGrpSpPr>
        <p:grpSpPr bwMode="auto">
          <a:xfrm>
            <a:off x="7175501" y="404814"/>
            <a:ext cx="3241675" cy="4319587"/>
            <a:chOff x="1746" y="618"/>
            <a:chExt cx="2178" cy="3402"/>
          </a:xfrm>
        </p:grpSpPr>
        <p:sp>
          <p:nvSpPr>
            <p:cNvPr id="118790" name="Text Box 7">
              <a:extLst>
                <a:ext uri="{FF2B5EF4-FFF2-40B4-BE49-F238E27FC236}">
                  <a16:creationId xmlns:a16="http://schemas.microsoft.com/office/drawing/2014/main" id="{52AE7310-A0BD-424A-A176-71450F0DB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618"/>
              <a:ext cx="2178" cy="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συνδυάζονται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δομική           </a:t>
              </a: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δομική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μονάδα        </a:t>
              </a: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μονάδα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</a:t>
              </a:r>
              <a:r>
                <a:rPr lang="el-GR" altLang="el-GR" sz="1600">
                  <a:solidFill>
                    <a:srgbClr val="0000FF"/>
                  </a:solidFill>
                  <a:latin typeface="Times New Roman" panose="02020603050405020304" pitchFamily="18" charset="0"/>
                </a:rPr>
                <a:t>συνδυάζονται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118791" name="Text Box 8">
              <a:extLst>
                <a:ext uri="{FF2B5EF4-FFF2-40B4-BE49-F238E27FC236}">
                  <a16:creationId xmlns:a16="http://schemas.microsoft.com/office/drawing/2014/main" id="{205ABA14-4CDC-444D-A157-13BD62E91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709"/>
              <a:ext cx="307" cy="1278"/>
            </a:xfrm>
            <a:prstGeom prst="rect">
              <a:avLst/>
            </a:prstGeom>
            <a:solidFill>
              <a:srgbClr val="F6D9C5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D9C5"/>
              </a:extrusionClr>
              <a:contourClr>
                <a:srgbClr val="F6D9C5"/>
              </a:contourClr>
            </a:sp3d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Ν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Σ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Σ</a:t>
              </a:r>
              <a:endPara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118792" name="Text Box 9">
              <a:extLst>
                <a:ext uri="{FF2B5EF4-FFF2-40B4-BE49-F238E27FC236}">
                  <a16:creationId xmlns:a16="http://schemas.microsoft.com/office/drawing/2014/main" id="{EAD23287-5D3B-48BA-8F99-57BB3904D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663"/>
              <a:ext cx="318" cy="1452"/>
            </a:xfrm>
            <a:prstGeom prst="rect">
              <a:avLst/>
            </a:prstGeom>
            <a:solidFill>
              <a:srgbClr val="F6D9C5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D9C5"/>
              </a:extrusionClr>
              <a:contourClr>
                <a:srgbClr val="F6D9C5"/>
              </a:contourClr>
            </a:sp3d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Σ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Τ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Ο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Χ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400">
                  <a:solidFill>
                    <a:srgbClr val="0000FF"/>
                  </a:solidFill>
                </a:rPr>
                <a:t>Α</a:t>
              </a:r>
              <a:endPara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118793" name="Text Box 10">
              <a:extLst>
                <a:ext uri="{FF2B5EF4-FFF2-40B4-BE49-F238E27FC236}">
                  <a16:creationId xmlns:a16="http://schemas.microsoft.com/office/drawing/2014/main" id="{22E6E0D0-7F27-4744-8611-32C736B96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704"/>
              <a:ext cx="342" cy="1295"/>
            </a:xfrm>
            <a:prstGeom prst="rect">
              <a:avLst/>
            </a:prstGeom>
            <a:solidFill>
              <a:srgbClr val="F6D9C5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D9C5"/>
              </a:extrusionClr>
              <a:contourClr>
                <a:srgbClr val="F6D9C5"/>
              </a:contourClr>
            </a:sp3d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200">
                <a:solidFill>
                  <a:srgbClr val="0000FF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Α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Τ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Ο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Μ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Α</a:t>
              </a: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118794" name="Text Box 11">
              <a:extLst>
                <a:ext uri="{FF2B5EF4-FFF2-40B4-BE49-F238E27FC236}">
                  <a16:creationId xmlns:a16="http://schemas.microsoft.com/office/drawing/2014/main" id="{0B8A23F6-AD4E-422A-A3FA-F30E21569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614"/>
              <a:ext cx="272" cy="1406"/>
            </a:xfrm>
            <a:prstGeom prst="rect">
              <a:avLst/>
            </a:prstGeom>
            <a:solidFill>
              <a:srgbClr val="F6D9C5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D9C5"/>
              </a:extrusionClr>
              <a:contourClr>
                <a:srgbClr val="F6D9C5"/>
              </a:contourClr>
            </a:sp3d>
          </p:spPr>
          <p:txBody>
            <a:bodyPr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200">
                <a:solidFill>
                  <a:srgbClr val="0000FF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Μ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Ο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Ρ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el-GR" sz="1800">
                  <a:solidFill>
                    <a:srgbClr val="0000FF"/>
                  </a:solidFill>
                </a:rPr>
                <a:t>Α</a:t>
              </a: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118795" name="AutoShape 12">
              <a:extLst>
                <a:ext uri="{FF2B5EF4-FFF2-40B4-BE49-F238E27FC236}">
                  <a16:creationId xmlns:a16="http://schemas.microsoft.com/office/drawing/2014/main" id="{C2878910-D038-4443-AA53-DB46D93BA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1240"/>
              <a:ext cx="555" cy="133"/>
            </a:xfrm>
            <a:prstGeom prst="rightArrow">
              <a:avLst>
                <a:gd name="adj1" fmla="val 50000"/>
                <a:gd name="adj2" fmla="val 104323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118796" name="AutoShape 13">
              <a:extLst>
                <a:ext uri="{FF2B5EF4-FFF2-40B4-BE49-F238E27FC236}">
                  <a16:creationId xmlns:a16="http://schemas.microsoft.com/office/drawing/2014/main" id="{37ABF28C-5230-47D3-90B2-6370B1CB2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249"/>
              <a:ext cx="555" cy="133"/>
            </a:xfrm>
            <a:prstGeom prst="rightArrow">
              <a:avLst>
                <a:gd name="adj1" fmla="val 50000"/>
                <a:gd name="adj2" fmla="val 104323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118797" name="AutoShape 14">
              <a:extLst>
                <a:ext uri="{FF2B5EF4-FFF2-40B4-BE49-F238E27FC236}">
                  <a16:creationId xmlns:a16="http://schemas.microsoft.com/office/drawing/2014/main" id="{3ED86738-20FA-499B-87F8-99D9EBF5E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251"/>
              <a:ext cx="140" cy="331"/>
            </a:xfrm>
            <a:prstGeom prst="downArrow">
              <a:avLst>
                <a:gd name="adj1" fmla="val 50000"/>
                <a:gd name="adj2" fmla="val 59107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</p:txBody>
        </p:sp>
        <p:sp>
          <p:nvSpPr>
            <p:cNvPr id="118798" name="AutoShape 15">
              <a:extLst>
                <a:ext uri="{FF2B5EF4-FFF2-40B4-BE49-F238E27FC236}">
                  <a16:creationId xmlns:a16="http://schemas.microsoft.com/office/drawing/2014/main" id="{16E3B890-955F-42B3-B397-9C60500EC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160"/>
              <a:ext cx="140" cy="331"/>
            </a:xfrm>
            <a:prstGeom prst="downArrow">
              <a:avLst>
                <a:gd name="adj1" fmla="val 50000"/>
                <a:gd name="adj2" fmla="val 59107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</p:txBody>
        </p:sp>
      </p:grpSp>
      <p:sp>
        <p:nvSpPr>
          <p:cNvPr id="119824" name="Rectangle 16">
            <a:extLst>
              <a:ext uri="{FF2B5EF4-FFF2-40B4-BE49-F238E27FC236}">
                <a16:creationId xmlns:a16="http://schemas.microsoft.com/office/drawing/2014/main" id="{61A81530-D6A2-4AD3-94E3-58AECFE98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312481"/>
            <a:ext cx="8208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Η σύνδεση αυτών των δύο τρόπων μέτρησης θα εξηγήσει καλύτερα τις έννοιες της </a:t>
            </a:r>
            <a:r>
              <a:rPr lang="en-GB" altLang="el-GR" sz="1800" b="1" i="1">
                <a:solidFill>
                  <a:srgbClr val="000000"/>
                </a:solidFill>
                <a:cs typeface="Times New Roman" panose="02020603050405020304" pitchFamily="18" charset="0"/>
              </a:rPr>
              <a:t>σχετικής ατομικής και μοριακής μάζας (ή ατομικού και μοριακού βάρους), 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που είναι η βάση της στοιχειομετρίας και των στοιχειομετρικών υπολογισμών.</a:t>
            </a:r>
            <a:r>
              <a:rPr lang="en-US" altLang="el-GR" sz="18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4A7CAF50-6BD7-433D-9181-9386DBFA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53912"/>
            <a:ext cx="8137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4.1 Βασικές έννοιες για τους χημικούς υπολογισμούς: σχετική ατομική μάζα, σχετική μοριακή μάζα, </a:t>
            </a:r>
            <a:r>
              <a:rPr lang="en-US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mol</a:t>
            </a:r>
            <a:r>
              <a:rPr lang="en-GB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, αριθμός </a:t>
            </a:r>
            <a:r>
              <a:rPr lang="en-US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Avogadro</a:t>
            </a:r>
            <a:r>
              <a:rPr lang="en-GB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,  γραμμομοριακός όγκος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DCD388E4-00FF-498B-A464-537880344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771007"/>
            <a:ext cx="6750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Σχετική ατομική μάζα - Σχετική μοριακή μάζα</a:t>
            </a:r>
            <a:r>
              <a:rPr lang="en-US" altLang="el-GR" sz="1600" b="1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37F927BC-2B42-45AA-A7AA-13FB168E9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488040"/>
            <a:ext cx="7464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Ατομική μονάδα μάζας (</a:t>
            </a:r>
            <a:r>
              <a:rPr lang="en-US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amu</a:t>
            </a:r>
            <a:r>
              <a:rPr lang="en-GB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) ορίζεται ως το 1/12 της μάζας του ατόμου του άνθρακα -12 (</a:t>
            </a:r>
            <a:r>
              <a:rPr lang="en-GB" altLang="el-GR" sz="24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12</a:t>
            </a:r>
            <a:r>
              <a:rPr lang="en-US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GB" altLang="el-GR" sz="240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  <a:r>
              <a:rPr lang="en-GB" altLang="el-GR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FECEBB6D-668E-406C-883D-798CF443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683944"/>
            <a:ext cx="7170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Σχετική ατομική μάζα (</a:t>
            </a:r>
            <a:r>
              <a:rPr lang="en-US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A</a:t>
            </a:r>
            <a:r>
              <a:rPr lang="en-US" altLang="el-GR" sz="2400" b="1" baseline="-30000">
                <a:solidFill>
                  <a:srgbClr val="0033CC"/>
                </a:solidFill>
                <a:cs typeface="Times New Roman" panose="02020603050405020304" pitchFamily="18" charset="0"/>
              </a:rPr>
              <a:t>r</a:t>
            </a: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) ή ατομικό βάρος (</a:t>
            </a:r>
            <a:r>
              <a:rPr lang="en-US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AB</a:t>
            </a: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)</a:t>
            </a:r>
            <a:r>
              <a:rPr lang="en-GB" altLang="el-GR" sz="2400" b="1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0AB7EA5F-4897-42B7-B513-A7CB0C08D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499958"/>
            <a:ext cx="7740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Σχετική ατομική μάζα ή ατομικό βάρος λέγεται ο αριθμός που δείχνει πόσες φορές είναι μεγαλύτερη η μάζα του ατόμου του στοιχείου από το 1/12 της μάζας του ατόμου του άνθρακα -12.</a:t>
            </a:r>
            <a:r>
              <a:rPr lang="en-GB" altLang="el-GR" sz="2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827ADDC-4D1F-4DA3-B0C3-2986CB70E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53912"/>
            <a:ext cx="8137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4.1 Βασικές έννοιες για τους χημικούς υπολογισμούς: σχετική ατομική μάζα, σχετική μοριακή μάζα, </a:t>
            </a:r>
            <a:r>
              <a:rPr lang="en-US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mol</a:t>
            </a:r>
            <a:r>
              <a:rPr lang="en-GB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, αριθμός </a:t>
            </a:r>
            <a:r>
              <a:rPr lang="en-US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Avogadro</a:t>
            </a:r>
            <a:r>
              <a:rPr lang="en-GB" altLang="el-GR" sz="2400" b="1">
                <a:solidFill>
                  <a:srgbClr val="0000FF"/>
                </a:solidFill>
                <a:cs typeface="Times New Roman" panose="02020603050405020304" pitchFamily="18" charset="0"/>
              </a:rPr>
              <a:t>,  γραμμομοριακός όγκος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C07A2B21-D7C2-4145-B741-F2CEEE819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697982"/>
            <a:ext cx="7429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66CC"/>
                </a:solidFill>
                <a:cs typeface="Times New Roman" panose="02020603050405020304" pitchFamily="18" charset="0"/>
              </a:rPr>
              <a:t>Σχετική μοριακή μάζα (</a:t>
            </a:r>
            <a:r>
              <a:rPr lang="en-GB" altLang="el-GR" sz="2400" b="1" i="1">
                <a:solidFill>
                  <a:srgbClr val="0066CC"/>
                </a:solidFill>
                <a:cs typeface="Times New Roman" panose="02020603050405020304" pitchFamily="18" charset="0"/>
              </a:rPr>
              <a:t>Μ</a:t>
            </a:r>
            <a:r>
              <a:rPr lang="en-US" altLang="el-GR" sz="2400" b="1" baseline="-30000">
                <a:solidFill>
                  <a:srgbClr val="0066CC"/>
                </a:solidFill>
                <a:cs typeface="Times New Roman" panose="02020603050405020304" pitchFamily="18" charset="0"/>
              </a:rPr>
              <a:t>r</a:t>
            </a:r>
            <a:r>
              <a:rPr lang="en-GB" altLang="el-GR" sz="2400" b="1">
                <a:solidFill>
                  <a:srgbClr val="0066CC"/>
                </a:solidFill>
                <a:cs typeface="Times New Roman" panose="02020603050405020304" pitchFamily="18" charset="0"/>
              </a:rPr>
              <a:t>) ή Μοριακό βάρος (ΜΒ)</a:t>
            </a:r>
            <a:r>
              <a:rPr lang="en-US" altLang="el-GR" sz="2400" b="1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53D609DF-4D38-49D0-A424-F9DE3DCCE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156292"/>
            <a:ext cx="81359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Σχετική μοριακή μάζα ή μοριακό βάρος (Μ</a:t>
            </a:r>
            <a:r>
              <a:rPr lang="en-US" altLang="el-GR" sz="2400" i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GB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) χημικής ουσίας λέγεται ο αριθμός που δείχνει πόσες φορές είναι μεγαλύτερη η μάζα του μορίου του στοιχείου ή της χημικής ένωσης από το 1/12 της μάζας του ατόμου του άνθρακα -12.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55767E04-9883-43C2-94A2-4C772062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095750"/>
            <a:ext cx="8064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Έτσι λοιπόν όταν λέμε ότι το μοριακό βάρος του θειικού οξέος (</a:t>
            </a:r>
            <a:r>
              <a:rPr lang="en-US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GB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SO</a:t>
            </a:r>
            <a:r>
              <a:rPr lang="en-GB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) είναι 98, εννοούμε ότι η μάζα του μορίου του θειικού οξέος είναι 98 φορές μεγαλύτερη από το 1/12 της μάζας του ατόμου </a:t>
            </a:r>
            <a:r>
              <a:rPr lang="en-GB" altLang="el-GR" sz="1600" b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12</a:t>
            </a:r>
            <a:r>
              <a:rPr lang="en-US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US" altLang="el-GR" sz="1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1862" name="Rectangle 6">
            <a:extLst>
              <a:ext uri="{FF2B5EF4-FFF2-40B4-BE49-F238E27FC236}">
                <a16:creationId xmlns:a16="http://schemas.microsoft.com/office/drawing/2014/main" id="{4169DF42-0FAC-44AD-852A-8AAA30CC7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009864"/>
            <a:ext cx="7974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α. Το </a:t>
            </a:r>
            <a:r>
              <a:rPr lang="el-GR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Μ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l-GR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στοιχείου ισούται με το γινόμενο του </a:t>
            </a:r>
            <a:r>
              <a:rPr lang="en-US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l-GR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επί την ατομικότητα του στοιχείου.  Π.χ. </a:t>
            </a:r>
            <a:r>
              <a:rPr lang="el-GR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Μ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l-GR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 Ν</a:t>
            </a:r>
            <a:r>
              <a:rPr lang="el-GR" altLang="el-GR" sz="1600" b="1" i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l-GR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= 2· </a:t>
            </a:r>
            <a:r>
              <a:rPr lang="el-GR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l-GR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  Ν </a:t>
            </a:r>
            <a:r>
              <a:rPr lang="el-GR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= 2·14 = 28</a:t>
            </a:r>
          </a:p>
        </p:txBody>
      </p:sp>
      <p:sp>
        <p:nvSpPr>
          <p:cNvPr id="121863" name="Rectangle 7">
            <a:extLst>
              <a:ext uri="{FF2B5EF4-FFF2-40B4-BE49-F238E27FC236}">
                <a16:creationId xmlns:a16="http://schemas.microsoft.com/office/drawing/2014/main" id="{D4226B04-B7DC-4C6F-BED7-66D6F64EF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753100"/>
            <a:ext cx="8064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β. Το </a:t>
            </a:r>
            <a:r>
              <a:rPr lang="en-GB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Μ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χημικής ένωσης ισούται με το άθροισμα των γινομένων των δεικτών των στοιχείων στο μοριακό τύπο της ένωσης  επί τα αντίστοιχα </a:t>
            </a:r>
            <a:r>
              <a:rPr lang="en-US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των στοιχείων   Π.χ. </a:t>
            </a:r>
            <a:r>
              <a:rPr lang="en-GB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Μ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Η</a:t>
            </a:r>
            <a:r>
              <a:rPr lang="en-GB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= 2·</a:t>
            </a:r>
            <a:r>
              <a:rPr lang="en-GB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GB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 Η</a:t>
            </a: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+ 1·</a:t>
            </a:r>
            <a:r>
              <a:rPr lang="en-GB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l-GR" sz="1600" b="1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l-GR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l-GR" sz="16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GB" altLang="el-GR" sz="1600" b="1">
                <a:solidFill>
                  <a:srgbClr val="000000"/>
                </a:solidFill>
                <a:cs typeface="Times New Roman" panose="02020603050405020304" pitchFamily="18" charset="0"/>
              </a:rPr>
              <a:t> = 2·1+1·32 = 34</a:t>
            </a:r>
            <a:r>
              <a:rPr lang="en-US" altLang="el-GR" sz="16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/>
      <p:bldP spid="121861" grpId="0"/>
      <p:bldP spid="1218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D541EB0F-6C71-4644-BDA2-32C4A6B9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58119"/>
            <a:ext cx="6470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Το mol: μονάδα ποσότητας ουσίας στο S.I.</a:t>
            </a:r>
            <a:r>
              <a:rPr lang="en-US" altLang="el-GR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9F41BACD-1125-4218-995D-ABCB51A56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08051"/>
            <a:ext cx="84597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 b="1">
                <a:solidFill>
                  <a:srgbClr val="000000"/>
                </a:solidFill>
                <a:cs typeface="Times New Roman" panose="02020603050405020304" pitchFamily="18" charset="0"/>
              </a:rPr>
              <a:t>Όπως ήδη αναφέραμε, η ύλη μπορεί να μετρηθεί είτε με βάση τη μάζα είτε αριθμώντας τις δομικές της μονάδες (άτομα, μόρια ή ιόντα), όπως ακριβώς στην καθημερινή μας ζωή μπορούμε να αγοράζουμε πορτοκάλια είτε με το ζύγι είτε με τα κομμάτια.</a:t>
            </a:r>
            <a:r>
              <a:rPr lang="en-GB" altLang="el-GR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ADC8F62F-EC93-4860-9056-5C2F15E66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222501"/>
            <a:ext cx="83169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Είναι γνωστό ότι οι χημικές αντιδράσεις γίνονται μεταξύ μορίων (ή ατόμων ή ιόντων) με μία ορισμένη αναλογία, πράγμα που καθιστά αναγκαία τη μέτρηση του αριθμού των δομικών σωματιδίων για τους υπολογισμούς μας (π.χ. πόσα μόρια Η</a:t>
            </a:r>
            <a:r>
              <a:rPr lang="en-GB" altLang="el-GR" sz="18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Ο παράγονται από την καύση 5 μορίων Η</a:t>
            </a:r>
            <a:r>
              <a:rPr lang="en-GB" altLang="el-GR" sz="18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, σύμφωνα με τη χημική εξίσωση 2Η</a:t>
            </a:r>
            <a:r>
              <a:rPr lang="en-GB" altLang="el-GR" sz="18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 + Ο</a:t>
            </a:r>
            <a:r>
              <a:rPr lang="en-GB" altLang="el-GR" sz="1800" b="1" baseline="-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l-GR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l-GR" sz="1800" b="1">
                <a:solidFill>
                  <a:srgbClr val="000000"/>
                </a:solidFill>
                <a:cs typeface="Times New Roman" panose="02020603050405020304" pitchFamily="18" charset="0"/>
              </a:rPr>
              <a:t> Η</a:t>
            </a:r>
            <a:r>
              <a:rPr lang="en-GB" altLang="el-GR" sz="1800" b="1" baseline="-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GB" altLang="el-GR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Ο;)</a:t>
            </a:r>
            <a:r>
              <a:rPr lang="en-US" altLang="el-GR" sz="1800" b="1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E6CF4E3F-E7C5-4AC0-A2A7-565032009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3991244"/>
            <a:ext cx="8353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 i="1">
                <a:solidFill>
                  <a:srgbClr val="000000"/>
                </a:solidFill>
                <a:cs typeface="Times New Roman" panose="02020603050405020304" pitchFamily="18" charset="0"/>
              </a:rPr>
              <a:t>Το mol είναι μονάδα ποσότητας ουσίας στο Διεθνές Σύστημα μονάδων (S.I.) και ορίζεται ως η ποσότητα της ύλης που περιέχει τόσες στοιχειώδεις οντότητες όσος είναι ο αριθμός των ατόμων που υπάρχουν σε 12 g του </a:t>
            </a:r>
            <a:r>
              <a:rPr lang="en-GB" altLang="el-GR" sz="2000" i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12</a:t>
            </a:r>
            <a:r>
              <a:rPr lang="en-GB" altLang="el-GR" sz="2000" i="1">
                <a:solidFill>
                  <a:srgbClr val="000000"/>
                </a:solidFill>
                <a:cs typeface="Times New Roman" panose="02020603050405020304" pitchFamily="18" charset="0"/>
              </a:rPr>
              <a:t>C.</a:t>
            </a:r>
            <a:r>
              <a:rPr lang="en-US" altLang="el-GR" sz="20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  <p:bldP spid="1228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142B2AA-4F78-47CD-A440-DB65FC675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916114"/>
            <a:ext cx="80184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Ο α</a:t>
            </a:r>
            <a:r>
              <a:rPr lang="en-GB" altLang="el-GR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ριθμός</a:t>
            </a: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l-GR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των</a:t>
            </a: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α</a:t>
            </a:r>
            <a:r>
              <a:rPr lang="en-GB" altLang="el-GR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τόμων</a:t>
            </a: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π</a:t>
            </a:r>
            <a:r>
              <a:rPr lang="en-GB" altLang="el-GR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ου</a:t>
            </a: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π</a:t>
            </a:r>
            <a:r>
              <a:rPr lang="en-GB" altLang="el-GR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εριέχοντ</a:t>
            </a: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αι σε 12 g του </a:t>
            </a:r>
            <a:r>
              <a:rPr lang="en-GB" altLang="el-GR" sz="20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12</a:t>
            </a: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C ονομάζεται </a:t>
            </a:r>
            <a:r>
              <a:rPr lang="en-GB" altLang="el-GR" sz="20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αριθμός Avogadro (Ν</a:t>
            </a:r>
            <a:r>
              <a:rPr lang="en-GB" altLang="el-GR" sz="2000" b="1" i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n-GB" altLang="el-GR" sz="20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GB" altLang="el-GR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και υπολογίσθηκε με πειραματικές μεθόδους και με μεγάλη προσέγγιση ίσος με </a:t>
            </a:r>
            <a:r>
              <a:rPr lang="en-GB" altLang="el-GR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6,02·10</a:t>
            </a:r>
            <a:r>
              <a:rPr lang="en-GB" altLang="el-GR" sz="2000" b="1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23</a:t>
            </a: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.   </a:t>
            </a:r>
            <a:r>
              <a:rPr lang="en-GB" altLang="el-GR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Δηλ</a:t>
            </a:r>
            <a:r>
              <a:rPr lang="en-GB" alt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αδή</a:t>
            </a:r>
            <a:r>
              <a:rPr lang="en-US" altLang="el-GR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799CADD-AD17-48F5-B041-FD634F93C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58119"/>
            <a:ext cx="6470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Το mol: μονάδα ποσότητας ουσίας στο S.I.</a:t>
            </a:r>
            <a:r>
              <a:rPr lang="en-US" altLang="el-GR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908" name="Text Box 4">
            <a:extLst>
              <a:ext uri="{FF2B5EF4-FFF2-40B4-BE49-F238E27FC236}">
                <a16:creationId xmlns:a16="http://schemas.microsoft.com/office/drawing/2014/main" id="{02A8B58F-C927-4A6A-9CCC-37C6C3C9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3068638"/>
            <a:ext cx="3455987" cy="576262"/>
          </a:xfrm>
          <a:prstGeom prst="rect">
            <a:avLst/>
          </a:prstGeom>
          <a:solidFill>
            <a:srgbClr val="FFD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el-GR" sz="2400" i="1">
                <a:solidFill>
                  <a:srgbClr val="000000"/>
                </a:solidFill>
              </a:rPr>
              <a:t>Ν</a:t>
            </a:r>
            <a:r>
              <a:rPr lang="en-US" altLang="el-GR" sz="2400" baseline="-25000">
                <a:solidFill>
                  <a:srgbClr val="000000"/>
                </a:solidFill>
              </a:rPr>
              <a:t>Α   </a:t>
            </a:r>
            <a:r>
              <a:rPr lang="en-US" altLang="el-GR" sz="2400">
                <a:solidFill>
                  <a:srgbClr val="000000"/>
                </a:solidFill>
              </a:rPr>
              <a:t>= </a:t>
            </a:r>
            <a:r>
              <a:rPr lang="en-US" altLang="el-GR" sz="2400" baseline="-250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6,02·10</a:t>
            </a:r>
            <a:r>
              <a:rPr lang="en-US" altLang="el-GR" sz="2400" baseline="30000">
                <a:solidFill>
                  <a:srgbClr val="000000"/>
                </a:solidFill>
              </a:rPr>
              <a:t>23 </a:t>
            </a:r>
            <a:r>
              <a:rPr lang="en-US" altLang="el-GR" sz="2400">
                <a:solidFill>
                  <a:srgbClr val="000000"/>
                </a:solidFill>
              </a:rPr>
              <a:t>mol</a:t>
            </a:r>
            <a:r>
              <a:rPr lang="en-US" altLang="el-GR" sz="2400" baseline="30000">
                <a:solidFill>
                  <a:srgbClr val="000000"/>
                </a:solidFill>
              </a:rPr>
              <a:t>-1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24648EA5-7C1D-4CFE-BD20-2305FFA86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076700"/>
            <a:ext cx="8713788" cy="647700"/>
          </a:xfrm>
          <a:prstGeom prst="rect">
            <a:avLst/>
          </a:prstGeom>
          <a:solidFill>
            <a:srgbClr val="FFD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l-GR" altLang="el-GR" sz="2400">
                <a:solidFill>
                  <a:srgbClr val="000000"/>
                </a:solidFill>
              </a:rPr>
              <a:t>1 mol είναι η ποσότητα μιας ουσίας που περιέχει </a:t>
            </a:r>
            <a:r>
              <a:rPr lang="el-GR" altLang="el-GR" sz="2400" i="1">
                <a:solidFill>
                  <a:srgbClr val="000000"/>
                </a:solidFill>
              </a:rPr>
              <a:t>Ν</a:t>
            </a:r>
            <a:r>
              <a:rPr lang="el-GR" altLang="el-GR" sz="2400" baseline="-25000">
                <a:solidFill>
                  <a:srgbClr val="000000"/>
                </a:solidFill>
              </a:rPr>
              <a:t>Α</a:t>
            </a:r>
            <a:r>
              <a:rPr lang="el-GR" altLang="el-GR" sz="2400">
                <a:solidFill>
                  <a:srgbClr val="000000"/>
                </a:solidFill>
              </a:rPr>
              <a:t> οντότητες</a:t>
            </a:r>
            <a:r>
              <a:rPr lang="el-GR" altLang="el-GR" sz="24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B70BEF17-19F9-40FE-AB97-C4CC593E5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435" y="5151350"/>
            <a:ext cx="48000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l-GR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1mol ατόμων</a:t>
            </a:r>
            <a:r>
              <a:rPr lang="el-GR" altLang="el-GR" sz="2400">
                <a:solidFill>
                  <a:srgbClr val="000000"/>
                </a:solidFill>
                <a:cs typeface="Times New Roman" panose="02020603050405020304" pitchFamily="18" charset="0"/>
              </a:rPr>
              <a:t> περιέχει </a:t>
            </a:r>
            <a:r>
              <a:rPr lang="el-GR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Ν</a:t>
            </a:r>
            <a:r>
              <a:rPr lang="el-GR" altLang="el-GR" sz="24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l-GR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άτομα.</a:t>
            </a:r>
            <a:endParaRPr lang="en-US" altLang="el-GR" sz="2400">
              <a:solidFill>
                <a:srgbClr val="0000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l-GR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1mol μορίων</a:t>
            </a:r>
            <a:r>
              <a:rPr lang="el-GR" altLang="el-GR" sz="2400">
                <a:solidFill>
                  <a:srgbClr val="000000"/>
                </a:solidFill>
                <a:cs typeface="Times New Roman" panose="02020603050405020304" pitchFamily="18" charset="0"/>
              </a:rPr>
              <a:t> περιέχει </a:t>
            </a:r>
            <a:r>
              <a:rPr lang="el-GR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Ν</a:t>
            </a:r>
            <a:r>
              <a:rPr lang="el-GR" altLang="el-GR" sz="24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Α </a:t>
            </a:r>
            <a:r>
              <a:rPr lang="el-GR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μόρια.</a:t>
            </a:r>
            <a:endParaRPr lang="en-US" altLang="el-GR" sz="2400">
              <a:solidFill>
                <a:srgbClr val="0000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"/>
            </a:pPr>
            <a:r>
              <a:rPr lang="el-GR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1mol ιόντων</a:t>
            </a:r>
            <a:r>
              <a:rPr lang="el-GR" altLang="el-GR" sz="2400">
                <a:solidFill>
                  <a:srgbClr val="000000"/>
                </a:solidFill>
                <a:cs typeface="Times New Roman" panose="02020603050405020304" pitchFamily="18" charset="0"/>
              </a:rPr>
              <a:t> περιέχει </a:t>
            </a:r>
            <a:r>
              <a:rPr lang="el-GR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Ν</a:t>
            </a:r>
            <a:r>
              <a:rPr lang="el-GR" altLang="el-GR" sz="24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l-GR" sz="2400">
                <a:solidFill>
                  <a:srgbClr val="000000"/>
                </a:solidFill>
                <a:cs typeface="Times New Roman" panose="02020603050405020304" pitchFamily="18" charset="0"/>
              </a:rPr>
              <a:t>­ </a:t>
            </a:r>
            <a:r>
              <a:rPr lang="el-GR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ιόντα</a:t>
            </a:r>
            <a:r>
              <a:rPr lang="el-GR" altLang="el-GR" sz="1600" i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2887" name="Object 7">
            <a:extLst>
              <a:ext uri="{FF2B5EF4-FFF2-40B4-BE49-F238E27FC236}">
                <a16:creationId xmlns:a16="http://schemas.microsoft.com/office/drawing/2014/main" id="{F5E11017-3675-4B9A-BBF6-93695B4C1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6226" y="0"/>
          <a:ext cx="27717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5152381" imgH="3134162" progId="MSPhotoEd.3">
                  <p:embed/>
                </p:oleObj>
              </mc:Choice>
              <mc:Fallback>
                <p:oleObj r:id="rId3" imgW="5152381" imgH="3134162" progId="MSPhotoEd.3">
                  <p:embed/>
                  <p:pic>
                    <p:nvPicPr>
                      <p:cNvPr id="122887" name="Object 7">
                        <a:extLst>
                          <a:ext uri="{FF2B5EF4-FFF2-40B4-BE49-F238E27FC236}">
                            <a16:creationId xmlns:a16="http://schemas.microsoft.com/office/drawing/2014/main" id="{F5E11017-3675-4B9A-BBF6-93695B4C1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0"/>
                        <a:ext cx="277177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8" grpId="0" animBg="1"/>
      <p:bldP spid="123909" grpId="0" animBg="1"/>
      <p:bldP spid="1239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212A2584-B61B-4756-9D56-D642EC3C3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58119"/>
            <a:ext cx="6470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Το mol: μονάδα ποσότητας ουσίας στο S.I.</a:t>
            </a:r>
            <a:r>
              <a:rPr lang="en-US" altLang="el-GR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6EC1C69-4B37-43B9-8C0D-2A25342DD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622337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Ο αριθμός Avogadro εκφράζει τον αριθμό των ατόμων οποιουδήποτε στοιχείου που περιέχονται σε μάζα τόσων γραμμαρίων όσο είναι η σχετική ατομική μάζα του.  Δηλαδή,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3908" name="Object 4">
            <a:extLst>
              <a:ext uri="{FF2B5EF4-FFF2-40B4-BE49-F238E27FC236}">
                <a16:creationId xmlns:a16="http://schemas.microsoft.com/office/drawing/2014/main" id="{4CF0E3F9-05DC-416F-ABC6-D0100E7367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6226" y="0"/>
          <a:ext cx="27717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5152381" imgH="3134162" progId="MSPhotoEd.3">
                  <p:embed/>
                </p:oleObj>
              </mc:Choice>
              <mc:Fallback>
                <p:oleObj r:id="rId3" imgW="5152381" imgH="3134162" progId="MSPhotoEd.3">
                  <p:embed/>
                  <p:pic>
                    <p:nvPicPr>
                      <p:cNvPr id="123908" name="Object 4">
                        <a:extLst>
                          <a:ext uri="{FF2B5EF4-FFF2-40B4-BE49-F238E27FC236}">
                            <a16:creationId xmlns:a16="http://schemas.microsoft.com/office/drawing/2014/main" id="{4CF0E3F9-05DC-416F-ABC6-D0100E736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0"/>
                        <a:ext cx="277177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3" name="Text Box 5">
            <a:extLst>
              <a:ext uri="{FF2B5EF4-FFF2-40B4-BE49-F238E27FC236}">
                <a16:creationId xmlns:a16="http://schemas.microsoft.com/office/drawing/2014/main" id="{0C71E443-E07F-4C97-8964-4A78FA5D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997200"/>
            <a:ext cx="6769100" cy="431800"/>
          </a:xfrm>
          <a:prstGeom prst="rect">
            <a:avLst/>
          </a:prstGeom>
          <a:solidFill>
            <a:srgbClr val="FFD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>
                <a:solidFill>
                  <a:srgbClr val="000000"/>
                </a:solidFill>
              </a:rPr>
              <a:t>1 </a:t>
            </a:r>
            <a:r>
              <a:rPr lang="en-US" altLang="el-GR" sz="2400">
                <a:solidFill>
                  <a:srgbClr val="000000"/>
                </a:solidFill>
              </a:rPr>
              <a:t>mol</a:t>
            </a:r>
            <a:r>
              <a:rPr lang="el-GR" altLang="el-GR" sz="2400">
                <a:solidFill>
                  <a:srgbClr val="000000"/>
                </a:solidFill>
              </a:rPr>
              <a:t> ατόμων περιέχει</a:t>
            </a:r>
            <a:r>
              <a:rPr lang="el-GR" altLang="el-GR" sz="2400" i="1">
                <a:solidFill>
                  <a:srgbClr val="000000"/>
                </a:solidFill>
              </a:rPr>
              <a:t> Ν</a:t>
            </a:r>
            <a:r>
              <a:rPr lang="el-GR" altLang="el-GR" sz="2400" baseline="-25000">
                <a:solidFill>
                  <a:srgbClr val="000000"/>
                </a:solidFill>
              </a:rPr>
              <a:t>Α</a:t>
            </a:r>
            <a:r>
              <a:rPr lang="el-GR" altLang="el-GR" sz="2400">
                <a:solidFill>
                  <a:srgbClr val="000000"/>
                </a:solidFill>
              </a:rPr>
              <a:t> άτομα και ζυγίζει </a:t>
            </a:r>
            <a:r>
              <a:rPr lang="el-GR" altLang="el-GR" sz="2400" i="1">
                <a:solidFill>
                  <a:srgbClr val="000000"/>
                </a:solidFill>
              </a:rPr>
              <a:t>Α</a:t>
            </a:r>
            <a:r>
              <a:rPr lang="el-GR" altLang="el-GR" sz="2400" baseline="-25000">
                <a:solidFill>
                  <a:srgbClr val="000000"/>
                </a:solidFill>
              </a:rPr>
              <a:t>r</a:t>
            </a:r>
            <a:r>
              <a:rPr lang="el-GR" altLang="el-GR" sz="2400">
                <a:solidFill>
                  <a:srgbClr val="000000"/>
                </a:solidFill>
              </a:rPr>
              <a:t> g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57736D3C-6CA9-4EAA-97AA-E258CC2DB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641487"/>
            <a:ext cx="84060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π.χ. 1 </a:t>
            </a:r>
            <a:r>
              <a:rPr lang="en-US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l-GR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 ατόμων Ο περιέχει  6,02·10</a:t>
            </a:r>
            <a:r>
              <a:rPr lang="el-GR" altLang="el-GR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23</a:t>
            </a:r>
            <a:r>
              <a:rPr lang="el-GR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 άτομα και ζυγίζει 16 g  (</a:t>
            </a:r>
            <a:r>
              <a:rPr lang="el-GR" altLang="el-GR" sz="2000" i="1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l-GR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 Ο</a:t>
            </a:r>
            <a:r>
              <a:rPr lang="el-GR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=16)</a:t>
            </a:r>
            <a:endParaRPr lang="en-GB" altLang="el-GR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και 1 </a:t>
            </a:r>
            <a:r>
              <a:rPr lang="en-US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GB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 ατόμων Fe περιέχει  6,02·10</a:t>
            </a:r>
            <a:r>
              <a:rPr lang="en-GB" altLang="el-GR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23</a:t>
            </a:r>
            <a:r>
              <a:rPr lang="en-GB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 άτομα και ζυγίζει 56g (</a:t>
            </a:r>
            <a:r>
              <a:rPr lang="en-GB" altLang="el-GR" sz="2000" i="1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l-GR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Fe</a:t>
            </a:r>
            <a:r>
              <a:rPr lang="en-GB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=56)</a:t>
            </a:r>
            <a:r>
              <a:rPr lang="en-GB" altLang="el-GR" sz="22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4935" name="Object 7">
            <a:extLst>
              <a:ext uri="{FF2B5EF4-FFF2-40B4-BE49-F238E27FC236}">
                <a16:creationId xmlns:a16="http://schemas.microsoft.com/office/drawing/2014/main" id="{23ADB541-6A9F-441B-BF50-B00623CEE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8075" y="4508500"/>
          <a:ext cx="457200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6466667" imgH="3419952" progId="">
                  <p:embed/>
                </p:oleObj>
              </mc:Choice>
              <mc:Fallback>
                <p:oleObj r:id="rId5" imgW="6466667" imgH="3419952" progId="">
                  <p:embed/>
                  <p:pic>
                    <p:nvPicPr>
                      <p:cNvPr id="124935" name="Object 7">
                        <a:extLst>
                          <a:ext uri="{FF2B5EF4-FFF2-40B4-BE49-F238E27FC236}">
                            <a16:creationId xmlns:a16="http://schemas.microsoft.com/office/drawing/2014/main" id="{23ADB541-6A9F-441B-BF50-B00623CEE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508500"/>
                        <a:ext cx="4572000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3" grpId="0" animBg="1"/>
      <p:bldP spid="1249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DD887FF-3455-4595-8B70-8D480CCD6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58119"/>
            <a:ext cx="6470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b="1">
                <a:solidFill>
                  <a:srgbClr val="0033CC"/>
                </a:solidFill>
                <a:cs typeface="Times New Roman" panose="02020603050405020304" pitchFamily="18" charset="0"/>
              </a:rPr>
              <a:t>Το mol: μονάδα ποσότητας ουσίας στο S.I.</a:t>
            </a:r>
            <a:r>
              <a:rPr lang="en-US" altLang="el-GR" sz="16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4931" name="Object 3">
            <a:extLst>
              <a:ext uri="{FF2B5EF4-FFF2-40B4-BE49-F238E27FC236}">
                <a16:creationId xmlns:a16="http://schemas.microsoft.com/office/drawing/2014/main" id="{ED614AD5-E614-4731-841C-D6DCE1D898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6226" y="0"/>
          <a:ext cx="27717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3" imgW="5152381" imgH="3134162" progId="MSPhotoEd.3">
                  <p:embed/>
                </p:oleObj>
              </mc:Choice>
              <mc:Fallback>
                <p:oleObj r:id="rId3" imgW="5152381" imgH="3134162" progId="MSPhotoEd.3">
                  <p:embed/>
                  <p:pic>
                    <p:nvPicPr>
                      <p:cNvPr id="124931" name="Object 3">
                        <a:extLst>
                          <a:ext uri="{FF2B5EF4-FFF2-40B4-BE49-F238E27FC236}">
                            <a16:creationId xmlns:a16="http://schemas.microsoft.com/office/drawing/2014/main" id="{ED614AD5-E614-4731-841C-D6DCE1D89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0"/>
                        <a:ext cx="277177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Rectangle 4">
            <a:extLst>
              <a:ext uri="{FF2B5EF4-FFF2-40B4-BE49-F238E27FC236}">
                <a16:creationId xmlns:a16="http://schemas.microsoft.com/office/drawing/2014/main" id="{33728186-BA7B-4CC6-B2C5-DBDC19059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2299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1800">
              <a:solidFill>
                <a:srgbClr val="000000"/>
              </a:solidFill>
            </a:endParaRPr>
          </a:p>
        </p:txBody>
      </p:sp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0CAE559F-05CC-4C71-99D8-2E5016BBD9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53464" y="1773239"/>
          <a:ext cx="186213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5" imgW="2200582" imgH="2886478" progId="MSPhotoEd.3">
                  <p:embed/>
                </p:oleObj>
              </mc:Choice>
              <mc:Fallback>
                <p:oleObj r:id="rId5" imgW="2200582" imgH="2886478" progId="MSPhotoEd.3">
                  <p:embed/>
                  <p:pic>
                    <p:nvPicPr>
                      <p:cNvPr id="125957" name="Object 5">
                        <a:extLst>
                          <a:ext uri="{FF2B5EF4-FFF2-40B4-BE49-F238E27FC236}">
                            <a16:creationId xmlns:a16="http://schemas.microsoft.com/office/drawing/2014/main" id="{0CAE559F-05CC-4C71-99D8-2E5016BBD9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3464" y="1773239"/>
                        <a:ext cx="1862137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4" name="Rectangle 6">
            <a:extLst>
              <a:ext uri="{FF2B5EF4-FFF2-40B4-BE49-F238E27FC236}">
                <a16:creationId xmlns:a16="http://schemas.microsoft.com/office/drawing/2014/main" id="{E56EF044-818E-40F1-880C-7783823A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15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1800">
              <a:solidFill>
                <a:srgbClr val="000000"/>
              </a:solidFill>
            </a:endParaRPr>
          </a:p>
        </p:txBody>
      </p:sp>
      <p:graphicFrame>
        <p:nvGraphicFramePr>
          <p:cNvPr id="125959" name="Object 7">
            <a:extLst>
              <a:ext uri="{FF2B5EF4-FFF2-40B4-BE49-F238E27FC236}">
                <a16:creationId xmlns:a16="http://schemas.microsoft.com/office/drawing/2014/main" id="{E4D3A7C5-2A2E-4427-8B7A-901F180B8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6950" y="5300663"/>
          <a:ext cx="17287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7" imgW="2980952" imgH="2819794" progId="MSPhotoEd.3">
                  <p:embed/>
                </p:oleObj>
              </mc:Choice>
              <mc:Fallback>
                <p:oleObj r:id="rId7" imgW="2980952" imgH="2819794" progId="MSPhotoEd.3">
                  <p:embed/>
                  <p:pic>
                    <p:nvPicPr>
                      <p:cNvPr id="125959" name="Object 7">
                        <a:extLst>
                          <a:ext uri="{FF2B5EF4-FFF2-40B4-BE49-F238E27FC236}">
                            <a16:creationId xmlns:a16="http://schemas.microsoft.com/office/drawing/2014/main" id="{E4D3A7C5-2A2E-4427-8B7A-901F180B8C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950" y="5300663"/>
                        <a:ext cx="17287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0" name="Rectangle 8">
            <a:extLst>
              <a:ext uri="{FF2B5EF4-FFF2-40B4-BE49-F238E27FC236}">
                <a16:creationId xmlns:a16="http://schemas.microsoft.com/office/drawing/2014/main" id="{91F928C3-9F3E-49AA-84F7-39EA4787F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114892"/>
            <a:ext cx="568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400" i="1">
                <a:solidFill>
                  <a:srgbClr val="000000"/>
                </a:solidFill>
                <a:cs typeface="Times New Roman" panose="02020603050405020304" pitchFamily="18" charset="0"/>
              </a:rPr>
              <a:t>Ο αριθμός Avogadro εκφράζει τον αριθμό των μορίων στοιχείου χημικής ένωσης που περιέχονται σε μάζα τόσων γραμμαρίων όσο είναι η σχετική μοριακή μάζα τους. Έτσι, έχουμε: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D088A50F-628A-4B06-B7CC-19B036455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357563"/>
            <a:ext cx="6192837" cy="576262"/>
          </a:xfrm>
          <a:prstGeom prst="rect">
            <a:avLst/>
          </a:prstGeom>
          <a:solidFill>
            <a:srgbClr val="FFD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>
                <a:solidFill>
                  <a:srgbClr val="000000"/>
                </a:solidFill>
              </a:rPr>
              <a:t>1 </a:t>
            </a:r>
            <a:r>
              <a:rPr lang="en-US" altLang="el-GR" sz="2000" b="1">
                <a:solidFill>
                  <a:srgbClr val="000000"/>
                </a:solidFill>
              </a:rPr>
              <a:t>mol</a:t>
            </a:r>
            <a:r>
              <a:rPr lang="el-GR" altLang="el-GR" sz="2000" b="1">
                <a:solidFill>
                  <a:srgbClr val="000000"/>
                </a:solidFill>
              </a:rPr>
              <a:t> μορίων  περιέχει </a:t>
            </a:r>
            <a:r>
              <a:rPr lang="el-GR" altLang="el-GR" sz="2000" b="1" i="1">
                <a:solidFill>
                  <a:srgbClr val="000000"/>
                </a:solidFill>
              </a:rPr>
              <a:t>Ν</a:t>
            </a:r>
            <a:r>
              <a:rPr lang="el-GR" altLang="el-GR" sz="2000" b="1" baseline="-25000">
                <a:solidFill>
                  <a:srgbClr val="000000"/>
                </a:solidFill>
              </a:rPr>
              <a:t>Α</a:t>
            </a:r>
            <a:r>
              <a:rPr lang="el-GR" altLang="el-GR" sz="2000" b="1">
                <a:solidFill>
                  <a:srgbClr val="000000"/>
                </a:solidFill>
              </a:rPr>
              <a:t> μόρια και ζυγίζει </a:t>
            </a:r>
            <a:r>
              <a:rPr lang="el-GR" altLang="el-GR" sz="2000" b="1" i="1">
                <a:solidFill>
                  <a:srgbClr val="000000"/>
                </a:solidFill>
              </a:rPr>
              <a:t>Μ</a:t>
            </a:r>
            <a:r>
              <a:rPr lang="el-GR" altLang="el-GR" sz="2000" b="1" baseline="-25000">
                <a:solidFill>
                  <a:srgbClr val="000000"/>
                </a:solidFill>
              </a:rPr>
              <a:t>r</a:t>
            </a:r>
            <a:r>
              <a:rPr lang="el-GR" altLang="el-GR" sz="2000" b="1">
                <a:solidFill>
                  <a:srgbClr val="000000"/>
                </a:solidFill>
              </a:rPr>
              <a:t> g</a:t>
            </a:r>
            <a:endParaRPr lang="en-US" altLang="el-GR" sz="2000" b="1">
              <a:solidFill>
                <a:srgbClr val="000000"/>
              </a:solidFill>
            </a:endParaRPr>
          </a:p>
        </p:txBody>
      </p:sp>
      <p:sp>
        <p:nvSpPr>
          <p:cNvPr id="125962" name="Rectangle 10">
            <a:extLst>
              <a:ext uri="{FF2B5EF4-FFF2-40B4-BE49-F238E27FC236}">
                <a16:creationId xmlns:a16="http://schemas.microsoft.com/office/drawing/2014/main" id="{1313A155-7615-4858-9585-F2C2A744B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865" y="4205258"/>
            <a:ext cx="8307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π.χ. 1 </a:t>
            </a:r>
            <a:r>
              <a:rPr lang="en-US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l-GR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 μορίων Ν</a:t>
            </a:r>
            <a:r>
              <a:rPr lang="el-GR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l-GR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 περιέχει 6,02·10</a:t>
            </a:r>
            <a:r>
              <a:rPr lang="el-GR" altLang="el-GR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23</a:t>
            </a:r>
            <a:r>
              <a:rPr lang="el-GR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 μόρια και ζυγίζει 28 g  (</a:t>
            </a:r>
            <a:r>
              <a:rPr lang="el-GR" altLang="el-GR" sz="2000" i="1">
                <a:solidFill>
                  <a:srgbClr val="000000"/>
                </a:solidFill>
                <a:cs typeface="Times New Roman" panose="02020603050405020304" pitchFamily="18" charset="0"/>
              </a:rPr>
              <a:t>Μ</a:t>
            </a:r>
            <a:r>
              <a:rPr lang="el-GR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r </a:t>
            </a:r>
            <a:r>
              <a:rPr lang="el-GR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= 28)</a:t>
            </a:r>
            <a:endParaRPr lang="el-GR" altLang="el-GR" sz="2000">
              <a:solidFill>
                <a:srgbClr val="000000"/>
              </a:solidFill>
            </a:endParaRPr>
          </a:p>
        </p:txBody>
      </p:sp>
      <p:sp>
        <p:nvSpPr>
          <p:cNvPr id="125963" name="Rectangle 11">
            <a:extLst>
              <a:ext uri="{FF2B5EF4-FFF2-40B4-BE49-F238E27FC236}">
                <a16:creationId xmlns:a16="http://schemas.microsoft.com/office/drawing/2014/main" id="{80981187-0D2D-4B6E-A8BD-D8637888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4722783"/>
            <a:ext cx="83633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και 1 </a:t>
            </a:r>
            <a:r>
              <a:rPr lang="en-US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GB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 μορίων Η</a:t>
            </a:r>
            <a:r>
              <a:rPr lang="en-GB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Ο περιέχει 6,02·10</a:t>
            </a:r>
            <a:r>
              <a:rPr lang="en-GB" altLang="el-GR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23 </a:t>
            </a:r>
            <a:r>
              <a:rPr lang="en-GB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μόρια  και ζυγίζει 18 g (</a:t>
            </a:r>
            <a:r>
              <a:rPr lang="en-GB" altLang="el-GR" sz="2000" i="1">
                <a:solidFill>
                  <a:srgbClr val="000000"/>
                </a:solidFill>
                <a:cs typeface="Times New Roman" panose="02020603050405020304" pitchFamily="18" charset="0"/>
              </a:rPr>
              <a:t>Μ</a:t>
            </a:r>
            <a:r>
              <a:rPr lang="en-US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GB" altLang="el-GR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l-GR" sz="2000">
                <a:solidFill>
                  <a:srgbClr val="000000"/>
                </a:solidFill>
                <a:cs typeface="Times New Roman" panose="02020603050405020304" pitchFamily="18" charset="0"/>
              </a:rPr>
              <a:t>=18)</a:t>
            </a:r>
            <a:r>
              <a:rPr lang="en-US" altLang="el-GR" sz="20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/>
      <p:bldP spid="125961" grpId="0" animBg="1"/>
      <p:bldP spid="12596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1259</Words>
  <Application>Microsoft Office PowerPoint</Application>
  <PresentationFormat>Widescreen</PresentationFormat>
  <Paragraphs>161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Default Design</vt:lpstr>
      <vt:lpstr>MSPhotoEd.3</vt:lpstr>
      <vt:lpstr>Microsoft Word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2</cp:revision>
  <dcterms:created xsi:type="dcterms:W3CDTF">2020-03-25T17:44:10Z</dcterms:created>
  <dcterms:modified xsi:type="dcterms:W3CDTF">2020-03-25T18:03:19Z</dcterms:modified>
</cp:coreProperties>
</file>