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1" r:id="rId2"/>
    <p:sldId id="322" r:id="rId3"/>
    <p:sldId id="323" r:id="rId4"/>
    <p:sldId id="324" r:id="rId5"/>
    <p:sldId id="325" r:id="rId6"/>
    <p:sldId id="326" r:id="rId7"/>
    <p:sldId id="327" r:id="rId8"/>
    <p:sldId id="328" r:id="rId9"/>
    <p:sldId id="329" r:id="rId10"/>
    <p:sldId id="330" r:id="rId11"/>
    <p:sldId id="331" r:id="rId12"/>
    <p:sldId id="332" r:id="rId13"/>
    <p:sldId id="333" r:id="rId1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FA46D192-DC24-4B0B-B130-C0E98CB202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C9C42-C7DF-41C0-9429-22DE15A933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34FB03-7A37-43A9-90B0-B656D7A92941}"/>
              </a:ext>
            </a:extLst>
          </p:cNvPr>
          <p:cNvSpPr>
            <a:spLocks noGrp="1" noChangeArrowheads="1"/>
          </p:cNvSpPr>
          <p:nvPr>
            <p:ph type="sldNum" sz="quarter" idx="12"/>
          </p:nvPr>
        </p:nvSpPr>
        <p:spPr>
          <a:ln/>
        </p:spPr>
        <p:txBody>
          <a:bodyPr/>
          <a:lstStyle>
            <a:lvl1pPr>
              <a:defRPr/>
            </a:lvl1pPr>
          </a:lstStyle>
          <a:p>
            <a:fld id="{856737C5-316C-4850-B811-53D2E775025F}" type="slidenum">
              <a:rPr lang="en-US" altLang="el-GR"/>
              <a:pPr/>
              <a:t>‹#›</a:t>
            </a:fld>
            <a:endParaRPr lang="en-US" altLang="el-GR"/>
          </a:p>
        </p:txBody>
      </p:sp>
    </p:spTree>
    <p:extLst>
      <p:ext uri="{BB962C8B-B14F-4D97-AF65-F5344CB8AC3E}">
        <p14:creationId xmlns:p14="http://schemas.microsoft.com/office/powerpoint/2010/main" val="77149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B08D13CA-BE8E-4999-B638-456749F9E8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1A74EF-52E2-4E1F-B153-B2EF51EB41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0D9925-B83F-4F37-A34C-8D1208BBD134}"/>
              </a:ext>
            </a:extLst>
          </p:cNvPr>
          <p:cNvSpPr>
            <a:spLocks noGrp="1" noChangeArrowheads="1"/>
          </p:cNvSpPr>
          <p:nvPr>
            <p:ph type="sldNum" sz="quarter" idx="12"/>
          </p:nvPr>
        </p:nvSpPr>
        <p:spPr>
          <a:ln/>
        </p:spPr>
        <p:txBody>
          <a:bodyPr/>
          <a:lstStyle>
            <a:lvl1pPr>
              <a:defRPr/>
            </a:lvl1pPr>
          </a:lstStyle>
          <a:p>
            <a:fld id="{EBBFA411-D71D-4780-BE79-57A5C5C3100D}" type="slidenum">
              <a:rPr lang="en-US" altLang="el-GR"/>
              <a:pPr/>
              <a:t>‹#›</a:t>
            </a:fld>
            <a:endParaRPr lang="en-US" altLang="el-GR"/>
          </a:p>
        </p:txBody>
      </p:sp>
    </p:spTree>
    <p:extLst>
      <p:ext uri="{BB962C8B-B14F-4D97-AF65-F5344CB8AC3E}">
        <p14:creationId xmlns:p14="http://schemas.microsoft.com/office/powerpoint/2010/main" val="222214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A4BB6481-4863-40D5-8CAB-677EC106CB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34A2B4-DA8A-4675-8B9C-73AE529258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F175FB-FDFF-48C8-9287-575811DC3207}"/>
              </a:ext>
            </a:extLst>
          </p:cNvPr>
          <p:cNvSpPr>
            <a:spLocks noGrp="1" noChangeArrowheads="1"/>
          </p:cNvSpPr>
          <p:nvPr>
            <p:ph type="sldNum" sz="quarter" idx="12"/>
          </p:nvPr>
        </p:nvSpPr>
        <p:spPr>
          <a:ln/>
        </p:spPr>
        <p:txBody>
          <a:bodyPr/>
          <a:lstStyle>
            <a:lvl1pPr>
              <a:defRPr/>
            </a:lvl1pPr>
          </a:lstStyle>
          <a:p>
            <a:fld id="{7DB69A63-A3C7-413B-8348-F28C326FC6B5}" type="slidenum">
              <a:rPr lang="en-US" altLang="el-GR"/>
              <a:pPr/>
              <a:t>‹#›</a:t>
            </a:fld>
            <a:endParaRPr lang="en-US" altLang="el-GR"/>
          </a:p>
        </p:txBody>
      </p:sp>
    </p:spTree>
    <p:extLst>
      <p:ext uri="{BB962C8B-B14F-4D97-AF65-F5344CB8AC3E}">
        <p14:creationId xmlns:p14="http://schemas.microsoft.com/office/powerpoint/2010/main" val="350383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78699290-DBAC-4446-8D9A-236B16620B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9C2929-8247-4087-A5DA-AEDC0487DC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108746-794E-4741-8948-0C5579103F83}"/>
              </a:ext>
            </a:extLst>
          </p:cNvPr>
          <p:cNvSpPr>
            <a:spLocks noGrp="1" noChangeArrowheads="1"/>
          </p:cNvSpPr>
          <p:nvPr>
            <p:ph type="sldNum" sz="quarter" idx="12"/>
          </p:nvPr>
        </p:nvSpPr>
        <p:spPr>
          <a:ln/>
        </p:spPr>
        <p:txBody>
          <a:bodyPr/>
          <a:lstStyle>
            <a:lvl1pPr>
              <a:defRPr/>
            </a:lvl1pPr>
          </a:lstStyle>
          <a:p>
            <a:fld id="{B810CDE3-3916-4EBF-B944-47ECD833A671}" type="slidenum">
              <a:rPr lang="en-US" altLang="el-GR"/>
              <a:pPr/>
              <a:t>‹#›</a:t>
            </a:fld>
            <a:endParaRPr lang="en-US" altLang="el-GR"/>
          </a:p>
        </p:txBody>
      </p:sp>
    </p:spTree>
    <p:extLst>
      <p:ext uri="{BB962C8B-B14F-4D97-AF65-F5344CB8AC3E}">
        <p14:creationId xmlns:p14="http://schemas.microsoft.com/office/powerpoint/2010/main" val="309135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5514D53B-72B3-4F38-99CF-504178FABA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776A55-4EB5-453C-A966-13489F3D7A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E0C587-0054-46C8-A2BA-662535CDBD5C}"/>
              </a:ext>
            </a:extLst>
          </p:cNvPr>
          <p:cNvSpPr>
            <a:spLocks noGrp="1" noChangeArrowheads="1"/>
          </p:cNvSpPr>
          <p:nvPr>
            <p:ph type="sldNum" sz="quarter" idx="12"/>
          </p:nvPr>
        </p:nvSpPr>
        <p:spPr>
          <a:ln/>
        </p:spPr>
        <p:txBody>
          <a:bodyPr/>
          <a:lstStyle>
            <a:lvl1pPr>
              <a:defRPr/>
            </a:lvl1pPr>
          </a:lstStyle>
          <a:p>
            <a:fld id="{4951D254-B7D8-47E9-83EA-2D36605A5B5E}" type="slidenum">
              <a:rPr lang="en-US" altLang="el-GR"/>
              <a:pPr/>
              <a:t>‹#›</a:t>
            </a:fld>
            <a:endParaRPr lang="en-US" altLang="el-GR"/>
          </a:p>
        </p:txBody>
      </p:sp>
    </p:spTree>
    <p:extLst>
      <p:ext uri="{BB962C8B-B14F-4D97-AF65-F5344CB8AC3E}">
        <p14:creationId xmlns:p14="http://schemas.microsoft.com/office/powerpoint/2010/main" val="194505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DC988E26-F5F1-4D4A-A6C3-8B8AC16C07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9E7277-6A37-41D5-9704-E0A4E7B6C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E51834-318B-46AE-95DD-1F83E855240D}"/>
              </a:ext>
            </a:extLst>
          </p:cNvPr>
          <p:cNvSpPr>
            <a:spLocks noGrp="1" noChangeArrowheads="1"/>
          </p:cNvSpPr>
          <p:nvPr>
            <p:ph type="sldNum" sz="quarter" idx="12"/>
          </p:nvPr>
        </p:nvSpPr>
        <p:spPr>
          <a:ln/>
        </p:spPr>
        <p:txBody>
          <a:bodyPr/>
          <a:lstStyle>
            <a:lvl1pPr>
              <a:defRPr/>
            </a:lvl1pPr>
          </a:lstStyle>
          <a:p>
            <a:fld id="{F066FB11-0928-4B85-A35C-85FB2B20C427}" type="slidenum">
              <a:rPr lang="en-US" altLang="el-GR"/>
              <a:pPr/>
              <a:t>‹#›</a:t>
            </a:fld>
            <a:endParaRPr lang="en-US" altLang="el-GR"/>
          </a:p>
        </p:txBody>
      </p:sp>
    </p:spTree>
    <p:extLst>
      <p:ext uri="{BB962C8B-B14F-4D97-AF65-F5344CB8AC3E}">
        <p14:creationId xmlns:p14="http://schemas.microsoft.com/office/powerpoint/2010/main" val="102552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04858994-4C1A-4CF4-B0BF-98D88B4920D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71A4AC8-2C6C-48E2-AB66-4A162A9FA1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26CF355-BD1B-466F-9229-BF5A55C1B19B}"/>
              </a:ext>
            </a:extLst>
          </p:cNvPr>
          <p:cNvSpPr>
            <a:spLocks noGrp="1" noChangeArrowheads="1"/>
          </p:cNvSpPr>
          <p:nvPr>
            <p:ph type="sldNum" sz="quarter" idx="12"/>
          </p:nvPr>
        </p:nvSpPr>
        <p:spPr>
          <a:ln/>
        </p:spPr>
        <p:txBody>
          <a:bodyPr/>
          <a:lstStyle>
            <a:lvl1pPr>
              <a:defRPr/>
            </a:lvl1pPr>
          </a:lstStyle>
          <a:p>
            <a:fld id="{BFE886DC-957D-4BC1-9B3B-23F6691801A2}" type="slidenum">
              <a:rPr lang="en-US" altLang="el-GR"/>
              <a:pPr/>
              <a:t>‹#›</a:t>
            </a:fld>
            <a:endParaRPr lang="en-US" altLang="el-GR"/>
          </a:p>
        </p:txBody>
      </p:sp>
    </p:spTree>
    <p:extLst>
      <p:ext uri="{BB962C8B-B14F-4D97-AF65-F5344CB8AC3E}">
        <p14:creationId xmlns:p14="http://schemas.microsoft.com/office/powerpoint/2010/main" val="1649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6BEA0DC6-E116-439E-931E-AD73E8A863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2B695E1-67E3-4627-ADD5-EDFCD2F3F7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03BD98-B384-44D0-B977-3506854F39D6}"/>
              </a:ext>
            </a:extLst>
          </p:cNvPr>
          <p:cNvSpPr>
            <a:spLocks noGrp="1" noChangeArrowheads="1"/>
          </p:cNvSpPr>
          <p:nvPr>
            <p:ph type="sldNum" sz="quarter" idx="12"/>
          </p:nvPr>
        </p:nvSpPr>
        <p:spPr>
          <a:ln/>
        </p:spPr>
        <p:txBody>
          <a:bodyPr/>
          <a:lstStyle>
            <a:lvl1pPr>
              <a:defRPr/>
            </a:lvl1pPr>
          </a:lstStyle>
          <a:p>
            <a:fld id="{26C96D93-0831-4866-8F93-1D9A0A2B5E7A}" type="slidenum">
              <a:rPr lang="en-US" altLang="el-GR"/>
              <a:pPr/>
              <a:t>‹#›</a:t>
            </a:fld>
            <a:endParaRPr lang="en-US" altLang="el-GR"/>
          </a:p>
        </p:txBody>
      </p:sp>
    </p:spTree>
    <p:extLst>
      <p:ext uri="{BB962C8B-B14F-4D97-AF65-F5344CB8AC3E}">
        <p14:creationId xmlns:p14="http://schemas.microsoft.com/office/powerpoint/2010/main" val="35598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04ED9E-7101-4C7F-BF76-9617734FD99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1F34CE-EE06-4852-9D86-3882F33F0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A24F26F-C389-43EB-AE13-16ADE3A8E187}"/>
              </a:ext>
            </a:extLst>
          </p:cNvPr>
          <p:cNvSpPr>
            <a:spLocks noGrp="1" noChangeArrowheads="1"/>
          </p:cNvSpPr>
          <p:nvPr>
            <p:ph type="sldNum" sz="quarter" idx="12"/>
          </p:nvPr>
        </p:nvSpPr>
        <p:spPr>
          <a:ln/>
        </p:spPr>
        <p:txBody>
          <a:bodyPr/>
          <a:lstStyle>
            <a:lvl1pPr>
              <a:defRPr/>
            </a:lvl1pPr>
          </a:lstStyle>
          <a:p>
            <a:fld id="{61ACD6FB-D285-4871-9738-8A6E045EBBA7}" type="slidenum">
              <a:rPr lang="en-US" altLang="el-GR"/>
              <a:pPr/>
              <a:t>‹#›</a:t>
            </a:fld>
            <a:endParaRPr lang="en-US" altLang="el-GR"/>
          </a:p>
        </p:txBody>
      </p:sp>
    </p:spTree>
    <p:extLst>
      <p:ext uri="{BB962C8B-B14F-4D97-AF65-F5344CB8AC3E}">
        <p14:creationId xmlns:p14="http://schemas.microsoft.com/office/powerpoint/2010/main" val="23275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CFDF3F74-2EF0-4FB6-83B9-A358D72548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C88469-0C0F-4FF5-8704-1D353AD79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8E6C12-F875-4054-9001-FCCBE144DED7}"/>
              </a:ext>
            </a:extLst>
          </p:cNvPr>
          <p:cNvSpPr>
            <a:spLocks noGrp="1" noChangeArrowheads="1"/>
          </p:cNvSpPr>
          <p:nvPr>
            <p:ph type="sldNum" sz="quarter" idx="12"/>
          </p:nvPr>
        </p:nvSpPr>
        <p:spPr>
          <a:ln/>
        </p:spPr>
        <p:txBody>
          <a:bodyPr/>
          <a:lstStyle>
            <a:lvl1pPr>
              <a:defRPr/>
            </a:lvl1pPr>
          </a:lstStyle>
          <a:p>
            <a:fld id="{95F86E60-A1F4-420D-BCF5-3E211A4E7767}" type="slidenum">
              <a:rPr lang="en-US" altLang="el-GR"/>
              <a:pPr/>
              <a:t>‹#›</a:t>
            </a:fld>
            <a:endParaRPr lang="en-US" altLang="el-GR"/>
          </a:p>
        </p:txBody>
      </p:sp>
    </p:spTree>
    <p:extLst>
      <p:ext uri="{BB962C8B-B14F-4D97-AF65-F5344CB8AC3E}">
        <p14:creationId xmlns:p14="http://schemas.microsoft.com/office/powerpoint/2010/main" val="2453334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5FD212C4-8A87-42C6-9CC6-57339334DD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6BDDCC-4A6F-406B-9A92-FC3BC4E12D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47E153-3BE7-4258-859D-8C340FA1DD4B}"/>
              </a:ext>
            </a:extLst>
          </p:cNvPr>
          <p:cNvSpPr>
            <a:spLocks noGrp="1" noChangeArrowheads="1"/>
          </p:cNvSpPr>
          <p:nvPr>
            <p:ph type="sldNum" sz="quarter" idx="12"/>
          </p:nvPr>
        </p:nvSpPr>
        <p:spPr>
          <a:ln/>
        </p:spPr>
        <p:txBody>
          <a:bodyPr/>
          <a:lstStyle>
            <a:lvl1pPr>
              <a:defRPr/>
            </a:lvl1pPr>
          </a:lstStyle>
          <a:p>
            <a:fld id="{50671A6A-7A5E-40EF-B6B8-A446646084DF}" type="slidenum">
              <a:rPr lang="en-US" altLang="el-GR"/>
              <a:pPr/>
              <a:t>‹#›</a:t>
            </a:fld>
            <a:endParaRPr lang="en-US" altLang="el-GR"/>
          </a:p>
        </p:txBody>
      </p:sp>
    </p:spTree>
    <p:extLst>
      <p:ext uri="{BB962C8B-B14F-4D97-AF65-F5344CB8AC3E}">
        <p14:creationId xmlns:p14="http://schemas.microsoft.com/office/powerpoint/2010/main" val="18009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CCCC"/>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B885EC-891D-47D4-98B2-2FBBCCF4137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027" name="Rectangle 3">
            <a:extLst>
              <a:ext uri="{FF2B5EF4-FFF2-40B4-BE49-F238E27FC236}">
                <a16:creationId xmlns:a16="http://schemas.microsoft.com/office/drawing/2014/main" id="{C13B0ED3-E4FC-4DAF-9884-A40B8C90F77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1028" name="Rectangle 4">
            <a:extLst>
              <a:ext uri="{FF2B5EF4-FFF2-40B4-BE49-F238E27FC236}">
                <a16:creationId xmlns:a16="http://schemas.microsoft.com/office/drawing/2014/main" id="{916B29B0-72E2-4246-8BD8-EAADB965C94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00CADBF-0ADD-429E-95B0-C90BCEA38C5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B37355E0-51FA-45F7-9B0D-9C3AB4E6CC8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729D4C8-A159-40BA-80F9-C0ADA7FB65BB}" type="slidenum">
              <a:rPr lang="en-US" altLang="el-GR"/>
              <a:pPr/>
              <a:t>‹#›</a:t>
            </a:fld>
            <a:endParaRPr lang="en-US" altLang="el-GR"/>
          </a:p>
        </p:txBody>
      </p:sp>
    </p:spTree>
    <p:extLst>
      <p:ext uri="{BB962C8B-B14F-4D97-AF65-F5344CB8AC3E}">
        <p14:creationId xmlns:p14="http://schemas.microsoft.com/office/powerpoint/2010/main" val="463151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9.png"/><Relationship Id="rId5" Type="http://schemas.openxmlformats.org/officeDocument/2006/relationships/oleObject" Target="../embeddings/oleObject11.bin"/><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6.png"/><Relationship Id="rId5" Type="http://schemas.openxmlformats.org/officeDocument/2006/relationships/oleObject" Target="../embeddings/oleObject6.bin"/><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WordArt 4">
            <a:extLst>
              <a:ext uri="{FF2B5EF4-FFF2-40B4-BE49-F238E27FC236}">
                <a16:creationId xmlns:a16="http://schemas.microsoft.com/office/drawing/2014/main" id="{57D50C3E-2D37-41F3-A4CD-D712AC2DF257}"/>
              </a:ext>
            </a:extLst>
          </p:cNvPr>
          <p:cNvSpPr>
            <a:spLocks noChangeArrowheads="1" noChangeShapeType="1" noTextEdit="1"/>
          </p:cNvSpPr>
          <p:nvPr/>
        </p:nvSpPr>
        <p:spPr bwMode="auto">
          <a:xfrm>
            <a:off x="2279651" y="260351"/>
            <a:ext cx="608013" cy="10207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sp>
        <p:nvSpPr>
          <p:cNvPr id="69635" name="Text Box 5">
            <a:extLst>
              <a:ext uri="{FF2B5EF4-FFF2-40B4-BE49-F238E27FC236}">
                <a16:creationId xmlns:a16="http://schemas.microsoft.com/office/drawing/2014/main" id="{DC54EC0D-B010-4823-9DF3-E259A46F1627}"/>
              </a:ext>
            </a:extLst>
          </p:cNvPr>
          <p:cNvSpPr txBox="1">
            <a:spLocks noChangeArrowheads="1"/>
          </p:cNvSpPr>
          <p:nvPr/>
        </p:nvSpPr>
        <p:spPr bwMode="auto">
          <a:xfrm>
            <a:off x="3287713" y="260350"/>
            <a:ext cx="3841750" cy="11874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fontAlgn="base">
              <a:spcBef>
                <a:spcPct val="0"/>
              </a:spcBef>
              <a:spcAft>
                <a:spcPct val="0"/>
              </a:spcAft>
              <a:buNone/>
            </a:pPr>
            <a:r>
              <a:rPr lang="el-GR" altLang="el-GR" sz="2600" b="1">
                <a:solidFill>
                  <a:srgbClr val="0000FF"/>
                </a:solidFill>
                <a:latin typeface="Times New Roman" panose="02020603050405020304" pitchFamily="18" charset="0"/>
              </a:rPr>
              <a:t>ΟΞΕΑ - ΒΑΣΕΙΣ -ΑΛΑΤΑ - ΟΞΕΙΔΙΑ</a:t>
            </a:r>
            <a:endParaRPr lang="en-US" altLang="el-GR" sz="1800">
              <a:solidFill>
                <a:srgbClr val="000000"/>
              </a:solidFill>
            </a:endParaRPr>
          </a:p>
        </p:txBody>
      </p:sp>
      <p:graphicFrame>
        <p:nvGraphicFramePr>
          <p:cNvPr id="69636" name="Object 7">
            <a:extLst>
              <a:ext uri="{FF2B5EF4-FFF2-40B4-BE49-F238E27FC236}">
                <a16:creationId xmlns:a16="http://schemas.microsoft.com/office/drawing/2014/main" id="{C3288A61-7992-468A-A877-76ED1B42188A}"/>
              </a:ext>
            </a:extLst>
          </p:cNvPr>
          <p:cNvGraphicFramePr>
            <a:graphicFrameLocks noChangeAspect="1"/>
          </p:cNvGraphicFramePr>
          <p:nvPr/>
        </p:nvGraphicFramePr>
        <p:xfrm>
          <a:off x="7319963" y="404813"/>
          <a:ext cx="3168650" cy="5111750"/>
        </p:xfrm>
        <a:graphic>
          <a:graphicData uri="http://schemas.openxmlformats.org/presentationml/2006/ole">
            <mc:AlternateContent xmlns:mc="http://schemas.openxmlformats.org/markup-compatibility/2006">
              <mc:Choice xmlns:v="urn:schemas-microsoft-com:vml" Requires="v">
                <p:oleObj spid="_x0000_s1027" r:id="rId3" imgW="6048419" imgH="8305861" progId="">
                  <p:embed/>
                </p:oleObj>
              </mc:Choice>
              <mc:Fallback>
                <p:oleObj r:id="rId3" imgW="6048419" imgH="8305861" progId="">
                  <p:embed/>
                  <p:pic>
                    <p:nvPicPr>
                      <p:cNvPr id="69636" name="Object 7">
                        <a:extLst>
                          <a:ext uri="{FF2B5EF4-FFF2-40B4-BE49-F238E27FC236}">
                            <a16:creationId xmlns:a16="http://schemas.microsoft.com/office/drawing/2014/main" id="{C3288A61-7992-468A-A877-76ED1B421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963" y="404813"/>
                        <a:ext cx="31686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9637" name="Text Box 8">
            <a:extLst>
              <a:ext uri="{FF2B5EF4-FFF2-40B4-BE49-F238E27FC236}">
                <a16:creationId xmlns:a16="http://schemas.microsoft.com/office/drawing/2014/main" id="{D371A6D0-A1ED-43B4-A8B3-15B3C4D751A3}"/>
              </a:ext>
            </a:extLst>
          </p:cNvPr>
          <p:cNvSpPr txBox="1">
            <a:spLocks noChangeArrowheads="1"/>
          </p:cNvSpPr>
          <p:nvPr/>
        </p:nvSpPr>
        <p:spPr bwMode="auto">
          <a:xfrm>
            <a:off x="6527800" y="620714"/>
            <a:ext cx="3113088"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fontAlgn="base">
              <a:spcBef>
                <a:spcPct val="0"/>
              </a:spcBef>
              <a:spcAft>
                <a:spcPct val="0"/>
              </a:spcAft>
              <a:buNone/>
            </a:pPr>
            <a:r>
              <a:rPr lang="el-GR" altLang="el-GR" sz="1200" b="1">
                <a:solidFill>
                  <a:srgbClr val="0000FF"/>
                </a:solidFill>
                <a:latin typeface="Times New Roman" panose="02020603050405020304" pitchFamily="18" charset="0"/>
              </a:rPr>
              <a:t>    </a:t>
            </a:r>
            <a:endParaRPr lang="el-GR" altLang="el-GR" sz="1000" b="1">
              <a:solidFill>
                <a:srgbClr val="0000FF"/>
              </a:solidFill>
              <a:latin typeface="Times New Roman" panose="02020603050405020304" pitchFamily="18" charset="0"/>
            </a:endParaRPr>
          </a:p>
          <a:p>
            <a:pPr fontAlgn="base">
              <a:spcBef>
                <a:spcPct val="0"/>
              </a:spcBef>
              <a:spcAft>
                <a:spcPct val="0"/>
              </a:spcAft>
              <a:buNone/>
            </a:pPr>
            <a:endParaRPr lang="el-GR" altLang="el-GR" sz="1000" b="1">
              <a:solidFill>
                <a:srgbClr val="0000FF"/>
              </a:solidFill>
              <a:latin typeface="Times New Roman" panose="02020603050405020304" pitchFamily="18" charset="0"/>
            </a:endParaRPr>
          </a:p>
          <a:p>
            <a:pPr fontAlgn="base">
              <a:spcBef>
                <a:spcPct val="0"/>
              </a:spcBef>
              <a:spcAft>
                <a:spcPct val="0"/>
              </a:spcAft>
              <a:buNone/>
            </a:pPr>
            <a:endParaRPr lang="el-GR" altLang="el-GR" sz="1200">
              <a:solidFill>
                <a:srgbClr val="0000FF"/>
              </a:solidFill>
              <a:latin typeface="Times New Roman" panose="02020603050405020304" pitchFamily="18" charset="0"/>
            </a:endParaRPr>
          </a:p>
          <a:p>
            <a:pPr fontAlgn="base">
              <a:spcBef>
                <a:spcPct val="0"/>
              </a:spcBef>
              <a:spcAft>
                <a:spcPct val="0"/>
              </a:spcAft>
              <a:buNone/>
            </a:pPr>
            <a:endParaRPr lang="el-GR" altLang="el-GR" sz="1200">
              <a:solidFill>
                <a:srgbClr val="0000FF"/>
              </a:solidFill>
              <a:latin typeface="Times New Roman" panose="02020603050405020304" pitchFamily="18" charset="0"/>
            </a:endParaRPr>
          </a:p>
        </p:txBody>
      </p:sp>
      <p:sp>
        <p:nvSpPr>
          <p:cNvPr id="69638" name="Rectangle 10">
            <a:extLst>
              <a:ext uri="{FF2B5EF4-FFF2-40B4-BE49-F238E27FC236}">
                <a16:creationId xmlns:a16="http://schemas.microsoft.com/office/drawing/2014/main" id="{4A029EA0-6EF4-4458-B5DD-D725BDA76670}"/>
              </a:ext>
            </a:extLst>
          </p:cNvPr>
          <p:cNvSpPr>
            <a:spLocks noChangeArrowheads="1"/>
          </p:cNvSpPr>
          <p:nvPr/>
        </p:nvSpPr>
        <p:spPr bwMode="auto">
          <a:xfrm>
            <a:off x="1919288" y="2080409"/>
            <a:ext cx="482441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GB" altLang="el-GR" sz="1800" b="1">
                <a:solidFill>
                  <a:srgbClr val="000000"/>
                </a:solidFill>
                <a:latin typeface="Garamond" panose="02020404030301010803" pitchFamily="18" charset="0"/>
                <a:cs typeface="Times New Roman" panose="02020603050405020304" pitchFamily="18" charset="0"/>
              </a:rPr>
              <a:t>Τα μοναδικά μέρη του πλανήτη μας που έχουν μείνει ακόμα παρθένα από τον άνθρωπο είναι τα σπήλαια. Εκεί ο χρόνος και ο χώρος παίρνουν άλλες διαστάσεις και ρυθμούς. Εκεί ο σπηλαιολόγος μπορεί να παρατηρεί αλλαγές που έγιναν στην επιφάνεια της γης πριν από χιλιάδες χρόνια, σαν να έγιναν την περασμένη βδομάδα. Ο σχηματισμός των σταλακτιτών και σταλαγμιτών είναι εξαιρετικά αργός και οφείλεται στη μετατροπή του όξινου ανθρακικού ασβεστίου, που είναι διαλυμένο στο νερό, σε ανθρακικό ασβέστιο, κατά τη διάρκεια της εξάτμισης του νερού.</a:t>
            </a:r>
            <a:r>
              <a:rPr lang="en-US" altLang="el-GR" sz="1800">
                <a:solidFill>
                  <a:srgbClr val="000000"/>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4">
            <a:extLst>
              <a:ext uri="{FF2B5EF4-FFF2-40B4-BE49-F238E27FC236}">
                <a16:creationId xmlns:a16="http://schemas.microsoft.com/office/drawing/2014/main" id="{9D8E91CF-F3F3-4822-8D65-F0496934A341}"/>
              </a:ext>
            </a:extLst>
          </p:cNvPr>
          <p:cNvGrpSpPr>
            <a:grpSpLocks/>
          </p:cNvGrpSpPr>
          <p:nvPr/>
        </p:nvGrpSpPr>
        <p:grpSpPr bwMode="auto">
          <a:xfrm>
            <a:off x="2208214" y="260350"/>
            <a:ext cx="6085085" cy="1071686"/>
            <a:chOff x="476" y="164"/>
            <a:chExt cx="3838" cy="829"/>
          </a:xfrm>
        </p:grpSpPr>
        <p:sp>
          <p:nvSpPr>
            <p:cNvPr id="78864" name="Rectangle 5">
              <a:extLst>
                <a:ext uri="{FF2B5EF4-FFF2-40B4-BE49-F238E27FC236}">
                  <a16:creationId xmlns:a16="http://schemas.microsoft.com/office/drawing/2014/main" id="{89F8FB04-84DF-45CB-8D9E-249A8C197FFB}"/>
                </a:ext>
              </a:extLst>
            </p:cNvPr>
            <p:cNvSpPr>
              <a:spLocks noChangeArrowheads="1"/>
            </p:cNvSpPr>
            <p:nvPr/>
          </p:nvSpPr>
          <p:spPr bwMode="auto">
            <a:xfrm>
              <a:off x="1020" y="350"/>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8865" name="Rectangle 6">
              <a:extLst>
                <a:ext uri="{FF2B5EF4-FFF2-40B4-BE49-F238E27FC236}">
                  <a16:creationId xmlns:a16="http://schemas.microsoft.com/office/drawing/2014/main" id="{EDB2080F-A469-4738-8911-BA47493AB086}"/>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78866" name="WordArt 7">
              <a:extLst>
                <a:ext uri="{FF2B5EF4-FFF2-40B4-BE49-F238E27FC236}">
                  <a16:creationId xmlns:a16="http://schemas.microsoft.com/office/drawing/2014/main" id="{F5060493-2E65-42C1-B46D-F95378B1B7EA}"/>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8851" name="Rectangle 9">
            <a:extLst>
              <a:ext uri="{FF2B5EF4-FFF2-40B4-BE49-F238E27FC236}">
                <a16:creationId xmlns:a16="http://schemas.microsoft.com/office/drawing/2014/main" id="{674E6318-F998-4BD2-BCFE-28843F17C32E}"/>
              </a:ext>
            </a:extLst>
          </p:cNvPr>
          <p:cNvSpPr>
            <a:spLocks noChangeArrowheads="1"/>
          </p:cNvSpPr>
          <p:nvPr/>
        </p:nvSpPr>
        <p:spPr bwMode="auto">
          <a:xfrm>
            <a:off x="3070717" y="1225291"/>
            <a:ext cx="44650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dirty="0">
                <a:solidFill>
                  <a:srgbClr val="3366FF"/>
                </a:solidFill>
                <a:cs typeface="Times New Roman" panose="02020603050405020304" pitchFamily="18" charset="0"/>
              </a:rPr>
              <a:t>3.2.2.  </a:t>
            </a:r>
            <a:r>
              <a:rPr lang="en-GB" altLang="el-GR" sz="1800" b="1" dirty="0" err="1">
                <a:solidFill>
                  <a:srgbClr val="3366FF"/>
                </a:solidFill>
                <a:cs typeface="Times New Roman" panose="02020603050405020304" pitchFamily="18" charset="0"/>
              </a:rPr>
              <a:t>Όξινος</a:t>
            </a:r>
            <a:r>
              <a:rPr lang="en-GB" altLang="el-GR" sz="1800" b="1" dirty="0">
                <a:solidFill>
                  <a:srgbClr val="3366FF"/>
                </a:solidFill>
                <a:cs typeface="Times New Roman" panose="02020603050405020304" pitchFamily="18" charset="0"/>
              </a:rPr>
              <a:t> και Βα</a:t>
            </a:r>
            <a:r>
              <a:rPr lang="en-GB" altLang="el-GR" sz="1800" b="1" dirty="0" err="1">
                <a:solidFill>
                  <a:srgbClr val="3366FF"/>
                </a:solidFill>
                <a:cs typeface="Times New Roman" panose="02020603050405020304" pitchFamily="18" charset="0"/>
              </a:rPr>
              <a:t>σικός</a:t>
            </a:r>
            <a:r>
              <a:rPr lang="en-GB" altLang="el-GR" sz="1800" b="1" dirty="0">
                <a:solidFill>
                  <a:srgbClr val="3366FF"/>
                </a:solidFill>
                <a:cs typeface="Times New Roman" panose="02020603050405020304" pitchFamily="18" charset="0"/>
              </a:rPr>
              <a:t> χαρα</a:t>
            </a:r>
            <a:r>
              <a:rPr lang="en-GB" altLang="el-GR" sz="1800" b="1" dirty="0" err="1">
                <a:solidFill>
                  <a:srgbClr val="3366FF"/>
                </a:solidFill>
                <a:cs typeface="Times New Roman" panose="02020603050405020304" pitchFamily="18" charset="0"/>
              </a:rPr>
              <a:t>κτήρ</a:t>
            </a:r>
            <a:r>
              <a:rPr lang="en-GB" altLang="el-GR" sz="1800" b="1" dirty="0">
                <a:solidFill>
                  <a:srgbClr val="3366FF"/>
                </a:solidFill>
                <a:cs typeface="Times New Roman" panose="02020603050405020304" pitchFamily="18" charset="0"/>
              </a:rPr>
              <a:t>ας</a:t>
            </a:r>
            <a:r>
              <a:rPr lang="en-US" altLang="el-GR" sz="1800" dirty="0">
                <a:solidFill>
                  <a:srgbClr val="000000"/>
                </a:solidFill>
              </a:rPr>
              <a:t> </a:t>
            </a:r>
          </a:p>
        </p:txBody>
      </p:sp>
      <p:sp>
        <p:nvSpPr>
          <p:cNvPr id="78852" name="Rectangle 11">
            <a:extLst>
              <a:ext uri="{FF2B5EF4-FFF2-40B4-BE49-F238E27FC236}">
                <a16:creationId xmlns:a16="http://schemas.microsoft.com/office/drawing/2014/main" id="{6D2BABAA-3850-405D-9E07-FCC3C4254193}"/>
              </a:ext>
            </a:extLst>
          </p:cNvPr>
          <p:cNvSpPr>
            <a:spLocks noChangeArrowheads="1"/>
          </p:cNvSpPr>
          <p:nvPr/>
        </p:nvSpPr>
        <p:spPr bwMode="auto">
          <a:xfrm>
            <a:off x="1524001" y="23537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aphicFrame>
        <p:nvGraphicFramePr>
          <p:cNvPr id="78858" name="Object 10">
            <a:extLst>
              <a:ext uri="{FF2B5EF4-FFF2-40B4-BE49-F238E27FC236}">
                <a16:creationId xmlns:a16="http://schemas.microsoft.com/office/drawing/2014/main" id="{383CB15A-F305-46D4-B774-4FA87A70AB32}"/>
              </a:ext>
            </a:extLst>
          </p:cNvPr>
          <p:cNvGraphicFramePr>
            <a:graphicFrameLocks noChangeAspect="1"/>
          </p:cNvGraphicFramePr>
          <p:nvPr/>
        </p:nvGraphicFramePr>
        <p:xfrm>
          <a:off x="7751764" y="1412876"/>
          <a:ext cx="2122487" cy="2449513"/>
        </p:xfrm>
        <a:graphic>
          <a:graphicData uri="http://schemas.openxmlformats.org/presentationml/2006/ole">
            <mc:AlternateContent xmlns:mc="http://schemas.openxmlformats.org/markup-compatibility/2006">
              <mc:Choice xmlns:v="urn:schemas-microsoft-com:vml" Requires="v">
                <p:oleObj spid="_x0000_s8198" r:id="rId3" imgW="3038095" imgH="3505689" progId="MSPhotoEd.3">
                  <p:embed/>
                </p:oleObj>
              </mc:Choice>
              <mc:Fallback>
                <p:oleObj r:id="rId3" imgW="3038095" imgH="3505689" progId="MSPhotoEd.3">
                  <p:embed/>
                  <p:pic>
                    <p:nvPicPr>
                      <p:cNvPr id="78858" name="Object 10">
                        <a:extLst>
                          <a:ext uri="{FF2B5EF4-FFF2-40B4-BE49-F238E27FC236}">
                            <a16:creationId xmlns:a16="http://schemas.microsoft.com/office/drawing/2014/main" id="{383CB15A-F305-46D4-B774-4FA87A70A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4" y="1412876"/>
                        <a:ext cx="2122487"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54" name="Rectangle 20">
            <a:extLst>
              <a:ext uri="{FF2B5EF4-FFF2-40B4-BE49-F238E27FC236}">
                <a16:creationId xmlns:a16="http://schemas.microsoft.com/office/drawing/2014/main" id="{3AAC69AA-0788-4A02-9885-3953EA34AA0A}"/>
              </a:ext>
            </a:extLst>
          </p:cNvPr>
          <p:cNvSpPr>
            <a:spLocks noChangeArrowheads="1"/>
          </p:cNvSpPr>
          <p:nvPr/>
        </p:nvSpPr>
        <p:spPr bwMode="auto">
          <a:xfrm>
            <a:off x="1524001" y="22727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aphicFrame>
        <p:nvGraphicFramePr>
          <p:cNvPr id="78867" name="Object 19">
            <a:extLst>
              <a:ext uri="{FF2B5EF4-FFF2-40B4-BE49-F238E27FC236}">
                <a16:creationId xmlns:a16="http://schemas.microsoft.com/office/drawing/2014/main" id="{CCCE41AD-FD3D-4B0F-ACB8-909D94A57566}"/>
              </a:ext>
            </a:extLst>
          </p:cNvPr>
          <p:cNvGraphicFramePr>
            <a:graphicFrameLocks noChangeAspect="1"/>
          </p:cNvGraphicFramePr>
          <p:nvPr/>
        </p:nvGraphicFramePr>
        <p:xfrm>
          <a:off x="2495550" y="4365626"/>
          <a:ext cx="1773238" cy="2232025"/>
        </p:xfrm>
        <a:graphic>
          <a:graphicData uri="http://schemas.openxmlformats.org/presentationml/2006/ole">
            <mc:AlternateContent xmlns:mc="http://schemas.openxmlformats.org/markup-compatibility/2006">
              <mc:Choice xmlns:v="urn:schemas-microsoft-com:vml" Requires="v">
                <p:oleObj spid="_x0000_s8199" r:id="rId5" imgW="2085714" imgH="2629267" progId="MSPhotoEd.3">
                  <p:embed/>
                </p:oleObj>
              </mc:Choice>
              <mc:Fallback>
                <p:oleObj r:id="rId5" imgW="2085714" imgH="2629267" progId="MSPhotoEd.3">
                  <p:embed/>
                  <p:pic>
                    <p:nvPicPr>
                      <p:cNvPr id="78867" name="Object 19">
                        <a:extLst>
                          <a:ext uri="{FF2B5EF4-FFF2-40B4-BE49-F238E27FC236}">
                            <a16:creationId xmlns:a16="http://schemas.microsoft.com/office/drawing/2014/main" id="{CCCE41AD-FD3D-4B0F-ACB8-909D94A57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50" y="4365626"/>
                        <a:ext cx="17732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6">
            <a:extLst>
              <a:ext uri="{FF2B5EF4-FFF2-40B4-BE49-F238E27FC236}">
                <a16:creationId xmlns:a16="http://schemas.microsoft.com/office/drawing/2014/main" id="{31D40D18-C1E2-49AE-BC4B-8C60021E3AEC}"/>
              </a:ext>
            </a:extLst>
          </p:cNvPr>
          <p:cNvGrpSpPr>
            <a:grpSpLocks/>
          </p:cNvGrpSpPr>
          <p:nvPr/>
        </p:nvGrpSpPr>
        <p:grpSpPr bwMode="auto">
          <a:xfrm>
            <a:off x="3287713" y="2349501"/>
            <a:ext cx="3960812" cy="366713"/>
            <a:chOff x="1111" y="1480"/>
            <a:chExt cx="2495" cy="231"/>
          </a:xfrm>
        </p:grpSpPr>
        <p:sp>
          <p:nvSpPr>
            <p:cNvPr id="78862" name="Rectangle 17">
              <a:extLst>
                <a:ext uri="{FF2B5EF4-FFF2-40B4-BE49-F238E27FC236}">
                  <a16:creationId xmlns:a16="http://schemas.microsoft.com/office/drawing/2014/main" id="{E653B012-15F5-4FCC-B7A5-A83F6C6966DC}"/>
                </a:ext>
              </a:extLst>
            </p:cNvPr>
            <p:cNvSpPr>
              <a:spLocks noChangeArrowheads="1"/>
            </p:cNvSpPr>
            <p:nvPr/>
          </p:nvSpPr>
          <p:spPr bwMode="auto">
            <a:xfrm>
              <a:off x="1111" y="1480"/>
              <a:ext cx="11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α. Όξινη γεύση</a:t>
              </a:r>
              <a:r>
                <a:rPr lang="en-US" altLang="el-GR" sz="1800">
                  <a:solidFill>
                    <a:srgbClr val="000000"/>
                  </a:solidFill>
                </a:rPr>
                <a:t> </a:t>
              </a:r>
            </a:p>
          </p:txBody>
        </p:sp>
        <p:sp>
          <p:nvSpPr>
            <p:cNvPr id="78863" name="AutoShape 21">
              <a:extLst>
                <a:ext uri="{FF2B5EF4-FFF2-40B4-BE49-F238E27FC236}">
                  <a16:creationId xmlns:a16="http://schemas.microsoft.com/office/drawing/2014/main" id="{4BD329F5-4FA6-4669-9BF1-5EEEC68C5142}"/>
                </a:ext>
              </a:extLst>
            </p:cNvPr>
            <p:cNvSpPr>
              <a:spLocks noChangeArrowheads="1"/>
            </p:cNvSpPr>
            <p:nvPr/>
          </p:nvSpPr>
          <p:spPr bwMode="auto">
            <a:xfrm>
              <a:off x="2472" y="1525"/>
              <a:ext cx="1134" cy="181"/>
            </a:xfrm>
            <a:prstGeom prst="rightArrow">
              <a:avLst>
                <a:gd name="adj1" fmla="val 50000"/>
                <a:gd name="adj2" fmla="val 15663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pSp>
      <p:graphicFrame>
        <p:nvGraphicFramePr>
          <p:cNvPr id="78870" name="Object 22">
            <a:extLst>
              <a:ext uri="{FF2B5EF4-FFF2-40B4-BE49-F238E27FC236}">
                <a16:creationId xmlns:a16="http://schemas.microsoft.com/office/drawing/2014/main" id="{32CE53BC-763B-4760-AA7E-C4C9D3E8880C}"/>
              </a:ext>
            </a:extLst>
          </p:cNvPr>
          <p:cNvGraphicFramePr>
            <a:graphicFrameLocks noChangeAspect="1"/>
          </p:cNvGraphicFramePr>
          <p:nvPr/>
        </p:nvGraphicFramePr>
        <p:xfrm>
          <a:off x="5016500" y="4365626"/>
          <a:ext cx="1924050" cy="2232025"/>
        </p:xfrm>
        <a:graphic>
          <a:graphicData uri="http://schemas.openxmlformats.org/presentationml/2006/ole">
            <mc:AlternateContent xmlns:mc="http://schemas.openxmlformats.org/markup-compatibility/2006">
              <mc:Choice xmlns:v="urn:schemas-microsoft-com:vml" Requires="v">
                <p:oleObj spid="_x0000_s8200" r:id="rId7" imgW="2324424" imgH="2695951" progId="MSPhotoEd.3">
                  <p:embed/>
                </p:oleObj>
              </mc:Choice>
              <mc:Fallback>
                <p:oleObj r:id="rId7" imgW="2324424" imgH="2695951" progId="MSPhotoEd.3">
                  <p:embed/>
                  <p:pic>
                    <p:nvPicPr>
                      <p:cNvPr id="78870" name="Object 22">
                        <a:extLst>
                          <a:ext uri="{FF2B5EF4-FFF2-40B4-BE49-F238E27FC236}">
                            <a16:creationId xmlns:a16="http://schemas.microsoft.com/office/drawing/2014/main" id="{32CE53BC-763B-4760-AA7E-C4C9D3E88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500" y="4365626"/>
                        <a:ext cx="19240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72" name="Object 24">
            <a:extLst>
              <a:ext uri="{FF2B5EF4-FFF2-40B4-BE49-F238E27FC236}">
                <a16:creationId xmlns:a16="http://schemas.microsoft.com/office/drawing/2014/main" id="{284F5CB7-F967-458D-ADBA-973FF73F97E9}"/>
              </a:ext>
            </a:extLst>
          </p:cNvPr>
          <p:cNvGraphicFramePr>
            <a:graphicFrameLocks noChangeAspect="1"/>
          </p:cNvGraphicFramePr>
          <p:nvPr/>
        </p:nvGraphicFramePr>
        <p:xfrm>
          <a:off x="7464426" y="4365626"/>
          <a:ext cx="1755775" cy="2232025"/>
        </p:xfrm>
        <a:graphic>
          <a:graphicData uri="http://schemas.openxmlformats.org/presentationml/2006/ole">
            <mc:AlternateContent xmlns:mc="http://schemas.openxmlformats.org/markup-compatibility/2006">
              <mc:Choice xmlns:v="urn:schemas-microsoft-com:vml" Requires="v">
                <p:oleObj spid="_x0000_s8201" r:id="rId9" imgW="2180952" imgH="2771429" progId="MSPhotoEd.3">
                  <p:embed/>
                </p:oleObj>
              </mc:Choice>
              <mc:Fallback>
                <p:oleObj r:id="rId9" imgW="2180952" imgH="2771429" progId="MSPhotoEd.3">
                  <p:embed/>
                  <p:pic>
                    <p:nvPicPr>
                      <p:cNvPr id="78872" name="Object 24">
                        <a:extLst>
                          <a:ext uri="{FF2B5EF4-FFF2-40B4-BE49-F238E27FC236}">
                            <a16:creationId xmlns:a16="http://schemas.microsoft.com/office/drawing/2014/main" id="{284F5CB7-F967-458D-ADBA-973FF73F97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4426" y="4365626"/>
                        <a:ext cx="17557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28">
            <a:extLst>
              <a:ext uri="{FF2B5EF4-FFF2-40B4-BE49-F238E27FC236}">
                <a16:creationId xmlns:a16="http://schemas.microsoft.com/office/drawing/2014/main" id="{328BCDBE-FCDB-479E-BD79-708A62954338}"/>
              </a:ext>
            </a:extLst>
          </p:cNvPr>
          <p:cNvGrpSpPr>
            <a:grpSpLocks/>
          </p:cNvGrpSpPr>
          <p:nvPr/>
        </p:nvGrpSpPr>
        <p:grpSpPr bwMode="auto">
          <a:xfrm>
            <a:off x="1703389" y="3573464"/>
            <a:ext cx="4967287" cy="1798637"/>
            <a:chOff x="113" y="2251"/>
            <a:chExt cx="3129" cy="1133"/>
          </a:xfrm>
        </p:grpSpPr>
        <p:sp>
          <p:nvSpPr>
            <p:cNvPr id="78860" name="Rectangle 16">
              <a:extLst>
                <a:ext uri="{FF2B5EF4-FFF2-40B4-BE49-F238E27FC236}">
                  <a16:creationId xmlns:a16="http://schemas.microsoft.com/office/drawing/2014/main" id="{FFD9029A-C21F-4FAA-A958-42BBF53A587E}"/>
                </a:ext>
              </a:extLst>
            </p:cNvPr>
            <p:cNvSpPr>
              <a:spLocks noChangeArrowheads="1"/>
            </p:cNvSpPr>
            <p:nvPr/>
          </p:nvSpPr>
          <p:spPr bwMode="auto">
            <a:xfrm>
              <a:off x="657" y="2251"/>
              <a:ext cx="25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β. Αλλάζουν το χρώμα των δεικτών</a:t>
              </a:r>
              <a:r>
                <a:rPr lang="en-US" altLang="el-GR" sz="1800">
                  <a:solidFill>
                    <a:srgbClr val="000000"/>
                  </a:solidFill>
                </a:rPr>
                <a:t> </a:t>
              </a:r>
            </a:p>
          </p:txBody>
        </p:sp>
        <p:sp>
          <p:nvSpPr>
            <p:cNvPr id="78861" name="AutoShape 27">
              <a:extLst>
                <a:ext uri="{FF2B5EF4-FFF2-40B4-BE49-F238E27FC236}">
                  <a16:creationId xmlns:a16="http://schemas.microsoft.com/office/drawing/2014/main" id="{F3B89924-18F1-4898-BF2A-7C01297FC604}"/>
                </a:ext>
              </a:extLst>
            </p:cNvPr>
            <p:cNvSpPr>
              <a:spLocks noChangeArrowheads="1"/>
            </p:cNvSpPr>
            <p:nvPr/>
          </p:nvSpPr>
          <p:spPr bwMode="auto">
            <a:xfrm>
              <a:off x="113" y="2341"/>
              <a:ext cx="385" cy="1043"/>
            </a:xfrm>
            <a:prstGeom prst="curvedRightArrow">
              <a:avLst>
                <a:gd name="adj1" fmla="val 27016"/>
                <a:gd name="adj2" fmla="val 110646"/>
                <a:gd name="adj3" fmla="val 30648"/>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8858"/>
                                        </p:tgtEl>
                                        <p:attrNameLst>
                                          <p:attrName>style.visibility</p:attrName>
                                        </p:attrNameLst>
                                      </p:cBhvr>
                                      <p:to>
                                        <p:strVal val="visible"/>
                                      </p:to>
                                    </p:set>
                                    <p:animEffect transition="in" filter="box(out)">
                                      <p:cBhvr>
                                        <p:cTn id="12" dur="500"/>
                                        <p:tgtEl>
                                          <p:spTgt spid="788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7886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7887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8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a:extLst>
              <a:ext uri="{FF2B5EF4-FFF2-40B4-BE49-F238E27FC236}">
                <a16:creationId xmlns:a16="http://schemas.microsoft.com/office/drawing/2014/main" id="{FDD924CA-F08F-4E25-B061-2E19E9001557}"/>
              </a:ext>
            </a:extLst>
          </p:cNvPr>
          <p:cNvSpPr>
            <a:spLocks noChangeArrowheads="1"/>
          </p:cNvSpPr>
          <p:nvPr/>
        </p:nvSpPr>
        <p:spPr bwMode="auto">
          <a:xfrm>
            <a:off x="2711451" y="1484313"/>
            <a:ext cx="2894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γ. Αντιδρούν με μέταλλα</a:t>
            </a:r>
            <a:r>
              <a:rPr lang="en-US" altLang="el-GR" sz="1800">
                <a:solidFill>
                  <a:srgbClr val="000000"/>
                </a:solidFill>
              </a:rPr>
              <a:t> </a:t>
            </a:r>
          </a:p>
        </p:txBody>
      </p:sp>
      <p:grpSp>
        <p:nvGrpSpPr>
          <p:cNvPr id="79875" name="Group 13">
            <a:extLst>
              <a:ext uri="{FF2B5EF4-FFF2-40B4-BE49-F238E27FC236}">
                <a16:creationId xmlns:a16="http://schemas.microsoft.com/office/drawing/2014/main" id="{630AFB46-939A-454F-844E-546DA3FF9DFE}"/>
              </a:ext>
            </a:extLst>
          </p:cNvPr>
          <p:cNvGrpSpPr>
            <a:grpSpLocks/>
          </p:cNvGrpSpPr>
          <p:nvPr/>
        </p:nvGrpSpPr>
        <p:grpSpPr bwMode="auto">
          <a:xfrm>
            <a:off x="1992314" y="260351"/>
            <a:ext cx="6084887" cy="1160463"/>
            <a:chOff x="295" y="164"/>
            <a:chExt cx="3833" cy="731"/>
          </a:xfrm>
        </p:grpSpPr>
        <p:grpSp>
          <p:nvGrpSpPr>
            <p:cNvPr id="79878" name="Group 5">
              <a:extLst>
                <a:ext uri="{FF2B5EF4-FFF2-40B4-BE49-F238E27FC236}">
                  <a16:creationId xmlns:a16="http://schemas.microsoft.com/office/drawing/2014/main" id="{506C58BA-9E31-44F6-999A-5584606B4C4C}"/>
                </a:ext>
              </a:extLst>
            </p:cNvPr>
            <p:cNvGrpSpPr>
              <a:grpSpLocks/>
            </p:cNvGrpSpPr>
            <p:nvPr/>
          </p:nvGrpSpPr>
          <p:grpSpPr bwMode="auto">
            <a:xfrm>
              <a:off x="295" y="164"/>
              <a:ext cx="3833" cy="675"/>
              <a:chOff x="476" y="164"/>
              <a:chExt cx="3838" cy="829"/>
            </a:xfrm>
          </p:grpSpPr>
          <p:sp>
            <p:nvSpPr>
              <p:cNvPr id="79880" name="Rectangle 6">
                <a:extLst>
                  <a:ext uri="{FF2B5EF4-FFF2-40B4-BE49-F238E27FC236}">
                    <a16:creationId xmlns:a16="http://schemas.microsoft.com/office/drawing/2014/main" id="{710AC77C-7760-40A9-9A3F-351E5DC308B2}"/>
                  </a:ext>
                </a:extLst>
              </p:cNvPr>
              <p:cNvSpPr>
                <a:spLocks noChangeArrowheads="1"/>
              </p:cNvSpPr>
              <p:nvPr/>
            </p:nvSpPr>
            <p:spPr bwMode="auto">
              <a:xfrm>
                <a:off x="1020" y="350"/>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9881" name="Rectangle 7">
                <a:extLst>
                  <a:ext uri="{FF2B5EF4-FFF2-40B4-BE49-F238E27FC236}">
                    <a16:creationId xmlns:a16="http://schemas.microsoft.com/office/drawing/2014/main" id="{E7370AE3-5C22-4894-8E84-291D1E2FE419}"/>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2" name="WordArt 8">
                <a:extLst>
                  <a:ext uri="{FF2B5EF4-FFF2-40B4-BE49-F238E27FC236}">
                    <a16:creationId xmlns:a16="http://schemas.microsoft.com/office/drawing/2014/main" id="{5555EE7F-1B5D-4C59-8ACD-17BA8B30A4CB}"/>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9879" name="Rectangle 9">
              <a:extLst>
                <a:ext uri="{FF2B5EF4-FFF2-40B4-BE49-F238E27FC236}">
                  <a16:creationId xmlns:a16="http://schemas.microsoft.com/office/drawing/2014/main" id="{50039FC3-71AD-4409-AE5B-729ED7D5B9A4}"/>
                </a:ext>
              </a:extLst>
            </p:cNvPr>
            <p:cNvSpPr>
              <a:spLocks noChangeArrowheads="1"/>
            </p:cNvSpPr>
            <p:nvPr/>
          </p:nvSpPr>
          <p:spPr bwMode="auto">
            <a:xfrm>
              <a:off x="793" y="662"/>
              <a:ext cx="28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3366FF"/>
                  </a:solidFill>
                  <a:cs typeface="Times New Roman" panose="02020603050405020304" pitchFamily="18" charset="0"/>
                </a:rPr>
                <a:t>3.2.2.  Όξινος και Βασικός χαρακτήρας</a:t>
              </a:r>
              <a:r>
                <a:rPr lang="en-US" altLang="el-GR" sz="1800">
                  <a:solidFill>
                    <a:srgbClr val="000000"/>
                  </a:solidFill>
                </a:rPr>
                <a:t> </a:t>
              </a:r>
            </a:p>
          </p:txBody>
        </p:sp>
      </p:grpSp>
      <p:pic>
        <p:nvPicPr>
          <p:cNvPr id="79882" name="Picture 10" descr="3">
            <a:extLst>
              <a:ext uri="{FF2B5EF4-FFF2-40B4-BE49-F238E27FC236}">
                <a16:creationId xmlns:a16="http://schemas.microsoft.com/office/drawing/2014/main" id="{E3F765F6-AAAF-4168-A7AC-A1A2DAE93F26}"/>
              </a:ext>
            </a:extLst>
          </p:cNvPr>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2927350" y="2708275"/>
            <a:ext cx="554355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Rectangle 12">
            <a:extLst>
              <a:ext uri="{FF2B5EF4-FFF2-40B4-BE49-F238E27FC236}">
                <a16:creationId xmlns:a16="http://schemas.microsoft.com/office/drawing/2014/main" id="{639CDED4-19F5-4D5A-B78E-08A72BCDA08F}"/>
              </a:ext>
            </a:extLst>
          </p:cNvPr>
          <p:cNvSpPr>
            <a:spLocks noChangeArrowheads="1"/>
          </p:cNvSpPr>
          <p:nvPr/>
        </p:nvSpPr>
        <p:spPr bwMode="auto">
          <a:xfrm>
            <a:off x="3143250" y="1989138"/>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2400">
                <a:solidFill>
                  <a:srgbClr val="000000"/>
                </a:solidFill>
                <a:cs typeface="Times New Roman" panose="02020603050405020304" pitchFamily="18" charset="0"/>
              </a:rPr>
              <a:t>Zn</a:t>
            </a:r>
            <a:r>
              <a:rPr lang="en-GB" altLang="el-GR" sz="2400" i="1">
                <a:solidFill>
                  <a:srgbClr val="000000"/>
                </a:solidFill>
                <a:cs typeface="Times New Roman" panose="02020603050405020304" pitchFamily="18" charset="0"/>
              </a:rPr>
              <a:t>(</a:t>
            </a:r>
            <a:r>
              <a:rPr lang="en-US" altLang="el-GR" sz="2400" i="1">
                <a:solidFill>
                  <a:srgbClr val="000000"/>
                </a:solidFill>
                <a:cs typeface="Times New Roman" panose="02020603050405020304" pitchFamily="18" charset="0"/>
              </a:rPr>
              <a:t>s</a:t>
            </a:r>
            <a:r>
              <a:rPr lang="en-GB" altLang="el-GR" sz="2400" i="1">
                <a:solidFill>
                  <a:srgbClr val="000000"/>
                </a:solidFill>
                <a:cs typeface="Times New Roman" panose="02020603050405020304" pitchFamily="18" charset="0"/>
              </a:rPr>
              <a:t>)</a:t>
            </a:r>
            <a:r>
              <a:rPr lang="en-GB" altLang="el-GR" sz="2400">
                <a:solidFill>
                  <a:srgbClr val="000000"/>
                </a:solidFill>
                <a:cs typeface="Times New Roman" panose="02020603050405020304" pitchFamily="18" charset="0"/>
              </a:rPr>
              <a:t> + 2</a:t>
            </a:r>
            <a:r>
              <a:rPr lang="en-US" altLang="el-GR" sz="2400">
                <a:solidFill>
                  <a:srgbClr val="000000"/>
                </a:solidFill>
                <a:cs typeface="Times New Roman" panose="02020603050405020304" pitchFamily="18" charset="0"/>
              </a:rPr>
              <a:t>HCl</a:t>
            </a:r>
            <a:r>
              <a:rPr lang="en-GB" altLang="el-GR" sz="2400" i="1">
                <a:solidFill>
                  <a:srgbClr val="000000"/>
                </a:solidFill>
                <a:cs typeface="Times New Roman" panose="02020603050405020304" pitchFamily="18" charset="0"/>
              </a:rPr>
              <a:t>(</a:t>
            </a:r>
            <a:r>
              <a:rPr lang="en-US" altLang="el-GR" sz="2400" i="1">
                <a:solidFill>
                  <a:srgbClr val="000000"/>
                </a:solidFill>
                <a:cs typeface="Times New Roman" panose="02020603050405020304" pitchFamily="18" charset="0"/>
              </a:rPr>
              <a:t>aq</a:t>
            </a:r>
            <a:r>
              <a:rPr lang="en-GB" altLang="el-GR" sz="2400" i="1">
                <a:solidFill>
                  <a:srgbClr val="000000"/>
                </a:solidFill>
                <a:cs typeface="Times New Roman" panose="02020603050405020304" pitchFamily="18" charset="0"/>
              </a:rPr>
              <a:t>)</a:t>
            </a:r>
            <a:r>
              <a:rPr lang="en-GB" altLang="el-GR" sz="2400" baseline="-30000">
                <a:solidFill>
                  <a:srgbClr val="000000"/>
                </a:solidFill>
                <a:cs typeface="Times New Roman" panose="02020603050405020304" pitchFamily="18" charset="0"/>
              </a:rPr>
              <a:t> </a:t>
            </a:r>
            <a:r>
              <a:rPr lang="en-GB"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el-GR" sz="2400">
                <a:solidFill>
                  <a:srgbClr val="000000"/>
                </a:solidFill>
                <a:cs typeface="Times New Roman" panose="02020603050405020304" pitchFamily="18" charset="0"/>
              </a:rPr>
              <a:t> </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ZnCl</a:t>
            </a:r>
            <a:r>
              <a:rPr lang="en-GB" altLang="el-GR" sz="2400"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lang="en-GB"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aq</a:t>
            </a:r>
            <a:r>
              <a:rPr lang="en-GB"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GB"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el-GR" sz="24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H</a:t>
            </a:r>
            <a:r>
              <a:rPr lang="en-GB" altLang="el-GR" sz="2400"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lang="en-GB"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g</a:t>
            </a:r>
            <a:r>
              <a:rPr lang="en-GB" altLang="el-GR" sz="2400" i="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l-GR" sz="2400">
                <a:solidFill>
                  <a:srgbClr val="000000"/>
                </a:solidFill>
                <a:sym typeface="Symbol" panose="05050102010706020507" pitchFamily="18" charset="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grpId="0" nodeType="clickEffect">
                                  <p:stCondLst>
                                    <p:cond delay="0"/>
                                  </p:stCondLst>
                                  <p:childTnLst>
                                    <p:set>
                                      <p:cBhvr>
                                        <p:cTn id="10" dur="1" fill="hold">
                                          <p:stCondLst>
                                            <p:cond delay="0"/>
                                          </p:stCondLst>
                                        </p:cTn>
                                        <p:tgtEl>
                                          <p:spTgt spid="79884"/>
                                        </p:tgtEl>
                                        <p:attrNameLst>
                                          <p:attrName>style.visibility</p:attrName>
                                        </p:attrNameLst>
                                      </p:cBhvr>
                                      <p:to>
                                        <p:strVal val="visible"/>
                                      </p:to>
                                    </p:set>
                                    <p:animEffect transition="in" filter="strips(downRight)">
                                      <p:cBhvr>
                                        <p:cTn id="11" dur="500"/>
                                        <p:tgtEl>
                                          <p:spTgt spid="798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2" presetClass="entr" presetSubtype="0" fill="hold" nodeType="clickEffect">
                                  <p:stCondLst>
                                    <p:cond delay="0"/>
                                  </p:stCondLst>
                                  <p:childTnLst>
                                    <p:set>
                                      <p:cBhvr>
                                        <p:cTn id="15" dur="1" fill="hold">
                                          <p:stCondLst>
                                            <p:cond delay="0"/>
                                          </p:stCondLst>
                                        </p:cTn>
                                        <p:tgtEl>
                                          <p:spTgt spid="79882"/>
                                        </p:tgtEl>
                                        <p:attrNameLst>
                                          <p:attrName>style.visibility</p:attrName>
                                        </p:attrNameLst>
                                      </p:cBhvr>
                                      <p:to>
                                        <p:strVal val="visible"/>
                                      </p:to>
                                    </p:set>
                                    <p:animScale>
                                      <p:cBhvr>
                                        <p:cTn id="16" dur="1000" decel="50000" fill="hold">
                                          <p:stCondLst>
                                            <p:cond delay="0"/>
                                          </p:stCondLst>
                                        </p:cTn>
                                        <p:tgtEl>
                                          <p:spTgt spid="798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79882"/>
                                        </p:tgtEl>
                                        <p:attrNameLst>
                                          <p:attrName>ppt_x</p:attrName>
                                          <p:attrName>ppt_y</p:attrName>
                                        </p:attrNameLst>
                                      </p:cBhvr>
                                    </p:animMotion>
                                    <p:animEffect transition="in" filter="fade">
                                      <p:cBhvr>
                                        <p:cTn id="18" dur="1000"/>
                                        <p:tgtEl>
                                          <p:spTgt spid="79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p:bldP spid="798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4">
            <a:extLst>
              <a:ext uri="{FF2B5EF4-FFF2-40B4-BE49-F238E27FC236}">
                <a16:creationId xmlns:a16="http://schemas.microsoft.com/office/drawing/2014/main" id="{8E120E1E-DC0B-4A18-A045-8F9C13A14D7A}"/>
              </a:ext>
            </a:extLst>
          </p:cNvPr>
          <p:cNvGrpSpPr>
            <a:grpSpLocks/>
          </p:cNvGrpSpPr>
          <p:nvPr/>
        </p:nvGrpSpPr>
        <p:grpSpPr bwMode="auto">
          <a:xfrm>
            <a:off x="1992314" y="260351"/>
            <a:ext cx="6084887" cy="1160463"/>
            <a:chOff x="295" y="164"/>
            <a:chExt cx="3833" cy="731"/>
          </a:xfrm>
        </p:grpSpPr>
        <p:grpSp>
          <p:nvGrpSpPr>
            <p:cNvPr id="80908" name="Group 5">
              <a:extLst>
                <a:ext uri="{FF2B5EF4-FFF2-40B4-BE49-F238E27FC236}">
                  <a16:creationId xmlns:a16="http://schemas.microsoft.com/office/drawing/2014/main" id="{7860F139-3CEC-4328-B3B5-F9A1A30706A5}"/>
                </a:ext>
              </a:extLst>
            </p:cNvPr>
            <p:cNvGrpSpPr>
              <a:grpSpLocks/>
            </p:cNvGrpSpPr>
            <p:nvPr/>
          </p:nvGrpSpPr>
          <p:grpSpPr bwMode="auto">
            <a:xfrm>
              <a:off x="295" y="164"/>
              <a:ext cx="3833" cy="675"/>
              <a:chOff x="476" y="164"/>
              <a:chExt cx="3838" cy="829"/>
            </a:xfrm>
          </p:grpSpPr>
          <p:sp>
            <p:nvSpPr>
              <p:cNvPr id="80910" name="Rectangle 6">
                <a:extLst>
                  <a:ext uri="{FF2B5EF4-FFF2-40B4-BE49-F238E27FC236}">
                    <a16:creationId xmlns:a16="http://schemas.microsoft.com/office/drawing/2014/main" id="{5F5BF86B-F2D1-4CF4-B2D3-5075BD615D67}"/>
                  </a:ext>
                </a:extLst>
              </p:cNvPr>
              <p:cNvSpPr>
                <a:spLocks noChangeArrowheads="1"/>
              </p:cNvSpPr>
              <p:nvPr/>
            </p:nvSpPr>
            <p:spPr bwMode="auto">
              <a:xfrm>
                <a:off x="1020" y="350"/>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80911" name="Rectangle 7">
                <a:extLst>
                  <a:ext uri="{FF2B5EF4-FFF2-40B4-BE49-F238E27FC236}">
                    <a16:creationId xmlns:a16="http://schemas.microsoft.com/office/drawing/2014/main" id="{C0F72EE5-CEF4-403C-A370-1CCE39A3D1B2}"/>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2" name="WordArt 8">
                <a:extLst>
                  <a:ext uri="{FF2B5EF4-FFF2-40B4-BE49-F238E27FC236}">
                    <a16:creationId xmlns:a16="http://schemas.microsoft.com/office/drawing/2014/main" id="{98CD8348-ED1F-40F1-BAAF-D490A6F30323}"/>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80909" name="Rectangle 9">
              <a:extLst>
                <a:ext uri="{FF2B5EF4-FFF2-40B4-BE49-F238E27FC236}">
                  <a16:creationId xmlns:a16="http://schemas.microsoft.com/office/drawing/2014/main" id="{44E21452-06D7-41AC-9DFC-0129546C3B73}"/>
                </a:ext>
              </a:extLst>
            </p:cNvPr>
            <p:cNvSpPr>
              <a:spLocks noChangeArrowheads="1"/>
            </p:cNvSpPr>
            <p:nvPr/>
          </p:nvSpPr>
          <p:spPr bwMode="auto">
            <a:xfrm>
              <a:off x="793" y="662"/>
              <a:ext cx="28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3366FF"/>
                  </a:solidFill>
                  <a:cs typeface="Times New Roman" panose="02020603050405020304" pitchFamily="18" charset="0"/>
                </a:rPr>
                <a:t>3.2.2.  Όξινος και Βασικός χαρακτήρας</a:t>
              </a:r>
              <a:r>
                <a:rPr lang="en-US" altLang="el-GR" sz="1800">
                  <a:solidFill>
                    <a:srgbClr val="000000"/>
                  </a:solidFill>
                </a:rPr>
                <a:t> </a:t>
              </a:r>
            </a:p>
          </p:txBody>
        </p:sp>
      </p:grpSp>
      <p:sp>
        <p:nvSpPr>
          <p:cNvPr id="80906" name="Rectangle 10">
            <a:extLst>
              <a:ext uri="{FF2B5EF4-FFF2-40B4-BE49-F238E27FC236}">
                <a16:creationId xmlns:a16="http://schemas.microsoft.com/office/drawing/2014/main" id="{852868C5-A31E-4F54-9D2E-99276038C2A2}"/>
              </a:ext>
            </a:extLst>
          </p:cNvPr>
          <p:cNvSpPr>
            <a:spLocks noChangeArrowheads="1"/>
          </p:cNvSpPr>
          <p:nvPr/>
        </p:nvSpPr>
        <p:spPr bwMode="auto">
          <a:xfrm>
            <a:off x="1992314" y="1557338"/>
            <a:ext cx="2752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δ. Αντιδρούν με βάσεις</a:t>
            </a:r>
            <a:r>
              <a:rPr lang="en-GB" altLang="el-GR" sz="1800">
                <a:solidFill>
                  <a:srgbClr val="000000"/>
                </a:solidFill>
              </a:rPr>
              <a:t> </a:t>
            </a:r>
          </a:p>
        </p:txBody>
      </p:sp>
      <p:grpSp>
        <p:nvGrpSpPr>
          <p:cNvPr id="4" name="Group 17">
            <a:extLst>
              <a:ext uri="{FF2B5EF4-FFF2-40B4-BE49-F238E27FC236}">
                <a16:creationId xmlns:a16="http://schemas.microsoft.com/office/drawing/2014/main" id="{7B9CE197-1AFF-4BBA-BD68-E01521776DE2}"/>
              </a:ext>
            </a:extLst>
          </p:cNvPr>
          <p:cNvGrpSpPr>
            <a:grpSpLocks/>
          </p:cNvGrpSpPr>
          <p:nvPr/>
        </p:nvGrpSpPr>
        <p:grpSpPr bwMode="auto">
          <a:xfrm>
            <a:off x="3216276" y="2060576"/>
            <a:ext cx="4392613" cy="892175"/>
            <a:chOff x="1066" y="1421"/>
            <a:chExt cx="2767" cy="562"/>
          </a:xfrm>
        </p:grpSpPr>
        <p:sp>
          <p:nvSpPr>
            <p:cNvPr id="3" name="Rectangle 12">
              <a:extLst>
                <a:ext uri="{FF2B5EF4-FFF2-40B4-BE49-F238E27FC236}">
                  <a16:creationId xmlns:a16="http://schemas.microsoft.com/office/drawing/2014/main" id="{1D4D9182-FDB9-4120-B326-53868CD99D52}"/>
                </a:ext>
              </a:extLst>
            </p:cNvPr>
            <p:cNvSpPr>
              <a:spLocks noChangeArrowheads="1"/>
            </p:cNvSpPr>
            <p:nvPr/>
          </p:nvSpPr>
          <p:spPr bwMode="auto">
            <a:xfrm>
              <a:off x="1066" y="1421"/>
              <a:ext cx="27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2400">
                  <a:solidFill>
                    <a:srgbClr val="000000"/>
                  </a:solidFill>
                  <a:cs typeface="Times New Roman" panose="02020603050405020304" pitchFamily="18" charset="0"/>
                </a:rPr>
                <a:t>HCl</a:t>
              </a:r>
              <a:r>
                <a:rPr lang="el-GR" altLang="el-GR" sz="2400">
                  <a:solidFill>
                    <a:srgbClr val="000000"/>
                  </a:solidFill>
                  <a:cs typeface="Times New Roman" panose="02020603050405020304" pitchFamily="18" charset="0"/>
                </a:rPr>
                <a:t>  +  </a:t>
              </a:r>
              <a:r>
                <a:rPr lang="en-US" altLang="el-GR" sz="2400">
                  <a:solidFill>
                    <a:srgbClr val="000000"/>
                  </a:solidFill>
                  <a:cs typeface="Times New Roman" panose="02020603050405020304" pitchFamily="18" charset="0"/>
                </a:rPr>
                <a:t>NaOH</a:t>
              </a:r>
              <a:r>
                <a:rPr lang="el-GR" altLang="el-GR" sz="2400">
                  <a:solidFill>
                    <a:srgbClr val="000000"/>
                  </a:solidFill>
                  <a:cs typeface="Times New Roman" panose="02020603050405020304" pitchFamily="18" charset="0"/>
                </a:rPr>
                <a:t>  </a:t>
              </a:r>
              <a:r>
                <a:rPr lang="en-GB" altLang="el-G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l-GR" altLang="el-GR" sz="2400">
                  <a:solidFill>
                    <a:srgbClr val="000000"/>
                  </a:solidFill>
                  <a:cs typeface="Times New Roman" panose="02020603050405020304" pitchFamily="18" charset="0"/>
                </a:rPr>
                <a:t>  </a:t>
              </a:r>
              <a:r>
                <a:rPr lang="en-US" altLang="el-G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NaCl</a:t>
              </a:r>
              <a:r>
                <a:rPr lang="el-GR" altLang="el-G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l-G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a:t>
              </a:r>
              <a:r>
                <a:rPr lang="el-GR" altLang="el-GR" sz="2400" baseline="-30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l-G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O</a:t>
              </a:r>
              <a:r>
                <a:rPr lang="en-US" altLang="el-GR" sz="1800">
                  <a:solidFill>
                    <a:srgbClr val="000000"/>
                  </a:solidFill>
                  <a:sym typeface="Wingdings" panose="05000000000000000000" pitchFamily="2" charset="2"/>
                </a:rPr>
                <a:t> </a:t>
              </a:r>
            </a:p>
          </p:txBody>
        </p:sp>
        <p:sp>
          <p:nvSpPr>
            <p:cNvPr id="80907" name="Rectangle 14">
              <a:extLst>
                <a:ext uri="{FF2B5EF4-FFF2-40B4-BE49-F238E27FC236}">
                  <a16:creationId xmlns:a16="http://schemas.microsoft.com/office/drawing/2014/main" id="{A59A204B-AB4E-4902-A59C-88FABBFAA300}"/>
                </a:ext>
              </a:extLst>
            </p:cNvPr>
            <p:cNvSpPr>
              <a:spLocks noChangeArrowheads="1"/>
            </p:cNvSpPr>
            <p:nvPr/>
          </p:nvSpPr>
          <p:spPr bwMode="auto">
            <a:xfrm>
              <a:off x="1111" y="1752"/>
              <a:ext cx="26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cs typeface="Times New Roman" panose="02020603050405020304" pitchFamily="18" charset="0"/>
                </a:rPr>
                <a:t>ΟΞΥ         ΒΑΣΗ         ΑΛΑΣ       ΝΕΡΟ</a:t>
              </a:r>
              <a:r>
                <a:rPr lang="en-US" altLang="el-GR" sz="1800" b="1">
                  <a:solidFill>
                    <a:srgbClr val="000000"/>
                  </a:solidFill>
                </a:rPr>
                <a:t> </a:t>
              </a:r>
            </a:p>
          </p:txBody>
        </p:sp>
      </p:grpSp>
      <p:pic>
        <p:nvPicPr>
          <p:cNvPr id="80912" name="Picture 16" descr="3">
            <a:extLst>
              <a:ext uri="{FF2B5EF4-FFF2-40B4-BE49-F238E27FC236}">
                <a16:creationId xmlns:a16="http://schemas.microsoft.com/office/drawing/2014/main" id="{7D573272-4A95-4293-AC2F-70E6D31D4E7C}"/>
              </a:ext>
            </a:extLst>
          </p:cNvPr>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7248525" y="2781301"/>
            <a:ext cx="298608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0">
            <a:extLst>
              <a:ext uri="{FF2B5EF4-FFF2-40B4-BE49-F238E27FC236}">
                <a16:creationId xmlns:a16="http://schemas.microsoft.com/office/drawing/2014/main" id="{38ACB7CF-645C-4776-AAD0-446DA2B6D823}"/>
              </a:ext>
            </a:extLst>
          </p:cNvPr>
          <p:cNvGrpSpPr>
            <a:grpSpLocks/>
          </p:cNvGrpSpPr>
          <p:nvPr/>
        </p:nvGrpSpPr>
        <p:grpSpPr bwMode="auto">
          <a:xfrm>
            <a:off x="1992314" y="3357563"/>
            <a:ext cx="5254625" cy="1223962"/>
            <a:chOff x="295" y="2115"/>
            <a:chExt cx="3310" cy="771"/>
          </a:xfrm>
        </p:grpSpPr>
        <p:sp>
          <p:nvSpPr>
            <p:cNvPr id="80904" name="Rectangle 15">
              <a:extLst>
                <a:ext uri="{FF2B5EF4-FFF2-40B4-BE49-F238E27FC236}">
                  <a16:creationId xmlns:a16="http://schemas.microsoft.com/office/drawing/2014/main" id="{D6A605E1-2663-4A72-8EBB-79AECCB26A41}"/>
                </a:ext>
              </a:extLst>
            </p:cNvPr>
            <p:cNvSpPr>
              <a:spLocks noChangeArrowheads="1"/>
            </p:cNvSpPr>
            <p:nvPr/>
          </p:nvSpPr>
          <p:spPr bwMode="auto">
            <a:xfrm>
              <a:off x="295" y="2115"/>
              <a:ext cx="213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ε. Άγουν το ηλεκτρικό ρεύμα και κατά την ηλεκτρόλυσή τους ελευθερώνεται υδρογόνο στην κάθοδο</a:t>
              </a:r>
              <a:r>
                <a:rPr lang="en-US" altLang="el-GR" sz="1800">
                  <a:solidFill>
                    <a:srgbClr val="000000"/>
                  </a:solidFill>
                </a:rPr>
                <a:t> </a:t>
              </a:r>
            </a:p>
          </p:txBody>
        </p:sp>
        <p:sp>
          <p:nvSpPr>
            <p:cNvPr id="80905" name="AutoShape 18">
              <a:extLst>
                <a:ext uri="{FF2B5EF4-FFF2-40B4-BE49-F238E27FC236}">
                  <a16:creationId xmlns:a16="http://schemas.microsoft.com/office/drawing/2014/main" id="{F8BA009F-9928-4E07-804F-93A703565701}"/>
                </a:ext>
              </a:extLst>
            </p:cNvPr>
            <p:cNvSpPr>
              <a:spLocks noChangeArrowheads="1"/>
            </p:cNvSpPr>
            <p:nvPr/>
          </p:nvSpPr>
          <p:spPr bwMode="auto">
            <a:xfrm rot="578224">
              <a:off x="2290" y="2704"/>
              <a:ext cx="1315" cy="182"/>
            </a:xfrm>
            <a:prstGeom prst="rightArrow">
              <a:avLst>
                <a:gd name="adj1" fmla="val 50000"/>
                <a:gd name="adj2" fmla="val 18063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pSp>
      <p:sp>
        <p:nvSpPr>
          <p:cNvPr id="80917" name="AutoShape 21">
            <a:extLst>
              <a:ext uri="{FF2B5EF4-FFF2-40B4-BE49-F238E27FC236}">
                <a16:creationId xmlns:a16="http://schemas.microsoft.com/office/drawing/2014/main" id="{A4C95C39-6D05-4BE7-A8B3-6487D908640A}"/>
              </a:ext>
            </a:extLst>
          </p:cNvPr>
          <p:cNvSpPr>
            <a:spLocks noChangeArrowheads="1"/>
          </p:cNvSpPr>
          <p:nvPr/>
        </p:nvSpPr>
        <p:spPr bwMode="auto">
          <a:xfrm>
            <a:off x="2351089" y="2205038"/>
            <a:ext cx="720725" cy="647700"/>
          </a:xfrm>
          <a:prstGeom prst="smileyFace">
            <a:avLst>
              <a:gd name="adj" fmla="val 4653"/>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mph" presetSubtype="0" fill="hold" grpId="1" nodeType="clickEffect">
                                  <p:stCondLst>
                                    <p:cond delay="0"/>
                                  </p:stCondLst>
                                  <p:childTnLst>
                                    <p:animEffect transition="out" filter="fade">
                                      <p:cBhvr>
                                        <p:cTn id="19" dur="500" tmFilter="0, 0; .2, .5; .8, .5; 1, 0"/>
                                        <p:tgtEl>
                                          <p:spTgt spid="80917"/>
                                        </p:tgtEl>
                                      </p:cBhvr>
                                    </p:animEffect>
                                    <p:animScale>
                                      <p:cBhvr>
                                        <p:cTn id="20" dur="250" autoRev="1" fill="hold"/>
                                        <p:tgtEl>
                                          <p:spTgt spid="80917"/>
                                        </p:tgtEl>
                                      </p:cBhvr>
                                      <p:by x="105000" y="105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2" presetClass="entr" presetSubtype="0" fill="hold" nodeType="clickEffect">
                                  <p:stCondLst>
                                    <p:cond delay="0"/>
                                  </p:stCondLst>
                                  <p:childTnLst>
                                    <p:set>
                                      <p:cBhvr>
                                        <p:cTn id="29" dur="1" fill="hold">
                                          <p:stCondLst>
                                            <p:cond delay="0"/>
                                          </p:stCondLst>
                                        </p:cTn>
                                        <p:tgtEl>
                                          <p:spTgt spid="80912"/>
                                        </p:tgtEl>
                                        <p:attrNameLst>
                                          <p:attrName>style.visibility</p:attrName>
                                        </p:attrNameLst>
                                      </p:cBhvr>
                                      <p:to>
                                        <p:strVal val="visible"/>
                                      </p:to>
                                    </p:set>
                                    <p:animScale>
                                      <p:cBhvr>
                                        <p:cTn id="30" dur="1000" decel="50000" fill="hold">
                                          <p:stCondLst>
                                            <p:cond delay="0"/>
                                          </p:stCondLst>
                                        </p:cTn>
                                        <p:tgtEl>
                                          <p:spTgt spid="809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80912"/>
                                        </p:tgtEl>
                                        <p:attrNameLst>
                                          <p:attrName>ppt_x</p:attrName>
                                          <p:attrName>ppt_y</p:attrName>
                                        </p:attrNameLst>
                                      </p:cBhvr>
                                    </p:animMotion>
                                    <p:animEffect transition="in" filter="fade">
                                      <p:cBhvr>
                                        <p:cTn id="32" dur="1000"/>
                                        <p:tgtEl>
                                          <p:spTgt spid="80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6" grpId="0"/>
      <p:bldP spid="80917" grpId="0" animBg="1"/>
      <p:bldP spid="809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4">
            <a:extLst>
              <a:ext uri="{FF2B5EF4-FFF2-40B4-BE49-F238E27FC236}">
                <a16:creationId xmlns:a16="http://schemas.microsoft.com/office/drawing/2014/main" id="{610BEBE6-D44A-492A-844B-A14D24D8B3B2}"/>
              </a:ext>
            </a:extLst>
          </p:cNvPr>
          <p:cNvGrpSpPr>
            <a:grpSpLocks/>
          </p:cNvGrpSpPr>
          <p:nvPr/>
        </p:nvGrpSpPr>
        <p:grpSpPr bwMode="auto">
          <a:xfrm>
            <a:off x="1992314" y="260351"/>
            <a:ext cx="6084887" cy="1160463"/>
            <a:chOff x="295" y="164"/>
            <a:chExt cx="3833" cy="731"/>
          </a:xfrm>
        </p:grpSpPr>
        <p:grpSp>
          <p:nvGrpSpPr>
            <p:cNvPr id="2" name="Group 5">
              <a:extLst>
                <a:ext uri="{FF2B5EF4-FFF2-40B4-BE49-F238E27FC236}">
                  <a16:creationId xmlns:a16="http://schemas.microsoft.com/office/drawing/2014/main" id="{5FD47A44-C1D6-4326-9FF1-64D00BE12996}"/>
                </a:ext>
              </a:extLst>
            </p:cNvPr>
            <p:cNvGrpSpPr>
              <a:grpSpLocks/>
            </p:cNvGrpSpPr>
            <p:nvPr/>
          </p:nvGrpSpPr>
          <p:grpSpPr bwMode="auto">
            <a:xfrm>
              <a:off x="295" y="164"/>
              <a:ext cx="3833" cy="675"/>
              <a:chOff x="476" y="164"/>
              <a:chExt cx="3838" cy="829"/>
            </a:xfrm>
          </p:grpSpPr>
          <p:sp>
            <p:nvSpPr>
              <p:cNvPr id="3" name="Rectangle 6">
                <a:extLst>
                  <a:ext uri="{FF2B5EF4-FFF2-40B4-BE49-F238E27FC236}">
                    <a16:creationId xmlns:a16="http://schemas.microsoft.com/office/drawing/2014/main" id="{6839DB34-E1DB-4329-A0BB-DD25F0BC096C}"/>
                  </a:ext>
                </a:extLst>
              </p:cNvPr>
              <p:cNvSpPr>
                <a:spLocks noChangeArrowheads="1"/>
              </p:cNvSpPr>
              <p:nvPr/>
            </p:nvSpPr>
            <p:spPr bwMode="auto">
              <a:xfrm>
                <a:off x="1020" y="350"/>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81935" name="Rectangle 7">
                <a:extLst>
                  <a:ext uri="{FF2B5EF4-FFF2-40B4-BE49-F238E27FC236}">
                    <a16:creationId xmlns:a16="http://schemas.microsoft.com/office/drawing/2014/main" id="{B321C0CA-7568-4FF6-AFEB-540C94840D40}"/>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81936" name="WordArt 8">
                <a:extLst>
                  <a:ext uri="{FF2B5EF4-FFF2-40B4-BE49-F238E27FC236}">
                    <a16:creationId xmlns:a16="http://schemas.microsoft.com/office/drawing/2014/main" id="{BABCD76F-AB12-4BBE-A5A1-AFC5FBD0FDCB}"/>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81933" name="Rectangle 9">
              <a:extLst>
                <a:ext uri="{FF2B5EF4-FFF2-40B4-BE49-F238E27FC236}">
                  <a16:creationId xmlns:a16="http://schemas.microsoft.com/office/drawing/2014/main" id="{C12DE003-2E92-4BDD-8035-E789832F30D3}"/>
                </a:ext>
              </a:extLst>
            </p:cNvPr>
            <p:cNvSpPr>
              <a:spLocks noChangeArrowheads="1"/>
            </p:cNvSpPr>
            <p:nvPr/>
          </p:nvSpPr>
          <p:spPr bwMode="auto">
            <a:xfrm>
              <a:off x="793" y="662"/>
              <a:ext cx="28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3366FF"/>
                  </a:solidFill>
                  <a:cs typeface="Times New Roman" panose="02020603050405020304" pitchFamily="18" charset="0"/>
                </a:rPr>
                <a:t>3.2.2.  Όξινος και Βασικός χαρακτήρας</a:t>
              </a:r>
              <a:r>
                <a:rPr lang="en-US" altLang="el-GR" sz="1800">
                  <a:solidFill>
                    <a:srgbClr val="000000"/>
                  </a:solidFill>
                </a:rPr>
                <a:t> </a:t>
              </a:r>
            </a:p>
          </p:txBody>
        </p:sp>
      </p:grpSp>
      <p:sp>
        <p:nvSpPr>
          <p:cNvPr id="81923" name="Rectangle 11">
            <a:extLst>
              <a:ext uri="{FF2B5EF4-FFF2-40B4-BE49-F238E27FC236}">
                <a16:creationId xmlns:a16="http://schemas.microsoft.com/office/drawing/2014/main" id="{AAD4D870-61C9-4BA7-9E8E-CC828017BCB5}"/>
              </a:ext>
            </a:extLst>
          </p:cNvPr>
          <p:cNvSpPr>
            <a:spLocks noChangeArrowheads="1"/>
          </p:cNvSpPr>
          <p:nvPr/>
        </p:nvSpPr>
        <p:spPr bwMode="auto">
          <a:xfrm>
            <a:off x="2855913" y="1411566"/>
            <a:ext cx="2165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FF"/>
                </a:solidFill>
                <a:cs typeface="Times New Roman" panose="02020603050405020304" pitchFamily="18" charset="0"/>
              </a:rPr>
              <a:t>Ιδιότητες βάσεων</a:t>
            </a:r>
            <a:r>
              <a:rPr lang="en-US" altLang="el-GR" sz="1800">
                <a:solidFill>
                  <a:srgbClr val="000000"/>
                </a:solidFill>
              </a:rPr>
              <a:t> </a:t>
            </a:r>
          </a:p>
        </p:txBody>
      </p:sp>
      <p:sp>
        <p:nvSpPr>
          <p:cNvPr id="81932" name="Rectangle 12">
            <a:extLst>
              <a:ext uri="{FF2B5EF4-FFF2-40B4-BE49-F238E27FC236}">
                <a16:creationId xmlns:a16="http://schemas.microsoft.com/office/drawing/2014/main" id="{47F98ECE-25A7-4559-B62D-6337AD8D7B33}"/>
              </a:ext>
            </a:extLst>
          </p:cNvPr>
          <p:cNvSpPr>
            <a:spLocks noChangeArrowheads="1"/>
          </p:cNvSpPr>
          <p:nvPr/>
        </p:nvSpPr>
        <p:spPr bwMode="auto">
          <a:xfrm>
            <a:off x="2855914" y="1773238"/>
            <a:ext cx="4727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α. Αφή σαπωνοειδής και καυστική γεύση</a:t>
            </a:r>
            <a:r>
              <a:rPr lang="en-US" altLang="el-GR" sz="1800">
                <a:solidFill>
                  <a:srgbClr val="000000"/>
                </a:solidFill>
              </a:rPr>
              <a:t> </a:t>
            </a:r>
          </a:p>
        </p:txBody>
      </p:sp>
      <p:sp>
        <p:nvSpPr>
          <p:cNvPr id="81925" name="Rectangle 15">
            <a:extLst>
              <a:ext uri="{FF2B5EF4-FFF2-40B4-BE49-F238E27FC236}">
                <a16:creationId xmlns:a16="http://schemas.microsoft.com/office/drawing/2014/main" id="{4B677C76-3EB6-4D76-9A85-193CFDE65A6C}"/>
              </a:ext>
            </a:extLst>
          </p:cNvPr>
          <p:cNvSpPr>
            <a:spLocks noChangeArrowheads="1"/>
          </p:cNvSpPr>
          <p:nvPr/>
        </p:nvSpPr>
        <p:spPr bwMode="auto">
          <a:xfrm>
            <a:off x="1524001" y="18870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aphicFrame>
        <p:nvGraphicFramePr>
          <p:cNvPr id="81934" name="Object 14">
            <a:extLst>
              <a:ext uri="{FF2B5EF4-FFF2-40B4-BE49-F238E27FC236}">
                <a16:creationId xmlns:a16="http://schemas.microsoft.com/office/drawing/2014/main" id="{6CD9DD20-B0BF-4CE2-A9EA-BD1B467F966E}"/>
              </a:ext>
            </a:extLst>
          </p:cNvPr>
          <p:cNvGraphicFramePr>
            <a:graphicFrameLocks noChangeAspect="1"/>
          </p:cNvGraphicFramePr>
          <p:nvPr/>
        </p:nvGraphicFramePr>
        <p:xfrm>
          <a:off x="7535864" y="2565400"/>
          <a:ext cx="1944687" cy="2376488"/>
        </p:xfrm>
        <a:graphic>
          <a:graphicData uri="http://schemas.openxmlformats.org/presentationml/2006/ole">
            <mc:AlternateContent xmlns:mc="http://schemas.openxmlformats.org/markup-compatibility/2006">
              <mc:Choice xmlns:v="urn:schemas-microsoft-com:vml" Requires="v">
                <p:oleObj spid="_x0000_s9219" r:id="rId3" imgW="2448267" imgH="4304762" progId="MSPhotoEd.3">
                  <p:embed/>
                </p:oleObj>
              </mc:Choice>
              <mc:Fallback>
                <p:oleObj r:id="rId3" imgW="2448267" imgH="4304762" progId="MSPhotoEd.3">
                  <p:embed/>
                  <p:pic>
                    <p:nvPicPr>
                      <p:cNvPr id="81934" name="Object 14">
                        <a:extLst>
                          <a:ext uri="{FF2B5EF4-FFF2-40B4-BE49-F238E27FC236}">
                            <a16:creationId xmlns:a16="http://schemas.microsoft.com/office/drawing/2014/main" id="{6CD9DD20-B0BF-4CE2-A9EA-BD1B467F9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4" y="2565400"/>
                        <a:ext cx="19446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17">
            <a:extLst>
              <a:ext uri="{FF2B5EF4-FFF2-40B4-BE49-F238E27FC236}">
                <a16:creationId xmlns:a16="http://schemas.microsoft.com/office/drawing/2014/main" id="{48ABCCF3-5E3B-4C88-9FAA-2735572CE94B}"/>
              </a:ext>
            </a:extLst>
          </p:cNvPr>
          <p:cNvGrpSpPr>
            <a:grpSpLocks/>
          </p:cNvGrpSpPr>
          <p:nvPr/>
        </p:nvGrpSpPr>
        <p:grpSpPr bwMode="auto">
          <a:xfrm>
            <a:off x="2855914" y="2420939"/>
            <a:ext cx="4103687" cy="1512887"/>
            <a:chOff x="839" y="1525"/>
            <a:chExt cx="2585" cy="953"/>
          </a:xfrm>
        </p:grpSpPr>
        <p:sp>
          <p:nvSpPr>
            <p:cNvPr id="81930" name="Rectangle 13">
              <a:extLst>
                <a:ext uri="{FF2B5EF4-FFF2-40B4-BE49-F238E27FC236}">
                  <a16:creationId xmlns:a16="http://schemas.microsoft.com/office/drawing/2014/main" id="{4C89D1AB-28F4-45A8-AACE-A8531D485B83}"/>
                </a:ext>
              </a:extLst>
            </p:cNvPr>
            <p:cNvSpPr>
              <a:spLocks noChangeArrowheads="1"/>
            </p:cNvSpPr>
            <p:nvPr/>
          </p:nvSpPr>
          <p:spPr bwMode="auto">
            <a:xfrm>
              <a:off x="839" y="1525"/>
              <a:ext cx="258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β. Αλλάζουν το χρώμα των δεικτών</a:t>
              </a:r>
              <a:r>
                <a:rPr lang="en-US" altLang="el-GR" sz="1800">
                  <a:solidFill>
                    <a:srgbClr val="000000"/>
                  </a:solidFill>
                </a:rPr>
                <a:t> </a:t>
              </a:r>
            </a:p>
          </p:txBody>
        </p:sp>
        <p:sp>
          <p:nvSpPr>
            <p:cNvPr id="81931" name="AutoShape 16">
              <a:extLst>
                <a:ext uri="{FF2B5EF4-FFF2-40B4-BE49-F238E27FC236}">
                  <a16:creationId xmlns:a16="http://schemas.microsoft.com/office/drawing/2014/main" id="{A5E2F9BF-50C9-4E08-A7FE-BEF76E24334B}"/>
                </a:ext>
              </a:extLst>
            </p:cNvPr>
            <p:cNvSpPr>
              <a:spLocks noChangeArrowheads="1"/>
            </p:cNvSpPr>
            <p:nvPr/>
          </p:nvSpPr>
          <p:spPr bwMode="auto">
            <a:xfrm rot="5400000">
              <a:off x="2744" y="1842"/>
              <a:ext cx="636" cy="6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7382 h 21600"/>
                <a:gd name="T20" fmla="*/ 1850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09" y="0"/>
                  </a:moveTo>
                  <a:lnTo>
                    <a:pt x="11818" y="7200"/>
                  </a:lnTo>
                  <a:lnTo>
                    <a:pt x="14904" y="7200"/>
                  </a:lnTo>
                  <a:lnTo>
                    <a:pt x="14904" y="17388"/>
                  </a:lnTo>
                  <a:lnTo>
                    <a:pt x="0" y="17388"/>
                  </a:lnTo>
                  <a:lnTo>
                    <a:pt x="0" y="21600"/>
                  </a:lnTo>
                  <a:lnTo>
                    <a:pt x="18514" y="21600"/>
                  </a:lnTo>
                  <a:lnTo>
                    <a:pt x="18514" y="7200"/>
                  </a:lnTo>
                  <a:lnTo>
                    <a:pt x="21600" y="7200"/>
                  </a:lnTo>
                  <a:lnTo>
                    <a:pt x="16709" y="0"/>
                  </a:lnTo>
                  <a:close/>
                </a:path>
              </a:pathLst>
            </a:cu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l-GR">
                <a:solidFill>
                  <a:srgbClr val="000000"/>
                </a:solidFill>
                <a:latin typeface="Arial" panose="020B0604020202020204" pitchFamily="34" charset="0"/>
              </a:endParaRPr>
            </a:p>
          </p:txBody>
        </p:sp>
      </p:grpSp>
      <p:sp>
        <p:nvSpPr>
          <p:cNvPr id="81938" name="Rectangle 18">
            <a:extLst>
              <a:ext uri="{FF2B5EF4-FFF2-40B4-BE49-F238E27FC236}">
                <a16:creationId xmlns:a16="http://schemas.microsoft.com/office/drawing/2014/main" id="{2E23A597-1C2C-4ABB-B062-FD4FF247E36C}"/>
              </a:ext>
            </a:extLst>
          </p:cNvPr>
          <p:cNvSpPr>
            <a:spLocks noChangeArrowheads="1"/>
          </p:cNvSpPr>
          <p:nvPr/>
        </p:nvSpPr>
        <p:spPr bwMode="auto">
          <a:xfrm>
            <a:off x="2927350" y="4941888"/>
            <a:ext cx="3201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γ. Εξουδετερώνουν τα οξέα</a:t>
            </a:r>
            <a:r>
              <a:rPr lang="en-US" altLang="el-GR" sz="1800">
                <a:solidFill>
                  <a:srgbClr val="000000"/>
                </a:solidFill>
              </a:rPr>
              <a:t> </a:t>
            </a:r>
          </a:p>
        </p:txBody>
      </p:sp>
      <p:sp>
        <p:nvSpPr>
          <p:cNvPr id="81939" name="Rectangle 19">
            <a:extLst>
              <a:ext uri="{FF2B5EF4-FFF2-40B4-BE49-F238E27FC236}">
                <a16:creationId xmlns:a16="http://schemas.microsoft.com/office/drawing/2014/main" id="{A64D53A9-FF60-4CDF-BF02-B697751F411E}"/>
              </a:ext>
            </a:extLst>
          </p:cNvPr>
          <p:cNvSpPr>
            <a:spLocks noChangeArrowheads="1"/>
          </p:cNvSpPr>
          <p:nvPr/>
        </p:nvSpPr>
        <p:spPr bwMode="auto">
          <a:xfrm>
            <a:off x="2855914" y="5734050"/>
            <a:ext cx="6269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rPr>
              <a:t>δ. Άγουν το ηλεκτρικό ρεύμα τόσο τα τήγματα βάσεων όσο και τα υδατικά τους διαλύματα.</a:t>
            </a:r>
            <a:r>
              <a:rPr lang="en-US" altLang="el-GR" sz="180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81934"/>
                                        </p:tgtEl>
                                        <p:attrNameLst>
                                          <p:attrName>style.visibility</p:attrName>
                                        </p:attrNameLst>
                                      </p:cBhvr>
                                      <p:to>
                                        <p:strVal val="visible"/>
                                      </p:to>
                                    </p:set>
                                    <p:animEffect transition="in" filter="box(out)">
                                      <p:cBhvr>
                                        <p:cTn id="16" dur="500"/>
                                        <p:tgtEl>
                                          <p:spTgt spid="819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1938">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2" grpId="0"/>
      <p:bldP spid="819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EBA547CC-907E-485F-A51E-57F0128ECA1B}"/>
              </a:ext>
            </a:extLst>
          </p:cNvPr>
          <p:cNvSpPr>
            <a:spLocks noChangeArrowheads="1"/>
          </p:cNvSpPr>
          <p:nvPr/>
        </p:nvSpPr>
        <p:spPr bwMode="auto">
          <a:xfrm>
            <a:off x="3432175" y="692150"/>
            <a:ext cx="544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70659" name="WordArt 6">
            <a:extLst>
              <a:ext uri="{FF2B5EF4-FFF2-40B4-BE49-F238E27FC236}">
                <a16:creationId xmlns:a16="http://schemas.microsoft.com/office/drawing/2014/main" id="{96A1DD4D-B189-42EA-8179-E9A1DC567649}"/>
              </a:ext>
            </a:extLst>
          </p:cNvPr>
          <p:cNvSpPr>
            <a:spLocks noChangeArrowheads="1" noChangeShapeType="1" noTextEdit="1"/>
          </p:cNvSpPr>
          <p:nvPr/>
        </p:nvSpPr>
        <p:spPr bwMode="auto">
          <a:xfrm>
            <a:off x="2279651" y="260351"/>
            <a:ext cx="608013" cy="10207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sp>
        <p:nvSpPr>
          <p:cNvPr id="70660" name="Rectangle 8">
            <a:extLst>
              <a:ext uri="{FF2B5EF4-FFF2-40B4-BE49-F238E27FC236}">
                <a16:creationId xmlns:a16="http://schemas.microsoft.com/office/drawing/2014/main" id="{546B7940-C6AC-4A61-88EA-CF0781283BC7}"/>
              </a:ext>
            </a:extLst>
          </p:cNvPr>
          <p:cNvSpPr>
            <a:spLocks noChangeArrowheads="1"/>
          </p:cNvSpPr>
          <p:nvPr/>
        </p:nvSpPr>
        <p:spPr bwMode="auto">
          <a:xfrm>
            <a:off x="3575050" y="1123921"/>
            <a:ext cx="49954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0000FF"/>
                </a:solidFill>
                <a:cs typeface="Times New Roman" panose="02020603050405020304" pitchFamily="18" charset="0"/>
              </a:rPr>
              <a:t>3.1 Θεωρία  ηλεκτρολυτικής διάστασης</a:t>
            </a:r>
            <a:r>
              <a:rPr lang="en-US" altLang="el-GR" sz="1800">
                <a:solidFill>
                  <a:srgbClr val="000000"/>
                </a:solidFill>
              </a:rPr>
              <a:t> </a:t>
            </a:r>
          </a:p>
        </p:txBody>
      </p:sp>
      <p:sp>
        <p:nvSpPr>
          <p:cNvPr id="70661" name="Rectangle 10">
            <a:extLst>
              <a:ext uri="{FF2B5EF4-FFF2-40B4-BE49-F238E27FC236}">
                <a16:creationId xmlns:a16="http://schemas.microsoft.com/office/drawing/2014/main" id="{50E4EA98-F457-461A-91B2-C906E31D8361}"/>
              </a:ext>
            </a:extLst>
          </p:cNvPr>
          <p:cNvSpPr>
            <a:spLocks noChangeArrowheads="1"/>
          </p:cNvSpPr>
          <p:nvPr/>
        </p:nvSpPr>
        <p:spPr bwMode="auto">
          <a:xfrm>
            <a:off x="1524001" y="2368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pSp>
        <p:nvGrpSpPr>
          <p:cNvPr id="2" name="Group 13">
            <a:extLst>
              <a:ext uri="{FF2B5EF4-FFF2-40B4-BE49-F238E27FC236}">
                <a16:creationId xmlns:a16="http://schemas.microsoft.com/office/drawing/2014/main" id="{2BA3AB53-0758-487B-A323-7D0A7E27A44E}"/>
              </a:ext>
            </a:extLst>
          </p:cNvPr>
          <p:cNvGrpSpPr>
            <a:grpSpLocks/>
          </p:cNvGrpSpPr>
          <p:nvPr/>
        </p:nvGrpSpPr>
        <p:grpSpPr bwMode="auto">
          <a:xfrm>
            <a:off x="7824788" y="1700213"/>
            <a:ext cx="2843212" cy="2959100"/>
            <a:chOff x="3969" y="1071"/>
            <a:chExt cx="1791" cy="1864"/>
          </a:xfrm>
        </p:grpSpPr>
        <p:graphicFrame>
          <p:nvGraphicFramePr>
            <p:cNvPr id="70665" name="Object 9">
              <a:extLst>
                <a:ext uri="{FF2B5EF4-FFF2-40B4-BE49-F238E27FC236}">
                  <a16:creationId xmlns:a16="http://schemas.microsoft.com/office/drawing/2014/main" id="{E32ADC0F-CF93-4347-BDA3-541E8471A986}"/>
                </a:ext>
              </a:extLst>
            </p:cNvPr>
            <p:cNvGraphicFramePr>
              <a:graphicFrameLocks noChangeAspect="1"/>
            </p:cNvGraphicFramePr>
            <p:nvPr/>
          </p:nvGraphicFramePr>
          <p:xfrm>
            <a:off x="3969" y="1071"/>
            <a:ext cx="1447" cy="1633"/>
          </p:xfrm>
          <a:graphic>
            <a:graphicData uri="http://schemas.openxmlformats.org/presentationml/2006/ole">
              <mc:AlternateContent xmlns:mc="http://schemas.openxmlformats.org/markup-compatibility/2006">
                <mc:Choice xmlns:v="urn:schemas-microsoft-com:vml" Requires="v">
                  <p:oleObj spid="_x0000_s2051" r:id="rId3" imgW="2057143" imgH="2305372" progId="MSPhotoEd.3">
                    <p:embed/>
                  </p:oleObj>
                </mc:Choice>
                <mc:Fallback>
                  <p:oleObj r:id="rId3" imgW="2057143" imgH="2305372" progId="MSPhotoEd.3">
                    <p:embed/>
                    <p:pic>
                      <p:nvPicPr>
                        <p:cNvPr id="70665" name="Object 9">
                          <a:extLst>
                            <a:ext uri="{FF2B5EF4-FFF2-40B4-BE49-F238E27FC236}">
                              <a16:creationId xmlns:a16="http://schemas.microsoft.com/office/drawing/2014/main" id="{E32ADC0F-CF93-4347-BDA3-541E8471A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 y="1071"/>
                          <a:ext cx="1447"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6" name="Rectangle 12">
              <a:extLst>
                <a:ext uri="{FF2B5EF4-FFF2-40B4-BE49-F238E27FC236}">
                  <a16:creationId xmlns:a16="http://schemas.microsoft.com/office/drawing/2014/main" id="{23798506-18D9-46FD-A735-FA485F35CBF9}"/>
                </a:ext>
              </a:extLst>
            </p:cNvPr>
            <p:cNvSpPr>
              <a:spLocks noChangeArrowheads="1"/>
            </p:cNvSpPr>
            <p:nvPr/>
          </p:nvSpPr>
          <p:spPr bwMode="auto">
            <a:xfrm>
              <a:off x="3969" y="2704"/>
              <a:ext cx="179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400" b="1">
                  <a:solidFill>
                    <a:srgbClr val="000000"/>
                  </a:solidFill>
                  <a:cs typeface="Times New Roman" panose="02020603050405020304" pitchFamily="18" charset="0"/>
                </a:rPr>
                <a:t>Svante Arrhenius</a:t>
              </a:r>
              <a:r>
                <a:rPr lang="en-GB" altLang="el-GR" sz="1400">
                  <a:solidFill>
                    <a:srgbClr val="000000"/>
                  </a:solidFill>
                  <a:cs typeface="Times New Roman" panose="02020603050405020304" pitchFamily="18" charset="0"/>
                </a:rPr>
                <a:t>(1859-1927)</a:t>
              </a:r>
              <a:r>
                <a:rPr lang="en-GB" altLang="el-GR" sz="1800">
                  <a:solidFill>
                    <a:srgbClr val="000000"/>
                  </a:solidFill>
                </a:rPr>
                <a:t> </a:t>
              </a:r>
            </a:p>
          </p:txBody>
        </p:sp>
      </p:grpSp>
      <p:sp>
        <p:nvSpPr>
          <p:cNvPr id="70663" name="Rectangle 20">
            <a:extLst>
              <a:ext uri="{FF2B5EF4-FFF2-40B4-BE49-F238E27FC236}">
                <a16:creationId xmlns:a16="http://schemas.microsoft.com/office/drawing/2014/main" id="{5C031DD6-BB01-43B8-AAB6-8AD2576F7F0B}"/>
              </a:ext>
            </a:extLst>
          </p:cNvPr>
          <p:cNvSpPr>
            <a:spLocks noChangeArrowheads="1"/>
          </p:cNvSpPr>
          <p:nvPr/>
        </p:nvSpPr>
        <p:spPr bwMode="auto">
          <a:xfrm>
            <a:off x="1847851" y="2263776"/>
            <a:ext cx="572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GB" altLang="el-GR" sz="1800">
                <a:solidFill>
                  <a:srgbClr val="000000"/>
                </a:solidFill>
              </a:rPr>
              <a:t> </a:t>
            </a:r>
          </a:p>
        </p:txBody>
      </p:sp>
      <p:sp>
        <p:nvSpPr>
          <p:cNvPr id="70678" name="Rectangle 22">
            <a:extLst>
              <a:ext uri="{FF2B5EF4-FFF2-40B4-BE49-F238E27FC236}">
                <a16:creationId xmlns:a16="http://schemas.microsoft.com/office/drawing/2014/main" id="{7BAD43EB-EE82-4E13-93FD-E22203DF7B86}"/>
              </a:ext>
            </a:extLst>
          </p:cNvPr>
          <p:cNvSpPr>
            <a:spLocks noChangeArrowheads="1"/>
          </p:cNvSpPr>
          <p:nvPr/>
        </p:nvSpPr>
        <p:spPr bwMode="auto">
          <a:xfrm>
            <a:off x="1919288" y="2133600"/>
            <a:ext cx="54737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defRPr>
            </a:lvl9pPr>
          </a:lstStyle>
          <a:p>
            <a:pPr algn="just" fontAlgn="base">
              <a:spcBef>
                <a:spcPct val="0"/>
              </a:spcBef>
              <a:spcAft>
                <a:spcPct val="0"/>
              </a:spcAft>
              <a:buFontTx/>
              <a:buAutoNum type="arabicPeriod"/>
            </a:pPr>
            <a:r>
              <a:rPr lang="en-GB" altLang="el-GR" sz="1800" b="1">
                <a:solidFill>
                  <a:srgbClr val="000000"/>
                </a:solidFill>
                <a:latin typeface="Times New Roman" panose="02020603050405020304" pitchFamily="18" charset="0"/>
              </a:rPr>
              <a:t>Όταν ο ηλεκτρολύτης (οξύ, βάση, άλας) διαλυθεί στο νερό, αυτός διίσταται σε κατιόντα (θετικά ιόντα) και ανιόντα (αρνητικά ιόντα).</a:t>
            </a:r>
            <a:endParaRPr lang="en-US" altLang="el-GR" sz="1800" b="1">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ct val="0"/>
              </a:spcAft>
              <a:buFontTx/>
              <a:buAutoNum type="arabicPeriod"/>
            </a:pPr>
            <a:endParaRPr lang="en-US" altLang="el-GR" sz="1800" b="1">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ct val="0"/>
              </a:spcAft>
              <a:buFontTx/>
              <a:buAutoNum type="arabicPeriod"/>
            </a:pPr>
            <a:r>
              <a:rPr lang="el-GR" altLang="el-GR" sz="1800" b="1">
                <a:solidFill>
                  <a:srgbClr val="000000"/>
                </a:solidFill>
                <a:latin typeface="Times New Roman" panose="02020603050405020304" pitchFamily="18" charset="0"/>
                <a:cs typeface="Times New Roman" panose="02020603050405020304" pitchFamily="18" charset="0"/>
              </a:rPr>
              <a:t>Η διάσταση μπορεί να είναι πλήρης, ή μερική.</a:t>
            </a:r>
            <a:r>
              <a:rPr lang="el-GR" altLang="el-GR" sz="1800" b="1" baseline="30000">
                <a:solidFill>
                  <a:srgbClr val="000000"/>
                </a:solidFill>
                <a:latin typeface="Times New Roman" panose="02020603050405020304" pitchFamily="18" charset="0"/>
                <a:cs typeface="Times New Roman" panose="02020603050405020304" pitchFamily="18" charset="0"/>
              </a:rPr>
              <a:t> </a:t>
            </a:r>
            <a:r>
              <a:rPr lang="el-GR" altLang="el-GR" sz="1800" b="1">
                <a:solidFill>
                  <a:srgbClr val="000000"/>
                </a:solidFill>
                <a:latin typeface="Times New Roman" panose="02020603050405020304" pitchFamily="18" charset="0"/>
                <a:cs typeface="Times New Roman" panose="02020603050405020304" pitchFamily="18" charset="0"/>
              </a:rPr>
              <a:t>Πλήρης αν διίσταται όλη η ποσότητα του ηλεκτρολύτη, και μερική, αν διίσταται μέρος αυτής.</a:t>
            </a:r>
            <a:endParaRPr lang="en-US" altLang="el-GR" sz="1800" b="1">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ct val="0"/>
              </a:spcAft>
              <a:buFontTx/>
              <a:buAutoNum type="arabicPeriod"/>
            </a:pPr>
            <a:endParaRPr lang="en-US" altLang="el-GR" sz="1800" b="1">
              <a:solidFill>
                <a:srgbClr val="000000"/>
              </a:solidFill>
              <a:latin typeface="Times New Roman" panose="02020603050405020304" pitchFamily="18" charset="0"/>
            </a:endParaRPr>
          </a:p>
          <a:p>
            <a:pPr algn="just" eaLnBrk="0" fontAlgn="base" hangingPunct="0">
              <a:spcBef>
                <a:spcPct val="0"/>
              </a:spcBef>
              <a:spcAft>
                <a:spcPct val="0"/>
              </a:spcAft>
              <a:buFontTx/>
              <a:buAutoNum type="arabicPeriod"/>
            </a:pPr>
            <a:r>
              <a:rPr lang="el-GR" altLang="el-GR" sz="1800" b="1">
                <a:solidFill>
                  <a:srgbClr val="000000"/>
                </a:solidFill>
                <a:latin typeface="Times New Roman" panose="02020603050405020304" pitchFamily="18" charset="0"/>
                <a:cs typeface="Times New Roman" panose="02020603050405020304" pitchFamily="18" charset="0"/>
              </a:rPr>
              <a:t> Η διάσταση είναι ανεξάρτητη από την ύπαρξη ηλεκτρικού πεδίου.</a:t>
            </a:r>
            <a:endParaRPr lang="en-US" altLang="el-GR" sz="1800" b="1">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AutoNum type="arabicPeriod"/>
            </a:pPr>
            <a:endParaRPr lang="en-US" altLang="el-GR" sz="1800" b="1">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AutoNum type="arabicPeriod"/>
            </a:pPr>
            <a:r>
              <a:rPr lang="en-GB" altLang="el-GR" sz="1800" b="1">
                <a:solidFill>
                  <a:srgbClr val="000000"/>
                </a:solidFill>
                <a:latin typeface="Times New Roman" panose="02020603050405020304" pitchFamily="18" charset="0"/>
                <a:cs typeface="Times New Roman" panose="02020603050405020304" pitchFamily="18" charset="0"/>
              </a:rPr>
              <a:t>Το συνολικό φορτίο των θετικών ιόντων είναι ίσο με το συνολικό φορτίο των αρνητικών ιόντων στο διάλυμα, ώστε το διάλυμα που προκύπτει να είναι ηλεκτρικό ουδέτερο.</a:t>
            </a:r>
            <a:r>
              <a:rPr lang="en-GB" altLang="el-GR" sz="1800" b="1">
                <a:solidFill>
                  <a:srgbClr val="000000"/>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70678">
                                            <p:txEl>
                                              <p:pRg st="0" end="0"/>
                                            </p:txEl>
                                          </p:spTgt>
                                        </p:tgtEl>
                                        <p:attrNameLst>
                                          <p:attrName>style.visibility</p:attrName>
                                        </p:attrNameLst>
                                      </p:cBhvr>
                                      <p:to>
                                        <p:strVal val="visible"/>
                                      </p:to>
                                    </p:set>
                                    <p:animEffect transition="in" filter="strips(downRight)">
                                      <p:cBhvr>
                                        <p:cTn id="12" dur="500"/>
                                        <p:tgtEl>
                                          <p:spTgt spid="7067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70678">
                                            <p:txEl>
                                              <p:pRg st="2" end="2"/>
                                            </p:txEl>
                                          </p:spTgt>
                                        </p:tgtEl>
                                        <p:attrNameLst>
                                          <p:attrName>style.visibility</p:attrName>
                                        </p:attrNameLst>
                                      </p:cBhvr>
                                      <p:to>
                                        <p:strVal val="visible"/>
                                      </p:to>
                                    </p:set>
                                    <p:animEffect transition="in" filter="strips(downRight)">
                                      <p:cBhvr>
                                        <p:cTn id="17" dur="500"/>
                                        <p:tgtEl>
                                          <p:spTgt spid="706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70678">
                                            <p:txEl>
                                              <p:pRg st="4" end="4"/>
                                            </p:txEl>
                                          </p:spTgt>
                                        </p:tgtEl>
                                        <p:attrNameLst>
                                          <p:attrName>style.visibility</p:attrName>
                                        </p:attrNameLst>
                                      </p:cBhvr>
                                      <p:to>
                                        <p:strVal val="visible"/>
                                      </p:to>
                                    </p:set>
                                    <p:animEffect transition="in" filter="strips(downRight)">
                                      <p:cBhvr>
                                        <p:cTn id="22" dur="500"/>
                                        <p:tgtEl>
                                          <p:spTgt spid="7067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70678">
                                            <p:txEl>
                                              <p:pRg st="6" end="6"/>
                                            </p:txEl>
                                          </p:spTgt>
                                        </p:tgtEl>
                                        <p:attrNameLst>
                                          <p:attrName>style.visibility</p:attrName>
                                        </p:attrNameLst>
                                      </p:cBhvr>
                                      <p:to>
                                        <p:strVal val="visible"/>
                                      </p:to>
                                    </p:set>
                                    <p:animEffect transition="in" filter="strips(downRight)">
                                      <p:cBhvr>
                                        <p:cTn id="27" dur="500"/>
                                        <p:tgtEl>
                                          <p:spTgt spid="706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6" name="Text Box 16">
            <a:extLst>
              <a:ext uri="{FF2B5EF4-FFF2-40B4-BE49-F238E27FC236}">
                <a16:creationId xmlns:a16="http://schemas.microsoft.com/office/drawing/2014/main" id="{B4CC51C1-5A82-4983-96D4-91BA78FA74B3}"/>
              </a:ext>
            </a:extLst>
          </p:cNvPr>
          <p:cNvSpPr txBox="1">
            <a:spLocks noChangeArrowheads="1"/>
          </p:cNvSpPr>
          <p:nvPr/>
        </p:nvSpPr>
        <p:spPr bwMode="auto">
          <a:xfrm>
            <a:off x="2279651" y="2492375"/>
            <a:ext cx="1800225" cy="108108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2400">
                <a:solidFill>
                  <a:srgbClr val="000000"/>
                </a:solidFill>
              </a:rPr>
              <a:t>Θεωρία </a:t>
            </a:r>
          </a:p>
          <a:p>
            <a:pPr fontAlgn="base">
              <a:spcBef>
                <a:spcPct val="0"/>
              </a:spcBef>
              <a:spcAft>
                <a:spcPct val="0"/>
              </a:spcAft>
              <a:buNone/>
            </a:pPr>
            <a:r>
              <a:rPr lang="el-GR" altLang="el-GR" sz="2400">
                <a:solidFill>
                  <a:srgbClr val="000000"/>
                </a:solidFill>
              </a:rPr>
              <a:t>Arrhenius</a:t>
            </a:r>
            <a:endParaRPr lang="en-US" altLang="el-GR" sz="2400">
              <a:solidFill>
                <a:srgbClr val="000000"/>
              </a:solidFill>
            </a:endParaRPr>
          </a:p>
        </p:txBody>
      </p:sp>
      <p:sp>
        <p:nvSpPr>
          <p:cNvPr id="71697" name="Text Box 17">
            <a:extLst>
              <a:ext uri="{FF2B5EF4-FFF2-40B4-BE49-F238E27FC236}">
                <a16:creationId xmlns:a16="http://schemas.microsoft.com/office/drawing/2014/main" id="{CB5BF60D-ABF5-466C-A50A-215E4D4B6433}"/>
              </a:ext>
            </a:extLst>
          </p:cNvPr>
          <p:cNvSpPr txBox="1">
            <a:spLocks noChangeArrowheads="1"/>
          </p:cNvSpPr>
          <p:nvPr/>
        </p:nvSpPr>
        <p:spPr bwMode="auto">
          <a:xfrm>
            <a:off x="4440238" y="2492375"/>
            <a:ext cx="5688012" cy="10795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2400">
                <a:solidFill>
                  <a:srgbClr val="000000"/>
                </a:solidFill>
              </a:rPr>
              <a:t>Οξέα είναι οι υδρογονούχες ενώσεις που όταν διαλυθούν στο νερό δίνουν λόγω διάστασης Η</a:t>
            </a:r>
            <a:r>
              <a:rPr lang="el-GR" altLang="el-GR" sz="2400" baseline="30000">
                <a:solidFill>
                  <a:srgbClr val="000000"/>
                </a:solidFill>
              </a:rPr>
              <a:t> +</a:t>
            </a:r>
            <a:r>
              <a:rPr lang="el-GR" altLang="el-GR" sz="2400" baseline="-25000">
                <a:solidFill>
                  <a:srgbClr val="000000"/>
                </a:solidFill>
              </a:rPr>
              <a:t>.</a:t>
            </a:r>
            <a:endParaRPr lang="en-US" altLang="el-GR" sz="2400">
              <a:solidFill>
                <a:srgbClr val="000000"/>
              </a:solidFill>
            </a:endParaRPr>
          </a:p>
        </p:txBody>
      </p:sp>
      <p:grpSp>
        <p:nvGrpSpPr>
          <p:cNvPr id="71684" name="Group 27">
            <a:extLst>
              <a:ext uri="{FF2B5EF4-FFF2-40B4-BE49-F238E27FC236}">
                <a16:creationId xmlns:a16="http://schemas.microsoft.com/office/drawing/2014/main" id="{0DCE808D-F1D1-431E-8104-580DB635DE47}"/>
              </a:ext>
            </a:extLst>
          </p:cNvPr>
          <p:cNvGrpSpPr>
            <a:grpSpLocks/>
          </p:cNvGrpSpPr>
          <p:nvPr/>
        </p:nvGrpSpPr>
        <p:grpSpPr bwMode="auto">
          <a:xfrm>
            <a:off x="2279651" y="260350"/>
            <a:ext cx="8355013" cy="1838326"/>
            <a:chOff x="476" y="164"/>
            <a:chExt cx="5263" cy="1158"/>
          </a:xfrm>
        </p:grpSpPr>
        <p:grpSp>
          <p:nvGrpSpPr>
            <p:cNvPr id="71689" name="Group 9">
              <a:extLst>
                <a:ext uri="{FF2B5EF4-FFF2-40B4-BE49-F238E27FC236}">
                  <a16:creationId xmlns:a16="http://schemas.microsoft.com/office/drawing/2014/main" id="{543CA00C-E5FE-4A92-828B-90C393B5F7F5}"/>
                </a:ext>
              </a:extLst>
            </p:cNvPr>
            <p:cNvGrpSpPr>
              <a:grpSpLocks/>
            </p:cNvGrpSpPr>
            <p:nvPr/>
          </p:nvGrpSpPr>
          <p:grpSpPr bwMode="auto">
            <a:xfrm>
              <a:off x="476" y="164"/>
              <a:ext cx="3932" cy="653"/>
              <a:chOff x="476" y="164"/>
              <a:chExt cx="3932" cy="653"/>
            </a:xfrm>
          </p:grpSpPr>
          <p:sp>
            <p:nvSpPr>
              <p:cNvPr id="71692" name="Rectangle 5">
                <a:extLst>
                  <a:ext uri="{FF2B5EF4-FFF2-40B4-BE49-F238E27FC236}">
                    <a16:creationId xmlns:a16="http://schemas.microsoft.com/office/drawing/2014/main" id="{1BCE4798-382A-4AC2-8159-ED38C0003949}"/>
                  </a:ext>
                </a:extLst>
              </p:cNvPr>
              <p:cNvSpPr>
                <a:spLocks noChangeArrowheads="1"/>
              </p:cNvSpPr>
              <p:nvPr/>
            </p:nvSpPr>
            <p:spPr bwMode="auto">
              <a:xfrm>
                <a:off x="1020" y="526"/>
                <a:ext cx="19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1693" name="Rectangle 6">
                <a:extLst>
                  <a:ext uri="{FF2B5EF4-FFF2-40B4-BE49-F238E27FC236}">
                    <a16:creationId xmlns:a16="http://schemas.microsoft.com/office/drawing/2014/main" id="{64BAD899-9021-4F07-94E7-4B43EE5EBD3C}"/>
                  </a:ext>
                </a:extLst>
              </p:cNvPr>
              <p:cNvSpPr>
                <a:spLocks noChangeArrowheads="1"/>
              </p:cNvSpPr>
              <p:nvPr/>
            </p:nvSpPr>
            <p:spPr bwMode="auto">
              <a:xfrm>
                <a:off x="975" y="210"/>
                <a:ext cx="34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71694" name="WordArt 7">
                <a:extLst>
                  <a:ext uri="{FF2B5EF4-FFF2-40B4-BE49-F238E27FC236}">
                    <a16:creationId xmlns:a16="http://schemas.microsoft.com/office/drawing/2014/main" id="{15BBFC84-A1C0-4DC9-A141-5F9EC8647CCC}"/>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1690" name="Rectangle 11">
              <a:extLst>
                <a:ext uri="{FF2B5EF4-FFF2-40B4-BE49-F238E27FC236}">
                  <a16:creationId xmlns:a16="http://schemas.microsoft.com/office/drawing/2014/main" id="{8BEB9528-C150-4B4C-A558-BA9496BC0FCB}"/>
                </a:ext>
              </a:extLst>
            </p:cNvPr>
            <p:cNvSpPr>
              <a:spLocks noChangeArrowheads="1"/>
            </p:cNvSpPr>
            <p:nvPr/>
          </p:nvSpPr>
          <p:spPr bwMode="auto">
            <a:xfrm>
              <a:off x="884" y="844"/>
              <a:ext cx="48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3.2.1 Ορισμός-Ονοματολογία -Ταξινόμηση Οξέων και Βάσεων</a:t>
              </a:r>
              <a:r>
                <a:rPr lang="en-US" altLang="el-GR" sz="1800">
                  <a:solidFill>
                    <a:srgbClr val="000000"/>
                  </a:solidFill>
                </a:rPr>
                <a:t> </a:t>
              </a:r>
            </a:p>
          </p:txBody>
        </p:sp>
        <p:sp>
          <p:nvSpPr>
            <p:cNvPr id="71691" name="Rectangle 19">
              <a:extLst>
                <a:ext uri="{FF2B5EF4-FFF2-40B4-BE49-F238E27FC236}">
                  <a16:creationId xmlns:a16="http://schemas.microsoft.com/office/drawing/2014/main" id="{A7545499-C77A-4D4C-A9BD-A01D365351EB}"/>
                </a:ext>
              </a:extLst>
            </p:cNvPr>
            <p:cNvSpPr>
              <a:spLocks noChangeArrowheads="1"/>
            </p:cNvSpPr>
            <p:nvPr/>
          </p:nvSpPr>
          <p:spPr bwMode="auto">
            <a:xfrm>
              <a:off x="930" y="1070"/>
              <a:ext cx="13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Ορισμός οξέων</a:t>
              </a:r>
              <a:r>
                <a:rPr lang="en-US" altLang="el-GR" sz="1800">
                  <a:solidFill>
                    <a:srgbClr val="000000"/>
                  </a:solidFill>
                </a:rPr>
                <a:t> </a:t>
              </a:r>
            </a:p>
          </p:txBody>
        </p:sp>
      </p:grpSp>
      <p:sp>
        <p:nvSpPr>
          <p:cNvPr id="71701" name="Rectangle 21">
            <a:extLst>
              <a:ext uri="{FF2B5EF4-FFF2-40B4-BE49-F238E27FC236}">
                <a16:creationId xmlns:a16="http://schemas.microsoft.com/office/drawing/2014/main" id="{7CE83CE8-B6BD-4D29-9B83-C64F3F2C0E42}"/>
              </a:ext>
            </a:extLst>
          </p:cNvPr>
          <p:cNvSpPr>
            <a:spLocks noChangeArrowheads="1"/>
          </p:cNvSpPr>
          <p:nvPr/>
        </p:nvSpPr>
        <p:spPr bwMode="auto">
          <a:xfrm>
            <a:off x="2782889" y="3714721"/>
            <a:ext cx="63662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Συμβολισμός και ονοματολογία ανόργανων οξέων</a:t>
            </a:r>
            <a:r>
              <a:rPr lang="en-US" altLang="el-GR" sz="1800">
                <a:solidFill>
                  <a:srgbClr val="000000"/>
                </a:solidFill>
              </a:rPr>
              <a:t> </a:t>
            </a:r>
          </a:p>
        </p:txBody>
      </p:sp>
      <p:sp>
        <p:nvSpPr>
          <p:cNvPr id="71702" name="Text Box 22">
            <a:extLst>
              <a:ext uri="{FF2B5EF4-FFF2-40B4-BE49-F238E27FC236}">
                <a16:creationId xmlns:a16="http://schemas.microsoft.com/office/drawing/2014/main" id="{EA3C4D7D-E341-4E2A-B2F4-57F1CBC68C87}"/>
              </a:ext>
            </a:extLst>
          </p:cNvPr>
          <p:cNvSpPr txBox="1">
            <a:spLocks noChangeArrowheads="1"/>
          </p:cNvSpPr>
          <p:nvPr/>
        </p:nvSpPr>
        <p:spPr bwMode="auto">
          <a:xfrm>
            <a:off x="2782888" y="4292600"/>
            <a:ext cx="849312" cy="471488"/>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2400" b="1">
                <a:solidFill>
                  <a:srgbClr val="000000"/>
                </a:solidFill>
                <a:latin typeface="Times New Roman" panose="02020603050405020304" pitchFamily="18" charset="0"/>
              </a:rPr>
              <a:t>Η</a:t>
            </a:r>
            <a:r>
              <a:rPr lang="en-US" altLang="el-GR" sz="2400" b="1" baseline="-25000">
                <a:solidFill>
                  <a:srgbClr val="000000"/>
                </a:solidFill>
                <a:latin typeface="Times New Roman" panose="02020603050405020304" pitchFamily="18" charset="0"/>
              </a:rPr>
              <a:t>x</a:t>
            </a:r>
            <a:r>
              <a:rPr lang="en-US" altLang="el-GR" sz="2400" b="1">
                <a:solidFill>
                  <a:srgbClr val="000000"/>
                </a:solidFill>
                <a:latin typeface="Times New Roman" panose="02020603050405020304" pitchFamily="18" charset="0"/>
              </a:rPr>
              <a:t>Α</a:t>
            </a:r>
            <a:endParaRPr lang="en-US" altLang="el-GR" sz="2400">
              <a:solidFill>
                <a:srgbClr val="000000"/>
              </a:solidFill>
            </a:endParaRPr>
          </a:p>
        </p:txBody>
      </p:sp>
      <p:sp>
        <p:nvSpPr>
          <p:cNvPr id="71704" name="Rectangle 24">
            <a:extLst>
              <a:ext uri="{FF2B5EF4-FFF2-40B4-BE49-F238E27FC236}">
                <a16:creationId xmlns:a16="http://schemas.microsoft.com/office/drawing/2014/main" id="{9FDBF53C-653B-4EBB-AF5C-CC8F67369ABE}"/>
              </a:ext>
            </a:extLst>
          </p:cNvPr>
          <p:cNvSpPr>
            <a:spLocks noChangeArrowheads="1"/>
          </p:cNvSpPr>
          <p:nvPr/>
        </p:nvSpPr>
        <p:spPr bwMode="auto">
          <a:xfrm>
            <a:off x="3792539" y="4218674"/>
            <a:ext cx="6762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l-GR" altLang="el-GR" sz="1800">
                <a:solidFill>
                  <a:srgbClr val="000000"/>
                </a:solidFill>
                <a:cs typeface="Times New Roman" panose="02020603050405020304" pitchFamily="18" charset="0"/>
              </a:rPr>
              <a:t>Α: είναι αμέταλλο, π.χ. </a:t>
            </a:r>
            <a:r>
              <a:rPr lang="en-US" altLang="el-GR" sz="1800">
                <a:solidFill>
                  <a:srgbClr val="000000"/>
                </a:solidFill>
                <a:cs typeface="Times New Roman" panose="02020603050405020304" pitchFamily="18" charset="0"/>
              </a:rPr>
              <a:t>Cl</a:t>
            </a:r>
            <a:r>
              <a:rPr lang="el-GR" altLang="el-GR" sz="1800">
                <a:solidFill>
                  <a:srgbClr val="000000"/>
                </a:solidFill>
                <a:cs typeface="Times New Roman" panose="02020603050405020304" pitchFamily="18" charset="0"/>
              </a:rPr>
              <a:t>, ή ομάδα ατόμων (ρίζα), π.χ. </a:t>
            </a:r>
            <a:r>
              <a:rPr lang="en-US" altLang="el-GR" sz="1800">
                <a:solidFill>
                  <a:srgbClr val="000000"/>
                </a:solidFill>
                <a:cs typeface="Times New Roman" panose="02020603050405020304" pitchFamily="18" charset="0"/>
              </a:rPr>
              <a:t>SO</a:t>
            </a:r>
            <a:r>
              <a:rPr lang="el-GR" altLang="el-GR" sz="1800" baseline="-30000">
                <a:solidFill>
                  <a:srgbClr val="000000"/>
                </a:solidFill>
                <a:cs typeface="Times New Roman" panose="02020603050405020304" pitchFamily="18" charset="0"/>
              </a:rPr>
              <a:t>4</a:t>
            </a:r>
            <a:r>
              <a:rPr lang="el-GR" altLang="el-GR" sz="1800">
                <a:solidFill>
                  <a:srgbClr val="000000"/>
                </a:solidFill>
                <a:cs typeface="Times New Roman" panose="02020603050405020304" pitchFamily="18" charset="0"/>
              </a:rPr>
              <a:t>,  και </a:t>
            </a:r>
            <a:endParaRPr lang="en-US" altLang="el-GR" sz="1800">
              <a:solidFill>
                <a:srgbClr val="000000"/>
              </a:solidFill>
              <a:cs typeface="Times New Roman" panose="02020603050405020304" pitchFamily="18" charset="0"/>
            </a:endParaRPr>
          </a:p>
          <a:p>
            <a:pPr eaLnBrk="0" fontAlgn="base" hangingPunct="0">
              <a:spcBef>
                <a:spcPct val="0"/>
              </a:spcBef>
              <a:spcAft>
                <a:spcPct val="0"/>
              </a:spcAft>
              <a:buNone/>
            </a:pPr>
            <a:r>
              <a:rPr lang="en-US" altLang="el-GR" sz="1800">
                <a:solidFill>
                  <a:srgbClr val="000000"/>
                </a:solidFill>
                <a:cs typeface="Times New Roman" panose="02020603050405020304" pitchFamily="18" charset="0"/>
              </a:rPr>
              <a:t>x</a:t>
            </a:r>
            <a:r>
              <a:rPr lang="en-GB" altLang="el-GR" sz="1800">
                <a:solidFill>
                  <a:srgbClr val="000000"/>
                </a:solidFill>
                <a:cs typeface="Times New Roman" panose="02020603050405020304" pitchFamily="18" charset="0"/>
              </a:rPr>
              <a:t>: ο αριθμός οξείδωσης του Α</a:t>
            </a:r>
            <a:r>
              <a:rPr lang="en-US" altLang="el-GR" sz="1800">
                <a:solidFill>
                  <a:srgbClr val="000000"/>
                </a:solidFill>
              </a:rPr>
              <a:t> </a:t>
            </a:r>
          </a:p>
        </p:txBody>
      </p:sp>
      <p:graphicFrame>
        <p:nvGraphicFramePr>
          <p:cNvPr id="71705" name="Object 25">
            <a:extLst>
              <a:ext uri="{FF2B5EF4-FFF2-40B4-BE49-F238E27FC236}">
                <a16:creationId xmlns:a16="http://schemas.microsoft.com/office/drawing/2014/main" id="{0BA69348-6CA3-441B-8A68-B118DD575329}"/>
              </a:ext>
            </a:extLst>
          </p:cNvPr>
          <p:cNvGraphicFramePr>
            <a:graphicFrameLocks noChangeAspect="1"/>
          </p:cNvGraphicFramePr>
          <p:nvPr/>
        </p:nvGraphicFramePr>
        <p:xfrm>
          <a:off x="4583114" y="4941889"/>
          <a:ext cx="2592387" cy="1616075"/>
        </p:xfrm>
        <a:graphic>
          <a:graphicData uri="http://schemas.openxmlformats.org/presentationml/2006/ole">
            <mc:AlternateContent xmlns:mc="http://schemas.openxmlformats.org/markup-compatibility/2006">
              <mc:Choice xmlns:v="urn:schemas-microsoft-com:vml" Requires="v">
                <p:oleObj spid="_x0000_s3075" r:id="rId3" imgW="4580952" imgH="2847619" progId="MSPhotoEd.3">
                  <p:embed/>
                </p:oleObj>
              </mc:Choice>
              <mc:Fallback>
                <p:oleObj r:id="rId3" imgW="4580952" imgH="2847619" progId="MSPhotoEd.3">
                  <p:embed/>
                  <p:pic>
                    <p:nvPicPr>
                      <p:cNvPr id="71705" name="Object 25">
                        <a:extLst>
                          <a:ext uri="{FF2B5EF4-FFF2-40B4-BE49-F238E27FC236}">
                            <a16:creationId xmlns:a16="http://schemas.microsoft.com/office/drawing/2014/main" id="{0BA69348-6CA3-441B-8A68-B118DD575329}"/>
                          </a:ext>
                        </a:extLst>
                      </p:cNvPr>
                      <p:cNvPicPr>
                        <a:picLocks noChangeAspect="1" noChangeArrowheads="1"/>
                      </p:cNvPicPr>
                      <p:nvPr/>
                    </p:nvPicPr>
                    <p:blipFill>
                      <a:blip r:embed="rId4">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4583114" y="4941889"/>
                        <a:ext cx="25923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96"/>
                                        </p:tgtEl>
                                        <p:attrNameLst>
                                          <p:attrName>style.visibility</p:attrName>
                                        </p:attrNameLst>
                                      </p:cBhvr>
                                      <p:to>
                                        <p:strVal val="visible"/>
                                      </p:to>
                                    </p:set>
                                    <p:animEffect transition="in" filter="checkerboard(across)">
                                      <p:cBhvr>
                                        <p:cTn id="7" dur="500"/>
                                        <p:tgtEl>
                                          <p:spTgt spid="716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97"/>
                                        </p:tgtEl>
                                        <p:attrNameLst>
                                          <p:attrName>style.visibility</p:attrName>
                                        </p:attrNameLst>
                                      </p:cBhvr>
                                      <p:to>
                                        <p:strVal val="visible"/>
                                      </p:to>
                                    </p:set>
                                    <p:animEffect transition="in" filter="checkerboard(across)">
                                      <p:cBhvr>
                                        <p:cTn id="12" dur="500"/>
                                        <p:tgtEl>
                                          <p:spTgt spid="71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70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1702"/>
                                        </p:tgtEl>
                                        <p:attrNameLst>
                                          <p:attrName>style.visibility</p:attrName>
                                        </p:attrNameLst>
                                      </p:cBhvr>
                                      <p:to>
                                        <p:strVal val="visible"/>
                                      </p:to>
                                    </p:set>
                                    <p:animEffect transition="in" filter="checkerboard(across)">
                                      <p:cBhvr>
                                        <p:cTn id="21" dur="500"/>
                                        <p:tgtEl>
                                          <p:spTgt spid="717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71704"/>
                                        </p:tgtEl>
                                        <p:attrNameLst>
                                          <p:attrName>style.visibility</p:attrName>
                                        </p:attrNameLst>
                                      </p:cBhvr>
                                      <p:to>
                                        <p:strVal val="visible"/>
                                      </p:to>
                                    </p:set>
                                    <p:animEffect transition="in" filter="strips(downRight)">
                                      <p:cBhvr>
                                        <p:cTn id="26" dur="500"/>
                                        <p:tgtEl>
                                          <p:spTgt spid="717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2" presetClass="entr" presetSubtype="0" fill="hold" nodeType="clickEffect">
                                  <p:stCondLst>
                                    <p:cond delay="0"/>
                                  </p:stCondLst>
                                  <p:childTnLst>
                                    <p:set>
                                      <p:cBhvr>
                                        <p:cTn id="30" dur="1" fill="hold">
                                          <p:stCondLst>
                                            <p:cond delay="0"/>
                                          </p:stCondLst>
                                        </p:cTn>
                                        <p:tgtEl>
                                          <p:spTgt spid="71705"/>
                                        </p:tgtEl>
                                        <p:attrNameLst>
                                          <p:attrName>style.visibility</p:attrName>
                                        </p:attrNameLst>
                                      </p:cBhvr>
                                      <p:to>
                                        <p:strVal val="visible"/>
                                      </p:to>
                                    </p:set>
                                    <p:animScale>
                                      <p:cBhvr>
                                        <p:cTn id="31" dur="1000" decel="50000" fill="hold">
                                          <p:stCondLst>
                                            <p:cond delay="0"/>
                                          </p:stCondLst>
                                        </p:cTn>
                                        <p:tgtEl>
                                          <p:spTgt spid="7170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71705"/>
                                        </p:tgtEl>
                                        <p:attrNameLst>
                                          <p:attrName>ppt_x</p:attrName>
                                          <p:attrName>ppt_y</p:attrName>
                                        </p:attrNameLst>
                                      </p:cBhvr>
                                    </p:animMotion>
                                    <p:animEffect transition="in" filter="fade">
                                      <p:cBhvr>
                                        <p:cTn id="33" dur="1000"/>
                                        <p:tgtEl>
                                          <p:spTgt spid="71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6" grpId="0" animBg="1"/>
      <p:bldP spid="71697" grpId="0" animBg="1"/>
      <p:bldP spid="71701" grpId="0"/>
      <p:bldP spid="71702" grpId="0" animBg="1"/>
      <p:bldP spid="717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a:extLst>
              <a:ext uri="{FF2B5EF4-FFF2-40B4-BE49-F238E27FC236}">
                <a16:creationId xmlns:a16="http://schemas.microsoft.com/office/drawing/2014/main" id="{28B8F707-F7B5-4C2E-A2CF-5D1ED4A6CA3D}"/>
              </a:ext>
            </a:extLst>
          </p:cNvPr>
          <p:cNvSpPr>
            <a:spLocks noChangeArrowheads="1"/>
          </p:cNvSpPr>
          <p:nvPr/>
        </p:nvSpPr>
        <p:spPr bwMode="auto">
          <a:xfrm>
            <a:off x="1774826" y="2060576"/>
            <a:ext cx="83534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2000" b="1">
                <a:solidFill>
                  <a:srgbClr val="000000"/>
                </a:solidFill>
                <a:cs typeface="Times New Roman" panose="02020603050405020304" pitchFamily="18" charset="0"/>
              </a:rPr>
              <a:t>α.Τα μη οξυγονούχα οξέα, τα οποία ονομάζονται με την πρόταξη  </a:t>
            </a:r>
            <a:r>
              <a:rPr lang="el-GR" altLang="el-GR" sz="2000" b="1" i="1">
                <a:solidFill>
                  <a:srgbClr val="000000"/>
                </a:solidFill>
                <a:cs typeface="Times New Roman" panose="02020603050405020304" pitchFamily="18" charset="0"/>
              </a:rPr>
              <a:t>υδρο-</a:t>
            </a:r>
            <a:r>
              <a:rPr lang="el-GR" altLang="el-GR" sz="2000" b="1">
                <a:solidFill>
                  <a:srgbClr val="000000"/>
                </a:solidFill>
                <a:cs typeface="Times New Roman" panose="02020603050405020304" pitchFamily="18" charset="0"/>
              </a:rPr>
              <a:t> στο όνομα του Α . Π.χ.,</a:t>
            </a:r>
            <a:endParaRPr lang="en-US" altLang="el-GR" sz="2000" b="1">
              <a:solidFill>
                <a:srgbClr val="000000"/>
              </a:solidFill>
            </a:endParaRPr>
          </a:p>
          <a:p>
            <a:pPr algn="just" eaLnBrk="0" fontAlgn="base" hangingPunct="0">
              <a:spcBef>
                <a:spcPct val="0"/>
              </a:spcBef>
              <a:spcAft>
                <a:spcPct val="0"/>
              </a:spcAft>
              <a:buNone/>
            </a:pPr>
            <a:r>
              <a:rPr lang="en-US" altLang="el-GR" sz="2000" b="1">
                <a:solidFill>
                  <a:srgbClr val="000000"/>
                </a:solidFill>
                <a:cs typeface="Times New Roman" panose="02020603050405020304" pitchFamily="18" charset="0"/>
              </a:rPr>
              <a:t>	</a:t>
            </a:r>
            <a:r>
              <a:rPr lang="el-GR" altLang="el-GR" sz="2000" b="1">
                <a:solidFill>
                  <a:srgbClr val="000000"/>
                </a:solidFill>
                <a:cs typeface="Times New Roman" panose="02020603050405020304" pitchFamily="18" charset="0"/>
              </a:rPr>
              <a:t>HBr	</a:t>
            </a:r>
            <a:r>
              <a:rPr lang="en-US" altLang="el-GR" sz="2000" b="1">
                <a:solidFill>
                  <a:srgbClr val="000000"/>
                </a:solidFill>
                <a:cs typeface="Times New Roman" panose="02020603050405020304" pitchFamily="18" charset="0"/>
              </a:rPr>
              <a:t>  </a:t>
            </a:r>
            <a:r>
              <a:rPr lang="el-GR" altLang="el-GR" sz="2000" b="1">
                <a:solidFill>
                  <a:srgbClr val="000000"/>
                </a:solidFill>
                <a:cs typeface="Times New Roman" panose="02020603050405020304" pitchFamily="18" charset="0"/>
              </a:rPr>
              <a:t>υδροβρώμιο</a:t>
            </a:r>
            <a:endParaRPr lang="en-US" altLang="el-GR" sz="2000" b="1">
              <a:solidFill>
                <a:srgbClr val="000000"/>
              </a:solidFill>
            </a:endParaRPr>
          </a:p>
          <a:p>
            <a:pPr algn="just" eaLnBrk="0" fontAlgn="base" hangingPunct="0">
              <a:spcBef>
                <a:spcPct val="0"/>
              </a:spcBef>
              <a:spcAft>
                <a:spcPct val="0"/>
              </a:spcAft>
              <a:buNone/>
            </a:pPr>
            <a:r>
              <a:rPr lang="en-US" altLang="el-GR" sz="2000" b="1">
                <a:solidFill>
                  <a:srgbClr val="000000"/>
                </a:solidFill>
                <a:cs typeface="Times New Roman" panose="02020603050405020304" pitchFamily="18" charset="0"/>
              </a:rPr>
              <a:t>	</a:t>
            </a:r>
            <a:r>
              <a:rPr lang="el-GR" altLang="el-GR" sz="2000" b="1">
                <a:solidFill>
                  <a:srgbClr val="000000"/>
                </a:solidFill>
                <a:cs typeface="Times New Roman" panose="02020603050405020304" pitchFamily="18" charset="0"/>
              </a:rPr>
              <a:t>H</a:t>
            </a:r>
            <a:r>
              <a:rPr lang="el-GR" altLang="el-GR" sz="2000" b="1" baseline="-30000">
                <a:solidFill>
                  <a:srgbClr val="000000"/>
                </a:solidFill>
                <a:cs typeface="Times New Roman" panose="02020603050405020304" pitchFamily="18" charset="0"/>
              </a:rPr>
              <a:t>2</a:t>
            </a:r>
            <a:r>
              <a:rPr lang="el-GR" altLang="el-GR" sz="2000" b="1">
                <a:solidFill>
                  <a:srgbClr val="000000"/>
                </a:solidFill>
                <a:cs typeface="Times New Roman" panose="02020603050405020304" pitchFamily="18" charset="0"/>
              </a:rPr>
              <a:t>S	</a:t>
            </a:r>
            <a:r>
              <a:rPr lang="en-US" altLang="el-GR" sz="2000" b="1">
                <a:solidFill>
                  <a:srgbClr val="000000"/>
                </a:solidFill>
                <a:cs typeface="Times New Roman" panose="02020603050405020304" pitchFamily="18" charset="0"/>
              </a:rPr>
              <a:t>  </a:t>
            </a:r>
            <a:r>
              <a:rPr lang="el-GR" altLang="el-GR" sz="2000" b="1">
                <a:solidFill>
                  <a:srgbClr val="000000"/>
                </a:solidFill>
                <a:cs typeface="Times New Roman" panose="02020603050405020304" pitchFamily="18" charset="0"/>
              </a:rPr>
              <a:t>υδρόθειο</a:t>
            </a:r>
            <a:endParaRPr lang="en-US" altLang="el-GR" sz="2000" b="1">
              <a:solidFill>
                <a:srgbClr val="000000"/>
              </a:solidFill>
            </a:endParaRPr>
          </a:p>
          <a:p>
            <a:pPr algn="just" eaLnBrk="0" fontAlgn="base" hangingPunct="0">
              <a:spcBef>
                <a:spcPct val="0"/>
              </a:spcBef>
              <a:spcAft>
                <a:spcPct val="0"/>
              </a:spcAft>
              <a:buNone/>
            </a:pPr>
            <a:r>
              <a:rPr lang="en-US" altLang="el-GR" sz="2000" b="1">
                <a:solidFill>
                  <a:srgbClr val="000000"/>
                </a:solidFill>
                <a:cs typeface="Times New Roman" panose="02020603050405020304" pitchFamily="18" charset="0"/>
              </a:rPr>
              <a:t>	</a:t>
            </a:r>
            <a:r>
              <a:rPr lang="el-GR" altLang="el-GR" sz="2000" b="1">
                <a:solidFill>
                  <a:srgbClr val="000000"/>
                </a:solidFill>
                <a:cs typeface="Times New Roman" panose="02020603050405020304" pitchFamily="18" charset="0"/>
              </a:rPr>
              <a:t>HCN</a:t>
            </a:r>
            <a:r>
              <a:rPr lang="en-US" altLang="el-GR" sz="2000" b="1">
                <a:solidFill>
                  <a:srgbClr val="000000"/>
                </a:solidFill>
                <a:cs typeface="Times New Roman" panose="02020603050405020304" pitchFamily="18" charset="0"/>
              </a:rPr>
              <a:t>       </a:t>
            </a:r>
            <a:r>
              <a:rPr lang="el-GR" altLang="el-GR" sz="2000" b="1">
                <a:solidFill>
                  <a:srgbClr val="000000"/>
                </a:solidFill>
                <a:cs typeface="Times New Roman" panose="02020603050405020304" pitchFamily="18" charset="0"/>
              </a:rPr>
              <a:t>υδροκυάνιο</a:t>
            </a:r>
          </a:p>
        </p:txBody>
      </p:sp>
      <p:grpSp>
        <p:nvGrpSpPr>
          <p:cNvPr id="72707" name="Group 7">
            <a:extLst>
              <a:ext uri="{FF2B5EF4-FFF2-40B4-BE49-F238E27FC236}">
                <a16:creationId xmlns:a16="http://schemas.microsoft.com/office/drawing/2014/main" id="{9691CFB7-CF05-4567-A8F2-925B686337BB}"/>
              </a:ext>
            </a:extLst>
          </p:cNvPr>
          <p:cNvGrpSpPr>
            <a:grpSpLocks/>
          </p:cNvGrpSpPr>
          <p:nvPr/>
        </p:nvGrpSpPr>
        <p:grpSpPr bwMode="auto">
          <a:xfrm>
            <a:off x="2279651" y="188913"/>
            <a:ext cx="8355013" cy="1838324"/>
            <a:chOff x="476" y="164"/>
            <a:chExt cx="5263" cy="1158"/>
          </a:xfrm>
        </p:grpSpPr>
        <p:grpSp>
          <p:nvGrpSpPr>
            <p:cNvPr id="72710" name="Group 8">
              <a:extLst>
                <a:ext uri="{FF2B5EF4-FFF2-40B4-BE49-F238E27FC236}">
                  <a16:creationId xmlns:a16="http://schemas.microsoft.com/office/drawing/2014/main" id="{9FC27D92-1132-438A-8908-08F67957FBA0}"/>
                </a:ext>
              </a:extLst>
            </p:cNvPr>
            <p:cNvGrpSpPr>
              <a:grpSpLocks/>
            </p:cNvGrpSpPr>
            <p:nvPr/>
          </p:nvGrpSpPr>
          <p:grpSpPr bwMode="auto">
            <a:xfrm>
              <a:off x="476" y="164"/>
              <a:ext cx="3932" cy="653"/>
              <a:chOff x="476" y="164"/>
              <a:chExt cx="3932" cy="653"/>
            </a:xfrm>
          </p:grpSpPr>
          <p:sp>
            <p:nvSpPr>
              <p:cNvPr id="72713" name="Rectangle 9">
                <a:extLst>
                  <a:ext uri="{FF2B5EF4-FFF2-40B4-BE49-F238E27FC236}">
                    <a16:creationId xmlns:a16="http://schemas.microsoft.com/office/drawing/2014/main" id="{EBB39DA8-3E85-43E0-AC2B-71DAEE973BF7}"/>
                  </a:ext>
                </a:extLst>
              </p:cNvPr>
              <p:cNvSpPr>
                <a:spLocks noChangeArrowheads="1"/>
              </p:cNvSpPr>
              <p:nvPr/>
            </p:nvSpPr>
            <p:spPr bwMode="auto">
              <a:xfrm>
                <a:off x="1020" y="526"/>
                <a:ext cx="19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2714" name="Rectangle 10">
                <a:extLst>
                  <a:ext uri="{FF2B5EF4-FFF2-40B4-BE49-F238E27FC236}">
                    <a16:creationId xmlns:a16="http://schemas.microsoft.com/office/drawing/2014/main" id="{2440AE46-6773-4697-8DEC-7A163DC8ACC9}"/>
                  </a:ext>
                </a:extLst>
              </p:cNvPr>
              <p:cNvSpPr>
                <a:spLocks noChangeArrowheads="1"/>
              </p:cNvSpPr>
              <p:nvPr/>
            </p:nvSpPr>
            <p:spPr bwMode="auto">
              <a:xfrm>
                <a:off x="975" y="210"/>
                <a:ext cx="34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72715" name="WordArt 11">
                <a:extLst>
                  <a:ext uri="{FF2B5EF4-FFF2-40B4-BE49-F238E27FC236}">
                    <a16:creationId xmlns:a16="http://schemas.microsoft.com/office/drawing/2014/main" id="{FAA37A32-DF91-4889-A0B2-EBB40EA59EE7}"/>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2711" name="Rectangle 12">
              <a:extLst>
                <a:ext uri="{FF2B5EF4-FFF2-40B4-BE49-F238E27FC236}">
                  <a16:creationId xmlns:a16="http://schemas.microsoft.com/office/drawing/2014/main" id="{9F0D43EF-417C-4923-9DE3-7F851586CEFF}"/>
                </a:ext>
              </a:extLst>
            </p:cNvPr>
            <p:cNvSpPr>
              <a:spLocks noChangeArrowheads="1"/>
            </p:cNvSpPr>
            <p:nvPr/>
          </p:nvSpPr>
          <p:spPr bwMode="auto">
            <a:xfrm>
              <a:off x="884" y="844"/>
              <a:ext cx="485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3.2.1 Ορισμός-Ονοματολογία -Ταξινόμηση Οξέων και Βάσεων</a:t>
              </a:r>
              <a:r>
                <a:rPr lang="en-US" altLang="el-GR" sz="1800">
                  <a:solidFill>
                    <a:srgbClr val="000000"/>
                  </a:solidFill>
                </a:rPr>
                <a:t> </a:t>
              </a:r>
            </a:p>
          </p:txBody>
        </p:sp>
        <p:sp>
          <p:nvSpPr>
            <p:cNvPr id="72712" name="Rectangle 13">
              <a:extLst>
                <a:ext uri="{FF2B5EF4-FFF2-40B4-BE49-F238E27FC236}">
                  <a16:creationId xmlns:a16="http://schemas.microsoft.com/office/drawing/2014/main" id="{3A54479B-336B-4F57-8A16-A3A52EE14162}"/>
                </a:ext>
              </a:extLst>
            </p:cNvPr>
            <p:cNvSpPr>
              <a:spLocks noChangeArrowheads="1"/>
            </p:cNvSpPr>
            <p:nvPr/>
          </p:nvSpPr>
          <p:spPr bwMode="auto">
            <a:xfrm>
              <a:off x="930" y="1070"/>
              <a:ext cx="13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Ορισμός οξέων</a:t>
              </a:r>
              <a:r>
                <a:rPr lang="en-US" altLang="el-GR" sz="1800">
                  <a:solidFill>
                    <a:srgbClr val="000000"/>
                  </a:solidFill>
                </a:rPr>
                <a:t> </a:t>
              </a:r>
            </a:p>
          </p:txBody>
        </p:sp>
      </p:grpSp>
      <p:sp>
        <p:nvSpPr>
          <p:cNvPr id="72719" name="Rectangle 15">
            <a:extLst>
              <a:ext uri="{FF2B5EF4-FFF2-40B4-BE49-F238E27FC236}">
                <a16:creationId xmlns:a16="http://schemas.microsoft.com/office/drawing/2014/main" id="{2DF73A40-210E-4DEE-8759-11ED15C9BCAC}"/>
              </a:ext>
            </a:extLst>
          </p:cNvPr>
          <p:cNvSpPr>
            <a:spLocks noChangeArrowheads="1"/>
          </p:cNvSpPr>
          <p:nvPr/>
        </p:nvSpPr>
        <p:spPr bwMode="auto">
          <a:xfrm>
            <a:off x="1992313" y="3791656"/>
            <a:ext cx="8064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GB" altLang="el-GR" sz="1800" b="1">
                <a:solidFill>
                  <a:srgbClr val="000000"/>
                </a:solidFill>
                <a:cs typeface="Times New Roman" panose="02020603050405020304" pitchFamily="18" charset="0"/>
              </a:rPr>
              <a:t>Τα υδατικά διαλύματα αυτών των οξέων ονομάζονται με το αρχικό</a:t>
            </a:r>
            <a:r>
              <a:rPr lang="el-GR" altLang="el-GR" sz="1800" b="1">
                <a:solidFill>
                  <a:srgbClr val="000000"/>
                </a:solidFill>
                <a:cs typeface="Times New Roman" panose="02020603050405020304" pitchFamily="18" charset="0"/>
              </a:rPr>
              <a:t>     </a:t>
            </a:r>
            <a:r>
              <a:rPr lang="en-GB" altLang="el-GR" sz="1800" b="1" i="1">
                <a:solidFill>
                  <a:srgbClr val="000000"/>
                </a:solidFill>
                <a:cs typeface="Times New Roman" panose="02020603050405020304" pitchFamily="18" charset="0"/>
              </a:rPr>
              <a:t>υδρο-</a:t>
            </a:r>
            <a:r>
              <a:rPr lang="en-GB" altLang="el-GR" sz="1800" b="1">
                <a:solidFill>
                  <a:srgbClr val="000000"/>
                </a:solidFill>
                <a:cs typeface="Times New Roman" panose="02020603050405020304" pitchFamily="18" charset="0"/>
              </a:rPr>
              <a:t> και ακολουθεί η κατάληξη </a:t>
            </a:r>
            <a:r>
              <a:rPr lang="en-GB" altLang="el-GR" sz="1800" b="1" i="1">
                <a:solidFill>
                  <a:srgbClr val="000000"/>
                </a:solidFill>
                <a:cs typeface="Times New Roman" panose="02020603050405020304" pitchFamily="18" charset="0"/>
              </a:rPr>
              <a:t>-ικό οξύ.</a:t>
            </a:r>
            <a:r>
              <a:rPr lang="en-GB" altLang="el-GR" sz="1800" b="1">
                <a:solidFill>
                  <a:srgbClr val="000000"/>
                </a:solidFill>
                <a:cs typeface="Times New Roman" panose="02020603050405020304" pitchFamily="18" charset="0"/>
              </a:rPr>
              <a:t> Έτσι, για παράδειγμα, το υδατικό διάλυμα του αερίου HCl, δηλαδή το HCl</a:t>
            </a:r>
            <a:r>
              <a:rPr lang="en-GB" altLang="el-GR" sz="1800" b="1" i="1">
                <a:solidFill>
                  <a:srgbClr val="000000"/>
                </a:solidFill>
                <a:cs typeface="Times New Roman" panose="02020603050405020304" pitchFamily="18" charset="0"/>
              </a:rPr>
              <a:t>(aq),</a:t>
            </a:r>
            <a:r>
              <a:rPr lang="en-GB" altLang="el-GR" sz="1800" b="1">
                <a:solidFill>
                  <a:srgbClr val="000000"/>
                </a:solidFill>
                <a:cs typeface="Times New Roman" panose="02020603050405020304" pitchFamily="18" charset="0"/>
              </a:rPr>
              <a:t> ονομάζεται υδροχλωρικό οξύ.</a:t>
            </a:r>
            <a:r>
              <a:rPr lang="en-US" altLang="el-GR" sz="1800">
                <a:solidFill>
                  <a:srgbClr val="000000"/>
                </a:solidFill>
              </a:rPr>
              <a:t> </a:t>
            </a:r>
          </a:p>
        </p:txBody>
      </p:sp>
      <p:sp>
        <p:nvSpPr>
          <p:cNvPr id="72721" name="Rectangle 17">
            <a:extLst>
              <a:ext uri="{FF2B5EF4-FFF2-40B4-BE49-F238E27FC236}">
                <a16:creationId xmlns:a16="http://schemas.microsoft.com/office/drawing/2014/main" id="{6373F9CB-9C32-4215-91CB-C0E39667B2B7}"/>
              </a:ext>
            </a:extLst>
          </p:cNvPr>
          <p:cNvSpPr>
            <a:spLocks noChangeArrowheads="1"/>
          </p:cNvSpPr>
          <p:nvPr/>
        </p:nvSpPr>
        <p:spPr bwMode="auto">
          <a:xfrm>
            <a:off x="1703388" y="4941888"/>
            <a:ext cx="852646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1800" b="1">
                <a:solidFill>
                  <a:srgbClr val="000000"/>
                </a:solidFill>
                <a:cs typeface="Times New Roman" panose="02020603050405020304" pitchFamily="18" charset="0"/>
              </a:rPr>
              <a:t>β. τα οξυγονούχα οξέα , τα οποία ονομάζονται με το όνομα του Α και τη λέξη οξύ. Π.χ.,</a:t>
            </a:r>
            <a:endParaRPr lang="en-US" altLang="el-GR" sz="1800" b="1">
              <a:solidFill>
                <a:srgbClr val="000000"/>
              </a:solidFill>
            </a:endParaRPr>
          </a:p>
          <a:p>
            <a:pPr algn="just" eaLnBrk="0" fontAlgn="base" hangingPunct="0">
              <a:spcBef>
                <a:spcPct val="0"/>
              </a:spcBef>
              <a:spcAft>
                <a:spcPct val="0"/>
              </a:spcAft>
              <a:buNone/>
            </a:pPr>
            <a:r>
              <a:rPr lang="el-GR" altLang="el-GR" sz="1800" b="1">
                <a:solidFill>
                  <a:srgbClr val="000000"/>
                </a:solidFill>
                <a:cs typeface="Times New Roman" panose="02020603050405020304" pitchFamily="18" charset="0"/>
              </a:rPr>
              <a:t>HNO</a:t>
            </a:r>
            <a:r>
              <a:rPr lang="el-GR" altLang="el-GR" sz="1800" b="1" baseline="-30000">
                <a:solidFill>
                  <a:srgbClr val="000000"/>
                </a:solidFill>
                <a:cs typeface="Times New Roman" panose="02020603050405020304" pitchFamily="18" charset="0"/>
              </a:rPr>
              <a:t>3	 </a:t>
            </a:r>
            <a:r>
              <a:rPr lang="el-GR" altLang="el-GR" sz="1800" b="1">
                <a:solidFill>
                  <a:srgbClr val="000000"/>
                </a:solidFill>
                <a:cs typeface="Times New Roman" panose="02020603050405020304" pitchFamily="18" charset="0"/>
              </a:rPr>
              <a:t>   νιτρικό οξύ</a:t>
            </a:r>
            <a:endParaRPr lang="en-US" altLang="el-GR" sz="1800" b="1">
              <a:solidFill>
                <a:srgbClr val="000000"/>
              </a:solidFill>
            </a:endParaRPr>
          </a:p>
          <a:p>
            <a:pPr algn="just" eaLnBrk="0" fontAlgn="base" hangingPunct="0">
              <a:spcBef>
                <a:spcPct val="0"/>
              </a:spcBef>
              <a:spcAft>
                <a:spcPct val="0"/>
              </a:spcAft>
              <a:buNone/>
            </a:pPr>
            <a:r>
              <a:rPr lang="el-GR" altLang="el-GR" sz="1800" b="1">
                <a:solidFill>
                  <a:srgbClr val="000000"/>
                </a:solidFill>
                <a:cs typeface="Times New Roman" panose="02020603050405020304" pitchFamily="18" charset="0"/>
              </a:rPr>
              <a:t>HClO</a:t>
            </a:r>
            <a:r>
              <a:rPr lang="el-GR" altLang="el-GR" sz="1800" b="1" baseline="-30000">
                <a:solidFill>
                  <a:srgbClr val="000000"/>
                </a:solidFill>
                <a:cs typeface="Times New Roman" panose="02020603050405020304" pitchFamily="18" charset="0"/>
              </a:rPr>
              <a:t>2</a:t>
            </a:r>
            <a:r>
              <a:rPr lang="el-GR" altLang="el-GR" sz="1800" b="1">
                <a:solidFill>
                  <a:srgbClr val="000000"/>
                </a:solidFill>
                <a:cs typeface="Times New Roman" panose="02020603050405020304" pitchFamily="18" charset="0"/>
              </a:rPr>
              <a:t>	    χλωριώδες οξύ</a:t>
            </a:r>
            <a:endParaRPr lang="en-US" altLang="el-GR" sz="1800" b="1">
              <a:solidFill>
                <a:srgbClr val="000000"/>
              </a:solidFill>
            </a:endParaRPr>
          </a:p>
          <a:p>
            <a:pPr algn="just" eaLnBrk="0" fontAlgn="base" hangingPunct="0">
              <a:spcBef>
                <a:spcPct val="0"/>
              </a:spcBef>
              <a:spcAft>
                <a:spcPct val="0"/>
              </a:spcAft>
              <a:buNone/>
            </a:pPr>
            <a:r>
              <a:rPr lang="el-GR" altLang="el-GR" sz="1800" b="1">
                <a:solidFill>
                  <a:srgbClr val="000000"/>
                </a:solidFill>
                <a:cs typeface="Times New Roman" panose="02020603050405020304" pitchFamily="18" charset="0"/>
              </a:rPr>
              <a:t>H</a:t>
            </a:r>
            <a:r>
              <a:rPr lang="el-GR" altLang="el-GR" sz="1800" b="1" baseline="-30000">
                <a:solidFill>
                  <a:srgbClr val="000000"/>
                </a:solidFill>
                <a:cs typeface="Times New Roman" panose="02020603050405020304" pitchFamily="18" charset="0"/>
              </a:rPr>
              <a:t>2</a:t>
            </a:r>
            <a:r>
              <a:rPr lang="el-GR" altLang="el-GR" sz="1800" b="1">
                <a:solidFill>
                  <a:srgbClr val="000000"/>
                </a:solidFill>
                <a:cs typeface="Times New Roman" panose="02020603050405020304" pitchFamily="18" charset="0"/>
              </a:rPr>
              <a:t>SO</a:t>
            </a:r>
            <a:r>
              <a:rPr lang="el-GR" altLang="el-GR" sz="1800" b="1" baseline="-30000">
                <a:solidFill>
                  <a:srgbClr val="000000"/>
                </a:solidFill>
                <a:cs typeface="Times New Roman" panose="02020603050405020304" pitchFamily="18" charset="0"/>
              </a:rPr>
              <a:t>4</a:t>
            </a:r>
            <a:r>
              <a:rPr lang="el-GR" altLang="el-GR" sz="1800" b="1">
                <a:solidFill>
                  <a:srgbClr val="000000"/>
                </a:solidFill>
                <a:cs typeface="Times New Roman" panose="02020603050405020304" pitchFamily="18" charset="0"/>
              </a:rPr>
              <a:t>	    θειικό οξύ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animEffect transition="in" filter="strips(downRight)">
                                      <p:cBhvr>
                                        <p:cTn id="7" dur="500"/>
                                        <p:tgtEl>
                                          <p:spTgt spid="72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2719"/>
                                        </p:tgtEl>
                                        <p:attrNameLst>
                                          <p:attrName>style.visibility</p:attrName>
                                        </p:attrNameLst>
                                      </p:cBhvr>
                                      <p:to>
                                        <p:strVal val="visible"/>
                                      </p:to>
                                    </p:set>
                                    <p:animEffect transition="in" filter="strips(downRight)">
                                      <p:cBhvr>
                                        <p:cTn id="12" dur="500"/>
                                        <p:tgtEl>
                                          <p:spTgt spid="727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72721"/>
                                        </p:tgtEl>
                                        <p:attrNameLst>
                                          <p:attrName>style.visibility</p:attrName>
                                        </p:attrNameLst>
                                      </p:cBhvr>
                                      <p:to>
                                        <p:strVal val="visible"/>
                                      </p:to>
                                    </p:set>
                                    <p:animEffect transition="in" filter="strips(downRight)">
                                      <p:cBhvr>
                                        <p:cTn id="17" dur="500"/>
                                        <p:tgtEl>
                                          <p:spTgt spid="72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P spid="72719" grpId="0"/>
      <p:bldP spid="727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a:extLst>
              <a:ext uri="{FF2B5EF4-FFF2-40B4-BE49-F238E27FC236}">
                <a16:creationId xmlns:a16="http://schemas.microsoft.com/office/drawing/2014/main" id="{D49013FA-0104-4C71-812C-5DA1E409C36D}"/>
              </a:ext>
            </a:extLst>
          </p:cNvPr>
          <p:cNvSpPr>
            <a:spLocks noChangeArrowheads="1"/>
          </p:cNvSpPr>
          <p:nvPr/>
        </p:nvSpPr>
        <p:spPr bwMode="auto">
          <a:xfrm>
            <a:off x="2782889" y="1771621"/>
            <a:ext cx="3157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0000FF"/>
                </a:solidFill>
                <a:cs typeface="Times New Roman" panose="02020603050405020304" pitchFamily="18" charset="0"/>
              </a:rPr>
              <a:t>Άλλη ταξινόμηση οξέων</a:t>
            </a:r>
            <a:r>
              <a:rPr lang="en-GB" altLang="el-GR" sz="1800">
                <a:solidFill>
                  <a:srgbClr val="000000"/>
                </a:solidFill>
              </a:rPr>
              <a:t> </a:t>
            </a:r>
          </a:p>
        </p:txBody>
      </p:sp>
      <p:grpSp>
        <p:nvGrpSpPr>
          <p:cNvPr id="73731" name="Group 6">
            <a:extLst>
              <a:ext uri="{FF2B5EF4-FFF2-40B4-BE49-F238E27FC236}">
                <a16:creationId xmlns:a16="http://schemas.microsoft.com/office/drawing/2014/main" id="{67E535D2-C051-4C6C-8DCB-963B68E31274}"/>
              </a:ext>
            </a:extLst>
          </p:cNvPr>
          <p:cNvGrpSpPr>
            <a:grpSpLocks/>
          </p:cNvGrpSpPr>
          <p:nvPr/>
        </p:nvGrpSpPr>
        <p:grpSpPr bwMode="auto">
          <a:xfrm>
            <a:off x="2208214" y="260351"/>
            <a:ext cx="8354219" cy="1536109"/>
            <a:chOff x="476" y="164"/>
            <a:chExt cx="5269" cy="1189"/>
          </a:xfrm>
        </p:grpSpPr>
        <p:grpSp>
          <p:nvGrpSpPr>
            <p:cNvPr id="73737" name="Group 7">
              <a:extLst>
                <a:ext uri="{FF2B5EF4-FFF2-40B4-BE49-F238E27FC236}">
                  <a16:creationId xmlns:a16="http://schemas.microsoft.com/office/drawing/2014/main" id="{1F9CF4E7-D55B-41C1-B888-702E8D597E53}"/>
                </a:ext>
              </a:extLst>
            </p:cNvPr>
            <p:cNvGrpSpPr>
              <a:grpSpLocks/>
            </p:cNvGrpSpPr>
            <p:nvPr/>
          </p:nvGrpSpPr>
          <p:grpSpPr bwMode="auto">
            <a:xfrm>
              <a:off x="476" y="164"/>
              <a:ext cx="3838" cy="828"/>
              <a:chOff x="476" y="164"/>
              <a:chExt cx="3838" cy="828"/>
            </a:xfrm>
          </p:grpSpPr>
          <p:sp>
            <p:nvSpPr>
              <p:cNvPr id="73740" name="Rectangle 8">
                <a:extLst>
                  <a:ext uri="{FF2B5EF4-FFF2-40B4-BE49-F238E27FC236}">
                    <a16:creationId xmlns:a16="http://schemas.microsoft.com/office/drawing/2014/main" id="{381F4AF8-C260-426C-8E2F-3AA05DC8A173}"/>
                  </a:ext>
                </a:extLst>
              </p:cNvPr>
              <p:cNvSpPr>
                <a:spLocks noChangeArrowheads="1"/>
              </p:cNvSpPr>
              <p:nvPr/>
            </p:nvSpPr>
            <p:spPr bwMode="auto">
              <a:xfrm>
                <a:off x="1020" y="349"/>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3741" name="Rectangle 9">
                <a:extLst>
                  <a:ext uri="{FF2B5EF4-FFF2-40B4-BE49-F238E27FC236}">
                    <a16:creationId xmlns:a16="http://schemas.microsoft.com/office/drawing/2014/main" id="{86561E63-9FFF-48DA-AADA-66190B1F6089}"/>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2" name="WordArt 10">
                <a:extLst>
                  <a:ext uri="{FF2B5EF4-FFF2-40B4-BE49-F238E27FC236}">
                    <a16:creationId xmlns:a16="http://schemas.microsoft.com/office/drawing/2014/main" id="{19D875B0-A558-4E1D-B0AD-62E8AAEB415C}"/>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3738" name="Rectangle 11">
              <a:extLst>
                <a:ext uri="{FF2B5EF4-FFF2-40B4-BE49-F238E27FC236}">
                  <a16:creationId xmlns:a16="http://schemas.microsoft.com/office/drawing/2014/main" id="{55C8DFE2-8741-452E-821E-40CE940DA239}"/>
                </a:ext>
              </a:extLst>
            </p:cNvPr>
            <p:cNvSpPr>
              <a:spLocks noChangeArrowheads="1"/>
            </p:cNvSpPr>
            <p:nvPr/>
          </p:nvSpPr>
          <p:spPr bwMode="auto">
            <a:xfrm>
              <a:off x="884" y="815"/>
              <a:ext cx="486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3.2.1 Ορισμός-Ονοματολογία -Ταξινόμηση Οξέων και Βάσεων</a:t>
              </a:r>
              <a:r>
                <a:rPr lang="en-US" altLang="el-GR" sz="1800">
                  <a:solidFill>
                    <a:srgbClr val="000000"/>
                  </a:solidFill>
                </a:rPr>
                <a:t> </a:t>
              </a:r>
            </a:p>
          </p:txBody>
        </p:sp>
        <p:sp>
          <p:nvSpPr>
            <p:cNvPr id="73739" name="Rectangle 12">
              <a:extLst>
                <a:ext uri="{FF2B5EF4-FFF2-40B4-BE49-F238E27FC236}">
                  <a16:creationId xmlns:a16="http://schemas.microsoft.com/office/drawing/2014/main" id="{F55D844C-D1DF-477A-ADD1-7B8EE7E46072}"/>
                </a:ext>
              </a:extLst>
            </p:cNvPr>
            <p:cNvSpPr>
              <a:spLocks noChangeArrowheads="1"/>
            </p:cNvSpPr>
            <p:nvPr/>
          </p:nvSpPr>
          <p:spPr bwMode="auto">
            <a:xfrm>
              <a:off x="930" y="1043"/>
              <a:ext cx="133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Ορισμός οξέων</a:t>
              </a:r>
              <a:r>
                <a:rPr lang="en-US" altLang="el-GR" sz="1800">
                  <a:solidFill>
                    <a:srgbClr val="000000"/>
                  </a:solidFill>
                </a:rPr>
                <a:t> </a:t>
              </a:r>
            </a:p>
          </p:txBody>
        </p:sp>
      </p:grpSp>
      <p:sp>
        <p:nvSpPr>
          <p:cNvPr id="73742" name="Rectangle 14">
            <a:extLst>
              <a:ext uri="{FF2B5EF4-FFF2-40B4-BE49-F238E27FC236}">
                <a16:creationId xmlns:a16="http://schemas.microsoft.com/office/drawing/2014/main" id="{B0207826-EE00-488D-896E-AE7CEA0744BA}"/>
              </a:ext>
            </a:extLst>
          </p:cNvPr>
          <p:cNvSpPr>
            <a:spLocks noChangeArrowheads="1"/>
          </p:cNvSpPr>
          <p:nvPr/>
        </p:nvSpPr>
        <p:spPr bwMode="auto">
          <a:xfrm>
            <a:off x="2279650" y="2205039"/>
            <a:ext cx="77041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1600" b="1">
                <a:solidFill>
                  <a:srgbClr val="000000"/>
                </a:solidFill>
                <a:cs typeface="Times New Roman" panose="02020603050405020304" pitchFamily="18" charset="0"/>
              </a:rPr>
              <a:t>1. Τα οξέα, ανάλογα με τον αριθμό των Η</a:t>
            </a:r>
            <a:r>
              <a:rPr lang="el-GR" altLang="el-GR" sz="1600" b="1" baseline="30000">
                <a:solidFill>
                  <a:srgbClr val="000000"/>
                </a:solidFill>
                <a:cs typeface="Times New Roman" panose="02020603050405020304" pitchFamily="18" charset="0"/>
              </a:rPr>
              <a:t>+</a:t>
            </a:r>
            <a:r>
              <a:rPr lang="el-GR" altLang="el-GR" sz="1600" b="1">
                <a:solidFill>
                  <a:srgbClr val="000000"/>
                </a:solidFill>
                <a:cs typeface="Times New Roman" panose="02020603050405020304" pitchFamily="18" charset="0"/>
              </a:rPr>
              <a:t> που αποδίδουν στα υδατικά τους διαλύματα, διακρίνονται σε </a:t>
            </a:r>
            <a:r>
              <a:rPr lang="el-GR" altLang="el-GR" sz="1600" b="1" i="1">
                <a:solidFill>
                  <a:srgbClr val="000000"/>
                </a:solidFill>
                <a:cs typeface="Times New Roman" panose="02020603050405020304" pitchFamily="18" charset="0"/>
              </a:rPr>
              <a:t>μονοπρωτικά </a:t>
            </a:r>
            <a:r>
              <a:rPr lang="el-GR" altLang="el-GR" sz="1600" b="1">
                <a:solidFill>
                  <a:srgbClr val="000000"/>
                </a:solidFill>
                <a:cs typeface="Times New Roman" panose="02020603050405020304" pitchFamily="18" charset="0"/>
              </a:rPr>
              <a:t>(ή μονοβασικά), </a:t>
            </a:r>
            <a:r>
              <a:rPr lang="el-GR" altLang="el-GR" sz="1600" b="1" i="1">
                <a:solidFill>
                  <a:srgbClr val="000000"/>
                </a:solidFill>
                <a:cs typeface="Times New Roman" panose="02020603050405020304" pitchFamily="18" charset="0"/>
              </a:rPr>
              <a:t>διπρωτικά</a:t>
            </a:r>
            <a:r>
              <a:rPr lang="el-GR" altLang="el-GR" sz="1600" b="1">
                <a:solidFill>
                  <a:srgbClr val="000000"/>
                </a:solidFill>
                <a:cs typeface="Times New Roman" panose="02020603050405020304" pitchFamily="18" charset="0"/>
              </a:rPr>
              <a:t> (ή διβασικά) κλπ. Έτσι έχουμε:</a:t>
            </a:r>
            <a:endParaRPr lang="en-US" altLang="el-GR" sz="1600" b="1">
              <a:solidFill>
                <a:srgbClr val="000000"/>
              </a:solidFill>
            </a:endParaRPr>
          </a:p>
          <a:p>
            <a:pPr algn="just" eaLnBrk="0" fontAlgn="base" hangingPunct="0">
              <a:spcBef>
                <a:spcPct val="0"/>
              </a:spcBef>
              <a:spcAft>
                <a:spcPct val="0"/>
              </a:spcAft>
              <a:buNone/>
            </a:pPr>
            <a:r>
              <a:rPr lang="el-GR" altLang="el-GR" sz="1600" b="1">
                <a:solidFill>
                  <a:srgbClr val="000000"/>
                </a:solidFill>
                <a:cs typeface="Times New Roman" panose="02020603050405020304" pitchFamily="18" charset="0"/>
              </a:rPr>
              <a:t>HCl:</a:t>
            </a:r>
            <a:r>
              <a:rPr lang="en-US" altLang="el-GR" sz="1600" b="1">
                <a:solidFill>
                  <a:srgbClr val="000000"/>
                </a:solidFill>
                <a:cs typeface="Times New Roman" panose="02020603050405020304" pitchFamily="18" charset="0"/>
              </a:rPr>
              <a:t>          </a:t>
            </a:r>
            <a:r>
              <a:rPr lang="el-GR" altLang="el-GR" sz="1600" b="1">
                <a:solidFill>
                  <a:srgbClr val="000000"/>
                </a:solidFill>
                <a:cs typeface="Times New Roman" panose="02020603050405020304" pitchFamily="18" charset="0"/>
              </a:rPr>
              <a:t>μονοπρωτικό οξύ</a:t>
            </a:r>
            <a:endParaRPr lang="en-US" altLang="el-GR" sz="1600" b="1">
              <a:solidFill>
                <a:srgbClr val="000000"/>
              </a:solidFill>
            </a:endParaRPr>
          </a:p>
          <a:p>
            <a:pPr algn="just" eaLnBrk="0" fontAlgn="base" hangingPunct="0">
              <a:spcBef>
                <a:spcPct val="0"/>
              </a:spcBef>
              <a:spcAft>
                <a:spcPct val="0"/>
              </a:spcAft>
              <a:buNone/>
            </a:pPr>
            <a:r>
              <a:rPr lang="el-GR" altLang="el-GR" sz="1600" b="1">
                <a:solidFill>
                  <a:srgbClr val="000000"/>
                </a:solidFill>
                <a:cs typeface="Times New Roman" panose="02020603050405020304" pitchFamily="18" charset="0"/>
              </a:rPr>
              <a:t>H</a:t>
            </a:r>
            <a:r>
              <a:rPr lang="el-GR" altLang="el-GR" sz="1600" b="1" baseline="-30000">
                <a:solidFill>
                  <a:srgbClr val="000000"/>
                </a:solidFill>
                <a:cs typeface="Times New Roman" panose="02020603050405020304" pitchFamily="18" charset="0"/>
              </a:rPr>
              <a:t>2</a:t>
            </a:r>
            <a:r>
              <a:rPr lang="el-GR" altLang="el-GR" sz="1600" b="1">
                <a:solidFill>
                  <a:srgbClr val="000000"/>
                </a:solidFill>
                <a:cs typeface="Times New Roman" panose="02020603050405020304" pitchFamily="18" charset="0"/>
              </a:rPr>
              <a:t>SO</a:t>
            </a:r>
            <a:r>
              <a:rPr lang="el-GR" altLang="el-GR" sz="1600" b="1" baseline="-30000">
                <a:solidFill>
                  <a:srgbClr val="000000"/>
                </a:solidFill>
                <a:cs typeface="Times New Roman" panose="02020603050405020304" pitchFamily="18" charset="0"/>
              </a:rPr>
              <a:t>4</a:t>
            </a:r>
            <a:r>
              <a:rPr lang="el-GR" altLang="el-GR" sz="1600" b="1">
                <a:solidFill>
                  <a:srgbClr val="000000"/>
                </a:solidFill>
                <a:cs typeface="Times New Roman" panose="02020603050405020304" pitchFamily="18" charset="0"/>
              </a:rPr>
              <a:t>:  </a:t>
            </a:r>
            <a:r>
              <a:rPr lang="en-US" altLang="el-GR" sz="1600" b="1">
                <a:solidFill>
                  <a:srgbClr val="000000"/>
                </a:solidFill>
                <a:cs typeface="Times New Roman" panose="02020603050405020304" pitchFamily="18" charset="0"/>
              </a:rPr>
              <a:t>   </a:t>
            </a:r>
            <a:r>
              <a:rPr lang="el-GR" altLang="el-GR" sz="1600" b="1">
                <a:solidFill>
                  <a:srgbClr val="000000"/>
                </a:solidFill>
                <a:cs typeface="Times New Roman" panose="02020603050405020304" pitchFamily="18" charset="0"/>
              </a:rPr>
              <a:t>διπρωτικό οξύ</a:t>
            </a:r>
            <a:endParaRPr lang="en-US" altLang="el-GR" sz="1600" b="1">
              <a:solidFill>
                <a:srgbClr val="000000"/>
              </a:solidFill>
            </a:endParaRPr>
          </a:p>
          <a:p>
            <a:pPr algn="just" eaLnBrk="0" fontAlgn="base" hangingPunct="0">
              <a:spcBef>
                <a:spcPct val="0"/>
              </a:spcBef>
              <a:spcAft>
                <a:spcPct val="0"/>
              </a:spcAft>
              <a:buNone/>
            </a:pPr>
            <a:r>
              <a:rPr lang="el-GR" altLang="el-GR" sz="1600" b="1">
                <a:solidFill>
                  <a:srgbClr val="000000"/>
                </a:solidFill>
                <a:cs typeface="Times New Roman" panose="02020603050405020304" pitchFamily="18" charset="0"/>
              </a:rPr>
              <a:t>H</a:t>
            </a:r>
            <a:r>
              <a:rPr lang="el-GR" altLang="el-GR" sz="1600" b="1" baseline="-30000">
                <a:solidFill>
                  <a:srgbClr val="000000"/>
                </a:solidFill>
                <a:cs typeface="Times New Roman" panose="02020603050405020304" pitchFamily="18" charset="0"/>
              </a:rPr>
              <a:t>3</a:t>
            </a:r>
            <a:r>
              <a:rPr lang="el-GR" altLang="el-GR" sz="1600" b="1">
                <a:solidFill>
                  <a:srgbClr val="000000"/>
                </a:solidFill>
                <a:cs typeface="Times New Roman" panose="02020603050405020304" pitchFamily="18" charset="0"/>
              </a:rPr>
              <a:t>PO</a:t>
            </a:r>
            <a:r>
              <a:rPr lang="el-GR" altLang="el-GR" sz="1600" b="1" baseline="-30000">
                <a:solidFill>
                  <a:srgbClr val="000000"/>
                </a:solidFill>
                <a:cs typeface="Times New Roman" panose="02020603050405020304" pitchFamily="18" charset="0"/>
              </a:rPr>
              <a:t>4</a:t>
            </a:r>
            <a:r>
              <a:rPr lang="el-GR" altLang="el-GR" sz="1600" b="1">
                <a:solidFill>
                  <a:srgbClr val="000000"/>
                </a:solidFill>
                <a:cs typeface="Times New Roman" panose="02020603050405020304" pitchFamily="18" charset="0"/>
              </a:rPr>
              <a:t>:  </a:t>
            </a:r>
            <a:r>
              <a:rPr lang="en-US" altLang="el-GR" sz="1600" b="1">
                <a:solidFill>
                  <a:srgbClr val="000000"/>
                </a:solidFill>
                <a:cs typeface="Times New Roman" panose="02020603050405020304" pitchFamily="18" charset="0"/>
              </a:rPr>
              <a:t>   </a:t>
            </a:r>
            <a:r>
              <a:rPr lang="el-GR" altLang="el-GR" sz="1600" b="1">
                <a:solidFill>
                  <a:srgbClr val="000000"/>
                </a:solidFill>
                <a:cs typeface="Times New Roman" panose="02020603050405020304" pitchFamily="18" charset="0"/>
              </a:rPr>
              <a:t>τριπρωτικό οξύ</a:t>
            </a:r>
          </a:p>
        </p:txBody>
      </p:sp>
      <p:grpSp>
        <p:nvGrpSpPr>
          <p:cNvPr id="4" name="Group 20">
            <a:extLst>
              <a:ext uri="{FF2B5EF4-FFF2-40B4-BE49-F238E27FC236}">
                <a16:creationId xmlns:a16="http://schemas.microsoft.com/office/drawing/2014/main" id="{7197E771-1010-4887-9844-D664ABF77E8A}"/>
              </a:ext>
            </a:extLst>
          </p:cNvPr>
          <p:cNvGrpSpPr>
            <a:grpSpLocks/>
          </p:cNvGrpSpPr>
          <p:nvPr/>
        </p:nvGrpSpPr>
        <p:grpSpPr bwMode="auto">
          <a:xfrm>
            <a:off x="2135188" y="3933826"/>
            <a:ext cx="7416800" cy="2352675"/>
            <a:chOff x="385" y="2478"/>
            <a:chExt cx="4672" cy="1482"/>
          </a:xfrm>
        </p:grpSpPr>
        <p:sp>
          <p:nvSpPr>
            <p:cNvPr id="73734" name="Rectangle 16">
              <a:extLst>
                <a:ext uri="{FF2B5EF4-FFF2-40B4-BE49-F238E27FC236}">
                  <a16:creationId xmlns:a16="http://schemas.microsoft.com/office/drawing/2014/main" id="{08C5D8B9-FE82-48E8-9650-B31787A3B23F}"/>
                </a:ext>
              </a:extLst>
            </p:cNvPr>
            <p:cNvSpPr>
              <a:spLocks noChangeArrowheads="1"/>
            </p:cNvSpPr>
            <p:nvPr/>
          </p:nvSpPr>
          <p:spPr bwMode="auto">
            <a:xfrm>
              <a:off x="385" y="2478"/>
              <a:ext cx="4672"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1600" b="1">
                  <a:solidFill>
                    <a:srgbClr val="000000"/>
                  </a:solidFill>
                  <a:cs typeface="Times New Roman" panose="02020603050405020304" pitchFamily="18" charset="0"/>
                </a:rPr>
                <a:t>2. Τα οξέα διακρίνονται επίσης σε </a:t>
              </a:r>
              <a:r>
                <a:rPr lang="el-GR" altLang="el-GR" sz="1600" b="1" i="1">
                  <a:solidFill>
                    <a:srgbClr val="000000"/>
                  </a:solidFill>
                  <a:cs typeface="Times New Roman" panose="02020603050405020304" pitchFamily="18" charset="0"/>
                </a:rPr>
                <a:t>ισχυρά,</a:t>
              </a:r>
              <a:r>
                <a:rPr lang="el-GR" altLang="el-GR" sz="1600" b="1">
                  <a:solidFill>
                    <a:srgbClr val="000000"/>
                  </a:solidFill>
                  <a:cs typeface="Times New Roman" panose="02020603050405020304" pitchFamily="18" charset="0"/>
                </a:rPr>
                <a:t>  τα οποία δεχόμαστε ότι διίστανται (ή καλύτερα ιοντίζονται) πλήρως σε ιόντα, και </a:t>
              </a:r>
              <a:r>
                <a:rPr lang="el-GR" altLang="el-GR" sz="1600" b="1" i="1">
                  <a:solidFill>
                    <a:srgbClr val="000000"/>
                  </a:solidFill>
                  <a:cs typeface="Times New Roman" panose="02020603050405020304" pitchFamily="18" charset="0"/>
                </a:rPr>
                <a:t>ασθενή,</a:t>
              </a:r>
              <a:r>
                <a:rPr lang="el-GR" altLang="el-GR" sz="1600" b="1">
                  <a:solidFill>
                    <a:srgbClr val="000000"/>
                  </a:solidFill>
                  <a:cs typeface="Times New Roman" panose="02020603050405020304" pitchFamily="18" charset="0"/>
                </a:rPr>
                <a:t> που διίστανται μερικώς σε ιόντα. Στην τελευταία δηλαδή περίπτωση συνυπάρχουν στο διάλυμα αδιάστατα μόρια και ιόντα. Παρακάτω δίνονται χαρακτηριστικά παραδείγματα για κάθε περίπτωση:</a:t>
              </a:r>
              <a:endParaRPr lang="en-US" altLang="el-GR" sz="1600" b="1">
                <a:solidFill>
                  <a:srgbClr val="000000"/>
                </a:solidFill>
              </a:endParaRPr>
            </a:p>
            <a:p>
              <a:pPr algn="just" eaLnBrk="0" fontAlgn="base" hangingPunct="0">
                <a:spcBef>
                  <a:spcPct val="0"/>
                </a:spcBef>
                <a:spcAft>
                  <a:spcPct val="0"/>
                </a:spcAft>
                <a:buNone/>
              </a:pPr>
              <a:r>
                <a:rPr lang="el-GR" altLang="el-GR" sz="1600" b="1">
                  <a:solidFill>
                    <a:srgbClr val="000000"/>
                  </a:solidFill>
                  <a:cs typeface="Times New Roman" panose="02020603050405020304" pitchFamily="18" charset="0"/>
                </a:rPr>
                <a:t>Ισχυρά οξέα: 	</a:t>
              </a:r>
              <a:r>
                <a:rPr lang="en-US" altLang="el-GR" sz="1600" b="1">
                  <a:solidFill>
                    <a:srgbClr val="000000"/>
                  </a:solidFill>
                  <a:cs typeface="Times New Roman" panose="02020603050405020304" pitchFamily="18" charset="0"/>
                </a:rPr>
                <a:t>         </a:t>
              </a:r>
              <a:r>
                <a:rPr lang="el-GR" altLang="el-GR" sz="1600" b="1">
                  <a:solidFill>
                    <a:srgbClr val="000000"/>
                  </a:solidFill>
                  <a:cs typeface="Times New Roman" panose="02020603050405020304" pitchFamily="18" charset="0"/>
                </a:rPr>
                <a:t>HCl, HBr, </a:t>
              </a:r>
              <a:r>
                <a:rPr lang="en-US" altLang="el-GR" sz="1600" b="1">
                  <a:solidFill>
                    <a:srgbClr val="000000"/>
                  </a:solidFill>
                  <a:cs typeface="Times New Roman" panose="02020603050405020304" pitchFamily="18" charset="0"/>
                </a:rPr>
                <a:t>HI</a:t>
              </a:r>
              <a:r>
                <a:rPr lang="el-GR" altLang="el-GR" sz="1600" b="1">
                  <a:solidFill>
                    <a:srgbClr val="000000"/>
                  </a:solidFill>
                  <a:cs typeface="Times New Roman" panose="02020603050405020304" pitchFamily="18" charset="0"/>
                </a:rPr>
                <a:t>, HNO</a:t>
              </a:r>
              <a:r>
                <a:rPr lang="el-GR" altLang="el-GR" sz="1600" b="1" baseline="-30000">
                  <a:solidFill>
                    <a:srgbClr val="000000"/>
                  </a:solidFill>
                  <a:cs typeface="Times New Roman" panose="02020603050405020304" pitchFamily="18" charset="0"/>
                </a:rPr>
                <a:t>3</a:t>
              </a:r>
              <a:r>
                <a:rPr lang="el-GR" altLang="el-GR" sz="1600" b="1">
                  <a:solidFill>
                    <a:srgbClr val="000000"/>
                  </a:solidFill>
                  <a:cs typeface="Times New Roman" panose="02020603050405020304" pitchFamily="18" charset="0"/>
                </a:rPr>
                <a:t>   </a:t>
              </a:r>
              <a:endParaRPr lang="en-US" altLang="el-GR" sz="1600" b="1">
                <a:solidFill>
                  <a:srgbClr val="000000"/>
                </a:solidFill>
              </a:endParaRPr>
            </a:p>
            <a:p>
              <a:pPr algn="just" eaLnBrk="0" fontAlgn="base" hangingPunct="0">
                <a:spcBef>
                  <a:spcPct val="0"/>
                </a:spcBef>
                <a:spcAft>
                  <a:spcPct val="0"/>
                </a:spcAft>
                <a:buNone/>
              </a:pPr>
              <a:r>
                <a:rPr lang="el-GR" altLang="el-GR" sz="1600" b="1">
                  <a:solidFill>
                    <a:srgbClr val="000000"/>
                  </a:solidFill>
                  <a:cs typeface="Times New Roman" panose="02020603050405020304" pitchFamily="18" charset="0"/>
                </a:rPr>
                <a:t>Ασθενή οξέα: 	</a:t>
              </a:r>
              <a:r>
                <a:rPr lang="en-US" altLang="el-GR" sz="1600" b="1">
                  <a:solidFill>
                    <a:srgbClr val="000000"/>
                  </a:solidFill>
                  <a:cs typeface="Times New Roman" panose="02020603050405020304" pitchFamily="18" charset="0"/>
                </a:rPr>
                <a:t>         </a:t>
              </a:r>
              <a:r>
                <a:rPr lang="el-GR" altLang="el-GR" sz="1600" b="1">
                  <a:solidFill>
                    <a:srgbClr val="000000"/>
                  </a:solidFill>
                  <a:cs typeface="Times New Roman" panose="02020603050405020304" pitchFamily="18" charset="0"/>
                </a:rPr>
                <a:t>H</a:t>
              </a:r>
              <a:r>
                <a:rPr lang="el-GR" altLang="el-GR" sz="1600" b="1" baseline="-30000">
                  <a:solidFill>
                    <a:srgbClr val="000000"/>
                  </a:solidFill>
                  <a:cs typeface="Times New Roman" panose="02020603050405020304" pitchFamily="18" charset="0"/>
                </a:rPr>
                <a:t>2</a:t>
              </a:r>
              <a:r>
                <a:rPr lang="el-GR" altLang="el-GR" sz="1600" b="1">
                  <a:solidFill>
                    <a:srgbClr val="000000"/>
                  </a:solidFill>
                  <a:cs typeface="Times New Roman" panose="02020603050405020304" pitchFamily="18" charset="0"/>
                </a:rPr>
                <a:t>S, HCN, H</a:t>
              </a:r>
              <a:r>
                <a:rPr lang="el-GR" altLang="el-GR" sz="1600" b="1" baseline="-30000">
                  <a:solidFill>
                    <a:srgbClr val="000000"/>
                  </a:solidFill>
                  <a:cs typeface="Times New Roman" panose="02020603050405020304" pitchFamily="18" charset="0"/>
                </a:rPr>
                <a:t>3</a:t>
              </a:r>
              <a:r>
                <a:rPr lang="el-GR" altLang="el-GR" sz="1600" b="1">
                  <a:solidFill>
                    <a:srgbClr val="000000"/>
                  </a:solidFill>
                  <a:cs typeface="Times New Roman" panose="02020603050405020304" pitchFamily="18" charset="0"/>
                </a:rPr>
                <a:t>PO</a:t>
              </a:r>
              <a:r>
                <a:rPr lang="el-GR" altLang="el-GR" sz="1600" b="1" baseline="-30000">
                  <a:solidFill>
                    <a:srgbClr val="000000"/>
                  </a:solidFill>
                  <a:cs typeface="Times New Roman" panose="02020603050405020304" pitchFamily="18" charset="0"/>
                </a:rPr>
                <a:t>4</a:t>
              </a:r>
              <a:endParaRPr lang="en-US" altLang="el-GR" sz="1600" b="1">
                <a:solidFill>
                  <a:srgbClr val="000000"/>
                </a:solidFill>
              </a:endParaRPr>
            </a:p>
            <a:p>
              <a:pPr algn="just" eaLnBrk="0" fontAlgn="base" hangingPunct="0">
                <a:spcBef>
                  <a:spcPct val="0"/>
                </a:spcBef>
                <a:spcAft>
                  <a:spcPct val="0"/>
                </a:spcAft>
                <a:buNone/>
              </a:pPr>
              <a:r>
                <a:rPr lang="el-GR" altLang="el-GR" sz="1600" b="1">
                  <a:solidFill>
                    <a:srgbClr val="000000"/>
                  </a:solidFill>
                  <a:cs typeface="Times New Roman" panose="02020603050405020304" pitchFamily="18" charset="0"/>
                </a:rPr>
                <a:t>Δηλαδή έχουμε,  </a:t>
              </a:r>
              <a:r>
                <a:rPr lang="en-US" altLang="el-GR" sz="1600" b="1">
                  <a:solidFill>
                    <a:srgbClr val="000000"/>
                  </a:solidFill>
                  <a:cs typeface="Times New Roman" panose="02020603050405020304" pitchFamily="18" charset="0"/>
                </a:rPr>
                <a:t>       HCl</a:t>
              </a:r>
              <a:r>
                <a:rPr lang="el-GR" altLang="el-GR" sz="1600" b="1" baseline="-30000">
                  <a:solidFill>
                    <a:srgbClr val="000000"/>
                  </a:solidFill>
                  <a:cs typeface="Times New Roman" panose="02020603050405020304" pitchFamily="18" charset="0"/>
                </a:rPr>
                <a:t>       </a:t>
              </a:r>
              <a:r>
                <a:rPr lang="el-GR" altLang="el-GR" sz="16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l-GR" altLang="el-GR" sz="1600" b="1">
                  <a:solidFill>
                    <a:srgbClr val="000000"/>
                  </a:solidFill>
                  <a:cs typeface="Times New Roman" panose="02020603050405020304" pitchFamily="18" charset="0"/>
                </a:rPr>
                <a:t>    </a:t>
              </a:r>
              <a:r>
                <a:rPr lang="en-US" altLang="el-GR" sz="16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H</a:t>
              </a:r>
              <a:r>
                <a:rPr lang="el-GR" altLang="el-GR" sz="1600" b="1"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l-GR" altLang="el-GR" sz="16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el-GR" sz="16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Cl</a:t>
              </a:r>
              <a:r>
                <a:rPr lang="el-GR" altLang="el-GR" sz="1600" b="1"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l-GR" altLang="el-GR" sz="16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(ισχυρό οξύ) </a:t>
              </a:r>
              <a:endParaRPr lang="en-US" altLang="el-GR" sz="1600" b="1">
                <a:solidFill>
                  <a:srgbClr val="000000"/>
                </a:solidFill>
                <a:latin typeface="Times New Roman" panose="02020603050405020304" pitchFamily="18" charset="0"/>
                <a:cs typeface="Times New Roman" panose="02020603050405020304" pitchFamily="18" charset="0"/>
                <a:sym typeface="Symbol" panose="05050102010706020507" pitchFamily="18" charset="2"/>
              </a:endParaRPr>
            </a:p>
          </p:txBody>
        </p:sp>
        <p:graphicFrame>
          <p:nvGraphicFramePr>
            <p:cNvPr id="73735" name="Object 15">
              <a:extLst>
                <a:ext uri="{FF2B5EF4-FFF2-40B4-BE49-F238E27FC236}">
                  <a16:creationId xmlns:a16="http://schemas.microsoft.com/office/drawing/2014/main" id="{6555F940-4693-4CB4-B7A6-2F04B425BD02}"/>
                </a:ext>
              </a:extLst>
            </p:cNvPr>
            <p:cNvGraphicFramePr>
              <a:graphicFrameLocks noChangeAspect="1"/>
            </p:cNvGraphicFramePr>
            <p:nvPr/>
          </p:nvGraphicFramePr>
          <p:xfrm>
            <a:off x="2290" y="3793"/>
            <a:ext cx="251" cy="106"/>
          </p:xfrm>
          <a:graphic>
            <a:graphicData uri="http://schemas.openxmlformats.org/presentationml/2006/ole">
              <mc:AlternateContent xmlns:mc="http://schemas.openxmlformats.org/markup-compatibility/2006">
                <mc:Choice xmlns:v="urn:schemas-microsoft-com:vml" Requires="v">
                  <p:oleObj spid="_x0000_s4099" r:id="rId3" imgW="398780" imgH="167640" progId="ChemDraw.Document.4.5">
                    <p:embed/>
                  </p:oleObj>
                </mc:Choice>
                <mc:Fallback>
                  <p:oleObj r:id="rId3" imgW="398780" imgH="167640" progId="ChemDraw.Document.4.5">
                    <p:embed/>
                    <p:pic>
                      <p:nvPicPr>
                        <p:cNvPr id="73735" name="Object 15">
                          <a:extLst>
                            <a:ext uri="{FF2B5EF4-FFF2-40B4-BE49-F238E27FC236}">
                              <a16:creationId xmlns:a16="http://schemas.microsoft.com/office/drawing/2014/main" id="{6555F940-4693-4CB4-B7A6-2F04B425B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 y="3793"/>
                          <a:ext cx="25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3736" name="Rectangle 17">
              <a:extLst>
                <a:ext uri="{FF2B5EF4-FFF2-40B4-BE49-F238E27FC236}">
                  <a16:creationId xmlns:a16="http://schemas.microsoft.com/office/drawing/2014/main" id="{08A72FE9-E356-43A2-9ADA-1114F0A7E17F}"/>
                </a:ext>
              </a:extLst>
            </p:cNvPr>
            <p:cNvSpPr>
              <a:spLocks noChangeArrowheads="1"/>
            </p:cNvSpPr>
            <p:nvPr/>
          </p:nvSpPr>
          <p:spPr bwMode="auto">
            <a:xfrm>
              <a:off x="1511" y="3747"/>
              <a:ext cx="238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l-GR" sz="1600" b="1">
                  <a:solidFill>
                    <a:srgbClr val="000000"/>
                  </a:solidFill>
                  <a:cs typeface="Times New Roman" panose="02020603050405020304" pitchFamily="18" charset="0"/>
                </a:rPr>
                <a:t>HCN</a:t>
              </a:r>
              <a:r>
                <a:rPr lang="el-GR" altLang="el-GR" sz="1600" b="1">
                  <a:solidFill>
                    <a:srgbClr val="000000"/>
                  </a:solidFill>
                  <a:cs typeface="Times New Roman" panose="02020603050405020304" pitchFamily="18" charset="0"/>
                </a:rPr>
                <a:t>	        </a:t>
              </a:r>
              <a:r>
                <a:rPr lang="en-US" altLang="el-GR" sz="1600" b="1">
                  <a:solidFill>
                    <a:srgbClr val="000000"/>
                  </a:solidFill>
                  <a:cs typeface="Times New Roman" panose="02020603050405020304" pitchFamily="18" charset="0"/>
                </a:rPr>
                <a:t>  H</a:t>
              </a:r>
              <a:r>
                <a:rPr lang="el-GR" altLang="el-GR" sz="1600" b="1" baseline="30000">
                  <a:solidFill>
                    <a:srgbClr val="000000"/>
                  </a:solidFill>
                  <a:cs typeface="Times New Roman" panose="02020603050405020304" pitchFamily="18" charset="0"/>
                </a:rPr>
                <a:t>+</a:t>
              </a:r>
              <a:r>
                <a:rPr lang="el-GR" altLang="el-GR" sz="1600" b="1" i="1">
                  <a:solidFill>
                    <a:srgbClr val="000000"/>
                  </a:solidFill>
                  <a:cs typeface="Times New Roman" panose="02020603050405020304" pitchFamily="18" charset="0"/>
                </a:rPr>
                <a:t> </a:t>
              </a:r>
              <a:r>
                <a:rPr lang="el-GR" altLang="el-GR" sz="1600" b="1">
                  <a:solidFill>
                    <a:srgbClr val="000000"/>
                  </a:solidFill>
                  <a:cs typeface="Times New Roman" panose="02020603050405020304" pitchFamily="18" charset="0"/>
                </a:rPr>
                <a:t>+</a:t>
              </a:r>
              <a:r>
                <a:rPr lang="en-US" altLang="el-GR" sz="1600" b="1">
                  <a:solidFill>
                    <a:srgbClr val="000000"/>
                  </a:solidFill>
                  <a:cs typeface="Times New Roman" panose="02020603050405020304" pitchFamily="18" charset="0"/>
                </a:rPr>
                <a:t>CN</a:t>
              </a:r>
              <a:r>
                <a:rPr lang="el-GR" altLang="el-GR" sz="1600" b="1" baseline="30000">
                  <a:solidFill>
                    <a:srgbClr val="000000"/>
                  </a:solidFill>
                  <a:cs typeface="Times New Roman" panose="02020603050405020304" pitchFamily="18" charset="0"/>
                </a:rPr>
                <a:t>- </a:t>
              </a:r>
              <a:r>
                <a:rPr lang="el-GR" altLang="el-GR" sz="1600" b="1">
                  <a:solidFill>
                    <a:srgbClr val="000000"/>
                  </a:solidFill>
                  <a:cs typeface="Times New Roman" panose="02020603050405020304" pitchFamily="18" charset="0"/>
                </a:rPr>
                <a:t>(ασθενές οξύ)</a:t>
              </a:r>
              <a:endParaRPr lang="el-GR" altLang="el-GR" sz="1600" b="1">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3742"/>
                                        </p:tgtEl>
                                        <p:attrNameLst>
                                          <p:attrName>style.visibility</p:attrName>
                                        </p:attrNameLst>
                                      </p:cBhvr>
                                      <p:to>
                                        <p:strVal val="visible"/>
                                      </p:to>
                                    </p:set>
                                    <p:animEffect transition="in" filter="strips(downRight)">
                                      <p:cBhvr>
                                        <p:cTn id="7" dur="500"/>
                                        <p:tgtEl>
                                          <p:spTgt spid="73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4">
            <a:extLst>
              <a:ext uri="{FF2B5EF4-FFF2-40B4-BE49-F238E27FC236}">
                <a16:creationId xmlns:a16="http://schemas.microsoft.com/office/drawing/2014/main" id="{F25CD3D9-A661-4148-9969-607912FC8AB9}"/>
              </a:ext>
            </a:extLst>
          </p:cNvPr>
          <p:cNvGrpSpPr>
            <a:grpSpLocks/>
          </p:cNvGrpSpPr>
          <p:nvPr/>
        </p:nvGrpSpPr>
        <p:grpSpPr bwMode="auto">
          <a:xfrm>
            <a:off x="2208214" y="260351"/>
            <a:ext cx="8354219" cy="1536109"/>
            <a:chOff x="476" y="164"/>
            <a:chExt cx="5269" cy="1189"/>
          </a:xfrm>
        </p:grpSpPr>
        <p:grpSp>
          <p:nvGrpSpPr>
            <p:cNvPr id="74760" name="Group 5">
              <a:extLst>
                <a:ext uri="{FF2B5EF4-FFF2-40B4-BE49-F238E27FC236}">
                  <a16:creationId xmlns:a16="http://schemas.microsoft.com/office/drawing/2014/main" id="{632B30BE-1526-47E2-8C7C-800E87354F85}"/>
                </a:ext>
              </a:extLst>
            </p:cNvPr>
            <p:cNvGrpSpPr>
              <a:grpSpLocks/>
            </p:cNvGrpSpPr>
            <p:nvPr/>
          </p:nvGrpSpPr>
          <p:grpSpPr bwMode="auto">
            <a:xfrm>
              <a:off x="476" y="164"/>
              <a:ext cx="3838" cy="828"/>
              <a:chOff x="476" y="164"/>
              <a:chExt cx="3838" cy="828"/>
            </a:xfrm>
          </p:grpSpPr>
          <p:sp>
            <p:nvSpPr>
              <p:cNvPr id="2" name="Rectangle 6">
                <a:extLst>
                  <a:ext uri="{FF2B5EF4-FFF2-40B4-BE49-F238E27FC236}">
                    <a16:creationId xmlns:a16="http://schemas.microsoft.com/office/drawing/2014/main" id="{536CCC19-93DB-4806-97AF-C8286FEB75C6}"/>
                  </a:ext>
                </a:extLst>
              </p:cNvPr>
              <p:cNvSpPr>
                <a:spLocks noChangeArrowheads="1"/>
              </p:cNvSpPr>
              <p:nvPr/>
            </p:nvSpPr>
            <p:spPr bwMode="auto">
              <a:xfrm>
                <a:off x="1020" y="349"/>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4764" name="Rectangle 7">
                <a:extLst>
                  <a:ext uri="{FF2B5EF4-FFF2-40B4-BE49-F238E27FC236}">
                    <a16:creationId xmlns:a16="http://schemas.microsoft.com/office/drawing/2014/main" id="{5587C662-C332-4792-A22F-0D036D92E4C2}"/>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3" name="WordArt 8">
                <a:extLst>
                  <a:ext uri="{FF2B5EF4-FFF2-40B4-BE49-F238E27FC236}">
                    <a16:creationId xmlns:a16="http://schemas.microsoft.com/office/drawing/2014/main" id="{99CE6ADB-9A80-40BD-A585-4FB19A96F7A4}"/>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4761" name="Rectangle 9">
              <a:extLst>
                <a:ext uri="{FF2B5EF4-FFF2-40B4-BE49-F238E27FC236}">
                  <a16:creationId xmlns:a16="http://schemas.microsoft.com/office/drawing/2014/main" id="{250EB089-E9F6-4240-A77F-CA8A96498787}"/>
                </a:ext>
              </a:extLst>
            </p:cNvPr>
            <p:cNvSpPr>
              <a:spLocks noChangeArrowheads="1"/>
            </p:cNvSpPr>
            <p:nvPr/>
          </p:nvSpPr>
          <p:spPr bwMode="auto">
            <a:xfrm>
              <a:off x="884" y="815"/>
              <a:ext cx="486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3.2.1 Ορισμός-Ονοματολογία -Ταξινόμηση Οξέων και Βάσεων</a:t>
              </a:r>
              <a:r>
                <a:rPr lang="en-US" altLang="el-GR" sz="1800">
                  <a:solidFill>
                    <a:srgbClr val="000000"/>
                  </a:solidFill>
                </a:rPr>
                <a:t> </a:t>
              </a:r>
            </a:p>
          </p:txBody>
        </p:sp>
        <p:sp>
          <p:nvSpPr>
            <p:cNvPr id="74762" name="Rectangle 10">
              <a:extLst>
                <a:ext uri="{FF2B5EF4-FFF2-40B4-BE49-F238E27FC236}">
                  <a16:creationId xmlns:a16="http://schemas.microsoft.com/office/drawing/2014/main" id="{6EE503D5-E8CF-442A-95F9-C2229EB998D6}"/>
                </a:ext>
              </a:extLst>
            </p:cNvPr>
            <p:cNvSpPr>
              <a:spLocks noChangeArrowheads="1"/>
            </p:cNvSpPr>
            <p:nvPr/>
          </p:nvSpPr>
          <p:spPr bwMode="auto">
            <a:xfrm>
              <a:off x="930" y="1043"/>
              <a:ext cx="133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Ορισμός οξέων</a:t>
              </a:r>
              <a:r>
                <a:rPr lang="en-US" altLang="el-GR" sz="1800">
                  <a:solidFill>
                    <a:srgbClr val="000000"/>
                  </a:solidFill>
                </a:rPr>
                <a:t> </a:t>
              </a:r>
            </a:p>
          </p:txBody>
        </p:sp>
      </p:grpSp>
      <p:sp>
        <p:nvSpPr>
          <p:cNvPr id="74755" name="Rectangle 12">
            <a:extLst>
              <a:ext uri="{FF2B5EF4-FFF2-40B4-BE49-F238E27FC236}">
                <a16:creationId xmlns:a16="http://schemas.microsoft.com/office/drawing/2014/main" id="{B77294E2-61F2-4D79-8768-F98E35DE04A0}"/>
              </a:ext>
            </a:extLst>
          </p:cNvPr>
          <p:cNvSpPr>
            <a:spLocks noChangeArrowheads="1"/>
          </p:cNvSpPr>
          <p:nvPr/>
        </p:nvSpPr>
        <p:spPr bwMode="auto">
          <a:xfrm>
            <a:off x="1524001" y="2444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aphicFrame>
        <p:nvGraphicFramePr>
          <p:cNvPr id="74763" name="Object 11">
            <a:extLst>
              <a:ext uri="{FF2B5EF4-FFF2-40B4-BE49-F238E27FC236}">
                <a16:creationId xmlns:a16="http://schemas.microsoft.com/office/drawing/2014/main" id="{E03474A1-70C1-4815-B9CA-7D855470D22C}"/>
              </a:ext>
            </a:extLst>
          </p:cNvPr>
          <p:cNvGraphicFramePr>
            <a:graphicFrameLocks noChangeAspect="1"/>
          </p:cNvGraphicFramePr>
          <p:nvPr/>
        </p:nvGraphicFramePr>
        <p:xfrm>
          <a:off x="2279650" y="2133601"/>
          <a:ext cx="2152650" cy="2232025"/>
        </p:xfrm>
        <a:graphic>
          <a:graphicData uri="http://schemas.openxmlformats.org/presentationml/2006/ole">
            <mc:AlternateContent xmlns:mc="http://schemas.openxmlformats.org/markup-compatibility/2006">
              <mc:Choice xmlns:v="urn:schemas-microsoft-com:vml" Requires="v">
                <p:oleObj spid="_x0000_s5125" r:id="rId3" imgW="2200582" imgH="2285714" progId="MSPhotoEd.3">
                  <p:embed/>
                </p:oleObj>
              </mc:Choice>
              <mc:Fallback>
                <p:oleObj r:id="rId3" imgW="2200582" imgH="2285714" progId="MSPhotoEd.3">
                  <p:embed/>
                  <p:pic>
                    <p:nvPicPr>
                      <p:cNvPr id="74763" name="Object 11">
                        <a:extLst>
                          <a:ext uri="{FF2B5EF4-FFF2-40B4-BE49-F238E27FC236}">
                            <a16:creationId xmlns:a16="http://schemas.microsoft.com/office/drawing/2014/main" id="{E03474A1-70C1-4815-B9CA-7D855470D22C}"/>
                          </a:ext>
                        </a:extLst>
                      </p:cNvPr>
                      <p:cNvPicPr>
                        <a:picLocks noChangeAspect="1" noChangeArrowheads="1"/>
                      </p:cNvPicPr>
                      <p:nvPr/>
                    </p:nvPicPr>
                    <p:blipFill>
                      <a:blip r:embed="rId4">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2279650" y="2133601"/>
                        <a:ext cx="21526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7" name="Rectangle 14">
            <a:extLst>
              <a:ext uri="{FF2B5EF4-FFF2-40B4-BE49-F238E27FC236}">
                <a16:creationId xmlns:a16="http://schemas.microsoft.com/office/drawing/2014/main" id="{9CCB4C4D-5497-4BFF-8424-735B9AF6D515}"/>
              </a:ext>
            </a:extLst>
          </p:cNvPr>
          <p:cNvSpPr>
            <a:spLocks noChangeArrowheads="1"/>
          </p:cNvSpPr>
          <p:nvPr/>
        </p:nvSpPr>
        <p:spPr bwMode="auto">
          <a:xfrm>
            <a:off x="1524001" y="23394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graphicFrame>
        <p:nvGraphicFramePr>
          <p:cNvPr id="74765" name="Object 13">
            <a:extLst>
              <a:ext uri="{FF2B5EF4-FFF2-40B4-BE49-F238E27FC236}">
                <a16:creationId xmlns:a16="http://schemas.microsoft.com/office/drawing/2014/main" id="{7DCA774F-4FCB-4263-8206-B083BD4F94EF}"/>
              </a:ext>
            </a:extLst>
          </p:cNvPr>
          <p:cNvGraphicFramePr>
            <a:graphicFrameLocks noChangeAspect="1"/>
          </p:cNvGraphicFramePr>
          <p:nvPr/>
        </p:nvGraphicFramePr>
        <p:xfrm>
          <a:off x="2424114" y="4437063"/>
          <a:ext cx="1817687" cy="2159000"/>
        </p:xfrm>
        <a:graphic>
          <a:graphicData uri="http://schemas.openxmlformats.org/presentationml/2006/ole">
            <mc:AlternateContent xmlns:mc="http://schemas.openxmlformats.org/markup-compatibility/2006">
              <mc:Choice xmlns:v="urn:schemas-microsoft-com:vml" Requires="v">
                <p:oleObj spid="_x0000_s5126" r:id="rId5" imgW="1523810" imgH="1809524" progId="MSPhotoEd.3">
                  <p:embed/>
                </p:oleObj>
              </mc:Choice>
              <mc:Fallback>
                <p:oleObj r:id="rId5" imgW="1523810" imgH="1809524" progId="MSPhotoEd.3">
                  <p:embed/>
                  <p:pic>
                    <p:nvPicPr>
                      <p:cNvPr id="74765" name="Object 13">
                        <a:extLst>
                          <a:ext uri="{FF2B5EF4-FFF2-40B4-BE49-F238E27FC236}">
                            <a16:creationId xmlns:a16="http://schemas.microsoft.com/office/drawing/2014/main" id="{7DCA774F-4FCB-4263-8206-B083BD4F94EF}"/>
                          </a:ext>
                        </a:extLst>
                      </p:cNvPr>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2424114" y="4437063"/>
                        <a:ext cx="18176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4767" name="Object 15">
            <a:extLst>
              <a:ext uri="{FF2B5EF4-FFF2-40B4-BE49-F238E27FC236}">
                <a16:creationId xmlns:a16="http://schemas.microsoft.com/office/drawing/2014/main" id="{33635F21-74F6-48E4-A306-BAB1D0EC54C7}"/>
              </a:ext>
            </a:extLst>
          </p:cNvPr>
          <p:cNvGraphicFramePr>
            <a:graphicFrameLocks noChangeAspect="1"/>
          </p:cNvGraphicFramePr>
          <p:nvPr/>
        </p:nvGraphicFramePr>
        <p:xfrm>
          <a:off x="4727575" y="2133600"/>
          <a:ext cx="5545138" cy="2928938"/>
        </p:xfrm>
        <a:graphic>
          <a:graphicData uri="http://schemas.openxmlformats.org/presentationml/2006/ole">
            <mc:AlternateContent xmlns:mc="http://schemas.openxmlformats.org/markup-compatibility/2006">
              <mc:Choice xmlns:v="urn:schemas-microsoft-com:vml" Requires="v">
                <p:oleObj spid="_x0000_s5127" r:id="rId7" imgW="7114286" imgH="4247619" progId="">
                  <p:embed/>
                </p:oleObj>
              </mc:Choice>
              <mc:Fallback>
                <p:oleObj r:id="rId7" imgW="7114286" imgH="4247619" progId="">
                  <p:embed/>
                  <p:pic>
                    <p:nvPicPr>
                      <p:cNvPr id="74767" name="Object 15">
                        <a:extLst>
                          <a:ext uri="{FF2B5EF4-FFF2-40B4-BE49-F238E27FC236}">
                            <a16:creationId xmlns:a16="http://schemas.microsoft.com/office/drawing/2014/main" id="{33635F21-74F6-48E4-A306-BAB1D0EC54C7}"/>
                          </a:ext>
                        </a:extLst>
                      </p:cNvPr>
                      <p:cNvPicPr>
                        <a:picLocks noChangeAspect="1" noChangeArrowheads="1"/>
                      </p:cNvPicPr>
                      <p:nvPr/>
                    </p:nvPicPr>
                    <p:blipFill>
                      <a:blip r:embed="rId8">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4727575" y="2133600"/>
                        <a:ext cx="554513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nodeType="clickEffect">
                                  <p:stCondLst>
                                    <p:cond delay="0"/>
                                  </p:stCondLst>
                                  <p:childTnLst>
                                    <p:set>
                                      <p:cBhvr>
                                        <p:cTn id="6" dur="1" fill="hold">
                                          <p:stCondLst>
                                            <p:cond delay="0"/>
                                          </p:stCondLst>
                                        </p:cTn>
                                        <p:tgtEl>
                                          <p:spTgt spid="74763"/>
                                        </p:tgtEl>
                                        <p:attrNameLst>
                                          <p:attrName>style.visibility</p:attrName>
                                        </p:attrNameLst>
                                      </p:cBhvr>
                                      <p:to>
                                        <p:strVal val="visible"/>
                                      </p:to>
                                    </p:set>
                                    <p:animEffect transition="in" filter="diamond(out)">
                                      <p:cBhvr>
                                        <p:cTn id="7" dur="2000"/>
                                        <p:tgtEl>
                                          <p:spTgt spid="74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4765"/>
                                        </p:tgtEl>
                                        <p:attrNameLst>
                                          <p:attrName>style.visibility</p:attrName>
                                        </p:attrNameLst>
                                      </p:cBhvr>
                                      <p:to>
                                        <p:strVal val="visible"/>
                                      </p:to>
                                    </p:set>
                                    <p:animEffect transition="in" filter="box(out)">
                                      <p:cBhvr>
                                        <p:cTn id="12" dur="500"/>
                                        <p:tgtEl>
                                          <p:spTgt spid="74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2" presetClass="entr" presetSubtype="0" fill="hold" nodeType="clickEffect">
                                  <p:stCondLst>
                                    <p:cond delay="0"/>
                                  </p:stCondLst>
                                  <p:childTnLst>
                                    <p:set>
                                      <p:cBhvr>
                                        <p:cTn id="16" dur="1" fill="hold">
                                          <p:stCondLst>
                                            <p:cond delay="0"/>
                                          </p:stCondLst>
                                        </p:cTn>
                                        <p:tgtEl>
                                          <p:spTgt spid="74767"/>
                                        </p:tgtEl>
                                        <p:attrNameLst>
                                          <p:attrName>style.visibility</p:attrName>
                                        </p:attrNameLst>
                                      </p:cBhvr>
                                      <p:to>
                                        <p:strVal val="visible"/>
                                      </p:to>
                                    </p:set>
                                    <p:animScale>
                                      <p:cBhvr>
                                        <p:cTn id="17" dur="1000" decel="50000" fill="hold">
                                          <p:stCondLst>
                                            <p:cond delay="0"/>
                                          </p:stCondLst>
                                        </p:cTn>
                                        <p:tgtEl>
                                          <p:spTgt spid="747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74767"/>
                                        </p:tgtEl>
                                        <p:attrNameLst>
                                          <p:attrName>ppt_x</p:attrName>
                                          <p:attrName>ppt_y</p:attrName>
                                        </p:attrNameLst>
                                      </p:cBhvr>
                                    </p:animMotion>
                                    <p:animEffect transition="in" filter="fade">
                                      <p:cBhvr>
                                        <p:cTn id="19" dur="1000"/>
                                        <p:tgtEl>
                                          <p:spTgt spid="74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a:extLst>
              <a:ext uri="{FF2B5EF4-FFF2-40B4-BE49-F238E27FC236}">
                <a16:creationId xmlns:a16="http://schemas.microsoft.com/office/drawing/2014/main" id="{E8A54305-61FE-43E9-AD61-8B445414F601}"/>
              </a:ext>
            </a:extLst>
          </p:cNvPr>
          <p:cNvSpPr>
            <a:spLocks noChangeArrowheads="1"/>
          </p:cNvSpPr>
          <p:nvPr/>
        </p:nvSpPr>
        <p:spPr bwMode="auto">
          <a:xfrm>
            <a:off x="3071813" y="160178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800">
                <a:solidFill>
                  <a:srgbClr val="000000"/>
                </a:solidFill>
              </a:rPr>
              <a:t> </a:t>
            </a:r>
          </a:p>
        </p:txBody>
      </p:sp>
      <p:grpSp>
        <p:nvGrpSpPr>
          <p:cNvPr id="75779" name="Group 7">
            <a:extLst>
              <a:ext uri="{FF2B5EF4-FFF2-40B4-BE49-F238E27FC236}">
                <a16:creationId xmlns:a16="http://schemas.microsoft.com/office/drawing/2014/main" id="{327044C5-1143-4A7E-9AE2-5674F0A04EA0}"/>
              </a:ext>
            </a:extLst>
          </p:cNvPr>
          <p:cNvGrpSpPr>
            <a:grpSpLocks/>
          </p:cNvGrpSpPr>
          <p:nvPr/>
        </p:nvGrpSpPr>
        <p:grpSpPr bwMode="auto">
          <a:xfrm>
            <a:off x="2208214" y="260350"/>
            <a:ext cx="6085085" cy="1071686"/>
            <a:chOff x="476" y="164"/>
            <a:chExt cx="3838" cy="829"/>
          </a:xfrm>
        </p:grpSpPr>
        <p:sp>
          <p:nvSpPr>
            <p:cNvPr id="75788" name="Rectangle 8">
              <a:extLst>
                <a:ext uri="{FF2B5EF4-FFF2-40B4-BE49-F238E27FC236}">
                  <a16:creationId xmlns:a16="http://schemas.microsoft.com/office/drawing/2014/main" id="{165F070C-A910-4FB4-B7AE-AC41ACF7FC68}"/>
                </a:ext>
              </a:extLst>
            </p:cNvPr>
            <p:cNvSpPr>
              <a:spLocks noChangeArrowheads="1"/>
            </p:cNvSpPr>
            <p:nvPr/>
          </p:nvSpPr>
          <p:spPr bwMode="auto">
            <a:xfrm>
              <a:off x="1020" y="350"/>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5789" name="Rectangle 9">
              <a:extLst>
                <a:ext uri="{FF2B5EF4-FFF2-40B4-BE49-F238E27FC236}">
                  <a16:creationId xmlns:a16="http://schemas.microsoft.com/office/drawing/2014/main" id="{2E44D1BC-777A-480B-8AD0-CDC9738C619A}"/>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75790" name="WordArt 10">
              <a:extLst>
                <a:ext uri="{FF2B5EF4-FFF2-40B4-BE49-F238E27FC236}">
                  <a16:creationId xmlns:a16="http://schemas.microsoft.com/office/drawing/2014/main" id="{58E95E6A-6FB1-429E-B0EC-8E8D8794F1F5}"/>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5780" name="Rectangle 11">
            <a:extLst>
              <a:ext uri="{FF2B5EF4-FFF2-40B4-BE49-F238E27FC236}">
                <a16:creationId xmlns:a16="http://schemas.microsoft.com/office/drawing/2014/main" id="{72F5E621-E452-4C7D-A101-668D8F0E74F5}"/>
              </a:ext>
            </a:extLst>
          </p:cNvPr>
          <p:cNvSpPr>
            <a:spLocks noChangeArrowheads="1"/>
          </p:cNvSpPr>
          <p:nvPr/>
        </p:nvSpPr>
        <p:spPr bwMode="auto">
          <a:xfrm>
            <a:off x="2854326" y="1101696"/>
            <a:ext cx="77065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3.2.1 Ορισμός-Ονοματολογία -Ταξινόμηση Οξέων και Βάσεων</a:t>
            </a:r>
            <a:r>
              <a:rPr lang="en-US" altLang="el-GR" sz="1800">
                <a:solidFill>
                  <a:srgbClr val="000000"/>
                </a:solidFill>
              </a:rPr>
              <a:t> </a:t>
            </a:r>
          </a:p>
        </p:txBody>
      </p:sp>
      <p:sp>
        <p:nvSpPr>
          <p:cNvPr id="75781" name="Rectangle 14">
            <a:extLst>
              <a:ext uri="{FF2B5EF4-FFF2-40B4-BE49-F238E27FC236}">
                <a16:creationId xmlns:a16="http://schemas.microsoft.com/office/drawing/2014/main" id="{D81FE131-096D-43D7-85D3-7B1C0C96D066}"/>
              </a:ext>
            </a:extLst>
          </p:cNvPr>
          <p:cNvSpPr>
            <a:spLocks noChangeArrowheads="1"/>
          </p:cNvSpPr>
          <p:nvPr/>
        </p:nvSpPr>
        <p:spPr bwMode="auto">
          <a:xfrm>
            <a:off x="3432176" y="1555721"/>
            <a:ext cx="3273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rPr>
              <a:t>Βάσεις</a:t>
            </a:r>
            <a:r>
              <a:rPr lang="en-US" altLang="el-GR" sz="2000" b="1">
                <a:solidFill>
                  <a:srgbClr val="000000"/>
                </a:solidFill>
              </a:rPr>
              <a:t> </a:t>
            </a:r>
            <a:r>
              <a:rPr lang="en-US" altLang="el-GR" sz="2000" b="1">
                <a:solidFill>
                  <a:srgbClr val="0000FF"/>
                </a:solidFill>
                <a:cs typeface="Times New Roman" panose="02020603050405020304" pitchFamily="18" charset="0"/>
              </a:rPr>
              <a:t>-</a:t>
            </a:r>
            <a:r>
              <a:rPr lang="el-GR" altLang="el-GR" sz="2000" b="1">
                <a:solidFill>
                  <a:srgbClr val="0000FF"/>
                </a:solidFill>
                <a:cs typeface="Times New Roman" panose="02020603050405020304" pitchFamily="18" charset="0"/>
              </a:rPr>
              <a:t>Ορισμός βάσεων</a:t>
            </a:r>
          </a:p>
        </p:txBody>
      </p:sp>
      <p:sp>
        <p:nvSpPr>
          <p:cNvPr id="75791" name="Text Box 15">
            <a:extLst>
              <a:ext uri="{FF2B5EF4-FFF2-40B4-BE49-F238E27FC236}">
                <a16:creationId xmlns:a16="http://schemas.microsoft.com/office/drawing/2014/main" id="{A660B0E9-6360-440E-B83C-54CA1DCE2C14}"/>
              </a:ext>
            </a:extLst>
          </p:cNvPr>
          <p:cNvSpPr txBox="1">
            <a:spLocks noChangeArrowheads="1"/>
          </p:cNvSpPr>
          <p:nvPr/>
        </p:nvSpPr>
        <p:spPr bwMode="auto">
          <a:xfrm>
            <a:off x="2279651" y="2349500"/>
            <a:ext cx="1655763" cy="10795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2400">
                <a:solidFill>
                  <a:srgbClr val="000000"/>
                </a:solidFill>
              </a:rPr>
              <a:t>Θεωρία </a:t>
            </a:r>
          </a:p>
          <a:p>
            <a:pPr fontAlgn="base">
              <a:spcBef>
                <a:spcPct val="0"/>
              </a:spcBef>
              <a:spcAft>
                <a:spcPct val="0"/>
              </a:spcAft>
              <a:buNone/>
            </a:pPr>
            <a:r>
              <a:rPr lang="el-GR" altLang="el-GR" sz="2400">
                <a:solidFill>
                  <a:srgbClr val="000000"/>
                </a:solidFill>
              </a:rPr>
              <a:t>Arrhenius</a:t>
            </a:r>
            <a:endParaRPr lang="en-US" altLang="el-GR" sz="2400">
              <a:solidFill>
                <a:srgbClr val="000000"/>
              </a:solidFill>
            </a:endParaRPr>
          </a:p>
        </p:txBody>
      </p:sp>
      <p:sp>
        <p:nvSpPr>
          <p:cNvPr id="75792" name="Text Box 16">
            <a:extLst>
              <a:ext uri="{FF2B5EF4-FFF2-40B4-BE49-F238E27FC236}">
                <a16:creationId xmlns:a16="http://schemas.microsoft.com/office/drawing/2014/main" id="{84ACF91F-FBB3-4B1A-851A-08FABC7FFBD5}"/>
              </a:ext>
            </a:extLst>
          </p:cNvPr>
          <p:cNvSpPr txBox="1">
            <a:spLocks noChangeArrowheads="1"/>
          </p:cNvSpPr>
          <p:nvPr/>
        </p:nvSpPr>
        <p:spPr bwMode="auto">
          <a:xfrm>
            <a:off x="4224339" y="2349500"/>
            <a:ext cx="5832475" cy="10795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2400">
                <a:solidFill>
                  <a:srgbClr val="000000"/>
                </a:solidFill>
              </a:rPr>
              <a:t>Βάσεις είναι ενώσεις που όταν διαλυθούν στο νερό δίνουν λόγω διάστασης ΟΗ</a:t>
            </a:r>
            <a:r>
              <a:rPr lang="el-GR" altLang="el-GR" sz="2400" baseline="30000">
                <a:solidFill>
                  <a:srgbClr val="000000"/>
                </a:solidFill>
              </a:rPr>
              <a:t>-</a:t>
            </a:r>
            <a:r>
              <a:rPr lang="el-GR" altLang="el-GR" sz="2400" baseline="-25000">
                <a:solidFill>
                  <a:srgbClr val="000000"/>
                </a:solidFill>
              </a:rPr>
              <a:t>.</a:t>
            </a:r>
            <a:endParaRPr lang="el-GR" altLang="el-GR" sz="2400">
              <a:solidFill>
                <a:srgbClr val="000000"/>
              </a:solidFill>
            </a:endParaRPr>
          </a:p>
          <a:p>
            <a:pPr fontAlgn="base">
              <a:spcBef>
                <a:spcPct val="0"/>
              </a:spcBef>
              <a:spcAft>
                <a:spcPct val="0"/>
              </a:spcAft>
              <a:buNone/>
            </a:pPr>
            <a:endParaRPr lang="en-US" altLang="el-GR" sz="2400">
              <a:solidFill>
                <a:srgbClr val="000000"/>
              </a:solidFill>
            </a:endParaRPr>
          </a:p>
        </p:txBody>
      </p:sp>
      <p:sp>
        <p:nvSpPr>
          <p:cNvPr id="75794" name="Rectangle 18">
            <a:extLst>
              <a:ext uri="{FF2B5EF4-FFF2-40B4-BE49-F238E27FC236}">
                <a16:creationId xmlns:a16="http://schemas.microsoft.com/office/drawing/2014/main" id="{30AC4C70-1A3B-4C32-84B8-306E4D474E95}"/>
              </a:ext>
            </a:extLst>
          </p:cNvPr>
          <p:cNvSpPr>
            <a:spLocks noChangeArrowheads="1"/>
          </p:cNvSpPr>
          <p:nvPr/>
        </p:nvSpPr>
        <p:spPr bwMode="auto">
          <a:xfrm>
            <a:off x="3216276" y="3643283"/>
            <a:ext cx="65265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l-GR" altLang="el-GR" sz="2000" b="1">
                <a:solidFill>
                  <a:srgbClr val="0000FF"/>
                </a:solidFill>
                <a:cs typeface="Times New Roman" panose="02020603050405020304" pitchFamily="18" charset="0"/>
              </a:rPr>
              <a:t>Συμβολισμός και ονοματολογία ανόργανων βάσεων</a:t>
            </a:r>
          </a:p>
        </p:txBody>
      </p:sp>
      <p:sp>
        <p:nvSpPr>
          <p:cNvPr id="75795" name="Text Box 19">
            <a:extLst>
              <a:ext uri="{FF2B5EF4-FFF2-40B4-BE49-F238E27FC236}">
                <a16:creationId xmlns:a16="http://schemas.microsoft.com/office/drawing/2014/main" id="{9BA5AA42-9412-46FC-B5C0-35CA126187C5}"/>
              </a:ext>
            </a:extLst>
          </p:cNvPr>
          <p:cNvSpPr txBox="1">
            <a:spLocks noChangeArrowheads="1"/>
          </p:cNvSpPr>
          <p:nvPr/>
        </p:nvSpPr>
        <p:spPr bwMode="auto">
          <a:xfrm>
            <a:off x="2640013" y="4437063"/>
            <a:ext cx="1079500" cy="431800"/>
          </a:xfrm>
          <a:prstGeom prst="rect">
            <a:avLst/>
          </a:prstGeom>
          <a:solidFill>
            <a:srgbClr val="FFD2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2000" b="1">
                <a:solidFill>
                  <a:srgbClr val="000000"/>
                </a:solidFill>
              </a:rPr>
              <a:t>Μ</a:t>
            </a:r>
            <a:r>
              <a:rPr lang="el-GR" altLang="el-GR" sz="2000" b="1">
                <a:solidFill>
                  <a:srgbClr val="000000"/>
                </a:solidFill>
              </a:rPr>
              <a:t>(</a:t>
            </a:r>
            <a:r>
              <a:rPr lang="en-US" altLang="el-GR" sz="2000" b="1">
                <a:solidFill>
                  <a:srgbClr val="000000"/>
                </a:solidFill>
              </a:rPr>
              <a:t>ΟΗ</a:t>
            </a:r>
            <a:r>
              <a:rPr lang="el-GR" altLang="el-GR" sz="2000" b="1">
                <a:solidFill>
                  <a:srgbClr val="000000"/>
                </a:solidFill>
              </a:rPr>
              <a:t>)</a:t>
            </a:r>
            <a:r>
              <a:rPr lang="el-GR" altLang="el-GR" sz="2000" b="1" baseline="-25000">
                <a:solidFill>
                  <a:srgbClr val="000000"/>
                </a:solidFill>
              </a:rPr>
              <a:t>x</a:t>
            </a:r>
            <a:endParaRPr lang="en-US" altLang="el-GR" sz="2000" b="1">
              <a:solidFill>
                <a:srgbClr val="000000"/>
              </a:solidFill>
            </a:endParaRPr>
          </a:p>
        </p:txBody>
      </p:sp>
      <p:sp>
        <p:nvSpPr>
          <p:cNvPr id="75797" name="Rectangle 21">
            <a:extLst>
              <a:ext uri="{FF2B5EF4-FFF2-40B4-BE49-F238E27FC236}">
                <a16:creationId xmlns:a16="http://schemas.microsoft.com/office/drawing/2014/main" id="{0E0457C0-4BCB-43F9-901F-75BE4090DECE}"/>
              </a:ext>
            </a:extLst>
          </p:cNvPr>
          <p:cNvSpPr>
            <a:spLocks noChangeArrowheads="1"/>
          </p:cNvSpPr>
          <p:nvPr/>
        </p:nvSpPr>
        <p:spPr bwMode="auto">
          <a:xfrm>
            <a:off x="3792538" y="4435753"/>
            <a:ext cx="68218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1800" b="1">
                <a:solidFill>
                  <a:srgbClr val="000000"/>
                </a:solidFill>
                <a:cs typeface="Times New Roman" panose="02020603050405020304" pitchFamily="18" charset="0"/>
              </a:rPr>
              <a:t>Μ: είναι μέταλλο, π.χ. </a:t>
            </a:r>
            <a:r>
              <a:rPr lang="en-US" altLang="el-GR" sz="1800" b="1">
                <a:solidFill>
                  <a:srgbClr val="000000"/>
                </a:solidFill>
                <a:cs typeface="Times New Roman" panose="02020603050405020304" pitchFamily="18" charset="0"/>
              </a:rPr>
              <a:t>Na</a:t>
            </a:r>
            <a:r>
              <a:rPr lang="el-GR" altLang="el-GR" sz="1800" b="1">
                <a:solidFill>
                  <a:srgbClr val="000000"/>
                </a:solidFill>
                <a:cs typeface="Times New Roman" panose="02020603050405020304" pitchFamily="18" charset="0"/>
              </a:rPr>
              <a:t>,</a:t>
            </a:r>
            <a:r>
              <a:rPr lang="en-GB" altLang="el-GR" sz="1800" b="1">
                <a:solidFill>
                  <a:srgbClr val="000000"/>
                </a:solidFill>
                <a:cs typeface="Times New Roman" panose="02020603050405020304" pitchFamily="18" charset="0"/>
              </a:rPr>
              <a:t> και  </a:t>
            </a:r>
            <a:r>
              <a:rPr lang="en-US" altLang="el-GR" sz="1800" b="1">
                <a:solidFill>
                  <a:srgbClr val="000000"/>
                </a:solidFill>
                <a:cs typeface="Times New Roman" panose="02020603050405020304" pitchFamily="18" charset="0"/>
              </a:rPr>
              <a:t>x</a:t>
            </a:r>
            <a:r>
              <a:rPr lang="en-GB" altLang="el-GR" sz="1800" b="1">
                <a:solidFill>
                  <a:srgbClr val="000000"/>
                </a:solidFill>
                <a:cs typeface="Times New Roman" panose="02020603050405020304" pitchFamily="18" charset="0"/>
              </a:rPr>
              <a:t>: ο αριθμός οξείδωσης του M</a:t>
            </a:r>
            <a:r>
              <a:rPr lang="en-US" altLang="el-GR" sz="1800">
                <a:solidFill>
                  <a:srgbClr val="000000"/>
                </a:solidFill>
              </a:rPr>
              <a:t> </a:t>
            </a:r>
          </a:p>
        </p:txBody>
      </p:sp>
      <p:sp>
        <p:nvSpPr>
          <p:cNvPr id="75799" name="Rectangle 23">
            <a:extLst>
              <a:ext uri="{FF2B5EF4-FFF2-40B4-BE49-F238E27FC236}">
                <a16:creationId xmlns:a16="http://schemas.microsoft.com/office/drawing/2014/main" id="{FDF90430-6141-449D-B0ED-2C871BF4C8B5}"/>
              </a:ext>
            </a:extLst>
          </p:cNvPr>
          <p:cNvSpPr>
            <a:spLocks noChangeArrowheads="1"/>
          </p:cNvSpPr>
          <p:nvPr/>
        </p:nvSpPr>
        <p:spPr bwMode="auto">
          <a:xfrm>
            <a:off x="2495550" y="5127626"/>
            <a:ext cx="7607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a:solidFill>
                  <a:srgbClr val="000000"/>
                </a:solidFill>
                <a:cs typeface="Times New Roman" panose="02020603050405020304" pitchFamily="18" charset="0"/>
              </a:rPr>
              <a:t>Οι  βάσεις (υδροξείδια των μετάλλων) ονομάζονται με την πρόταξη της λέξης </a:t>
            </a:r>
            <a:r>
              <a:rPr lang="en-GB" altLang="el-GR" sz="2000" b="1" i="1">
                <a:solidFill>
                  <a:srgbClr val="000000"/>
                </a:solidFill>
                <a:cs typeface="Times New Roman" panose="02020603050405020304" pitchFamily="18" charset="0"/>
              </a:rPr>
              <a:t>υδροξείδιο-</a:t>
            </a:r>
            <a:r>
              <a:rPr lang="en-GB" altLang="el-GR" sz="2000">
                <a:solidFill>
                  <a:srgbClr val="000000"/>
                </a:solidFill>
                <a:cs typeface="Times New Roman" panose="02020603050405020304" pitchFamily="18" charset="0"/>
              </a:rPr>
              <a:t> στο όνομα του μετάλλου.</a:t>
            </a:r>
            <a:r>
              <a:rPr lang="en-US" altLang="el-GR" sz="180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791"/>
                                        </p:tgtEl>
                                        <p:attrNameLst>
                                          <p:attrName>style.visibility</p:attrName>
                                        </p:attrNameLst>
                                      </p:cBhvr>
                                      <p:to>
                                        <p:strVal val="visible"/>
                                      </p:to>
                                    </p:set>
                                    <p:animEffect transition="in" filter="checkerboard(across)">
                                      <p:cBhvr>
                                        <p:cTn id="7" dur="500"/>
                                        <p:tgtEl>
                                          <p:spTgt spid="757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5792">
                                            <p:txEl>
                                              <p:pRg st="0" end="0"/>
                                            </p:txEl>
                                          </p:spTgt>
                                        </p:tgtEl>
                                        <p:attrNameLst>
                                          <p:attrName>style.visibility</p:attrName>
                                        </p:attrNameLst>
                                      </p:cBhvr>
                                      <p:to>
                                        <p:strVal val="visible"/>
                                      </p:to>
                                    </p:set>
                                    <p:animEffect transition="in" filter="checkerboard(across)">
                                      <p:cBhvr>
                                        <p:cTn id="12" dur="500"/>
                                        <p:tgtEl>
                                          <p:spTgt spid="7579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7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5795"/>
                                        </p:tgtEl>
                                        <p:attrNameLst>
                                          <p:attrName>style.visibility</p:attrName>
                                        </p:attrNameLst>
                                      </p:cBhvr>
                                      <p:to>
                                        <p:strVal val="visible"/>
                                      </p:to>
                                    </p:set>
                                    <p:animEffect transition="in" filter="checkerboard(across)">
                                      <p:cBhvr>
                                        <p:cTn id="21" dur="500"/>
                                        <p:tgtEl>
                                          <p:spTgt spid="7579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75797"/>
                                        </p:tgtEl>
                                        <p:attrNameLst>
                                          <p:attrName>style.visibility</p:attrName>
                                        </p:attrNameLst>
                                      </p:cBhvr>
                                      <p:to>
                                        <p:strVal val="visible"/>
                                      </p:to>
                                    </p:set>
                                    <p:animEffect transition="in" filter="strips(downRight)">
                                      <p:cBhvr>
                                        <p:cTn id="26" dur="500"/>
                                        <p:tgtEl>
                                          <p:spTgt spid="7579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75799"/>
                                        </p:tgtEl>
                                        <p:attrNameLst>
                                          <p:attrName>style.visibility</p:attrName>
                                        </p:attrNameLst>
                                      </p:cBhvr>
                                      <p:to>
                                        <p:strVal val="visible"/>
                                      </p:to>
                                    </p:set>
                                    <p:animEffect transition="in" filter="strips(downRight)">
                                      <p:cBhvr>
                                        <p:cTn id="31" dur="500"/>
                                        <p:tgtEl>
                                          <p:spTgt spid="75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1" grpId="0" animBg="1"/>
      <p:bldP spid="75794" grpId="0"/>
      <p:bldP spid="75795" grpId="0" animBg="1"/>
      <p:bldP spid="75797" grpId="0"/>
      <p:bldP spid="757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a:extLst>
              <a:ext uri="{FF2B5EF4-FFF2-40B4-BE49-F238E27FC236}">
                <a16:creationId xmlns:a16="http://schemas.microsoft.com/office/drawing/2014/main" id="{200391EA-B2ED-411D-9342-950E7A3EA330}"/>
              </a:ext>
            </a:extLst>
          </p:cNvPr>
          <p:cNvSpPr>
            <a:spLocks noChangeArrowheads="1"/>
          </p:cNvSpPr>
          <p:nvPr/>
        </p:nvSpPr>
        <p:spPr bwMode="auto">
          <a:xfrm>
            <a:off x="3071813" y="160178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800">
                <a:solidFill>
                  <a:srgbClr val="000000"/>
                </a:solidFill>
              </a:rPr>
              <a:t> </a:t>
            </a:r>
          </a:p>
        </p:txBody>
      </p:sp>
      <p:grpSp>
        <p:nvGrpSpPr>
          <p:cNvPr id="76803" name="Group 5">
            <a:extLst>
              <a:ext uri="{FF2B5EF4-FFF2-40B4-BE49-F238E27FC236}">
                <a16:creationId xmlns:a16="http://schemas.microsoft.com/office/drawing/2014/main" id="{4AC284BA-E838-427B-81A2-D66157FB9125}"/>
              </a:ext>
            </a:extLst>
          </p:cNvPr>
          <p:cNvGrpSpPr>
            <a:grpSpLocks/>
          </p:cNvGrpSpPr>
          <p:nvPr/>
        </p:nvGrpSpPr>
        <p:grpSpPr bwMode="auto">
          <a:xfrm>
            <a:off x="2208214" y="260350"/>
            <a:ext cx="6085085" cy="1071686"/>
            <a:chOff x="476" y="164"/>
            <a:chExt cx="3838" cy="829"/>
          </a:xfrm>
        </p:grpSpPr>
        <p:sp>
          <p:nvSpPr>
            <p:cNvPr id="76811" name="Rectangle 6">
              <a:extLst>
                <a:ext uri="{FF2B5EF4-FFF2-40B4-BE49-F238E27FC236}">
                  <a16:creationId xmlns:a16="http://schemas.microsoft.com/office/drawing/2014/main" id="{BC006CE6-4644-4B01-A71B-C3CC682B138C}"/>
                </a:ext>
              </a:extLst>
            </p:cNvPr>
            <p:cNvSpPr>
              <a:spLocks noChangeArrowheads="1"/>
            </p:cNvSpPr>
            <p:nvPr/>
          </p:nvSpPr>
          <p:spPr bwMode="auto">
            <a:xfrm>
              <a:off x="1020" y="350"/>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6812" name="Rectangle 7">
              <a:extLst>
                <a:ext uri="{FF2B5EF4-FFF2-40B4-BE49-F238E27FC236}">
                  <a16:creationId xmlns:a16="http://schemas.microsoft.com/office/drawing/2014/main" id="{07DA7B42-93D7-4E73-898D-7276CB90F5C2}"/>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76813" name="WordArt 8">
              <a:extLst>
                <a:ext uri="{FF2B5EF4-FFF2-40B4-BE49-F238E27FC236}">
                  <a16:creationId xmlns:a16="http://schemas.microsoft.com/office/drawing/2014/main" id="{D1FE65B6-D41D-4131-ABC3-C664AD3457E6}"/>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6804" name="Rectangle 9">
            <a:extLst>
              <a:ext uri="{FF2B5EF4-FFF2-40B4-BE49-F238E27FC236}">
                <a16:creationId xmlns:a16="http://schemas.microsoft.com/office/drawing/2014/main" id="{03169E87-81D3-4E9B-94C1-9DD4C4C8B580}"/>
              </a:ext>
            </a:extLst>
          </p:cNvPr>
          <p:cNvSpPr>
            <a:spLocks noChangeArrowheads="1"/>
          </p:cNvSpPr>
          <p:nvPr/>
        </p:nvSpPr>
        <p:spPr bwMode="auto">
          <a:xfrm>
            <a:off x="2854326" y="1101696"/>
            <a:ext cx="77065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3.2.1 Ορισμός-Ονοματολογία -Ταξινόμηση Οξέων και Βάσεων</a:t>
            </a:r>
            <a:r>
              <a:rPr lang="en-US" altLang="el-GR" sz="1800">
                <a:solidFill>
                  <a:srgbClr val="000000"/>
                </a:solidFill>
              </a:rPr>
              <a:t> </a:t>
            </a:r>
          </a:p>
        </p:txBody>
      </p:sp>
      <p:sp>
        <p:nvSpPr>
          <p:cNvPr id="76805" name="Rectangle 10">
            <a:extLst>
              <a:ext uri="{FF2B5EF4-FFF2-40B4-BE49-F238E27FC236}">
                <a16:creationId xmlns:a16="http://schemas.microsoft.com/office/drawing/2014/main" id="{7B6F4CB5-7973-46AE-984A-EF700F663F9C}"/>
              </a:ext>
            </a:extLst>
          </p:cNvPr>
          <p:cNvSpPr>
            <a:spLocks noChangeArrowheads="1"/>
          </p:cNvSpPr>
          <p:nvPr/>
        </p:nvSpPr>
        <p:spPr bwMode="auto">
          <a:xfrm>
            <a:off x="3432176" y="1555721"/>
            <a:ext cx="3273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rPr>
              <a:t>Βάσεις</a:t>
            </a:r>
            <a:r>
              <a:rPr lang="en-US" altLang="el-GR" sz="2000" b="1">
                <a:solidFill>
                  <a:srgbClr val="000000"/>
                </a:solidFill>
              </a:rPr>
              <a:t> </a:t>
            </a:r>
            <a:r>
              <a:rPr lang="en-US" altLang="el-GR" sz="2000" b="1">
                <a:solidFill>
                  <a:srgbClr val="0000FF"/>
                </a:solidFill>
                <a:cs typeface="Times New Roman" panose="02020603050405020304" pitchFamily="18" charset="0"/>
              </a:rPr>
              <a:t>-</a:t>
            </a:r>
            <a:r>
              <a:rPr lang="el-GR" altLang="el-GR" sz="2000" b="1">
                <a:solidFill>
                  <a:srgbClr val="0000FF"/>
                </a:solidFill>
                <a:cs typeface="Times New Roman" panose="02020603050405020304" pitchFamily="18" charset="0"/>
              </a:rPr>
              <a:t>Ορισμός βάσεων</a:t>
            </a:r>
          </a:p>
        </p:txBody>
      </p:sp>
      <p:sp>
        <p:nvSpPr>
          <p:cNvPr id="76819" name="Rectangle 19">
            <a:extLst>
              <a:ext uri="{FF2B5EF4-FFF2-40B4-BE49-F238E27FC236}">
                <a16:creationId xmlns:a16="http://schemas.microsoft.com/office/drawing/2014/main" id="{C4035333-FECF-4FB3-9033-0C70A5172EA4}"/>
              </a:ext>
            </a:extLst>
          </p:cNvPr>
          <p:cNvSpPr>
            <a:spLocks noChangeArrowheads="1"/>
          </p:cNvSpPr>
          <p:nvPr/>
        </p:nvSpPr>
        <p:spPr bwMode="auto">
          <a:xfrm>
            <a:off x="2693361" y="2208125"/>
            <a:ext cx="57368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l-GR" sz="2400" b="1">
                <a:solidFill>
                  <a:srgbClr val="000000"/>
                </a:solidFill>
                <a:cs typeface="Times New Roman" panose="02020603050405020304" pitchFamily="18" charset="0"/>
              </a:rPr>
              <a:t>NaOH</a:t>
            </a:r>
            <a:r>
              <a:rPr lang="en-GB" altLang="el-GR" sz="2400" b="1">
                <a:solidFill>
                  <a:srgbClr val="000000"/>
                </a:solidFill>
                <a:cs typeface="Times New Roman" panose="02020603050405020304" pitchFamily="18" charset="0"/>
              </a:rPr>
              <a:t>	       υδροξείδιο του νατρίου</a:t>
            </a:r>
          </a:p>
          <a:p>
            <a:pPr algn="just" fontAlgn="base">
              <a:spcBef>
                <a:spcPct val="0"/>
              </a:spcBef>
              <a:spcAft>
                <a:spcPct val="0"/>
              </a:spcAft>
              <a:buNone/>
            </a:pPr>
            <a:r>
              <a:rPr lang="en-US" altLang="el-GR" sz="2400" b="1">
                <a:solidFill>
                  <a:srgbClr val="000000"/>
                </a:solidFill>
                <a:cs typeface="Times New Roman" panose="02020603050405020304" pitchFamily="18" charset="0"/>
              </a:rPr>
              <a:t>Ca</a:t>
            </a:r>
            <a:r>
              <a:rPr lang="el-GR" altLang="el-GR" sz="2400" b="1">
                <a:solidFill>
                  <a:srgbClr val="000000"/>
                </a:solidFill>
                <a:cs typeface="Times New Roman" panose="02020603050405020304" pitchFamily="18" charset="0"/>
              </a:rPr>
              <a:t>(</a:t>
            </a:r>
            <a:r>
              <a:rPr lang="en-US" altLang="el-GR" sz="2400" b="1">
                <a:solidFill>
                  <a:srgbClr val="000000"/>
                </a:solidFill>
                <a:cs typeface="Times New Roman" panose="02020603050405020304" pitchFamily="18" charset="0"/>
              </a:rPr>
              <a:t>OH</a:t>
            </a:r>
            <a:r>
              <a:rPr lang="el-GR" altLang="el-GR" sz="2400" b="1">
                <a:solidFill>
                  <a:srgbClr val="000000"/>
                </a:solidFill>
                <a:cs typeface="Times New Roman" panose="02020603050405020304" pitchFamily="18" charset="0"/>
              </a:rPr>
              <a:t>)</a:t>
            </a:r>
            <a:r>
              <a:rPr lang="el-GR" altLang="el-GR" sz="2400" b="1" baseline="-30000">
                <a:solidFill>
                  <a:srgbClr val="000000"/>
                </a:solidFill>
                <a:cs typeface="Times New Roman" panose="02020603050405020304" pitchFamily="18" charset="0"/>
              </a:rPr>
              <a:t>2</a:t>
            </a:r>
            <a:r>
              <a:rPr lang="el-GR" altLang="el-GR" sz="2400" b="1">
                <a:solidFill>
                  <a:srgbClr val="000000"/>
                </a:solidFill>
                <a:cs typeface="Times New Roman" panose="02020603050405020304" pitchFamily="18" charset="0"/>
              </a:rPr>
              <a:t>    υδροξείδιο του ασβεστίου</a:t>
            </a:r>
            <a:endParaRPr lang="el-GR" altLang="el-GR" sz="2400" b="1">
              <a:solidFill>
                <a:srgbClr val="0000FF"/>
              </a:solidFill>
              <a:cs typeface="Times New Roman" panose="02020603050405020304" pitchFamily="18" charset="0"/>
              <a:sym typeface="Symbol" panose="05050102010706020507" pitchFamily="18" charset="2"/>
            </a:endParaRPr>
          </a:p>
          <a:p>
            <a:pPr algn="just" fontAlgn="base">
              <a:spcBef>
                <a:spcPct val="0"/>
              </a:spcBef>
              <a:spcAft>
                <a:spcPct val="0"/>
              </a:spcAft>
              <a:buNone/>
            </a:pPr>
            <a:r>
              <a:rPr lang="en-US" altLang="el-GR" sz="2400" b="1">
                <a:solidFill>
                  <a:srgbClr val="000000"/>
                </a:solidFill>
                <a:cs typeface="Times New Roman" panose="02020603050405020304" pitchFamily="18" charset="0"/>
              </a:rPr>
              <a:t>Fe</a:t>
            </a:r>
            <a:r>
              <a:rPr lang="en-GB" altLang="el-GR" sz="2400" b="1">
                <a:solidFill>
                  <a:srgbClr val="000000"/>
                </a:solidFill>
                <a:cs typeface="Times New Roman" panose="02020603050405020304" pitchFamily="18" charset="0"/>
              </a:rPr>
              <a:t>(</a:t>
            </a:r>
            <a:r>
              <a:rPr lang="en-US" altLang="el-GR" sz="2400" b="1">
                <a:solidFill>
                  <a:srgbClr val="000000"/>
                </a:solidFill>
                <a:cs typeface="Times New Roman" panose="02020603050405020304" pitchFamily="18" charset="0"/>
              </a:rPr>
              <a:t>OH</a:t>
            </a:r>
            <a:r>
              <a:rPr lang="en-GB" altLang="el-GR" sz="2400" b="1">
                <a:solidFill>
                  <a:srgbClr val="000000"/>
                </a:solidFill>
                <a:cs typeface="Times New Roman" panose="02020603050405020304" pitchFamily="18" charset="0"/>
              </a:rPr>
              <a:t>)</a:t>
            </a:r>
            <a:r>
              <a:rPr lang="en-GB" altLang="el-GR" sz="2400" b="1" baseline="-30000">
                <a:solidFill>
                  <a:srgbClr val="000000"/>
                </a:solidFill>
                <a:cs typeface="Times New Roman" panose="02020603050405020304" pitchFamily="18" charset="0"/>
              </a:rPr>
              <a:t>2</a:t>
            </a:r>
            <a:r>
              <a:rPr lang="en-GB" altLang="el-GR" sz="2400" b="1">
                <a:solidFill>
                  <a:srgbClr val="000000"/>
                </a:solidFill>
                <a:cs typeface="Times New Roman" panose="02020603050405020304" pitchFamily="18" charset="0"/>
              </a:rPr>
              <a:t>     υδροξείδιο του σιδήρου (ΙΙ)</a:t>
            </a:r>
            <a:r>
              <a:rPr lang="en-US" altLang="el-GR" sz="1800" b="1">
                <a:solidFill>
                  <a:srgbClr val="000000"/>
                </a:solidFill>
              </a:rPr>
              <a:t> </a:t>
            </a:r>
          </a:p>
        </p:txBody>
      </p:sp>
      <p:sp>
        <p:nvSpPr>
          <p:cNvPr id="76821" name="Rectangle 21">
            <a:extLst>
              <a:ext uri="{FF2B5EF4-FFF2-40B4-BE49-F238E27FC236}">
                <a16:creationId xmlns:a16="http://schemas.microsoft.com/office/drawing/2014/main" id="{48291449-7BD5-438F-8DB9-09A65976BD22}"/>
              </a:ext>
            </a:extLst>
          </p:cNvPr>
          <p:cNvSpPr>
            <a:spLocks noChangeArrowheads="1"/>
          </p:cNvSpPr>
          <p:nvPr/>
        </p:nvSpPr>
        <p:spPr bwMode="auto">
          <a:xfrm>
            <a:off x="2855914" y="3933826"/>
            <a:ext cx="61737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l-GR" altLang="el-GR" sz="2000" b="1">
                <a:solidFill>
                  <a:srgbClr val="0000FF"/>
                </a:solidFill>
                <a:cs typeface="Times New Roman" panose="02020603050405020304" pitchFamily="18" charset="0"/>
              </a:rPr>
              <a:t>Ορισμένες «κοινές» ονομασίες βάσεων είναι:</a:t>
            </a:r>
          </a:p>
          <a:p>
            <a:pPr fontAlgn="base">
              <a:spcBef>
                <a:spcPct val="0"/>
              </a:spcBef>
              <a:spcAft>
                <a:spcPct val="0"/>
              </a:spcAft>
              <a:buNone/>
            </a:pPr>
            <a:r>
              <a:rPr lang="el-GR" altLang="el-GR" sz="2000" b="1">
                <a:solidFill>
                  <a:srgbClr val="0000FF"/>
                </a:solidFill>
                <a:cs typeface="Times New Roman" panose="02020603050405020304" pitchFamily="18" charset="0"/>
              </a:rPr>
              <a:t>ΚΟΗ</a:t>
            </a:r>
            <a:r>
              <a:rPr lang="el-GR" altLang="el-GR" sz="2000" b="1" baseline="-30000">
                <a:solidFill>
                  <a:srgbClr val="0000FF"/>
                </a:solidFill>
                <a:cs typeface="Times New Roman" panose="02020603050405020304" pitchFamily="18" charset="0"/>
              </a:rPr>
              <a:t> </a:t>
            </a:r>
            <a:r>
              <a:rPr lang="el-GR" altLang="el-GR" sz="2000" b="1">
                <a:solidFill>
                  <a:srgbClr val="0000FF"/>
                </a:solidFill>
                <a:cs typeface="Times New Roman" panose="02020603050405020304" pitchFamily="18" charset="0"/>
              </a:rPr>
              <a:t>:   καυστική ποτάσα</a:t>
            </a:r>
            <a:endParaRPr lang="en-US" altLang="el-GR" sz="2000" b="1">
              <a:solidFill>
                <a:srgbClr val="0000FF"/>
              </a:solidFill>
              <a:cs typeface="Times New Roman" panose="02020603050405020304" pitchFamily="18" charset="0"/>
            </a:endParaRPr>
          </a:p>
          <a:p>
            <a:pPr fontAlgn="base">
              <a:spcBef>
                <a:spcPct val="0"/>
              </a:spcBef>
              <a:spcAft>
                <a:spcPct val="0"/>
              </a:spcAft>
              <a:buNone/>
            </a:pPr>
            <a:r>
              <a:rPr lang="en-US" altLang="el-GR" sz="2000" b="1">
                <a:solidFill>
                  <a:srgbClr val="0000FF"/>
                </a:solidFill>
                <a:cs typeface="Times New Roman" panose="02020603050405020304" pitchFamily="18" charset="0"/>
              </a:rPr>
              <a:t>NaOH</a:t>
            </a:r>
            <a:r>
              <a:rPr lang="el-GR" altLang="el-GR" sz="2000" b="1" baseline="-30000">
                <a:solidFill>
                  <a:srgbClr val="0000FF"/>
                </a:solidFill>
                <a:cs typeface="Times New Roman" panose="02020603050405020304" pitchFamily="18" charset="0"/>
              </a:rPr>
              <a:t> </a:t>
            </a:r>
            <a:r>
              <a:rPr lang="el-GR" altLang="el-GR" sz="2000" b="1">
                <a:solidFill>
                  <a:srgbClr val="0000FF"/>
                </a:solidFill>
                <a:cs typeface="Times New Roman" panose="02020603050405020304" pitchFamily="18" charset="0"/>
              </a:rPr>
              <a:t>: καυστική σόδα</a:t>
            </a:r>
            <a:endParaRPr lang="el-GR" altLang="el-GR" sz="2000" b="1">
              <a:solidFill>
                <a:srgbClr val="0000FF"/>
              </a:solidFill>
              <a:cs typeface="Times New Roman" panose="02020603050405020304" pitchFamily="18" charset="0"/>
              <a:sym typeface="Symbol" panose="05050102010706020507" pitchFamily="18" charset="2"/>
            </a:endParaRPr>
          </a:p>
        </p:txBody>
      </p:sp>
      <p:grpSp>
        <p:nvGrpSpPr>
          <p:cNvPr id="3" name="Group 25">
            <a:extLst>
              <a:ext uri="{FF2B5EF4-FFF2-40B4-BE49-F238E27FC236}">
                <a16:creationId xmlns:a16="http://schemas.microsoft.com/office/drawing/2014/main" id="{EE2B9ABE-4965-4BF7-8B73-FF05D6FD340A}"/>
              </a:ext>
            </a:extLst>
          </p:cNvPr>
          <p:cNvGrpSpPr>
            <a:grpSpLocks/>
          </p:cNvGrpSpPr>
          <p:nvPr/>
        </p:nvGrpSpPr>
        <p:grpSpPr bwMode="auto">
          <a:xfrm>
            <a:off x="3575050" y="5535614"/>
            <a:ext cx="4249738" cy="396875"/>
            <a:chOff x="1292" y="3487"/>
            <a:chExt cx="2677" cy="250"/>
          </a:xfrm>
        </p:grpSpPr>
        <p:sp>
          <p:nvSpPr>
            <p:cNvPr id="76809" name="Rectangle 23">
              <a:extLst>
                <a:ext uri="{FF2B5EF4-FFF2-40B4-BE49-F238E27FC236}">
                  <a16:creationId xmlns:a16="http://schemas.microsoft.com/office/drawing/2014/main" id="{BCCD75BB-8F59-4A56-A734-B2040C09F36D}"/>
                </a:ext>
              </a:extLst>
            </p:cNvPr>
            <p:cNvSpPr>
              <a:spLocks noChangeArrowheads="1"/>
            </p:cNvSpPr>
            <p:nvPr/>
          </p:nvSpPr>
          <p:spPr bwMode="auto">
            <a:xfrm>
              <a:off x="1292" y="3487"/>
              <a:ext cx="267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2000" b="1">
                  <a:solidFill>
                    <a:srgbClr val="000000"/>
                  </a:solidFill>
                  <a:cs typeface="Times New Roman" panose="02020603050405020304" pitchFamily="18" charset="0"/>
                </a:rPr>
                <a:t>NH</a:t>
              </a:r>
              <a:r>
                <a:rPr lang="en-GB" altLang="el-GR" sz="2000" b="1" baseline="-30000">
                  <a:solidFill>
                    <a:srgbClr val="000000"/>
                  </a:solidFill>
                  <a:cs typeface="Times New Roman" panose="02020603050405020304" pitchFamily="18" charset="0"/>
                </a:rPr>
                <a:t>3</a:t>
              </a:r>
              <a:r>
                <a:rPr lang="en-GB" altLang="el-GR" sz="2000" b="1">
                  <a:solidFill>
                    <a:srgbClr val="000000"/>
                  </a:solidFill>
                  <a:cs typeface="Times New Roman" panose="02020603050405020304" pitchFamily="18" charset="0"/>
                </a:rPr>
                <a:t> + </a:t>
              </a:r>
              <a:r>
                <a:rPr lang="en-US" altLang="el-GR" sz="2000" b="1">
                  <a:solidFill>
                    <a:srgbClr val="000000"/>
                  </a:solidFill>
                  <a:cs typeface="Times New Roman" panose="02020603050405020304" pitchFamily="18" charset="0"/>
                </a:rPr>
                <a:t>H</a:t>
              </a:r>
              <a:r>
                <a:rPr lang="en-GB" altLang="el-GR" sz="2000" b="1" baseline="-30000">
                  <a:solidFill>
                    <a:srgbClr val="000000"/>
                  </a:solidFill>
                  <a:cs typeface="Times New Roman" panose="02020603050405020304" pitchFamily="18" charset="0"/>
                </a:rPr>
                <a:t>2</a:t>
              </a:r>
              <a:r>
                <a:rPr lang="en-US" altLang="el-GR" sz="2000" b="1">
                  <a:solidFill>
                    <a:srgbClr val="000000"/>
                  </a:solidFill>
                  <a:cs typeface="Times New Roman" panose="02020603050405020304" pitchFamily="18" charset="0"/>
                </a:rPr>
                <a:t>O</a:t>
              </a:r>
              <a:r>
                <a:rPr lang="en-GB" altLang="el-GR" sz="2000" b="1">
                  <a:solidFill>
                    <a:srgbClr val="000000"/>
                  </a:solidFill>
                  <a:cs typeface="Times New Roman" panose="02020603050405020304" pitchFamily="18" charset="0"/>
                </a:rPr>
                <a:t>           </a:t>
              </a:r>
              <a:r>
                <a:rPr lang="en-US" altLang="el-GR" sz="2000" b="1">
                  <a:solidFill>
                    <a:srgbClr val="000000"/>
                  </a:solidFill>
                  <a:cs typeface="Times New Roman" panose="02020603050405020304" pitchFamily="18" charset="0"/>
                </a:rPr>
                <a:t>NH</a:t>
              </a:r>
              <a:r>
                <a:rPr lang="en-GB" altLang="el-GR" sz="2000" b="1" baseline="-30000">
                  <a:solidFill>
                    <a:srgbClr val="000000"/>
                  </a:solidFill>
                  <a:cs typeface="Times New Roman" panose="02020603050405020304" pitchFamily="18" charset="0"/>
                </a:rPr>
                <a:t>4</a:t>
              </a:r>
              <a:r>
                <a:rPr lang="en-GB" altLang="el-GR" sz="2000" b="1" baseline="30000">
                  <a:solidFill>
                    <a:srgbClr val="000000"/>
                  </a:solidFill>
                  <a:cs typeface="Times New Roman" panose="02020603050405020304" pitchFamily="18" charset="0"/>
                </a:rPr>
                <a:t>+</a:t>
              </a:r>
              <a:r>
                <a:rPr lang="en-GB" altLang="el-GR" sz="2000" b="1">
                  <a:solidFill>
                    <a:srgbClr val="000000"/>
                  </a:solidFill>
                  <a:cs typeface="Times New Roman" panose="02020603050405020304" pitchFamily="18" charset="0"/>
                </a:rPr>
                <a:t> + </a:t>
              </a:r>
              <a:r>
                <a:rPr lang="en-US" altLang="el-GR" sz="2000" b="1">
                  <a:solidFill>
                    <a:srgbClr val="000000"/>
                  </a:solidFill>
                  <a:cs typeface="Times New Roman" panose="02020603050405020304" pitchFamily="18" charset="0"/>
                </a:rPr>
                <a:t>OH</a:t>
              </a:r>
              <a:r>
                <a:rPr lang="en-US" altLang="el-GR" sz="2000" b="1">
                  <a:solidFill>
                    <a:srgbClr val="000000"/>
                  </a:solidFill>
                </a:rPr>
                <a:t> </a:t>
              </a:r>
            </a:p>
          </p:txBody>
        </p:sp>
        <p:graphicFrame>
          <p:nvGraphicFramePr>
            <p:cNvPr id="76810" name="Object 24">
              <a:extLst>
                <a:ext uri="{FF2B5EF4-FFF2-40B4-BE49-F238E27FC236}">
                  <a16:creationId xmlns:a16="http://schemas.microsoft.com/office/drawing/2014/main" id="{11F5562F-A44F-4AB1-88A2-33CD5CD227CE}"/>
                </a:ext>
              </a:extLst>
            </p:cNvPr>
            <p:cNvGraphicFramePr>
              <a:graphicFrameLocks noChangeAspect="1"/>
            </p:cNvGraphicFramePr>
            <p:nvPr/>
          </p:nvGraphicFramePr>
          <p:xfrm>
            <a:off x="2154" y="3521"/>
            <a:ext cx="408" cy="171"/>
          </p:xfrm>
          <a:graphic>
            <a:graphicData uri="http://schemas.openxmlformats.org/presentationml/2006/ole">
              <mc:AlternateContent xmlns:mc="http://schemas.openxmlformats.org/markup-compatibility/2006">
                <mc:Choice xmlns:v="urn:schemas-microsoft-com:vml" Requires="v">
                  <p:oleObj spid="_x0000_s6147" r:id="rId3" imgW="398780" imgH="167640" progId="">
                    <p:embed/>
                  </p:oleObj>
                </mc:Choice>
                <mc:Fallback>
                  <p:oleObj r:id="rId3" imgW="398780" imgH="167640" progId="">
                    <p:embed/>
                    <p:pic>
                      <p:nvPicPr>
                        <p:cNvPr id="76810" name="Object 24">
                          <a:extLst>
                            <a:ext uri="{FF2B5EF4-FFF2-40B4-BE49-F238E27FC236}">
                              <a16:creationId xmlns:a16="http://schemas.microsoft.com/office/drawing/2014/main" id="{11F5562F-A44F-4AB1-88A2-33CD5CD22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 y="3521"/>
                          <a:ext cx="40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6819"/>
                                        </p:tgtEl>
                                        <p:attrNameLst>
                                          <p:attrName>style.visibility</p:attrName>
                                        </p:attrNameLst>
                                      </p:cBhvr>
                                      <p:to>
                                        <p:strVal val="visible"/>
                                      </p:to>
                                    </p:set>
                                    <p:animEffect transition="in" filter="strips(downRight)">
                                      <p:cBhvr>
                                        <p:cTn id="7" dur="500"/>
                                        <p:tgtEl>
                                          <p:spTgt spid="76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6821"/>
                                        </p:tgtEl>
                                        <p:attrNameLst>
                                          <p:attrName>style.visibility</p:attrName>
                                        </p:attrNameLst>
                                      </p:cBhvr>
                                      <p:to>
                                        <p:strVal val="visible"/>
                                      </p:to>
                                    </p:set>
                                    <p:animEffect transition="in" filter="strips(downRight)">
                                      <p:cBhvr>
                                        <p:cTn id="12" dur="500"/>
                                        <p:tgtEl>
                                          <p:spTgt spid="768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Righ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9" grpId="0"/>
      <p:bldP spid="768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D46CFA24-F456-4327-BEDD-7FFE1089E929}"/>
              </a:ext>
            </a:extLst>
          </p:cNvPr>
          <p:cNvSpPr>
            <a:spLocks noChangeArrowheads="1"/>
          </p:cNvSpPr>
          <p:nvPr/>
        </p:nvSpPr>
        <p:spPr bwMode="auto">
          <a:xfrm>
            <a:off x="3071813" y="160178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800">
                <a:solidFill>
                  <a:srgbClr val="000000"/>
                </a:solidFill>
              </a:rPr>
              <a:t> </a:t>
            </a:r>
          </a:p>
        </p:txBody>
      </p:sp>
      <p:grpSp>
        <p:nvGrpSpPr>
          <p:cNvPr id="77827" name="Group 5">
            <a:extLst>
              <a:ext uri="{FF2B5EF4-FFF2-40B4-BE49-F238E27FC236}">
                <a16:creationId xmlns:a16="http://schemas.microsoft.com/office/drawing/2014/main" id="{60D2AE4F-E49A-41C8-A3E2-FB4EF162F0FB}"/>
              </a:ext>
            </a:extLst>
          </p:cNvPr>
          <p:cNvGrpSpPr>
            <a:grpSpLocks/>
          </p:cNvGrpSpPr>
          <p:nvPr/>
        </p:nvGrpSpPr>
        <p:grpSpPr bwMode="auto">
          <a:xfrm>
            <a:off x="2208214" y="260350"/>
            <a:ext cx="6085085" cy="1071686"/>
            <a:chOff x="476" y="164"/>
            <a:chExt cx="3838" cy="829"/>
          </a:xfrm>
        </p:grpSpPr>
        <p:sp>
          <p:nvSpPr>
            <p:cNvPr id="77834" name="Rectangle 6">
              <a:extLst>
                <a:ext uri="{FF2B5EF4-FFF2-40B4-BE49-F238E27FC236}">
                  <a16:creationId xmlns:a16="http://schemas.microsoft.com/office/drawing/2014/main" id="{2F53848F-7C67-4FB9-914A-B3B701D0866F}"/>
                </a:ext>
              </a:extLst>
            </p:cNvPr>
            <p:cNvSpPr>
              <a:spLocks noChangeArrowheads="1"/>
            </p:cNvSpPr>
            <p:nvPr/>
          </p:nvSpPr>
          <p:spPr bwMode="auto">
            <a:xfrm>
              <a:off x="1020" y="350"/>
              <a:ext cx="1895"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3.2 Οξέα  και Βάσεις</a:t>
              </a:r>
              <a:r>
                <a:rPr lang="en-US" altLang="el-GR" sz="1800">
                  <a:solidFill>
                    <a:srgbClr val="000000"/>
                  </a:solidFill>
                </a:rPr>
                <a:t> </a:t>
              </a:r>
            </a:p>
          </p:txBody>
        </p:sp>
        <p:sp>
          <p:nvSpPr>
            <p:cNvPr id="77835" name="Rectangle 7">
              <a:extLst>
                <a:ext uri="{FF2B5EF4-FFF2-40B4-BE49-F238E27FC236}">
                  <a16:creationId xmlns:a16="http://schemas.microsoft.com/office/drawing/2014/main" id="{B73676E9-6366-4940-B197-2A1DDC12BBB6}"/>
                </a:ext>
              </a:extLst>
            </p:cNvPr>
            <p:cNvSpPr>
              <a:spLocks noChangeArrowheads="1"/>
            </p:cNvSpPr>
            <p:nvPr/>
          </p:nvSpPr>
          <p:spPr bwMode="auto">
            <a:xfrm>
              <a:off x="975" y="176"/>
              <a:ext cx="3339"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400" b="1">
                  <a:solidFill>
                    <a:srgbClr val="3333FF"/>
                  </a:solidFill>
                  <a:cs typeface="Times New Roman" panose="02020603050405020304" pitchFamily="18" charset="0"/>
                </a:rPr>
                <a:t>ΟΞΕΑ - ΒΑΣΕΙΣ - ΟΞΕΙΔΙΑ - ΑΛΑΤΑ</a:t>
              </a:r>
              <a:r>
                <a:rPr lang="en-US" altLang="el-GR" sz="1800">
                  <a:solidFill>
                    <a:srgbClr val="000000"/>
                  </a:solidFill>
                </a:rPr>
                <a:t> </a:t>
              </a:r>
            </a:p>
          </p:txBody>
        </p:sp>
        <p:sp>
          <p:nvSpPr>
            <p:cNvPr id="77836" name="WordArt 8">
              <a:extLst>
                <a:ext uri="{FF2B5EF4-FFF2-40B4-BE49-F238E27FC236}">
                  <a16:creationId xmlns:a16="http://schemas.microsoft.com/office/drawing/2014/main" id="{178FAADE-6D92-45A6-8D92-FF01AA380C16}"/>
                </a:ext>
              </a:extLst>
            </p:cNvPr>
            <p:cNvSpPr>
              <a:spLocks noChangeArrowheads="1" noChangeShapeType="1" noTextEdit="1"/>
            </p:cNvSpPr>
            <p:nvPr/>
          </p:nvSpPr>
          <p:spPr bwMode="auto">
            <a:xfrm>
              <a:off x="476" y="164"/>
              <a:ext cx="383" cy="64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l-GR" sz="3600" kern="10">
                  <a:solidFill>
                    <a:srgbClr val="0000FF"/>
                  </a:solidFill>
                  <a:latin typeface="Arial Black" panose="020B0A04020102020204" pitchFamily="34" charset="0"/>
                </a:rPr>
                <a:t>3</a:t>
              </a:r>
            </a:p>
          </p:txBody>
        </p:sp>
      </p:grpSp>
      <p:sp>
        <p:nvSpPr>
          <p:cNvPr id="77828" name="Rectangle 9">
            <a:extLst>
              <a:ext uri="{FF2B5EF4-FFF2-40B4-BE49-F238E27FC236}">
                <a16:creationId xmlns:a16="http://schemas.microsoft.com/office/drawing/2014/main" id="{698676EA-F2DD-4016-8E44-2B54579BBC40}"/>
              </a:ext>
            </a:extLst>
          </p:cNvPr>
          <p:cNvSpPr>
            <a:spLocks noChangeArrowheads="1"/>
          </p:cNvSpPr>
          <p:nvPr/>
        </p:nvSpPr>
        <p:spPr bwMode="auto">
          <a:xfrm>
            <a:off x="2854326" y="1101696"/>
            <a:ext cx="77065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l-GR" sz="2000" b="1">
                <a:solidFill>
                  <a:srgbClr val="3333FF"/>
                </a:solidFill>
                <a:cs typeface="Times New Roman" panose="02020603050405020304" pitchFamily="18" charset="0"/>
              </a:rPr>
              <a:t>3.2.1 Ορισμός-Ονοματολογία -Ταξινόμηση Οξέων και Βάσεων</a:t>
            </a:r>
            <a:r>
              <a:rPr lang="en-US" altLang="el-GR" sz="1800">
                <a:solidFill>
                  <a:srgbClr val="000000"/>
                </a:solidFill>
              </a:rPr>
              <a:t> </a:t>
            </a:r>
          </a:p>
        </p:txBody>
      </p:sp>
      <p:sp>
        <p:nvSpPr>
          <p:cNvPr id="77829" name="Rectangle 12">
            <a:extLst>
              <a:ext uri="{FF2B5EF4-FFF2-40B4-BE49-F238E27FC236}">
                <a16:creationId xmlns:a16="http://schemas.microsoft.com/office/drawing/2014/main" id="{BA703AB6-0395-413E-B7F2-012A460DABA2}"/>
              </a:ext>
            </a:extLst>
          </p:cNvPr>
          <p:cNvSpPr>
            <a:spLocks noChangeArrowheads="1"/>
          </p:cNvSpPr>
          <p:nvPr/>
        </p:nvSpPr>
        <p:spPr bwMode="auto">
          <a:xfrm>
            <a:off x="3347648" y="1555107"/>
            <a:ext cx="32059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2400" b="1">
                <a:solidFill>
                  <a:srgbClr val="0000FF"/>
                </a:solidFill>
                <a:cs typeface="Times New Roman" panose="02020603050405020304" pitchFamily="18" charset="0"/>
              </a:rPr>
              <a:t>Ταξινόμηση βάσεων</a:t>
            </a:r>
            <a:r>
              <a:rPr lang="el-GR" altLang="el-GR" sz="1800">
                <a:solidFill>
                  <a:srgbClr val="000000"/>
                </a:solidFill>
              </a:rPr>
              <a:t> </a:t>
            </a:r>
          </a:p>
        </p:txBody>
      </p:sp>
      <p:sp>
        <p:nvSpPr>
          <p:cNvPr id="77838" name="Rectangle 14">
            <a:extLst>
              <a:ext uri="{FF2B5EF4-FFF2-40B4-BE49-F238E27FC236}">
                <a16:creationId xmlns:a16="http://schemas.microsoft.com/office/drawing/2014/main" id="{7BB9B907-0837-4542-8B77-3A450427FFD0}"/>
              </a:ext>
            </a:extLst>
          </p:cNvPr>
          <p:cNvSpPr>
            <a:spLocks noChangeArrowheads="1"/>
          </p:cNvSpPr>
          <p:nvPr/>
        </p:nvSpPr>
        <p:spPr bwMode="auto">
          <a:xfrm>
            <a:off x="1919288" y="2205038"/>
            <a:ext cx="799306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1800" b="1">
                <a:solidFill>
                  <a:srgbClr val="000000"/>
                </a:solidFill>
                <a:cs typeface="Times New Roman" panose="02020603050405020304" pitchFamily="18" charset="0"/>
              </a:rPr>
              <a:t>1. Οι βάσεις, ανάλογα με τον αριθμό των ΟΗ</a:t>
            </a:r>
            <a:r>
              <a:rPr lang="el-GR" altLang="el-GR" sz="1800" b="1" baseline="30000">
                <a:solidFill>
                  <a:srgbClr val="000000"/>
                </a:solidFill>
                <a:cs typeface="Times New Roman" panose="02020603050405020304" pitchFamily="18" charset="0"/>
              </a:rPr>
              <a:t>-</a:t>
            </a:r>
            <a:r>
              <a:rPr lang="el-GR" altLang="el-GR" sz="1800" b="1">
                <a:solidFill>
                  <a:srgbClr val="000000"/>
                </a:solidFill>
                <a:cs typeface="Times New Roman" panose="02020603050405020304" pitchFamily="18" charset="0"/>
              </a:rPr>
              <a:t> που αποδίδουν στα υδατικά τους διαλύματα, διακρίνονται σε </a:t>
            </a:r>
            <a:r>
              <a:rPr lang="el-GR" altLang="el-GR" sz="1800" b="1" i="1">
                <a:solidFill>
                  <a:srgbClr val="000000"/>
                </a:solidFill>
                <a:cs typeface="Times New Roman" panose="02020603050405020304" pitchFamily="18" charset="0"/>
              </a:rPr>
              <a:t>μονουδροξυλικές</a:t>
            </a:r>
            <a:r>
              <a:rPr lang="el-GR" altLang="el-GR" sz="1800" b="1">
                <a:solidFill>
                  <a:srgbClr val="000000"/>
                </a:solidFill>
                <a:cs typeface="Times New Roman" panose="02020603050405020304" pitchFamily="18" charset="0"/>
              </a:rPr>
              <a:t> (ή μονόξινες), πολυυδροξυλικές  (ή πολυόξινες). Έτσι έχουμε:</a:t>
            </a:r>
            <a:endParaRPr lang="en-US" altLang="el-GR" sz="1800" b="1">
              <a:solidFill>
                <a:srgbClr val="000000"/>
              </a:solidFill>
            </a:endParaRPr>
          </a:p>
          <a:p>
            <a:pPr algn="just" eaLnBrk="0" fontAlgn="base" hangingPunct="0">
              <a:spcBef>
                <a:spcPct val="0"/>
              </a:spcBef>
              <a:spcAft>
                <a:spcPct val="0"/>
              </a:spcAft>
              <a:buNone/>
            </a:pPr>
            <a:r>
              <a:rPr lang="el-GR" altLang="el-GR" sz="1800" b="1">
                <a:solidFill>
                  <a:srgbClr val="000000"/>
                </a:solidFill>
                <a:cs typeface="Times New Roman" panose="02020603050405020304" pitchFamily="18" charset="0"/>
              </a:rPr>
              <a:t>KOH:	    </a:t>
            </a:r>
            <a:r>
              <a:rPr lang="en-US" altLang="el-GR" sz="1800" b="1">
                <a:solidFill>
                  <a:srgbClr val="000000"/>
                </a:solidFill>
                <a:cs typeface="Times New Roman" panose="02020603050405020304" pitchFamily="18" charset="0"/>
              </a:rPr>
              <a:t> </a:t>
            </a:r>
            <a:r>
              <a:rPr lang="el-GR" altLang="el-GR" sz="1800" b="1">
                <a:solidFill>
                  <a:srgbClr val="000000"/>
                </a:solidFill>
                <a:cs typeface="Times New Roman" panose="02020603050405020304" pitchFamily="18" charset="0"/>
              </a:rPr>
              <a:t> μονόξινη βάση</a:t>
            </a:r>
            <a:endParaRPr lang="en-US" altLang="el-GR" sz="1800" b="1">
              <a:solidFill>
                <a:srgbClr val="000000"/>
              </a:solidFill>
            </a:endParaRPr>
          </a:p>
          <a:p>
            <a:pPr algn="just" eaLnBrk="0" fontAlgn="base" hangingPunct="0">
              <a:spcBef>
                <a:spcPct val="0"/>
              </a:spcBef>
              <a:spcAft>
                <a:spcPct val="0"/>
              </a:spcAft>
              <a:buNone/>
            </a:pPr>
            <a:r>
              <a:rPr lang="el-GR" altLang="el-GR" sz="1800" b="1">
                <a:solidFill>
                  <a:srgbClr val="000000"/>
                </a:solidFill>
                <a:cs typeface="Times New Roman" panose="02020603050405020304" pitchFamily="18" charset="0"/>
              </a:rPr>
              <a:t>Ba(OH)</a:t>
            </a:r>
            <a:r>
              <a:rPr lang="el-GR" altLang="el-GR" sz="1800" b="1" baseline="-30000">
                <a:solidFill>
                  <a:srgbClr val="000000"/>
                </a:solidFill>
                <a:cs typeface="Times New Roman" panose="02020603050405020304" pitchFamily="18" charset="0"/>
              </a:rPr>
              <a:t>2</a:t>
            </a:r>
            <a:r>
              <a:rPr lang="el-GR" altLang="el-GR" sz="1800" b="1">
                <a:solidFill>
                  <a:srgbClr val="000000"/>
                </a:solidFill>
                <a:cs typeface="Times New Roman" panose="02020603050405020304" pitchFamily="18" charset="0"/>
              </a:rPr>
              <a:t>: </a:t>
            </a:r>
            <a:r>
              <a:rPr lang="en-US" altLang="el-GR" sz="1800" b="1">
                <a:solidFill>
                  <a:srgbClr val="000000"/>
                </a:solidFill>
                <a:cs typeface="Times New Roman" panose="02020603050405020304" pitchFamily="18" charset="0"/>
              </a:rPr>
              <a:t>   </a:t>
            </a:r>
            <a:r>
              <a:rPr lang="el-GR" altLang="el-GR" sz="1800" b="1">
                <a:solidFill>
                  <a:srgbClr val="000000"/>
                </a:solidFill>
                <a:cs typeface="Times New Roman" panose="02020603050405020304" pitchFamily="18" charset="0"/>
              </a:rPr>
              <a:t> δισόξινη βάση</a:t>
            </a:r>
          </a:p>
        </p:txBody>
      </p:sp>
      <p:grpSp>
        <p:nvGrpSpPr>
          <p:cNvPr id="3" name="Group 18">
            <a:extLst>
              <a:ext uri="{FF2B5EF4-FFF2-40B4-BE49-F238E27FC236}">
                <a16:creationId xmlns:a16="http://schemas.microsoft.com/office/drawing/2014/main" id="{0470BEB2-C3C0-41CA-9099-61271536AA58}"/>
              </a:ext>
            </a:extLst>
          </p:cNvPr>
          <p:cNvGrpSpPr>
            <a:grpSpLocks/>
          </p:cNvGrpSpPr>
          <p:nvPr/>
        </p:nvGrpSpPr>
        <p:grpSpPr bwMode="auto">
          <a:xfrm>
            <a:off x="1919289" y="3933825"/>
            <a:ext cx="7991475" cy="1435100"/>
            <a:chOff x="249" y="2478"/>
            <a:chExt cx="5034" cy="904"/>
          </a:xfrm>
        </p:grpSpPr>
        <p:sp>
          <p:nvSpPr>
            <p:cNvPr id="77832" name="Rectangle 16">
              <a:extLst>
                <a:ext uri="{FF2B5EF4-FFF2-40B4-BE49-F238E27FC236}">
                  <a16:creationId xmlns:a16="http://schemas.microsoft.com/office/drawing/2014/main" id="{C7510A25-4203-4D1E-A292-8898495ED0DA}"/>
                </a:ext>
              </a:extLst>
            </p:cNvPr>
            <p:cNvSpPr>
              <a:spLocks noChangeArrowheads="1"/>
            </p:cNvSpPr>
            <p:nvPr/>
          </p:nvSpPr>
          <p:spPr bwMode="auto">
            <a:xfrm>
              <a:off x="249" y="2478"/>
              <a:ext cx="503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l-GR" altLang="el-GR" sz="1800" b="1">
                  <a:solidFill>
                    <a:srgbClr val="000000"/>
                  </a:solidFill>
                  <a:cs typeface="Times New Roman" panose="02020603050405020304" pitchFamily="18" charset="0"/>
                </a:rPr>
                <a:t>2. Οι βάσεις διακρίνονται επίσης σε </a:t>
              </a:r>
              <a:r>
                <a:rPr lang="el-GR" altLang="el-GR" sz="1800" b="1" i="1">
                  <a:solidFill>
                    <a:srgbClr val="000000"/>
                  </a:solidFill>
                  <a:cs typeface="Times New Roman" panose="02020603050405020304" pitchFamily="18" charset="0"/>
                </a:rPr>
                <a:t>ισχυρές</a:t>
              </a:r>
              <a:r>
                <a:rPr lang="el-GR" altLang="el-GR" sz="1800" b="1">
                  <a:solidFill>
                    <a:srgbClr val="000000"/>
                  </a:solidFill>
                  <a:cs typeface="Times New Roman" panose="02020603050405020304" pitchFamily="18" charset="0"/>
                </a:rPr>
                <a:t>, όταν διίστανται πλήρως σε ιόντα, και </a:t>
              </a:r>
              <a:r>
                <a:rPr lang="el-GR" altLang="el-GR" sz="1800" b="1" i="1">
                  <a:solidFill>
                    <a:srgbClr val="000000"/>
                  </a:solidFill>
                  <a:cs typeface="Times New Roman" panose="02020603050405020304" pitchFamily="18" charset="0"/>
                </a:rPr>
                <a:t>ασθενείς,</a:t>
              </a:r>
              <a:r>
                <a:rPr lang="el-GR" altLang="el-GR" sz="1800" b="1">
                  <a:solidFill>
                    <a:srgbClr val="000000"/>
                  </a:solidFill>
                  <a:cs typeface="Times New Roman" panose="02020603050405020304" pitchFamily="18" charset="0"/>
                </a:rPr>
                <a:t> όταν διίστανται μερικώς σε ιόντα. Παρακάτω δίνεται χαρακτηριστικό παράδειγμα για κάθε περίπτωση:</a:t>
              </a:r>
              <a:endParaRPr lang="en-US" altLang="el-GR" sz="1800" b="1">
                <a:solidFill>
                  <a:srgbClr val="000000"/>
                </a:solidFill>
              </a:endParaRPr>
            </a:p>
            <a:p>
              <a:pPr algn="just" eaLnBrk="0" fontAlgn="base" hangingPunct="0">
                <a:spcBef>
                  <a:spcPct val="0"/>
                </a:spcBef>
                <a:spcAft>
                  <a:spcPct val="0"/>
                </a:spcAft>
                <a:buNone/>
              </a:pPr>
              <a:r>
                <a:rPr lang="el-GR" altLang="el-GR" sz="1800" b="1">
                  <a:solidFill>
                    <a:srgbClr val="000000"/>
                  </a:solidFill>
                  <a:cs typeface="Times New Roman" panose="02020603050405020304" pitchFamily="18" charset="0"/>
                </a:rPr>
                <a:t>Ισχυρή βάση :    </a:t>
              </a:r>
              <a:r>
                <a:rPr lang="en-US" altLang="el-GR" sz="1800" b="1">
                  <a:solidFill>
                    <a:srgbClr val="000000"/>
                  </a:solidFill>
                  <a:cs typeface="Times New Roman" panose="02020603050405020304" pitchFamily="18" charset="0"/>
                </a:rPr>
                <a:t>NaOH</a:t>
              </a:r>
              <a:r>
                <a:rPr lang="el-GR" altLang="el-GR" sz="1800" b="1" baseline="-30000">
                  <a:solidFill>
                    <a:srgbClr val="000000"/>
                  </a:solidFill>
                  <a:cs typeface="Times New Roman" panose="02020603050405020304" pitchFamily="18" charset="0"/>
                </a:rPr>
                <a:t> </a:t>
              </a:r>
              <a:r>
                <a:rPr lang="el-GR" altLang="el-GR" sz="18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l-GR" altLang="el-GR" sz="1800" b="1">
                  <a:solidFill>
                    <a:srgbClr val="000000"/>
                  </a:solidFill>
                  <a:cs typeface="Times New Roman" panose="02020603050405020304" pitchFamily="18" charset="0"/>
                </a:rPr>
                <a:t> </a:t>
              </a:r>
              <a:r>
                <a:rPr lang="en-US" altLang="el-GR" sz="18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a:t>
              </a:r>
              <a:r>
                <a:rPr lang="el-GR" altLang="el-GR" sz="1800" b="1"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l-GR" altLang="el-GR" sz="18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el-GR" sz="1800" b="1">
                  <a:solidFill>
                    <a:srgbClr val="000000"/>
                  </a:solidFill>
                  <a:latin typeface="Times New Roman" panose="02020603050405020304" pitchFamily="18" charset="0"/>
                  <a:cs typeface="Times New Roman" panose="02020603050405020304" pitchFamily="18" charset="0"/>
                  <a:sym typeface="Symbol" panose="05050102010706020507" pitchFamily="18" charset="2"/>
                </a:rPr>
                <a:t>OH</a:t>
              </a:r>
              <a:r>
                <a:rPr lang="el-GR" altLang="el-GR" sz="1800" b="1"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l-GR" sz="1800" b="1" baseline="30000">
                <a:solidFill>
                  <a:srgbClr val="000000"/>
                </a:solidFill>
                <a:latin typeface="Times New Roman" panose="02020603050405020304" pitchFamily="18" charset="0"/>
                <a:cs typeface="Times New Roman" panose="02020603050405020304" pitchFamily="18" charset="0"/>
                <a:sym typeface="Symbol" panose="05050102010706020507" pitchFamily="18" charset="2"/>
              </a:endParaRPr>
            </a:p>
            <a:p>
              <a:pPr algn="just" eaLnBrk="0" fontAlgn="base" hangingPunct="0">
                <a:spcBef>
                  <a:spcPct val="0"/>
                </a:spcBef>
                <a:spcAft>
                  <a:spcPct val="0"/>
                </a:spcAft>
                <a:buNone/>
              </a:pPr>
              <a:r>
                <a:rPr lang="el-GR" altLang="el-GR" sz="1600" b="1">
                  <a:solidFill>
                    <a:srgbClr val="000000"/>
                  </a:solidFill>
                  <a:sym typeface="Symbol" panose="05050102010706020507" pitchFamily="18" charset="2"/>
                </a:rPr>
                <a:t>Ασθενής βάση:  </a:t>
              </a:r>
              <a:r>
                <a:rPr lang="en-US" altLang="el-GR" sz="1600" b="1">
                  <a:solidFill>
                    <a:srgbClr val="000000"/>
                  </a:solidFill>
                  <a:cs typeface="Times New Roman" panose="02020603050405020304" pitchFamily="18" charset="0"/>
                  <a:sym typeface="Symbol" panose="05050102010706020507" pitchFamily="18" charset="2"/>
                </a:rPr>
                <a:t>NH</a:t>
              </a:r>
              <a:r>
                <a:rPr lang="el-GR" altLang="el-GR" sz="1600" b="1" baseline="-30000">
                  <a:solidFill>
                    <a:srgbClr val="000000"/>
                  </a:solidFill>
                  <a:cs typeface="Times New Roman" panose="02020603050405020304" pitchFamily="18" charset="0"/>
                  <a:sym typeface="Symbol" panose="05050102010706020507" pitchFamily="18" charset="2"/>
                </a:rPr>
                <a:t>3</a:t>
              </a:r>
              <a:r>
                <a:rPr lang="el-GR" altLang="el-GR" sz="1600" b="1">
                  <a:solidFill>
                    <a:srgbClr val="000000"/>
                  </a:solidFill>
                  <a:cs typeface="Times New Roman" panose="02020603050405020304" pitchFamily="18" charset="0"/>
                  <a:sym typeface="Symbol" panose="05050102010706020507" pitchFamily="18" charset="2"/>
                </a:rPr>
                <a:t> + </a:t>
              </a:r>
              <a:r>
                <a:rPr lang="en-US" altLang="el-GR" sz="1600" b="1">
                  <a:solidFill>
                    <a:srgbClr val="000000"/>
                  </a:solidFill>
                  <a:cs typeface="Times New Roman" panose="02020603050405020304" pitchFamily="18" charset="0"/>
                  <a:sym typeface="Symbol" panose="05050102010706020507" pitchFamily="18" charset="2"/>
                </a:rPr>
                <a:t>H</a:t>
              </a:r>
              <a:r>
                <a:rPr lang="el-GR" altLang="el-GR" sz="1600" b="1" baseline="-30000">
                  <a:solidFill>
                    <a:srgbClr val="000000"/>
                  </a:solidFill>
                  <a:cs typeface="Times New Roman" panose="02020603050405020304" pitchFamily="18" charset="0"/>
                  <a:sym typeface="Symbol" panose="05050102010706020507" pitchFamily="18" charset="2"/>
                </a:rPr>
                <a:t>2</a:t>
              </a:r>
              <a:r>
                <a:rPr lang="en-US" altLang="el-GR" sz="1600" b="1">
                  <a:solidFill>
                    <a:srgbClr val="000000"/>
                  </a:solidFill>
                  <a:cs typeface="Times New Roman" panose="02020603050405020304" pitchFamily="18" charset="0"/>
                  <a:sym typeface="Symbol" panose="05050102010706020507" pitchFamily="18" charset="2"/>
                </a:rPr>
                <a:t>O</a:t>
              </a:r>
              <a:r>
                <a:rPr lang="el-GR" altLang="el-GR" sz="1600" b="1">
                  <a:solidFill>
                    <a:srgbClr val="000000"/>
                  </a:solidFill>
                  <a:cs typeface="Times New Roman" panose="02020603050405020304" pitchFamily="18" charset="0"/>
                  <a:sym typeface="Symbol" panose="05050102010706020507" pitchFamily="18" charset="2"/>
                </a:rPr>
                <a:t>            </a:t>
              </a:r>
              <a:r>
                <a:rPr lang="en-US" altLang="el-GR" sz="1600" b="1">
                  <a:solidFill>
                    <a:srgbClr val="000000"/>
                  </a:solidFill>
                  <a:cs typeface="Times New Roman" panose="02020603050405020304" pitchFamily="18" charset="0"/>
                  <a:sym typeface="Symbol" panose="05050102010706020507" pitchFamily="18" charset="2"/>
                </a:rPr>
                <a:t>NH</a:t>
              </a:r>
              <a:r>
                <a:rPr lang="el-GR" altLang="el-GR" sz="1600" b="1" baseline="-30000">
                  <a:solidFill>
                    <a:srgbClr val="000000"/>
                  </a:solidFill>
                  <a:cs typeface="Times New Roman" panose="02020603050405020304" pitchFamily="18" charset="0"/>
                  <a:sym typeface="Symbol" panose="05050102010706020507" pitchFamily="18" charset="2"/>
                </a:rPr>
                <a:t>4</a:t>
              </a:r>
              <a:r>
                <a:rPr lang="el-GR" altLang="el-GR" sz="1600" b="1" baseline="30000">
                  <a:solidFill>
                    <a:srgbClr val="000000"/>
                  </a:solidFill>
                  <a:cs typeface="Times New Roman" panose="02020603050405020304" pitchFamily="18" charset="0"/>
                  <a:sym typeface="Symbol" panose="05050102010706020507" pitchFamily="18" charset="2"/>
                </a:rPr>
                <a:t>+</a:t>
              </a:r>
              <a:r>
                <a:rPr lang="el-GR" altLang="el-GR" sz="1600" b="1" i="1">
                  <a:solidFill>
                    <a:srgbClr val="000000"/>
                  </a:solidFill>
                  <a:cs typeface="Times New Roman" panose="02020603050405020304" pitchFamily="18" charset="0"/>
                  <a:sym typeface="Symbol" panose="05050102010706020507" pitchFamily="18" charset="2"/>
                </a:rPr>
                <a:t> </a:t>
              </a:r>
              <a:r>
                <a:rPr lang="el-GR" altLang="el-GR" sz="1600" b="1">
                  <a:solidFill>
                    <a:srgbClr val="000000"/>
                  </a:solidFill>
                  <a:cs typeface="Times New Roman" panose="02020603050405020304" pitchFamily="18" charset="0"/>
                  <a:sym typeface="Symbol" panose="05050102010706020507" pitchFamily="18" charset="2"/>
                </a:rPr>
                <a:t>+ </a:t>
              </a:r>
              <a:r>
                <a:rPr lang="en-US" altLang="el-GR" sz="1600" b="1">
                  <a:solidFill>
                    <a:srgbClr val="000000"/>
                  </a:solidFill>
                  <a:cs typeface="Times New Roman" panose="02020603050405020304" pitchFamily="18" charset="0"/>
                  <a:sym typeface="Symbol" panose="05050102010706020507" pitchFamily="18" charset="2"/>
                </a:rPr>
                <a:t>OH</a:t>
              </a:r>
              <a:r>
                <a:rPr lang="el-GR" altLang="el-GR" sz="1600" b="1" baseline="30000">
                  <a:solidFill>
                    <a:srgbClr val="000000"/>
                  </a:solidFill>
                  <a:cs typeface="Times New Roman" panose="02020603050405020304" pitchFamily="18" charset="0"/>
                  <a:sym typeface="Symbol" panose="05050102010706020507" pitchFamily="18" charset="2"/>
                </a:rPr>
                <a:t>-</a:t>
              </a:r>
            </a:p>
          </p:txBody>
        </p:sp>
        <p:graphicFrame>
          <p:nvGraphicFramePr>
            <p:cNvPr id="77833" name="Object 17">
              <a:extLst>
                <a:ext uri="{FF2B5EF4-FFF2-40B4-BE49-F238E27FC236}">
                  <a16:creationId xmlns:a16="http://schemas.microsoft.com/office/drawing/2014/main" id="{3DEE4CF0-F2A1-4929-9E11-95B9DFF65B87}"/>
                </a:ext>
              </a:extLst>
            </p:cNvPr>
            <p:cNvGraphicFramePr>
              <a:graphicFrameLocks noChangeAspect="1"/>
            </p:cNvGraphicFramePr>
            <p:nvPr/>
          </p:nvGraphicFramePr>
          <p:xfrm>
            <a:off x="2018" y="3203"/>
            <a:ext cx="362" cy="151"/>
          </p:xfrm>
          <a:graphic>
            <a:graphicData uri="http://schemas.openxmlformats.org/presentationml/2006/ole">
              <mc:AlternateContent xmlns:mc="http://schemas.openxmlformats.org/markup-compatibility/2006">
                <mc:Choice xmlns:v="urn:schemas-microsoft-com:vml" Requires="v">
                  <p:oleObj spid="_x0000_s7171" r:id="rId3" imgW="398780" imgH="167640" progId="">
                    <p:embed/>
                  </p:oleObj>
                </mc:Choice>
                <mc:Fallback>
                  <p:oleObj r:id="rId3" imgW="398780" imgH="167640" progId="">
                    <p:embed/>
                    <p:pic>
                      <p:nvPicPr>
                        <p:cNvPr id="77833" name="Object 17">
                          <a:extLst>
                            <a:ext uri="{FF2B5EF4-FFF2-40B4-BE49-F238E27FC236}">
                              <a16:creationId xmlns:a16="http://schemas.microsoft.com/office/drawing/2014/main" id="{3DEE4CF0-F2A1-4929-9E11-95B9DFF65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3203"/>
                          <a:ext cx="362"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7838"/>
                                        </p:tgtEl>
                                        <p:attrNameLst>
                                          <p:attrName>style.visibility</p:attrName>
                                        </p:attrNameLst>
                                      </p:cBhvr>
                                      <p:to>
                                        <p:strVal val="visible"/>
                                      </p:to>
                                    </p:set>
                                    <p:animEffect transition="in" filter="strips(downRight)">
                                      <p:cBhvr>
                                        <p:cTn id="7" dur="500"/>
                                        <p:tgtEl>
                                          <p:spTgt spid="778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TotalTime>
  <Words>1087</Words>
  <Application>Microsoft Office PowerPoint</Application>
  <PresentationFormat>Widescreen</PresentationFormat>
  <Paragraphs>130</Paragraphs>
  <Slides>13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21" baseType="lpstr">
      <vt:lpstr>Arial</vt:lpstr>
      <vt:lpstr>Arial Black</vt:lpstr>
      <vt:lpstr>Calibri</vt:lpstr>
      <vt:lpstr>Garamond</vt:lpstr>
      <vt:lpstr>Times New Roman</vt:lpstr>
      <vt:lpstr>Default Design</vt:lpstr>
      <vt:lpstr>MSPhotoEd.3</vt:lpstr>
      <vt:lpstr>ChemDraw.Document.4.5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Yiannis Chiotelis</dc:creator>
  <cp:lastModifiedBy>Yiannis Chiotelis</cp:lastModifiedBy>
  <cp:revision>2</cp:revision>
  <dcterms:created xsi:type="dcterms:W3CDTF">2020-03-25T16:47:09Z</dcterms:created>
  <dcterms:modified xsi:type="dcterms:W3CDTF">2020-03-25T17:07:52Z</dcterms:modified>
</cp:coreProperties>
</file>