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2" r:id="rId2"/>
    <p:sldId id="313" r:id="rId3"/>
    <p:sldId id="314" r:id="rId4"/>
    <p:sldId id="315" r:id="rId5"/>
    <p:sldId id="316" r:id="rId6"/>
    <p:sldId id="317" r:id="rId7"/>
    <p:sldId id="318" r:id="rId8"/>
    <p:sldId id="319" r:id="rId9"/>
    <p:sldId id="320"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p>
        </p:txBody>
      </p:sp>
      <p:sp>
        <p:nvSpPr>
          <p:cNvPr id="4" name="Rectangle 4">
            <a:extLst>
              <a:ext uri="{FF2B5EF4-FFF2-40B4-BE49-F238E27FC236}">
                <a16:creationId xmlns:a16="http://schemas.microsoft.com/office/drawing/2014/main" id="{FA46D192-DC24-4B0B-B130-C0E98CB202D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3EC9C42-C7DF-41C0-9429-22DE15A933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B34FB03-7A37-43A9-90B0-B656D7A92941}"/>
              </a:ext>
            </a:extLst>
          </p:cNvPr>
          <p:cNvSpPr>
            <a:spLocks noGrp="1" noChangeArrowheads="1"/>
          </p:cNvSpPr>
          <p:nvPr>
            <p:ph type="sldNum" sz="quarter" idx="12"/>
          </p:nvPr>
        </p:nvSpPr>
        <p:spPr>
          <a:ln/>
        </p:spPr>
        <p:txBody>
          <a:bodyPr/>
          <a:lstStyle>
            <a:lvl1pPr>
              <a:defRPr/>
            </a:lvl1pPr>
          </a:lstStyle>
          <a:p>
            <a:fld id="{856737C5-316C-4850-B811-53D2E775025F}" type="slidenum">
              <a:rPr lang="en-US" altLang="el-GR"/>
              <a:pPr/>
              <a:t>‹#›</a:t>
            </a:fld>
            <a:endParaRPr lang="en-US" altLang="el-GR"/>
          </a:p>
        </p:txBody>
      </p:sp>
    </p:spTree>
    <p:extLst>
      <p:ext uri="{BB962C8B-B14F-4D97-AF65-F5344CB8AC3E}">
        <p14:creationId xmlns:p14="http://schemas.microsoft.com/office/powerpoint/2010/main" val="424521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id="{B08D13CA-BE8E-4999-B638-456749F9E82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71A74EF-52E2-4E1F-B153-B2EF51EB41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0D9925-B83F-4F37-A34C-8D1208BBD134}"/>
              </a:ext>
            </a:extLst>
          </p:cNvPr>
          <p:cNvSpPr>
            <a:spLocks noGrp="1" noChangeArrowheads="1"/>
          </p:cNvSpPr>
          <p:nvPr>
            <p:ph type="sldNum" sz="quarter" idx="12"/>
          </p:nvPr>
        </p:nvSpPr>
        <p:spPr>
          <a:ln/>
        </p:spPr>
        <p:txBody>
          <a:bodyPr/>
          <a:lstStyle>
            <a:lvl1pPr>
              <a:defRPr/>
            </a:lvl1pPr>
          </a:lstStyle>
          <a:p>
            <a:fld id="{EBBFA411-D71D-4780-BE79-57A5C5C3100D}" type="slidenum">
              <a:rPr lang="en-US" altLang="el-GR"/>
              <a:pPr/>
              <a:t>‹#›</a:t>
            </a:fld>
            <a:endParaRPr lang="en-US" altLang="el-GR"/>
          </a:p>
        </p:txBody>
      </p:sp>
    </p:spTree>
    <p:extLst>
      <p:ext uri="{BB962C8B-B14F-4D97-AF65-F5344CB8AC3E}">
        <p14:creationId xmlns:p14="http://schemas.microsoft.com/office/powerpoint/2010/main" val="85409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id="{A4BB6481-4863-40D5-8CAB-677EC106CB4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D34A2B4-DA8A-4675-8B9C-73AE529258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1F175FB-FDFF-48C8-9287-575811DC3207}"/>
              </a:ext>
            </a:extLst>
          </p:cNvPr>
          <p:cNvSpPr>
            <a:spLocks noGrp="1" noChangeArrowheads="1"/>
          </p:cNvSpPr>
          <p:nvPr>
            <p:ph type="sldNum" sz="quarter" idx="12"/>
          </p:nvPr>
        </p:nvSpPr>
        <p:spPr>
          <a:ln/>
        </p:spPr>
        <p:txBody>
          <a:bodyPr/>
          <a:lstStyle>
            <a:lvl1pPr>
              <a:defRPr/>
            </a:lvl1pPr>
          </a:lstStyle>
          <a:p>
            <a:fld id="{7DB69A63-A3C7-413B-8348-F28C326FC6B5}" type="slidenum">
              <a:rPr lang="en-US" altLang="el-GR"/>
              <a:pPr/>
              <a:t>‹#›</a:t>
            </a:fld>
            <a:endParaRPr lang="en-US" altLang="el-GR"/>
          </a:p>
        </p:txBody>
      </p:sp>
    </p:spTree>
    <p:extLst>
      <p:ext uri="{BB962C8B-B14F-4D97-AF65-F5344CB8AC3E}">
        <p14:creationId xmlns:p14="http://schemas.microsoft.com/office/powerpoint/2010/main" val="1828495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id="{78699290-DBAC-4446-8D9A-236B16620B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9C2929-8247-4087-A5DA-AEDC0487DC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108746-794E-4741-8948-0C5579103F83}"/>
              </a:ext>
            </a:extLst>
          </p:cNvPr>
          <p:cNvSpPr>
            <a:spLocks noGrp="1" noChangeArrowheads="1"/>
          </p:cNvSpPr>
          <p:nvPr>
            <p:ph type="sldNum" sz="quarter" idx="12"/>
          </p:nvPr>
        </p:nvSpPr>
        <p:spPr>
          <a:ln/>
        </p:spPr>
        <p:txBody>
          <a:bodyPr/>
          <a:lstStyle>
            <a:lvl1pPr>
              <a:defRPr/>
            </a:lvl1pPr>
          </a:lstStyle>
          <a:p>
            <a:fld id="{B810CDE3-3916-4EBF-B944-47ECD833A671}" type="slidenum">
              <a:rPr lang="en-US" altLang="el-GR"/>
              <a:pPr/>
              <a:t>‹#›</a:t>
            </a:fld>
            <a:endParaRPr lang="en-US" altLang="el-GR"/>
          </a:p>
        </p:txBody>
      </p:sp>
    </p:spTree>
    <p:extLst>
      <p:ext uri="{BB962C8B-B14F-4D97-AF65-F5344CB8AC3E}">
        <p14:creationId xmlns:p14="http://schemas.microsoft.com/office/powerpoint/2010/main" val="236818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a:extLst>
              <a:ext uri="{FF2B5EF4-FFF2-40B4-BE49-F238E27FC236}">
                <a16:creationId xmlns:a16="http://schemas.microsoft.com/office/drawing/2014/main" id="{5514D53B-72B3-4F38-99CF-504178FABA1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4776A55-4EB5-453C-A966-13489F3D7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DE0C587-0054-46C8-A2BA-662535CDBD5C}"/>
              </a:ext>
            </a:extLst>
          </p:cNvPr>
          <p:cNvSpPr>
            <a:spLocks noGrp="1" noChangeArrowheads="1"/>
          </p:cNvSpPr>
          <p:nvPr>
            <p:ph type="sldNum" sz="quarter" idx="12"/>
          </p:nvPr>
        </p:nvSpPr>
        <p:spPr>
          <a:ln/>
        </p:spPr>
        <p:txBody>
          <a:bodyPr/>
          <a:lstStyle>
            <a:lvl1pPr>
              <a:defRPr/>
            </a:lvl1pPr>
          </a:lstStyle>
          <a:p>
            <a:fld id="{4951D254-B7D8-47E9-83EA-2D36605A5B5E}" type="slidenum">
              <a:rPr lang="en-US" altLang="el-GR"/>
              <a:pPr/>
              <a:t>‹#›</a:t>
            </a:fld>
            <a:endParaRPr lang="en-US" altLang="el-GR"/>
          </a:p>
        </p:txBody>
      </p:sp>
    </p:spTree>
    <p:extLst>
      <p:ext uri="{BB962C8B-B14F-4D97-AF65-F5344CB8AC3E}">
        <p14:creationId xmlns:p14="http://schemas.microsoft.com/office/powerpoint/2010/main" val="51900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a:extLst>
              <a:ext uri="{FF2B5EF4-FFF2-40B4-BE49-F238E27FC236}">
                <a16:creationId xmlns:a16="http://schemas.microsoft.com/office/drawing/2014/main" id="{DC988E26-F5F1-4D4A-A6C3-8B8AC16C07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9E7277-6A37-41D5-9704-E0A4E7B6C1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E51834-318B-46AE-95DD-1F83E855240D}"/>
              </a:ext>
            </a:extLst>
          </p:cNvPr>
          <p:cNvSpPr>
            <a:spLocks noGrp="1" noChangeArrowheads="1"/>
          </p:cNvSpPr>
          <p:nvPr>
            <p:ph type="sldNum" sz="quarter" idx="12"/>
          </p:nvPr>
        </p:nvSpPr>
        <p:spPr>
          <a:ln/>
        </p:spPr>
        <p:txBody>
          <a:bodyPr/>
          <a:lstStyle>
            <a:lvl1pPr>
              <a:defRPr/>
            </a:lvl1pPr>
          </a:lstStyle>
          <a:p>
            <a:fld id="{F066FB11-0928-4B85-A35C-85FB2B20C427}" type="slidenum">
              <a:rPr lang="en-US" altLang="el-GR"/>
              <a:pPr/>
              <a:t>‹#›</a:t>
            </a:fld>
            <a:endParaRPr lang="en-US" altLang="el-GR"/>
          </a:p>
        </p:txBody>
      </p:sp>
    </p:spTree>
    <p:extLst>
      <p:ext uri="{BB962C8B-B14F-4D97-AF65-F5344CB8AC3E}">
        <p14:creationId xmlns:p14="http://schemas.microsoft.com/office/powerpoint/2010/main" val="373747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a:extLst>
              <a:ext uri="{FF2B5EF4-FFF2-40B4-BE49-F238E27FC236}">
                <a16:creationId xmlns:a16="http://schemas.microsoft.com/office/drawing/2014/main" id="{04858994-4C1A-4CF4-B0BF-98D88B4920D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71A4AC8-2C6C-48E2-AB66-4A162A9FA1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26CF355-BD1B-466F-9229-BF5A55C1B19B}"/>
              </a:ext>
            </a:extLst>
          </p:cNvPr>
          <p:cNvSpPr>
            <a:spLocks noGrp="1" noChangeArrowheads="1"/>
          </p:cNvSpPr>
          <p:nvPr>
            <p:ph type="sldNum" sz="quarter" idx="12"/>
          </p:nvPr>
        </p:nvSpPr>
        <p:spPr>
          <a:ln/>
        </p:spPr>
        <p:txBody>
          <a:bodyPr/>
          <a:lstStyle>
            <a:lvl1pPr>
              <a:defRPr/>
            </a:lvl1pPr>
          </a:lstStyle>
          <a:p>
            <a:fld id="{BFE886DC-957D-4BC1-9B3B-23F6691801A2}" type="slidenum">
              <a:rPr lang="en-US" altLang="el-GR"/>
              <a:pPr/>
              <a:t>‹#›</a:t>
            </a:fld>
            <a:endParaRPr lang="en-US" altLang="el-GR"/>
          </a:p>
        </p:txBody>
      </p:sp>
    </p:spTree>
    <p:extLst>
      <p:ext uri="{BB962C8B-B14F-4D97-AF65-F5344CB8AC3E}">
        <p14:creationId xmlns:p14="http://schemas.microsoft.com/office/powerpoint/2010/main" val="232404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a:extLst>
              <a:ext uri="{FF2B5EF4-FFF2-40B4-BE49-F238E27FC236}">
                <a16:creationId xmlns:a16="http://schemas.microsoft.com/office/drawing/2014/main" id="{6BEA0DC6-E116-439E-931E-AD73E8A863B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2B695E1-67E3-4627-ADD5-EDFCD2F3F7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B03BD98-B384-44D0-B977-3506854F39D6}"/>
              </a:ext>
            </a:extLst>
          </p:cNvPr>
          <p:cNvSpPr>
            <a:spLocks noGrp="1" noChangeArrowheads="1"/>
          </p:cNvSpPr>
          <p:nvPr>
            <p:ph type="sldNum" sz="quarter" idx="12"/>
          </p:nvPr>
        </p:nvSpPr>
        <p:spPr>
          <a:ln/>
        </p:spPr>
        <p:txBody>
          <a:bodyPr/>
          <a:lstStyle>
            <a:lvl1pPr>
              <a:defRPr/>
            </a:lvl1pPr>
          </a:lstStyle>
          <a:p>
            <a:fld id="{26C96D93-0831-4866-8F93-1D9A0A2B5E7A}" type="slidenum">
              <a:rPr lang="en-US" altLang="el-GR"/>
              <a:pPr/>
              <a:t>‹#›</a:t>
            </a:fld>
            <a:endParaRPr lang="en-US" altLang="el-GR"/>
          </a:p>
        </p:txBody>
      </p:sp>
    </p:spTree>
    <p:extLst>
      <p:ext uri="{BB962C8B-B14F-4D97-AF65-F5344CB8AC3E}">
        <p14:creationId xmlns:p14="http://schemas.microsoft.com/office/powerpoint/2010/main" val="11483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A04ED9E-7101-4C7F-BF76-9617734FD99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E1F34CE-EE06-4852-9D86-3882F33F0A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A24F26F-C389-43EB-AE13-16ADE3A8E187}"/>
              </a:ext>
            </a:extLst>
          </p:cNvPr>
          <p:cNvSpPr>
            <a:spLocks noGrp="1" noChangeArrowheads="1"/>
          </p:cNvSpPr>
          <p:nvPr>
            <p:ph type="sldNum" sz="quarter" idx="12"/>
          </p:nvPr>
        </p:nvSpPr>
        <p:spPr>
          <a:ln/>
        </p:spPr>
        <p:txBody>
          <a:bodyPr/>
          <a:lstStyle>
            <a:lvl1pPr>
              <a:defRPr/>
            </a:lvl1pPr>
          </a:lstStyle>
          <a:p>
            <a:fld id="{61ACD6FB-D285-4871-9738-8A6E045EBBA7}" type="slidenum">
              <a:rPr lang="en-US" altLang="el-GR"/>
              <a:pPr/>
              <a:t>‹#›</a:t>
            </a:fld>
            <a:endParaRPr lang="en-US" altLang="el-GR"/>
          </a:p>
        </p:txBody>
      </p:sp>
    </p:spTree>
    <p:extLst>
      <p:ext uri="{BB962C8B-B14F-4D97-AF65-F5344CB8AC3E}">
        <p14:creationId xmlns:p14="http://schemas.microsoft.com/office/powerpoint/2010/main" val="274190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a:extLst>
              <a:ext uri="{FF2B5EF4-FFF2-40B4-BE49-F238E27FC236}">
                <a16:creationId xmlns:a16="http://schemas.microsoft.com/office/drawing/2014/main" id="{CFDF3F74-2EF0-4FB6-83B9-A358D72548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6C88469-0C0F-4FF5-8704-1D353AD790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38E6C12-F875-4054-9001-FCCBE144DED7}"/>
              </a:ext>
            </a:extLst>
          </p:cNvPr>
          <p:cNvSpPr>
            <a:spLocks noGrp="1" noChangeArrowheads="1"/>
          </p:cNvSpPr>
          <p:nvPr>
            <p:ph type="sldNum" sz="quarter" idx="12"/>
          </p:nvPr>
        </p:nvSpPr>
        <p:spPr>
          <a:ln/>
        </p:spPr>
        <p:txBody>
          <a:bodyPr/>
          <a:lstStyle>
            <a:lvl1pPr>
              <a:defRPr/>
            </a:lvl1pPr>
          </a:lstStyle>
          <a:p>
            <a:fld id="{95F86E60-A1F4-420D-BCF5-3E211A4E7767}" type="slidenum">
              <a:rPr lang="en-US" altLang="el-GR"/>
              <a:pPr/>
              <a:t>‹#›</a:t>
            </a:fld>
            <a:endParaRPr lang="en-US" altLang="el-GR"/>
          </a:p>
        </p:txBody>
      </p:sp>
    </p:spTree>
    <p:extLst>
      <p:ext uri="{BB962C8B-B14F-4D97-AF65-F5344CB8AC3E}">
        <p14:creationId xmlns:p14="http://schemas.microsoft.com/office/powerpoint/2010/main" val="354568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a:extLst>
              <a:ext uri="{FF2B5EF4-FFF2-40B4-BE49-F238E27FC236}">
                <a16:creationId xmlns:a16="http://schemas.microsoft.com/office/drawing/2014/main" id="{5FD212C4-8A87-42C6-9CC6-57339334DDE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06BDDCC-4A6F-406B-9A92-FC3BC4E12D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647E153-3BE7-4258-859D-8C340FA1DD4B}"/>
              </a:ext>
            </a:extLst>
          </p:cNvPr>
          <p:cNvSpPr>
            <a:spLocks noGrp="1" noChangeArrowheads="1"/>
          </p:cNvSpPr>
          <p:nvPr>
            <p:ph type="sldNum" sz="quarter" idx="12"/>
          </p:nvPr>
        </p:nvSpPr>
        <p:spPr>
          <a:ln/>
        </p:spPr>
        <p:txBody>
          <a:bodyPr/>
          <a:lstStyle>
            <a:lvl1pPr>
              <a:defRPr/>
            </a:lvl1pPr>
          </a:lstStyle>
          <a:p>
            <a:fld id="{50671A6A-7A5E-40EF-B6B8-A446646084DF}" type="slidenum">
              <a:rPr lang="en-US" altLang="el-GR"/>
              <a:pPr/>
              <a:t>‹#›</a:t>
            </a:fld>
            <a:endParaRPr lang="en-US" altLang="el-GR"/>
          </a:p>
        </p:txBody>
      </p:sp>
    </p:spTree>
    <p:extLst>
      <p:ext uri="{BB962C8B-B14F-4D97-AF65-F5344CB8AC3E}">
        <p14:creationId xmlns:p14="http://schemas.microsoft.com/office/powerpoint/2010/main" val="448521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CCCC"/>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BB885EC-891D-47D4-98B2-2FBBCCF41378}"/>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a:t>Click to edit Master title style</a:t>
            </a:r>
          </a:p>
        </p:txBody>
      </p:sp>
      <p:sp>
        <p:nvSpPr>
          <p:cNvPr id="1027" name="Rectangle 3">
            <a:extLst>
              <a:ext uri="{FF2B5EF4-FFF2-40B4-BE49-F238E27FC236}">
                <a16:creationId xmlns:a16="http://schemas.microsoft.com/office/drawing/2014/main" id="{C13B0ED3-E4FC-4DAF-9884-A40B8C90F778}"/>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1028" name="Rectangle 4">
            <a:extLst>
              <a:ext uri="{FF2B5EF4-FFF2-40B4-BE49-F238E27FC236}">
                <a16:creationId xmlns:a16="http://schemas.microsoft.com/office/drawing/2014/main" id="{916B29B0-72E2-4246-8BD8-EAADB965C947}"/>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00CADBF-0ADD-429E-95B0-C90BCEA38C51}"/>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B37355E0-51FA-45F7-9B0D-9C3AB4E6CC8F}"/>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729D4C8-A159-40BA-80F9-C0ADA7FB65BB}" type="slidenum">
              <a:rPr lang="en-US" altLang="el-GR"/>
              <a:pPr/>
              <a:t>‹#›</a:t>
            </a:fld>
            <a:endParaRPr lang="en-US" altLang="el-GR"/>
          </a:p>
        </p:txBody>
      </p:sp>
    </p:spTree>
    <p:extLst>
      <p:ext uri="{BB962C8B-B14F-4D97-AF65-F5344CB8AC3E}">
        <p14:creationId xmlns:p14="http://schemas.microsoft.com/office/powerpoint/2010/main" val="2182918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a:extLst>
              <a:ext uri="{FF2B5EF4-FFF2-40B4-BE49-F238E27FC236}">
                <a16:creationId xmlns:a16="http://schemas.microsoft.com/office/drawing/2014/main" id="{E2FD00E2-3C76-4D28-9D27-31CDE50889A0}"/>
              </a:ext>
            </a:extLst>
          </p:cNvPr>
          <p:cNvSpPr>
            <a:spLocks noChangeArrowheads="1"/>
          </p:cNvSpPr>
          <p:nvPr/>
        </p:nvSpPr>
        <p:spPr bwMode="auto">
          <a:xfrm>
            <a:off x="1919288" y="112028"/>
            <a:ext cx="67691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800" b="1">
                <a:solidFill>
                  <a:srgbClr val="0000FF"/>
                </a:solidFill>
                <a:cs typeface="Times New Roman" panose="02020603050405020304" pitchFamily="18" charset="0"/>
              </a:rPr>
              <a:t>2.4 Η γλώσσα της χημείας – Αριθμός οξείδωσης- Γραφή χημικών τύπων και εισαγωγή στην ονοματολογία των ενώσεων</a:t>
            </a:r>
            <a:r>
              <a:rPr lang="en-US" altLang="el-GR" sz="2800">
                <a:solidFill>
                  <a:srgbClr val="000000"/>
                </a:solidFill>
              </a:rPr>
              <a:t> </a:t>
            </a:r>
          </a:p>
        </p:txBody>
      </p:sp>
      <p:grpSp>
        <p:nvGrpSpPr>
          <p:cNvPr id="2" name="Group 8">
            <a:extLst>
              <a:ext uri="{FF2B5EF4-FFF2-40B4-BE49-F238E27FC236}">
                <a16:creationId xmlns:a16="http://schemas.microsoft.com/office/drawing/2014/main" id="{DE3A6ABD-2F8D-4F55-9A8C-D7B5CD8CD93A}"/>
              </a:ext>
            </a:extLst>
          </p:cNvPr>
          <p:cNvGrpSpPr>
            <a:grpSpLocks/>
          </p:cNvGrpSpPr>
          <p:nvPr/>
        </p:nvGrpSpPr>
        <p:grpSpPr bwMode="auto">
          <a:xfrm>
            <a:off x="1774825" y="1773239"/>
            <a:ext cx="2033588" cy="3184525"/>
            <a:chOff x="158" y="1117"/>
            <a:chExt cx="1281" cy="2006"/>
          </a:xfrm>
        </p:grpSpPr>
        <p:pic>
          <p:nvPicPr>
            <p:cNvPr id="60431" name="Picture 6" descr="2">
              <a:extLst>
                <a:ext uri="{FF2B5EF4-FFF2-40B4-BE49-F238E27FC236}">
                  <a16:creationId xmlns:a16="http://schemas.microsoft.com/office/drawing/2014/main" id="{086C6C71-2DB0-4057-A4A1-34A97EF423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 y="1117"/>
              <a:ext cx="1235" cy="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32" name="Rectangle 7">
              <a:extLst>
                <a:ext uri="{FF2B5EF4-FFF2-40B4-BE49-F238E27FC236}">
                  <a16:creationId xmlns:a16="http://schemas.microsoft.com/office/drawing/2014/main" id="{69BA2E76-22AE-4D47-A31A-99D3D2537A64}"/>
                </a:ext>
              </a:extLst>
            </p:cNvPr>
            <p:cNvSpPr>
              <a:spLocks noChangeArrowheads="1"/>
            </p:cNvSpPr>
            <p:nvPr/>
          </p:nvSpPr>
          <p:spPr bwMode="auto">
            <a:xfrm>
              <a:off x="158" y="2931"/>
              <a:ext cx="12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l-GR" sz="1400" b="1">
                  <a:solidFill>
                    <a:srgbClr val="000000"/>
                  </a:solidFill>
                </a:rPr>
                <a:t>Berzelius</a:t>
              </a:r>
              <a:r>
                <a:rPr lang="el-GR" altLang="el-GR" sz="1400">
                  <a:solidFill>
                    <a:srgbClr val="000000"/>
                  </a:solidFill>
                </a:rPr>
                <a:t> (1779-1848)</a:t>
              </a:r>
              <a:endParaRPr lang="en-GB" altLang="el-GR" sz="1400">
                <a:solidFill>
                  <a:srgbClr val="000000"/>
                </a:solidFill>
              </a:endParaRPr>
            </a:p>
          </p:txBody>
        </p:sp>
      </p:grpSp>
      <p:sp>
        <p:nvSpPr>
          <p:cNvPr id="60426" name="Rectangle 10">
            <a:extLst>
              <a:ext uri="{FF2B5EF4-FFF2-40B4-BE49-F238E27FC236}">
                <a16:creationId xmlns:a16="http://schemas.microsoft.com/office/drawing/2014/main" id="{8512EE48-A8E6-4BA9-9597-7511FA8707C6}"/>
              </a:ext>
            </a:extLst>
          </p:cNvPr>
          <p:cNvSpPr>
            <a:spLocks noChangeArrowheads="1"/>
          </p:cNvSpPr>
          <p:nvPr/>
        </p:nvSpPr>
        <p:spPr bwMode="auto">
          <a:xfrm>
            <a:off x="4151314" y="2487782"/>
            <a:ext cx="664726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fontAlgn="base">
              <a:spcBef>
                <a:spcPct val="0"/>
              </a:spcBef>
              <a:spcAft>
                <a:spcPct val="0"/>
              </a:spcAft>
              <a:buFontTx/>
              <a:buAutoNum type="arabicPeriod"/>
            </a:pPr>
            <a:r>
              <a:rPr lang="en-US" altLang="el-GR" sz="2000">
                <a:solidFill>
                  <a:srgbClr val="000000"/>
                </a:solidFill>
                <a:cs typeface="Times New Roman" panose="02020603050405020304" pitchFamily="18" charset="0"/>
              </a:rPr>
              <a:t> A</a:t>
            </a:r>
            <a:r>
              <a:rPr lang="el-GR" altLang="el-GR" sz="2000">
                <a:solidFill>
                  <a:srgbClr val="000000"/>
                </a:solidFill>
                <a:cs typeface="Times New Roman" panose="02020603050405020304" pitchFamily="18" charset="0"/>
              </a:rPr>
              <a:t>πό ποια στοιχεία αποτελείται η ένωση</a:t>
            </a:r>
            <a:endParaRPr lang="el-GR" altLang="el-GR" sz="2000">
              <a:solidFill>
                <a:srgbClr val="000000"/>
              </a:solidFill>
            </a:endParaRPr>
          </a:p>
          <a:p>
            <a:pPr fontAlgn="base">
              <a:spcBef>
                <a:spcPct val="0"/>
              </a:spcBef>
              <a:spcAft>
                <a:spcPct val="0"/>
              </a:spcAft>
              <a:buFontTx/>
              <a:buAutoNum type="arabicPeriod"/>
            </a:pPr>
            <a:endParaRPr lang="en-US" altLang="el-GR" sz="2000">
              <a:solidFill>
                <a:srgbClr val="000000"/>
              </a:solidFill>
            </a:endParaRPr>
          </a:p>
          <a:p>
            <a:pPr eaLnBrk="0" fontAlgn="base" hangingPunct="0">
              <a:spcBef>
                <a:spcPct val="0"/>
              </a:spcBef>
              <a:spcAft>
                <a:spcPct val="0"/>
              </a:spcAft>
              <a:buFontTx/>
              <a:buAutoNum type="arabicPeriod"/>
            </a:pPr>
            <a:r>
              <a:rPr lang="en-US" altLang="el-GR" sz="2000">
                <a:solidFill>
                  <a:srgbClr val="000000"/>
                </a:solidFill>
                <a:cs typeface="Times New Roman" panose="02020603050405020304" pitchFamily="18" charset="0"/>
              </a:rPr>
              <a:t> T</a:t>
            </a:r>
            <a:r>
              <a:rPr lang="el-GR" altLang="el-GR" sz="2000">
                <a:solidFill>
                  <a:srgbClr val="000000"/>
                </a:solidFill>
                <a:cs typeface="Times New Roman" panose="02020603050405020304" pitchFamily="18" charset="0"/>
              </a:rPr>
              <a:t>ον ακριβή αριθμό των ατόμων στο μόριο της ένωσης.</a:t>
            </a:r>
          </a:p>
        </p:txBody>
      </p:sp>
      <p:sp>
        <p:nvSpPr>
          <p:cNvPr id="60427" name="Text Box 11">
            <a:extLst>
              <a:ext uri="{FF2B5EF4-FFF2-40B4-BE49-F238E27FC236}">
                <a16:creationId xmlns:a16="http://schemas.microsoft.com/office/drawing/2014/main" id="{8B08B98F-5E89-4AED-BA27-B17C42A3F95D}"/>
              </a:ext>
            </a:extLst>
          </p:cNvPr>
          <p:cNvSpPr txBox="1">
            <a:spLocks noChangeArrowheads="1"/>
          </p:cNvSpPr>
          <p:nvPr/>
        </p:nvSpPr>
        <p:spPr bwMode="auto">
          <a:xfrm>
            <a:off x="4151314" y="1916113"/>
            <a:ext cx="2592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l-GR" altLang="el-GR" sz="2400" b="1">
                <a:solidFill>
                  <a:srgbClr val="000000"/>
                </a:solidFill>
              </a:rPr>
              <a:t>Μοριακός τύπος</a:t>
            </a:r>
            <a:endParaRPr lang="en-US" altLang="el-GR" sz="2400" b="1">
              <a:solidFill>
                <a:srgbClr val="000000"/>
              </a:solidFill>
            </a:endParaRPr>
          </a:p>
        </p:txBody>
      </p:sp>
      <p:grpSp>
        <p:nvGrpSpPr>
          <p:cNvPr id="3" name="Group 14">
            <a:extLst>
              <a:ext uri="{FF2B5EF4-FFF2-40B4-BE49-F238E27FC236}">
                <a16:creationId xmlns:a16="http://schemas.microsoft.com/office/drawing/2014/main" id="{27414546-6D48-4424-A1E3-5E33FA5D2520}"/>
              </a:ext>
            </a:extLst>
          </p:cNvPr>
          <p:cNvGrpSpPr>
            <a:grpSpLocks/>
          </p:cNvGrpSpPr>
          <p:nvPr/>
        </p:nvGrpSpPr>
        <p:grpSpPr bwMode="auto">
          <a:xfrm>
            <a:off x="4079875" y="3716338"/>
            <a:ext cx="2089150" cy="1295400"/>
            <a:chOff x="1973" y="2568"/>
            <a:chExt cx="1497" cy="998"/>
          </a:xfrm>
        </p:grpSpPr>
        <p:sp>
          <p:nvSpPr>
            <p:cNvPr id="60429" name="Text Box 12">
              <a:extLst>
                <a:ext uri="{FF2B5EF4-FFF2-40B4-BE49-F238E27FC236}">
                  <a16:creationId xmlns:a16="http://schemas.microsoft.com/office/drawing/2014/main" id="{E330E6B6-9B9B-4B18-84C9-857E225EB664}"/>
                </a:ext>
              </a:extLst>
            </p:cNvPr>
            <p:cNvSpPr txBox="1">
              <a:spLocks noChangeArrowheads="1"/>
            </p:cNvSpPr>
            <p:nvPr/>
          </p:nvSpPr>
          <p:spPr bwMode="auto">
            <a:xfrm>
              <a:off x="1973" y="2568"/>
              <a:ext cx="1497" cy="998"/>
            </a:xfrm>
            <a:prstGeom prst="rect">
              <a:avLst/>
            </a:prstGeom>
            <a:solidFill>
              <a:srgbClr val="F6D9C5"/>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6D9C5"/>
              </a:extrusionClr>
              <a:contourClr>
                <a:srgbClr val="F6D9C5"/>
              </a:contourClr>
            </a:sp3d>
          </p:spPr>
          <p:txBody>
            <a:bodyP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900">
                  <a:solidFill>
                    <a:srgbClr val="0000FF"/>
                  </a:solidFill>
                  <a:latin typeface="Times New Roman" panose="02020603050405020304" pitchFamily="18" charset="0"/>
                </a:rPr>
                <a:t>     </a:t>
              </a:r>
              <a:r>
                <a:rPr lang="el-GR" altLang="el-GR" sz="1800">
                  <a:solidFill>
                    <a:srgbClr val="0000FF"/>
                  </a:solidFill>
                  <a:latin typeface="Times New Roman" panose="02020603050405020304" pitchFamily="18" charset="0"/>
                </a:rPr>
                <a:t>χημικά σύμβολα</a:t>
              </a:r>
            </a:p>
            <a:p>
              <a:pPr fontAlgn="base">
                <a:spcBef>
                  <a:spcPct val="0"/>
                </a:spcBef>
                <a:spcAft>
                  <a:spcPct val="0"/>
                </a:spcAft>
                <a:buNone/>
              </a:pPr>
              <a:r>
                <a:rPr lang="el-GR" altLang="el-GR" sz="1800">
                  <a:solidFill>
                    <a:srgbClr val="000000"/>
                  </a:solidFill>
                  <a:latin typeface="Times New Roman" panose="02020603050405020304" pitchFamily="18" charset="0"/>
                </a:rPr>
                <a:t>   </a:t>
              </a:r>
            </a:p>
            <a:p>
              <a:pPr fontAlgn="base">
                <a:spcBef>
                  <a:spcPct val="0"/>
                </a:spcBef>
                <a:spcAft>
                  <a:spcPct val="0"/>
                </a:spcAft>
                <a:buNone/>
              </a:pPr>
              <a:endParaRPr lang="el-GR" altLang="el-GR" sz="1800">
                <a:solidFill>
                  <a:srgbClr val="0000FF"/>
                </a:solidFill>
                <a:latin typeface="Times New Roman" panose="02020603050405020304" pitchFamily="18" charset="0"/>
              </a:endParaRPr>
            </a:p>
            <a:p>
              <a:pPr fontAlgn="base">
                <a:spcBef>
                  <a:spcPct val="0"/>
                </a:spcBef>
                <a:spcAft>
                  <a:spcPct val="0"/>
                </a:spcAft>
                <a:buNone/>
              </a:pPr>
              <a:r>
                <a:rPr lang="el-GR" altLang="el-GR" sz="1800">
                  <a:solidFill>
                    <a:srgbClr val="0000FF"/>
                  </a:solidFill>
                  <a:latin typeface="Times New Roman" panose="02020603050405020304" pitchFamily="18" charset="0"/>
                </a:rPr>
                <a:t>      το αλφάβητο </a:t>
              </a:r>
              <a:endParaRPr lang="en-US" altLang="el-GR" sz="1800">
                <a:solidFill>
                  <a:srgbClr val="000000"/>
                </a:solidFill>
              </a:endParaRPr>
            </a:p>
          </p:txBody>
        </p:sp>
        <p:sp>
          <p:nvSpPr>
            <p:cNvPr id="60430" name="AutoShape 13">
              <a:extLst>
                <a:ext uri="{FF2B5EF4-FFF2-40B4-BE49-F238E27FC236}">
                  <a16:creationId xmlns:a16="http://schemas.microsoft.com/office/drawing/2014/main" id="{04BF410B-AE48-4B4A-855F-A0CABA564BE4}"/>
                </a:ext>
              </a:extLst>
            </p:cNvPr>
            <p:cNvSpPr>
              <a:spLocks noChangeArrowheads="1"/>
            </p:cNvSpPr>
            <p:nvPr/>
          </p:nvSpPr>
          <p:spPr bwMode="auto">
            <a:xfrm>
              <a:off x="2562" y="2886"/>
              <a:ext cx="182" cy="363"/>
            </a:xfrm>
            <a:prstGeom prst="downArrow">
              <a:avLst>
                <a:gd name="adj1" fmla="val 50000"/>
                <a:gd name="adj2" fmla="val 49863"/>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l-GR" altLang="el-GR" sz="1800">
                <a:solidFill>
                  <a:srgbClr val="000000"/>
                </a:solidFill>
              </a:endParaRPr>
            </a:p>
          </p:txBody>
        </p:sp>
      </p:grpSp>
      <p:grpSp>
        <p:nvGrpSpPr>
          <p:cNvPr id="4" name="Group 18">
            <a:extLst>
              <a:ext uri="{FF2B5EF4-FFF2-40B4-BE49-F238E27FC236}">
                <a16:creationId xmlns:a16="http://schemas.microsoft.com/office/drawing/2014/main" id="{6CA5974E-A2AA-4B3C-9035-1827176D3432}"/>
              </a:ext>
            </a:extLst>
          </p:cNvPr>
          <p:cNvGrpSpPr>
            <a:grpSpLocks/>
          </p:cNvGrpSpPr>
          <p:nvPr/>
        </p:nvGrpSpPr>
        <p:grpSpPr bwMode="auto">
          <a:xfrm>
            <a:off x="6096000" y="4365626"/>
            <a:ext cx="2089150" cy="1368425"/>
            <a:chOff x="3107" y="2840"/>
            <a:chExt cx="1316" cy="862"/>
          </a:xfrm>
        </p:grpSpPr>
        <p:sp>
          <p:nvSpPr>
            <p:cNvPr id="6" name="Text Box 15">
              <a:extLst>
                <a:ext uri="{FF2B5EF4-FFF2-40B4-BE49-F238E27FC236}">
                  <a16:creationId xmlns:a16="http://schemas.microsoft.com/office/drawing/2014/main" id="{1ED5FDA3-6F35-4D5E-B83B-14C61F8B927E}"/>
                </a:ext>
              </a:extLst>
            </p:cNvPr>
            <p:cNvSpPr txBox="1">
              <a:spLocks noChangeArrowheads="1"/>
            </p:cNvSpPr>
            <p:nvPr/>
          </p:nvSpPr>
          <p:spPr bwMode="auto">
            <a:xfrm>
              <a:off x="3107" y="2840"/>
              <a:ext cx="1316" cy="862"/>
            </a:xfrm>
            <a:prstGeom prst="rect">
              <a:avLst/>
            </a:prstGeom>
            <a:solidFill>
              <a:srgbClr val="F6D9C5"/>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6D9C5"/>
              </a:extrusionClr>
              <a:contourClr>
                <a:srgbClr val="F6D9C5"/>
              </a:contourClr>
            </a:sp3d>
          </p:spPr>
          <p:txBody>
            <a:bodyP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900">
                  <a:solidFill>
                    <a:srgbClr val="0000FF"/>
                  </a:solidFill>
                  <a:latin typeface="Times New Roman" panose="02020603050405020304" pitchFamily="18" charset="0"/>
                </a:rPr>
                <a:t>     </a:t>
              </a:r>
              <a:r>
                <a:rPr lang="el-GR" altLang="el-GR" sz="1800">
                  <a:solidFill>
                    <a:srgbClr val="0000FF"/>
                  </a:solidFill>
                  <a:latin typeface="Times New Roman" panose="02020603050405020304" pitchFamily="18" charset="0"/>
                </a:rPr>
                <a:t>χημικοί τύποι</a:t>
              </a:r>
            </a:p>
            <a:p>
              <a:pPr fontAlgn="base">
                <a:spcBef>
                  <a:spcPct val="0"/>
                </a:spcBef>
                <a:spcAft>
                  <a:spcPct val="0"/>
                </a:spcAft>
                <a:buNone/>
              </a:pPr>
              <a:r>
                <a:rPr lang="el-GR" altLang="el-GR" sz="1800">
                  <a:solidFill>
                    <a:srgbClr val="000000"/>
                  </a:solidFill>
                  <a:latin typeface="Times New Roman" panose="02020603050405020304" pitchFamily="18" charset="0"/>
                </a:rPr>
                <a:t>   </a:t>
              </a:r>
            </a:p>
            <a:p>
              <a:pPr fontAlgn="base">
                <a:spcBef>
                  <a:spcPct val="0"/>
                </a:spcBef>
                <a:spcAft>
                  <a:spcPct val="0"/>
                </a:spcAft>
                <a:buNone/>
              </a:pPr>
              <a:endParaRPr lang="el-GR" altLang="el-GR" sz="1800">
                <a:solidFill>
                  <a:srgbClr val="0000FF"/>
                </a:solidFill>
                <a:latin typeface="Times New Roman" panose="02020603050405020304" pitchFamily="18" charset="0"/>
              </a:endParaRPr>
            </a:p>
            <a:p>
              <a:pPr fontAlgn="base">
                <a:spcBef>
                  <a:spcPct val="0"/>
                </a:spcBef>
                <a:spcAft>
                  <a:spcPct val="0"/>
                </a:spcAft>
                <a:buNone/>
              </a:pPr>
              <a:r>
                <a:rPr lang="el-GR" altLang="el-GR" sz="1800">
                  <a:solidFill>
                    <a:srgbClr val="0000FF"/>
                  </a:solidFill>
                  <a:latin typeface="Times New Roman" panose="02020603050405020304" pitchFamily="18" charset="0"/>
                </a:rPr>
                <a:t>    το λεξιλόγιο</a:t>
              </a:r>
              <a:endParaRPr lang="en-US" altLang="el-GR" sz="1800">
                <a:solidFill>
                  <a:srgbClr val="000000"/>
                </a:solidFill>
              </a:endParaRPr>
            </a:p>
          </p:txBody>
        </p:sp>
        <p:sp>
          <p:nvSpPr>
            <p:cNvPr id="60428" name="AutoShape 16">
              <a:extLst>
                <a:ext uri="{FF2B5EF4-FFF2-40B4-BE49-F238E27FC236}">
                  <a16:creationId xmlns:a16="http://schemas.microsoft.com/office/drawing/2014/main" id="{C7AB175B-639F-4F38-9F6A-D0C0D7874BDC}"/>
                </a:ext>
              </a:extLst>
            </p:cNvPr>
            <p:cNvSpPr>
              <a:spLocks noChangeArrowheads="1"/>
            </p:cNvSpPr>
            <p:nvPr/>
          </p:nvSpPr>
          <p:spPr bwMode="auto">
            <a:xfrm>
              <a:off x="3651" y="3067"/>
              <a:ext cx="164" cy="313"/>
            </a:xfrm>
            <a:prstGeom prst="downArrow">
              <a:avLst>
                <a:gd name="adj1" fmla="val 50000"/>
                <a:gd name="adj2" fmla="val 47713"/>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l-GR" altLang="el-GR" sz="1800">
                <a:solidFill>
                  <a:srgbClr val="000000"/>
                </a:solidFill>
              </a:endParaRPr>
            </a:p>
          </p:txBody>
        </p:sp>
      </p:grpSp>
      <p:grpSp>
        <p:nvGrpSpPr>
          <p:cNvPr id="5" name="Group 21">
            <a:extLst>
              <a:ext uri="{FF2B5EF4-FFF2-40B4-BE49-F238E27FC236}">
                <a16:creationId xmlns:a16="http://schemas.microsoft.com/office/drawing/2014/main" id="{29014486-ADFD-4FEB-B74E-5D6DDB66209A}"/>
              </a:ext>
            </a:extLst>
          </p:cNvPr>
          <p:cNvGrpSpPr>
            <a:grpSpLocks/>
          </p:cNvGrpSpPr>
          <p:nvPr/>
        </p:nvGrpSpPr>
        <p:grpSpPr bwMode="auto">
          <a:xfrm>
            <a:off x="8112125" y="5084763"/>
            <a:ext cx="2160588" cy="1439862"/>
            <a:chOff x="4150" y="3203"/>
            <a:chExt cx="1361" cy="907"/>
          </a:xfrm>
        </p:grpSpPr>
        <p:sp>
          <p:nvSpPr>
            <p:cNvPr id="60425" name="Text Box 19">
              <a:extLst>
                <a:ext uri="{FF2B5EF4-FFF2-40B4-BE49-F238E27FC236}">
                  <a16:creationId xmlns:a16="http://schemas.microsoft.com/office/drawing/2014/main" id="{66BD6661-C79A-45BE-B8BB-B9686760D30E}"/>
                </a:ext>
              </a:extLst>
            </p:cNvPr>
            <p:cNvSpPr txBox="1">
              <a:spLocks noChangeArrowheads="1"/>
            </p:cNvSpPr>
            <p:nvPr/>
          </p:nvSpPr>
          <p:spPr bwMode="auto">
            <a:xfrm>
              <a:off x="4150" y="3203"/>
              <a:ext cx="1361" cy="907"/>
            </a:xfrm>
            <a:prstGeom prst="rect">
              <a:avLst/>
            </a:prstGeom>
            <a:solidFill>
              <a:srgbClr val="F6D9C5"/>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6D9C5"/>
              </a:extrusionClr>
              <a:contourClr>
                <a:srgbClr val="F6D9C5"/>
              </a:contourClr>
            </a:sp3d>
          </p:spPr>
          <p:txBody>
            <a:bodyP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900">
                  <a:solidFill>
                    <a:srgbClr val="0000FF"/>
                  </a:solidFill>
                  <a:latin typeface="Times New Roman" panose="02020603050405020304" pitchFamily="18" charset="0"/>
                </a:rPr>
                <a:t>  </a:t>
              </a:r>
              <a:r>
                <a:rPr lang="el-GR" altLang="el-GR" sz="1800">
                  <a:solidFill>
                    <a:srgbClr val="0000FF"/>
                  </a:solidFill>
                  <a:latin typeface="Times New Roman" panose="02020603050405020304" pitchFamily="18" charset="0"/>
                </a:rPr>
                <a:t>χημικές εξισώσεις</a:t>
              </a:r>
            </a:p>
            <a:p>
              <a:pPr fontAlgn="base">
                <a:spcBef>
                  <a:spcPct val="0"/>
                </a:spcBef>
                <a:spcAft>
                  <a:spcPct val="0"/>
                </a:spcAft>
                <a:buNone/>
              </a:pPr>
              <a:r>
                <a:rPr lang="el-GR" altLang="el-GR" sz="1800">
                  <a:solidFill>
                    <a:srgbClr val="0000FF"/>
                  </a:solidFill>
                  <a:latin typeface="Times New Roman" panose="02020603050405020304" pitchFamily="18" charset="0"/>
                </a:rPr>
                <a:t>     (αντιδράσεις)</a:t>
              </a:r>
            </a:p>
            <a:p>
              <a:pPr fontAlgn="base">
                <a:spcBef>
                  <a:spcPct val="0"/>
                </a:spcBef>
                <a:spcAft>
                  <a:spcPct val="0"/>
                </a:spcAft>
                <a:buNone/>
              </a:pPr>
              <a:endParaRPr lang="el-GR" altLang="el-GR" sz="1800">
                <a:solidFill>
                  <a:srgbClr val="000000"/>
                </a:solidFill>
                <a:latin typeface="Times New Roman" panose="02020603050405020304" pitchFamily="18" charset="0"/>
              </a:endParaRPr>
            </a:p>
            <a:p>
              <a:pPr fontAlgn="base">
                <a:spcBef>
                  <a:spcPct val="0"/>
                </a:spcBef>
                <a:spcAft>
                  <a:spcPct val="0"/>
                </a:spcAft>
                <a:buNone/>
              </a:pPr>
              <a:endParaRPr lang="el-GR" altLang="el-GR" sz="1800">
                <a:solidFill>
                  <a:srgbClr val="0000FF"/>
                </a:solidFill>
                <a:latin typeface="Times New Roman" panose="02020603050405020304" pitchFamily="18" charset="0"/>
              </a:endParaRPr>
            </a:p>
            <a:p>
              <a:pPr fontAlgn="base">
                <a:spcBef>
                  <a:spcPct val="0"/>
                </a:spcBef>
                <a:spcAft>
                  <a:spcPct val="0"/>
                </a:spcAft>
                <a:buNone/>
              </a:pPr>
              <a:r>
                <a:rPr lang="el-GR" altLang="el-GR" sz="1800">
                  <a:solidFill>
                    <a:srgbClr val="0000FF"/>
                  </a:solidFill>
                  <a:latin typeface="Times New Roman" panose="02020603050405020304" pitchFamily="18" charset="0"/>
                </a:rPr>
                <a:t>      οι προτάσεις</a:t>
              </a:r>
              <a:endParaRPr lang="en-US" altLang="el-GR" sz="1800">
                <a:solidFill>
                  <a:srgbClr val="000000"/>
                </a:solidFill>
              </a:endParaRPr>
            </a:p>
          </p:txBody>
        </p:sp>
        <p:sp>
          <p:nvSpPr>
            <p:cNvPr id="7" name="AutoShape 20">
              <a:extLst>
                <a:ext uri="{FF2B5EF4-FFF2-40B4-BE49-F238E27FC236}">
                  <a16:creationId xmlns:a16="http://schemas.microsoft.com/office/drawing/2014/main" id="{472C87ED-E1A3-4B51-B78B-F63058062B23}"/>
                </a:ext>
              </a:extLst>
            </p:cNvPr>
            <p:cNvSpPr>
              <a:spLocks noChangeArrowheads="1"/>
            </p:cNvSpPr>
            <p:nvPr/>
          </p:nvSpPr>
          <p:spPr bwMode="auto">
            <a:xfrm>
              <a:off x="4740" y="3612"/>
              <a:ext cx="136" cy="317"/>
            </a:xfrm>
            <a:prstGeom prst="downArrow">
              <a:avLst>
                <a:gd name="adj1" fmla="val 50000"/>
                <a:gd name="adj2" fmla="val 58272"/>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l-GR" altLang="el-GR" sz="1800">
                <a:solidFill>
                  <a:srgbClr val="00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60427">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nodeType="clickEffect">
                                  <p:stCondLst>
                                    <p:cond delay="0"/>
                                  </p:stCondLst>
                                  <p:childTnLst>
                                    <p:set>
                                      <p:cBhvr>
                                        <p:cTn id="15" dur="1" fill="hold">
                                          <p:stCondLst>
                                            <p:cond delay="0"/>
                                          </p:stCondLst>
                                        </p:cTn>
                                        <p:tgtEl>
                                          <p:spTgt spid="60426">
                                            <p:txEl>
                                              <p:pRg st="0" end="0"/>
                                            </p:txEl>
                                          </p:spTgt>
                                        </p:tgtEl>
                                        <p:attrNameLst>
                                          <p:attrName>style.visibility</p:attrName>
                                        </p:attrNameLst>
                                      </p:cBhvr>
                                      <p:to>
                                        <p:strVal val="visible"/>
                                      </p:to>
                                    </p:set>
                                    <p:animEffect transition="in" filter="strips(downRight)">
                                      <p:cBhvr>
                                        <p:cTn id="16" dur="500"/>
                                        <p:tgtEl>
                                          <p:spTgt spid="60426">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nodeType="clickEffect">
                                  <p:stCondLst>
                                    <p:cond delay="0"/>
                                  </p:stCondLst>
                                  <p:childTnLst>
                                    <p:set>
                                      <p:cBhvr>
                                        <p:cTn id="20" dur="1" fill="hold">
                                          <p:stCondLst>
                                            <p:cond delay="0"/>
                                          </p:stCondLst>
                                        </p:cTn>
                                        <p:tgtEl>
                                          <p:spTgt spid="60426">
                                            <p:txEl>
                                              <p:pRg st="2" end="2"/>
                                            </p:txEl>
                                          </p:spTgt>
                                        </p:tgtEl>
                                        <p:attrNameLst>
                                          <p:attrName>style.visibility</p:attrName>
                                        </p:attrNameLst>
                                      </p:cBhvr>
                                      <p:to>
                                        <p:strVal val="visible"/>
                                      </p:to>
                                    </p:set>
                                    <p:animEffect transition="in" filter="strips(downRight)">
                                      <p:cBhvr>
                                        <p:cTn id="21" dur="500"/>
                                        <p:tgtEl>
                                          <p:spTgt spid="60426">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2"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Scale>
                                      <p:cBhvr>
                                        <p:cTn id="26"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gtEl>
                                        <p:attrNameLst>
                                          <p:attrName>ppt_x</p:attrName>
                                          <p:attrName>ppt_y</p:attrName>
                                        </p:attrNameLst>
                                      </p:cBhvr>
                                    </p:animMotion>
                                    <p:animEffect transition="in" filter="fade">
                                      <p:cBhvr>
                                        <p:cTn id="28" dur="1000"/>
                                        <p:tgtEl>
                                          <p:spTgt spid="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2"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Scale>
                                      <p:cBhvr>
                                        <p:cTn id="33"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4"/>
                                        </p:tgtEl>
                                        <p:attrNameLst>
                                          <p:attrName>ppt_x</p:attrName>
                                          <p:attrName>ppt_y</p:attrName>
                                        </p:attrNameLst>
                                      </p:cBhvr>
                                    </p:animMotion>
                                    <p:animEffect transition="in" filter="fade">
                                      <p:cBhvr>
                                        <p:cTn id="35" dur="1000"/>
                                        <p:tgtEl>
                                          <p:spTgt spid="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2" presetClass="entr" presetSubtype="0"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Scale>
                                      <p:cBhvr>
                                        <p:cTn id="40"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5"/>
                                        </p:tgtEl>
                                        <p:attrNameLst>
                                          <p:attrName>ppt_x</p:attrName>
                                          <p:attrName>ppt_y</p:attrName>
                                        </p:attrNameLst>
                                      </p:cBhvr>
                                    </p:animMotion>
                                    <p:animEffect transition="in" filter="fade">
                                      <p:cBhvr>
                                        <p:cTn id="4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25" name="Group 85">
            <a:extLst>
              <a:ext uri="{FF2B5EF4-FFF2-40B4-BE49-F238E27FC236}">
                <a16:creationId xmlns:a16="http://schemas.microsoft.com/office/drawing/2014/main" id="{AB0879D7-8647-4A57-8FFA-4A7F83F7707B}"/>
              </a:ext>
            </a:extLst>
          </p:cNvPr>
          <p:cNvGraphicFramePr>
            <a:graphicFrameLocks noGrp="1"/>
          </p:cNvGraphicFramePr>
          <p:nvPr/>
        </p:nvGraphicFramePr>
        <p:xfrm>
          <a:off x="2063750" y="2276475"/>
          <a:ext cx="8135938" cy="4248150"/>
        </p:xfrm>
        <a:graphic>
          <a:graphicData uri="http://schemas.openxmlformats.org/drawingml/2006/table">
            <a:tbl>
              <a:tblPr/>
              <a:tblGrid>
                <a:gridCol w="4127500">
                  <a:extLst>
                    <a:ext uri="{9D8B030D-6E8A-4147-A177-3AD203B41FA5}">
                      <a16:colId xmlns:a16="http://schemas.microsoft.com/office/drawing/2014/main" val="20000"/>
                    </a:ext>
                  </a:extLst>
                </a:gridCol>
                <a:gridCol w="4008438">
                  <a:extLst>
                    <a:ext uri="{9D8B030D-6E8A-4147-A177-3AD203B41FA5}">
                      <a16:colId xmlns:a16="http://schemas.microsoft.com/office/drawing/2014/main" val="20001"/>
                    </a:ext>
                  </a:extLst>
                </a:gridCol>
              </a:tblGrid>
              <a:tr h="8493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Cl</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a:t>
                      </a:r>
                      <a:r>
                        <a:rPr kumimoji="0" lang="el-GR" sz="2400" b="0" i="0" u="none" strike="noStrike" cap="none" normalizeH="0" baseline="0">
                          <a:ln>
                            <a:noFill/>
                          </a:ln>
                          <a:solidFill>
                            <a:schemeClr val="tx1"/>
                          </a:solidFill>
                          <a:effectLst/>
                          <a:latin typeface="Times New Roman" pitchFamily="18" charset="0"/>
                          <a:cs typeface="Times New Roman" pitchFamily="18" charset="0"/>
                        </a:rPr>
                        <a:t>       χλωριούχο ή χλωρίδιο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O</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2-</a:t>
                      </a:r>
                      <a:r>
                        <a:rPr kumimoji="0" lang="el-GR" sz="2400" b="0" i="0" u="none" strike="noStrike" cap="none" normalizeH="0" baseline="0">
                          <a:ln>
                            <a:noFill/>
                          </a:ln>
                          <a:solidFill>
                            <a:schemeClr val="tx1"/>
                          </a:solidFill>
                          <a:effectLst/>
                          <a:latin typeface="Times New Roman" pitchFamily="18" charset="0"/>
                          <a:cs typeface="Times New Roman" pitchFamily="18" charset="0"/>
                        </a:rPr>
                        <a:t>       οξυγονούχο ή οξείδιο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0"/>
                  </a:ext>
                </a:extLst>
              </a:tr>
              <a:tr h="8493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Br</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a:t>
                      </a:r>
                      <a:r>
                        <a:rPr kumimoji="0" lang="el-GR" sz="2400" b="0" i="0" u="none" strike="noStrike" cap="none" normalizeH="0" baseline="0">
                          <a:ln>
                            <a:noFill/>
                          </a:ln>
                          <a:solidFill>
                            <a:schemeClr val="tx1"/>
                          </a:solidFill>
                          <a:effectLst/>
                          <a:latin typeface="Times New Roman" pitchFamily="18" charset="0"/>
                          <a:cs typeface="Times New Roman" pitchFamily="18" charset="0"/>
                        </a:rPr>
                        <a:t>      βρωμιούχο ή βρωμίδιο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S</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2- </a:t>
                      </a:r>
                      <a:r>
                        <a:rPr kumimoji="0" lang="el-GR" sz="2400" b="0" i="0" u="none" strike="noStrike" cap="none" normalizeH="0" baseline="0">
                          <a:ln>
                            <a:noFill/>
                          </a:ln>
                          <a:solidFill>
                            <a:schemeClr val="tx1"/>
                          </a:solidFill>
                          <a:effectLst/>
                          <a:latin typeface="Times New Roman" pitchFamily="18" charset="0"/>
                          <a:cs typeface="Times New Roman" pitchFamily="18" charset="0"/>
                        </a:rPr>
                        <a:t>        θειούχο ή σουλφίδιο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1"/>
                  </a:ext>
                </a:extLst>
              </a:tr>
              <a:tr h="8509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I</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a:t>
                      </a:r>
                      <a:r>
                        <a:rPr kumimoji="0" lang="el-GR" sz="2400" b="0" i="0" u="none" strike="noStrike" cap="none" normalizeH="0" baseline="0">
                          <a:ln>
                            <a:noFill/>
                          </a:ln>
                          <a:solidFill>
                            <a:schemeClr val="tx1"/>
                          </a:solidFill>
                          <a:effectLst/>
                          <a:latin typeface="Times New Roman" pitchFamily="18" charset="0"/>
                          <a:cs typeface="Times New Roman" pitchFamily="18" charset="0"/>
                        </a:rPr>
                        <a:t>            ιωδιούχο ή ιωδίδιο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N</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3-</a:t>
                      </a:r>
                      <a:r>
                        <a:rPr kumimoji="0" lang="el-GR" sz="2400" b="0" i="0" u="none" strike="noStrike" cap="none" normalizeH="0" baseline="0">
                          <a:ln>
                            <a:noFill/>
                          </a:ln>
                          <a:solidFill>
                            <a:schemeClr val="tx1"/>
                          </a:solidFill>
                          <a:effectLst/>
                          <a:latin typeface="Times New Roman" pitchFamily="18" charset="0"/>
                          <a:cs typeface="Times New Roman" pitchFamily="18" charset="0"/>
                        </a:rPr>
                        <a:t>        αζωτούχο ή νιτρίδιο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2"/>
                  </a:ext>
                </a:extLst>
              </a:tr>
              <a:tr h="8493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F</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a:t>
                      </a:r>
                      <a:r>
                        <a:rPr kumimoji="0" lang="el-GR" sz="2400" b="0" i="0" u="none" strike="noStrike" cap="none" normalizeH="0" baseline="0">
                          <a:ln>
                            <a:noFill/>
                          </a:ln>
                          <a:solidFill>
                            <a:schemeClr val="tx1"/>
                          </a:solidFill>
                          <a:effectLst/>
                          <a:latin typeface="Times New Roman" pitchFamily="18" charset="0"/>
                          <a:cs typeface="Times New Roman" pitchFamily="18" charset="0"/>
                        </a:rPr>
                        <a:t>        φθοριούχο ή φθορίδιο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P</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3-</a:t>
                      </a:r>
                      <a:r>
                        <a:rPr kumimoji="0" lang="el-GR" sz="2400" b="0" i="0" u="none" strike="noStrike" cap="none" normalizeH="0" baseline="0">
                          <a:ln>
                            <a:noFill/>
                          </a:ln>
                          <a:solidFill>
                            <a:schemeClr val="tx1"/>
                          </a:solidFill>
                          <a:effectLst/>
                          <a:latin typeface="Times New Roman" pitchFamily="18" charset="0"/>
                          <a:cs typeface="Times New Roman" pitchFamily="18" charset="0"/>
                        </a:rPr>
                        <a:t>    φωσφορούχο ή φωσφίδιο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3"/>
                  </a:ext>
                </a:extLst>
              </a:tr>
              <a:tr h="8493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a:ln>
                            <a:noFill/>
                          </a:ln>
                          <a:solidFill>
                            <a:schemeClr val="tx1"/>
                          </a:solidFill>
                          <a:effectLst/>
                          <a:latin typeface="Times New Roman" pitchFamily="18" charset="0"/>
                          <a:cs typeface="Times New Roman" pitchFamily="18" charset="0"/>
                        </a:rPr>
                        <a:t>H</a:t>
                      </a:r>
                      <a:r>
                        <a:rPr kumimoji="0" lang="el-GR" sz="2400" b="0" i="0" u="none" strike="noStrike" cap="none" normalizeH="0" baseline="30000">
                          <a:ln>
                            <a:noFill/>
                          </a:ln>
                          <a:solidFill>
                            <a:schemeClr val="tx1"/>
                          </a:solidFill>
                          <a:effectLst/>
                          <a:latin typeface="Times New Roman" pitchFamily="18" charset="0"/>
                          <a:cs typeface="Times New Roman" pitchFamily="18" charset="0"/>
                        </a:rPr>
                        <a:t>-</a:t>
                      </a:r>
                      <a:r>
                        <a:rPr kumimoji="0" lang="el-GR" sz="2400" b="0" i="0" u="none" strike="noStrike" cap="none" normalizeH="0" baseline="0">
                          <a:ln>
                            <a:noFill/>
                          </a:ln>
                          <a:solidFill>
                            <a:schemeClr val="tx1"/>
                          </a:solidFill>
                          <a:effectLst/>
                          <a:latin typeface="Times New Roman" pitchFamily="18" charset="0"/>
                          <a:cs typeface="Times New Roman" pitchFamily="18" charset="0"/>
                        </a:rPr>
                        <a:t>       υδρογονούχο ή υδρίδιο</a:t>
                      </a: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4"/>
                  </a:ext>
                </a:extLst>
              </a:tr>
            </a:tbl>
          </a:graphicData>
        </a:graphic>
      </p:graphicFrame>
      <p:sp>
        <p:nvSpPr>
          <p:cNvPr id="61526" name="Text Box 86">
            <a:extLst>
              <a:ext uri="{FF2B5EF4-FFF2-40B4-BE49-F238E27FC236}">
                <a16:creationId xmlns:a16="http://schemas.microsoft.com/office/drawing/2014/main" id="{634DF695-88FD-4C63-81AF-BF64E0BDB468}"/>
              </a:ext>
            </a:extLst>
          </p:cNvPr>
          <p:cNvSpPr txBox="1">
            <a:spLocks noChangeArrowheads="1"/>
          </p:cNvSpPr>
          <p:nvPr/>
        </p:nvSpPr>
        <p:spPr bwMode="auto">
          <a:xfrm>
            <a:off x="2063750" y="1628775"/>
            <a:ext cx="8135938" cy="4318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2000" b="1">
                <a:solidFill>
                  <a:srgbClr val="FFFFFF"/>
                </a:solidFill>
              </a:rPr>
              <a:t>Πίνακας 2.3    </a:t>
            </a:r>
            <a:r>
              <a:rPr lang="el-GR" altLang="el-GR" sz="2000">
                <a:solidFill>
                  <a:srgbClr val="FFFFFF"/>
                </a:solidFill>
              </a:rPr>
              <a:t>Ονοματολογία</a:t>
            </a:r>
            <a:r>
              <a:rPr lang="el-GR" altLang="el-GR" sz="2000" b="1">
                <a:solidFill>
                  <a:srgbClr val="FFFFFF"/>
                </a:solidFill>
              </a:rPr>
              <a:t> </a:t>
            </a:r>
            <a:r>
              <a:rPr lang="el-GR" altLang="el-GR" sz="2000">
                <a:solidFill>
                  <a:srgbClr val="FFFFFF"/>
                </a:solidFill>
              </a:rPr>
              <a:t>των κυριότερων μονοατομικών ιόντων </a:t>
            </a:r>
            <a:endParaRPr lang="en-US" altLang="el-GR" sz="2000">
              <a:solidFill>
                <a:srgbClr val="000000"/>
              </a:solidFill>
            </a:endParaRPr>
          </a:p>
        </p:txBody>
      </p:sp>
      <p:sp>
        <p:nvSpPr>
          <p:cNvPr id="61463" name="Rectangle 87">
            <a:extLst>
              <a:ext uri="{FF2B5EF4-FFF2-40B4-BE49-F238E27FC236}">
                <a16:creationId xmlns:a16="http://schemas.microsoft.com/office/drawing/2014/main" id="{27F2F614-C437-4667-B00C-72209737408D}"/>
              </a:ext>
            </a:extLst>
          </p:cNvPr>
          <p:cNvSpPr>
            <a:spLocks noChangeArrowheads="1"/>
          </p:cNvSpPr>
          <p:nvPr/>
        </p:nvSpPr>
        <p:spPr bwMode="auto">
          <a:xfrm>
            <a:off x="1703389" y="144552"/>
            <a:ext cx="8713787"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400" b="1">
                <a:solidFill>
                  <a:srgbClr val="0000FF"/>
                </a:solidFill>
                <a:cs typeface="Times New Roman" panose="02020603050405020304" pitchFamily="18" charset="0"/>
              </a:rPr>
              <a:t>2.4 Η γλώσσα της χημείας – Αριθμός οξείδωσης- Γραφή χημικών τύπων και εισαγωγή στην ονοματολογία των ενώσεων</a:t>
            </a:r>
            <a:r>
              <a:rPr lang="en-US" altLang="el-GR" sz="28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1525"/>
                                        </p:tgtEl>
                                        <p:attrNameLst>
                                          <p:attrName>style.visibility</p:attrName>
                                        </p:attrNameLst>
                                      </p:cBhvr>
                                      <p:to>
                                        <p:strVal val="visible"/>
                                      </p:to>
                                    </p:set>
                                    <p:animEffect transition="in" filter="box(out)">
                                      <p:cBhvr>
                                        <p:cTn id="7" dur="500"/>
                                        <p:tgtEl>
                                          <p:spTgt spid="61525"/>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1526"/>
                                        </p:tgtEl>
                                        <p:attrNameLst>
                                          <p:attrName>style.visibility</p:attrName>
                                        </p:attrNameLst>
                                      </p:cBhvr>
                                      <p:to>
                                        <p:strVal val="visible"/>
                                      </p:to>
                                    </p:set>
                                    <p:animEffect transition="in" filter="box(out)">
                                      <p:cBhvr>
                                        <p:cTn id="10" dur="500"/>
                                        <p:tgtEl>
                                          <p:spTgt spid="61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a:extLst>
              <a:ext uri="{FF2B5EF4-FFF2-40B4-BE49-F238E27FC236}">
                <a16:creationId xmlns:a16="http://schemas.microsoft.com/office/drawing/2014/main" id="{9F7E683F-810E-4CBE-A2AA-2EB26F8790E8}"/>
              </a:ext>
            </a:extLst>
          </p:cNvPr>
          <p:cNvSpPr>
            <a:spLocks noChangeArrowheads="1"/>
          </p:cNvSpPr>
          <p:nvPr/>
        </p:nvSpPr>
        <p:spPr bwMode="auto">
          <a:xfrm>
            <a:off x="1703389" y="144552"/>
            <a:ext cx="8713787"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400" b="1">
                <a:solidFill>
                  <a:srgbClr val="0000FF"/>
                </a:solidFill>
                <a:cs typeface="Times New Roman" panose="02020603050405020304" pitchFamily="18" charset="0"/>
              </a:rPr>
              <a:t>2.4 Η γλώσσα της χημείας – Αριθμός οξείδωσης- Γραφή χημικών τύπων και εισαγωγή στην ονοματολογία των ενώσεων</a:t>
            </a:r>
            <a:r>
              <a:rPr lang="en-US" altLang="el-GR" sz="2800">
                <a:solidFill>
                  <a:srgbClr val="000000"/>
                </a:solidFill>
              </a:rPr>
              <a:t> </a:t>
            </a:r>
          </a:p>
        </p:txBody>
      </p:sp>
      <p:graphicFrame>
        <p:nvGraphicFramePr>
          <p:cNvPr id="62583" name="Group 119">
            <a:extLst>
              <a:ext uri="{FF2B5EF4-FFF2-40B4-BE49-F238E27FC236}">
                <a16:creationId xmlns:a16="http://schemas.microsoft.com/office/drawing/2014/main" id="{B8A0785F-EF98-4704-8399-538232541150}"/>
              </a:ext>
            </a:extLst>
          </p:cNvPr>
          <p:cNvGraphicFramePr>
            <a:graphicFrameLocks noGrp="1"/>
          </p:cNvGraphicFramePr>
          <p:nvPr/>
        </p:nvGraphicFramePr>
        <p:xfrm>
          <a:off x="2063750" y="2060575"/>
          <a:ext cx="7920038" cy="4319588"/>
        </p:xfrm>
        <a:graphic>
          <a:graphicData uri="http://schemas.openxmlformats.org/drawingml/2006/table">
            <a:tbl>
              <a:tblPr/>
              <a:tblGrid>
                <a:gridCol w="2100263">
                  <a:extLst>
                    <a:ext uri="{9D8B030D-6E8A-4147-A177-3AD203B41FA5}">
                      <a16:colId xmlns:a16="http://schemas.microsoft.com/office/drawing/2014/main" val="20000"/>
                    </a:ext>
                  </a:extLst>
                </a:gridCol>
                <a:gridCol w="2674937">
                  <a:extLst>
                    <a:ext uri="{9D8B030D-6E8A-4147-A177-3AD203B41FA5}">
                      <a16:colId xmlns:a16="http://schemas.microsoft.com/office/drawing/2014/main" val="20001"/>
                    </a:ext>
                  </a:extLst>
                </a:gridCol>
                <a:gridCol w="3144838">
                  <a:extLst>
                    <a:ext uri="{9D8B030D-6E8A-4147-A177-3AD203B41FA5}">
                      <a16:colId xmlns:a16="http://schemas.microsoft.com/office/drawing/2014/main" val="20002"/>
                    </a:ext>
                  </a:extLst>
                </a:gridCol>
              </a:tblGrid>
              <a:tr h="7207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NO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3</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 </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νιτρικό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CN</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κυάνιο (κυανίδιο)</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HCO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3</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όξινο ανθρακικό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0"/>
                  </a:ext>
                </a:extLst>
              </a:tr>
              <a:tr h="719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3</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0" i="0" u="none" strike="noStrike" cap="none" normalizeH="0" baseline="0">
                          <a:ln>
                            <a:noFill/>
                          </a:ln>
                          <a:solidFill>
                            <a:schemeClr val="tx1"/>
                          </a:solidFill>
                          <a:effectLst/>
                          <a:latin typeface="Times New Roman" pitchFamily="18" charset="0"/>
                          <a:cs typeface="Times New Roman" pitchFamily="18" charset="0"/>
                        </a:rPr>
                        <a:t>  ανθρακικό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ClO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υπερχλωρικό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HPO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όξινο φωσφορικό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1"/>
                  </a:ext>
                </a:extLst>
              </a:tr>
              <a:tr h="7207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SO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θειικό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ClO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3</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χλωρικό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H</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0">
                          <a:ln>
                            <a:noFill/>
                          </a:ln>
                          <a:solidFill>
                            <a:schemeClr val="tx1"/>
                          </a:solidFill>
                          <a:effectLst/>
                          <a:latin typeface="Times New Roman" pitchFamily="18" charset="0"/>
                          <a:cs typeface="Times New Roman" pitchFamily="18" charset="0"/>
                        </a:rPr>
                        <a:t>PO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3000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δισόξινο φωσφορικό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2"/>
                  </a:ext>
                </a:extLst>
              </a:tr>
              <a:tr h="719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PO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3-</a:t>
                      </a:r>
                      <a:r>
                        <a:rPr kumimoji="0" lang="el-GR" sz="2000" b="0" i="0" u="none" strike="noStrike" cap="none" normalizeH="0" baseline="0">
                          <a:ln>
                            <a:noFill/>
                          </a:ln>
                          <a:solidFill>
                            <a:schemeClr val="tx1"/>
                          </a:solidFill>
                          <a:effectLst/>
                          <a:latin typeface="Times New Roman" pitchFamily="18" charset="0"/>
                          <a:cs typeface="Times New Roman" pitchFamily="18" charset="0"/>
                        </a:rPr>
                        <a:t> φωσφορικό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ClO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χλωριώδες</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MnO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υπερμαγγανικό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3"/>
                  </a:ext>
                </a:extLst>
              </a:tr>
              <a:tr h="7207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OH</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υδροξείδιο</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ClO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υποχλωριώδες</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Cr</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0">
                          <a:ln>
                            <a:noFill/>
                          </a:ln>
                          <a:solidFill>
                            <a:schemeClr val="tx1"/>
                          </a:solidFill>
                          <a:effectLst/>
                          <a:latin typeface="Times New Roman" pitchFamily="18" charset="0"/>
                          <a:cs typeface="Times New Roman" pitchFamily="18" charset="0"/>
                        </a:rPr>
                        <a:t>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7</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l-GR" sz="2000" b="0" i="0" u="none" strike="noStrike" cap="none" normalizeH="0" baseline="0">
                          <a:ln>
                            <a:noFill/>
                          </a:ln>
                          <a:solidFill>
                            <a:schemeClr val="tx1"/>
                          </a:solidFill>
                          <a:effectLst/>
                          <a:latin typeface="Times New Roman" pitchFamily="18" charset="0"/>
                          <a:cs typeface="Times New Roman" pitchFamily="18" charset="0"/>
                        </a:rPr>
                        <a:t>        διχρωμικό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4"/>
                  </a:ext>
                </a:extLst>
              </a:tr>
              <a:tr h="719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NH</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αμμώνιο</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HSO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a:t>
                      </a:r>
                      <a:r>
                        <a:rPr kumimoji="0" lang="el-GR" sz="2000" b="0" i="0" u="none" strike="noStrike" cap="none" normalizeH="0" baseline="0">
                          <a:ln>
                            <a:noFill/>
                          </a:ln>
                          <a:solidFill>
                            <a:schemeClr val="tx1"/>
                          </a:solidFill>
                          <a:effectLst/>
                          <a:latin typeface="Times New Roman" pitchFamily="18" charset="0"/>
                          <a:cs typeface="Times New Roman" pitchFamily="18" charset="0"/>
                        </a:rPr>
                        <a:t>  όξινο θειικό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CrO</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4</a:t>
                      </a:r>
                      <a:r>
                        <a:rPr kumimoji="0" lang="el-GR" sz="2000" b="1" i="0" u="none" strike="noStrike" cap="none" normalizeH="0" baseline="30000">
                          <a:ln>
                            <a:noFill/>
                          </a:ln>
                          <a:solidFill>
                            <a:schemeClr val="tx1"/>
                          </a:solidFill>
                          <a:effectLst/>
                          <a:latin typeface="Times New Roman" pitchFamily="18" charset="0"/>
                          <a:cs typeface="Times New Roman" pitchFamily="18" charset="0"/>
                        </a:rPr>
                        <a:t>2-    </a:t>
                      </a:r>
                      <a:r>
                        <a:rPr kumimoji="0" lang="el-GR" sz="2000" b="0" i="0" u="none" strike="noStrike" cap="none" normalizeH="0" baseline="0">
                          <a:ln>
                            <a:noFill/>
                          </a:ln>
                          <a:solidFill>
                            <a:schemeClr val="tx1"/>
                          </a:solidFill>
                          <a:effectLst/>
                          <a:latin typeface="Times New Roman" pitchFamily="18" charset="0"/>
                          <a:cs typeface="Times New Roman" pitchFamily="18" charset="0"/>
                        </a:rPr>
                        <a:t>         χρωμικό</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5"/>
                  </a:ext>
                </a:extLst>
              </a:tr>
            </a:tbl>
          </a:graphicData>
        </a:graphic>
      </p:graphicFrame>
      <p:sp>
        <p:nvSpPr>
          <p:cNvPr id="62584" name="Text Box 120">
            <a:extLst>
              <a:ext uri="{FF2B5EF4-FFF2-40B4-BE49-F238E27FC236}">
                <a16:creationId xmlns:a16="http://schemas.microsoft.com/office/drawing/2014/main" id="{EBCA3511-2655-4349-AFFE-B80C159D7B2A}"/>
              </a:ext>
            </a:extLst>
          </p:cNvPr>
          <p:cNvSpPr txBox="1">
            <a:spLocks noChangeArrowheads="1"/>
          </p:cNvSpPr>
          <p:nvPr/>
        </p:nvSpPr>
        <p:spPr bwMode="auto">
          <a:xfrm>
            <a:off x="2063751" y="1557339"/>
            <a:ext cx="7993063" cy="3587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2000" b="1">
                <a:solidFill>
                  <a:srgbClr val="FFFFFF"/>
                </a:solidFill>
              </a:rPr>
              <a:t>Πίνακας 2.4     </a:t>
            </a:r>
            <a:r>
              <a:rPr lang="el-GR" altLang="el-GR" sz="2000">
                <a:solidFill>
                  <a:srgbClr val="FFFFFF"/>
                </a:solidFill>
              </a:rPr>
              <a:t>Ονοματολογία</a:t>
            </a:r>
            <a:r>
              <a:rPr lang="el-GR" altLang="el-GR" sz="2000" b="1">
                <a:solidFill>
                  <a:srgbClr val="FFFFFF"/>
                </a:solidFill>
              </a:rPr>
              <a:t> </a:t>
            </a:r>
            <a:r>
              <a:rPr lang="el-GR" altLang="el-GR" sz="2000">
                <a:solidFill>
                  <a:srgbClr val="FFFFFF"/>
                </a:solidFill>
              </a:rPr>
              <a:t>των κυριότερων  πολυατομικών ιόντων </a:t>
            </a:r>
            <a:endParaRPr lang="en-US" altLang="el-GR" sz="20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2583"/>
                                        </p:tgtEl>
                                        <p:attrNameLst>
                                          <p:attrName>style.visibility</p:attrName>
                                        </p:attrNameLst>
                                      </p:cBhvr>
                                      <p:to>
                                        <p:strVal val="visible"/>
                                      </p:to>
                                    </p:set>
                                    <p:animEffect transition="in" filter="box(out)">
                                      <p:cBhvr>
                                        <p:cTn id="7" dur="500"/>
                                        <p:tgtEl>
                                          <p:spTgt spid="62583"/>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2584"/>
                                        </p:tgtEl>
                                        <p:attrNameLst>
                                          <p:attrName>style.visibility</p:attrName>
                                        </p:attrNameLst>
                                      </p:cBhvr>
                                      <p:to>
                                        <p:strVal val="visible"/>
                                      </p:to>
                                    </p:set>
                                    <p:animEffect transition="in" filter="box(out)">
                                      <p:cBhvr>
                                        <p:cTn id="10" dur="500"/>
                                        <p:tgtEl>
                                          <p:spTgt spid="62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a:extLst>
              <a:ext uri="{FF2B5EF4-FFF2-40B4-BE49-F238E27FC236}">
                <a16:creationId xmlns:a16="http://schemas.microsoft.com/office/drawing/2014/main" id="{97B96FCB-BA18-47A4-991A-C8FEAA6CA092}"/>
              </a:ext>
            </a:extLst>
          </p:cNvPr>
          <p:cNvSpPr>
            <a:spLocks noChangeArrowheads="1"/>
          </p:cNvSpPr>
          <p:nvPr/>
        </p:nvSpPr>
        <p:spPr bwMode="auto">
          <a:xfrm>
            <a:off x="1738314" y="25490"/>
            <a:ext cx="8713787"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400" b="1">
                <a:solidFill>
                  <a:srgbClr val="0000FF"/>
                </a:solidFill>
                <a:cs typeface="Times New Roman" panose="02020603050405020304" pitchFamily="18" charset="0"/>
              </a:rPr>
              <a:t>2.4 Η γλώσσα της χημείας – Αριθμός οξείδωσης- Γραφή χημικών τύπων και εισαγωγή στην ονοματολογία των ενώσεων</a:t>
            </a:r>
            <a:r>
              <a:rPr lang="en-US" altLang="el-GR" sz="2800">
                <a:solidFill>
                  <a:srgbClr val="000000"/>
                </a:solidFill>
              </a:rPr>
              <a:t> </a:t>
            </a:r>
          </a:p>
        </p:txBody>
      </p:sp>
      <p:sp>
        <p:nvSpPr>
          <p:cNvPr id="63494" name="Rectangle 6">
            <a:extLst>
              <a:ext uri="{FF2B5EF4-FFF2-40B4-BE49-F238E27FC236}">
                <a16:creationId xmlns:a16="http://schemas.microsoft.com/office/drawing/2014/main" id="{DEB7AD3A-D347-4F3E-BDDE-F21E6F180973}"/>
              </a:ext>
            </a:extLst>
          </p:cNvPr>
          <p:cNvSpPr>
            <a:spLocks noChangeArrowheads="1"/>
          </p:cNvSpPr>
          <p:nvPr/>
        </p:nvSpPr>
        <p:spPr bwMode="auto">
          <a:xfrm>
            <a:off x="2595563" y="1212821"/>
            <a:ext cx="26196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000" b="1">
                <a:solidFill>
                  <a:srgbClr val="000000"/>
                </a:solidFill>
                <a:cs typeface="Times New Roman" panose="02020603050405020304" pitchFamily="18" charset="0"/>
              </a:rPr>
              <a:t>Αριθμός οξείδωσης</a:t>
            </a:r>
            <a:r>
              <a:rPr lang="en-GB" altLang="el-GR" sz="1800">
                <a:solidFill>
                  <a:srgbClr val="000000"/>
                </a:solidFill>
              </a:rPr>
              <a:t> </a:t>
            </a:r>
          </a:p>
        </p:txBody>
      </p:sp>
      <p:sp>
        <p:nvSpPr>
          <p:cNvPr id="63496" name="Rectangle 8">
            <a:extLst>
              <a:ext uri="{FF2B5EF4-FFF2-40B4-BE49-F238E27FC236}">
                <a16:creationId xmlns:a16="http://schemas.microsoft.com/office/drawing/2014/main" id="{63F73ADD-FA68-4822-837E-DBC69D8CCF96}"/>
              </a:ext>
            </a:extLst>
          </p:cNvPr>
          <p:cNvSpPr>
            <a:spLocks noChangeArrowheads="1"/>
          </p:cNvSpPr>
          <p:nvPr/>
        </p:nvSpPr>
        <p:spPr bwMode="auto">
          <a:xfrm>
            <a:off x="1809751" y="1571626"/>
            <a:ext cx="85693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1600" i="1">
                <a:solidFill>
                  <a:srgbClr val="000000"/>
                </a:solidFill>
                <a:cs typeface="Times New Roman" panose="02020603050405020304" pitchFamily="18" charset="0"/>
              </a:rPr>
              <a:t>Αριθμός οξείδωσης ενός ατόμου σε μία ομοιοπολική ένωση ορίζεται το φαινομενικό φορτίο που θα αποκτήσει το άτομο, αν τα κοινά ζεύγη ηλεκτρονίων αποδοθούν στο ηλεκτραρνητικότερο άτομο. Αντίστοιχα, αριθμός οξείδωσης ενός ιόντος σε μια ιοντική ένωση είναι το πραγματικό φορτίο του ιόντος.</a:t>
            </a:r>
            <a:r>
              <a:rPr lang="en-US" altLang="el-GR" sz="1600">
                <a:solidFill>
                  <a:srgbClr val="000000"/>
                </a:solidFill>
              </a:rPr>
              <a:t> </a:t>
            </a:r>
          </a:p>
        </p:txBody>
      </p:sp>
      <p:sp>
        <p:nvSpPr>
          <p:cNvPr id="63730" name="Rectangle 242">
            <a:extLst>
              <a:ext uri="{FF2B5EF4-FFF2-40B4-BE49-F238E27FC236}">
                <a16:creationId xmlns:a16="http://schemas.microsoft.com/office/drawing/2014/main" id="{E53BF48D-012F-4EEE-A012-A277B733D5CA}"/>
              </a:ext>
            </a:extLst>
          </p:cNvPr>
          <p:cNvSpPr>
            <a:spLocks noChangeArrowheads="1"/>
          </p:cNvSpPr>
          <p:nvPr/>
        </p:nvSpPr>
        <p:spPr bwMode="auto">
          <a:xfrm>
            <a:off x="1774825" y="2779991"/>
            <a:ext cx="69691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1.</a:t>
            </a:r>
            <a:r>
              <a:rPr lang="en-GB" altLang="el-GR" sz="1800">
                <a:solidFill>
                  <a:srgbClr val="000000"/>
                </a:solidFill>
                <a:cs typeface="Times New Roman" panose="02020603050405020304" pitchFamily="18" charset="0"/>
              </a:rPr>
              <a:t> Κάθε στοιχείο σε ελεύθερη κατάσταση έχει Α.Ο. ίσο με το μηδέν</a:t>
            </a:r>
            <a:r>
              <a:rPr lang="en-US" altLang="el-GR" sz="1800">
                <a:solidFill>
                  <a:srgbClr val="000000"/>
                </a:solidFill>
              </a:rPr>
              <a:t> </a:t>
            </a:r>
          </a:p>
        </p:txBody>
      </p:sp>
      <p:sp>
        <p:nvSpPr>
          <p:cNvPr id="63732" name="Rectangle 244">
            <a:extLst>
              <a:ext uri="{FF2B5EF4-FFF2-40B4-BE49-F238E27FC236}">
                <a16:creationId xmlns:a16="http://schemas.microsoft.com/office/drawing/2014/main" id="{7A8029BF-F05F-413C-B23B-B9334C0D8527}"/>
              </a:ext>
            </a:extLst>
          </p:cNvPr>
          <p:cNvSpPr>
            <a:spLocks noChangeArrowheads="1"/>
          </p:cNvSpPr>
          <p:nvPr/>
        </p:nvSpPr>
        <p:spPr bwMode="auto">
          <a:xfrm>
            <a:off x="1774826" y="3141663"/>
            <a:ext cx="81010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2.</a:t>
            </a:r>
            <a:r>
              <a:rPr lang="en-GB" altLang="el-GR" sz="1800">
                <a:solidFill>
                  <a:srgbClr val="000000"/>
                </a:solidFill>
                <a:cs typeface="Times New Roman" panose="02020603050405020304" pitchFamily="18" charset="0"/>
              </a:rPr>
              <a:t> Το Η στις ενώσεις του έχει Α.Ο ίσο με +1, εκτός από τις ενώσεις του με τα μέταλλα (υδρίδια) που έχει –1.</a:t>
            </a:r>
            <a:r>
              <a:rPr lang="en-US" altLang="el-GR" sz="1800">
                <a:solidFill>
                  <a:srgbClr val="000000"/>
                </a:solidFill>
              </a:rPr>
              <a:t> </a:t>
            </a:r>
          </a:p>
        </p:txBody>
      </p:sp>
      <p:sp>
        <p:nvSpPr>
          <p:cNvPr id="63734" name="Rectangle 246">
            <a:extLst>
              <a:ext uri="{FF2B5EF4-FFF2-40B4-BE49-F238E27FC236}">
                <a16:creationId xmlns:a16="http://schemas.microsoft.com/office/drawing/2014/main" id="{F7EEC570-074F-4AC9-AA03-0B8406F7381C}"/>
              </a:ext>
            </a:extLst>
          </p:cNvPr>
          <p:cNvSpPr>
            <a:spLocks noChangeArrowheads="1"/>
          </p:cNvSpPr>
          <p:nvPr/>
        </p:nvSpPr>
        <p:spPr bwMode="auto">
          <a:xfrm>
            <a:off x="1774825" y="3788053"/>
            <a:ext cx="55233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3.</a:t>
            </a:r>
            <a:r>
              <a:rPr lang="en-GB" altLang="el-GR" sz="1800">
                <a:solidFill>
                  <a:srgbClr val="000000"/>
                </a:solidFill>
                <a:cs typeface="Times New Roman" panose="02020603050405020304" pitchFamily="18" charset="0"/>
              </a:rPr>
              <a:t> Το F στις ενώσεις του έχει πάντοτε Α.Ο ίσο με –1.</a:t>
            </a:r>
            <a:r>
              <a:rPr lang="en-US" altLang="el-GR" sz="1800">
                <a:solidFill>
                  <a:srgbClr val="000000"/>
                </a:solidFill>
              </a:rPr>
              <a:t> </a:t>
            </a:r>
          </a:p>
        </p:txBody>
      </p:sp>
      <p:sp>
        <p:nvSpPr>
          <p:cNvPr id="63736" name="Rectangle 248">
            <a:extLst>
              <a:ext uri="{FF2B5EF4-FFF2-40B4-BE49-F238E27FC236}">
                <a16:creationId xmlns:a16="http://schemas.microsoft.com/office/drawing/2014/main" id="{B8D66E35-2560-46B6-8484-40EC3F285026}"/>
              </a:ext>
            </a:extLst>
          </p:cNvPr>
          <p:cNvSpPr>
            <a:spLocks noChangeArrowheads="1"/>
          </p:cNvSpPr>
          <p:nvPr/>
        </p:nvSpPr>
        <p:spPr bwMode="auto">
          <a:xfrm>
            <a:off x="1774825" y="4076700"/>
            <a:ext cx="813593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4.</a:t>
            </a:r>
            <a:r>
              <a:rPr lang="en-GB" altLang="el-GR" sz="1800">
                <a:solidFill>
                  <a:srgbClr val="000000"/>
                </a:solidFill>
                <a:cs typeface="Times New Roman" panose="02020603050405020304" pitchFamily="18" charset="0"/>
              </a:rPr>
              <a:t> Το Ο στις ενώσεις του έχει Α.Ο ίσο με –2, εκτός από τα υπεροξείδια (που έχουν την ομάδα -Ο-Ο-), στα οποία έχει –1, και την ένωση </a:t>
            </a:r>
            <a:r>
              <a:rPr lang="en-US" altLang="el-GR" sz="1800">
                <a:solidFill>
                  <a:srgbClr val="000000"/>
                </a:solidFill>
                <a:cs typeface="Times New Roman" panose="02020603050405020304" pitchFamily="18" charset="0"/>
              </a:rPr>
              <a:t>OF</a:t>
            </a:r>
            <a:r>
              <a:rPr lang="en-GB" altLang="el-GR" sz="1800" baseline="-30000">
                <a:solidFill>
                  <a:srgbClr val="000000"/>
                </a:solidFill>
                <a:cs typeface="Times New Roman" panose="02020603050405020304" pitchFamily="18" charset="0"/>
              </a:rPr>
              <a:t>2</a:t>
            </a:r>
            <a:r>
              <a:rPr lang="en-GB" altLang="el-GR" sz="1800">
                <a:solidFill>
                  <a:srgbClr val="000000"/>
                </a:solidFill>
                <a:cs typeface="Times New Roman" panose="02020603050405020304" pitchFamily="18" charset="0"/>
              </a:rPr>
              <a:t> (οξείδιο του φθορίου), στην οποία έχει +2.</a:t>
            </a:r>
            <a:r>
              <a:rPr lang="en-US" altLang="el-GR" sz="1800">
                <a:solidFill>
                  <a:srgbClr val="000000"/>
                </a:solidFill>
              </a:rPr>
              <a:t> </a:t>
            </a:r>
          </a:p>
        </p:txBody>
      </p:sp>
      <p:sp>
        <p:nvSpPr>
          <p:cNvPr id="63738" name="Rectangle 250">
            <a:extLst>
              <a:ext uri="{FF2B5EF4-FFF2-40B4-BE49-F238E27FC236}">
                <a16:creationId xmlns:a16="http://schemas.microsoft.com/office/drawing/2014/main" id="{4396499C-E267-4DB1-B97E-802689545148}"/>
              </a:ext>
            </a:extLst>
          </p:cNvPr>
          <p:cNvSpPr>
            <a:spLocks noChangeArrowheads="1"/>
          </p:cNvSpPr>
          <p:nvPr/>
        </p:nvSpPr>
        <p:spPr bwMode="auto">
          <a:xfrm>
            <a:off x="1774826" y="5013325"/>
            <a:ext cx="77057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5.</a:t>
            </a:r>
            <a:r>
              <a:rPr lang="en-GB" altLang="el-GR" sz="1800">
                <a:solidFill>
                  <a:srgbClr val="000000"/>
                </a:solidFill>
                <a:cs typeface="Times New Roman" panose="02020603050405020304" pitchFamily="18" charset="0"/>
              </a:rPr>
              <a:t> Τα αλκάλια, π.χ. </a:t>
            </a:r>
            <a:r>
              <a:rPr lang="en-US" altLang="el-GR" sz="1800">
                <a:solidFill>
                  <a:srgbClr val="000000"/>
                </a:solidFill>
                <a:cs typeface="Times New Roman" panose="02020603050405020304" pitchFamily="18" charset="0"/>
              </a:rPr>
              <a:t>Na</a:t>
            </a:r>
            <a:r>
              <a:rPr lang="en-GB" altLang="el-GR" sz="1800">
                <a:solidFill>
                  <a:srgbClr val="000000"/>
                </a:solidFill>
                <a:cs typeface="Times New Roman" panose="02020603050405020304" pitchFamily="18" charset="0"/>
              </a:rPr>
              <a:t>, </a:t>
            </a:r>
            <a:r>
              <a:rPr lang="en-US" altLang="el-GR" sz="1800">
                <a:solidFill>
                  <a:srgbClr val="000000"/>
                </a:solidFill>
                <a:cs typeface="Times New Roman" panose="02020603050405020304" pitchFamily="18" charset="0"/>
              </a:rPr>
              <a:t>K</a:t>
            </a:r>
            <a:r>
              <a:rPr lang="el-GR" altLang="el-GR" sz="1800">
                <a:solidFill>
                  <a:srgbClr val="000000"/>
                </a:solidFill>
                <a:cs typeface="Times New Roman" panose="02020603050405020304" pitchFamily="18" charset="0"/>
              </a:rPr>
              <a:t>,</a:t>
            </a:r>
            <a:r>
              <a:rPr lang="en-GB" altLang="el-GR" sz="1800">
                <a:solidFill>
                  <a:srgbClr val="000000"/>
                </a:solidFill>
                <a:cs typeface="Times New Roman" panose="02020603050405020304" pitchFamily="18" charset="0"/>
              </a:rPr>
              <a:t> έχουν πάντοτε Α.Ο. +1, και οι αλκαλικές γαίες, π.χ. </a:t>
            </a:r>
            <a:r>
              <a:rPr lang="en-US" altLang="el-GR" sz="1800">
                <a:solidFill>
                  <a:srgbClr val="000000"/>
                </a:solidFill>
                <a:cs typeface="Times New Roman" panose="02020603050405020304" pitchFamily="18" charset="0"/>
              </a:rPr>
              <a:t>Ba</a:t>
            </a:r>
            <a:r>
              <a:rPr lang="en-GB" altLang="el-GR" sz="1800">
                <a:solidFill>
                  <a:srgbClr val="000000"/>
                </a:solidFill>
                <a:cs typeface="Times New Roman" panose="02020603050405020304" pitchFamily="18" charset="0"/>
              </a:rPr>
              <a:t>, </a:t>
            </a:r>
            <a:r>
              <a:rPr lang="en-US" altLang="el-GR" sz="1800">
                <a:solidFill>
                  <a:srgbClr val="000000"/>
                </a:solidFill>
                <a:cs typeface="Times New Roman" panose="02020603050405020304" pitchFamily="18" charset="0"/>
              </a:rPr>
              <a:t>Ca</a:t>
            </a:r>
            <a:r>
              <a:rPr lang="en-GB" altLang="el-GR" sz="1800">
                <a:solidFill>
                  <a:srgbClr val="000000"/>
                </a:solidFill>
                <a:cs typeface="Times New Roman" panose="02020603050405020304" pitchFamily="18" charset="0"/>
              </a:rPr>
              <a:t>, έχουν πάντοτε Α.Ο. +2 .</a:t>
            </a:r>
            <a:r>
              <a:rPr lang="en-US" altLang="el-GR" sz="1800">
                <a:solidFill>
                  <a:srgbClr val="000000"/>
                </a:solidFill>
              </a:rPr>
              <a:t> </a:t>
            </a:r>
          </a:p>
        </p:txBody>
      </p:sp>
      <p:sp>
        <p:nvSpPr>
          <p:cNvPr id="63740" name="Rectangle 252">
            <a:extLst>
              <a:ext uri="{FF2B5EF4-FFF2-40B4-BE49-F238E27FC236}">
                <a16:creationId xmlns:a16="http://schemas.microsoft.com/office/drawing/2014/main" id="{F58919C4-4E55-408B-84F1-9D172736BC02}"/>
              </a:ext>
            </a:extLst>
          </p:cNvPr>
          <p:cNvSpPr>
            <a:spLocks noChangeArrowheads="1"/>
          </p:cNvSpPr>
          <p:nvPr/>
        </p:nvSpPr>
        <p:spPr bwMode="auto">
          <a:xfrm>
            <a:off x="1774826" y="5659716"/>
            <a:ext cx="93038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6.</a:t>
            </a:r>
            <a:r>
              <a:rPr lang="en-GB" altLang="el-GR" sz="1800">
                <a:solidFill>
                  <a:srgbClr val="000000"/>
                </a:solidFill>
                <a:cs typeface="Times New Roman" panose="02020603050405020304" pitchFamily="18" charset="0"/>
              </a:rPr>
              <a:t> Το αλγεβρικό άθροισμα των Α.Ο όλων των ατόμων σε μία ένωση είναι ίσο με το μηδέν.</a:t>
            </a:r>
            <a:r>
              <a:rPr lang="en-US" altLang="el-GR" sz="1800">
                <a:solidFill>
                  <a:srgbClr val="000000"/>
                </a:solidFill>
              </a:rPr>
              <a:t> </a:t>
            </a:r>
          </a:p>
        </p:txBody>
      </p:sp>
      <p:sp>
        <p:nvSpPr>
          <p:cNvPr id="63742" name="Rectangle 254">
            <a:extLst>
              <a:ext uri="{FF2B5EF4-FFF2-40B4-BE49-F238E27FC236}">
                <a16:creationId xmlns:a16="http://schemas.microsoft.com/office/drawing/2014/main" id="{AEC5BB0A-BF9A-4A47-B634-B1B1241B1365}"/>
              </a:ext>
            </a:extLst>
          </p:cNvPr>
          <p:cNvSpPr>
            <a:spLocks noChangeArrowheads="1"/>
          </p:cNvSpPr>
          <p:nvPr/>
        </p:nvSpPr>
        <p:spPr bwMode="auto">
          <a:xfrm>
            <a:off x="1774825" y="6021388"/>
            <a:ext cx="84978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7.</a:t>
            </a:r>
            <a:r>
              <a:rPr lang="en-GB" altLang="el-GR" sz="1800">
                <a:solidFill>
                  <a:srgbClr val="000000"/>
                </a:solidFill>
                <a:cs typeface="Times New Roman" panose="02020603050405020304" pitchFamily="18" charset="0"/>
              </a:rPr>
              <a:t> Το αλγεβρικό άθροισμα των Α.Ο όλων των ατόμων σε ένα πολυατομικό ιόν είναι ίσο με το φορτίο του ιόντος.</a:t>
            </a:r>
            <a:r>
              <a:rPr lang="en-US" altLang="el-GR" sz="18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6" fill="hold" grpId="0" nodeType="clickEffect">
                                  <p:stCondLst>
                                    <p:cond delay="0"/>
                                  </p:stCondLst>
                                  <p:childTnLst>
                                    <p:set>
                                      <p:cBhvr>
                                        <p:cTn id="10" dur="1" fill="hold">
                                          <p:stCondLst>
                                            <p:cond delay="0"/>
                                          </p:stCondLst>
                                        </p:cTn>
                                        <p:tgtEl>
                                          <p:spTgt spid="63496"/>
                                        </p:tgtEl>
                                        <p:attrNameLst>
                                          <p:attrName>style.visibility</p:attrName>
                                        </p:attrNameLst>
                                      </p:cBhvr>
                                      <p:to>
                                        <p:strVal val="visible"/>
                                      </p:to>
                                    </p:set>
                                    <p:animEffect transition="in" filter="strips(downRight)">
                                      <p:cBhvr>
                                        <p:cTn id="11" dur="500"/>
                                        <p:tgtEl>
                                          <p:spTgt spid="6349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3730"/>
                                        </p:tgtEl>
                                        <p:attrNameLst>
                                          <p:attrName>style.visibility</p:attrName>
                                        </p:attrNameLst>
                                      </p:cBhvr>
                                      <p:to>
                                        <p:strVal val="visible"/>
                                      </p:to>
                                    </p:set>
                                    <p:anim calcmode="lin" valueType="num">
                                      <p:cBhvr additive="base">
                                        <p:cTn id="16" dur="500" fill="hold"/>
                                        <p:tgtEl>
                                          <p:spTgt spid="63730"/>
                                        </p:tgtEl>
                                        <p:attrNameLst>
                                          <p:attrName>ppt_x</p:attrName>
                                        </p:attrNameLst>
                                      </p:cBhvr>
                                      <p:tavLst>
                                        <p:tav tm="0">
                                          <p:val>
                                            <p:strVal val="0-#ppt_w/2"/>
                                          </p:val>
                                        </p:tav>
                                        <p:tav tm="100000">
                                          <p:val>
                                            <p:strVal val="#ppt_x"/>
                                          </p:val>
                                        </p:tav>
                                      </p:tavLst>
                                    </p:anim>
                                    <p:anim calcmode="lin" valueType="num">
                                      <p:cBhvr additive="base">
                                        <p:cTn id="17" dur="500" fill="hold"/>
                                        <p:tgtEl>
                                          <p:spTgt spid="63730"/>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3732"/>
                                        </p:tgtEl>
                                        <p:attrNameLst>
                                          <p:attrName>style.visibility</p:attrName>
                                        </p:attrNameLst>
                                      </p:cBhvr>
                                      <p:to>
                                        <p:strVal val="visible"/>
                                      </p:to>
                                    </p:set>
                                    <p:anim calcmode="lin" valueType="num">
                                      <p:cBhvr additive="base">
                                        <p:cTn id="22" dur="500" fill="hold"/>
                                        <p:tgtEl>
                                          <p:spTgt spid="63732"/>
                                        </p:tgtEl>
                                        <p:attrNameLst>
                                          <p:attrName>ppt_x</p:attrName>
                                        </p:attrNameLst>
                                      </p:cBhvr>
                                      <p:tavLst>
                                        <p:tav tm="0">
                                          <p:val>
                                            <p:strVal val="0-#ppt_w/2"/>
                                          </p:val>
                                        </p:tav>
                                        <p:tav tm="100000">
                                          <p:val>
                                            <p:strVal val="#ppt_x"/>
                                          </p:val>
                                        </p:tav>
                                      </p:tavLst>
                                    </p:anim>
                                    <p:anim calcmode="lin" valueType="num">
                                      <p:cBhvr additive="base">
                                        <p:cTn id="23" dur="500" fill="hold"/>
                                        <p:tgtEl>
                                          <p:spTgt spid="63732"/>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nodeType="clickEffect">
                                  <p:stCondLst>
                                    <p:cond delay="0"/>
                                  </p:stCondLst>
                                  <p:childTnLst>
                                    <p:set>
                                      <p:cBhvr>
                                        <p:cTn id="27" dur="1" fill="hold">
                                          <p:stCondLst>
                                            <p:cond delay="0"/>
                                          </p:stCondLst>
                                        </p:cTn>
                                        <p:tgtEl>
                                          <p:spTgt spid="63734">
                                            <p:txEl>
                                              <p:pRg st="0" end="0"/>
                                            </p:txEl>
                                          </p:spTgt>
                                        </p:tgtEl>
                                        <p:attrNameLst>
                                          <p:attrName>style.visibility</p:attrName>
                                        </p:attrNameLst>
                                      </p:cBhvr>
                                      <p:to>
                                        <p:strVal val="visible"/>
                                      </p:to>
                                    </p:set>
                                    <p:anim calcmode="lin" valueType="num">
                                      <p:cBhvr additive="base">
                                        <p:cTn id="28" dur="500" fill="hold"/>
                                        <p:tgtEl>
                                          <p:spTgt spid="63734">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37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3736"/>
                                        </p:tgtEl>
                                        <p:attrNameLst>
                                          <p:attrName>style.visibility</p:attrName>
                                        </p:attrNameLst>
                                      </p:cBhvr>
                                      <p:to>
                                        <p:strVal val="visible"/>
                                      </p:to>
                                    </p:set>
                                    <p:anim calcmode="lin" valueType="num">
                                      <p:cBhvr additive="base">
                                        <p:cTn id="34" dur="500" fill="hold"/>
                                        <p:tgtEl>
                                          <p:spTgt spid="63736"/>
                                        </p:tgtEl>
                                        <p:attrNameLst>
                                          <p:attrName>ppt_x</p:attrName>
                                        </p:attrNameLst>
                                      </p:cBhvr>
                                      <p:tavLst>
                                        <p:tav tm="0">
                                          <p:val>
                                            <p:strVal val="0-#ppt_w/2"/>
                                          </p:val>
                                        </p:tav>
                                        <p:tav tm="100000">
                                          <p:val>
                                            <p:strVal val="#ppt_x"/>
                                          </p:val>
                                        </p:tav>
                                      </p:tavLst>
                                    </p:anim>
                                    <p:anim calcmode="lin" valueType="num">
                                      <p:cBhvr additive="base">
                                        <p:cTn id="35" dur="500" fill="hold"/>
                                        <p:tgtEl>
                                          <p:spTgt spid="63736"/>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nodeType="clickEffect">
                                  <p:stCondLst>
                                    <p:cond delay="0"/>
                                  </p:stCondLst>
                                  <p:childTnLst>
                                    <p:set>
                                      <p:cBhvr>
                                        <p:cTn id="39" dur="1" fill="hold">
                                          <p:stCondLst>
                                            <p:cond delay="0"/>
                                          </p:stCondLst>
                                        </p:cTn>
                                        <p:tgtEl>
                                          <p:spTgt spid="63738">
                                            <p:txEl>
                                              <p:pRg st="0" end="0"/>
                                            </p:txEl>
                                          </p:spTgt>
                                        </p:tgtEl>
                                        <p:attrNameLst>
                                          <p:attrName>style.visibility</p:attrName>
                                        </p:attrNameLst>
                                      </p:cBhvr>
                                      <p:to>
                                        <p:strVal val="visible"/>
                                      </p:to>
                                    </p:set>
                                    <p:anim calcmode="lin" valueType="num">
                                      <p:cBhvr additive="base">
                                        <p:cTn id="40" dur="500" fill="hold"/>
                                        <p:tgtEl>
                                          <p:spTgt spid="63738">
                                            <p:txEl>
                                              <p:pRg st="0" end="0"/>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637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63740"/>
                                        </p:tgtEl>
                                        <p:attrNameLst>
                                          <p:attrName>style.visibility</p:attrName>
                                        </p:attrNameLst>
                                      </p:cBhvr>
                                      <p:to>
                                        <p:strVal val="visible"/>
                                      </p:to>
                                    </p:set>
                                    <p:anim calcmode="lin" valueType="num">
                                      <p:cBhvr additive="base">
                                        <p:cTn id="46" dur="500" fill="hold"/>
                                        <p:tgtEl>
                                          <p:spTgt spid="63740"/>
                                        </p:tgtEl>
                                        <p:attrNameLst>
                                          <p:attrName>ppt_x</p:attrName>
                                        </p:attrNameLst>
                                      </p:cBhvr>
                                      <p:tavLst>
                                        <p:tav tm="0">
                                          <p:val>
                                            <p:strVal val="0-#ppt_w/2"/>
                                          </p:val>
                                        </p:tav>
                                        <p:tav tm="100000">
                                          <p:val>
                                            <p:strVal val="#ppt_x"/>
                                          </p:val>
                                        </p:tav>
                                      </p:tavLst>
                                    </p:anim>
                                    <p:anim calcmode="lin" valueType="num">
                                      <p:cBhvr additive="base">
                                        <p:cTn id="47" dur="500" fill="hold"/>
                                        <p:tgtEl>
                                          <p:spTgt spid="63740"/>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8" fill="hold" nodeType="clickEffect">
                                  <p:stCondLst>
                                    <p:cond delay="0"/>
                                  </p:stCondLst>
                                  <p:childTnLst>
                                    <p:set>
                                      <p:cBhvr>
                                        <p:cTn id="51" dur="1" fill="hold">
                                          <p:stCondLst>
                                            <p:cond delay="0"/>
                                          </p:stCondLst>
                                        </p:cTn>
                                        <p:tgtEl>
                                          <p:spTgt spid="63742">
                                            <p:txEl>
                                              <p:pRg st="0" end="0"/>
                                            </p:txEl>
                                          </p:spTgt>
                                        </p:tgtEl>
                                        <p:attrNameLst>
                                          <p:attrName>style.visibility</p:attrName>
                                        </p:attrNameLst>
                                      </p:cBhvr>
                                      <p:to>
                                        <p:strVal val="visible"/>
                                      </p:to>
                                    </p:set>
                                    <p:anim calcmode="lin" valueType="num">
                                      <p:cBhvr additive="base">
                                        <p:cTn id="52" dur="500" fill="hold"/>
                                        <p:tgtEl>
                                          <p:spTgt spid="63742">
                                            <p:txEl>
                                              <p:pRg st="0" end="0"/>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6374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p:bldP spid="63496" grpId="0"/>
      <p:bldP spid="63730" grpId="0"/>
      <p:bldP spid="63732" grpId="0"/>
      <p:bldP spid="63736" grpId="0"/>
      <p:bldP spid="637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67" name="Group 55">
            <a:extLst>
              <a:ext uri="{FF2B5EF4-FFF2-40B4-BE49-F238E27FC236}">
                <a16:creationId xmlns:a16="http://schemas.microsoft.com/office/drawing/2014/main" id="{B761981E-670A-4E17-BACA-CD92F0E0E112}"/>
              </a:ext>
            </a:extLst>
          </p:cNvPr>
          <p:cNvGraphicFramePr>
            <a:graphicFrameLocks noGrp="1"/>
          </p:cNvGraphicFramePr>
          <p:nvPr/>
        </p:nvGraphicFramePr>
        <p:xfrm>
          <a:off x="2495551" y="1846264"/>
          <a:ext cx="7129463" cy="4535487"/>
        </p:xfrm>
        <a:graphic>
          <a:graphicData uri="http://schemas.openxmlformats.org/drawingml/2006/table">
            <a:tbl>
              <a:tblPr/>
              <a:tblGrid>
                <a:gridCol w="1809750">
                  <a:extLst>
                    <a:ext uri="{9D8B030D-6E8A-4147-A177-3AD203B41FA5}">
                      <a16:colId xmlns:a16="http://schemas.microsoft.com/office/drawing/2014/main" val="20000"/>
                    </a:ext>
                  </a:extLst>
                </a:gridCol>
                <a:gridCol w="1528763">
                  <a:extLst>
                    <a:ext uri="{9D8B030D-6E8A-4147-A177-3AD203B41FA5}">
                      <a16:colId xmlns:a16="http://schemas.microsoft.com/office/drawing/2014/main" val="20001"/>
                    </a:ext>
                  </a:extLst>
                </a:gridCol>
                <a:gridCol w="1684337">
                  <a:extLst>
                    <a:ext uri="{9D8B030D-6E8A-4147-A177-3AD203B41FA5}">
                      <a16:colId xmlns:a16="http://schemas.microsoft.com/office/drawing/2014/main" val="20002"/>
                    </a:ext>
                  </a:extLst>
                </a:gridCol>
                <a:gridCol w="2106613">
                  <a:extLst>
                    <a:ext uri="{9D8B030D-6E8A-4147-A177-3AD203B41FA5}">
                      <a16:colId xmlns:a16="http://schemas.microsoft.com/office/drawing/2014/main" val="20003"/>
                    </a:ext>
                  </a:extLst>
                </a:gridCol>
              </a:tblGrid>
              <a:tr h="4143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Μέταλλα</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hMerge="1">
                  <a:txBody>
                    <a:bodyPr/>
                    <a:lstStyle/>
                    <a:p>
                      <a:endParaRPr lang="el-G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a:ln>
                            <a:noFill/>
                          </a:ln>
                          <a:solidFill>
                            <a:schemeClr val="tx1"/>
                          </a:solidFill>
                          <a:effectLst/>
                          <a:latin typeface="Times New Roman" pitchFamily="18" charset="0"/>
                          <a:cs typeface="Times New Roman" pitchFamily="18" charset="0"/>
                        </a:rPr>
                        <a:t>Αμέταλλα</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hMerge="1">
                  <a:txBody>
                    <a:bodyPr/>
                    <a:lstStyle/>
                    <a:p>
                      <a:endParaRPr lang="el-GR"/>
                    </a:p>
                  </a:txBody>
                  <a:tcPr/>
                </a:tc>
                <a:extLst>
                  <a:ext uri="{0D108BD9-81ED-4DB2-BD59-A6C34878D82A}">
                    <a16:rowId xmlns:a16="http://schemas.microsoft.com/office/drawing/2014/main" val="10000"/>
                  </a:ext>
                </a:extLst>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K</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n-US" sz="2000" b="1" i="0" u="none" strike="noStrike" cap="none" normalizeH="0" baseline="0">
                          <a:ln>
                            <a:noFill/>
                          </a:ln>
                          <a:solidFill>
                            <a:schemeClr val="tx1"/>
                          </a:solidFill>
                          <a:effectLst/>
                          <a:latin typeface="Times New Roman" pitchFamily="18" charset="0"/>
                          <a:cs typeface="Times New Roman" pitchFamily="18" charset="0"/>
                        </a:rPr>
                        <a:t>Na</a:t>
                      </a:r>
                      <a:r>
                        <a:rPr kumimoji="0" lang="el-GR" sz="2000" b="1" i="0" u="none" strike="noStrike" cap="none" normalizeH="0" baseline="0">
                          <a:ln>
                            <a:noFill/>
                          </a:ln>
                          <a:solidFill>
                            <a:schemeClr val="tx1"/>
                          </a:solidFill>
                          <a:effectLst/>
                          <a:latin typeface="Times New Roman" pitchFamily="18" charset="0"/>
                          <a:cs typeface="Times New Roman" pitchFamily="18" charset="0"/>
                        </a:rPr>
                        <a:t>, </a:t>
                      </a:r>
                      <a:r>
                        <a:rPr kumimoji="0" lang="en-US" sz="2000" b="1" i="0" u="none" strike="noStrike" cap="none" normalizeH="0" baseline="0">
                          <a:ln>
                            <a:noFill/>
                          </a:ln>
                          <a:solidFill>
                            <a:schemeClr val="tx1"/>
                          </a:solidFill>
                          <a:effectLst/>
                          <a:latin typeface="Times New Roman" pitchFamily="18" charset="0"/>
                          <a:cs typeface="Times New Roman" pitchFamily="18" charset="0"/>
                        </a:rPr>
                        <a:t>Ag</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F</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1"/>
                  </a:ext>
                </a:extLst>
              </a:tr>
              <a:tr h="733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Ba, Ca, Mg, Zn</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H</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 (-1)</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2"/>
                  </a:ext>
                </a:extLst>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Al</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O</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 (-1, +2)</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3"/>
                  </a:ext>
                </a:extLst>
              </a:tr>
              <a:tr h="733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Cu, Hg</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 +2</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Cl, Br, I</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-1(+1, +3, +5, +7)</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4"/>
                  </a:ext>
                </a:extLst>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Fe, Ni</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 +3</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S</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 (+4, +6)</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5"/>
                  </a:ext>
                </a:extLst>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Pb, Sn</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 +4</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N, P</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-3 (+3, +5)</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6"/>
                  </a:ext>
                </a:extLst>
              </a:tr>
              <a:tr h="581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Mn</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 +4, +7</a:t>
                      </a: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C, Si</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a:ln>
                            <a:noFill/>
                          </a:ln>
                          <a:solidFill>
                            <a:schemeClr val="tx1"/>
                          </a:solidFill>
                          <a:effectLst/>
                          <a:latin typeface="Times New Roman" pitchFamily="18" charset="0"/>
                          <a:cs typeface="Times New Roman" pitchFamily="18" charset="0"/>
                        </a:rPr>
                        <a:t>-4, +4</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7"/>
                  </a:ext>
                </a:extLst>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Cr</a:t>
                      </a: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a:ln>
                            <a:noFill/>
                          </a:ln>
                          <a:solidFill>
                            <a:schemeClr val="tx1"/>
                          </a:solidFill>
                          <a:effectLst/>
                          <a:latin typeface="Times New Roman" pitchFamily="18" charset="0"/>
                          <a:cs typeface="Times New Roman" pitchFamily="18" charset="0"/>
                        </a:rPr>
                        <a:t>+3, +6</a:t>
                      </a: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0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extLst>
                  <a:ext uri="{0D108BD9-81ED-4DB2-BD59-A6C34878D82A}">
                    <a16:rowId xmlns:a16="http://schemas.microsoft.com/office/drawing/2014/main" val="10008"/>
                  </a:ext>
                </a:extLst>
              </a:tr>
            </a:tbl>
          </a:graphicData>
        </a:graphic>
      </p:graphicFrame>
      <p:sp>
        <p:nvSpPr>
          <p:cNvPr id="64568" name="Text Box 56">
            <a:extLst>
              <a:ext uri="{FF2B5EF4-FFF2-40B4-BE49-F238E27FC236}">
                <a16:creationId xmlns:a16="http://schemas.microsoft.com/office/drawing/2014/main" id="{8159852D-8D29-4A63-87E8-A6E5410F76AC}"/>
              </a:ext>
            </a:extLst>
          </p:cNvPr>
          <p:cNvSpPr txBox="1">
            <a:spLocks noChangeArrowheads="1"/>
          </p:cNvSpPr>
          <p:nvPr/>
        </p:nvSpPr>
        <p:spPr bwMode="auto">
          <a:xfrm>
            <a:off x="2495550" y="1341438"/>
            <a:ext cx="7075488" cy="3746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2000" b="1">
                <a:solidFill>
                  <a:srgbClr val="FFFFFF"/>
                </a:solidFill>
              </a:rPr>
              <a:t>Πίνακας 2.5  </a:t>
            </a:r>
            <a:r>
              <a:rPr lang="el-GR" altLang="el-GR" sz="2000">
                <a:solidFill>
                  <a:srgbClr val="FFFFFF"/>
                </a:solidFill>
              </a:rPr>
              <a:t>Συνήθεις τιμές Α.Ο. στοιχείων σε ενώσεις τους</a:t>
            </a:r>
            <a:r>
              <a:rPr lang="el-GR" altLang="el-GR" sz="2000" b="1">
                <a:solidFill>
                  <a:srgbClr val="FFFFFF"/>
                </a:solidFill>
              </a:rPr>
              <a:t> </a:t>
            </a:r>
            <a:endParaRPr lang="en-US" altLang="el-GR" sz="2000">
              <a:solidFill>
                <a:srgbClr val="000000"/>
              </a:solidFill>
            </a:endParaRPr>
          </a:p>
        </p:txBody>
      </p:sp>
      <p:sp>
        <p:nvSpPr>
          <p:cNvPr id="64565" name="Rectangle 57">
            <a:extLst>
              <a:ext uri="{FF2B5EF4-FFF2-40B4-BE49-F238E27FC236}">
                <a16:creationId xmlns:a16="http://schemas.microsoft.com/office/drawing/2014/main" id="{16D4F7CE-0027-4601-B3CB-650DE8E9CEBD}"/>
              </a:ext>
            </a:extLst>
          </p:cNvPr>
          <p:cNvSpPr>
            <a:spLocks noChangeArrowheads="1"/>
          </p:cNvSpPr>
          <p:nvPr/>
        </p:nvSpPr>
        <p:spPr bwMode="auto">
          <a:xfrm>
            <a:off x="1703389" y="144552"/>
            <a:ext cx="8713787"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400" b="1">
                <a:solidFill>
                  <a:srgbClr val="0000FF"/>
                </a:solidFill>
                <a:cs typeface="Times New Roman" panose="02020603050405020304" pitchFamily="18" charset="0"/>
              </a:rPr>
              <a:t>2.4 Η γλώσσα της χημείας – Αριθμός οξείδωσης- Γραφή χημικών τύπων και εισαγωγή στην ονοματολογία των ενώσεων</a:t>
            </a:r>
            <a:r>
              <a:rPr lang="en-US" altLang="el-GR" sz="28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4567"/>
                                        </p:tgtEl>
                                        <p:attrNameLst>
                                          <p:attrName>style.visibility</p:attrName>
                                        </p:attrNameLst>
                                      </p:cBhvr>
                                      <p:to>
                                        <p:strVal val="visible"/>
                                      </p:to>
                                    </p:set>
                                    <p:animEffect transition="in" filter="box(out)">
                                      <p:cBhvr>
                                        <p:cTn id="7" dur="500"/>
                                        <p:tgtEl>
                                          <p:spTgt spid="64567"/>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4568"/>
                                        </p:tgtEl>
                                        <p:attrNameLst>
                                          <p:attrName>style.visibility</p:attrName>
                                        </p:attrNameLst>
                                      </p:cBhvr>
                                      <p:to>
                                        <p:strVal val="visible"/>
                                      </p:to>
                                    </p:set>
                                    <p:animEffect transition="in" filter="box(out)">
                                      <p:cBhvr>
                                        <p:cTn id="10" dur="500"/>
                                        <p:tgtEl>
                                          <p:spTgt spid="64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6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a:extLst>
              <a:ext uri="{FF2B5EF4-FFF2-40B4-BE49-F238E27FC236}">
                <a16:creationId xmlns:a16="http://schemas.microsoft.com/office/drawing/2014/main" id="{E5D18BA5-401F-4BE6-8C13-33A4EE01FB4B}"/>
              </a:ext>
            </a:extLst>
          </p:cNvPr>
          <p:cNvSpPr>
            <a:spLocks noChangeArrowheads="1"/>
          </p:cNvSpPr>
          <p:nvPr/>
        </p:nvSpPr>
        <p:spPr bwMode="auto">
          <a:xfrm>
            <a:off x="2063751" y="474197"/>
            <a:ext cx="89569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800">
                <a:solidFill>
                  <a:srgbClr val="3366FF"/>
                </a:solidFill>
                <a:cs typeface="Times New Roman" panose="02020603050405020304" pitchFamily="18" charset="0"/>
              </a:rPr>
              <a:t>Γραφή μοριακών τύπων ανόργανων χημικών ενώσεων</a:t>
            </a:r>
            <a:r>
              <a:rPr lang="en-US" altLang="el-GR" sz="1800">
                <a:solidFill>
                  <a:srgbClr val="000000"/>
                </a:solidFill>
              </a:rPr>
              <a:t> </a:t>
            </a:r>
          </a:p>
        </p:txBody>
      </p:sp>
      <p:sp>
        <p:nvSpPr>
          <p:cNvPr id="65543" name="Rectangle 7">
            <a:extLst>
              <a:ext uri="{FF2B5EF4-FFF2-40B4-BE49-F238E27FC236}">
                <a16:creationId xmlns:a16="http://schemas.microsoft.com/office/drawing/2014/main" id="{B0214832-03C5-4360-9E8F-B65EA984F0AA}"/>
              </a:ext>
            </a:extLst>
          </p:cNvPr>
          <p:cNvSpPr>
            <a:spLocks noChangeArrowheads="1"/>
          </p:cNvSpPr>
          <p:nvPr/>
        </p:nvSpPr>
        <p:spPr bwMode="auto">
          <a:xfrm>
            <a:off x="1992314" y="1173075"/>
            <a:ext cx="83518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400">
                <a:solidFill>
                  <a:srgbClr val="000000"/>
                </a:solidFill>
                <a:cs typeface="Times New Roman" panose="02020603050405020304" pitchFamily="18" charset="0"/>
              </a:rPr>
              <a:t>Αν το πρώτο μέρος, π.χ. Α, έχει θετικό αριθμό οξείδωσης +χ, ενώ το δεύτερο τμήμα Β έχει αριθμό οξείδωσης   –ψ, τότε ο μοριακός τύπος της ένωσης είναι Α</a:t>
            </a:r>
            <a:r>
              <a:rPr lang="en-GB" altLang="el-GR" sz="2400" baseline="-30000">
                <a:solidFill>
                  <a:srgbClr val="000000"/>
                </a:solidFill>
                <a:cs typeface="Times New Roman" panose="02020603050405020304" pitchFamily="18" charset="0"/>
              </a:rPr>
              <a:t>ψ</a:t>
            </a:r>
            <a:r>
              <a:rPr lang="en-GB" altLang="el-GR" sz="2400">
                <a:solidFill>
                  <a:srgbClr val="000000"/>
                </a:solidFill>
                <a:cs typeface="Times New Roman" panose="02020603050405020304" pitchFamily="18" charset="0"/>
              </a:rPr>
              <a:t>Β</a:t>
            </a:r>
            <a:r>
              <a:rPr lang="en-US" altLang="el-GR" sz="2400" baseline="-30000">
                <a:solidFill>
                  <a:srgbClr val="000000"/>
                </a:solidFill>
                <a:cs typeface="Times New Roman" panose="02020603050405020304" pitchFamily="18" charset="0"/>
              </a:rPr>
              <a:t>x</a:t>
            </a:r>
            <a:r>
              <a:rPr lang="en-GB" altLang="el-GR" sz="2400">
                <a:solidFill>
                  <a:srgbClr val="000000"/>
                </a:solidFill>
                <a:cs typeface="Times New Roman" panose="02020603050405020304" pitchFamily="18" charset="0"/>
              </a:rPr>
              <a:t>.</a:t>
            </a:r>
            <a:r>
              <a:rPr lang="en-GB" altLang="el-GR" sz="1800">
                <a:solidFill>
                  <a:srgbClr val="000000"/>
                </a:solidFill>
              </a:rPr>
              <a:t> </a:t>
            </a:r>
          </a:p>
        </p:txBody>
      </p:sp>
      <p:sp>
        <p:nvSpPr>
          <p:cNvPr id="65545" name="Rectangle 9">
            <a:extLst>
              <a:ext uri="{FF2B5EF4-FFF2-40B4-BE49-F238E27FC236}">
                <a16:creationId xmlns:a16="http://schemas.microsoft.com/office/drawing/2014/main" id="{ACC028EC-F2FD-43E4-93CD-98C6F6E9BC64}"/>
              </a:ext>
            </a:extLst>
          </p:cNvPr>
          <p:cNvSpPr>
            <a:spLocks noChangeArrowheads="1"/>
          </p:cNvSpPr>
          <p:nvPr/>
        </p:nvSpPr>
        <p:spPr bwMode="auto">
          <a:xfrm>
            <a:off x="1847850" y="2485460"/>
            <a:ext cx="835183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l-GR" altLang="el-GR" sz="2800" i="1">
                <a:solidFill>
                  <a:srgbClr val="000000"/>
                </a:solidFill>
                <a:cs typeface="Times New Roman" panose="02020603050405020304" pitchFamily="18" charset="0"/>
              </a:rPr>
              <a:t>α. αν κάποιος δείκτης είναι 1, τότε αυτός παραλείπεται.</a:t>
            </a:r>
            <a:endParaRPr lang="el-GR" altLang="el-GR" sz="2800" i="1">
              <a:solidFill>
                <a:srgbClr val="000000"/>
              </a:solidFill>
            </a:endParaRPr>
          </a:p>
          <a:p>
            <a:pPr algn="just" fontAlgn="base">
              <a:spcBef>
                <a:spcPct val="0"/>
              </a:spcBef>
              <a:spcAft>
                <a:spcPct val="0"/>
              </a:spcAft>
              <a:buNone/>
            </a:pPr>
            <a:endParaRPr lang="en-GB" altLang="el-GR" sz="2800" i="1">
              <a:solidFill>
                <a:srgbClr val="000000"/>
              </a:solidFill>
            </a:endParaRPr>
          </a:p>
          <a:p>
            <a:pPr algn="just" eaLnBrk="0" fontAlgn="base" hangingPunct="0">
              <a:spcBef>
                <a:spcPct val="0"/>
              </a:spcBef>
              <a:spcAft>
                <a:spcPct val="0"/>
              </a:spcAft>
              <a:buNone/>
            </a:pPr>
            <a:r>
              <a:rPr lang="en-GB" altLang="el-GR" sz="2800" i="1">
                <a:solidFill>
                  <a:srgbClr val="000000"/>
                </a:solidFill>
                <a:cs typeface="Times New Roman" panose="02020603050405020304" pitchFamily="18" charset="0"/>
              </a:rPr>
              <a:t>β. αν ο λόγος ψ</a:t>
            </a:r>
            <a:r>
              <a:rPr lang="en-GB" altLang="el-GR" sz="2800" b="1" i="1">
                <a:solidFill>
                  <a:srgbClr val="000000"/>
                </a:solidFill>
                <a:cs typeface="Times New Roman" panose="02020603050405020304" pitchFamily="18" charset="0"/>
              </a:rPr>
              <a:t>:</a:t>
            </a:r>
            <a:r>
              <a:rPr lang="en-GB" altLang="el-GR" sz="2800" i="1">
                <a:solidFill>
                  <a:srgbClr val="000000"/>
                </a:solidFill>
                <a:cs typeface="Times New Roman" panose="02020603050405020304" pitchFamily="18" charset="0"/>
              </a:rPr>
              <a:t>x απλοποιείται, τότε προηγείται απλοποίηση πριν από τη γραφή του μοριακού τύπου.</a:t>
            </a:r>
            <a:r>
              <a:rPr lang="en-GB" altLang="el-GR" sz="18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43"/>
                                        </p:tgtEl>
                                        <p:attrNameLst>
                                          <p:attrName>style.visibility</p:attrName>
                                        </p:attrNameLst>
                                      </p:cBhvr>
                                      <p:to>
                                        <p:strVal val="visible"/>
                                      </p:to>
                                    </p:set>
                                    <p:animEffect transition="in" filter="strips(downRight)">
                                      <p:cBhvr>
                                        <p:cTn id="7" dur="500"/>
                                        <p:tgtEl>
                                          <p:spTgt spid="655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65545">
                                            <p:txEl>
                                              <p:pRg st="0" end="0"/>
                                            </p:txEl>
                                          </p:spTgt>
                                        </p:tgtEl>
                                        <p:attrNameLst>
                                          <p:attrName>style.visibility</p:attrName>
                                        </p:attrNameLst>
                                      </p:cBhvr>
                                      <p:to>
                                        <p:strVal val="visible"/>
                                      </p:to>
                                    </p:set>
                                    <p:anim calcmode="lin" valueType="num">
                                      <p:cBhvr additive="base">
                                        <p:cTn id="12" dur="500" fill="hold"/>
                                        <p:tgtEl>
                                          <p:spTgt spid="6554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55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65545">
                                            <p:txEl>
                                              <p:pRg st="2" end="2"/>
                                            </p:txEl>
                                          </p:spTgt>
                                        </p:tgtEl>
                                        <p:attrNameLst>
                                          <p:attrName>style.visibility</p:attrName>
                                        </p:attrNameLst>
                                      </p:cBhvr>
                                      <p:to>
                                        <p:strVal val="visible"/>
                                      </p:to>
                                    </p:set>
                                    <p:anim calcmode="lin" valueType="num">
                                      <p:cBhvr additive="base">
                                        <p:cTn id="18" dur="500" fill="hold"/>
                                        <p:tgtEl>
                                          <p:spTgt spid="65545">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554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a:extLst>
              <a:ext uri="{FF2B5EF4-FFF2-40B4-BE49-F238E27FC236}">
                <a16:creationId xmlns:a16="http://schemas.microsoft.com/office/drawing/2014/main" id="{D2EF0470-551F-4365-B361-650CDD3D2F3D}"/>
              </a:ext>
            </a:extLst>
          </p:cNvPr>
          <p:cNvSpPr>
            <a:spLocks noChangeArrowheads="1"/>
          </p:cNvSpPr>
          <p:nvPr/>
        </p:nvSpPr>
        <p:spPr bwMode="auto">
          <a:xfrm>
            <a:off x="1703389" y="474197"/>
            <a:ext cx="80114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800" b="1">
                <a:solidFill>
                  <a:srgbClr val="3366FF"/>
                </a:solidFill>
                <a:cs typeface="Times New Roman" panose="02020603050405020304" pitchFamily="18" charset="0"/>
              </a:rPr>
              <a:t>Ονοματολογία ανόργανων χημικών ενώσεων</a:t>
            </a:r>
            <a:r>
              <a:rPr lang="en-US" altLang="el-GR" sz="1800">
                <a:solidFill>
                  <a:srgbClr val="000000"/>
                </a:solidFill>
              </a:rPr>
              <a:t> </a:t>
            </a:r>
          </a:p>
        </p:txBody>
      </p:sp>
      <p:sp>
        <p:nvSpPr>
          <p:cNvPr id="66567" name="Rectangle 7">
            <a:extLst>
              <a:ext uri="{FF2B5EF4-FFF2-40B4-BE49-F238E27FC236}">
                <a16:creationId xmlns:a16="http://schemas.microsoft.com/office/drawing/2014/main" id="{6C8535B0-D5B6-4789-BDEF-C941BE87855B}"/>
              </a:ext>
            </a:extLst>
          </p:cNvPr>
          <p:cNvSpPr>
            <a:spLocks noChangeArrowheads="1"/>
          </p:cNvSpPr>
          <p:nvPr/>
        </p:nvSpPr>
        <p:spPr bwMode="auto">
          <a:xfrm>
            <a:off x="1774826" y="965568"/>
            <a:ext cx="83534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000" b="1">
                <a:solidFill>
                  <a:srgbClr val="000000"/>
                </a:solidFill>
                <a:cs typeface="Times New Roman" panose="02020603050405020304" pitchFamily="18" charset="0"/>
              </a:rPr>
              <a:t>α.</a:t>
            </a:r>
            <a:r>
              <a:rPr lang="en-GB" altLang="el-GR" sz="2000">
                <a:solidFill>
                  <a:srgbClr val="000000"/>
                </a:solidFill>
                <a:cs typeface="Times New Roman" panose="02020603050405020304" pitchFamily="18" charset="0"/>
              </a:rPr>
              <a:t> Οι ενώσεις των μετάλλων (ή του ιόντος </a:t>
            </a:r>
            <a:r>
              <a:rPr lang="en-US" altLang="el-GR" sz="2000">
                <a:solidFill>
                  <a:srgbClr val="000000"/>
                </a:solidFill>
                <a:cs typeface="Times New Roman" panose="02020603050405020304" pitchFamily="18" charset="0"/>
              </a:rPr>
              <a:t>NH</a:t>
            </a:r>
            <a:r>
              <a:rPr lang="en-GB" altLang="el-GR" sz="2000" baseline="-30000">
                <a:solidFill>
                  <a:srgbClr val="000000"/>
                </a:solidFill>
                <a:cs typeface="Times New Roman" panose="02020603050405020304" pitchFamily="18" charset="0"/>
              </a:rPr>
              <a:t>4</a:t>
            </a:r>
            <a:r>
              <a:rPr lang="en-GB" altLang="el-GR" sz="2000" baseline="30000">
                <a:solidFill>
                  <a:srgbClr val="000000"/>
                </a:solidFill>
                <a:cs typeface="Times New Roman" panose="02020603050405020304" pitchFamily="18" charset="0"/>
              </a:rPr>
              <a:t>+</a:t>
            </a:r>
            <a:r>
              <a:rPr lang="en-GB" altLang="el-GR" sz="2000">
                <a:solidFill>
                  <a:srgbClr val="000000"/>
                </a:solidFill>
                <a:cs typeface="Times New Roman" panose="02020603050405020304" pitchFamily="18" charset="0"/>
              </a:rPr>
              <a:t>) με  πολυατομικό ανιόν ονομάζονται με το όνομα του ανιόντος πρώτο και το όνομα του μετάλλου(ή </a:t>
            </a:r>
            <a:r>
              <a:rPr lang="en-US" altLang="el-GR" sz="2000">
                <a:solidFill>
                  <a:srgbClr val="000000"/>
                </a:solidFill>
                <a:cs typeface="Times New Roman" panose="02020603050405020304" pitchFamily="18" charset="0"/>
              </a:rPr>
              <a:t>NH</a:t>
            </a:r>
            <a:r>
              <a:rPr lang="en-GB" altLang="el-GR" sz="2000" baseline="-30000">
                <a:solidFill>
                  <a:srgbClr val="000000"/>
                </a:solidFill>
                <a:cs typeface="Times New Roman" panose="02020603050405020304" pitchFamily="18" charset="0"/>
              </a:rPr>
              <a:t>4</a:t>
            </a:r>
            <a:r>
              <a:rPr lang="en-GB" altLang="el-GR" sz="2000" baseline="30000">
                <a:solidFill>
                  <a:srgbClr val="000000"/>
                </a:solidFill>
                <a:cs typeface="Times New Roman" panose="02020603050405020304" pitchFamily="18" charset="0"/>
              </a:rPr>
              <a:t>+</a:t>
            </a:r>
            <a:r>
              <a:rPr lang="en-GB" altLang="el-GR" sz="2000">
                <a:solidFill>
                  <a:srgbClr val="000000"/>
                </a:solidFill>
                <a:cs typeface="Times New Roman" panose="02020603050405020304" pitchFamily="18" charset="0"/>
              </a:rPr>
              <a:t>) μετά. Επίσης, οι ενώσεις του υδρογόνου με πολυατομικά ανιόντα ονομάζονται με το όνομα του ανιόντος πρώτο και τη λέξη «οξύ» μετά. Π.χ.</a:t>
            </a:r>
            <a:r>
              <a:rPr lang="en-GB" altLang="el-GR" sz="2000">
                <a:solidFill>
                  <a:srgbClr val="000000"/>
                </a:solidFill>
              </a:rPr>
              <a:t> </a:t>
            </a:r>
          </a:p>
        </p:txBody>
      </p:sp>
      <p:sp>
        <p:nvSpPr>
          <p:cNvPr id="66572" name="Rectangle 12">
            <a:extLst>
              <a:ext uri="{FF2B5EF4-FFF2-40B4-BE49-F238E27FC236}">
                <a16:creationId xmlns:a16="http://schemas.microsoft.com/office/drawing/2014/main" id="{F4A0363F-4CBD-4701-B631-1083C35B59BC}"/>
              </a:ext>
            </a:extLst>
          </p:cNvPr>
          <p:cNvSpPr>
            <a:spLocks noChangeArrowheads="1"/>
          </p:cNvSpPr>
          <p:nvPr/>
        </p:nvSpPr>
        <p:spPr bwMode="auto">
          <a:xfrm>
            <a:off x="1847850" y="2781301"/>
            <a:ext cx="48704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US" altLang="el-GR" sz="2000" b="1">
                <a:solidFill>
                  <a:srgbClr val="000000"/>
                </a:solidFill>
                <a:cs typeface="Times New Roman" panose="02020603050405020304" pitchFamily="18" charset="0"/>
              </a:rPr>
              <a:t>K</a:t>
            </a:r>
            <a:r>
              <a:rPr lang="el-GR" altLang="el-GR" sz="2000" b="1" baseline="-30000">
                <a:solidFill>
                  <a:srgbClr val="000000"/>
                </a:solidFill>
                <a:cs typeface="Times New Roman" panose="02020603050405020304" pitchFamily="18" charset="0"/>
              </a:rPr>
              <a:t>2</a:t>
            </a:r>
            <a:r>
              <a:rPr lang="en-US" altLang="el-GR" sz="2000" b="1">
                <a:solidFill>
                  <a:srgbClr val="000000"/>
                </a:solidFill>
                <a:cs typeface="Times New Roman" panose="02020603050405020304" pitchFamily="18" charset="0"/>
              </a:rPr>
              <a:t>CO</a:t>
            </a:r>
            <a:r>
              <a:rPr lang="el-GR" altLang="el-GR" sz="2000" b="1" baseline="-30000">
                <a:solidFill>
                  <a:srgbClr val="000000"/>
                </a:solidFill>
                <a:cs typeface="Times New Roman" panose="02020603050405020304" pitchFamily="18" charset="0"/>
              </a:rPr>
              <a:t>3</a:t>
            </a:r>
            <a:r>
              <a:rPr lang="el-GR" altLang="el-GR" sz="2000">
                <a:solidFill>
                  <a:srgbClr val="000000"/>
                </a:solidFill>
                <a:cs typeface="Times New Roman" panose="02020603050405020304" pitchFamily="18" charset="0"/>
              </a:rPr>
              <a:t>   	ανθρακικό κάλιο</a:t>
            </a:r>
            <a:endParaRPr lang="en-US" altLang="el-GR" sz="2000">
              <a:solidFill>
                <a:srgbClr val="000000"/>
              </a:solidFill>
            </a:endParaRPr>
          </a:p>
          <a:p>
            <a:pPr algn="just" eaLnBrk="0" fontAlgn="base" hangingPunct="0">
              <a:spcBef>
                <a:spcPct val="0"/>
              </a:spcBef>
              <a:spcAft>
                <a:spcPct val="0"/>
              </a:spcAft>
              <a:buNone/>
            </a:pPr>
            <a:r>
              <a:rPr lang="en-US" altLang="el-GR" sz="2000" b="1">
                <a:solidFill>
                  <a:srgbClr val="000000"/>
                </a:solidFill>
                <a:cs typeface="Times New Roman" panose="02020603050405020304" pitchFamily="18" charset="0"/>
              </a:rPr>
              <a:t>Ca</a:t>
            </a:r>
            <a:r>
              <a:rPr lang="el-GR" altLang="el-GR" sz="2000" b="1" baseline="-30000">
                <a:solidFill>
                  <a:srgbClr val="000000"/>
                </a:solidFill>
                <a:cs typeface="Times New Roman" panose="02020603050405020304" pitchFamily="18" charset="0"/>
              </a:rPr>
              <a:t>3</a:t>
            </a:r>
            <a:r>
              <a:rPr lang="el-GR" altLang="el-GR" sz="2000" b="1">
                <a:solidFill>
                  <a:srgbClr val="000000"/>
                </a:solidFill>
                <a:cs typeface="Times New Roman" panose="02020603050405020304" pitchFamily="18" charset="0"/>
              </a:rPr>
              <a:t>(</a:t>
            </a:r>
            <a:r>
              <a:rPr lang="en-US" altLang="el-GR" sz="2000" b="1">
                <a:solidFill>
                  <a:srgbClr val="000000"/>
                </a:solidFill>
                <a:cs typeface="Times New Roman" panose="02020603050405020304" pitchFamily="18" charset="0"/>
              </a:rPr>
              <a:t>PO</a:t>
            </a:r>
            <a:r>
              <a:rPr lang="el-GR" altLang="el-GR" sz="2000" b="1" baseline="-30000">
                <a:solidFill>
                  <a:srgbClr val="000000"/>
                </a:solidFill>
                <a:cs typeface="Times New Roman" panose="02020603050405020304" pitchFamily="18" charset="0"/>
              </a:rPr>
              <a:t>4</a:t>
            </a:r>
            <a:r>
              <a:rPr lang="el-GR" altLang="el-GR" sz="2000" b="1">
                <a:solidFill>
                  <a:srgbClr val="000000"/>
                </a:solidFill>
                <a:cs typeface="Times New Roman" panose="02020603050405020304" pitchFamily="18" charset="0"/>
              </a:rPr>
              <a:t>)</a:t>
            </a:r>
            <a:r>
              <a:rPr lang="el-GR" altLang="el-GR" sz="2000" b="1" baseline="-30000">
                <a:solidFill>
                  <a:srgbClr val="000000"/>
                </a:solidFill>
                <a:cs typeface="Times New Roman" panose="02020603050405020304" pitchFamily="18" charset="0"/>
              </a:rPr>
              <a:t>2</a:t>
            </a:r>
            <a:r>
              <a:rPr lang="el-GR" altLang="el-GR" sz="2000" baseline="-30000">
                <a:solidFill>
                  <a:srgbClr val="000000"/>
                </a:solidFill>
                <a:cs typeface="Times New Roman" panose="02020603050405020304" pitchFamily="18" charset="0"/>
              </a:rPr>
              <a:t>	</a:t>
            </a:r>
            <a:r>
              <a:rPr lang="el-GR" altLang="el-GR" sz="2000">
                <a:solidFill>
                  <a:srgbClr val="000000"/>
                </a:solidFill>
                <a:cs typeface="Times New Roman" panose="02020603050405020304" pitchFamily="18" charset="0"/>
              </a:rPr>
              <a:t>φωσφορικό ασβέστιο</a:t>
            </a:r>
            <a:endParaRPr lang="en-US" altLang="el-GR" sz="2000">
              <a:solidFill>
                <a:srgbClr val="000000"/>
              </a:solidFill>
            </a:endParaRPr>
          </a:p>
          <a:p>
            <a:pPr algn="just" eaLnBrk="0" fontAlgn="base" hangingPunct="0">
              <a:spcBef>
                <a:spcPct val="0"/>
              </a:spcBef>
              <a:spcAft>
                <a:spcPct val="0"/>
              </a:spcAft>
              <a:buNone/>
            </a:pPr>
            <a:r>
              <a:rPr lang="el-GR" altLang="el-GR" sz="2000" b="1">
                <a:solidFill>
                  <a:srgbClr val="000000"/>
                </a:solidFill>
                <a:cs typeface="Times New Roman" panose="02020603050405020304" pitchFamily="18" charset="0"/>
              </a:rPr>
              <a:t>NH</a:t>
            </a:r>
            <a:r>
              <a:rPr lang="el-GR" altLang="el-GR" sz="2000" b="1" baseline="-30000">
                <a:solidFill>
                  <a:srgbClr val="000000"/>
                </a:solidFill>
                <a:cs typeface="Times New Roman" panose="02020603050405020304" pitchFamily="18" charset="0"/>
              </a:rPr>
              <a:t>4</a:t>
            </a:r>
            <a:r>
              <a:rPr lang="el-GR" altLang="el-GR" sz="2000" b="1">
                <a:solidFill>
                  <a:srgbClr val="000000"/>
                </a:solidFill>
                <a:cs typeface="Times New Roman" panose="02020603050405020304" pitchFamily="18" charset="0"/>
              </a:rPr>
              <a:t>ClO</a:t>
            </a:r>
            <a:r>
              <a:rPr lang="el-GR" altLang="el-GR" sz="2000" b="1" baseline="-30000">
                <a:solidFill>
                  <a:srgbClr val="000000"/>
                </a:solidFill>
                <a:cs typeface="Times New Roman" panose="02020603050405020304" pitchFamily="18" charset="0"/>
              </a:rPr>
              <a:t>3</a:t>
            </a:r>
            <a:r>
              <a:rPr lang="el-GR" altLang="el-GR" sz="2000" baseline="-30000">
                <a:solidFill>
                  <a:srgbClr val="000000"/>
                </a:solidFill>
              </a:rPr>
              <a:t>	</a:t>
            </a:r>
            <a:r>
              <a:rPr lang="el-GR" altLang="el-GR" sz="2000">
                <a:solidFill>
                  <a:srgbClr val="000000"/>
                </a:solidFill>
                <a:cs typeface="Times New Roman" panose="02020603050405020304" pitchFamily="18" charset="0"/>
              </a:rPr>
              <a:t>χλωρικό αμμώνιο</a:t>
            </a:r>
            <a:endParaRPr lang="en-US" altLang="el-GR" sz="2000">
              <a:solidFill>
                <a:srgbClr val="000000"/>
              </a:solidFill>
            </a:endParaRPr>
          </a:p>
          <a:p>
            <a:pPr algn="just" eaLnBrk="0" fontAlgn="base" hangingPunct="0">
              <a:spcBef>
                <a:spcPct val="0"/>
              </a:spcBef>
              <a:spcAft>
                <a:spcPct val="0"/>
              </a:spcAft>
              <a:buNone/>
            </a:pPr>
            <a:r>
              <a:rPr lang="el-GR" altLang="el-GR" sz="2000" b="1">
                <a:solidFill>
                  <a:srgbClr val="000000"/>
                </a:solidFill>
                <a:cs typeface="Times New Roman" panose="02020603050405020304" pitchFamily="18" charset="0"/>
              </a:rPr>
              <a:t>H</a:t>
            </a:r>
            <a:r>
              <a:rPr lang="el-GR" altLang="el-GR" sz="2000" b="1" baseline="-30000">
                <a:solidFill>
                  <a:srgbClr val="000000"/>
                </a:solidFill>
                <a:cs typeface="Times New Roman" panose="02020603050405020304" pitchFamily="18" charset="0"/>
              </a:rPr>
              <a:t>2</a:t>
            </a:r>
            <a:r>
              <a:rPr lang="el-GR" altLang="el-GR" sz="2000" b="1">
                <a:solidFill>
                  <a:srgbClr val="000000"/>
                </a:solidFill>
                <a:cs typeface="Times New Roman" panose="02020603050405020304" pitchFamily="18" charset="0"/>
              </a:rPr>
              <a:t>SO</a:t>
            </a:r>
            <a:r>
              <a:rPr lang="el-GR" altLang="el-GR" sz="2000" b="1" baseline="-30000">
                <a:solidFill>
                  <a:srgbClr val="000000"/>
                </a:solidFill>
                <a:cs typeface="Times New Roman" panose="02020603050405020304" pitchFamily="18" charset="0"/>
              </a:rPr>
              <a:t>4</a:t>
            </a:r>
            <a:r>
              <a:rPr lang="el-GR" altLang="el-GR" sz="2000" baseline="-30000">
                <a:solidFill>
                  <a:srgbClr val="000000"/>
                </a:solidFill>
                <a:cs typeface="Times New Roman" panose="02020603050405020304" pitchFamily="18" charset="0"/>
              </a:rPr>
              <a:t>		</a:t>
            </a:r>
            <a:r>
              <a:rPr lang="el-GR" altLang="el-GR" sz="2000">
                <a:solidFill>
                  <a:srgbClr val="000000"/>
                </a:solidFill>
                <a:cs typeface="Times New Roman" panose="02020603050405020304" pitchFamily="18" charset="0"/>
              </a:rPr>
              <a:t>θειικό οξύ</a:t>
            </a:r>
            <a:endParaRPr lang="en-US" altLang="el-GR" sz="2000">
              <a:solidFill>
                <a:srgbClr val="000000"/>
              </a:solidFill>
            </a:endParaRPr>
          </a:p>
          <a:p>
            <a:pPr algn="just" eaLnBrk="0" fontAlgn="base" hangingPunct="0">
              <a:spcBef>
                <a:spcPct val="0"/>
              </a:spcBef>
              <a:spcAft>
                <a:spcPct val="0"/>
              </a:spcAft>
              <a:buNone/>
            </a:pPr>
            <a:r>
              <a:rPr lang="el-GR" altLang="el-GR" sz="2000" b="1">
                <a:solidFill>
                  <a:srgbClr val="000000"/>
                </a:solidFill>
                <a:cs typeface="Times New Roman" panose="02020603050405020304" pitchFamily="18" charset="0"/>
              </a:rPr>
              <a:t>H</a:t>
            </a:r>
            <a:r>
              <a:rPr lang="el-GR" altLang="el-GR" sz="2000" b="1" baseline="-30000">
                <a:solidFill>
                  <a:srgbClr val="000000"/>
                </a:solidFill>
                <a:cs typeface="Times New Roman" panose="02020603050405020304" pitchFamily="18" charset="0"/>
              </a:rPr>
              <a:t>3</a:t>
            </a:r>
            <a:r>
              <a:rPr lang="el-GR" altLang="el-GR" sz="2000" b="1">
                <a:solidFill>
                  <a:srgbClr val="000000"/>
                </a:solidFill>
                <a:cs typeface="Times New Roman" panose="02020603050405020304" pitchFamily="18" charset="0"/>
              </a:rPr>
              <a:t>PO</a:t>
            </a:r>
            <a:r>
              <a:rPr lang="el-GR" altLang="el-GR" sz="2000" b="1" baseline="-30000">
                <a:solidFill>
                  <a:srgbClr val="000000"/>
                </a:solidFill>
                <a:cs typeface="Times New Roman" panose="02020603050405020304" pitchFamily="18" charset="0"/>
              </a:rPr>
              <a:t>4</a:t>
            </a:r>
            <a:r>
              <a:rPr lang="el-GR" altLang="el-GR" sz="2000" baseline="-30000">
                <a:solidFill>
                  <a:srgbClr val="000000"/>
                </a:solidFill>
                <a:cs typeface="Times New Roman" panose="02020603050405020304" pitchFamily="18" charset="0"/>
              </a:rPr>
              <a:t>		</a:t>
            </a:r>
            <a:r>
              <a:rPr lang="el-GR" altLang="el-GR" sz="2000">
                <a:solidFill>
                  <a:srgbClr val="000000"/>
                </a:solidFill>
                <a:cs typeface="Times New Roman" panose="02020603050405020304" pitchFamily="18" charset="0"/>
              </a:rPr>
              <a:t>φωσφορικό οξύ</a:t>
            </a:r>
          </a:p>
        </p:txBody>
      </p:sp>
      <p:sp>
        <p:nvSpPr>
          <p:cNvPr id="66574" name="Rectangle 14">
            <a:extLst>
              <a:ext uri="{FF2B5EF4-FFF2-40B4-BE49-F238E27FC236}">
                <a16:creationId xmlns:a16="http://schemas.microsoft.com/office/drawing/2014/main" id="{2B889DC7-D646-462C-A9E5-44309AD81B00}"/>
              </a:ext>
            </a:extLst>
          </p:cNvPr>
          <p:cNvSpPr>
            <a:spLocks noChangeArrowheads="1"/>
          </p:cNvSpPr>
          <p:nvPr/>
        </p:nvSpPr>
        <p:spPr bwMode="auto">
          <a:xfrm>
            <a:off x="6672263" y="2420939"/>
            <a:ext cx="2735262"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l-GR" altLang="el-GR" sz="1800" b="1">
                <a:solidFill>
                  <a:srgbClr val="0000FF"/>
                </a:solidFill>
                <a:cs typeface="Times New Roman" panose="02020603050405020304" pitchFamily="18" charset="0"/>
                <a:sym typeface="Symbol" panose="05050102010706020507" pitchFamily="18" charset="2"/>
              </a:rPr>
              <a:t></a:t>
            </a:r>
            <a:r>
              <a:rPr lang="el-GR" altLang="el-GR" sz="1800" b="1">
                <a:solidFill>
                  <a:srgbClr val="0000FF"/>
                </a:solidFill>
                <a:cs typeface="Times New Roman" panose="02020603050405020304" pitchFamily="18" charset="0"/>
              </a:rPr>
              <a:t>  </a:t>
            </a:r>
            <a:r>
              <a:rPr lang="el-GR" altLang="el-GR" sz="1800" b="1">
                <a:solidFill>
                  <a:srgbClr val="0000FF"/>
                </a:solidFill>
                <a:cs typeface="Times New Roman" panose="02020603050405020304" pitchFamily="18" charset="0"/>
                <a:sym typeface="Symbol" panose="05050102010706020507" pitchFamily="18" charset="2"/>
              </a:rPr>
              <a:t>Εξαιρέσεις</a:t>
            </a:r>
            <a:endParaRPr lang="en-US" altLang="el-GR" sz="1800" b="1">
              <a:solidFill>
                <a:srgbClr val="000000"/>
              </a:solidFill>
              <a:sym typeface="Symbol" panose="05050102010706020507" pitchFamily="18" charset="2"/>
            </a:endParaRPr>
          </a:p>
          <a:p>
            <a:pPr eaLnBrk="0" fontAlgn="base" hangingPunct="0">
              <a:spcBef>
                <a:spcPct val="0"/>
              </a:spcBef>
              <a:spcAft>
                <a:spcPct val="0"/>
              </a:spcAft>
              <a:buNone/>
            </a:pPr>
            <a:r>
              <a:rPr lang="en-US" altLang="el-GR" sz="1800" b="1">
                <a:solidFill>
                  <a:srgbClr val="0000FF"/>
                </a:solidFill>
                <a:cs typeface="Times New Roman" panose="02020603050405020304" pitchFamily="18" charset="0"/>
                <a:sym typeface="Symbol" panose="05050102010706020507" pitchFamily="18" charset="2"/>
              </a:rPr>
              <a:t>HF</a:t>
            </a:r>
            <a:r>
              <a:rPr lang="el-GR" altLang="el-GR" sz="1800" b="1">
                <a:solidFill>
                  <a:srgbClr val="0000FF"/>
                </a:solidFill>
                <a:cs typeface="Times New Roman" panose="02020603050405020304" pitchFamily="18" charset="0"/>
                <a:sym typeface="Symbol" panose="05050102010706020507" pitchFamily="18" charset="2"/>
              </a:rPr>
              <a:t>    	 υδροφθόριο </a:t>
            </a:r>
            <a:endParaRPr lang="en-US" altLang="el-GR" sz="1800" b="1">
              <a:solidFill>
                <a:srgbClr val="000000"/>
              </a:solidFill>
              <a:sym typeface="Symbol" panose="05050102010706020507" pitchFamily="18" charset="2"/>
            </a:endParaRPr>
          </a:p>
          <a:p>
            <a:pPr eaLnBrk="0" fontAlgn="base" hangingPunct="0">
              <a:spcBef>
                <a:spcPct val="0"/>
              </a:spcBef>
              <a:spcAft>
                <a:spcPct val="0"/>
              </a:spcAft>
              <a:buNone/>
            </a:pPr>
            <a:r>
              <a:rPr lang="en-US" altLang="el-GR" sz="1800" b="1">
                <a:solidFill>
                  <a:srgbClr val="0000FF"/>
                </a:solidFill>
                <a:cs typeface="Times New Roman" panose="02020603050405020304" pitchFamily="18" charset="0"/>
                <a:sym typeface="Symbol" panose="05050102010706020507" pitchFamily="18" charset="2"/>
              </a:rPr>
              <a:t>HCl</a:t>
            </a:r>
            <a:r>
              <a:rPr lang="el-GR" altLang="el-GR" sz="1800" b="1">
                <a:solidFill>
                  <a:srgbClr val="0000FF"/>
                </a:solidFill>
                <a:cs typeface="Times New Roman" panose="02020603050405020304" pitchFamily="18" charset="0"/>
                <a:sym typeface="Symbol" panose="05050102010706020507" pitchFamily="18" charset="2"/>
              </a:rPr>
              <a:t>    	υδροχλώριο</a:t>
            </a:r>
            <a:endParaRPr lang="en-US" altLang="el-GR" sz="1800" b="1">
              <a:solidFill>
                <a:srgbClr val="000000"/>
              </a:solidFill>
              <a:sym typeface="Symbol" panose="05050102010706020507" pitchFamily="18" charset="2"/>
            </a:endParaRPr>
          </a:p>
          <a:p>
            <a:pPr eaLnBrk="0" fontAlgn="base" hangingPunct="0">
              <a:spcBef>
                <a:spcPct val="0"/>
              </a:spcBef>
              <a:spcAft>
                <a:spcPct val="0"/>
              </a:spcAft>
              <a:buNone/>
            </a:pPr>
            <a:r>
              <a:rPr lang="en-US" altLang="el-GR" sz="1800" b="1">
                <a:solidFill>
                  <a:srgbClr val="0000FF"/>
                </a:solidFill>
                <a:cs typeface="Times New Roman" panose="02020603050405020304" pitchFamily="18" charset="0"/>
                <a:sym typeface="Symbol" panose="05050102010706020507" pitchFamily="18" charset="2"/>
              </a:rPr>
              <a:t>HBr</a:t>
            </a:r>
            <a:r>
              <a:rPr lang="el-GR" altLang="el-GR" sz="1800" b="1">
                <a:solidFill>
                  <a:srgbClr val="0000FF"/>
                </a:solidFill>
                <a:cs typeface="Times New Roman" panose="02020603050405020304" pitchFamily="18" charset="0"/>
                <a:sym typeface="Symbol" panose="05050102010706020507" pitchFamily="18" charset="2"/>
              </a:rPr>
              <a:t>    	υδροβρώμιο</a:t>
            </a:r>
            <a:endParaRPr lang="en-US" altLang="el-GR" sz="1800" b="1">
              <a:solidFill>
                <a:srgbClr val="000000"/>
              </a:solidFill>
              <a:sym typeface="Symbol" panose="05050102010706020507" pitchFamily="18" charset="2"/>
            </a:endParaRPr>
          </a:p>
          <a:p>
            <a:pPr eaLnBrk="0" fontAlgn="base" hangingPunct="0">
              <a:spcBef>
                <a:spcPct val="0"/>
              </a:spcBef>
              <a:spcAft>
                <a:spcPct val="0"/>
              </a:spcAft>
              <a:buNone/>
            </a:pPr>
            <a:r>
              <a:rPr lang="el-GR" altLang="el-GR" sz="1800" b="1">
                <a:solidFill>
                  <a:srgbClr val="0000FF"/>
                </a:solidFill>
                <a:cs typeface="Times New Roman" panose="02020603050405020304" pitchFamily="18" charset="0"/>
                <a:sym typeface="Symbol" panose="05050102010706020507" pitchFamily="18" charset="2"/>
              </a:rPr>
              <a:t>ΗΙ      	υδροϊώδιο</a:t>
            </a:r>
            <a:endParaRPr lang="en-US" altLang="el-GR" sz="1800" b="1">
              <a:solidFill>
                <a:srgbClr val="000000"/>
              </a:solidFill>
              <a:sym typeface="Symbol" panose="05050102010706020507" pitchFamily="18" charset="2"/>
            </a:endParaRPr>
          </a:p>
          <a:p>
            <a:pPr eaLnBrk="0" fontAlgn="base" hangingPunct="0">
              <a:spcBef>
                <a:spcPct val="0"/>
              </a:spcBef>
              <a:spcAft>
                <a:spcPct val="0"/>
              </a:spcAft>
              <a:buNone/>
            </a:pPr>
            <a:r>
              <a:rPr lang="el-GR" altLang="el-GR" sz="1800" b="1">
                <a:solidFill>
                  <a:srgbClr val="0000FF"/>
                </a:solidFill>
                <a:cs typeface="Times New Roman" panose="02020603050405020304" pitchFamily="18" charset="0"/>
                <a:sym typeface="Symbol" panose="05050102010706020507" pitchFamily="18" charset="2"/>
              </a:rPr>
              <a:t>Η</a:t>
            </a:r>
            <a:r>
              <a:rPr lang="el-GR" altLang="el-GR" sz="1800" b="1" baseline="-30000">
                <a:solidFill>
                  <a:srgbClr val="0000FF"/>
                </a:solidFill>
                <a:cs typeface="Times New Roman" panose="02020603050405020304" pitchFamily="18" charset="0"/>
                <a:sym typeface="Symbol" panose="05050102010706020507" pitchFamily="18" charset="2"/>
              </a:rPr>
              <a:t>2</a:t>
            </a:r>
            <a:r>
              <a:rPr lang="en-US" altLang="el-GR" sz="1800" b="1">
                <a:solidFill>
                  <a:srgbClr val="0000FF"/>
                </a:solidFill>
                <a:cs typeface="Times New Roman" panose="02020603050405020304" pitchFamily="18" charset="0"/>
                <a:sym typeface="Symbol" panose="05050102010706020507" pitchFamily="18" charset="2"/>
              </a:rPr>
              <a:t>S</a:t>
            </a:r>
            <a:r>
              <a:rPr lang="el-GR" altLang="el-GR" sz="1800" b="1">
                <a:solidFill>
                  <a:srgbClr val="0000FF"/>
                </a:solidFill>
                <a:cs typeface="Times New Roman" panose="02020603050405020304" pitchFamily="18" charset="0"/>
                <a:sym typeface="Symbol" panose="05050102010706020507" pitchFamily="18" charset="2"/>
              </a:rPr>
              <a:t>  	 υδρόθειο</a:t>
            </a:r>
            <a:endParaRPr lang="en-US" altLang="el-GR" sz="1800" b="1">
              <a:solidFill>
                <a:srgbClr val="000000"/>
              </a:solidFill>
              <a:cs typeface="Times New Roman" panose="02020603050405020304" pitchFamily="18" charset="0"/>
              <a:sym typeface="Symbol" panose="05050102010706020507" pitchFamily="18" charset="2"/>
            </a:endParaRPr>
          </a:p>
          <a:p>
            <a:pPr eaLnBrk="0" fontAlgn="base" hangingPunct="0">
              <a:spcBef>
                <a:spcPct val="0"/>
              </a:spcBef>
              <a:spcAft>
                <a:spcPct val="0"/>
              </a:spcAft>
              <a:buNone/>
            </a:pPr>
            <a:r>
              <a:rPr lang="en-US" altLang="el-GR" sz="1800" b="1">
                <a:solidFill>
                  <a:srgbClr val="0000FF"/>
                </a:solidFill>
                <a:cs typeface="Times New Roman" panose="02020603050405020304" pitchFamily="18" charset="0"/>
                <a:sym typeface="Symbol" panose="05050102010706020507" pitchFamily="18" charset="2"/>
              </a:rPr>
              <a:t>HCN</a:t>
            </a:r>
            <a:r>
              <a:rPr lang="en-GB" altLang="el-GR" sz="1800" b="1">
                <a:solidFill>
                  <a:srgbClr val="0000FF"/>
                </a:solidFill>
                <a:cs typeface="Times New Roman" panose="02020603050405020304" pitchFamily="18" charset="0"/>
                <a:sym typeface="Symbol" panose="05050102010706020507" pitchFamily="18" charset="2"/>
              </a:rPr>
              <a:t> </a:t>
            </a:r>
            <a:r>
              <a:rPr lang="el-GR" altLang="el-GR" sz="1800" b="1">
                <a:solidFill>
                  <a:srgbClr val="0000FF"/>
                </a:solidFill>
                <a:cs typeface="Times New Roman" panose="02020603050405020304" pitchFamily="18" charset="0"/>
                <a:sym typeface="Symbol" panose="05050102010706020507" pitchFamily="18" charset="2"/>
              </a:rPr>
              <a:t>	</a:t>
            </a:r>
            <a:r>
              <a:rPr lang="en-GB" altLang="el-GR" sz="1800" b="1">
                <a:solidFill>
                  <a:srgbClr val="0000FF"/>
                </a:solidFill>
                <a:cs typeface="Times New Roman" panose="02020603050405020304" pitchFamily="18" charset="0"/>
                <a:sym typeface="Symbol" panose="05050102010706020507" pitchFamily="18" charset="2"/>
              </a:rPr>
              <a:t> υδροκυάνιο</a:t>
            </a:r>
            <a:r>
              <a:rPr lang="en-US" altLang="el-GR" sz="1800" b="1">
                <a:solidFill>
                  <a:srgbClr val="000000"/>
                </a:solidFill>
                <a:sym typeface="Symbol" panose="05050102010706020507"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7"/>
                                        </p:tgtEl>
                                        <p:attrNameLst>
                                          <p:attrName>style.visibility</p:attrName>
                                        </p:attrNameLst>
                                      </p:cBhvr>
                                      <p:to>
                                        <p:strVal val="visible"/>
                                      </p:to>
                                    </p:set>
                                    <p:animEffect transition="in" filter="strips(downRight)">
                                      <p:cBhvr>
                                        <p:cTn id="7" dur="500"/>
                                        <p:tgtEl>
                                          <p:spTgt spid="665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66572"/>
                                        </p:tgtEl>
                                        <p:attrNameLst>
                                          <p:attrName>style.visibility</p:attrName>
                                        </p:attrNameLst>
                                      </p:cBhvr>
                                      <p:to>
                                        <p:strVal val="visible"/>
                                      </p:to>
                                    </p:set>
                                    <p:animEffect transition="in" filter="diamond(out)">
                                      <p:cBhvr>
                                        <p:cTn id="12" dur="2000"/>
                                        <p:tgtEl>
                                          <p:spTgt spid="66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grpId="0" nodeType="clickEffect">
                                  <p:stCondLst>
                                    <p:cond delay="0"/>
                                  </p:stCondLst>
                                  <p:childTnLst>
                                    <p:set>
                                      <p:cBhvr>
                                        <p:cTn id="16" dur="1" fill="hold">
                                          <p:stCondLst>
                                            <p:cond delay="0"/>
                                          </p:stCondLst>
                                        </p:cTn>
                                        <p:tgtEl>
                                          <p:spTgt spid="66574"/>
                                        </p:tgtEl>
                                        <p:attrNameLst>
                                          <p:attrName>style.visibility</p:attrName>
                                        </p:attrNameLst>
                                      </p:cBhvr>
                                      <p:to>
                                        <p:strVal val="visible"/>
                                      </p:to>
                                    </p:set>
                                    <p:animEffect transition="in" filter="diamond(out)">
                                      <p:cBhvr>
                                        <p:cTn id="17" dur="2000"/>
                                        <p:tgtEl>
                                          <p:spTgt spid="66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7" grpId="0"/>
      <p:bldP spid="66572" grpId="0"/>
      <p:bldP spid="665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Rectangle 5">
            <a:extLst>
              <a:ext uri="{FF2B5EF4-FFF2-40B4-BE49-F238E27FC236}">
                <a16:creationId xmlns:a16="http://schemas.microsoft.com/office/drawing/2014/main" id="{47F21667-57E8-4B39-9606-7ADD2DE537C7}"/>
              </a:ext>
            </a:extLst>
          </p:cNvPr>
          <p:cNvSpPr>
            <a:spLocks noChangeArrowheads="1"/>
          </p:cNvSpPr>
          <p:nvPr/>
        </p:nvSpPr>
        <p:spPr bwMode="auto">
          <a:xfrm>
            <a:off x="1703388" y="891055"/>
            <a:ext cx="86407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000" b="1">
                <a:solidFill>
                  <a:srgbClr val="000000"/>
                </a:solidFill>
                <a:cs typeface="Times New Roman" panose="02020603050405020304" pitchFamily="18" charset="0"/>
              </a:rPr>
              <a:t>β.</a:t>
            </a:r>
            <a:r>
              <a:rPr lang="en-GB" altLang="el-GR" sz="2000">
                <a:solidFill>
                  <a:srgbClr val="000000"/>
                </a:solidFill>
                <a:cs typeface="Times New Roman" panose="02020603050405020304" pitchFamily="18" charset="0"/>
              </a:rPr>
              <a:t> Η ονομασία ένωσης μετάλλου (ή </a:t>
            </a:r>
            <a:r>
              <a:rPr lang="en-US" altLang="el-GR" sz="2000">
                <a:solidFill>
                  <a:srgbClr val="000000"/>
                </a:solidFill>
                <a:cs typeface="Times New Roman" panose="02020603050405020304" pitchFamily="18" charset="0"/>
              </a:rPr>
              <a:t>NH</a:t>
            </a:r>
            <a:r>
              <a:rPr lang="en-GB" altLang="el-GR" sz="2000" baseline="-30000">
                <a:solidFill>
                  <a:srgbClr val="000000"/>
                </a:solidFill>
                <a:cs typeface="Times New Roman" panose="02020603050405020304" pitchFamily="18" charset="0"/>
              </a:rPr>
              <a:t>4</a:t>
            </a:r>
            <a:r>
              <a:rPr lang="en-GB" altLang="el-GR" sz="2000" baseline="30000">
                <a:solidFill>
                  <a:srgbClr val="000000"/>
                </a:solidFill>
                <a:cs typeface="Times New Roman" panose="02020603050405020304" pitchFamily="18" charset="0"/>
              </a:rPr>
              <a:t>+</a:t>
            </a:r>
            <a:r>
              <a:rPr lang="en-GB" altLang="el-GR" sz="2000">
                <a:solidFill>
                  <a:srgbClr val="000000"/>
                </a:solidFill>
                <a:cs typeface="Times New Roman" panose="02020603050405020304" pitchFamily="18" charset="0"/>
              </a:rPr>
              <a:t>) με αμέταλλο προκύπτει από το όνομα του αμετάλλου με την κατάληξη -ούχο ή -ίδιο και ακολουθεί το όνομα του μετάλλου (ή </a:t>
            </a:r>
            <a:r>
              <a:rPr lang="en-US" altLang="el-GR" sz="2000">
                <a:solidFill>
                  <a:srgbClr val="000000"/>
                </a:solidFill>
                <a:cs typeface="Times New Roman" panose="02020603050405020304" pitchFamily="18" charset="0"/>
              </a:rPr>
              <a:t>NH</a:t>
            </a:r>
            <a:r>
              <a:rPr lang="en-GB" altLang="el-GR" sz="2000" baseline="-30000">
                <a:solidFill>
                  <a:srgbClr val="000000"/>
                </a:solidFill>
                <a:cs typeface="Times New Roman" panose="02020603050405020304" pitchFamily="18" charset="0"/>
              </a:rPr>
              <a:t>4</a:t>
            </a:r>
            <a:r>
              <a:rPr lang="en-GB" altLang="el-GR" sz="2000" baseline="30000">
                <a:solidFill>
                  <a:srgbClr val="000000"/>
                </a:solidFill>
                <a:cs typeface="Times New Roman" panose="02020603050405020304" pitchFamily="18" charset="0"/>
              </a:rPr>
              <a:t>+</a:t>
            </a:r>
            <a:r>
              <a:rPr lang="en-GB" altLang="el-GR" sz="2000">
                <a:solidFill>
                  <a:srgbClr val="000000"/>
                </a:solidFill>
                <a:cs typeface="Times New Roman" panose="02020603050405020304" pitchFamily="18" charset="0"/>
              </a:rPr>
              <a:t>). Να παρατηρήσουμε ότι, αν το μέταλλο έχει περισσότερους από έναν αριθμούς οξείδωσης, τότε μέσα σε παρένθεση αναγράφεται με λατινικό αριθμό ο αριθμός οξείδωσης στον οποίο αναφερόμαστε</a:t>
            </a:r>
            <a:r>
              <a:rPr lang="en-GB" altLang="el-GR" sz="2000" b="1">
                <a:solidFill>
                  <a:srgbClr val="000000"/>
                </a:solidFill>
                <a:cs typeface="Times New Roman" panose="02020603050405020304" pitchFamily="18" charset="0"/>
              </a:rPr>
              <a:t>. </a:t>
            </a:r>
            <a:r>
              <a:rPr lang="en-GB" altLang="el-GR" sz="2000">
                <a:solidFill>
                  <a:srgbClr val="000000"/>
                </a:solidFill>
                <a:cs typeface="Times New Roman" panose="02020603050405020304" pitchFamily="18" charset="0"/>
              </a:rPr>
              <a:t>π.χ.</a:t>
            </a:r>
            <a:r>
              <a:rPr lang="en-GB" altLang="el-GR" sz="2000">
                <a:solidFill>
                  <a:srgbClr val="000000"/>
                </a:solidFill>
              </a:rPr>
              <a:t> </a:t>
            </a:r>
          </a:p>
        </p:txBody>
      </p:sp>
      <p:sp>
        <p:nvSpPr>
          <p:cNvPr id="67587" name="Rectangle 6">
            <a:extLst>
              <a:ext uri="{FF2B5EF4-FFF2-40B4-BE49-F238E27FC236}">
                <a16:creationId xmlns:a16="http://schemas.microsoft.com/office/drawing/2014/main" id="{17E18E13-6055-4940-80BC-523D062657D5}"/>
              </a:ext>
            </a:extLst>
          </p:cNvPr>
          <p:cNvSpPr>
            <a:spLocks noChangeArrowheads="1"/>
          </p:cNvSpPr>
          <p:nvPr/>
        </p:nvSpPr>
        <p:spPr bwMode="auto">
          <a:xfrm>
            <a:off x="1703389" y="474197"/>
            <a:ext cx="80114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800" b="1">
                <a:solidFill>
                  <a:srgbClr val="3366FF"/>
                </a:solidFill>
                <a:cs typeface="Times New Roman" panose="02020603050405020304" pitchFamily="18" charset="0"/>
              </a:rPr>
              <a:t>Ονοματολογία ανόργανων χημικών ενώσεων</a:t>
            </a:r>
            <a:r>
              <a:rPr lang="en-US" altLang="el-GR" sz="1800">
                <a:solidFill>
                  <a:srgbClr val="000000"/>
                </a:solidFill>
              </a:rPr>
              <a:t> </a:t>
            </a:r>
          </a:p>
        </p:txBody>
      </p:sp>
      <p:grpSp>
        <p:nvGrpSpPr>
          <p:cNvPr id="2" name="Group 25">
            <a:extLst>
              <a:ext uri="{FF2B5EF4-FFF2-40B4-BE49-F238E27FC236}">
                <a16:creationId xmlns:a16="http://schemas.microsoft.com/office/drawing/2014/main" id="{B05C58F8-3AB0-4870-BD82-1D7CC3E6C19B}"/>
              </a:ext>
            </a:extLst>
          </p:cNvPr>
          <p:cNvGrpSpPr>
            <a:grpSpLocks/>
          </p:cNvGrpSpPr>
          <p:nvPr/>
        </p:nvGrpSpPr>
        <p:grpSpPr bwMode="auto">
          <a:xfrm>
            <a:off x="1868488" y="2779715"/>
            <a:ext cx="4349750" cy="1089026"/>
            <a:chOff x="217" y="1751"/>
            <a:chExt cx="2740" cy="686"/>
          </a:xfrm>
        </p:grpSpPr>
        <p:sp>
          <p:nvSpPr>
            <p:cNvPr id="67593" name="Rectangle 11">
              <a:extLst>
                <a:ext uri="{FF2B5EF4-FFF2-40B4-BE49-F238E27FC236}">
                  <a16:creationId xmlns:a16="http://schemas.microsoft.com/office/drawing/2014/main" id="{DD016BF2-347D-4F33-96BB-8BFE0283155D}"/>
                </a:ext>
              </a:extLst>
            </p:cNvPr>
            <p:cNvSpPr>
              <a:spLocks noChangeArrowheads="1"/>
            </p:cNvSpPr>
            <p:nvPr/>
          </p:nvSpPr>
          <p:spPr bwMode="auto">
            <a:xfrm>
              <a:off x="249" y="1751"/>
              <a:ext cx="27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MgBr</a:t>
              </a:r>
              <a:r>
                <a:rPr lang="en-GB" altLang="el-GR" sz="1800" b="1" baseline="-30000">
                  <a:solidFill>
                    <a:srgbClr val="000000"/>
                  </a:solidFill>
                  <a:cs typeface="Times New Roman" panose="02020603050405020304" pitchFamily="18" charset="0"/>
                </a:rPr>
                <a:t>2</a:t>
              </a:r>
              <a:r>
                <a:rPr lang="en-GB" altLang="el-GR" sz="1800" baseline="-30000">
                  <a:solidFill>
                    <a:srgbClr val="000000"/>
                  </a:solidFill>
                  <a:cs typeface="Times New Roman" panose="02020603050405020304" pitchFamily="18" charset="0"/>
                </a:rPr>
                <a:t>		</a:t>
              </a:r>
              <a:r>
                <a:rPr lang="en-GB" altLang="el-GR" sz="1800">
                  <a:solidFill>
                    <a:srgbClr val="000000"/>
                  </a:solidFill>
                  <a:cs typeface="Times New Roman" panose="02020603050405020304" pitchFamily="18" charset="0"/>
                </a:rPr>
                <a:t> βρωμιούχο μαγνήσιο</a:t>
              </a:r>
              <a:r>
                <a:rPr lang="en-GB" altLang="el-GR" sz="1800">
                  <a:solidFill>
                    <a:srgbClr val="000000"/>
                  </a:solidFill>
                </a:rPr>
                <a:t> </a:t>
              </a:r>
            </a:p>
          </p:txBody>
        </p:sp>
        <p:sp>
          <p:nvSpPr>
            <p:cNvPr id="67594" name="Rectangle 14">
              <a:extLst>
                <a:ext uri="{FF2B5EF4-FFF2-40B4-BE49-F238E27FC236}">
                  <a16:creationId xmlns:a16="http://schemas.microsoft.com/office/drawing/2014/main" id="{A2EE357C-CDF0-4D6F-8082-CDF071A6573A}"/>
                </a:ext>
              </a:extLst>
            </p:cNvPr>
            <p:cNvSpPr>
              <a:spLocks noChangeArrowheads="1"/>
            </p:cNvSpPr>
            <p:nvPr/>
          </p:nvSpPr>
          <p:spPr bwMode="auto">
            <a:xfrm>
              <a:off x="217" y="2204"/>
              <a:ext cx="254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l-GR" altLang="el-GR" sz="1800" b="1">
                  <a:solidFill>
                    <a:srgbClr val="000000"/>
                  </a:solidFill>
                  <a:cs typeface="Times New Roman" panose="02020603050405020304" pitchFamily="18" charset="0"/>
                </a:rPr>
                <a:t>Fe</a:t>
              </a:r>
              <a:r>
                <a:rPr lang="el-GR" altLang="el-GR" sz="1800" b="1" baseline="-30000">
                  <a:solidFill>
                    <a:srgbClr val="000000"/>
                  </a:solidFill>
                  <a:cs typeface="Times New Roman" panose="02020603050405020304" pitchFamily="18" charset="0"/>
                </a:rPr>
                <a:t>2</a:t>
              </a:r>
              <a:r>
                <a:rPr lang="el-GR" altLang="el-GR" sz="1800" b="1">
                  <a:solidFill>
                    <a:srgbClr val="000000"/>
                  </a:solidFill>
                  <a:cs typeface="Times New Roman" panose="02020603050405020304" pitchFamily="18" charset="0"/>
                </a:rPr>
                <a:t>Ο</a:t>
              </a:r>
              <a:r>
                <a:rPr lang="el-GR" altLang="el-GR" sz="1800" b="1" baseline="-30000">
                  <a:solidFill>
                    <a:srgbClr val="000000"/>
                  </a:solidFill>
                  <a:cs typeface="Times New Roman" panose="02020603050405020304" pitchFamily="18" charset="0"/>
                </a:rPr>
                <a:t>3</a:t>
              </a:r>
              <a:r>
                <a:rPr lang="el-GR" altLang="el-GR" sz="1800" b="1">
                  <a:solidFill>
                    <a:srgbClr val="000000"/>
                  </a:solidFill>
                  <a:cs typeface="Times New Roman" panose="02020603050405020304" pitchFamily="18" charset="0"/>
                </a:rPr>
                <a:t>  </a:t>
              </a:r>
              <a:r>
                <a:rPr lang="el-GR" altLang="el-GR" sz="1800">
                  <a:solidFill>
                    <a:srgbClr val="000000"/>
                  </a:solidFill>
                  <a:cs typeface="Times New Roman" panose="02020603050405020304" pitchFamily="18" charset="0"/>
                </a:rPr>
                <a:t>  </a:t>
              </a:r>
              <a:r>
                <a:rPr lang="el-GR" altLang="el-GR" sz="1800">
                  <a:solidFill>
                    <a:srgbClr val="000000"/>
                  </a:solidFill>
                </a:rPr>
                <a:t>	</a:t>
              </a:r>
              <a:r>
                <a:rPr lang="el-GR" altLang="el-GR" sz="1800">
                  <a:solidFill>
                    <a:srgbClr val="000000"/>
                  </a:solidFill>
                  <a:cs typeface="Times New Roman" panose="02020603050405020304" pitchFamily="18" charset="0"/>
                </a:rPr>
                <a:t>	οξείδιο σιδήρου (ΙΙΙ)</a:t>
              </a:r>
            </a:p>
          </p:txBody>
        </p:sp>
        <p:sp>
          <p:nvSpPr>
            <p:cNvPr id="67595" name="Rectangle 16">
              <a:extLst>
                <a:ext uri="{FF2B5EF4-FFF2-40B4-BE49-F238E27FC236}">
                  <a16:creationId xmlns:a16="http://schemas.microsoft.com/office/drawing/2014/main" id="{B86E2000-6850-428B-9DD2-7FD2639CC753}"/>
                </a:ext>
              </a:extLst>
            </p:cNvPr>
            <p:cNvSpPr>
              <a:spLocks noChangeArrowheads="1"/>
            </p:cNvSpPr>
            <p:nvPr/>
          </p:nvSpPr>
          <p:spPr bwMode="auto">
            <a:xfrm>
              <a:off x="263" y="1956"/>
              <a:ext cx="265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FeS   </a:t>
              </a:r>
              <a:r>
                <a:rPr lang="en-GB" altLang="el-GR" sz="1800">
                  <a:solidFill>
                    <a:srgbClr val="000000"/>
                  </a:solidFill>
                  <a:cs typeface="Times New Roman" panose="02020603050405020304" pitchFamily="18" charset="0"/>
                </a:rPr>
                <a:t>  		θειούχος σίδηρος (ΙΙ)</a:t>
              </a:r>
              <a:r>
                <a:rPr lang="en-US" altLang="el-GR" sz="1800">
                  <a:solidFill>
                    <a:srgbClr val="000000"/>
                  </a:solidFill>
                </a:rPr>
                <a:t> </a:t>
              </a:r>
            </a:p>
          </p:txBody>
        </p:sp>
      </p:grpSp>
      <p:sp>
        <p:nvSpPr>
          <p:cNvPr id="67603" name="Rectangle 19">
            <a:extLst>
              <a:ext uri="{FF2B5EF4-FFF2-40B4-BE49-F238E27FC236}">
                <a16:creationId xmlns:a16="http://schemas.microsoft.com/office/drawing/2014/main" id="{B0A7ADC5-59FA-4041-8D2E-DEA75DF51CFE}"/>
              </a:ext>
            </a:extLst>
          </p:cNvPr>
          <p:cNvSpPr>
            <a:spLocks noChangeArrowheads="1"/>
          </p:cNvSpPr>
          <p:nvPr/>
        </p:nvSpPr>
        <p:spPr bwMode="auto">
          <a:xfrm>
            <a:off x="1524000" y="4078289"/>
            <a:ext cx="89296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000" b="1">
                <a:solidFill>
                  <a:srgbClr val="000000"/>
                </a:solidFill>
                <a:cs typeface="Times New Roman" panose="02020603050405020304" pitchFamily="18" charset="0"/>
              </a:rPr>
              <a:t>γ.</a:t>
            </a:r>
            <a:r>
              <a:rPr lang="en-GB" altLang="el-GR" sz="2000">
                <a:solidFill>
                  <a:srgbClr val="000000"/>
                </a:solidFill>
                <a:cs typeface="Times New Roman" panose="02020603050405020304" pitchFamily="18" charset="0"/>
              </a:rPr>
              <a:t> Η ένωση ενός μετάλλου με το υδροξείδιο ονομάζεται υδροξείδιο του μετάλλου. π.χ.</a:t>
            </a:r>
            <a:r>
              <a:rPr lang="en-GB" altLang="el-GR" sz="1800">
                <a:solidFill>
                  <a:srgbClr val="000000"/>
                </a:solidFill>
              </a:rPr>
              <a:t> </a:t>
            </a:r>
          </a:p>
        </p:txBody>
      </p:sp>
      <p:grpSp>
        <p:nvGrpSpPr>
          <p:cNvPr id="3" name="Group 24">
            <a:extLst>
              <a:ext uri="{FF2B5EF4-FFF2-40B4-BE49-F238E27FC236}">
                <a16:creationId xmlns:a16="http://schemas.microsoft.com/office/drawing/2014/main" id="{18E91E0A-53B2-452F-8145-C3ADA64C4991}"/>
              </a:ext>
            </a:extLst>
          </p:cNvPr>
          <p:cNvGrpSpPr>
            <a:grpSpLocks/>
          </p:cNvGrpSpPr>
          <p:nvPr/>
        </p:nvGrpSpPr>
        <p:grpSpPr bwMode="auto">
          <a:xfrm>
            <a:off x="1774826" y="4795845"/>
            <a:ext cx="4513263" cy="730251"/>
            <a:chOff x="158" y="3021"/>
            <a:chExt cx="2843" cy="460"/>
          </a:xfrm>
        </p:grpSpPr>
        <p:sp>
          <p:nvSpPr>
            <p:cNvPr id="67591" name="Rectangle 21">
              <a:extLst>
                <a:ext uri="{FF2B5EF4-FFF2-40B4-BE49-F238E27FC236}">
                  <a16:creationId xmlns:a16="http://schemas.microsoft.com/office/drawing/2014/main" id="{B0458A97-8637-4BBF-881F-E37880EC37A4}"/>
                </a:ext>
              </a:extLst>
            </p:cNvPr>
            <p:cNvSpPr>
              <a:spLocks noChangeArrowheads="1"/>
            </p:cNvSpPr>
            <p:nvPr/>
          </p:nvSpPr>
          <p:spPr bwMode="auto">
            <a:xfrm>
              <a:off x="204" y="3021"/>
              <a:ext cx="27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KOH </a:t>
              </a:r>
              <a:r>
                <a:rPr lang="en-GB" altLang="el-GR" sz="1800">
                  <a:solidFill>
                    <a:srgbClr val="000000"/>
                  </a:solidFill>
                  <a:cs typeface="Times New Roman" panose="02020603050405020304" pitchFamily="18" charset="0"/>
                </a:rPr>
                <a:t>  		 υδροξείδιο του καλίου,</a:t>
              </a:r>
              <a:r>
                <a:rPr lang="en-US" altLang="el-GR" sz="1800">
                  <a:solidFill>
                    <a:srgbClr val="000000"/>
                  </a:solidFill>
                </a:rPr>
                <a:t> </a:t>
              </a:r>
            </a:p>
          </p:txBody>
        </p:sp>
        <p:sp>
          <p:nvSpPr>
            <p:cNvPr id="67592" name="Rectangle 23">
              <a:extLst>
                <a:ext uri="{FF2B5EF4-FFF2-40B4-BE49-F238E27FC236}">
                  <a16:creationId xmlns:a16="http://schemas.microsoft.com/office/drawing/2014/main" id="{89CCE7E1-46DB-4E8B-BB5A-AC595ECCF671}"/>
                </a:ext>
              </a:extLst>
            </p:cNvPr>
            <p:cNvSpPr>
              <a:spLocks noChangeArrowheads="1"/>
            </p:cNvSpPr>
            <p:nvPr/>
          </p:nvSpPr>
          <p:spPr bwMode="auto">
            <a:xfrm>
              <a:off x="158" y="3248"/>
              <a:ext cx="283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1800" b="1">
                  <a:solidFill>
                    <a:srgbClr val="000000"/>
                  </a:solidFill>
                  <a:cs typeface="Times New Roman" panose="02020603050405020304" pitchFamily="18" charset="0"/>
                </a:rPr>
                <a:t>Al(OH)</a:t>
              </a:r>
              <a:r>
                <a:rPr lang="en-GB" altLang="el-GR" sz="1800" b="1" baseline="-30000">
                  <a:solidFill>
                    <a:srgbClr val="000000"/>
                  </a:solidFill>
                  <a:cs typeface="Times New Roman" panose="02020603050405020304" pitchFamily="18" charset="0"/>
                </a:rPr>
                <a:t>3   </a:t>
              </a:r>
              <a:r>
                <a:rPr lang="en-GB" altLang="el-GR" sz="1800" b="1">
                  <a:solidFill>
                    <a:srgbClr val="000000"/>
                  </a:solidFill>
                  <a:cs typeface="Times New Roman" panose="02020603050405020304" pitchFamily="18" charset="0"/>
                </a:rPr>
                <a:t> </a:t>
              </a:r>
              <a:r>
                <a:rPr lang="en-GB" altLang="el-GR" sz="1800">
                  <a:solidFill>
                    <a:srgbClr val="000000"/>
                  </a:solidFill>
                  <a:cs typeface="Times New Roman" panose="02020603050405020304" pitchFamily="18" charset="0"/>
                </a:rPr>
                <a:t>	υδροξείδιο του αργιλίου</a:t>
              </a:r>
              <a:r>
                <a:rPr lang="en-US" altLang="el-GR" sz="1800">
                  <a:solidFill>
                    <a:srgbClr val="000000"/>
                  </a:solidFill>
                </a:rPr>
                <a:t>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7589"/>
                                        </p:tgtEl>
                                        <p:attrNameLst>
                                          <p:attrName>style.visibility</p:attrName>
                                        </p:attrNameLst>
                                      </p:cBhvr>
                                      <p:to>
                                        <p:strVal val="visible"/>
                                      </p:to>
                                    </p:set>
                                    <p:animEffect transition="in" filter="strips(downRight)">
                                      <p:cBhvr>
                                        <p:cTn id="7" dur="500"/>
                                        <p:tgtEl>
                                          <p:spTgt spid="675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out)">
                                      <p:cBhvr>
                                        <p:cTn id="12" dur="2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7603"/>
                                        </p:tgtEl>
                                        <p:attrNameLst>
                                          <p:attrName>style.visibility</p:attrName>
                                        </p:attrNameLst>
                                      </p:cBhvr>
                                      <p:to>
                                        <p:strVal val="visible"/>
                                      </p:to>
                                    </p:set>
                                    <p:animEffect transition="in" filter="strips(downRight)">
                                      <p:cBhvr>
                                        <p:cTn id="17" dur="500"/>
                                        <p:tgtEl>
                                          <p:spTgt spid="676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amond(out)">
                                      <p:cBhvr>
                                        <p:cTn id="2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p:bldP spid="6760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a:extLst>
              <a:ext uri="{FF2B5EF4-FFF2-40B4-BE49-F238E27FC236}">
                <a16:creationId xmlns:a16="http://schemas.microsoft.com/office/drawing/2014/main" id="{1595BA1B-87D9-4AB5-975B-D32E24952BCA}"/>
              </a:ext>
            </a:extLst>
          </p:cNvPr>
          <p:cNvSpPr>
            <a:spLocks noChangeArrowheads="1"/>
          </p:cNvSpPr>
          <p:nvPr/>
        </p:nvSpPr>
        <p:spPr bwMode="auto">
          <a:xfrm>
            <a:off x="1774826" y="967057"/>
            <a:ext cx="84359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n-GB" altLang="el-GR" sz="2000" b="1">
                <a:solidFill>
                  <a:srgbClr val="000000"/>
                </a:solidFill>
                <a:cs typeface="Times New Roman" panose="02020603050405020304" pitchFamily="18" charset="0"/>
              </a:rPr>
              <a:t>δ.</a:t>
            </a:r>
            <a:r>
              <a:rPr lang="en-GB" altLang="el-GR" sz="2000">
                <a:solidFill>
                  <a:srgbClr val="000000"/>
                </a:solidFill>
                <a:cs typeface="Times New Roman" panose="02020603050405020304" pitchFamily="18" charset="0"/>
              </a:rPr>
              <a:t>  Μερικές φορές δύο στοιχεία σχηματίζουν περισσότερες από μία ενώσεις. Για τη διάκριση αυτών, στις περιπτώσεις αυτές, χρησιμοποιούμε αριθμητικά προθέματα, που δείχνουν τον αριθμό ατόμων του δεύτερου στοιχείου. Π.χ.</a:t>
            </a:r>
            <a:r>
              <a:rPr lang="en-US" altLang="el-GR" sz="2000">
                <a:solidFill>
                  <a:srgbClr val="000000"/>
                </a:solidFill>
              </a:rPr>
              <a:t> </a:t>
            </a:r>
          </a:p>
        </p:txBody>
      </p:sp>
      <p:sp>
        <p:nvSpPr>
          <p:cNvPr id="68611" name="Rectangle 6">
            <a:extLst>
              <a:ext uri="{FF2B5EF4-FFF2-40B4-BE49-F238E27FC236}">
                <a16:creationId xmlns:a16="http://schemas.microsoft.com/office/drawing/2014/main" id="{EA2C569E-A12D-49BF-823C-D89178A3E932}"/>
              </a:ext>
            </a:extLst>
          </p:cNvPr>
          <p:cNvSpPr>
            <a:spLocks noChangeArrowheads="1"/>
          </p:cNvSpPr>
          <p:nvPr/>
        </p:nvSpPr>
        <p:spPr bwMode="auto">
          <a:xfrm>
            <a:off x="1703389" y="474197"/>
            <a:ext cx="80114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GB" altLang="el-GR" sz="2800" b="1">
                <a:solidFill>
                  <a:srgbClr val="3366FF"/>
                </a:solidFill>
                <a:cs typeface="Times New Roman" panose="02020603050405020304" pitchFamily="18" charset="0"/>
              </a:rPr>
              <a:t>Ονοματολογία ανόργανων χημικών ενώσεων</a:t>
            </a:r>
            <a:r>
              <a:rPr lang="en-US" altLang="el-GR" sz="1800">
                <a:solidFill>
                  <a:srgbClr val="000000"/>
                </a:solidFill>
              </a:rPr>
              <a:t> </a:t>
            </a:r>
          </a:p>
        </p:txBody>
      </p:sp>
      <p:sp>
        <p:nvSpPr>
          <p:cNvPr id="68616" name="Rectangle 8">
            <a:extLst>
              <a:ext uri="{FF2B5EF4-FFF2-40B4-BE49-F238E27FC236}">
                <a16:creationId xmlns:a16="http://schemas.microsoft.com/office/drawing/2014/main" id="{7BA4EAA9-4EA6-4A0E-95E2-23A9E9739746}"/>
              </a:ext>
            </a:extLst>
          </p:cNvPr>
          <p:cNvSpPr>
            <a:spLocks noChangeArrowheads="1"/>
          </p:cNvSpPr>
          <p:nvPr/>
        </p:nvSpPr>
        <p:spPr bwMode="auto">
          <a:xfrm>
            <a:off x="1709089" y="2630757"/>
            <a:ext cx="53543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Bef>
                <a:spcPct val="0"/>
              </a:spcBef>
              <a:spcAft>
                <a:spcPct val="0"/>
              </a:spcAft>
              <a:buNone/>
            </a:pPr>
            <a:r>
              <a:rPr lang="el-GR" altLang="el-GR" sz="2000" b="1">
                <a:solidFill>
                  <a:srgbClr val="000000"/>
                </a:solidFill>
                <a:cs typeface="Times New Roman" panose="02020603050405020304" pitchFamily="18" charset="0"/>
              </a:rPr>
              <a:t>CO</a:t>
            </a:r>
            <a:r>
              <a:rPr lang="el-GR" altLang="el-GR" sz="2000">
                <a:solidFill>
                  <a:srgbClr val="000000"/>
                </a:solidFill>
                <a:cs typeface="Times New Roman" panose="02020603050405020304" pitchFamily="18" charset="0"/>
              </a:rPr>
              <a:t>     	</a:t>
            </a:r>
            <a:r>
              <a:rPr lang="el-GR" altLang="el-GR" sz="2000">
                <a:solidFill>
                  <a:srgbClr val="000000"/>
                </a:solidFill>
              </a:rPr>
              <a:t>	</a:t>
            </a:r>
            <a:r>
              <a:rPr lang="el-GR" altLang="el-GR" sz="2000">
                <a:solidFill>
                  <a:srgbClr val="000000"/>
                </a:solidFill>
                <a:cs typeface="Times New Roman" panose="02020603050405020304" pitchFamily="18" charset="0"/>
              </a:rPr>
              <a:t>μονοξείδιο του άνθρακα</a:t>
            </a:r>
            <a:endParaRPr lang="en-US" altLang="el-GR" sz="2000">
              <a:solidFill>
                <a:srgbClr val="000000"/>
              </a:solidFill>
            </a:endParaRPr>
          </a:p>
          <a:p>
            <a:pPr algn="just" eaLnBrk="0" fontAlgn="base" hangingPunct="0">
              <a:spcBef>
                <a:spcPct val="0"/>
              </a:spcBef>
              <a:spcAft>
                <a:spcPct val="0"/>
              </a:spcAft>
              <a:buNone/>
            </a:pPr>
            <a:r>
              <a:rPr lang="el-GR" altLang="el-GR" sz="2000" b="1">
                <a:solidFill>
                  <a:srgbClr val="000000"/>
                </a:solidFill>
                <a:cs typeface="Times New Roman" panose="02020603050405020304" pitchFamily="18" charset="0"/>
              </a:rPr>
              <a:t>CO</a:t>
            </a:r>
            <a:r>
              <a:rPr lang="el-GR" altLang="el-GR" sz="2000" b="1" baseline="-30000">
                <a:solidFill>
                  <a:srgbClr val="000000"/>
                </a:solidFill>
                <a:cs typeface="Times New Roman" panose="02020603050405020304" pitchFamily="18" charset="0"/>
              </a:rPr>
              <a:t>2</a:t>
            </a:r>
            <a:r>
              <a:rPr lang="el-GR" altLang="el-GR" sz="2000" b="1">
                <a:solidFill>
                  <a:srgbClr val="000000"/>
                </a:solidFill>
                <a:cs typeface="Times New Roman" panose="02020603050405020304" pitchFamily="18" charset="0"/>
              </a:rPr>
              <a:t>    	</a:t>
            </a:r>
            <a:r>
              <a:rPr lang="el-GR" altLang="el-GR" sz="2000">
                <a:solidFill>
                  <a:srgbClr val="000000"/>
                </a:solidFill>
              </a:rPr>
              <a:t>	</a:t>
            </a:r>
            <a:r>
              <a:rPr lang="el-GR" altLang="el-GR" sz="2000">
                <a:solidFill>
                  <a:srgbClr val="000000"/>
                </a:solidFill>
                <a:cs typeface="Times New Roman" panose="02020603050405020304" pitchFamily="18" charset="0"/>
              </a:rPr>
              <a:t>διοξείδιο του άνθρακα</a:t>
            </a:r>
            <a:endParaRPr lang="en-US" altLang="el-GR" sz="2000">
              <a:solidFill>
                <a:srgbClr val="000000"/>
              </a:solidFill>
            </a:endParaRPr>
          </a:p>
          <a:p>
            <a:pPr algn="just" eaLnBrk="0" fontAlgn="base" hangingPunct="0">
              <a:spcBef>
                <a:spcPct val="0"/>
              </a:spcBef>
              <a:spcAft>
                <a:spcPct val="0"/>
              </a:spcAft>
              <a:buNone/>
            </a:pPr>
            <a:r>
              <a:rPr lang="el-GR" altLang="el-GR" sz="2000" b="1">
                <a:solidFill>
                  <a:srgbClr val="000000"/>
                </a:solidFill>
                <a:cs typeface="Times New Roman" panose="02020603050405020304" pitchFamily="18" charset="0"/>
              </a:rPr>
              <a:t>Ν</a:t>
            </a:r>
            <a:r>
              <a:rPr lang="el-GR" altLang="el-GR" sz="2000" b="1" baseline="-30000">
                <a:solidFill>
                  <a:srgbClr val="000000"/>
                </a:solidFill>
                <a:cs typeface="Times New Roman" panose="02020603050405020304" pitchFamily="18" charset="0"/>
              </a:rPr>
              <a:t>2</a:t>
            </a:r>
            <a:r>
              <a:rPr lang="el-GR" altLang="el-GR" sz="2000" b="1">
                <a:solidFill>
                  <a:srgbClr val="000000"/>
                </a:solidFill>
                <a:cs typeface="Times New Roman" panose="02020603050405020304" pitchFamily="18" charset="0"/>
              </a:rPr>
              <a:t>Ο</a:t>
            </a:r>
            <a:r>
              <a:rPr lang="el-GR" altLang="el-GR" sz="2000" b="1" baseline="-30000">
                <a:solidFill>
                  <a:srgbClr val="000000"/>
                </a:solidFill>
                <a:cs typeface="Times New Roman" panose="02020603050405020304" pitchFamily="18" charset="0"/>
              </a:rPr>
              <a:t>5</a:t>
            </a:r>
            <a:r>
              <a:rPr lang="el-GR" altLang="el-GR" sz="2000" b="1">
                <a:solidFill>
                  <a:srgbClr val="000000"/>
                </a:solidFill>
                <a:cs typeface="Times New Roman" panose="02020603050405020304" pitchFamily="18" charset="0"/>
              </a:rPr>
              <a:t> </a:t>
            </a:r>
            <a:r>
              <a:rPr lang="el-GR" altLang="el-GR" sz="2000">
                <a:solidFill>
                  <a:srgbClr val="000000"/>
                </a:solidFill>
                <a:cs typeface="Times New Roman" panose="02020603050405020304" pitchFamily="18" charset="0"/>
              </a:rPr>
              <a:t>	</a:t>
            </a:r>
            <a:r>
              <a:rPr lang="el-GR" altLang="el-GR" sz="2000">
                <a:solidFill>
                  <a:srgbClr val="000000"/>
                </a:solidFill>
              </a:rPr>
              <a:t>	</a:t>
            </a:r>
            <a:r>
              <a:rPr lang="el-GR" altLang="el-GR" sz="2000">
                <a:solidFill>
                  <a:srgbClr val="000000"/>
                </a:solidFill>
                <a:cs typeface="Times New Roman" panose="02020603050405020304" pitchFamily="18" charset="0"/>
              </a:rPr>
              <a:t>πεντοξείδιο του αζώτου</a:t>
            </a:r>
            <a:endParaRPr lang="en-US" altLang="el-GR" sz="2000">
              <a:solidFill>
                <a:srgbClr val="000000"/>
              </a:solidFill>
            </a:endParaRPr>
          </a:p>
          <a:p>
            <a:pPr algn="just" eaLnBrk="0" fontAlgn="base" hangingPunct="0">
              <a:spcBef>
                <a:spcPct val="0"/>
              </a:spcBef>
              <a:spcAft>
                <a:spcPct val="0"/>
              </a:spcAft>
              <a:buNone/>
            </a:pPr>
            <a:r>
              <a:rPr lang="en-US" altLang="el-GR" sz="2000" b="1">
                <a:solidFill>
                  <a:srgbClr val="000000"/>
                </a:solidFill>
                <a:cs typeface="Times New Roman" panose="02020603050405020304" pitchFamily="18" charset="0"/>
              </a:rPr>
              <a:t>PCl</a:t>
            </a:r>
            <a:r>
              <a:rPr lang="el-GR" altLang="el-GR" sz="2000" b="1" baseline="-30000">
                <a:solidFill>
                  <a:srgbClr val="000000"/>
                </a:solidFill>
                <a:cs typeface="Times New Roman" panose="02020603050405020304" pitchFamily="18" charset="0"/>
              </a:rPr>
              <a:t>5</a:t>
            </a:r>
            <a:r>
              <a:rPr lang="el-GR" altLang="el-GR" sz="2000" baseline="-30000">
                <a:solidFill>
                  <a:srgbClr val="000000"/>
                </a:solidFill>
                <a:cs typeface="Times New Roman" panose="02020603050405020304" pitchFamily="18" charset="0"/>
              </a:rPr>
              <a:t> </a:t>
            </a:r>
            <a:r>
              <a:rPr lang="el-GR" altLang="el-GR" sz="2000">
                <a:solidFill>
                  <a:srgbClr val="000000"/>
                </a:solidFill>
                <a:cs typeface="Times New Roman" panose="02020603050405020304" pitchFamily="18" charset="0"/>
              </a:rPr>
              <a:t>	</a:t>
            </a:r>
            <a:r>
              <a:rPr lang="el-GR" altLang="el-GR" sz="2000">
                <a:solidFill>
                  <a:srgbClr val="000000"/>
                </a:solidFill>
              </a:rPr>
              <a:t>	</a:t>
            </a:r>
            <a:r>
              <a:rPr lang="el-GR" altLang="el-GR" sz="2000">
                <a:solidFill>
                  <a:srgbClr val="000000"/>
                </a:solidFill>
                <a:cs typeface="Times New Roman" panose="02020603050405020304" pitchFamily="18" charset="0"/>
              </a:rPr>
              <a:t>πενταχλωριούχος φωσφόρος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3"/>
                                        </p:tgtEl>
                                        <p:attrNameLst>
                                          <p:attrName>style.visibility</p:attrName>
                                        </p:attrNameLst>
                                      </p:cBhvr>
                                      <p:to>
                                        <p:strVal val="visible"/>
                                      </p:to>
                                    </p:set>
                                    <p:animEffect transition="in" filter="strips(downRight)">
                                      <p:cBhvr>
                                        <p:cTn id="7" dur="500"/>
                                        <p:tgtEl>
                                          <p:spTgt spid="686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68616"/>
                                        </p:tgtEl>
                                        <p:attrNameLst>
                                          <p:attrName>style.visibility</p:attrName>
                                        </p:attrNameLst>
                                      </p:cBhvr>
                                      <p:to>
                                        <p:strVal val="visible"/>
                                      </p:to>
                                    </p:set>
                                    <p:animEffect transition="in" filter="diamond(out)">
                                      <p:cBhvr>
                                        <p:cTn id="12" dur="2000"/>
                                        <p:tgtEl>
                                          <p:spTgt spid="68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p:bldP spid="6861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1013</Words>
  <Application>Microsoft Office PowerPoint</Application>
  <PresentationFormat>Widescreen</PresentationFormat>
  <Paragraphs>127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Chiotelis</dc:creator>
  <cp:lastModifiedBy>Yiannis Chiotelis</cp:lastModifiedBy>
  <cp:revision>1</cp:revision>
  <dcterms:created xsi:type="dcterms:W3CDTF">2020-03-25T16:47:11Z</dcterms:created>
  <dcterms:modified xsi:type="dcterms:W3CDTF">2020-03-25T16:47:45Z</dcterms:modified>
</cp:coreProperties>
</file>