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0" r:id="rId2"/>
    <p:sldId id="381" r:id="rId3"/>
    <p:sldId id="382" r:id="rId4"/>
    <p:sldId id="383" r:id="rId5"/>
    <p:sldId id="384" r:id="rId6"/>
    <p:sldId id="385" r:id="rId7"/>
    <p:sldId id="386" r:id="rId8"/>
    <p:sldId id="387" r:id="rId9"/>
    <p:sldId id="388" r:id="rId10"/>
    <p:sldId id="389" r:id="rId11"/>
    <p:sldId id="390" r:id="rId12"/>
    <p:sldId id="391"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FA46D192-DC24-4B0B-B130-C0E98CB202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EC9C42-C7DF-41C0-9429-22DE15A933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34FB03-7A37-43A9-90B0-B656D7A92941}"/>
              </a:ext>
            </a:extLst>
          </p:cNvPr>
          <p:cNvSpPr>
            <a:spLocks noGrp="1" noChangeArrowheads="1"/>
          </p:cNvSpPr>
          <p:nvPr>
            <p:ph type="sldNum" sz="quarter" idx="12"/>
          </p:nvPr>
        </p:nvSpPr>
        <p:spPr>
          <a:ln/>
        </p:spPr>
        <p:txBody>
          <a:bodyPr/>
          <a:lstStyle>
            <a:lvl1pPr>
              <a:defRPr/>
            </a:lvl1pPr>
          </a:lstStyle>
          <a:p>
            <a:fld id="{856737C5-316C-4850-B811-53D2E775025F}" type="slidenum">
              <a:rPr lang="en-US" altLang="el-GR"/>
              <a:pPr/>
              <a:t>‹#›</a:t>
            </a:fld>
            <a:endParaRPr lang="en-US" altLang="el-GR"/>
          </a:p>
        </p:txBody>
      </p:sp>
    </p:spTree>
    <p:extLst>
      <p:ext uri="{BB962C8B-B14F-4D97-AF65-F5344CB8AC3E}">
        <p14:creationId xmlns:p14="http://schemas.microsoft.com/office/powerpoint/2010/main" val="313048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B08D13CA-BE8E-4999-B638-456749F9E8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1A74EF-52E2-4E1F-B153-B2EF51EB41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0D9925-B83F-4F37-A34C-8D1208BBD134}"/>
              </a:ext>
            </a:extLst>
          </p:cNvPr>
          <p:cNvSpPr>
            <a:spLocks noGrp="1" noChangeArrowheads="1"/>
          </p:cNvSpPr>
          <p:nvPr>
            <p:ph type="sldNum" sz="quarter" idx="12"/>
          </p:nvPr>
        </p:nvSpPr>
        <p:spPr>
          <a:ln/>
        </p:spPr>
        <p:txBody>
          <a:bodyPr/>
          <a:lstStyle>
            <a:lvl1pPr>
              <a:defRPr/>
            </a:lvl1pPr>
          </a:lstStyle>
          <a:p>
            <a:fld id="{EBBFA411-D71D-4780-BE79-57A5C5C3100D}" type="slidenum">
              <a:rPr lang="en-US" altLang="el-GR"/>
              <a:pPr/>
              <a:t>‹#›</a:t>
            </a:fld>
            <a:endParaRPr lang="en-US" altLang="el-GR"/>
          </a:p>
        </p:txBody>
      </p:sp>
    </p:spTree>
    <p:extLst>
      <p:ext uri="{BB962C8B-B14F-4D97-AF65-F5344CB8AC3E}">
        <p14:creationId xmlns:p14="http://schemas.microsoft.com/office/powerpoint/2010/main" val="150888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A4BB6481-4863-40D5-8CAB-677EC106CB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34A2B4-DA8A-4675-8B9C-73AE529258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F175FB-FDFF-48C8-9287-575811DC3207}"/>
              </a:ext>
            </a:extLst>
          </p:cNvPr>
          <p:cNvSpPr>
            <a:spLocks noGrp="1" noChangeArrowheads="1"/>
          </p:cNvSpPr>
          <p:nvPr>
            <p:ph type="sldNum" sz="quarter" idx="12"/>
          </p:nvPr>
        </p:nvSpPr>
        <p:spPr>
          <a:ln/>
        </p:spPr>
        <p:txBody>
          <a:bodyPr/>
          <a:lstStyle>
            <a:lvl1pPr>
              <a:defRPr/>
            </a:lvl1pPr>
          </a:lstStyle>
          <a:p>
            <a:fld id="{7DB69A63-A3C7-413B-8348-F28C326FC6B5}" type="slidenum">
              <a:rPr lang="en-US" altLang="el-GR"/>
              <a:pPr/>
              <a:t>‹#›</a:t>
            </a:fld>
            <a:endParaRPr lang="en-US" altLang="el-GR"/>
          </a:p>
        </p:txBody>
      </p:sp>
    </p:spTree>
    <p:extLst>
      <p:ext uri="{BB962C8B-B14F-4D97-AF65-F5344CB8AC3E}">
        <p14:creationId xmlns:p14="http://schemas.microsoft.com/office/powerpoint/2010/main" val="109597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78699290-DBAC-4446-8D9A-236B16620B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9C2929-8247-4087-A5DA-AEDC0487DC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108746-794E-4741-8948-0C5579103F83}"/>
              </a:ext>
            </a:extLst>
          </p:cNvPr>
          <p:cNvSpPr>
            <a:spLocks noGrp="1" noChangeArrowheads="1"/>
          </p:cNvSpPr>
          <p:nvPr>
            <p:ph type="sldNum" sz="quarter" idx="12"/>
          </p:nvPr>
        </p:nvSpPr>
        <p:spPr>
          <a:ln/>
        </p:spPr>
        <p:txBody>
          <a:bodyPr/>
          <a:lstStyle>
            <a:lvl1pPr>
              <a:defRPr/>
            </a:lvl1pPr>
          </a:lstStyle>
          <a:p>
            <a:fld id="{B810CDE3-3916-4EBF-B944-47ECD833A671}" type="slidenum">
              <a:rPr lang="en-US" altLang="el-GR"/>
              <a:pPr/>
              <a:t>‹#›</a:t>
            </a:fld>
            <a:endParaRPr lang="en-US" altLang="el-GR"/>
          </a:p>
        </p:txBody>
      </p:sp>
    </p:spTree>
    <p:extLst>
      <p:ext uri="{BB962C8B-B14F-4D97-AF65-F5344CB8AC3E}">
        <p14:creationId xmlns:p14="http://schemas.microsoft.com/office/powerpoint/2010/main" val="105401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5514D53B-72B3-4F38-99CF-504178FABA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776A55-4EB5-453C-A966-13489F3D7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E0C587-0054-46C8-A2BA-662535CDBD5C}"/>
              </a:ext>
            </a:extLst>
          </p:cNvPr>
          <p:cNvSpPr>
            <a:spLocks noGrp="1" noChangeArrowheads="1"/>
          </p:cNvSpPr>
          <p:nvPr>
            <p:ph type="sldNum" sz="quarter" idx="12"/>
          </p:nvPr>
        </p:nvSpPr>
        <p:spPr>
          <a:ln/>
        </p:spPr>
        <p:txBody>
          <a:bodyPr/>
          <a:lstStyle>
            <a:lvl1pPr>
              <a:defRPr/>
            </a:lvl1pPr>
          </a:lstStyle>
          <a:p>
            <a:fld id="{4951D254-B7D8-47E9-83EA-2D36605A5B5E}" type="slidenum">
              <a:rPr lang="en-US" altLang="el-GR"/>
              <a:pPr/>
              <a:t>‹#›</a:t>
            </a:fld>
            <a:endParaRPr lang="en-US" altLang="el-GR"/>
          </a:p>
        </p:txBody>
      </p:sp>
    </p:spTree>
    <p:extLst>
      <p:ext uri="{BB962C8B-B14F-4D97-AF65-F5344CB8AC3E}">
        <p14:creationId xmlns:p14="http://schemas.microsoft.com/office/powerpoint/2010/main" val="19831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DC988E26-F5F1-4D4A-A6C3-8B8AC16C07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9E7277-6A37-41D5-9704-E0A4E7B6C1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E51834-318B-46AE-95DD-1F83E855240D}"/>
              </a:ext>
            </a:extLst>
          </p:cNvPr>
          <p:cNvSpPr>
            <a:spLocks noGrp="1" noChangeArrowheads="1"/>
          </p:cNvSpPr>
          <p:nvPr>
            <p:ph type="sldNum" sz="quarter" idx="12"/>
          </p:nvPr>
        </p:nvSpPr>
        <p:spPr>
          <a:ln/>
        </p:spPr>
        <p:txBody>
          <a:bodyPr/>
          <a:lstStyle>
            <a:lvl1pPr>
              <a:defRPr/>
            </a:lvl1pPr>
          </a:lstStyle>
          <a:p>
            <a:fld id="{F066FB11-0928-4B85-A35C-85FB2B20C427}" type="slidenum">
              <a:rPr lang="en-US" altLang="el-GR"/>
              <a:pPr/>
              <a:t>‹#›</a:t>
            </a:fld>
            <a:endParaRPr lang="en-US" altLang="el-GR"/>
          </a:p>
        </p:txBody>
      </p:sp>
    </p:spTree>
    <p:extLst>
      <p:ext uri="{BB962C8B-B14F-4D97-AF65-F5344CB8AC3E}">
        <p14:creationId xmlns:p14="http://schemas.microsoft.com/office/powerpoint/2010/main" val="346490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04858994-4C1A-4CF4-B0BF-98D88B4920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71A4AC8-2C6C-48E2-AB66-4A162A9FA1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6CF355-BD1B-466F-9229-BF5A55C1B19B}"/>
              </a:ext>
            </a:extLst>
          </p:cNvPr>
          <p:cNvSpPr>
            <a:spLocks noGrp="1" noChangeArrowheads="1"/>
          </p:cNvSpPr>
          <p:nvPr>
            <p:ph type="sldNum" sz="quarter" idx="12"/>
          </p:nvPr>
        </p:nvSpPr>
        <p:spPr>
          <a:ln/>
        </p:spPr>
        <p:txBody>
          <a:bodyPr/>
          <a:lstStyle>
            <a:lvl1pPr>
              <a:defRPr/>
            </a:lvl1pPr>
          </a:lstStyle>
          <a:p>
            <a:fld id="{BFE886DC-957D-4BC1-9B3B-23F6691801A2}" type="slidenum">
              <a:rPr lang="en-US" altLang="el-GR"/>
              <a:pPr/>
              <a:t>‹#›</a:t>
            </a:fld>
            <a:endParaRPr lang="en-US" altLang="el-GR"/>
          </a:p>
        </p:txBody>
      </p:sp>
    </p:spTree>
    <p:extLst>
      <p:ext uri="{BB962C8B-B14F-4D97-AF65-F5344CB8AC3E}">
        <p14:creationId xmlns:p14="http://schemas.microsoft.com/office/powerpoint/2010/main" val="133808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6BEA0DC6-E116-439E-931E-AD73E8A863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2B695E1-67E3-4627-ADD5-EDFCD2F3F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03BD98-B384-44D0-B977-3506854F39D6}"/>
              </a:ext>
            </a:extLst>
          </p:cNvPr>
          <p:cNvSpPr>
            <a:spLocks noGrp="1" noChangeArrowheads="1"/>
          </p:cNvSpPr>
          <p:nvPr>
            <p:ph type="sldNum" sz="quarter" idx="12"/>
          </p:nvPr>
        </p:nvSpPr>
        <p:spPr>
          <a:ln/>
        </p:spPr>
        <p:txBody>
          <a:bodyPr/>
          <a:lstStyle>
            <a:lvl1pPr>
              <a:defRPr/>
            </a:lvl1pPr>
          </a:lstStyle>
          <a:p>
            <a:fld id="{26C96D93-0831-4866-8F93-1D9A0A2B5E7A}" type="slidenum">
              <a:rPr lang="en-US" altLang="el-GR"/>
              <a:pPr/>
              <a:t>‹#›</a:t>
            </a:fld>
            <a:endParaRPr lang="en-US" altLang="el-GR"/>
          </a:p>
        </p:txBody>
      </p:sp>
    </p:spTree>
    <p:extLst>
      <p:ext uri="{BB962C8B-B14F-4D97-AF65-F5344CB8AC3E}">
        <p14:creationId xmlns:p14="http://schemas.microsoft.com/office/powerpoint/2010/main" val="354630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04ED9E-7101-4C7F-BF76-9617734FD9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E1F34CE-EE06-4852-9D86-3882F33F0A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A24F26F-C389-43EB-AE13-16ADE3A8E187}"/>
              </a:ext>
            </a:extLst>
          </p:cNvPr>
          <p:cNvSpPr>
            <a:spLocks noGrp="1" noChangeArrowheads="1"/>
          </p:cNvSpPr>
          <p:nvPr>
            <p:ph type="sldNum" sz="quarter" idx="12"/>
          </p:nvPr>
        </p:nvSpPr>
        <p:spPr>
          <a:ln/>
        </p:spPr>
        <p:txBody>
          <a:bodyPr/>
          <a:lstStyle>
            <a:lvl1pPr>
              <a:defRPr/>
            </a:lvl1pPr>
          </a:lstStyle>
          <a:p>
            <a:fld id="{61ACD6FB-D285-4871-9738-8A6E045EBBA7}" type="slidenum">
              <a:rPr lang="en-US" altLang="el-GR"/>
              <a:pPr/>
              <a:t>‹#›</a:t>
            </a:fld>
            <a:endParaRPr lang="en-US" altLang="el-GR"/>
          </a:p>
        </p:txBody>
      </p:sp>
    </p:spTree>
    <p:extLst>
      <p:ext uri="{BB962C8B-B14F-4D97-AF65-F5344CB8AC3E}">
        <p14:creationId xmlns:p14="http://schemas.microsoft.com/office/powerpoint/2010/main" val="425175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CFDF3F74-2EF0-4FB6-83B9-A358D72548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C88469-0C0F-4FF5-8704-1D353AD790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8E6C12-F875-4054-9001-FCCBE144DED7}"/>
              </a:ext>
            </a:extLst>
          </p:cNvPr>
          <p:cNvSpPr>
            <a:spLocks noGrp="1" noChangeArrowheads="1"/>
          </p:cNvSpPr>
          <p:nvPr>
            <p:ph type="sldNum" sz="quarter" idx="12"/>
          </p:nvPr>
        </p:nvSpPr>
        <p:spPr>
          <a:ln/>
        </p:spPr>
        <p:txBody>
          <a:bodyPr/>
          <a:lstStyle>
            <a:lvl1pPr>
              <a:defRPr/>
            </a:lvl1pPr>
          </a:lstStyle>
          <a:p>
            <a:fld id="{95F86E60-A1F4-420D-BCF5-3E211A4E7767}" type="slidenum">
              <a:rPr lang="en-US" altLang="el-GR"/>
              <a:pPr/>
              <a:t>‹#›</a:t>
            </a:fld>
            <a:endParaRPr lang="en-US" altLang="el-GR"/>
          </a:p>
        </p:txBody>
      </p:sp>
    </p:spTree>
    <p:extLst>
      <p:ext uri="{BB962C8B-B14F-4D97-AF65-F5344CB8AC3E}">
        <p14:creationId xmlns:p14="http://schemas.microsoft.com/office/powerpoint/2010/main" val="58985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5FD212C4-8A87-42C6-9CC6-57339334DD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6BDDCC-4A6F-406B-9A92-FC3BC4E12D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47E153-3BE7-4258-859D-8C340FA1DD4B}"/>
              </a:ext>
            </a:extLst>
          </p:cNvPr>
          <p:cNvSpPr>
            <a:spLocks noGrp="1" noChangeArrowheads="1"/>
          </p:cNvSpPr>
          <p:nvPr>
            <p:ph type="sldNum" sz="quarter" idx="12"/>
          </p:nvPr>
        </p:nvSpPr>
        <p:spPr>
          <a:ln/>
        </p:spPr>
        <p:txBody>
          <a:bodyPr/>
          <a:lstStyle>
            <a:lvl1pPr>
              <a:defRPr/>
            </a:lvl1pPr>
          </a:lstStyle>
          <a:p>
            <a:fld id="{50671A6A-7A5E-40EF-B6B8-A446646084DF}" type="slidenum">
              <a:rPr lang="en-US" altLang="el-GR"/>
              <a:pPr/>
              <a:t>‹#›</a:t>
            </a:fld>
            <a:endParaRPr lang="en-US" altLang="el-GR"/>
          </a:p>
        </p:txBody>
      </p:sp>
    </p:spTree>
    <p:extLst>
      <p:ext uri="{BB962C8B-B14F-4D97-AF65-F5344CB8AC3E}">
        <p14:creationId xmlns:p14="http://schemas.microsoft.com/office/powerpoint/2010/main" val="36379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CC"/>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B885EC-891D-47D4-98B2-2FBBCCF4137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a:extLst>
              <a:ext uri="{FF2B5EF4-FFF2-40B4-BE49-F238E27FC236}">
                <a16:creationId xmlns:a16="http://schemas.microsoft.com/office/drawing/2014/main" id="{C13B0ED3-E4FC-4DAF-9884-A40B8C90F77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a:extLst>
              <a:ext uri="{FF2B5EF4-FFF2-40B4-BE49-F238E27FC236}">
                <a16:creationId xmlns:a16="http://schemas.microsoft.com/office/drawing/2014/main" id="{916B29B0-72E2-4246-8BD8-EAADB965C94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00CADBF-0ADD-429E-95B0-C90BCEA38C5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37355E0-51FA-45F7-9B0D-9C3AB4E6CC8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729D4C8-A159-40BA-80F9-C0ADA7FB65BB}" type="slidenum">
              <a:rPr lang="en-US" altLang="el-GR"/>
              <a:pPr/>
              <a:t>‹#›</a:t>
            </a:fld>
            <a:endParaRPr lang="en-US" altLang="el-GR"/>
          </a:p>
        </p:txBody>
      </p:sp>
    </p:spTree>
    <p:extLst>
      <p:ext uri="{BB962C8B-B14F-4D97-AF65-F5344CB8AC3E}">
        <p14:creationId xmlns:p14="http://schemas.microsoft.com/office/powerpoint/2010/main" val="3169600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oleObject" Target="../embeddings/oleObject5.bin"/><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oleObject" Target="../embeddings/oleObject9.bin"/><Relationship Id="rId4" Type="http://schemas.openxmlformats.org/officeDocument/2006/relationships/image" Target="../media/image11.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6.png"/><Relationship Id="rId5" Type="http://schemas.openxmlformats.org/officeDocument/2006/relationships/oleObject" Target="../embeddings/oleObject12.bin"/><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a:extLst>
              <a:ext uri="{FF2B5EF4-FFF2-40B4-BE49-F238E27FC236}">
                <a16:creationId xmlns:a16="http://schemas.microsoft.com/office/drawing/2014/main" id="{7BBAE157-22D3-4A9B-8685-06D86C2A65E1}"/>
              </a:ext>
            </a:extLst>
          </p:cNvPr>
          <p:cNvSpPr>
            <a:spLocks noChangeArrowheads="1"/>
          </p:cNvSpPr>
          <p:nvPr/>
        </p:nvSpPr>
        <p:spPr bwMode="auto">
          <a:xfrm>
            <a:off x="1524001" y="2210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0052" name="Object 4">
            <a:extLst>
              <a:ext uri="{FF2B5EF4-FFF2-40B4-BE49-F238E27FC236}">
                <a16:creationId xmlns:a16="http://schemas.microsoft.com/office/drawing/2014/main" id="{B7260704-3F74-441E-9018-DAFDE86D8502}"/>
              </a:ext>
            </a:extLst>
          </p:cNvPr>
          <p:cNvGraphicFramePr>
            <a:graphicFrameLocks noChangeAspect="1"/>
          </p:cNvGraphicFramePr>
          <p:nvPr/>
        </p:nvGraphicFramePr>
        <p:xfrm>
          <a:off x="8323264" y="1"/>
          <a:ext cx="2344737" cy="3141663"/>
        </p:xfrm>
        <a:graphic>
          <a:graphicData uri="http://schemas.openxmlformats.org/presentationml/2006/ole">
            <mc:AlternateContent xmlns:mc="http://schemas.openxmlformats.org/markup-compatibility/2006">
              <mc:Choice xmlns:v="urn:schemas-microsoft-com:vml" Requires="v">
                <p:oleObj spid="_x0000_s1027" r:id="rId3" imgW="2362530" imgH="3161905" progId="MSPhotoEd.3">
                  <p:embed/>
                </p:oleObj>
              </mc:Choice>
              <mc:Fallback>
                <p:oleObj r:id="rId3" imgW="2362530" imgH="3161905" progId="MSPhotoEd.3">
                  <p:embed/>
                  <p:pic>
                    <p:nvPicPr>
                      <p:cNvPr id="130052" name="Object 4">
                        <a:extLst>
                          <a:ext uri="{FF2B5EF4-FFF2-40B4-BE49-F238E27FC236}">
                            <a16:creationId xmlns:a16="http://schemas.microsoft.com/office/drawing/2014/main" id="{B7260704-3F74-441E-9018-DAFDE86D8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264" y="1"/>
                        <a:ext cx="2344737"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28" name="Rectangle 7">
            <a:extLst>
              <a:ext uri="{FF2B5EF4-FFF2-40B4-BE49-F238E27FC236}">
                <a16:creationId xmlns:a16="http://schemas.microsoft.com/office/drawing/2014/main" id="{7CBD077D-CE5F-46A3-969A-12278B04DE35}"/>
              </a:ext>
            </a:extLst>
          </p:cNvPr>
          <p:cNvSpPr>
            <a:spLocks noChangeArrowheads="1"/>
          </p:cNvSpPr>
          <p:nvPr/>
        </p:nvSpPr>
        <p:spPr bwMode="auto">
          <a:xfrm>
            <a:off x="1703389" y="156697"/>
            <a:ext cx="6600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66FF"/>
                </a:solidFill>
                <a:cs typeface="Times New Roman" panose="02020603050405020304" pitchFamily="18" charset="0"/>
              </a:rPr>
              <a:t>4.2 Καταστατική εξίσωση των αερίων</a:t>
            </a:r>
            <a:r>
              <a:rPr lang="en-US" altLang="el-GR" sz="1800">
                <a:solidFill>
                  <a:srgbClr val="000000"/>
                </a:solidFill>
              </a:rPr>
              <a:t> </a:t>
            </a:r>
          </a:p>
        </p:txBody>
      </p:sp>
      <p:sp>
        <p:nvSpPr>
          <p:cNvPr id="130057" name="Rectangle 9">
            <a:extLst>
              <a:ext uri="{FF2B5EF4-FFF2-40B4-BE49-F238E27FC236}">
                <a16:creationId xmlns:a16="http://schemas.microsoft.com/office/drawing/2014/main" id="{DA750E98-DF3D-453E-939D-9E55EB3E4DCA}"/>
              </a:ext>
            </a:extLst>
          </p:cNvPr>
          <p:cNvSpPr>
            <a:spLocks noChangeArrowheads="1"/>
          </p:cNvSpPr>
          <p:nvPr/>
        </p:nvSpPr>
        <p:spPr bwMode="auto">
          <a:xfrm>
            <a:off x="1847851" y="912814"/>
            <a:ext cx="62277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Ο νόμος Boyle:</a:t>
            </a:r>
            <a:r>
              <a:rPr lang="en-GB" altLang="el-GR" sz="2000" i="1">
                <a:solidFill>
                  <a:srgbClr val="000000"/>
                </a:solidFill>
                <a:cs typeface="Times New Roman" panose="02020603050405020304" pitchFamily="18" charset="0"/>
              </a:rPr>
              <a:t> «ο όγκος (V) που καταλαμβάνει ένα αέριο είναι αντιστρόφως ανάλογος της πίεσης (Ρ) που έχει, με την προϋπόθεση ότι ο αριθμός των mol (n) και η θερμοκρασία (Τ) του αερίου παραμένουν σταθερά». Δηλαδή, έχουμε:</a:t>
            </a:r>
            <a:r>
              <a:rPr lang="en-GB" altLang="el-GR" sz="2000">
                <a:solidFill>
                  <a:srgbClr val="000000"/>
                </a:solidFill>
              </a:rPr>
              <a:t> </a:t>
            </a:r>
          </a:p>
        </p:txBody>
      </p:sp>
      <p:grpSp>
        <p:nvGrpSpPr>
          <p:cNvPr id="2" name="Group 10">
            <a:extLst>
              <a:ext uri="{FF2B5EF4-FFF2-40B4-BE49-F238E27FC236}">
                <a16:creationId xmlns:a16="http://schemas.microsoft.com/office/drawing/2014/main" id="{DD90680A-4ACB-4200-854D-FAB948E0CE0F}"/>
              </a:ext>
            </a:extLst>
          </p:cNvPr>
          <p:cNvGrpSpPr>
            <a:grpSpLocks/>
          </p:cNvGrpSpPr>
          <p:nvPr/>
        </p:nvGrpSpPr>
        <p:grpSpPr bwMode="auto">
          <a:xfrm>
            <a:off x="1703389" y="2708276"/>
            <a:ext cx="6556375" cy="504825"/>
            <a:chOff x="1864" y="4548"/>
            <a:chExt cx="5336" cy="432"/>
          </a:xfrm>
        </p:grpSpPr>
        <p:sp>
          <p:nvSpPr>
            <p:cNvPr id="129033" name="Text Box 11">
              <a:extLst>
                <a:ext uri="{FF2B5EF4-FFF2-40B4-BE49-F238E27FC236}">
                  <a16:creationId xmlns:a16="http://schemas.microsoft.com/office/drawing/2014/main" id="{B6822EA0-4856-4213-B62C-7810CF21B671}"/>
                </a:ext>
              </a:extLst>
            </p:cNvPr>
            <p:cNvSpPr txBox="1">
              <a:spLocks noChangeArrowheads="1"/>
            </p:cNvSpPr>
            <p:nvPr/>
          </p:nvSpPr>
          <p:spPr bwMode="auto">
            <a:xfrm>
              <a:off x="3496" y="4548"/>
              <a:ext cx="3704" cy="432"/>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000" b="1" i="1">
                  <a:solidFill>
                    <a:srgbClr val="000000"/>
                  </a:solidFill>
                </a:rPr>
                <a:t>P</a:t>
              </a:r>
              <a:r>
                <a:rPr lang="el-GR" altLang="el-GR" sz="2000" b="1">
                  <a:solidFill>
                    <a:srgbClr val="000000"/>
                  </a:solidFill>
                </a:rPr>
                <a:t> </a:t>
              </a:r>
              <a:r>
                <a:rPr lang="el-GR" altLang="el-GR" sz="2000" b="1" i="1">
                  <a:solidFill>
                    <a:srgbClr val="000000"/>
                  </a:solidFill>
                </a:rPr>
                <a:t>V</a:t>
              </a:r>
              <a:r>
                <a:rPr lang="el-GR" altLang="el-GR" sz="2000" b="1">
                  <a:solidFill>
                    <a:srgbClr val="000000"/>
                  </a:solidFill>
                </a:rPr>
                <a:t> = σταθερό      όταν </a:t>
              </a:r>
              <a:r>
                <a:rPr lang="el-GR" altLang="el-GR" sz="2000" b="1" i="1">
                  <a:solidFill>
                    <a:srgbClr val="000000"/>
                  </a:solidFill>
                </a:rPr>
                <a:t>n</a:t>
              </a:r>
              <a:r>
                <a:rPr lang="el-GR" altLang="el-GR" sz="2000" b="1">
                  <a:solidFill>
                    <a:srgbClr val="000000"/>
                  </a:solidFill>
                </a:rPr>
                <a:t>, </a:t>
              </a:r>
              <a:r>
                <a:rPr lang="el-GR" altLang="el-GR" sz="2000" b="1" i="1">
                  <a:solidFill>
                    <a:srgbClr val="000000"/>
                  </a:solidFill>
                </a:rPr>
                <a:t>Τ</a:t>
              </a:r>
              <a:r>
                <a:rPr lang="el-GR" altLang="el-GR" sz="2000" b="1">
                  <a:solidFill>
                    <a:srgbClr val="000000"/>
                  </a:solidFill>
                </a:rPr>
                <a:t> σταθερά</a:t>
              </a:r>
              <a:endParaRPr lang="en-US" altLang="el-GR" sz="2000" b="1">
                <a:solidFill>
                  <a:srgbClr val="000000"/>
                </a:solidFill>
              </a:endParaRPr>
            </a:p>
          </p:txBody>
        </p:sp>
        <p:sp>
          <p:nvSpPr>
            <p:cNvPr id="129034" name="Text Box 12">
              <a:extLst>
                <a:ext uri="{FF2B5EF4-FFF2-40B4-BE49-F238E27FC236}">
                  <a16:creationId xmlns:a16="http://schemas.microsoft.com/office/drawing/2014/main" id="{CF3AFFF7-80BA-4C0E-B5F7-281E5CD0AD99}"/>
                </a:ext>
              </a:extLst>
            </p:cNvPr>
            <p:cNvSpPr txBox="1">
              <a:spLocks noChangeArrowheads="1"/>
            </p:cNvSpPr>
            <p:nvPr/>
          </p:nvSpPr>
          <p:spPr bwMode="auto">
            <a:xfrm>
              <a:off x="1864" y="4548"/>
              <a:ext cx="1488" cy="432"/>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200">
                  <a:solidFill>
                    <a:srgbClr val="000000"/>
                  </a:solidFill>
                </a:rPr>
                <a:t> </a:t>
              </a:r>
              <a:r>
                <a:rPr lang="el-GR" altLang="el-GR" sz="2000" b="1">
                  <a:solidFill>
                    <a:srgbClr val="000000"/>
                  </a:solidFill>
                </a:rPr>
                <a:t>Νόμος Boyle</a:t>
              </a:r>
              <a:r>
                <a:rPr lang="el-GR" altLang="el-GR" sz="1200">
                  <a:solidFill>
                    <a:srgbClr val="000000"/>
                  </a:solidFill>
                </a:rPr>
                <a:t>      </a:t>
              </a:r>
              <a:endParaRPr lang="en-US" altLang="el-GR" sz="1800">
                <a:solidFill>
                  <a:srgbClr val="000000"/>
                </a:solidFill>
              </a:endParaRPr>
            </a:p>
          </p:txBody>
        </p:sp>
      </p:grpSp>
      <p:pic>
        <p:nvPicPr>
          <p:cNvPr id="130061" name="Picture 13" descr="4">
            <a:extLst>
              <a:ext uri="{FF2B5EF4-FFF2-40B4-BE49-F238E27FC236}">
                <a16:creationId xmlns:a16="http://schemas.microsoft.com/office/drawing/2014/main" id="{10701DCE-5D45-454B-B2AA-206D52730E1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3429001"/>
            <a:ext cx="3529012" cy="3159125"/>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0063" name="Rectangle 15">
            <a:extLst>
              <a:ext uri="{FF2B5EF4-FFF2-40B4-BE49-F238E27FC236}">
                <a16:creationId xmlns:a16="http://schemas.microsoft.com/office/drawing/2014/main" id="{3A9CFF5E-251D-4FAC-ACCD-6C342D3734C8}"/>
              </a:ext>
            </a:extLst>
          </p:cNvPr>
          <p:cNvSpPr>
            <a:spLocks noChangeArrowheads="1"/>
          </p:cNvSpPr>
          <p:nvPr/>
        </p:nvSpPr>
        <p:spPr bwMode="auto">
          <a:xfrm>
            <a:off x="5880100" y="3500438"/>
            <a:ext cx="44640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el-GR" sz="1800">
                <a:solidFill>
                  <a:srgbClr val="0000FF"/>
                </a:solidFill>
                <a:cs typeface="Times New Roman" panose="02020603050405020304" pitchFamily="18" charset="0"/>
              </a:rPr>
              <a:t>R</a:t>
            </a:r>
            <a:r>
              <a:rPr lang="el-GR" altLang="el-GR" sz="1800">
                <a:solidFill>
                  <a:srgbClr val="0000FF"/>
                </a:solidFill>
                <a:cs typeface="Times New Roman" panose="02020603050405020304" pitchFamily="18" charset="0"/>
              </a:rPr>
              <a:t>. </a:t>
            </a:r>
            <a:r>
              <a:rPr lang="en-US" altLang="el-GR" sz="1800">
                <a:solidFill>
                  <a:srgbClr val="0000FF"/>
                </a:solidFill>
                <a:cs typeface="Times New Roman" panose="02020603050405020304" pitchFamily="18" charset="0"/>
              </a:rPr>
              <a:t>Boyle</a:t>
            </a:r>
            <a:r>
              <a:rPr lang="el-GR" altLang="el-GR" sz="1800">
                <a:solidFill>
                  <a:srgbClr val="0000FF"/>
                </a:solidFill>
                <a:cs typeface="Times New Roman" panose="02020603050405020304" pitchFamily="18" charset="0"/>
              </a:rPr>
              <a:t> (1627-1691)</a:t>
            </a:r>
            <a:endParaRPr lang="en-GB" altLang="el-GR" sz="1800">
              <a:solidFill>
                <a:srgbClr val="000000"/>
              </a:solidFill>
              <a:cs typeface="Times New Roman" panose="02020603050405020304" pitchFamily="18" charset="0"/>
            </a:endParaRPr>
          </a:p>
          <a:p>
            <a:pPr algn="just" eaLnBrk="0" fontAlgn="base" hangingPunct="0">
              <a:spcBef>
                <a:spcPct val="0"/>
              </a:spcBef>
              <a:spcAft>
                <a:spcPct val="0"/>
              </a:spcAft>
              <a:buNone/>
            </a:pPr>
            <a:r>
              <a:rPr lang="en-GB" altLang="el-GR" sz="1800" b="1">
                <a:solidFill>
                  <a:srgbClr val="000000"/>
                </a:solidFill>
                <a:cs typeface="Times New Roman" panose="02020603050405020304" pitchFamily="18" charset="0"/>
              </a:rPr>
              <a:t>Ιρλανδός χημικός και φιλόσοφος. Ήταν το 14</a:t>
            </a:r>
            <a:r>
              <a:rPr lang="en-GB" altLang="el-GR" sz="1800" b="1" baseline="30000">
                <a:solidFill>
                  <a:srgbClr val="000000"/>
                </a:solidFill>
                <a:cs typeface="Times New Roman" panose="02020603050405020304" pitchFamily="18" charset="0"/>
              </a:rPr>
              <a:t>ο</a:t>
            </a:r>
            <a:r>
              <a:rPr lang="en-GB" altLang="el-GR" sz="1800" b="1">
                <a:solidFill>
                  <a:srgbClr val="000000"/>
                </a:solidFill>
                <a:cs typeface="Times New Roman" panose="02020603050405020304" pitchFamily="18" charset="0"/>
              </a:rPr>
              <a:t> παιδί μιας εύπορης και ισχυρής οικογένειας. Κατά τη διάρκεια της ζωής του απέκτησε τεράστια φήμη κυρίως από τα πρωτοποριακά του πειράματα σχετικά με τις ιδιότητες των αερίων. Το βιβλίο του «Ο Σκεπτικιστής Χημικός» έθεσε τις βάσεις για τη μετάβαση από την αλχημεία στη μοντέρνα χημεία.</a:t>
            </a:r>
            <a:r>
              <a:rPr lang="en-US" altLang="el-GR" sz="1800" b="1">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out)">
                                      <p:cBhvr>
                                        <p:cTn id="7" dur="500"/>
                                        <p:tgtEl>
                                          <p:spTgt spid="130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0063"/>
                                        </p:tgtEl>
                                        <p:attrNameLst>
                                          <p:attrName>style.visibility</p:attrName>
                                        </p:attrNameLst>
                                      </p:cBhvr>
                                      <p:to>
                                        <p:strVal val="visible"/>
                                      </p:to>
                                    </p:set>
                                    <p:animEffect transition="in" filter="checkerboard(across)">
                                      <p:cBhvr>
                                        <p:cTn id="12" dur="500"/>
                                        <p:tgtEl>
                                          <p:spTgt spid="1300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0057"/>
                                        </p:tgtEl>
                                        <p:attrNameLst>
                                          <p:attrName>style.visibility</p:attrName>
                                        </p:attrNameLst>
                                      </p:cBhvr>
                                      <p:to>
                                        <p:strVal val="visible"/>
                                      </p:to>
                                    </p:set>
                                    <p:animEffect transition="in" filter="checkerboard(across)">
                                      <p:cBhvr>
                                        <p:cTn id="17" dur="500"/>
                                        <p:tgtEl>
                                          <p:spTgt spid="1300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130061"/>
                                        </p:tgtEl>
                                        <p:attrNameLst>
                                          <p:attrName>style.visibility</p:attrName>
                                        </p:attrNameLst>
                                      </p:cBhvr>
                                      <p:to>
                                        <p:strVal val="visible"/>
                                      </p:to>
                                    </p:set>
                                    <p:animScale>
                                      <p:cBhvr>
                                        <p:cTn id="27" dur="1000" decel="50000" fill="hold">
                                          <p:stCondLst>
                                            <p:cond delay="0"/>
                                          </p:stCondLst>
                                        </p:cTn>
                                        <p:tgtEl>
                                          <p:spTgt spid="1300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0061"/>
                                        </p:tgtEl>
                                        <p:attrNameLst>
                                          <p:attrName>ppt_x</p:attrName>
                                          <p:attrName>ppt_y</p:attrName>
                                        </p:attrNameLst>
                                      </p:cBhvr>
                                    </p:animMotion>
                                    <p:animEffect transition="in" filter="fade">
                                      <p:cBhvr>
                                        <p:cTn id="29" dur="1000"/>
                                        <p:tgtEl>
                                          <p:spTgt spid="130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p:bldP spid="1300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10">
            <a:extLst>
              <a:ext uri="{FF2B5EF4-FFF2-40B4-BE49-F238E27FC236}">
                <a16:creationId xmlns:a16="http://schemas.microsoft.com/office/drawing/2014/main" id="{2DCAF919-C056-4717-8FA3-B88FACFBDB41}"/>
              </a:ext>
            </a:extLst>
          </p:cNvPr>
          <p:cNvGrpSpPr>
            <a:grpSpLocks/>
          </p:cNvGrpSpPr>
          <p:nvPr/>
        </p:nvGrpSpPr>
        <p:grpSpPr bwMode="auto">
          <a:xfrm>
            <a:off x="1847851" y="258763"/>
            <a:ext cx="9409113" cy="903288"/>
            <a:chOff x="204" y="163"/>
            <a:chExt cx="5927" cy="569"/>
          </a:xfrm>
        </p:grpSpPr>
        <p:sp>
          <p:nvSpPr>
            <p:cNvPr id="138247" name="Rectangle 6">
              <a:extLst>
                <a:ext uri="{FF2B5EF4-FFF2-40B4-BE49-F238E27FC236}">
                  <a16:creationId xmlns:a16="http://schemas.microsoft.com/office/drawing/2014/main" id="{02C5C4BF-650B-404C-A21A-E1D1D4AC361E}"/>
                </a:ext>
              </a:extLst>
            </p:cNvPr>
            <p:cNvSpPr>
              <a:spLocks noChangeArrowheads="1"/>
            </p:cNvSpPr>
            <p:nvPr/>
          </p:nvSpPr>
          <p:spPr bwMode="auto">
            <a:xfrm>
              <a:off x="521" y="482"/>
              <a:ext cx="17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b="1">
                  <a:solidFill>
                    <a:srgbClr val="3366FF"/>
                  </a:solidFill>
                </a:rPr>
                <a:t>Ανάμειξη διαλυμάτων</a:t>
              </a:r>
            </a:p>
          </p:txBody>
        </p:sp>
        <p:sp>
          <p:nvSpPr>
            <p:cNvPr id="138248" name="Rectangle 8">
              <a:extLst>
                <a:ext uri="{FF2B5EF4-FFF2-40B4-BE49-F238E27FC236}">
                  <a16:creationId xmlns:a16="http://schemas.microsoft.com/office/drawing/2014/main" id="{C3E6E29F-DCB4-49D0-8114-A186083318A5}"/>
                </a:ext>
              </a:extLst>
            </p:cNvPr>
            <p:cNvSpPr>
              <a:spLocks noChangeArrowheads="1"/>
            </p:cNvSpPr>
            <p:nvPr/>
          </p:nvSpPr>
          <p:spPr bwMode="auto">
            <a:xfrm>
              <a:off x="204" y="163"/>
              <a:ext cx="59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66FF"/>
                  </a:solidFill>
                  <a:cs typeface="Times New Roman" panose="02020603050405020304" pitchFamily="18" charset="0"/>
                </a:rPr>
                <a:t>4.3 Συγκέντρωση διαλύματος - Αραίωση, ανάμειξη διαλυμάτων</a:t>
              </a:r>
              <a:r>
                <a:rPr lang="en-US" altLang="el-GR" sz="1800">
                  <a:solidFill>
                    <a:srgbClr val="000000"/>
                  </a:solidFill>
                </a:rPr>
                <a:t> </a:t>
              </a:r>
            </a:p>
          </p:txBody>
        </p:sp>
      </p:grpSp>
      <p:sp>
        <p:nvSpPr>
          <p:cNvPr id="139276" name="Rectangle 12">
            <a:extLst>
              <a:ext uri="{FF2B5EF4-FFF2-40B4-BE49-F238E27FC236}">
                <a16:creationId xmlns:a16="http://schemas.microsoft.com/office/drawing/2014/main" id="{5487AE76-D2A1-42DF-BF13-A590838103C8}"/>
              </a:ext>
            </a:extLst>
          </p:cNvPr>
          <p:cNvSpPr>
            <a:spLocks noChangeArrowheads="1"/>
          </p:cNvSpPr>
          <p:nvPr/>
        </p:nvSpPr>
        <p:spPr bwMode="auto">
          <a:xfrm>
            <a:off x="2135188" y="1454151"/>
            <a:ext cx="7632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b="1">
                <a:solidFill>
                  <a:srgbClr val="000000"/>
                </a:solidFill>
                <a:cs typeface="Times New Roman" panose="02020603050405020304" pitchFamily="18" charset="0"/>
              </a:rPr>
              <a:t>α. Η μάζα του τελικού διαλύματος θα είναι ίση με το άθροισμα των μαζών των διαλυμάτων που αναμείξαμε. Δηλαδή,</a:t>
            </a:r>
            <a:endParaRPr lang="en-US" altLang="el-GR" sz="2000" b="1">
              <a:solidFill>
                <a:srgbClr val="000000"/>
              </a:solidFill>
            </a:endParaRPr>
          </a:p>
          <a:p>
            <a:pPr algn="just" eaLnBrk="0" fontAlgn="base" hangingPunct="0">
              <a:spcBef>
                <a:spcPct val="0"/>
              </a:spcBef>
              <a:spcAft>
                <a:spcPct val="0"/>
              </a:spcAft>
              <a:buNone/>
            </a:pPr>
            <a:r>
              <a:rPr lang="el-GR" altLang="el-GR" sz="2000" b="1" i="1">
                <a:solidFill>
                  <a:srgbClr val="000000"/>
                </a:solidFill>
                <a:cs typeface="Times New Roman" panose="02020603050405020304" pitchFamily="18" charset="0"/>
              </a:rPr>
              <a:t>m</a:t>
            </a:r>
            <a:r>
              <a:rPr lang="el-GR" altLang="el-GR" sz="2000" b="1" baseline="-30000">
                <a:solidFill>
                  <a:srgbClr val="000000"/>
                </a:solidFill>
                <a:cs typeface="Times New Roman" panose="02020603050405020304" pitchFamily="18" charset="0"/>
              </a:rPr>
              <a:t>Δτελ</a:t>
            </a:r>
            <a:r>
              <a:rPr lang="el-GR" altLang="el-GR" sz="2000" b="1">
                <a:solidFill>
                  <a:srgbClr val="000000"/>
                </a:solidFill>
                <a:cs typeface="Times New Roman" panose="02020603050405020304" pitchFamily="18" charset="0"/>
              </a:rPr>
              <a:t> = </a:t>
            </a:r>
            <a:r>
              <a:rPr lang="el-GR" altLang="el-GR" sz="2000" b="1" i="1">
                <a:solidFill>
                  <a:srgbClr val="000000"/>
                </a:solidFill>
                <a:cs typeface="Times New Roman" panose="02020603050405020304" pitchFamily="18" charset="0"/>
              </a:rPr>
              <a:t>m</a:t>
            </a:r>
            <a:r>
              <a:rPr lang="el-GR" altLang="el-GR" sz="2000" b="1" baseline="-30000">
                <a:solidFill>
                  <a:srgbClr val="000000"/>
                </a:solidFill>
                <a:cs typeface="Times New Roman" panose="02020603050405020304" pitchFamily="18" charset="0"/>
              </a:rPr>
              <a:t>Δ1</a:t>
            </a:r>
            <a:r>
              <a:rPr lang="el-GR" altLang="el-GR" sz="2000" b="1">
                <a:solidFill>
                  <a:srgbClr val="000000"/>
                </a:solidFill>
                <a:cs typeface="Times New Roman" panose="02020603050405020304" pitchFamily="18" charset="0"/>
              </a:rPr>
              <a:t> + </a:t>
            </a:r>
            <a:r>
              <a:rPr lang="el-GR" altLang="el-GR" sz="2000" b="1" i="1">
                <a:solidFill>
                  <a:srgbClr val="000000"/>
                </a:solidFill>
                <a:cs typeface="Times New Roman" panose="02020603050405020304" pitchFamily="18" charset="0"/>
              </a:rPr>
              <a:t>m</a:t>
            </a:r>
            <a:r>
              <a:rPr lang="el-GR" altLang="el-GR" sz="2000" b="1" baseline="-30000">
                <a:solidFill>
                  <a:srgbClr val="000000"/>
                </a:solidFill>
                <a:cs typeface="Times New Roman" panose="02020603050405020304" pitchFamily="18" charset="0"/>
              </a:rPr>
              <a:t>Δ2</a:t>
            </a:r>
            <a:r>
              <a:rPr lang="el-GR" altLang="el-GR" sz="2000" b="1">
                <a:solidFill>
                  <a:srgbClr val="000000"/>
                </a:solidFill>
                <a:cs typeface="Times New Roman" panose="02020603050405020304" pitchFamily="18" charset="0"/>
              </a:rPr>
              <a:t> + </a:t>
            </a:r>
            <a:r>
              <a:rPr lang="el-GR" altLang="el-GR" sz="2000" b="1" i="1">
                <a:solidFill>
                  <a:srgbClr val="000000"/>
                </a:solidFill>
                <a:cs typeface="Times New Roman" panose="02020603050405020304" pitchFamily="18" charset="0"/>
              </a:rPr>
              <a:t>m</a:t>
            </a:r>
            <a:r>
              <a:rPr lang="el-GR" altLang="el-GR" sz="2000" b="1" baseline="-30000">
                <a:solidFill>
                  <a:srgbClr val="000000"/>
                </a:solidFill>
                <a:cs typeface="Times New Roman" panose="02020603050405020304" pitchFamily="18" charset="0"/>
              </a:rPr>
              <a:t>Δ3</a:t>
            </a:r>
            <a:r>
              <a:rPr lang="el-GR" altLang="el-GR" sz="2000" b="1">
                <a:solidFill>
                  <a:srgbClr val="000000"/>
                </a:solidFill>
                <a:cs typeface="Times New Roman" panose="02020603050405020304" pitchFamily="18" charset="0"/>
              </a:rPr>
              <a:t> + …</a:t>
            </a:r>
          </a:p>
        </p:txBody>
      </p:sp>
      <p:sp>
        <p:nvSpPr>
          <p:cNvPr id="139278" name="Rectangle 14">
            <a:extLst>
              <a:ext uri="{FF2B5EF4-FFF2-40B4-BE49-F238E27FC236}">
                <a16:creationId xmlns:a16="http://schemas.microsoft.com/office/drawing/2014/main" id="{F34F41F3-5DD0-411E-A11D-46B3C0238D76}"/>
              </a:ext>
            </a:extLst>
          </p:cNvPr>
          <p:cNvSpPr>
            <a:spLocks noChangeArrowheads="1"/>
          </p:cNvSpPr>
          <p:nvPr/>
        </p:nvSpPr>
        <p:spPr bwMode="auto">
          <a:xfrm>
            <a:off x="2208214" y="2494668"/>
            <a:ext cx="7704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b="1">
                <a:solidFill>
                  <a:srgbClr val="000000"/>
                </a:solidFill>
                <a:cs typeface="Times New Roman" panose="02020603050405020304" pitchFamily="18" charset="0"/>
              </a:rPr>
              <a:t>β. Ο όγκος του τελικού διαλύματος σχεδόν πάντα θεωρούμε ότι είναι ίσος με το άθροισμα των όγκων των διαλυμάτων που αναμείξαμε.Δηλαδή,</a:t>
            </a:r>
            <a:endParaRPr lang="en-US" altLang="el-GR" sz="1800" b="1">
              <a:solidFill>
                <a:srgbClr val="000000"/>
              </a:solidFill>
            </a:endParaRPr>
          </a:p>
          <a:p>
            <a:pPr algn="just" eaLnBrk="0" fontAlgn="base" hangingPunct="0">
              <a:spcBef>
                <a:spcPct val="0"/>
              </a:spcBef>
              <a:spcAft>
                <a:spcPct val="0"/>
              </a:spcAft>
              <a:buNone/>
            </a:pPr>
            <a:r>
              <a:rPr lang="el-GR" altLang="el-GR" sz="1800" b="1" i="1">
                <a:solidFill>
                  <a:srgbClr val="000000"/>
                </a:solidFill>
                <a:cs typeface="Times New Roman" panose="02020603050405020304" pitchFamily="18" charset="0"/>
              </a:rPr>
              <a:t>V</a:t>
            </a:r>
            <a:r>
              <a:rPr lang="el-GR" altLang="el-GR" sz="1800" b="1" baseline="-30000">
                <a:solidFill>
                  <a:srgbClr val="000000"/>
                </a:solidFill>
                <a:cs typeface="Times New Roman" panose="02020603050405020304" pitchFamily="18" charset="0"/>
              </a:rPr>
              <a:t>τελ</a:t>
            </a:r>
            <a:r>
              <a:rPr lang="el-GR" altLang="el-GR" sz="1800" b="1">
                <a:solidFill>
                  <a:srgbClr val="000000"/>
                </a:solidFill>
                <a:cs typeface="Times New Roman" panose="02020603050405020304" pitchFamily="18" charset="0"/>
              </a:rPr>
              <a:t> = </a:t>
            </a:r>
            <a:r>
              <a:rPr lang="el-GR" altLang="el-GR" sz="1800" b="1" i="1">
                <a:solidFill>
                  <a:srgbClr val="000000"/>
                </a:solidFill>
                <a:cs typeface="Times New Roman" panose="02020603050405020304" pitchFamily="18" charset="0"/>
              </a:rPr>
              <a:t>V</a:t>
            </a:r>
            <a:r>
              <a:rPr lang="el-GR" altLang="el-GR" sz="1800" b="1" baseline="-30000">
                <a:solidFill>
                  <a:srgbClr val="000000"/>
                </a:solidFill>
                <a:cs typeface="Times New Roman" panose="02020603050405020304" pitchFamily="18" charset="0"/>
              </a:rPr>
              <a:t>1</a:t>
            </a:r>
            <a:r>
              <a:rPr lang="el-GR" altLang="el-GR" sz="1800" b="1">
                <a:solidFill>
                  <a:srgbClr val="000000"/>
                </a:solidFill>
                <a:cs typeface="Times New Roman" panose="02020603050405020304" pitchFamily="18" charset="0"/>
              </a:rPr>
              <a:t> + </a:t>
            </a:r>
            <a:r>
              <a:rPr lang="el-GR" altLang="el-GR" sz="1800" b="1" i="1">
                <a:solidFill>
                  <a:srgbClr val="000000"/>
                </a:solidFill>
                <a:cs typeface="Times New Roman" panose="02020603050405020304" pitchFamily="18" charset="0"/>
              </a:rPr>
              <a:t>V</a:t>
            </a:r>
            <a:r>
              <a:rPr lang="el-GR" altLang="el-GR" sz="1800" b="1" baseline="-30000">
                <a:solidFill>
                  <a:srgbClr val="000000"/>
                </a:solidFill>
                <a:cs typeface="Times New Roman" panose="02020603050405020304" pitchFamily="18" charset="0"/>
              </a:rPr>
              <a:t>2</a:t>
            </a:r>
            <a:r>
              <a:rPr lang="el-GR" altLang="el-GR" sz="1800" b="1">
                <a:solidFill>
                  <a:srgbClr val="000000"/>
                </a:solidFill>
                <a:cs typeface="Times New Roman" panose="02020603050405020304" pitchFamily="18" charset="0"/>
              </a:rPr>
              <a:t> + </a:t>
            </a:r>
            <a:r>
              <a:rPr lang="el-GR" altLang="el-GR" sz="1800" b="1" i="1">
                <a:solidFill>
                  <a:srgbClr val="000000"/>
                </a:solidFill>
                <a:cs typeface="Times New Roman" panose="02020603050405020304" pitchFamily="18" charset="0"/>
              </a:rPr>
              <a:t>V</a:t>
            </a:r>
            <a:r>
              <a:rPr lang="el-GR" altLang="el-GR" sz="1800" b="1" baseline="-30000">
                <a:solidFill>
                  <a:srgbClr val="000000"/>
                </a:solidFill>
                <a:cs typeface="Times New Roman" panose="02020603050405020304" pitchFamily="18" charset="0"/>
              </a:rPr>
              <a:t>3</a:t>
            </a:r>
            <a:r>
              <a:rPr lang="el-GR" altLang="el-GR" sz="1800" b="1">
                <a:solidFill>
                  <a:srgbClr val="000000"/>
                </a:solidFill>
                <a:cs typeface="Times New Roman" panose="02020603050405020304" pitchFamily="18" charset="0"/>
              </a:rPr>
              <a:t> +</a:t>
            </a:r>
            <a:r>
              <a:rPr lang="el-GR" altLang="el-GR" sz="1800">
                <a:solidFill>
                  <a:srgbClr val="000000"/>
                </a:solidFill>
                <a:cs typeface="Times New Roman" panose="02020603050405020304" pitchFamily="18" charset="0"/>
              </a:rPr>
              <a:t> …</a:t>
            </a:r>
          </a:p>
        </p:txBody>
      </p:sp>
      <p:sp>
        <p:nvSpPr>
          <p:cNvPr id="139280" name="Rectangle 16">
            <a:extLst>
              <a:ext uri="{FF2B5EF4-FFF2-40B4-BE49-F238E27FC236}">
                <a16:creationId xmlns:a16="http://schemas.microsoft.com/office/drawing/2014/main" id="{7ED55134-4BBA-4889-A4AF-9AD3DD9C1E6E}"/>
              </a:ext>
            </a:extLst>
          </p:cNvPr>
          <p:cNvSpPr>
            <a:spLocks noChangeArrowheads="1"/>
          </p:cNvSpPr>
          <p:nvPr/>
        </p:nvSpPr>
        <p:spPr bwMode="auto">
          <a:xfrm>
            <a:off x="1919288" y="3716338"/>
            <a:ext cx="80645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b="1">
                <a:solidFill>
                  <a:srgbClr val="000000"/>
                </a:solidFill>
                <a:cs typeface="Times New Roman" panose="02020603050405020304" pitchFamily="18" charset="0"/>
              </a:rPr>
              <a:t>γ. Η ποσότητα της διαλυμένης ουσίας στο τελικό διάλυμα θα είναι ίση με το άθροισμα των ποσοτήτων των διαλυμένων ουσιών που υπήρχαν στα αρχικά διαλύματα πριν από την ανάμειξη. Δηλαδή:</a:t>
            </a:r>
            <a:endParaRPr lang="en-US" altLang="el-GR" sz="1800" b="1">
              <a:solidFill>
                <a:srgbClr val="000000"/>
              </a:solidFill>
            </a:endParaRPr>
          </a:p>
          <a:p>
            <a:pPr algn="just" eaLnBrk="0" fontAlgn="base" hangingPunct="0">
              <a:spcBef>
                <a:spcPct val="0"/>
              </a:spcBef>
              <a:spcAft>
                <a:spcPct val="0"/>
              </a:spcAft>
              <a:buNone/>
            </a:pPr>
            <a:r>
              <a:rPr lang="en-US" altLang="el-GR" sz="1800" b="1" i="1">
                <a:solidFill>
                  <a:srgbClr val="000000"/>
                </a:solidFill>
                <a:cs typeface="Times New Roman" panose="02020603050405020304" pitchFamily="18" charset="0"/>
              </a:rPr>
              <a:t>	         </a:t>
            </a:r>
            <a:r>
              <a:rPr lang="el-GR" altLang="el-GR" sz="1800" b="1" i="1">
                <a:solidFill>
                  <a:srgbClr val="000000"/>
                </a:solidFill>
                <a:cs typeface="Times New Roman" panose="02020603050405020304" pitchFamily="18" charset="0"/>
              </a:rPr>
              <a:t>m</a:t>
            </a:r>
            <a:r>
              <a:rPr lang="el-GR" altLang="el-GR" sz="1800" b="1" baseline="-30000">
                <a:solidFill>
                  <a:srgbClr val="000000"/>
                </a:solidFill>
                <a:cs typeface="Times New Roman" panose="02020603050405020304" pitchFamily="18" charset="0"/>
              </a:rPr>
              <a:t>τελ</a:t>
            </a:r>
            <a:r>
              <a:rPr lang="el-GR" altLang="el-GR" sz="1800" b="1">
                <a:solidFill>
                  <a:srgbClr val="000000"/>
                </a:solidFill>
                <a:cs typeface="Times New Roman" panose="02020603050405020304" pitchFamily="18" charset="0"/>
              </a:rPr>
              <a:t> = </a:t>
            </a:r>
            <a:r>
              <a:rPr lang="el-GR" altLang="el-GR" sz="1800" b="1" i="1">
                <a:solidFill>
                  <a:srgbClr val="000000"/>
                </a:solidFill>
                <a:cs typeface="Times New Roman" panose="02020603050405020304" pitchFamily="18" charset="0"/>
              </a:rPr>
              <a:t>m</a:t>
            </a:r>
            <a:r>
              <a:rPr lang="el-GR" altLang="el-GR" sz="1800" b="1" baseline="-30000">
                <a:solidFill>
                  <a:srgbClr val="000000"/>
                </a:solidFill>
                <a:cs typeface="Times New Roman" panose="02020603050405020304" pitchFamily="18" charset="0"/>
              </a:rPr>
              <a:t>1</a:t>
            </a:r>
            <a:r>
              <a:rPr lang="el-GR" altLang="el-GR" sz="1800" b="1">
                <a:solidFill>
                  <a:srgbClr val="000000"/>
                </a:solidFill>
                <a:cs typeface="Times New Roman" panose="02020603050405020304" pitchFamily="18" charset="0"/>
              </a:rPr>
              <a:t> + </a:t>
            </a:r>
            <a:r>
              <a:rPr lang="el-GR" altLang="el-GR" sz="1800" b="1" i="1">
                <a:solidFill>
                  <a:srgbClr val="000000"/>
                </a:solidFill>
                <a:cs typeface="Times New Roman" panose="02020603050405020304" pitchFamily="18" charset="0"/>
              </a:rPr>
              <a:t>m</a:t>
            </a:r>
            <a:r>
              <a:rPr lang="el-GR" altLang="el-GR" sz="1800" b="1" baseline="-30000">
                <a:solidFill>
                  <a:srgbClr val="000000"/>
                </a:solidFill>
                <a:cs typeface="Times New Roman" panose="02020603050405020304" pitchFamily="18" charset="0"/>
              </a:rPr>
              <a:t>2</a:t>
            </a:r>
            <a:r>
              <a:rPr lang="el-GR" altLang="el-GR" sz="1800" b="1">
                <a:solidFill>
                  <a:srgbClr val="000000"/>
                </a:solidFill>
                <a:cs typeface="Times New Roman" panose="02020603050405020304" pitchFamily="18" charset="0"/>
              </a:rPr>
              <a:t> + </a:t>
            </a:r>
            <a:r>
              <a:rPr lang="el-GR" altLang="el-GR" sz="1800" b="1" i="1">
                <a:solidFill>
                  <a:srgbClr val="000000"/>
                </a:solidFill>
                <a:cs typeface="Times New Roman" panose="02020603050405020304" pitchFamily="18" charset="0"/>
              </a:rPr>
              <a:t>m</a:t>
            </a:r>
            <a:r>
              <a:rPr lang="el-GR" altLang="el-GR" sz="1800" b="1" baseline="-30000">
                <a:solidFill>
                  <a:srgbClr val="000000"/>
                </a:solidFill>
                <a:cs typeface="Times New Roman" panose="02020603050405020304" pitchFamily="18" charset="0"/>
              </a:rPr>
              <a:t>3</a:t>
            </a:r>
            <a:r>
              <a:rPr lang="el-GR" altLang="el-GR" sz="1800" b="1">
                <a:solidFill>
                  <a:srgbClr val="000000"/>
                </a:solidFill>
                <a:cs typeface="Times New Roman" panose="02020603050405020304" pitchFamily="18" charset="0"/>
              </a:rPr>
              <a:t> + …</a:t>
            </a:r>
            <a:endParaRPr lang="en-US" altLang="el-GR" sz="1800" b="1">
              <a:solidFill>
                <a:srgbClr val="000000"/>
              </a:solidFill>
            </a:endParaRPr>
          </a:p>
          <a:p>
            <a:pPr algn="just" eaLnBrk="0" fontAlgn="base" hangingPunct="0">
              <a:spcBef>
                <a:spcPct val="0"/>
              </a:spcBef>
              <a:spcAft>
                <a:spcPct val="0"/>
              </a:spcAft>
              <a:buNone/>
            </a:pPr>
            <a:r>
              <a:rPr lang="el-GR" altLang="el-GR" sz="1800" b="1">
                <a:solidFill>
                  <a:srgbClr val="000000"/>
                </a:solidFill>
                <a:cs typeface="Times New Roman" panose="02020603050405020304" pitchFamily="18" charset="0"/>
              </a:rPr>
              <a:t>ή</a:t>
            </a:r>
            <a:r>
              <a:rPr lang="el-GR" altLang="el-GR" sz="1800" b="1" i="1">
                <a:solidFill>
                  <a:srgbClr val="000000"/>
                </a:solidFill>
                <a:cs typeface="Times New Roman" panose="02020603050405020304" pitchFamily="18" charset="0"/>
              </a:rPr>
              <a:t>               </a:t>
            </a:r>
            <a:r>
              <a:rPr lang="en-US" altLang="el-GR" sz="1800" b="1" i="1">
                <a:solidFill>
                  <a:srgbClr val="000000"/>
                </a:solidFill>
                <a:cs typeface="Times New Roman" panose="02020603050405020304" pitchFamily="18" charset="0"/>
              </a:rPr>
              <a:t>n</a:t>
            </a:r>
            <a:r>
              <a:rPr lang="el-GR" altLang="el-GR" sz="1800" b="1" baseline="-30000">
                <a:solidFill>
                  <a:srgbClr val="000000"/>
                </a:solidFill>
                <a:cs typeface="Times New Roman" panose="02020603050405020304" pitchFamily="18" charset="0"/>
              </a:rPr>
              <a:t>τελ</a:t>
            </a:r>
            <a:r>
              <a:rPr lang="el-GR" altLang="el-GR" sz="1800" b="1">
                <a:solidFill>
                  <a:srgbClr val="000000"/>
                </a:solidFill>
                <a:cs typeface="Times New Roman" panose="02020603050405020304" pitchFamily="18" charset="0"/>
              </a:rPr>
              <a:t> = </a:t>
            </a:r>
            <a:r>
              <a:rPr lang="en-US" altLang="el-GR" sz="1800" b="1" i="1">
                <a:solidFill>
                  <a:srgbClr val="000000"/>
                </a:solidFill>
                <a:cs typeface="Times New Roman" panose="02020603050405020304" pitchFamily="18" charset="0"/>
              </a:rPr>
              <a:t>n</a:t>
            </a:r>
            <a:r>
              <a:rPr lang="el-GR" altLang="el-GR" sz="1800" b="1" baseline="-30000">
                <a:solidFill>
                  <a:srgbClr val="000000"/>
                </a:solidFill>
                <a:cs typeface="Times New Roman" panose="02020603050405020304" pitchFamily="18" charset="0"/>
              </a:rPr>
              <a:t>1</a:t>
            </a:r>
            <a:r>
              <a:rPr lang="el-GR" altLang="el-GR" sz="1800" b="1">
                <a:solidFill>
                  <a:srgbClr val="000000"/>
                </a:solidFill>
                <a:cs typeface="Times New Roman" panose="02020603050405020304" pitchFamily="18" charset="0"/>
              </a:rPr>
              <a:t> + </a:t>
            </a:r>
            <a:r>
              <a:rPr lang="en-US" altLang="el-GR" sz="1800" b="1" i="1">
                <a:solidFill>
                  <a:srgbClr val="000000"/>
                </a:solidFill>
                <a:cs typeface="Times New Roman" panose="02020603050405020304" pitchFamily="18" charset="0"/>
              </a:rPr>
              <a:t>n</a:t>
            </a:r>
            <a:r>
              <a:rPr lang="el-GR" altLang="el-GR" sz="1800" b="1" baseline="-30000">
                <a:solidFill>
                  <a:srgbClr val="000000"/>
                </a:solidFill>
                <a:cs typeface="Times New Roman" panose="02020603050405020304" pitchFamily="18" charset="0"/>
              </a:rPr>
              <a:t>2</a:t>
            </a:r>
            <a:r>
              <a:rPr lang="el-GR" altLang="el-GR" sz="1800" b="1">
                <a:solidFill>
                  <a:srgbClr val="000000"/>
                </a:solidFill>
                <a:cs typeface="Times New Roman" panose="02020603050405020304" pitchFamily="18" charset="0"/>
              </a:rPr>
              <a:t> + </a:t>
            </a:r>
            <a:r>
              <a:rPr lang="en-US" altLang="el-GR" sz="1800" b="1" i="1">
                <a:solidFill>
                  <a:srgbClr val="000000"/>
                </a:solidFill>
                <a:cs typeface="Times New Roman" panose="02020603050405020304" pitchFamily="18" charset="0"/>
              </a:rPr>
              <a:t>n</a:t>
            </a:r>
            <a:r>
              <a:rPr lang="el-GR" altLang="el-GR" sz="1800" b="1" baseline="-30000">
                <a:solidFill>
                  <a:srgbClr val="000000"/>
                </a:solidFill>
                <a:cs typeface="Times New Roman" panose="02020603050405020304" pitchFamily="18" charset="0"/>
              </a:rPr>
              <a:t>3</a:t>
            </a:r>
            <a:r>
              <a:rPr lang="el-GR" altLang="el-GR" sz="1800" b="1">
                <a:solidFill>
                  <a:srgbClr val="000000"/>
                </a:solidFill>
                <a:cs typeface="Times New Roman" panose="02020603050405020304" pitchFamily="18" charset="0"/>
              </a:rPr>
              <a:t> + …</a:t>
            </a:r>
          </a:p>
        </p:txBody>
      </p:sp>
      <p:sp>
        <p:nvSpPr>
          <p:cNvPr id="139281" name="Text Box 17">
            <a:extLst>
              <a:ext uri="{FF2B5EF4-FFF2-40B4-BE49-F238E27FC236}">
                <a16:creationId xmlns:a16="http://schemas.microsoft.com/office/drawing/2014/main" id="{EB0CEBF6-CFA9-4D78-B16B-27F5F26A7D0F}"/>
              </a:ext>
            </a:extLst>
          </p:cNvPr>
          <p:cNvSpPr txBox="1">
            <a:spLocks noChangeArrowheads="1"/>
          </p:cNvSpPr>
          <p:nvPr/>
        </p:nvSpPr>
        <p:spPr bwMode="auto">
          <a:xfrm>
            <a:off x="3935413" y="5589588"/>
            <a:ext cx="3816350" cy="576262"/>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l-GR" sz="2400" b="1" i="1">
                <a:solidFill>
                  <a:srgbClr val="000000"/>
                </a:solidFill>
              </a:rPr>
              <a:t>c</a:t>
            </a:r>
            <a:r>
              <a:rPr lang="en-US" altLang="el-GR" sz="2400" b="1" baseline="-25000">
                <a:solidFill>
                  <a:srgbClr val="000000"/>
                </a:solidFill>
              </a:rPr>
              <a:t>1</a:t>
            </a:r>
            <a:r>
              <a:rPr lang="en-US" altLang="el-GR" sz="2400" b="1">
                <a:solidFill>
                  <a:srgbClr val="000000"/>
                </a:solidFill>
              </a:rPr>
              <a:t> .</a:t>
            </a:r>
            <a:r>
              <a:rPr lang="en-US" altLang="el-GR" sz="2400" b="1" i="1">
                <a:solidFill>
                  <a:srgbClr val="000000"/>
                </a:solidFill>
              </a:rPr>
              <a:t>V</a:t>
            </a:r>
            <a:r>
              <a:rPr lang="en-US" altLang="el-GR" sz="2400" b="1" baseline="-25000">
                <a:solidFill>
                  <a:srgbClr val="000000"/>
                </a:solidFill>
              </a:rPr>
              <a:t>1</a:t>
            </a:r>
            <a:r>
              <a:rPr lang="en-US" altLang="el-GR" sz="2400" b="1">
                <a:solidFill>
                  <a:srgbClr val="000000"/>
                </a:solidFill>
              </a:rPr>
              <a:t> + </a:t>
            </a:r>
            <a:r>
              <a:rPr lang="en-US" altLang="el-GR" sz="2400" b="1" i="1">
                <a:solidFill>
                  <a:srgbClr val="000000"/>
                </a:solidFill>
              </a:rPr>
              <a:t>c</a:t>
            </a:r>
            <a:r>
              <a:rPr lang="en-US" altLang="el-GR" sz="2400" b="1" baseline="-25000">
                <a:solidFill>
                  <a:srgbClr val="000000"/>
                </a:solidFill>
              </a:rPr>
              <a:t>2</a:t>
            </a:r>
            <a:r>
              <a:rPr lang="en-US" altLang="el-GR" sz="2400" b="1">
                <a:solidFill>
                  <a:srgbClr val="000000"/>
                </a:solidFill>
              </a:rPr>
              <a:t> .</a:t>
            </a:r>
            <a:r>
              <a:rPr lang="en-US" altLang="el-GR" sz="2400" b="1" i="1">
                <a:solidFill>
                  <a:srgbClr val="000000"/>
                </a:solidFill>
              </a:rPr>
              <a:t>V</a:t>
            </a:r>
            <a:r>
              <a:rPr lang="en-US" altLang="el-GR" sz="2400" b="1" baseline="-25000">
                <a:solidFill>
                  <a:srgbClr val="000000"/>
                </a:solidFill>
              </a:rPr>
              <a:t>2  </a:t>
            </a:r>
            <a:r>
              <a:rPr lang="en-US" altLang="el-GR" sz="2400" b="1">
                <a:solidFill>
                  <a:srgbClr val="000000"/>
                </a:solidFill>
              </a:rPr>
              <a:t>=  </a:t>
            </a:r>
            <a:r>
              <a:rPr lang="en-US" altLang="el-GR" sz="2400" b="1" i="1">
                <a:solidFill>
                  <a:srgbClr val="000000"/>
                </a:solidFill>
              </a:rPr>
              <a:t>c</a:t>
            </a:r>
            <a:r>
              <a:rPr lang="en-US" altLang="el-GR" sz="2400" b="1" baseline="-25000">
                <a:solidFill>
                  <a:srgbClr val="000000"/>
                </a:solidFill>
              </a:rPr>
              <a:t>τελ</a:t>
            </a:r>
            <a:r>
              <a:rPr lang="en-US" altLang="el-GR" sz="2400" b="1">
                <a:solidFill>
                  <a:srgbClr val="000000"/>
                </a:solidFill>
              </a:rPr>
              <a:t> </a:t>
            </a:r>
            <a:r>
              <a:rPr lang="en-US" altLang="el-GR" sz="2400" b="1" i="1">
                <a:solidFill>
                  <a:srgbClr val="000000"/>
                </a:solidFill>
              </a:rPr>
              <a:t>V</a:t>
            </a:r>
            <a:r>
              <a:rPr lang="en-US" altLang="el-GR" sz="2400" b="1" baseline="-25000">
                <a:solidFill>
                  <a:srgbClr val="000000"/>
                </a:solidFill>
              </a:rPr>
              <a:t>τελ</a:t>
            </a:r>
            <a:endParaRPr lang="en-US" altLang="el-GR" sz="24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9276"/>
                                        </p:tgtEl>
                                        <p:attrNameLst>
                                          <p:attrName>style.visibility</p:attrName>
                                        </p:attrNameLst>
                                      </p:cBhvr>
                                      <p:to>
                                        <p:strVal val="visible"/>
                                      </p:to>
                                    </p:set>
                                    <p:animEffect transition="in" filter="checkerboard(across)">
                                      <p:cBhvr>
                                        <p:cTn id="7" dur="500"/>
                                        <p:tgtEl>
                                          <p:spTgt spid="139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9278"/>
                                        </p:tgtEl>
                                        <p:attrNameLst>
                                          <p:attrName>style.visibility</p:attrName>
                                        </p:attrNameLst>
                                      </p:cBhvr>
                                      <p:to>
                                        <p:strVal val="visible"/>
                                      </p:to>
                                    </p:set>
                                    <p:animEffect transition="in" filter="checkerboard(across)">
                                      <p:cBhvr>
                                        <p:cTn id="12" dur="500"/>
                                        <p:tgtEl>
                                          <p:spTgt spid="139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9280"/>
                                        </p:tgtEl>
                                        <p:attrNameLst>
                                          <p:attrName>style.visibility</p:attrName>
                                        </p:attrNameLst>
                                      </p:cBhvr>
                                      <p:to>
                                        <p:strVal val="visible"/>
                                      </p:to>
                                    </p:set>
                                    <p:animEffect transition="in" filter="checkerboard(across)">
                                      <p:cBhvr>
                                        <p:cTn id="17" dur="500"/>
                                        <p:tgtEl>
                                          <p:spTgt spid="139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9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p:bldP spid="139278" grpId="0"/>
      <p:bldP spid="139280" grpId="0"/>
      <p:bldP spid="1392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a:extLst>
              <a:ext uri="{FF2B5EF4-FFF2-40B4-BE49-F238E27FC236}">
                <a16:creationId xmlns:a16="http://schemas.microsoft.com/office/drawing/2014/main" id="{B5C281A1-9AF1-46AB-A388-7AC61FDC91A8}"/>
              </a:ext>
            </a:extLst>
          </p:cNvPr>
          <p:cNvSpPr>
            <a:spLocks noChangeArrowheads="1"/>
          </p:cNvSpPr>
          <p:nvPr/>
        </p:nvSpPr>
        <p:spPr bwMode="auto">
          <a:xfrm>
            <a:off x="1714951" y="258119"/>
            <a:ext cx="5080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400" b="1">
                <a:solidFill>
                  <a:srgbClr val="3366FF"/>
                </a:solidFill>
                <a:cs typeface="Times New Roman" panose="02020603050405020304" pitchFamily="18" charset="0"/>
              </a:rPr>
              <a:t>4.4 Στοιχειομετρικοί υπολογισμοί</a:t>
            </a:r>
            <a:r>
              <a:rPr lang="en-US" altLang="el-GR" sz="1800">
                <a:solidFill>
                  <a:srgbClr val="000000"/>
                </a:solidFill>
              </a:rPr>
              <a:t> </a:t>
            </a:r>
          </a:p>
        </p:txBody>
      </p:sp>
      <p:sp>
        <p:nvSpPr>
          <p:cNvPr id="140295" name="Rectangle 7">
            <a:extLst>
              <a:ext uri="{FF2B5EF4-FFF2-40B4-BE49-F238E27FC236}">
                <a16:creationId xmlns:a16="http://schemas.microsoft.com/office/drawing/2014/main" id="{F78576FF-47AD-4E82-8327-3EE051A1773A}"/>
              </a:ext>
            </a:extLst>
          </p:cNvPr>
          <p:cNvSpPr>
            <a:spLocks noChangeArrowheads="1"/>
          </p:cNvSpPr>
          <p:nvPr/>
        </p:nvSpPr>
        <p:spPr bwMode="auto">
          <a:xfrm>
            <a:off x="4511675" y="946150"/>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a:solidFill>
                  <a:srgbClr val="000000"/>
                </a:solidFill>
                <a:cs typeface="Times New Roman" panose="02020603050405020304" pitchFamily="18" charset="0"/>
              </a:rPr>
              <a:t>Ν</a:t>
            </a:r>
            <a:r>
              <a:rPr lang="en-GB" altLang="el-GR" sz="2400" baseline="-30000">
                <a:solidFill>
                  <a:srgbClr val="000000"/>
                </a:solidFill>
                <a:cs typeface="Times New Roman" panose="02020603050405020304" pitchFamily="18" charset="0"/>
              </a:rPr>
              <a:t>2</a:t>
            </a:r>
            <a:r>
              <a:rPr lang="en-GB" altLang="el-GR" sz="2400">
                <a:solidFill>
                  <a:srgbClr val="000000"/>
                </a:solidFill>
                <a:cs typeface="Times New Roman" panose="02020603050405020304" pitchFamily="18" charset="0"/>
              </a:rPr>
              <a:t> + 3Η</a:t>
            </a:r>
            <a:r>
              <a:rPr lang="en-GB" altLang="el-GR" sz="2400" baseline="-30000">
                <a:solidFill>
                  <a:srgbClr val="000000"/>
                </a:solidFill>
                <a:cs typeface="Times New Roman" panose="02020603050405020304" pitchFamily="18" charset="0"/>
              </a:rPr>
              <a:t>2 </a:t>
            </a:r>
            <a:r>
              <a:rPr lang="en-GB" altLang="el-GR" sz="2400">
                <a:solidFill>
                  <a:srgbClr val="000000"/>
                </a:solidFill>
                <a:cs typeface="Times New Roman" panose="02020603050405020304" pitchFamily="18" charset="0"/>
              </a:rPr>
              <a:t> </a:t>
            </a:r>
            <a:r>
              <a:rPr lang="en-GB" altLang="el-GR" sz="24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altLang="el-GR" sz="2400">
                <a:solidFill>
                  <a:srgbClr val="000000"/>
                </a:solidFill>
                <a:cs typeface="Times New Roman" panose="02020603050405020304" pitchFamily="18" charset="0"/>
              </a:rPr>
              <a:t> 2ΝΗ</a:t>
            </a:r>
            <a:r>
              <a:rPr lang="en-GB" altLang="el-GR" sz="2400" baseline="-30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l-GR" sz="1800">
                <a:solidFill>
                  <a:srgbClr val="000000"/>
                </a:solidFill>
                <a:sym typeface="Symbol" panose="05050102010706020507" pitchFamily="18" charset="2"/>
              </a:rPr>
              <a:t> </a:t>
            </a:r>
          </a:p>
        </p:txBody>
      </p:sp>
      <p:sp>
        <p:nvSpPr>
          <p:cNvPr id="140297" name="Rectangle 9">
            <a:extLst>
              <a:ext uri="{FF2B5EF4-FFF2-40B4-BE49-F238E27FC236}">
                <a16:creationId xmlns:a16="http://schemas.microsoft.com/office/drawing/2014/main" id="{359DC4A9-CF87-4370-96D3-B7D2C66A0799}"/>
              </a:ext>
            </a:extLst>
          </p:cNvPr>
          <p:cNvSpPr>
            <a:spLocks noChangeArrowheads="1"/>
          </p:cNvSpPr>
          <p:nvPr/>
        </p:nvSpPr>
        <p:spPr bwMode="auto">
          <a:xfrm>
            <a:off x="1511463" y="1553667"/>
            <a:ext cx="82197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AutoNum type="arabicPeriod"/>
            </a:pPr>
            <a:r>
              <a:rPr lang="el-GR" altLang="el-GR" sz="1800" b="1">
                <a:solidFill>
                  <a:srgbClr val="000000"/>
                </a:solidFill>
                <a:cs typeface="Times New Roman" panose="02020603050405020304" pitchFamily="18" charset="0"/>
              </a:rPr>
              <a:t>Την ποιοτική σύσταση των αντιδρώντων (</a:t>
            </a:r>
            <a:r>
              <a:rPr lang="en-US" altLang="el-GR" sz="1800" b="1">
                <a:solidFill>
                  <a:srgbClr val="000000"/>
                </a:solidFill>
                <a:cs typeface="Times New Roman" panose="02020603050405020304" pitchFamily="18" charset="0"/>
              </a:rPr>
              <a:t>N</a:t>
            </a:r>
            <a:r>
              <a:rPr lang="el-GR" altLang="el-GR" sz="1800" b="1" baseline="-30000">
                <a:solidFill>
                  <a:srgbClr val="000000"/>
                </a:solidFill>
                <a:cs typeface="Times New Roman" panose="02020603050405020304" pitchFamily="18" charset="0"/>
              </a:rPr>
              <a:t>2</a:t>
            </a:r>
            <a:r>
              <a:rPr lang="el-GR" altLang="el-GR" sz="1800" b="1">
                <a:solidFill>
                  <a:srgbClr val="000000"/>
                </a:solidFill>
                <a:cs typeface="Times New Roman" panose="02020603050405020304" pitchFamily="18" charset="0"/>
              </a:rPr>
              <a:t>, </a:t>
            </a:r>
            <a:r>
              <a:rPr lang="en-US" altLang="el-GR" sz="1800" b="1">
                <a:solidFill>
                  <a:srgbClr val="000000"/>
                </a:solidFill>
                <a:cs typeface="Times New Roman" panose="02020603050405020304" pitchFamily="18" charset="0"/>
              </a:rPr>
              <a:t>H</a:t>
            </a:r>
            <a:r>
              <a:rPr lang="el-GR" altLang="el-GR" sz="1800" b="1" baseline="-30000">
                <a:solidFill>
                  <a:srgbClr val="000000"/>
                </a:solidFill>
                <a:cs typeface="Times New Roman" panose="02020603050405020304" pitchFamily="18" charset="0"/>
              </a:rPr>
              <a:t>2</a:t>
            </a:r>
            <a:r>
              <a:rPr lang="el-GR" altLang="el-GR" sz="1800" b="1">
                <a:solidFill>
                  <a:srgbClr val="000000"/>
                </a:solidFill>
                <a:cs typeface="Times New Roman" panose="02020603050405020304" pitchFamily="18" charset="0"/>
              </a:rPr>
              <a:t>) και προϊόντων (</a:t>
            </a:r>
            <a:r>
              <a:rPr lang="en-US" altLang="el-GR" sz="1800" b="1">
                <a:solidFill>
                  <a:srgbClr val="000000"/>
                </a:solidFill>
                <a:cs typeface="Times New Roman" panose="02020603050405020304" pitchFamily="18" charset="0"/>
              </a:rPr>
              <a:t>NH</a:t>
            </a:r>
            <a:r>
              <a:rPr lang="el-GR" altLang="el-GR" sz="1800" b="1" baseline="-30000">
                <a:solidFill>
                  <a:srgbClr val="000000"/>
                </a:solidFill>
                <a:cs typeface="Times New Roman" panose="02020603050405020304" pitchFamily="18" charset="0"/>
              </a:rPr>
              <a:t>3</a:t>
            </a:r>
            <a:r>
              <a:rPr lang="el-GR" altLang="el-GR" sz="1800" b="1">
                <a:solidFill>
                  <a:srgbClr val="000000"/>
                </a:solidFill>
                <a:cs typeface="Times New Roman" panose="02020603050405020304" pitchFamily="18" charset="0"/>
              </a:rPr>
              <a:t>).</a:t>
            </a:r>
            <a:endParaRPr lang="en-US" altLang="el-GR" sz="1800" b="1">
              <a:solidFill>
                <a:srgbClr val="000000"/>
              </a:solidFill>
              <a:cs typeface="Times New Roman" panose="02020603050405020304" pitchFamily="18" charset="0"/>
            </a:endParaRPr>
          </a:p>
          <a:p>
            <a:pPr algn="just" fontAlgn="base">
              <a:spcBef>
                <a:spcPct val="0"/>
              </a:spcBef>
              <a:spcAft>
                <a:spcPct val="0"/>
              </a:spcAft>
              <a:buFontTx/>
              <a:buAutoNum type="arabicPeriod"/>
            </a:pPr>
            <a:endParaRPr lang="en-US" altLang="el-GR" sz="1800" b="1">
              <a:solidFill>
                <a:srgbClr val="000000"/>
              </a:solidFill>
            </a:endParaRPr>
          </a:p>
          <a:p>
            <a:pPr algn="just" eaLnBrk="0" fontAlgn="base" hangingPunct="0">
              <a:spcBef>
                <a:spcPct val="0"/>
              </a:spcBef>
              <a:spcAft>
                <a:spcPct val="0"/>
              </a:spcAft>
              <a:buNone/>
            </a:pPr>
            <a:r>
              <a:rPr lang="el-GR" altLang="el-GR" sz="1800" b="1">
                <a:solidFill>
                  <a:srgbClr val="000000"/>
                </a:solidFill>
                <a:cs typeface="Times New Roman" panose="02020603050405020304" pitchFamily="18" charset="0"/>
              </a:rPr>
              <a:t>2.</a:t>
            </a:r>
            <a:r>
              <a:rPr lang="en-US" altLang="el-GR" sz="1800" b="1">
                <a:solidFill>
                  <a:srgbClr val="000000"/>
                </a:solidFill>
                <a:cs typeface="Times New Roman" panose="02020603050405020304" pitchFamily="18" charset="0"/>
              </a:rPr>
              <a:t>  </a:t>
            </a:r>
            <a:r>
              <a:rPr lang="el-GR" altLang="el-GR" sz="1800" b="1">
                <a:solidFill>
                  <a:srgbClr val="000000"/>
                </a:solidFill>
                <a:cs typeface="Times New Roman" panose="02020603050405020304" pitchFamily="18" charset="0"/>
              </a:rPr>
              <a:t> Ποσοτικά δεδομένα σχετικά με τον τρόπο που γίνεται η αντίδραση.</a:t>
            </a:r>
            <a:r>
              <a:rPr lang="el-GR" altLang="el-GR" sz="1800" b="1">
                <a:solidFill>
                  <a:srgbClr val="000000"/>
                </a:solidFill>
              </a:rPr>
              <a:t> </a:t>
            </a:r>
          </a:p>
        </p:txBody>
      </p:sp>
      <p:sp>
        <p:nvSpPr>
          <p:cNvPr id="140299" name="Rectangle 11">
            <a:extLst>
              <a:ext uri="{FF2B5EF4-FFF2-40B4-BE49-F238E27FC236}">
                <a16:creationId xmlns:a16="http://schemas.microsoft.com/office/drawing/2014/main" id="{F3CF70D6-4436-4E8A-8660-6FC8B17DA24B}"/>
              </a:ext>
            </a:extLst>
          </p:cNvPr>
          <p:cNvSpPr>
            <a:spLocks noChangeArrowheads="1"/>
          </p:cNvSpPr>
          <p:nvPr/>
        </p:nvSpPr>
        <p:spPr bwMode="auto">
          <a:xfrm>
            <a:off x="2566988" y="2708276"/>
            <a:ext cx="72009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fontAlgn="base">
              <a:spcBef>
                <a:spcPct val="0"/>
              </a:spcBef>
              <a:spcAft>
                <a:spcPct val="0"/>
              </a:spcAft>
              <a:buFont typeface="Wingdings" panose="05000000000000000000" pitchFamily="2" charset="2"/>
              <a:buChar char=""/>
            </a:pPr>
            <a:r>
              <a:rPr lang="el-GR" altLang="el-GR" sz="2000" b="1">
                <a:solidFill>
                  <a:srgbClr val="000000"/>
                </a:solidFill>
                <a:cs typeface="Times New Roman" panose="02020603050405020304" pitchFamily="18" charset="0"/>
              </a:rPr>
              <a:t>1 μόριο Ν</a:t>
            </a:r>
            <a:r>
              <a:rPr lang="el-GR" altLang="el-GR" sz="2000" b="1" baseline="-30000">
                <a:solidFill>
                  <a:srgbClr val="000000"/>
                </a:solidFill>
                <a:cs typeface="Times New Roman" panose="02020603050405020304" pitchFamily="18" charset="0"/>
              </a:rPr>
              <a:t>2</a:t>
            </a:r>
            <a:r>
              <a:rPr lang="el-GR" altLang="el-GR" sz="2000" b="1">
                <a:solidFill>
                  <a:srgbClr val="000000"/>
                </a:solidFill>
                <a:cs typeface="Times New Roman" panose="02020603050405020304" pitchFamily="18" charset="0"/>
              </a:rPr>
              <a:t> αντιδρά με 3 μόρια Η</a:t>
            </a:r>
            <a:r>
              <a:rPr lang="el-GR" altLang="el-GR" sz="2000" b="1" baseline="-30000">
                <a:solidFill>
                  <a:srgbClr val="000000"/>
                </a:solidFill>
                <a:cs typeface="Times New Roman" panose="02020603050405020304" pitchFamily="18" charset="0"/>
              </a:rPr>
              <a:t>2</a:t>
            </a:r>
            <a:r>
              <a:rPr lang="el-GR" altLang="el-GR" sz="2000" b="1">
                <a:solidFill>
                  <a:srgbClr val="000000"/>
                </a:solidFill>
                <a:cs typeface="Times New Roman" panose="02020603050405020304" pitchFamily="18" charset="0"/>
              </a:rPr>
              <a:t> και δίνει 2 μόρια ΝΗ</a:t>
            </a:r>
            <a:r>
              <a:rPr lang="el-GR" altLang="el-GR" sz="2000" b="1" baseline="-30000">
                <a:solidFill>
                  <a:srgbClr val="000000"/>
                </a:solidFill>
                <a:cs typeface="Times New Roman" panose="02020603050405020304" pitchFamily="18" charset="0"/>
              </a:rPr>
              <a:t>3</a:t>
            </a:r>
            <a:r>
              <a:rPr lang="el-GR" altLang="el-GR" sz="2000" b="1">
                <a:solidFill>
                  <a:srgbClr val="000000"/>
                </a:solidFill>
                <a:cs typeface="Times New Roman" panose="02020603050405020304" pitchFamily="18" charset="0"/>
              </a:rPr>
              <a:t>.</a:t>
            </a:r>
            <a:endParaRPr lang="en-US" altLang="el-GR" sz="2000" b="1">
              <a:solidFill>
                <a:srgbClr val="000000"/>
              </a:solidFill>
            </a:endParaRPr>
          </a:p>
          <a:p>
            <a:pPr algn="just" eaLnBrk="0" fontAlgn="base" hangingPunct="0">
              <a:spcBef>
                <a:spcPct val="0"/>
              </a:spcBef>
              <a:spcAft>
                <a:spcPct val="0"/>
              </a:spcAft>
              <a:buFont typeface="Wingdings" panose="05000000000000000000" pitchFamily="2" charset="2"/>
              <a:buChar char=""/>
            </a:pPr>
            <a:r>
              <a:rPr lang="el-GR" altLang="el-GR" sz="2000" b="1">
                <a:solidFill>
                  <a:srgbClr val="000000"/>
                </a:solidFill>
                <a:cs typeface="Times New Roman" panose="02020603050405020304" pitchFamily="18" charset="0"/>
              </a:rPr>
              <a:t>1 mol Ν</a:t>
            </a:r>
            <a:r>
              <a:rPr lang="el-GR" altLang="el-GR" sz="2000" b="1" baseline="-30000">
                <a:solidFill>
                  <a:srgbClr val="000000"/>
                </a:solidFill>
                <a:cs typeface="Times New Roman" panose="02020603050405020304" pitchFamily="18" charset="0"/>
              </a:rPr>
              <a:t>2</a:t>
            </a:r>
            <a:r>
              <a:rPr lang="el-GR" altLang="el-GR" sz="2000" b="1">
                <a:solidFill>
                  <a:srgbClr val="000000"/>
                </a:solidFill>
                <a:cs typeface="Times New Roman" panose="02020603050405020304" pitchFamily="18" charset="0"/>
              </a:rPr>
              <a:t> αντιδρά με 3 mol Η</a:t>
            </a:r>
            <a:r>
              <a:rPr lang="el-GR" altLang="el-GR" sz="2000" b="1" baseline="-30000">
                <a:solidFill>
                  <a:srgbClr val="000000"/>
                </a:solidFill>
                <a:cs typeface="Times New Roman" panose="02020603050405020304" pitchFamily="18" charset="0"/>
              </a:rPr>
              <a:t>2</a:t>
            </a:r>
            <a:r>
              <a:rPr lang="el-GR" altLang="el-GR" sz="2000" b="1">
                <a:solidFill>
                  <a:srgbClr val="000000"/>
                </a:solidFill>
                <a:cs typeface="Times New Roman" panose="02020603050405020304" pitchFamily="18" charset="0"/>
              </a:rPr>
              <a:t> και δίνει 2 mol ΝΗ</a:t>
            </a:r>
            <a:r>
              <a:rPr lang="el-GR" altLang="el-GR" sz="2000" b="1" baseline="-30000">
                <a:solidFill>
                  <a:srgbClr val="000000"/>
                </a:solidFill>
                <a:cs typeface="Times New Roman" panose="02020603050405020304" pitchFamily="18" charset="0"/>
              </a:rPr>
              <a:t>3</a:t>
            </a:r>
            <a:r>
              <a:rPr lang="el-GR" altLang="el-GR" sz="2000" b="1">
                <a:solidFill>
                  <a:srgbClr val="000000"/>
                </a:solidFill>
                <a:cs typeface="Times New Roman" panose="02020603050405020304" pitchFamily="18" charset="0"/>
              </a:rPr>
              <a:t>.</a:t>
            </a:r>
            <a:endParaRPr lang="en-US" altLang="el-GR" sz="2000" b="1">
              <a:solidFill>
                <a:srgbClr val="000000"/>
              </a:solidFill>
            </a:endParaRPr>
          </a:p>
          <a:p>
            <a:pPr algn="just" eaLnBrk="0" fontAlgn="base" hangingPunct="0">
              <a:spcBef>
                <a:spcPct val="0"/>
              </a:spcBef>
              <a:spcAft>
                <a:spcPct val="0"/>
              </a:spcAft>
              <a:buFont typeface="Wingdings" panose="05000000000000000000" pitchFamily="2" charset="2"/>
              <a:buChar char=""/>
            </a:pPr>
            <a:r>
              <a:rPr lang="el-GR" altLang="el-GR" sz="2000" b="1">
                <a:solidFill>
                  <a:srgbClr val="000000"/>
                </a:solidFill>
                <a:cs typeface="Times New Roman" panose="02020603050405020304" pitchFamily="18" charset="0"/>
              </a:rPr>
              <a:t>1 όγκος αερίου </a:t>
            </a:r>
            <a:r>
              <a:rPr lang="en-US" altLang="el-GR" sz="2000" b="1">
                <a:solidFill>
                  <a:srgbClr val="000000"/>
                </a:solidFill>
                <a:cs typeface="Times New Roman" panose="02020603050405020304" pitchFamily="18" charset="0"/>
              </a:rPr>
              <a:t>N</a:t>
            </a:r>
            <a:r>
              <a:rPr lang="el-GR" altLang="el-GR" sz="2000" b="1" baseline="-30000">
                <a:solidFill>
                  <a:srgbClr val="000000"/>
                </a:solidFill>
                <a:cs typeface="Times New Roman" panose="02020603050405020304" pitchFamily="18" charset="0"/>
              </a:rPr>
              <a:t>2</a:t>
            </a:r>
            <a:r>
              <a:rPr lang="el-GR" altLang="el-GR" sz="2000" b="1">
                <a:solidFill>
                  <a:srgbClr val="000000"/>
                </a:solidFill>
                <a:cs typeface="Times New Roman" panose="02020603050405020304" pitchFamily="18" charset="0"/>
              </a:rPr>
              <a:t> αντιδρά με τρεις όγκους αερίου </a:t>
            </a:r>
            <a:r>
              <a:rPr lang="en-US" altLang="el-GR" sz="2000" b="1">
                <a:solidFill>
                  <a:srgbClr val="000000"/>
                </a:solidFill>
                <a:cs typeface="Times New Roman" panose="02020603050405020304" pitchFamily="18" charset="0"/>
              </a:rPr>
              <a:t>H</a:t>
            </a:r>
            <a:r>
              <a:rPr lang="el-GR" altLang="el-GR" sz="2000" b="1" baseline="-30000">
                <a:solidFill>
                  <a:srgbClr val="000000"/>
                </a:solidFill>
                <a:cs typeface="Times New Roman" panose="02020603050405020304" pitchFamily="18" charset="0"/>
              </a:rPr>
              <a:t>2</a:t>
            </a:r>
            <a:r>
              <a:rPr lang="el-GR" altLang="el-GR" sz="2000" b="1">
                <a:solidFill>
                  <a:srgbClr val="000000"/>
                </a:solidFill>
                <a:cs typeface="Times New Roman" panose="02020603050405020304" pitchFamily="18" charset="0"/>
              </a:rPr>
              <a:t> και δίνει δύο όγκους αέριας </a:t>
            </a:r>
            <a:r>
              <a:rPr lang="en-US" altLang="el-GR" sz="2000" b="1">
                <a:solidFill>
                  <a:srgbClr val="000000"/>
                </a:solidFill>
                <a:cs typeface="Times New Roman" panose="02020603050405020304" pitchFamily="18" charset="0"/>
              </a:rPr>
              <a:t>NH</a:t>
            </a:r>
            <a:r>
              <a:rPr lang="el-GR" altLang="el-GR" sz="2000" b="1" baseline="-30000">
                <a:solidFill>
                  <a:srgbClr val="000000"/>
                </a:solidFill>
                <a:cs typeface="Times New Roman" panose="02020603050405020304" pitchFamily="18" charset="0"/>
              </a:rPr>
              <a:t>3 </a:t>
            </a:r>
            <a:r>
              <a:rPr lang="el-GR" altLang="el-GR" sz="2000" b="1">
                <a:solidFill>
                  <a:srgbClr val="000000"/>
                </a:solidFill>
                <a:cs typeface="Times New Roman" panose="02020603050405020304" pitchFamily="18" charset="0"/>
              </a:rPr>
              <a:t>στις ίδιες συνθήκες </a:t>
            </a:r>
            <a:r>
              <a:rPr lang="el-GR" altLang="el-GR" sz="2000" b="1" i="1">
                <a:solidFill>
                  <a:srgbClr val="000000"/>
                </a:solidFill>
                <a:cs typeface="Times New Roman" panose="02020603050405020304" pitchFamily="18" charset="0"/>
              </a:rPr>
              <a:t>P</a:t>
            </a:r>
            <a:r>
              <a:rPr lang="el-GR" altLang="el-GR" sz="2000" b="1">
                <a:solidFill>
                  <a:srgbClr val="000000"/>
                </a:solidFill>
                <a:cs typeface="Times New Roman" panose="02020603050405020304" pitchFamily="18" charset="0"/>
              </a:rPr>
              <a:t> και </a:t>
            </a:r>
            <a:r>
              <a:rPr lang="el-GR" altLang="el-GR" sz="2000" b="1" i="1">
                <a:solidFill>
                  <a:srgbClr val="000000"/>
                </a:solidFill>
                <a:cs typeface="Times New Roman" panose="02020603050405020304" pitchFamily="18" charset="0"/>
              </a:rPr>
              <a:t>T</a:t>
            </a:r>
            <a:r>
              <a:rPr lang="el-GR" altLang="el-GR" sz="2000" b="1">
                <a:solidFill>
                  <a:srgbClr val="000000"/>
                </a:solidFill>
                <a:cs typeface="Times New Roman" panose="02020603050405020304" pitchFamily="18" charset="0"/>
              </a:rPr>
              <a:t>.</a:t>
            </a:r>
            <a:r>
              <a:rPr lang="el-GR" altLang="el-GR" sz="2000" b="1">
                <a:solidFill>
                  <a:srgbClr val="000000"/>
                </a:solidFill>
              </a:rPr>
              <a:t> </a:t>
            </a:r>
          </a:p>
        </p:txBody>
      </p:sp>
      <p:sp>
        <p:nvSpPr>
          <p:cNvPr id="140303" name="Rectangle 15">
            <a:extLst>
              <a:ext uri="{FF2B5EF4-FFF2-40B4-BE49-F238E27FC236}">
                <a16:creationId xmlns:a16="http://schemas.microsoft.com/office/drawing/2014/main" id="{F4D94C0A-4C65-4414-B42A-40F37DCD8C8E}"/>
              </a:ext>
            </a:extLst>
          </p:cNvPr>
          <p:cNvSpPr>
            <a:spLocks noChangeArrowheads="1"/>
          </p:cNvSpPr>
          <p:nvPr/>
        </p:nvSpPr>
        <p:spPr bwMode="auto">
          <a:xfrm>
            <a:off x="2063751" y="4221164"/>
            <a:ext cx="82089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Oι συντελεστές σε μία χημική εξίσωση καθορίζουν την αναλογία mol των αντιδρώντων και  προϊόντων στην αντίδραση. Γι’ αυτό και οι συντελεστές ονομάζονται στοιχειομετρικοί συντελεστές.</a:t>
            </a:r>
            <a:r>
              <a:rPr lang="en-US" altLang="el-GR" sz="2000">
                <a:solidFill>
                  <a:srgbClr val="000000"/>
                </a:solidFill>
              </a:rPr>
              <a:t> </a:t>
            </a:r>
          </a:p>
        </p:txBody>
      </p:sp>
      <p:sp>
        <p:nvSpPr>
          <p:cNvPr id="140305" name="Rectangle 17">
            <a:extLst>
              <a:ext uri="{FF2B5EF4-FFF2-40B4-BE49-F238E27FC236}">
                <a16:creationId xmlns:a16="http://schemas.microsoft.com/office/drawing/2014/main" id="{B3D94D6A-9DAE-4BF7-8EB5-AF9FFBCC4E71}"/>
              </a:ext>
            </a:extLst>
          </p:cNvPr>
          <p:cNvSpPr>
            <a:spLocks noChangeArrowheads="1"/>
          </p:cNvSpPr>
          <p:nvPr/>
        </p:nvSpPr>
        <p:spPr bwMode="auto">
          <a:xfrm>
            <a:off x="2063750" y="5458094"/>
            <a:ext cx="828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Οι παραπάνω χημικοί υπολογισμοί, οι οποίοι στηρίζονται στις ποσοτικές πληροφορίες που πηγάζουν από τους συντελεστές μιας χημικής εξίσωσης (στοιχειομετρικοί συντελεστές), ονομάζονται στοιχειομετρικοί υπολογισμοί.</a:t>
            </a:r>
            <a:r>
              <a:rPr lang="en-US" altLang="el-GR" sz="2000" b="1">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40297"/>
                                        </p:tgtEl>
                                        <p:attrNameLst>
                                          <p:attrName>style.visibility</p:attrName>
                                        </p:attrNameLst>
                                      </p:cBhvr>
                                      <p:to>
                                        <p:strVal val="visible"/>
                                      </p:to>
                                    </p:set>
                                    <p:animEffect transition="in" filter="checkerboard(across)">
                                      <p:cBhvr>
                                        <p:cTn id="11" dur="500"/>
                                        <p:tgtEl>
                                          <p:spTgt spid="1402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40299"/>
                                        </p:tgtEl>
                                        <p:attrNameLst>
                                          <p:attrName>style.visibility</p:attrName>
                                        </p:attrNameLst>
                                      </p:cBhvr>
                                      <p:to>
                                        <p:strVal val="visible"/>
                                      </p:to>
                                    </p:set>
                                    <p:animEffect transition="in" filter="checkerboard(across)">
                                      <p:cBhvr>
                                        <p:cTn id="16" dur="500"/>
                                        <p:tgtEl>
                                          <p:spTgt spid="1402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0303"/>
                                        </p:tgtEl>
                                        <p:attrNameLst>
                                          <p:attrName>style.visibility</p:attrName>
                                        </p:attrNameLst>
                                      </p:cBhvr>
                                      <p:to>
                                        <p:strVal val="visible"/>
                                      </p:to>
                                    </p:set>
                                    <p:animEffect transition="in" filter="checkerboard(across)">
                                      <p:cBhvr>
                                        <p:cTn id="21" dur="500"/>
                                        <p:tgtEl>
                                          <p:spTgt spid="1403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checkerboard(across)">
                                      <p:cBhvr>
                                        <p:cTn id="26" dur="500"/>
                                        <p:tgtEl>
                                          <p:spTgt spid="140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5" grpId="0"/>
      <p:bldP spid="140297" grpId="0"/>
      <p:bldP spid="140299" grpId="0"/>
      <p:bldP spid="140303" grpId="0"/>
      <p:bldP spid="1403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7C2F5D9E-6E05-4DE5-B884-CF3452156025}"/>
              </a:ext>
            </a:extLst>
          </p:cNvPr>
          <p:cNvSpPr>
            <a:spLocks noChangeArrowheads="1"/>
          </p:cNvSpPr>
          <p:nvPr/>
        </p:nvSpPr>
        <p:spPr bwMode="auto">
          <a:xfrm>
            <a:off x="1511608" y="-2232"/>
            <a:ext cx="9095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400" b="1">
                <a:solidFill>
                  <a:srgbClr val="0000FF"/>
                </a:solidFill>
                <a:cs typeface="Times New Roman" panose="02020603050405020304" pitchFamily="18" charset="0"/>
              </a:rPr>
              <a:t>Μεθοδολογία για την επίλυση προβλημάτων στοιχειομετρίας</a:t>
            </a:r>
          </a:p>
        </p:txBody>
      </p:sp>
      <p:sp>
        <p:nvSpPr>
          <p:cNvPr id="141319" name="Rectangle 7">
            <a:extLst>
              <a:ext uri="{FF2B5EF4-FFF2-40B4-BE49-F238E27FC236}">
                <a16:creationId xmlns:a16="http://schemas.microsoft.com/office/drawing/2014/main" id="{8319BD4C-E51C-48DC-B4F7-C697A43B9FD0}"/>
              </a:ext>
            </a:extLst>
          </p:cNvPr>
          <p:cNvSpPr>
            <a:spLocks noChangeArrowheads="1"/>
          </p:cNvSpPr>
          <p:nvPr/>
        </p:nvSpPr>
        <p:spPr bwMode="auto">
          <a:xfrm>
            <a:off x="1919289" y="620713"/>
            <a:ext cx="81375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fontAlgn="base">
              <a:spcBef>
                <a:spcPct val="0"/>
              </a:spcBef>
              <a:spcAft>
                <a:spcPct val="0"/>
              </a:spcAft>
              <a:buFontTx/>
              <a:buAutoNum type="arabicPeriod"/>
            </a:pPr>
            <a:r>
              <a:rPr lang="el-GR" altLang="el-GR" sz="1800">
                <a:solidFill>
                  <a:srgbClr val="000000"/>
                </a:solidFill>
                <a:cs typeface="Times New Roman" panose="02020603050405020304" pitchFamily="18" charset="0"/>
              </a:rPr>
              <a:t>Βρίσκουμε τον αριθμό mol από τη μάζα ή τον όγκο που δίνεται (π.χ.  ενός αντιδρώντος).</a:t>
            </a:r>
            <a:endParaRPr lang="en-US" altLang="el-GR" sz="1800">
              <a:solidFill>
                <a:srgbClr val="000000"/>
              </a:solidFill>
            </a:endParaRPr>
          </a:p>
          <a:p>
            <a:pPr algn="just" eaLnBrk="0" fontAlgn="base" hangingPunct="0">
              <a:spcBef>
                <a:spcPct val="0"/>
              </a:spcBef>
              <a:spcAft>
                <a:spcPct val="0"/>
              </a:spcAft>
              <a:buFontTx/>
              <a:buAutoNum type="arabicPeriod"/>
            </a:pPr>
            <a:r>
              <a:rPr lang="el-GR" altLang="el-GR" sz="1800">
                <a:solidFill>
                  <a:srgbClr val="000000"/>
                </a:solidFill>
                <a:cs typeface="Times New Roman" panose="02020603050405020304" pitchFamily="18" charset="0"/>
              </a:rPr>
              <a:t>Υπολογίζουμε με τη βοήθεια της χημικής εξίσωσης τον αριθμό mol του αντιδρώντος ή προϊόντος που ζητείται.</a:t>
            </a:r>
            <a:endParaRPr lang="en-US" altLang="el-GR" sz="1800">
              <a:solidFill>
                <a:srgbClr val="000000"/>
              </a:solidFill>
            </a:endParaRPr>
          </a:p>
          <a:p>
            <a:pPr algn="just" eaLnBrk="0" fontAlgn="base" hangingPunct="0">
              <a:spcBef>
                <a:spcPct val="0"/>
              </a:spcBef>
              <a:spcAft>
                <a:spcPct val="0"/>
              </a:spcAft>
              <a:buFontTx/>
              <a:buAutoNum type="arabicPeriod"/>
            </a:pPr>
            <a:r>
              <a:rPr lang="el-GR" altLang="el-GR" sz="1800">
                <a:solidFill>
                  <a:srgbClr val="000000"/>
                </a:solidFill>
                <a:cs typeface="Times New Roman" panose="02020603050405020304" pitchFamily="18" charset="0"/>
              </a:rPr>
              <a:t>Τέλος, από τον αριθμό mol υπολογίζουμε τη ζητούμενη μάζα (μέσω του </a:t>
            </a:r>
            <a:r>
              <a:rPr lang="el-GR" altLang="el-GR" sz="1800" i="1">
                <a:solidFill>
                  <a:srgbClr val="000000"/>
                </a:solidFill>
                <a:cs typeface="Times New Roman" panose="02020603050405020304" pitchFamily="18" charset="0"/>
              </a:rPr>
              <a:t>Μ</a:t>
            </a:r>
            <a:r>
              <a:rPr lang="en-US" altLang="el-GR" sz="1800" baseline="-30000">
                <a:solidFill>
                  <a:srgbClr val="000000"/>
                </a:solidFill>
                <a:cs typeface="Times New Roman" panose="02020603050405020304" pitchFamily="18" charset="0"/>
              </a:rPr>
              <a:t>r</a:t>
            </a:r>
            <a:r>
              <a:rPr lang="el-GR" altLang="el-GR" sz="1800">
                <a:solidFill>
                  <a:srgbClr val="000000"/>
                </a:solidFill>
                <a:cs typeface="Times New Roman" panose="02020603050405020304" pitchFamily="18" charset="0"/>
              </a:rPr>
              <a:t>) ή το ζητούμενο όγκο (μέσω του </a:t>
            </a:r>
            <a:r>
              <a:rPr lang="en-US" altLang="el-GR" sz="1800" i="1">
                <a:solidFill>
                  <a:srgbClr val="000000"/>
                </a:solidFill>
                <a:cs typeface="Times New Roman" panose="02020603050405020304" pitchFamily="18" charset="0"/>
              </a:rPr>
              <a:t>V</a:t>
            </a:r>
            <a:r>
              <a:rPr lang="en-US" altLang="el-GR" sz="1800" baseline="-30000">
                <a:solidFill>
                  <a:srgbClr val="000000"/>
                </a:solidFill>
                <a:cs typeface="Times New Roman" panose="02020603050405020304" pitchFamily="18" charset="0"/>
              </a:rPr>
              <a:t>m</a:t>
            </a:r>
            <a:r>
              <a:rPr lang="el-GR" altLang="el-GR" sz="1800">
                <a:solidFill>
                  <a:srgbClr val="000000"/>
                </a:solidFill>
                <a:cs typeface="Times New Roman" panose="02020603050405020304" pitchFamily="18" charset="0"/>
              </a:rPr>
              <a:t> ή της καταστατικής εξίσωσης).</a:t>
            </a:r>
            <a:r>
              <a:rPr lang="el-GR" altLang="el-GR" sz="1800">
                <a:solidFill>
                  <a:srgbClr val="000000"/>
                </a:solidFill>
              </a:rPr>
              <a:t> </a:t>
            </a:r>
          </a:p>
        </p:txBody>
      </p:sp>
      <p:pic>
        <p:nvPicPr>
          <p:cNvPr id="141320" name="Picture 8" descr="4">
            <a:extLst>
              <a:ext uri="{FF2B5EF4-FFF2-40B4-BE49-F238E27FC236}">
                <a16:creationId xmlns:a16="http://schemas.microsoft.com/office/drawing/2014/main" id="{DBBDA06F-97D4-4CA0-AD67-8D6363CAB8B1}"/>
              </a:ext>
            </a:extLst>
          </p:cNvPr>
          <p:cNvPicPr>
            <a:picLocks noChangeAspect="1" noChangeArrowheads="1"/>
          </p:cNvPicPr>
          <p:nvPr/>
        </p:nvPicPr>
        <p:blipFill>
          <a:blip r:embed="rId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3432176" y="2492375"/>
            <a:ext cx="56165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checkerboard(across)">
                                      <p:cBhvr>
                                        <p:cTn id="7" dur="500"/>
                                        <p:tgtEl>
                                          <p:spTgt spid="141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141320"/>
                                        </p:tgtEl>
                                        <p:attrNameLst>
                                          <p:attrName>style.visibility</p:attrName>
                                        </p:attrNameLst>
                                      </p:cBhvr>
                                      <p:to>
                                        <p:strVal val="visible"/>
                                      </p:to>
                                    </p:set>
                                    <p:animScale>
                                      <p:cBhvr>
                                        <p:cTn id="12" dur="1000" decel="50000" fill="hold">
                                          <p:stCondLst>
                                            <p:cond delay="0"/>
                                          </p:stCondLst>
                                        </p:cTn>
                                        <p:tgtEl>
                                          <p:spTgt spid="1413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1320"/>
                                        </p:tgtEl>
                                        <p:attrNameLst>
                                          <p:attrName>ppt_x</p:attrName>
                                          <p:attrName>ppt_y</p:attrName>
                                        </p:attrNameLst>
                                      </p:cBhvr>
                                    </p:animMotion>
                                    <p:animEffect transition="in" filter="fade">
                                      <p:cBhvr>
                                        <p:cTn id="14" dur="10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a:extLst>
              <a:ext uri="{FF2B5EF4-FFF2-40B4-BE49-F238E27FC236}">
                <a16:creationId xmlns:a16="http://schemas.microsoft.com/office/drawing/2014/main" id="{451E0444-5F6D-4BBF-B719-E7ED388DEF7A}"/>
              </a:ext>
            </a:extLst>
          </p:cNvPr>
          <p:cNvSpPr>
            <a:spLocks noChangeArrowheads="1"/>
          </p:cNvSpPr>
          <p:nvPr/>
        </p:nvSpPr>
        <p:spPr bwMode="auto">
          <a:xfrm>
            <a:off x="1703389" y="156697"/>
            <a:ext cx="6600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66FF"/>
                </a:solidFill>
                <a:cs typeface="Times New Roman" panose="02020603050405020304" pitchFamily="18" charset="0"/>
              </a:rPr>
              <a:t>4.2 Καταστατική εξίσωση των αερίων</a:t>
            </a:r>
            <a:r>
              <a:rPr lang="en-US" altLang="el-GR" sz="1800">
                <a:solidFill>
                  <a:srgbClr val="000000"/>
                </a:solidFill>
              </a:rPr>
              <a:t> </a:t>
            </a:r>
          </a:p>
        </p:txBody>
      </p:sp>
      <p:sp>
        <p:nvSpPr>
          <p:cNvPr id="130051" name="Rectangle 6">
            <a:extLst>
              <a:ext uri="{FF2B5EF4-FFF2-40B4-BE49-F238E27FC236}">
                <a16:creationId xmlns:a16="http://schemas.microsoft.com/office/drawing/2014/main" id="{6FE7AE81-DD77-4E8A-93A2-AD5F32B4928B}"/>
              </a:ext>
            </a:extLst>
          </p:cNvPr>
          <p:cNvSpPr>
            <a:spLocks noChangeArrowheads="1"/>
          </p:cNvSpPr>
          <p:nvPr/>
        </p:nvSpPr>
        <p:spPr bwMode="auto">
          <a:xfrm>
            <a:off x="1524001" y="24537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1077" name="Object 5">
            <a:extLst>
              <a:ext uri="{FF2B5EF4-FFF2-40B4-BE49-F238E27FC236}">
                <a16:creationId xmlns:a16="http://schemas.microsoft.com/office/drawing/2014/main" id="{3BFB1025-367C-4C58-8670-D072C9082B5F}"/>
              </a:ext>
            </a:extLst>
          </p:cNvPr>
          <p:cNvGraphicFramePr>
            <a:graphicFrameLocks noChangeAspect="1"/>
          </p:cNvGraphicFramePr>
          <p:nvPr/>
        </p:nvGraphicFramePr>
        <p:xfrm>
          <a:off x="8024814" y="1"/>
          <a:ext cx="2643187" cy="2708275"/>
        </p:xfrm>
        <a:graphic>
          <a:graphicData uri="http://schemas.openxmlformats.org/presentationml/2006/ole">
            <mc:AlternateContent xmlns:mc="http://schemas.openxmlformats.org/markup-compatibility/2006">
              <mc:Choice xmlns:v="urn:schemas-microsoft-com:vml" Requires="v">
                <p:oleObj spid="_x0000_s2051" r:id="rId3" imgW="2914286" imgH="2991268" progId="MSPhotoEd.3">
                  <p:embed/>
                </p:oleObj>
              </mc:Choice>
              <mc:Fallback>
                <p:oleObj r:id="rId3" imgW="2914286" imgH="2991268" progId="MSPhotoEd.3">
                  <p:embed/>
                  <p:pic>
                    <p:nvPicPr>
                      <p:cNvPr id="131077" name="Object 5">
                        <a:extLst>
                          <a:ext uri="{FF2B5EF4-FFF2-40B4-BE49-F238E27FC236}">
                            <a16:creationId xmlns:a16="http://schemas.microsoft.com/office/drawing/2014/main" id="{3BFB1025-367C-4C58-8670-D072C9082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814" y="1"/>
                        <a:ext cx="26431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1080" name="Rectangle 8">
            <a:extLst>
              <a:ext uri="{FF2B5EF4-FFF2-40B4-BE49-F238E27FC236}">
                <a16:creationId xmlns:a16="http://schemas.microsoft.com/office/drawing/2014/main" id="{7E6D43FE-8F7D-44E0-81BA-71D1D338B4DA}"/>
              </a:ext>
            </a:extLst>
          </p:cNvPr>
          <p:cNvSpPr>
            <a:spLocks noChangeArrowheads="1"/>
          </p:cNvSpPr>
          <p:nvPr/>
        </p:nvSpPr>
        <p:spPr bwMode="auto">
          <a:xfrm>
            <a:off x="5735638" y="3271839"/>
            <a:ext cx="49323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800">
                <a:solidFill>
                  <a:srgbClr val="0000FF"/>
                </a:solidFill>
                <a:cs typeface="Times New Roman" panose="02020603050405020304" pitchFamily="18" charset="0"/>
              </a:rPr>
              <a:t>C. Charles (1746-1823)</a:t>
            </a:r>
            <a:endParaRPr lang="en-GB" altLang="el-GR" sz="1800">
              <a:solidFill>
                <a:srgbClr val="000000"/>
              </a:solidFill>
              <a:cs typeface="Times New Roman" panose="02020603050405020304" pitchFamily="18" charset="0"/>
            </a:endParaRPr>
          </a:p>
          <a:p>
            <a:pPr algn="just" eaLnBrk="0" fontAlgn="base" hangingPunct="0">
              <a:spcBef>
                <a:spcPct val="0"/>
              </a:spcBef>
              <a:spcAft>
                <a:spcPct val="0"/>
              </a:spcAft>
              <a:buNone/>
            </a:pPr>
            <a:r>
              <a:rPr lang="en-GB" altLang="el-GR" sz="1800">
                <a:solidFill>
                  <a:srgbClr val="000000"/>
                </a:solidFill>
                <a:cs typeface="Times New Roman" panose="02020603050405020304" pitchFamily="18" charset="0"/>
              </a:rPr>
              <a:t>Γάλλος χημικός πασίγνωστος στα χρόνια του για τα πειράματα που έκανε με μπαλόνια. Ένα χρόνο μετά την ανακάλυψη του αερόστατου από τους αδελφούς Montgollfier, ο Charles κατασκεύασε τα δικό του αερόστατο κάνοντας χρήση υδρογόνου αντί θερμού αέρα. Το υδρογόνο που χρειάστηκε για τη κατασκευή του πρώτου μπαλονιού παρασκεύασε ο ίδιος, αντιδρώντας  250 kg οξέος με 500 Kg σιδήρου. Την   πρώτη του αυτή πτήση παρακολούθησε πλήθος κόσμου και στέφτηκε με επιτυχία.</a:t>
            </a:r>
            <a:r>
              <a:rPr lang="en-US" altLang="el-GR" sz="1800">
                <a:solidFill>
                  <a:srgbClr val="000000"/>
                </a:solidFill>
              </a:rPr>
              <a:t> </a:t>
            </a:r>
          </a:p>
        </p:txBody>
      </p:sp>
      <p:sp>
        <p:nvSpPr>
          <p:cNvPr id="131083" name="Rectangle 11">
            <a:extLst>
              <a:ext uri="{FF2B5EF4-FFF2-40B4-BE49-F238E27FC236}">
                <a16:creationId xmlns:a16="http://schemas.microsoft.com/office/drawing/2014/main" id="{9E9E13E7-A5BF-4EAA-88A7-136FE921E63E}"/>
              </a:ext>
            </a:extLst>
          </p:cNvPr>
          <p:cNvSpPr>
            <a:spLocks noChangeArrowheads="1"/>
          </p:cNvSpPr>
          <p:nvPr/>
        </p:nvSpPr>
        <p:spPr bwMode="auto">
          <a:xfrm>
            <a:off x="1774825" y="1128714"/>
            <a:ext cx="59769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b="1" i="1">
                <a:solidFill>
                  <a:srgbClr val="000000"/>
                </a:solidFill>
              </a:rPr>
              <a:t>Ο νόμος Charles</a:t>
            </a:r>
            <a:r>
              <a:rPr lang="el-GR" altLang="el-GR" sz="2000" i="1">
                <a:solidFill>
                  <a:srgbClr val="000000"/>
                </a:solidFill>
              </a:rPr>
              <a:t> «ο όγκος (V) που καταλαμβάνει ένα αέριο είναι ανάλογος της απόλυτης θερμοκρασίας (Τ), με την προϋπόθεση ότι ο αριθμός των mol (n) και η πίεση (Ρ) παραμένουν σταθερά». Δηλαδή, έχουμε</a:t>
            </a:r>
            <a:r>
              <a:rPr lang="el-GR" altLang="el-GR" sz="1800" i="1">
                <a:solidFill>
                  <a:srgbClr val="000000"/>
                </a:solidFill>
              </a:rPr>
              <a:t>: </a:t>
            </a:r>
            <a:endParaRPr lang="el-GR" altLang="el-GR" sz="1800">
              <a:solidFill>
                <a:srgbClr val="000000"/>
              </a:solidFill>
            </a:endParaRPr>
          </a:p>
        </p:txBody>
      </p:sp>
      <p:grpSp>
        <p:nvGrpSpPr>
          <p:cNvPr id="2" name="Group 12">
            <a:extLst>
              <a:ext uri="{FF2B5EF4-FFF2-40B4-BE49-F238E27FC236}">
                <a16:creationId xmlns:a16="http://schemas.microsoft.com/office/drawing/2014/main" id="{65022565-E049-421E-968F-16A478DA3198}"/>
              </a:ext>
            </a:extLst>
          </p:cNvPr>
          <p:cNvGrpSpPr>
            <a:grpSpLocks/>
          </p:cNvGrpSpPr>
          <p:nvPr/>
        </p:nvGrpSpPr>
        <p:grpSpPr bwMode="auto">
          <a:xfrm>
            <a:off x="1774825" y="2852739"/>
            <a:ext cx="6553200" cy="358775"/>
            <a:chOff x="1728" y="10920"/>
            <a:chExt cx="5472" cy="408"/>
          </a:xfrm>
        </p:grpSpPr>
        <p:sp>
          <p:nvSpPr>
            <p:cNvPr id="130057" name="Text Box 13">
              <a:extLst>
                <a:ext uri="{FF2B5EF4-FFF2-40B4-BE49-F238E27FC236}">
                  <a16:creationId xmlns:a16="http://schemas.microsoft.com/office/drawing/2014/main" id="{DF1FC7EF-5956-44E8-B1A5-31113F06F617}"/>
                </a:ext>
              </a:extLst>
            </p:cNvPr>
            <p:cNvSpPr txBox="1">
              <a:spLocks noChangeArrowheads="1"/>
            </p:cNvSpPr>
            <p:nvPr/>
          </p:nvSpPr>
          <p:spPr bwMode="auto">
            <a:xfrm>
              <a:off x="3640" y="10920"/>
              <a:ext cx="3560" cy="408"/>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200" b="1" i="1">
                  <a:solidFill>
                    <a:srgbClr val="000000"/>
                  </a:solidFill>
                </a:rPr>
                <a:t>  </a:t>
              </a:r>
              <a:r>
                <a:rPr lang="el-GR" altLang="el-GR" sz="2000" b="1" i="1">
                  <a:solidFill>
                    <a:srgbClr val="000000"/>
                  </a:solidFill>
                </a:rPr>
                <a:t>V</a:t>
              </a:r>
              <a:r>
                <a:rPr lang="el-GR" altLang="el-GR" sz="2000" b="1">
                  <a:solidFill>
                    <a:srgbClr val="000000"/>
                  </a:solidFill>
                </a:rPr>
                <a:t> </a:t>
              </a:r>
              <a:r>
                <a:rPr lang="el-GR" altLang="el-GR" sz="2000" b="1">
                  <a:solidFill>
                    <a:srgbClr val="000000"/>
                  </a:solidFill>
                  <a:sym typeface="Symbol" panose="05050102010706020507" pitchFamily="18" charset="2"/>
                </a:rPr>
                <a:t></a:t>
              </a:r>
              <a:r>
                <a:rPr lang="el-GR" altLang="el-GR" sz="2000" b="1">
                  <a:solidFill>
                    <a:srgbClr val="000000"/>
                  </a:solidFill>
                </a:rPr>
                <a:t> </a:t>
              </a:r>
              <a:r>
                <a:rPr lang="el-GR" altLang="el-GR" sz="2000" b="1" i="1">
                  <a:solidFill>
                    <a:srgbClr val="000000"/>
                  </a:solidFill>
                </a:rPr>
                <a:t>T</a:t>
              </a:r>
              <a:r>
                <a:rPr lang="el-GR" altLang="el-GR" sz="2000" b="1">
                  <a:solidFill>
                    <a:srgbClr val="000000"/>
                  </a:solidFill>
                </a:rPr>
                <a:t>    όταν </a:t>
              </a:r>
              <a:r>
                <a:rPr lang="el-GR" altLang="el-GR" sz="2000" b="1" i="1">
                  <a:solidFill>
                    <a:srgbClr val="000000"/>
                  </a:solidFill>
                </a:rPr>
                <a:t>n</a:t>
              </a:r>
              <a:r>
                <a:rPr lang="el-GR" altLang="el-GR" sz="2000" b="1">
                  <a:solidFill>
                    <a:srgbClr val="000000"/>
                  </a:solidFill>
                </a:rPr>
                <a:t>, </a:t>
              </a:r>
              <a:r>
                <a:rPr lang="en-US" altLang="el-GR" sz="2000" b="1" i="1">
                  <a:solidFill>
                    <a:srgbClr val="000000"/>
                  </a:solidFill>
                </a:rPr>
                <a:t>P</a:t>
              </a:r>
              <a:r>
                <a:rPr lang="el-GR" altLang="el-GR" sz="2000" b="1">
                  <a:solidFill>
                    <a:srgbClr val="000000"/>
                  </a:solidFill>
                </a:rPr>
                <a:t> σταθερά</a:t>
              </a:r>
              <a:endParaRPr lang="en-US" altLang="el-GR" sz="2000" b="1">
                <a:solidFill>
                  <a:srgbClr val="000000"/>
                </a:solidFill>
              </a:endParaRPr>
            </a:p>
          </p:txBody>
        </p:sp>
        <p:sp>
          <p:nvSpPr>
            <p:cNvPr id="130058" name="Text Box 14">
              <a:extLst>
                <a:ext uri="{FF2B5EF4-FFF2-40B4-BE49-F238E27FC236}">
                  <a16:creationId xmlns:a16="http://schemas.microsoft.com/office/drawing/2014/main" id="{63B560D9-50C7-448A-8EF3-BF0436B056D7}"/>
                </a:ext>
              </a:extLst>
            </p:cNvPr>
            <p:cNvSpPr txBox="1">
              <a:spLocks noChangeArrowheads="1"/>
            </p:cNvSpPr>
            <p:nvPr/>
          </p:nvSpPr>
          <p:spPr bwMode="auto">
            <a:xfrm>
              <a:off x="1728" y="10920"/>
              <a:ext cx="1768" cy="408"/>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000" b="1">
                  <a:solidFill>
                    <a:srgbClr val="000000"/>
                  </a:solidFill>
                </a:rPr>
                <a:t> Νόμος Charles</a:t>
              </a:r>
              <a:r>
                <a:rPr lang="el-GR" altLang="el-GR" sz="2000">
                  <a:solidFill>
                    <a:srgbClr val="000000"/>
                  </a:solidFill>
                </a:rPr>
                <a:t> </a:t>
              </a:r>
              <a:endParaRPr lang="en-US" altLang="el-GR" sz="2000">
                <a:solidFill>
                  <a:srgbClr val="000000"/>
                </a:solidFill>
              </a:endParaRPr>
            </a:p>
          </p:txBody>
        </p:sp>
      </p:grpSp>
      <p:pic>
        <p:nvPicPr>
          <p:cNvPr id="131087" name="Picture 15" descr="4">
            <a:extLst>
              <a:ext uri="{FF2B5EF4-FFF2-40B4-BE49-F238E27FC236}">
                <a16:creationId xmlns:a16="http://schemas.microsoft.com/office/drawing/2014/main" id="{96CA4310-B14F-4B27-9B7F-4029AEF6D50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429001"/>
            <a:ext cx="3600450" cy="3216275"/>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box(out)">
                                      <p:cBhvr>
                                        <p:cTn id="7" dur="5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80"/>
                                        </p:tgtEl>
                                        <p:attrNameLst>
                                          <p:attrName>style.visibility</p:attrName>
                                        </p:attrNameLst>
                                      </p:cBhvr>
                                      <p:to>
                                        <p:strVal val="visible"/>
                                      </p:to>
                                    </p:set>
                                    <p:animEffect transition="in" filter="checkerboard(across)">
                                      <p:cBhvr>
                                        <p:cTn id="12" dur="500"/>
                                        <p:tgtEl>
                                          <p:spTgt spid="131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1083"/>
                                        </p:tgtEl>
                                        <p:attrNameLst>
                                          <p:attrName>style.visibility</p:attrName>
                                        </p:attrNameLst>
                                      </p:cBhvr>
                                      <p:to>
                                        <p:strVal val="visible"/>
                                      </p:to>
                                    </p:set>
                                    <p:animEffect transition="in" filter="checkerboard(across)">
                                      <p:cBhvr>
                                        <p:cTn id="17" dur="500"/>
                                        <p:tgtEl>
                                          <p:spTgt spid="1310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131087"/>
                                        </p:tgtEl>
                                        <p:attrNameLst>
                                          <p:attrName>style.visibility</p:attrName>
                                        </p:attrNameLst>
                                      </p:cBhvr>
                                      <p:to>
                                        <p:strVal val="visible"/>
                                      </p:to>
                                    </p:set>
                                    <p:animScale>
                                      <p:cBhvr>
                                        <p:cTn id="27" dur="1000" decel="50000" fill="hold">
                                          <p:stCondLst>
                                            <p:cond delay="0"/>
                                          </p:stCondLst>
                                        </p:cTn>
                                        <p:tgtEl>
                                          <p:spTgt spid="1310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1087"/>
                                        </p:tgtEl>
                                        <p:attrNameLst>
                                          <p:attrName>ppt_x</p:attrName>
                                          <p:attrName>ppt_y</p:attrName>
                                        </p:attrNameLst>
                                      </p:cBhvr>
                                    </p:animMotion>
                                    <p:animEffect transition="in" filter="fade">
                                      <p:cBhvr>
                                        <p:cTn id="29" dur="1000"/>
                                        <p:tgtEl>
                                          <p:spTgt spid="13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p:bldP spid="1310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a:extLst>
              <a:ext uri="{FF2B5EF4-FFF2-40B4-BE49-F238E27FC236}">
                <a16:creationId xmlns:a16="http://schemas.microsoft.com/office/drawing/2014/main" id="{D8E311A7-501C-4DFF-92D7-546893C9E707}"/>
              </a:ext>
            </a:extLst>
          </p:cNvPr>
          <p:cNvSpPr>
            <a:spLocks noChangeArrowheads="1"/>
          </p:cNvSpPr>
          <p:nvPr/>
        </p:nvSpPr>
        <p:spPr bwMode="auto">
          <a:xfrm>
            <a:off x="1703389" y="156697"/>
            <a:ext cx="6600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66FF"/>
                </a:solidFill>
                <a:cs typeface="Times New Roman" panose="02020603050405020304" pitchFamily="18" charset="0"/>
              </a:rPr>
              <a:t>4.2 Καταστατική εξίσωση των αερίων</a:t>
            </a:r>
            <a:r>
              <a:rPr lang="en-US" altLang="el-GR" sz="1800">
                <a:solidFill>
                  <a:srgbClr val="000000"/>
                </a:solidFill>
              </a:rPr>
              <a:t> </a:t>
            </a:r>
          </a:p>
        </p:txBody>
      </p:sp>
      <p:graphicFrame>
        <p:nvGraphicFramePr>
          <p:cNvPr id="132101" name="Object 5">
            <a:extLst>
              <a:ext uri="{FF2B5EF4-FFF2-40B4-BE49-F238E27FC236}">
                <a16:creationId xmlns:a16="http://schemas.microsoft.com/office/drawing/2014/main" id="{FC740318-CEA7-4A1F-A964-7D325F38BDC1}"/>
              </a:ext>
            </a:extLst>
          </p:cNvPr>
          <p:cNvGraphicFramePr>
            <a:graphicFrameLocks noChangeAspect="1"/>
          </p:cNvGraphicFramePr>
          <p:nvPr/>
        </p:nvGraphicFramePr>
        <p:xfrm>
          <a:off x="8334376" y="0"/>
          <a:ext cx="2333625" cy="3213100"/>
        </p:xfrm>
        <a:graphic>
          <a:graphicData uri="http://schemas.openxmlformats.org/presentationml/2006/ole">
            <mc:AlternateContent xmlns:mc="http://schemas.openxmlformats.org/markup-compatibility/2006">
              <mc:Choice xmlns:v="urn:schemas-microsoft-com:vml" Requires="v">
                <p:oleObj spid="_x0000_s3075" r:id="rId3" imgW="2638095" imgH="3629532" progId="MSPhotoEd.3">
                  <p:embed/>
                </p:oleObj>
              </mc:Choice>
              <mc:Fallback>
                <p:oleObj r:id="rId3" imgW="2638095" imgH="3629532" progId="MSPhotoEd.3">
                  <p:embed/>
                  <p:pic>
                    <p:nvPicPr>
                      <p:cNvPr id="132101" name="Object 5">
                        <a:extLst>
                          <a:ext uri="{FF2B5EF4-FFF2-40B4-BE49-F238E27FC236}">
                            <a16:creationId xmlns:a16="http://schemas.microsoft.com/office/drawing/2014/main" id="{FC740318-CEA7-4A1F-A964-7D325F38B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76" y="0"/>
                        <a:ext cx="23336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2104" name="Rectangle 8">
            <a:extLst>
              <a:ext uri="{FF2B5EF4-FFF2-40B4-BE49-F238E27FC236}">
                <a16:creationId xmlns:a16="http://schemas.microsoft.com/office/drawing/2014/main" id="{9E9FE628-61A0-49B0-A599-FFC462597F5D}"/>
              </a:ext>
            </a:extLst>
          </p:cNvPr>
          <p:cNvSpPr>
            <a:spLocks noChangeArrowheads="1"/>
          </p:cNvSpPr>
          <p:nvPr/>
        </p:nvSpPr>
        <p:spPr bwMode="auto">
          <a:xfrm>
            <a:off x="5591176" y="2946410"/>
            <a:ext cx="50768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800">
                <a:solidFill>
                  <a:srgbClr val="0000FF"/>
                </a:solidFill>
                <a:cs typeface="Times New Roman" panose="02020603050405020304" pitchFamily="18" charset="0"/>
              </a:rPr>
              <a:t>Gay-Lussac:(1778-1850)</a:t>
            </a:r>
            <a:endParaRPr lang="en-GB" altLang="el-GR" sz="1800">
              <a:solidFill>
                <a:srgbClr val="000000"/>
              </a:solidFill>
              <a:cs typeface="Times New Roman" panose="02020603050405020304" pitchFamily="18" charset="0"/>
            </a:endParaRPr>
          </a:p>
          <a:p>
            <a:pPr algn="just" eaLnBrk="0" fontAlgn="base" hangingPunct="0">
              <a:spcBef>
                <a:spcPct val="0"/>
              </a:spcBef>
              <a:spcAft>
                <a:spcPct val="0"/>
              </a:spcAft>
              <a:buNone/>
            </a:pPr>
            <a:r>
              <a:rPr lang="en-GB" altLang="el-GR" sz="1800">
                <a:solidFill>
                  <a:srgbClr val="000000"/>
                </a:solidFill>
                <a:cs typeface="Times New Roman" panose="02020603050405020304" pitchFamily="18" charset="0"/>
              </a:rPr>
              <a:t>Γάλλος χημικός και φυσικός. Έδειξε μεγάλη τόλμη, αφού για τις ανάγκες των πειραμάτων του αναγκάστηκε πολλές φορές να χρησιμοποιεί αερόστατο και να ανεβαίνει σε ύψος μέχρι 7000 </a:t>
            </a:r>
            <a:r>
              <a:rPr lang="en-US" altLang="el-GR" sz="1800">
                <a:solidFill>
                  <a:srgbClr val="000000"/>
                </a:solidFill>
                <a:cs typeface="Times New Roman" panose="02020603050405020304" pitchFamily="18" charset="0"/>
              </a:rPr>
              <a:t>m</a:t>
            </a:r>
            <a:r>
              <a:rPr lang="en-GB" altLang="el-GR" sz="1800">
                <a:solidFill>
                  <a:srgbClr val="000000"/>
                </a:solidFill>
                <a:cs typeface="Times New Roman" panose="02020603050405020304" pitchFamily="18" charset="0"/>
              </a:rPr>
              <a:t>. Κατέλαβε ταυτόχρονα δύο περίβλεπτες καθηγητικές έδρες της χημείας και της φυσικής στο πανεπιστήμιο της Σορβόννης. Πέρασε το μεγαλύτερο μέρος της ζωής του στο υπόγειο εργαστήριό του, κάτω από δυσμενείς συνθήκες, όπου το χειμώνα δεν υπήρχε θέρμανση και το δάπεδο ήταν μονίμως υγρό. Αυτά βέβαια δεν τον εμπόδιζαν να χορεύει από χαρά σε κάθε πετυχημένο πείραμά του.</a:t>
            </a:r>
            <a:r>
              <a:rPr lang="en-GB" altLang="el-GR" sz="1800">
                <a:solidFill>
                  <a:srgbClr val="000000"/>
                </a:solidFill>
              </a:rPr>
              <a:t>  </a:t>
            </a:r>
          </a:p>
        </p:txBody>
      </p:sp>
      <p:sp>
        <p:nvSpPr>
          <p:cNvPr id="132106" name="Rectangle 10">
            <a:extLst>
              <a:ext uri="{FF2B5EF4-FFF2-40B4-BE49-F238E27FC236}">
                <a16:creationId xmlns:a16="http://schemas.microsoft.com/office/drawing/2014/main" id="{257F6B7D-1DDE-45D8-BC27-EB403D305E7D}"/>
              </a:ext>
            </a:extLst>
          </p:cNvPr>
          <p:cNvSpPr>
            <a:spLocks noChangeArrowheads="1"/>
          </p:cNvSpPr>
          <p:nvPr/>
        </p:nvSpPr>
        <p:spPr bwMode="auto">
          <a:xfrm>
            <a:off x="1847850" y="765176"/>
            <a:ext cx="60848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Ο νόμος Gay-Lussac: </a:t>
            </a:r>
            <a:r>
              <a:rPr lang="en-GB" altLang="el-GR" sz="2000" i="1">
                <a:solidFill>
                  <a:srgbClr val="000000"/>
                </a:solidFill>
                <a:cs typeface="Times New Roman" panose="02020603050405020304" pitchFamily="18" charset="0"/>
              </a:rPr>
              <a:t>«η πίεση (</a:t>
            </a:r>
            <a:r>
              <a:rPr lang="en-US" altLang="el-GR" sz="2000" i="1">
                <a:solidFill>
                  <a:srgbClr val="000000"/>
                </a:solidFill>
                <a:cs typeface="Times New Roman" panose="02020603050405020304" pitchFamily="18" charset="0"/>
              </a:rPr>
              <a:t>P</a:t>
            </a:r>
            <a:r>
              <a:rPr lang="en-GB" altLang="el-GR" sz="2000" i="1">
                <a:solidFill>
                  <a:srgbClr val="000000"/>
                </a:solidFill>
                <a:cs typeface="Times New Roman" panose="02020603050405020304" pitchFamily="18" charset="0"/>
              </a:rPr>
              <a:t>) που ασκεί  ένα αέριο είναι ανάλογη της απόλυτης θερμοκρασίας (Τ), όταν ο αριθμός των mol (n) και ο όγκος (</a:t>
            </a:r>
            <a:r>
              <a:rPr lang="en-US" altLang="el-GR" sz="2000" i="1">
                <a:solidFill>
                  <a:srgbClr val="000000"/>
                </a:solidFill>
                <a:cs typeface="Times New Roman" panose="02020603050405020304" pitchFamily="18" charset="0"/>
              </a:rPr>
              <a:t>V</a:t>
            </a:r>
            <a:r>
              <a:rPr lang="en-GB" altLang="el-GR" sz="2000" i="1">
                <a:solidFill>
                  <a:srgbClr val="000000"/>
                </a:solidFill>
                <a:cs typeface="Times New Roman" panose="02020603050405020304" pitchFamily="18" charset="0"/>
              </a:rPr>
              <a:t>) είναι σταθερά». Δηλαδή, έχουμε</a:t>
            </a:r>
            <a:r>
              <a:rPr lang="en-GB" altLang="el-GR" sz="1800" i="1">
                <a:solidFill>
                  <a:srgbClr val="000000"/>
                </a:solidFill>
                <a:cs typeface="Times New Roman" panose="02020603050405020304" pitchFamily="18" charset="0"/>
              </a:rPr>
              <a:t>:</a:t>
            </a:r>
            <a:r>
              <a:rPr lang="en-GB" altLang="el-GR" sz="1800">
                <a:solidFill>
                  <a:srgbClr val="000000"/>
                </a:solidFill>
              </a:rPr>
              <a:t> </a:t>
            </a:r>
          </a:p>
        </p:txBody>
      </p:sp>
      <p:grpSp>
        <p:nvGrpSpPr>
          <p:cNvPr id="2" name="Group 11">
            <a:extLst>
              <a:ext uri="{FF2B5EF4-FFF2-40B4-BE49-F238E27FC236}">
                <a16:creationId xmlns:a16="http://schemas.microsoft.com/office/drawing/2014/main" id="{71A24566-F719-439C-B217-DE3A6037AECE}"/>
              </a:ext>
            </a:extLst>
          </p:cNvPr>
          <p:cNvGrpSpPr>
            <a:grpSpLocks/>
          </p:cNvGrpSpPr>
          <p:nvPr/>
        </p:nvGrpSpPr>
        <p:grpSpPr bwMode="auto">
          <a:xfrm>
            <a:off x="1703389" y="2349500"/>
            <a:ext cx="6516687" cy="431800"/>
            <a:chOff x="1296" y="6756"/>
            <a:chExt cx="6192" cy="444"/>
          </a:xfrm>
        </p:grpSpPr>
        <p:sp>
          <p:nvSpPr>
            <p:cNvPr id="131080" name="Text Box 12">
              <a:extLst>
                <a:ext uri="{FF2B5EF4-FFF2-40B4-BE49-F238E27FC236}">
                  <a16:creationId xmlns:a16="http://schemas.microsoft.com/office/drawing/2014/main" id="{B6F2F716-A34D-45BA-BF07-DB893349CDF7}"/>
                </a:ext>
              </a:extLst>
            </p:cNvPr>
            <p:cNvSpPr txBox="1">
              <a:spLocks noChangeArrowheads="1"/>
            </p:cNvSpPr>
            <p:nvPr/>
          </p:nvSpPr>
          <p:spPr bwMode="auto">
            <a:xfrm>
              <a:off x="3888" y="6792"/>
              <a:ext cx="3600" cy="408"/>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200" i="1">
                  <a:solidFill>
                    <a:srgbClr val="000000"/>
                  </a:solidFill>
                </a:rPr>
                <a:t>  </a:t>
              </a:r>
              <a:r>
                <a:rPr lang="el-GR" altLang="el-GR" sz="2000" b="1" i="1">
                  <a:solidFill>
                    <a:srgbClr val="000000"/>
                  </a:solidFill>
                </a:rPr>
                <a:t>P </a:t>
              </a:r>
              <a:r>
                <a:rPr lang="el-GR" altLang="el-GR" sz="2000" b="1">
                  <a:solidFill>
                    <a:srgbClr val="000000"/>
                  </a:solidFill>
                  <a:sym typeface="Symbol" panose="05050102010706020507" pitchFamily="18" charset="2"/>
                </a:rPr>
                <a:t></a:t>
              </a:r>
              <a:r>
                <a:rPr lang="el-GR" altLang="el-GR" sz="2000" b="1">
                  <a:solidFill>
                    <a:srgbClr val="000000"/>
                  </a:solidFill>
                </a:rPr>
                <a:t> </a:t>
              </a:r>
              <a:r>
                <a:rPr lang="el-GR" altLang="el-GR" sz="2000" b="1" i="1">
                  <a:solidFill>
                    <a:srgbClr val="000000"/>
                  </a:solidFill>
                </a:rPr>
                <a:t>T</a:t>
              </a:r>
              <a:r>
                <a:rPr lang="el-GR" altLang="el-GR" sz="2000" b="1">
                  <a:solidFill>
                    <a:srgbClr val="000000"/>
                  </a:solidFill>
                </a:rPr>
                <a:t>         όταν </a:t>
              </a:r>
              <a:r>
                <a:rPr lang="el-GR" altLang="el-GR" sz="2000" b="1" i="1">
                  <a:solidFill>
                    <a:srgbClr val="000000"/>
                  </a:solidFill>
                </a:rPr>
                <a:t>n</a:t>
              </a:r>
              <a:r>
                <a:rPr lang="el-GR" altLang="el-GR" sz="2000" b="1">
                  <a:solidFill>
                    <a:srgbClr val="000000"/>
                  </a:solidFill>
                </a:rPr>
                <a:t>, </a:t>
              </a:r>
              <a:r>
                <a:rPr lang="en-US" altLang="el-GR" sz="2000" b="1" i="1">
                  <a:solidFill>
                    <a:srgbClr val="000000"/>
                  </a:solidFill>
                </a:rPr>
                <a:t>V</a:t>
              </a:r>
              <a:r>
                <a:rPr lang="el-GR" altLang="el-GR" sz="2000" b="1">
                  <a:solidFill>
                    <a:srgbClr val="000000"/>
                  </a:solidFill>
                </a:rPr>
                <a:t> σταθερά</a:t>
              </a:r>
              <a:endParaRPr lang="en-US" altLang="el-GR" sz="2000" b="1">
                <a:solidFill>
                  <a:srgbClr val="000000"/>
                </a:solidFill>
              </a:endParaRPr>
            </a:p>
          </p:txBody>
        </p:sp>
        <p:sp>
          <p:nvSpPr>
            <p:cNvPr id="131081" name="Text Box 13">
              <a:extLst>
                <a:ext uri="{FF2B5EF4-FFF2-40B4-BE49-F238E27FC236}">
                  <a16:creationId xmlns:a16="http://schemas.microsoft.com/office/drawing/2014/main" id="{98BED3DD-23F0-4C32-9542-FF61B35B3403}"/>
                </a:ext>
              </a:extLst>
            </p:cNvPr>
            <p:cNvSpPr txBox="1">
              <a:spLocks noChangeArrowheads="1"/>
            </p:cNvSpPr>
            <p:nvPr/>
          </p:nvSpPr>
          <p:spPr bwMode="auto">
            <a:xfrm>
              <a:off x="1296" y="6756"/>
              <a:ext cx="2304" cy="408"/>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000">
                  <a:solidFill>
                    <a:srgbClr val="000000"/>
                  </a:solidFill>
                </a:rPr>
                <a:t> </a:t>
              </a:r>
              <a:r>
                <a:rPr lang="el-GR" altLang="el-GR" sz="1800" b="1">
                  <a:solidFill>
                    <a:srgbClr val="000000"/>
                  </a:solidFill>
                </a:rPr>
                <a:t>Νόμος Gay-Lussac</a:t>
              </a:r>
              <a:endParaRPr lang="en-US" altLang="el-GR" sz="1800" b="1">
                <a:solidFill>
                  <a:srgbClr val="000000"/>
                </a:solidFill>
              </a:endParaRPr>
            </a:p>
          </p:txBody>
        </p:sp>
      </p:grpSp>
      <p:pic>
        <p:nvPicPr>
          <p:cNvPr id="132110" name="Picture 14" descr="4">
            <a:extLst>
              <a:ext uri="{FF2B5EF4-FFF2-40B4-BE49-F238E27FC236}">
                <a16:creationId xmlns:a16="http://schemas.microsoft.com/office/drawing/2014/main" id="{EC04ACEA-BF93-42D1-8D0C-9A15F44A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3357563"/>
            <a:ext cx="396081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box(out)">
                                      <p:cBhvr>
                                        <p:cTn id="7" dur="500"/>
                                        <p:tgtEl>
                                          <p:spTgt spid="13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Effect transition="in" filter="checkerboard(across)">
                                      <p:cBhvr>
                                        <p:cTn id="12" dur="500"/>
                                        <p:tgtEl>
                                          <p:spTgt spid="1321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2106"/>
                                        </p:tgtEl>
                                        <p:attrNameLst>
                                          <p:attrName>style.visibility</p:attrName>
                                        </p:attrNameLst>
                                      </p:cBhvr>
                                      <p:to>
                                        <p:strVal val="visible"/>
                                      </p:to>
                                    </p:set>
                                    <p:animEffect transition="in" filter="checkerboard(across)">
                                      <p:cBhvr>
                                        <p:cTn id="17" dur="500"/>
                                        <p:tgtEl>
                                          <p:spTgt spid="1321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132110"/>
                                        </p:tgtEl>
                                        <p:attrNameLst>
                                          <p:attrName>style.visibility</p:attrName>
                                        </p:attrNameLst>
                                      </p:cBhvr>
                                      <p:to>
                                        <p:strVal val="visible"/>
                                      </p:to>
                                    </p:set>
                                    <p:animScale>
                                      <p:cBhvr>
                                        <p:cTn id="27" dur="1000" decel="50000" fill="hold">
                                          <p:stCondLst>
                                            <p:cond delay="0"/>
                                          </p:stCondLst>
                                        </p:cTn>
                                        <p:tgtEl>
                                          <p:spTgt spid="132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2110"/>
                                        </p:tgtEl>
                                        <p:attrNameLst>
                                          <p:attrName>ppt_x</p:attrName>
                                          <p:attrName>ppt_y</p:attrName>
                                        </p:attrNameLst>
                                      </p:cBhvr>
                                    </p:animMotion>
                                    <p:animEffect transition="in" filter="fade">
                                      <p:cBhvr>
                                        <p:cTn id="29" dur="1000"/>
                                        <p:tgtEl>
                                          <p:spTgt spid="13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4" grpId="0"/>
      <p:bldP spid="132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a:extLst>
              <a:ext uri="{FF2B5EF4-FFF2-40B4-BE49-F238E27FC236}">
                <a16:creationId xmlns:a16="http://schemas.microsoft.com/office/drawing/2014/main" id="{0F6620FF-A0EF-4AA6-9141-42A862339DCA}"/>
              </a:ext>
            </a:extLst>
          </p:cNvPr>
          <p:cNvSpPr>
            <a:spLocks noChangeArrowheads="1"/>
          </p:cNvSpPr>
          <p:nvPr/>
        </p:nvSpPr>
        <p:spPr bwMode="auto">
          <a:xfrm>
            <a:off x="1919288" y="981076"/>
            <a:ext cx="82359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a:solidFill>
                  <a:srgbClr val="000000"/>
                </a:solidFill>
                <a:cs typeface="Times New Roman" panose="02020603050405020304" pitchFamily="18" charset="0"/>
              </a:rPr>
              <a:t>Με συνδυασμό των νόμων: </a:t>
            </a:r>
            <a:endParaRPr lang="en-US" altLang="el-GR" sz="1800">
              <a:solidFill>
                <a:srgbClr val="000000"/>
              </a:solidFill>
            </a:endParaRPr>
          </a:p>
          <a:p>
            <a:pPr algn="just" eaLnBrk="0" fontAlgn="base" hangingPunct="0">
              <a:spcBef>
                <a:spcPct val="0"/>
              </a:spcBef>
              <a:spcAft>
                <a:spcPct val="0"/>
              </a:spcAft>
              <a:buFontTx/>
              <a:buAutoNum type="arabicPeriod"/>
            </a:pPr>
            <a:r>
              <a:rPr lang="en-US" altLang="el-GR" sz="1800" b="1">
                <a:solidFill>
                  <a:srgbClr val="000000"/>
                </a:solidFill>
                <a:cs typeface="Times New Roman" panose="02020603050405020304" pitchFamily="18" charset="0"/>
              </a:rPr>
              <a:t>Boyle</a:t>
            </a:r>
            <a:r>
              <a:rPr lang="en-US" altLang="el-GR" sz="1800">
                <a:solidFill>
                  <a:srgbClr val="000000"/>
                </a:solidFill>
                <a:cs typeface="Times New Roman" panose="02020603050405020304" pitchFamily="18" charset="0"/>
              </a:rPr>
              <a:t>		</a:t>
            </a:r>
            <a:r>
              <a:rPr lang="en-US" altLang="el-GR" sz="1800" b="1" i="1">
                <a:solidFill>
                  <a:srgbClr val="000000"/>
                </a:solidFill>
                <a:cs typeface="Times New Roman" panose="02020603050405020304" pitchFamily="18" charset="0"/>
              </a:rPr>
              <a:t>V</a:t>
            </a:r>
            <a:r>
              <a:rPr lang="en-US" altLang="el-GR" sz="1800" b="1">
                <a:solidFill>
                  <a:srgbClr val="000000"/>
                </a:solidFill>
                <a:cs typeface="Times New Roman" panose="02020603050405020304" pitchFamily="18" charset="0"/>
              </a:rPr>
              <a:t> </a:t>
            </a: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l-GR" altLang="el-GR" sz="1800" b="1">
                <a:solidFill>
                  <a:srgbClr val="000000"/>
                </a:solidFill>
                <a:cs typeface="Times New Roman" panose="02020603050405020304" pitchFamily="18" charset="0"/>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1/P</a:t>
            </a:r>
            <a:r>
              <a:rPr lang="en-US"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endParaRPr lang="en-US" altLang="el-GR" sz="1800" b="1">
              <a:solidFill>
                <a:srgbClr val="000000"/>
              </a:solidFill>
              <a:latin typeface="Times New Roman" panose="02020603050405020304" pitchFamily="18" charset="0"/>
              <a:sym typeface="Symbol" panose="05050102010706020507" pitchFamily="18" charset="2"/>
            </a:endParaRPr>
          </a:p>
          <a:p>
            <a:pPr algn="just" eaLnBrk="0" fontAlgn="base" hangingPunct="0">
              <a:spcBef>
                <a:spcPct val="0"/>
              </a:spcBef>
              <a:spcAft>
                <a:spcPct val="0"/>
              </a:spcAft>
              <a:buFontTx/>
              <a:buAutoNum type="arabicPeriod"/>
            </a:pP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Charles</a:t>
            </a:r>
            <a:r>
              <a:rPr lang="en-US"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V</a:t>
            </a: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l-GR" altLang="el-GR" sz="1800" b="1">
                <a:solidFill>
                  <a:srgbClr val="000000"/>
                </a:solidFill>
                <a:cs typeface="Times New Roman" panose="02020603050405020304" pitchFamily="18" charset="0"/>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T</a:t>
            </a:r>
            <a:r>
              <a:rPr lang="en-US"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endParaRPr lang="en-US" altLang="el-GR" sz="1800" b="1">
              <a:solidFill>
                <a:srgbClr val="000000"/>
              </a:solidFill>
              <a:latin typeface="Times New Roman" panose="02020603050405020304" pitchFamily="18" charset="0"/>
              <a:sym typeface="Symbol" panose="05050102010706020507" pitchFamily="18" charset="2"/>
            </a:endParaRPr>
          </a:p>
          <a:p>
            <a:pPr algn="just" eaLnBrk="0" fontAlgn="base" hangingPunct="0">
              <a:spcBef>
                <a:spcPct val="0"/>
              </a:spcBef>
              <a:spcAft>
                <a:spcPct val="0"/>
              </a:spcAft>
              <a:buFontTx/>
              <a:buAutoNum type="arabicPeriod"/>
            </a:pP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Avogadro</a:t>
            </a:r>
            <a:r>
              <a:rPr lang="en-US"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V</a:t>
            </a: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l-GR" altLang="el-GR" sz="1800" b="1">
                <a:solidFill>
                  <a:srgbClr val="000000"/>
                </a:solidFill>
                <a:cs typeface="Times New Roman" panose="02020603050405020304" pitchFamily="18" charset="0"/>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n</a:t>
            </a:r>
            <a:r>
              <a:rPr lang="en-US"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p>
          <a:p>
            <a:pPr algn="just" eaLnBrk="0" fontAlgn="base" hangingPunct="0">
              <a:spcBef>
                <a:spcPct val="0"/>
              </a:spcBef>
              <a:spcAft>
                <a:spcPct val="0"/>
              </a:spcAft>
              <a:buFontTx/>
              <a:buAutoNum type="arabicPeriod"/>
            </a:pPr>
            <a:endParaRPr lang="en-US" altLang="el-GR" sz="1800" b="1">
              <a:solidFill>
                <a:srgbClr val="000000"/>
              </a:solidFill>
              <a:latin typeface="Times New Roman" panose="02020603050405020304" pitchFamily="18" charset="0"/>
              <a:sym typeface="Symbol" panose="05050102010706020507" pitchFamily="18" charset="2"/>
            </a:endParaRPr>
          </a:p>
          <a:p>
            <a:pPr algn="just" eaLnBrk="0" fontAlgn="base" hangingPunct="0">
              <a:spcBef>
                <a:spcPct val="0"/>
              </a:spcBef>
              <a:spcAft>
                <a:spcPct val="0"/>
              </a:spcAft>
              <a:buNone/>
            </a:pP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Καταλήγουμε</a:t>
            </a: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V</a:t>
            </a: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1800" b="1">
                <a:solidFill>
                  <a:srgbClr val="000000"/>
                </a:solidFill>
                <a:cs typeface="Times New Roman" panose="02020603050405020304" pitchFamily="18" charset="0"/>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1/P)T n</a:t>
            </a:r>
            <a:r>
              <a:rPr lang="en-US"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p>
          <a:p>
            <a:pPr algn="just" eaLnBrk="0" fontAlgn="base" hangingPunct="0">
              <a:spcBef>
                <a:spcPct val="0"/>
              </a:spcBef>
              <a:spcAft>
                <a:spcPct val="0"/>
              </a:spcAft>
              <a:buNone/>
            </a:pPr>
            <a:endParaRPr lang="en-US" altLang="el-GR" sz="1800" b="1">
              <a:solidFill>
                <a:srgbClr val="000000"/>
              </a:solidFill>
              <a:latin typeface="Times New Roman" panose="02020603050405020304" pitchFamily="18" charset="0"/>
              <a:sym typeface="Symbol" panose="05050102010706020507" pitchFamily="18" charset="2"/>
            </a:endParaRPr>
          </a:p>
          <a:p>
            <a:pPr algn="just" eaLnBrk="0" fontAlgn="base" hangingPunct="0">
              <a:spcBef>
                <a:spcPct val="0"/>
              </a:spcBef>
              <a:spcAft>
                <a:spcPct val="0"/>
              </a:spcAft>
              <a:buNone/>
            </a:pP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Η αναλογία αυτή μπορεί να μετατραπεί σε εξίσωση, αν εισάγουμε μια σταθερά </a:t>
            </a: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R</a:t>
            </a: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l-GR"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endPar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a:p>
            <a:pPr algn="just" eaLnBrk="0" fontAlgn="base" hangingPunct="0">
              <a:spcBef>
                <a:spcPct val="0"/>
              </a:spcBef>
              <a:spcAft>
                <a:spcPct val="0"/>
              </a:spcAft>
              <a:buNone/>
            </a:pPr>
            <a:r>
              <a:rPr lang="el-GR"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endPar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a:p>
            <a:pPr algn="just" eaLnBrk="0" fontAlgn="base" hangingPunct="0">
              <a:spcBef>
                <a:spcPct val="0"/>
              </a:spcBef>
              <a:spcAft>
                <a:spcPct val="0"/>
              </a:spcAft>
              <a:buNone/>
            </a:pPr>
            <a:r>
              <a:rPr lang="el-GR"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l-GR"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V</a:t>
            </a: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 </a:t>
            </a:r>
            <a:r>
              <a:rPr lang="en-US"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R</a:t>
            </a: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l-GR"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1/P)</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T</a:t>
            </a:r>
            <a:r>
              <a:rPr lang="el-GR"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n</a:t>
            </a:r>
          </a:p>
          <a:p>
            <a:pPr algn="just" eaLnBrk="0" fontAlgn="base" hangingPunct="0">
              <a:spcBef>
                <a:spcPct val="0"/>
              </a:spcBef>
              <a:spcAft>
                <a:spcPct val="0"/>
              </a:spcAft>
              <a:buNone/>
            </a:pPr>
            <a:endParaRPr lang="en-US" altLang="el-GR" sz="1800">
              <a:solidFill>
                <a:srgbClr val="000000"/>
              </a:solidFill>
              <a:latin typeface="Times New Roman" panose="02020603050405020304" pitchFamily="18" charset="0"/>
              <a:sym typeface="Symbol" panose="05050102010706020507" pitchFamily="18" charset="2"/>
            </a:endParaRPr>
          </a:p>
          <a:p>
            <a:pPr algn="just" eaLnBrk="0" fontAlgn="base" hangingPunct="0">
              <a:spcBef>
                <a:spcPct val="0"/>
              </a:spcBef>
              <a:spcAft>
                <a:spcPct val="0"/>
              </a:spcAft>
              <a:buNone/>
            </a:pP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Η σταθερά </a:t>
            </a:r>
            <a:r>
              <a:rPr lang="el-GR"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R</a:t>
            </a:r>
            <a:r>
              <a:rPr lang="el-GR"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l-GR"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ονομάζεται</a:t>
            </a:r>
            <a:r>
              <a:rPr lang="el-GR" altLang="el-GR" sz="18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παγκόσμια σταθερά των αερίων.</a:t>
            </a:r>
          </a:p>
        </p:txBody>
      </p:sp>
      <p:sp>
        <p:nvSpPr>
          <p:cNvPr id="132099" name="Rectangle 6">
            <a:extLst>
              <a:ext uri="{FF2B5EF4-FFF2-40B4-BE49-F238E27FC236}">
                <a16:creationId xmlns:a16="http://schemas.microsoft.com/office/drawing/2014/main" id="{792DF963-D305-4954-905B-BF7A8CC38AD7}"/>
              </a:ext>
            </a:extLst>
          </p:cNvPr>
          <p:cNvSpPr>
            <a:spLocks noChangeArrowheads="1"/>
          </p:cNvSpPr>
          <p:nvPr/>
        </p:nvSpPr>
        <p:spPr bwMode="auto">
          <a:xfrm>
            <a:off x="1703389" y="156697"/>
            <a:ext cx="6600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66FF"/>
                </a:solidFill>
                <a:cs typeface="Times New Roman" panose="02020603050405020304" pitchFamily="18" charset="0"/>
              </a:rPr>
              <a:t>4.2 Καταστατική εξίσωση των αερίων</a:t>
            </a:r>
            <a:r>
              <a:rPr lang="en-US" altLang="el-GR" sz="1800">
                <a:solidFill>
                  <a:srgbClr val="000000"/>
                </a:solidFill>
              </a:rPr>
              <a:t> </a:t>
            </a:r>
          </a:p>
        </p:txBody>
      </p:sp>
      <p:graphicFrame>
        <p:nvGraphicFramePr>
          <p:cNvPr id="133127" name="Object 7">
            <a:extLst>
              <a:ext uri="{FF2B5EF4-FFF2-40B4-BE49-F238E27FC236}">
                <a16:creationId xmlns:a16="http://schemas.microsoft.com/office/drawing/2014/main" id="{71F8E4DF-2BDE-4754-BD45-9E5EAD938C25}"/>
              </a:ext>
            </a:extLst>
          </p:cNvPr>
          <p:cNvGraphicFramePr>
            <a:graphicFrameLocks noChangeAspect="1"/>
          </p:cNvGraphicFramePr>
          <p:nvPr/>
        </p:nvGraphicFramePr>
        <p:xfrm>
          <a:off x="2135189" y="4508501"/>
          <a:ext cx="1781175" cy="2028825"/>
        </p:xfrm>
        <a:graphic>
          <a:graphicData uri="http://schemas.openxmlformats.org/presentationml/2006/ole">
            <mc:AlternateContent xmlns:mc="http://schemas.openxmlformats.org/markup-compatibility/2006">
              <mc:Choice xmlns:v="urn:schemas-microsoft-com:vml" Requires="v">
                <p:oleObj spid="_x0000_s4101" r:id="rId3" imgW="1781424" imgH="2029108" progId="">
                  <p:embed/>
                </p:oleObj>
              </mc:Choice>
              <mc:Fallback>
                <p:oleObj r:id="rId3" imgW="1781424" imgH="2029108" progId="">
                  <p:embed/>
                  <p:pic>
                    <p:nvPicPr>
                      <p:cNvPr id="133127" name="Object 7">
                        <a:extLst>
                          <a:ext uri="{FF2B5EF4-FFF2-40B4-BE49-F238E27FC236}">
                            <a16:creationId xmlns:a16="http://schemas.microsoft.com/office/drawing/2014/main" id="{71F8E4DF-2BDE-4754-BD45-9E5EAD938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4508501"/>
                        <a:ext cx="17811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28" name="Object 8">
            <a:extLst>
              <a:ext uri="{FF2B5EF4-FFF2-40B4-BE49-F238E27FC236}">
                <a16:creationId xmlns:a16="http://schemas.microsoft.com/office/drawing/2014/main" id="{3B16279D-E2C1-4CF6-8E42-34ACB3B6FF24}"/>
              </a:ext>
            </a:extLst>
          </p:cNvPr>
          <p:cNvGraphicFramePr>
            <a:graphicFrameLocks noChangeAspect="1"/>
          </p:cNvGraphicFramePr>
          <p:nvPr/>
        </p:nvGraphicFramePr>
        <p:xfrm>
          <a:off x="5232400" y="4508500"/>
          <a:ext cx="1752600" cy="2019300"/>
        </p:xfrm>
        <a:graphic>
          <a:graphicData uri="http://schemas.openxmlformats.org/presentationml/2006/ole">
            <mc:AlternateContent xmlns:mc="http://schemas.openxmlformats.org/markup-compatibility/2006">
              <mc:Choice xmlns:v="urn:schemas-microsoft-com:vml" Requires="v">
                <p:oleObj spid="_x0000_s4102" r:id="rId5" imgW="1752381" imgH="2019048" progId="">
                  <p:embed/>
                </p:oleObj>
              </mc:Choice>
              <mc:Fallback>
                <p:oleObj r:id="rId5" imgW="1752381" imgH="2019048" progId="">
                  <p:embed/>
                  <p:pic>
                    <p:nvPicPr>
                      <p:cNvPr id="133128" name="Object 8">
                        <a:extLst>
                          <a:ext uri="{FF2B5EF4-FFF2-40B4-BE49-F238E27FC236}">
                            <a16:creationId xmlns:a16="http://schemas.microsoft.com/office/drawing/2014/main" id="{3B16279D-E2C1-4CF6-8E42-34ACB3B6F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400" y="4508500"/>
                        <a:ext cx="1752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2102" name="Rectangle 10">
            <a:extLst>
              <a:ext uri="{FF2B5EF4-FFF2-40B4-BE49-F238E27FC236}">
                <a16:creationId xmlns:a16="http://schemas.microsoft.com/office/drawing/2014/main" id="{6F727679-082C-44F5-AD19-81B18C793D05}"/>
              </a:ext>
            </a:extLst>
          </p:cNvPr>
          <p:cNvSpPr>
            <a:spLocks noChangeArrowheads="1"/>
          </p:cNvSpPr>
          <p:nvPr/>
        </p:nvSpPr>
        <p:spPr bwMode="auto">
          <a:xfrm>
            <a:off x="1524001" y="22156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3129" name="Object 9">
            <a:extLst>
              <a:ext uri="{FF2B5EF4-FFF2-40B4-BE49-F238E27FC236}">
                <a16:creationId xmlns:a16="http://schemas.microsoft.com/office/drawing/2014/main" id="{7792ABF1-01CE-4368-BD59-1663C7A5B625}"/>
              </a:ext>
            </a:extLst>
          </p:cNvPr>
          <p:cNvGraphicFramePr>
            <a:graphicFrameLocks noChangeAspect="1"/>
          </p:cNvGraphicFramePr>
          <p:nvPr/>
        </p:nvGraphicFramePr>
        <p:xfrm>
          <a:off x="8543925" y="4508500"/>
          <a:ext cx="1543050" cy="2057400"/>
        </p:xfrm>
        <a:graphic>
          <a:graphicData uri="http://schemas.openxmlformats.org/presentationml/2006/ole">
            <mc:AlternateContent xmlns:mc="http://schemas.openxmlformats.org/markup-compatibility/2006">
              <mc:Choice xmlns:v="urn:schemas-microsoft-com:vml" Requires="v">
                <p:oleObj spid="_x0000_s4103" r:id="rId7" imgW="2266667" imgH="3019048" progId="MSPhotoEd.3">
                  <p:embed/>
                </p:oleObj>
              </mc:Choice>
              <mc:Fallback>
                <p:oleObj r:id="rId7" imgW="2266667" imgH="3019048" progId="MSPhotoEd.3">
                  <p:embed/>
                  <p:pic>
                    <p:nvPicPr>
                      <p:cNvPr id="133129" name="Object 9">
                        <a:extLst>
                          <a:ext uri="{FF2B5EF4-FFF2-40B4-BE49-F238E27FC236}">
                            <a16:creationId xmlns:a16="http://schemas.microsoft.com/office/drawing/2014/main" id="{7792ABF1-01CE-4368-BD59-1663C7A5B6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3925" y="4508500"/>
                        <a:ext cx="1543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checkerboard(across)">
                                      <p:cBhvr>
                                        <p:cTn id="7" dur="500"/>
                                        <p:tgtEl>
                                          <p:spTgt spid="133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Scale>
                                      <p:cBhvr>
                                        <p:cTn id="12" dur="1000" decel="50000" fill="hold">
                                          <p:stCondLst>
                                            <p:cond delay="0"/>
                                          </p:stCondLst>
                                        </p:cTn>
                                        <p:tgtEl>
                                          <p:spTgt spid="133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3127"/>
                                        </p:tgtEl>
                                        <p:attrNameLst>
                                          <p:attrName>ppt_x</p:attrName>
                                          <p:attrName>ppt_y</p:attrName>
                                        </p:attrNameLst>
                                      </p:cBhvr>
                                    </p:animMotion>
                                    <p:animEffect transition="in" filter="fade">
                                      <p:cBhvr>
                                        <p:cTn id="14" dur="1000"/>
                                        <p:tgtEl>
                                          <p:spTgt spid="1331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133128"/>
                                        </p:tgtEl>
                                        <p:attrNameLst>
                                          <p:attrName>style.visibility</p:attrName>
                                        </p:attrNameLst>
                                      </p:cBhvr>
                                      <p:to>
                                        <p:strVal val="visible"/>
                                      </p:to>
                                    </p:set>
                                    <p:animScale>
                                      <p:cBhvr>
                                        <p:cTn id="19" dur="1000" decel="50000" fill="hold">
                                          <p:stCondLst>
                                            <p:cond delay="0"/>
                                          </p:stCondLst>
                                        </p:cTn>
                                        <p:tgtEl>
                                          <p:spTgt spid="133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3128"/>
                                        </p:tgtEl>
                                        <p:attrNameLst>
                                          <p:attrName>ppt_x</p:attrName>
                                          <p:attrName>ppt_y</p:attrName>
                                        </p:attrNameLst>
                                      </p:cBhvr>
                                    </p:animMotion>
                                    <p:animEffect transition="in" filter="fade">
                                      <p:cBhvr>
                                        <p:cTn id="21" dur="1000"/>
                                        <p:tgtEl>
                                          <p:spTgt spid="1331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nodeType="clickEffect">
                                  <p:stCondLst>
                                    <p:cond delay="0"/>
                                  </p:stCondLst>
                                  <p:childTnLst>
                                    <p:set>
                                      <p:cBhvr>
                                        <p:cTn id="25" dur="1" fill="hold">
                                          <p:stCondLst>
                                            <p:cond delay="0"/>
                                          </p:stCondLst>
                                        </p:cTn>
                                        <p:tgtEl>
                                          <p:spTgt spid="133129"/>
                                        </p:tgtEl>
                                        <p:attrNameLst>
                                          <p:attrName>style.visibility</p:attrName>
                                        </p:attrNameLst>
                                      </p:cBhvr>
                                      <p:to>
                                        <p:strVal val="visible"/>
                                      </p:to>
                                    </p:set>
                                    <p:animScale>
                                      <p:cBhvr>
                                        <p:cTn id="26" dur="1000" decel="50000" fill="hold">
                                          <p:stCondLst>
                                            <p:cond delay="0"/>
                                          </p:stCondLst>
                                        </p:cTn>
                                        <p:tgtEl>
                                          <p:spTgt spid="133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33129"/>
                                        </p:tgtEl>
                                        <p:attrNameLst>
                                          <p:attrName>ppt_x</p:attrName>
                                          <p:attrName>ppt_y</p:attrName>
                                        </p:attrNameLst>
                                      </p:cBhvr>
                                    </p:animMotion>
                                    <p:animEffect transition="in" filter="fade">
                                      <p:cBhvr>
                                        <p:cTn id="28" dur="1000"/>
                                        <p:tgtEl>
                                          <p:spTgt spid="133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a:extLst>
              <a:ext uri="{FF2B5EF4-FFF2-40B4-BE49-F238E27FC236}">
                <a16:creationId xmlns:a16="http://schemas.microsoft.com/office/drawing/2014/main" id="{D92EEB59-98D9-47D3-8965-893184D6F1C8}"/>
              </a:ext>
            </a:extLst>
          </p:cNvPr>
          <p:cNvSpPr>
            <a:spLocks noChangeArrowheads="1"/>
          </p:cNvSpPr>
          <p:nvPr/>
        </p:nvSpPr>
        <p:spPr bwMode="auto">
          <a:xfrm>
            <a:off x="1703389" y="156697"/>
            <a:ext cx="6600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66FF"/>
                </a:solidFill>
                <a:cs typeface="Times New Roman" panose="02020603050405020304" pitchFamily="18" charset="0"/>
              </a:rPr>
              <a:t>4.2 Καταστατική εξίσωση των αερίων</a:t>
            </a:r>
            <a:r>
              <a:rPr lang="en-US" altLang="el-GR" sz="1800">
                <a:solidFill>
                  <a:srgbClr val="000000"/>
                </a:solidFill>
              </a:rPr>
              <a:t> </a:t>
            </a:r>
          </a:p>
        </p:txBody>
      </p:sp>
      <p:sp>
        <p:nvSpPr>
          <p:cNvPr id="134150" name="Rectangle 6">
            <a:extLst>
              <a:ext uri="{FF2B5EF4-FFF2-40B4-BE49-F238E27FC236}">
                <a16:creationId xmlns:a16="http://schemas.microsoft.com/office/drawing/2014/main" id="{C1DDA3E3-30D4-4FCA-9EDD-6580BBAD6736}"/>
              </a:ext>
            </a:extLst>
          </p:cNvPr>
          <p:cNvSpPr>
            <a:spLocks noChangeArrowheads="1"/>
          </p:cNvSpPr>
          <p:nvPr/>
        </p:nvSpPr>
        <p:spPr bwMode="auto">
          <a:xfrm>
            <a:off x="1919288" y="1095376"/>
            <a:ext cx="681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a:solidFill>
                  <a:srgbClr val="000000"/>
                </a:solidFill>
                <a:cs typeface="Times New Roman" panose="02020603050405020304" pitchFamily="18" charset="0"/>
              </a:rPr>
              <a:t>Η σταθερά </a:t>
            </a:r>
            <a:r>
              <a:rPr lang="en-US" altLang="el-GR" sz="2000">
                <a:solidFill>
                  <a:srgbClr val="000000"/>
                </a:solidFill>
                <a:cs typeface="Times New Roman" panose="02020603050405020304" pitchFamily="18" charset="0"/>
              </a:rPr>
              <a:t>R</a:t>
            </a:r>
            <a:r>
              <a:rPr lang="en-GB" altLang="el-GR" sz="2000">
                <a:solidFill>
                  <a:srgbClr val="000000"/>
                </a:solidFill>
                <a:cs typeface="Times New Roman" panose="02020603050405020304" pitchFamily="18" charset="0"/>
              </a:rPr>
              <a:t> μπορεί να υπολογιστεί παίρνοντας σαν βάση 1 mol ενός αερίου σε </a:t>
            </a:r>
            <a:r>
              <a:rPr lang="en-US" altLang="el-GR" sz="2000">
                <a:solidFill>
                  <a:srgbClr val="000000"/>
                </a:solidFill>
                <a:cs typeface="Times New Roman" panose="02020603050405020304" pitchFamily="18" charset="0"/>
              </a:rPr>
              <a:t>STP</a:t>
            </a:r>
            <a:r>
              <a:rPr lang="en-GB" altLang="el-GR" sz="2000">
                <a:solidFill>
                  <a:srgbClr val="000000"/>
                </a:solidFill>
                <a:cs typeface="Times New Roman" panose="02020603050405020304" pitchFamily="18" charset="0"/>
              </a:rPr>
              <a:t> συνθήκες:</a:t>
            </a:r>
            <a:r>
              <a:rPr lang="en-US" altLang="el-GR" sz="2000">
                <a:solidFill>
                  <a:srgbClr val="000000"/>
                </a:solidFill>
              </a:rPr>
              <a:t> </a:t>
            </a:r>
          </a:p>
        </p:txBody>
      </p:sp>
      <p:graphicFrame>
        <p:nvGraphicFramePr>
          <p:cNvPr id="134151" name="Object 7">
            <a:extLst>
              <a:ext uri="{FF2B5EF4-FFF2-40B4-BE49-F238E27FC236}">
                <a16:creationId xmlns:a16="http://schemas.microsoft.com/office/drawing/2014/main" id="{3C79113B-3080-4249-92B7-0F5F4F37E0A2}"/>
              </a:ext>
            </a:extLst>
          </p:cNvPr>
          <p:cNvGraphicFramePr>
            <a:graphicFrameLocks noChangeAspect="1"/>
          </p:cNvGraphicFramePr>
          <p:nvPr/>
        </p:nvGraphicFramePr>
        <p:xfrm>
          <a:off x="2927350" y="1989139"/>
          <a:ext cx="4897438" cy="841375"/>
        </p:xfrm>
        <a:graphic>
          <a:graphicData uri="http://schemas.openxmlformats.org/presentationml/2006/ole">
            <mc:AlternateContent xmlns:mc="http://schemas.openxmlformats.org/markup-compatibility/2006">
              <mc:Choice xmlns:v="urn:schemas-microsoft-com:vml" Requires="v">
                <p:oleObj spid="_x0000_s5123" name="Equation" r:id="rId3" imgW="2451100" imgH="431800" progId="Equation.3">
                  <p:embed/>
                </p:oleObj>
              </mc:Choice>
              <mc:Fallback>
                <p:oleObj name="Equation" r:id="rId3" imgW="2451100" imgH="431800" progId="Equation.3">
                  <p:embed/>
                  <p:pic>
                    <p:nvPicPr>
                      <p:cNvPr id="134151" name="Object 7">
                        <a:extLst>
                          <a:ext uri="{FF2B5EF4-FFF2-40B4-BE49-F238E27FC236}">
                            <a16:creationId xmlns:a16="http://schemas.microsoft.com/office/drawing/2014/main" id="{3C79113B-3080-4249-92B7-0F5F4F37E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1989139"/>
                        <a:ext cx="48974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3">
            <a:extLst>
              <a:ext uri="{FF2B5EF4-FFF2-40B4-BE49-F238E27FC236}">
                <a16:creationId xmlns:a16="http://schemas.microsoft.com/office/drawing/2014/main" id="{21F00BF7-A09B-46DA-9C33-074391947A48}"/>
              </a:ext>
            </a:extLst>
          </p:cNvPr>
          <p:cNvGrpSpPr>
            <a:grpSpLocks/>
          </p:cNvGrpSpPr>
          <p:nvPr/>
        </p:nvGrpSpPr>
        <p:grpSpPr bwMode="auto">
          <a:xfrm>
            <a:off x="2063750" y="3211514"/>
            <a:ext cx="7215188" cy="1825626"/>
            <a:chOff x="340" y="2023"/>
            <a:chExt cx="4545" cy="1150"/>
          </a:xfrm>
        </p:grpSpPr>
        <p:sp>
          <p:nvSpPr>
            <p:cNvPr id="133127" name="Rectangle 9">
              <a:extLst>
                <a:ext uri="{FF2B5EF4-FFF2-40B4-BE49-F238E27FC236}">
                  <a16:creationId xmlns:a16="http://schemas.microsoft.com/office/drawing/2014/main" id="{CD235F04-AE9A-4719-AF25-18E289110FDB}"/>
                </a:ext>
              </a:extLst>
            </p:cNvPr>
            <p:cNvSpPr>
              <a:spLocks noChangeArrowheads="1"/>
            </p:cNvSpPr>
            <p:nvPr/>
          </p:nvSpPr>
          <p:spPr bwMode="auto">
            <a:xfrm>
              <a:off x="340" y="2023"/>
              <a:ext cx="45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a:solidFill>
                    <a:srgbClr val="000000"/>
                  </a:solidFill>
                  <a:cs typeface="Times New Roman" panose="02020603050405020304" pitchFamily="18" charset="0"/>
                </a:rPr>
                <a:t>Η παραπάνω σχέση, η οποία συνήθως γράφεται με τη μορφή</a:t>
              </a:r>
              <a:r>
                <a:rPr lang="en-US" altLang="el-GR" sz="1800">
                  <a:solidFill>
                    <a:srgbClr val="000000"/>
                  </a:solidFill>
                </a:rPr>
                <a:t> </a:t>
              </a:r>
            </a:p>
          </p:txBody>
        </p:sp>
        <p:sp>
          <p:nvSpPr>
            <p:cNvPr id="133128" name="Text Box 10">
              <a:extLst>
                <a:ext uri="{FF2B5EF4-FFF2-40B4-BE49-F238E27FC236}">
                  <a16:creationId xmlns:a16="http://schemas.microsoft.com/office/drawing/2014/main" id="{5759CE21-7408-431C-A66C-A3A42E714C71}"/>
                </a:ext>
              </a:extLst>
            </p:cNvPr>
            <p:cNvSpPr txBox="1">
              <a:spLocks noChangeArrowheads="1"/>
            </p:cNvSpPr>
            <p:nvPr/>
          </p:nvSpPr>
          <p:spPr bwMode="auto">
            <a:xfrm>
              <a:off x="1973" y="2478"/>
              <a:ext cx="1451" cy="363"/>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l-GR" sz="2800" i="1">
                  <a:solidFill>
                    <a:srgbClr val="000000"/>
                  </a:solidFill>
                </a:rPr>
                <a:t>P V = n R T</a:t>
              </a:r>
              <a:endParaRPr lang="en-US" altLang="el-GR" sz="2800">
                <a:solidFill>
                  <a:srgbClr val="000000"/>
                </a:solidFill>
              </a:endParaRPr>
            </a:p>
          </p:txBody>
        </p:sp>
        <p:sp>
          <p:nvSpPr>
            <p:cNvPr id="133129" name="Rectangle 12">
              <a:extLst>
                <a:ext uri="{FF2B5EF4-FFF2-40B4-BE49-F238E27FC236}">
                  <a16:creationId xmlns:a16="http://schemas.microsoft.com/office/drawing/2014/main" id="{E13E2E07-F4CD-4A04-9242-D43325BE7A2E}"/>
                </a:ext>
              </a:extLst>
            </p:cNvPr>
            <p:cNvSpPr>
              <a:spLocks noChangeArrowheads="1"/>
            </p:cNvSpPr>
            <p:nvPr/>
          </p:nvSpPr>
          <p:spPr bwMode="auto">
            <a:xfrm>
              <a:off x="476" y="2921"/>
              <a:ext cx="43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a:solidFill>
                    <a:srgbClr val="000000"/>
                  </a:solidFill>
                  <a:cs typeface="Times New Roman" panose="02020603050405020304" pitchFamily="18" charset="0"/>
                </a:rPr>
                <a:t>ονομάζεται </a:t>
              </a:r>
              <a:r>
                <a:rPr lang="en-GB" altLang="el-GR" sz="2000" b="1" i="1">
                  <a:solidFill>
                    <a:srgbClr val="000000"/>
                  </a:solidFill>
                  <a:cs typeface="Times New Roman" panose="02020603050405020304" pitchFamily="18" charset="0"/>
                </a:rPr>
                <a:t>καταστατική εξίσωση των ιδανικών αερίων</a:t>
              </a:r>
              <a:r>
                <a:rPr lang="en-GB" altLang="el-GR" sz="2000" i="1">
                  <a:solidFill>
                    <a:srgbClr val="000000"/>
                  </a:solidFill>
                  <a:cs typeface="Times New Roman" panose="02020603050405020304" pitchFamily="18" charset="0"/>
                </a:rPr>
                <a:t>.</a:t>
              </a:r>
              <a:r>
                <a:rPr lang="en-US" altLang="el-GR" sz="2000">
                  <a:solidFill>
                    <a:srgbClr val="000000"/>
                  </a:solidFill>
                </a:rPr>
                <a:t> </a:t>
              </a:r>
            </a:p>
          </p:txBody>
        </p:sp>
      </p:grpSp>
      <p:sp>
        <p:nvSpPr>
          <p:cNvPr id="134159" name="Rectangle 15">
            <a:extLst>
              <a:ext uri="{FF2B5EF4-FFF2-40B4-BE49-F238E27FC236}">
                <a16:creationId xmlns:a16="http://schemas.microsoft.com/office/drawing/2014/main" id="{9FC2D8E5-7618-40EB-B8FE-FD7400C1028D}"/>
              </a:ext>
            </a:extLst>
          </p:cNvPr>
          <p:cNvSpPr>
            <a:spLocks noChangeArrowheads="1"/>
          </p:cNvSpPr>
          <p:nvPr/>
        </p:nvSpPr>
        <p:spPr bwMode="auto">
          <a:xfrm>
            <a:off x="1992313" y="5240250"/>
            <a:ext cx="8064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400" b="1" i="1">
                <a:solidFill>
                  <a:srgbClr val="000000"/>
                </a:solidFill>
                <a:cs typeface="Times New Roman" panose="02020603050405020304" pitchFamily="18" charset="0"/>
              </a:rPr>
              <a:t>Τα αέρια που υπακούουν στην καταστατική εξίσωση, για οποιαδήποτε τιμή πίεσης και θερμοκρασίας, ονομάζονται ιδανικά ή τέλεια αέρια.</a:t>
            </a:r>
            <a:r>
              <a:rPr lang="en-GB" altLang="el-GR" sz="2400" b="1">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4150"/>
                                        </p:tgtEl>
                                        <p:attrNameLst>
                                          <p:attrName>style.visibility</p:attrName>
                                        </p:attrNameLst>
                                      </p:cBhvr>
                                      <p:to>
                                        <p:strVal val="visible"/>
                                      </p:to>
                                    </p:set>
                                    <p:animEffect transition="in" filter="strips(downRight)">
                                      <p:cBhvr>
                                        <p:cTn id="7" dur="500"/>
                                        <p:tgtEl>
                                          <p:spTgt spid="134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3415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4159"/>
                                        </p:tgtEl>
                                        <p:attrNameLst>
                                          <p:attrName>style.visibility</p:attrName>
                                        </p:attrNameLst>
                                      </p:cBhvr>
                                      <p:to>
                                        <p:strVal val="visible"/>
                                      </p:to>
                                    </p:set>
                                    <p:animEffect transition="in" filter="checkerboard(across)">
                                      <p:cBhvr>
                                        <p:cTn id="21" dur="500"/>
                                        <p:tgtEl>
                                          <p:spTgt spid="134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p:bldP spid="1341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Group 8">
            <a:extLst>
              <a:ext uri="{FF2B5EF4-FFF2-40B4-BE49-F238E27FC236}">
                <a16:creationId xmlns:a16="http://schemas.microsoft.com/office/drawing/2014/main" id="{1B7A1799-0BBE-47C5-BBDD-0BE9070FB7C3}"/>
              </a:ext>
            </a:extLst>
          </p:cNvPr>
          <p:cNvGrpSpPr>
            <a:grpSpLocks/>
          </p:cNvGrpSpPr>
          <p:nvPr/>
        </p:nvGrpSpPr>
        <p:grpSpPr bwMode="auto">
          <a:xfrm>
            <a:off x="1774826" y="258763"/>
            <a:ext cx="9409113" cy="976314"/>
            <a:chOff x="158" y="163"/>
            <a:chExt cx="5927" cy="615"/>
          </a:xfrm>
        </p:grpSpPr>
        <p:sp>
          <p:nvSpPr>
            <p:cNvPr id="134154" name="Rectangle 5">
              <a:extLst>
                <a:ext uri="{FF2B5EF4-FFF2-40B4-BE49-F238E27FC236}">
                  <a16:creationId xmlns:a16="http://schemas.microsoft.com/office/drawing/2014/main" id="{37652C9C-E18E-42D0-BB6F-D8B81ED77B6A}"/>
                </a:ext>
              </a:extLst>
            </p:cNvPr>
            <p:cNvSpPr>
              <a:spLocks noChangeArrowheads="1"/>
            </p:cNvSpPr>
            <p:nvPr/>
          </p:nvSpPr>
          <p:spPr bwMode="auto">
            <a:xfrm>
              <a:off x="158" y="163"/>
              <a:ext cx="59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66FF"/>
                  </a:solidFill>
                  <a:cs typeface="Times New Roman" panose="02020603050405020304" pitchFamily="18" charset="0"/>
                </a:rPr>
                <a:t>4.3 Συγκέντρωση διαλύματος - Αραίωση, ανάμειξη διαλυμάτων</a:t>
              </a:r>
              <a:r>
                <a:rPr lang="en-US" altLang="el-GR" sz="1800">
                  <a:solidFill>
                    <a:srgbClr val="000000"/>
                  </a:solidFill>
                </a:rPr>
                <a:t> </a:t>
              </a:r>
            </a:p>
          </p:txBody>
        </p:sp>
        <p:sp>
          <p:nvSpPr>
            <p:cNvPr id="134155" name="Rectangle 7">
              <a:extLst>
                <a:ext uri="{FF2B5EF4-FFF2-40B4-BE49-F238E27FC236}">
                  <a16:creationId xmlns:a16="http://schemas.microsoft.com/office/drawing/2014/main" id="{350ED4F1-A56D-4CFE-A169-D7C8E91783E9}"/>
                </a:ext>
              </a:extLst>
            </p:cNvPr>
            <p:cNvSpPr>
              <a:spLocks noChangeArrowheads="1"/>
            </p:cNvSpPr>
            <p:nvPr/>
          </p:nvSpPr>
          <p:spPr bwMode="auto">
            <a:xfrm>
              <a:off x="363" y="526"/>
              <a:ext cx="406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a:solidFill>
                    <a:srgbClr val="3366FF"/>
                  </a:solidFill>
                  <a:cs typeface="Times New Roman" panose="02020603050405020304" pitchFamily="18" charset="0"/>
                </a:rPr>
                <a:t>Συγκέντρωση ή μοριακότητα κατ'  όγκο διαλύματος</a:t>
              </a:r>
              <a:r>
                <a:rPr lang="en-GB" altLang="el-GR" sz="1800">
                  <a:solidFill>
                    <a:srgbClr val="000000"/>
                  </a:solidFill>
                </a:rPr>
                <a:t> </a:t>
              </a:r>
            </a:p>
          </p:txBody>
        </p:sp>
      </p:grpSp>
      <p:sp>
        <p:nvSpPr>
          <p:cNvPr id="134147" name="Rectangle 10">
            <a:extLst>
              <a:ext uri="{FF2B5EF4-FFF2-40B4-BE49-F238E27FC236}">
                <a16:creationId xmlns:a16="http://schemas.microsoft.com/office/drawing/2014/main" id="{037732F2-79D6-43BB-87EE-318810F51896}"/>
              </a:ext>
            </a:extLst>
          </p:cNvPr>
          <p:cNvSpPr>
            <a:spLocks noChangeArrowheads="1"/>
          </p:cNvSpPr>
          <p:nvPr/>
        </p:nvSpPr>
        <p:spPr bwMode="auto">
          <a:xfrm>
            <a:off x="1524001" y="22013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5177" name="Object 9">
            <a:extLst>
              <a:ext uri="{FF2B5EF4-FFF2-40B4-BE49-F238E27FC236}">
                <a16:creationId xmlns:a16="http://schemas.microsoft.com/office/drawing/2014/main" id="{AAA5447A-C064-43A2-8991-9FDF2E095145}"/>
              </a:ext>
            </a:extLst>
          </p:cNvPr>
          <p:cNvGraphicFramePr>
            <a:graphicFrameLocks noChangeAspect="1"/>
          </p:cNvGraphicFramePr>
          <p:nvPr/>
        </p:nvGraphicFramePr>
        <p:xfrm>
          <a:off x="2063751" y="1341438"/>
          <a:ext cx="2087563" cy="2519362"/>
        </p:xfrm>
        <a:graphic>
          <a:graphicData uri="http://schemas.openxmlformats.org/presentationml/2006/ole">
            <mc:AlternateContent xmlns:mc="http://schemas.openxmlformats.org/markup-compatibility/2006">
              <mc:Choice xmlns:v="urn:schemas-microsoft-com:vml" Requires="v">
                <p:oleObj spid="_x0000_s6149" r:id="rId3" imgW="2610214" imgH="3533333" progId="MSPhotoEd.3">
                  <p:embed/>
                </p:oleObj>
              </mc:Choice>
              <mc:Fallback>
                <p:oleObj r:id="rId3" imgW="2610214" imgH="3533333" progId="MSPhotoEd.3">
                  <p:embed/>
                  <p:pic>
                    <p:nvPicPr>
                      <p:cNvPr id="135177" name="Object 9">
                        <a:extLst>
                          <a:ext uri="{FF2B5EF4-FFF2-40B4-BE49-F238E27FC236}">
                            <a16:creationId xmlns:a16="http://schemas.microsoft.com/office/drawing/2014/main" id="{AAA5447A-C064-43A2-8991-9FDF2E095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1341438"/>
                        <a:ext cx="208756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4149" name="Rectangle 12">
            <a:extLst>
              <a:ext uri="{FF2B5EF4-FFF2-40B4-BE49-F238E27FC236}">
                <a16:creationId xmlns:a16="http://schemas.microsoft.com/office/drawing/2014/main" id="{1B930078-2B02-43F9-B847-A700930819D6}"/>
              </a:ext>
            </a:extLst>
          </p:cNvPr>
          <p:cNvSpPr>
            <a:spLocks noChangeArrowheads="1"/>
          </p:cNvSpPr>
          <p:nvPr/>
        </p:nvSpPr>
        <p:spPr bwMode="auto">
          <a:xfrm>
            <a:off x="1524001" y="17870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5179" name="Object 11">
            <a:extLst>
              <a:ext uri="{FF2B5EF4-FFF2-40B4-BE49-F238E27FC236}">
                <a16:creationId xmlns:a16="http://schemas.microsoft.com/office/drawing/2014/main" id="{CCC2CE45-FD50-458F-AF16-5F474066C14A}"/>
              </a:ext>
            </a:extLst>
          </p:cNvPr>
          <p:cNvGraphicFramePr>
            <a:graphicFrameLocks noChangeAspect="1"/>
          </p:cNvGraphicFramePr>
          <p:nvPr/>
        </p:nvGraphicFramePr>
        <p:xfrm>
          <a:off x="4800600" y="1341439"/>
          <a:ext cx="2305050" cy="2592387"/>
        </p:xfrm>
        <a:graphic>
          <a:graphicData uri="http://schemas.openxmlformats.org/presentationml/2006/ole">
            <mc:AlternateContent xmlns:mc="http://schemas.openxmlformats.org/markup-compatibility/2006">
              <mc:Choice xmlns:v="urn:schemas-microsoft-com:vml" Requires="v">
                <p:oleObj spid="_x0000_s6150" r:id="rId5" imgW="1838095" imgH="3467584" progId="MSPhotoEd.3">
                  <p:embed/>
                </p:oleObj>
              </mc:Choice>
              <mc:Fallback>
                <p:oleObj r:id="rId5" imgW="1838095" imgH="3467584" progId="MSPhotoEd.3">
                  <p:embed/>
                  <p:pic>
                    <p:nvPicPr>
                      <p:cNvPr id="135179" name="Object 11">
                        <a:extLst>
                          <a:ext uri="{FF2B5EF4-FFF2-40B4-BE49-F238E27FC236}">
                            <a16:creationId xmlns:a16="http://schemas.microsoft.com/office/drawing/2014/main" id="{CCC2CE45-FD50-458F-AF16-5F474066C1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341439"/>
                        <a:ext cx="23050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4151" name="Rectangle 14">
            <a:extLst>
              <a:ext uri="{FF2B5EF4-FFF2-40B4-BE49-F238E27FC236}">
                <a16:creationId xmlns:a16="http://schemas.microsoft.com/office/drawing/2014/main" id="{33540C6A-779C-44C6-9DCC-C975C080E9A5}"/>
              </a:ext>
            </a:extLst>
          </p:cNvPr>
          <p:cNvSpPr>
            <a:spLocks noChangeArrowheads="1"/>
          </p:cNvSpPr>
          <p:nvPr/>
        </p:nvSpPr>
        <p:spPr bwMode="auto">
          <a:xfrm>
            <a:off x="1524001" y="18060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5181" name="Object 13">
            <a:extLst>
              <a:ext uri="{FF2B5EF4-FFF2-40B4-BE49-F238E27FC236}">
                <a16:creationId xmlns:a16="http://schemas.microsoft.com/office/drawing/2014/main" id="{AACFE2FA-D5E8-486B-9D14-1D2D76355CE1}"/>
              </a:ext>
            </a:extLst>
          </p:cNvPr>
          <p:cNvGraphicFramePr>
            <a:graphicFrameLocks noChangeAspect="1"/>
          </p:cNvGraphicFramePr>
          <p:nvPr/>
        </p:nvGraphicFramePr>
        <p:xfrm>
          <a:off x="7824789" y="1341438"/>
          <a:ext cx="2160587" cy="2520950"/>
        </p:xfrm>
        <a:graphic>
          <a:graphicData uri="http://schemas.openxmlformats.org/presentationml/2006/ole">
            <mc:AlternateContent xmlns:mc="http://schemas.openxmlformats.org/markup-compatibility/2006">
              <mc:Choice xmlns:v="urn:schemas-microsoft-com:vml" Requires="v">
                <p:oleObj spid="_x0000_s6151" r:id="rId7" imgW="1523810" imgH="2876190" progId="MSPhotoEd.3">
                  <p:embed/>
                </p:oleObj>
              </mc:Choice>
              <mc:Fallback>
                <p:oleObj r:id="rId7" imgW="1523810" imgH="2876190" progId="MSPhotoEd.3">
                  <p:embed/>
                  <p:pic>
                    <p:nvPicPr>
                      <p:cNvPr id="135181" name="Object 13">
                        <a:extLst>
                          <a:ext uri="{FF2B5EF4-FFF2-40B4-BE49-F238E27FC236}">
                            <a16:creationId xmlns:a16="http://schemas.microsoft.com/office/drawing/2014/main" id="{AACFE2FA-D5E8-486B-9D14-1D2D76355C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4789" y="1341438"/>
                        <a:ext cx="21605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5183" name="Picture 15" descr="4">
            <a:extLst>
              <a:ext uri="{FF2B5EF4-FFF2-40B4-BE49-F238E27FC236}">
                <a16:creationId xmlns:a16="http://schemas.microsoft.com/office/drawing/2014/main" id="{2DE19D2B-4C9F-422F-B22A-22DA4C5424C7}"/>
              </a:ext>
            </a:extLst>
          </p:cNvPr>
          <p:cNvPicPr>
            <a:picLocks noChangeAspect="1" noChangeArrowheads="1"/>
          </p:cNvPicPr>
          <p:nvPr/>
        </p:nvPicPr>
        <p:blipFill>
          <a:blip r:embed="rId9">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3359151" y="4157664"/>
            <a:ext cx="518477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5177"/>
                                        </p:tgtEl>
                                        <p:attrNameLst>
                                          <p:attrName>style.visibility</p:attrName>
                                        </p:attrNameLst>
                                      </p:cBhvr>
                                      <p:to>
                                        <p:strVal val="visible"/>
                                      </p:to>
                                    </p:set>
                                    <p:animScale>
                                      <p:cBhvr>
                                        <p:cTn id="7" dur="1000" decel="50000" fill="hold">
                                          <p:stCondLst>
                                            <p:cond delay="0"/>
                                          </p:stCondLst>
                                        </p:cTn>
                                        <p:tgtEl>
                                          <p:spTgt spid="1351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5177"/>
                                        </p:tgtEl>
                                        <p:attrNameLst>
                                          <p:attrName>ppt_x</p:attrName>
                                          <p:attrName>ppt_y</p:attrName>
                                        </p:attrNameLst>
                                      </p:cBhvr>
                                    </p:animMotion>
                                    <p:animEffect transition="in" filter="fade">
                                      <p:cBhvr>
                                        <p:cTn id="9" dur="1000"/>
                                        <p:tgtEl>
                                          <p:spTgt spid="1351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35179"/>
                                        </p:tgtEl>
                                        <p:attrNameLst>
                                          <p:attrName>style.visibility</p:attrName>
                                        </p:attrNameLst>
                                      </p:cBhvr>
                                      <p:to>
                                        <p:strVal val="visible"/>
                                      </p:to>
                                    </p:set>
                                    <p:animScale>
                                      <p:cBhvr>
                                        <p:cTn id="14" dur="1000" decel="50000" fill="hold">
                                          <p:stCondLst>
                                            <p:cond delay="0"/>
                                          </p:stCondLst>
                                        </p:cTn>
                                        <p:tgtEl>
                                          <p:spTgt spid="1351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5179"/>
                                        </p:tgtEl>
                                        <p:attrNameLst>
                                          <p:attrName>ppt_x</p:attrName>
                                          <p:attrName>ppt_y</p:attrName>
                                        </p:attrNameLst>
                                      </p:cBhvr>
                                    </p:animMotion>
                                    <p:animEffect transition="in" filter="fade">
                                      <p:cBhvr>
                                        <p:cTn id="16" dur="1000"/>
                                        <p:tgtEl>
                                          <p:spTgt spid="1351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35181"/>
                                        </p:tgtEl>
                                        <p:attrNameLst>
                                          <p:attrName>style.visibility</p:attrName>
                                        </p:attrNameLst>
                                      </p:cBhvr>
                                      <p:to>
                                        <p:strVal val="visible"/>
                                      </p:to>
                                    </p:set>
                                    <p:animScale>
                                      <p:cBhvr>
                                        <p:cTn id="21" dur="1000" decel="50000" fill="hold">
                                          <p:stCondLst>
                                            <p:cond delay="0"/>
                                          </p:stCondLst>
                                        </p:cTn>
                                        <p:tgtEl>
                                          <p:spTgt spid="135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5181"/>
                                        </p:tgtEl>
                                        <p:attrNameLst>
                                          <p:attrName>ppt_x</p:attrName>
                                          <p:attrName>ppt_y</p:attrName>
                                        </p:attrNameLst>
                                      </p:cBhvr>
                                    </p:animMotion>
                                    <p:animEffect transition="in" filter="fade">
                                      <p:cBhvr>
                                        <p:cTn id="23" dur="1000"/>
                                        <p:tgtEl>
                                          <p:spTgt spid="1351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35183"/>
                                        </p:tgtEl>
                                        <p:attrNameLst>
                                          <p:attrName>style.visibility</p:attrName>
                                        </p:attrNameLst>
                                      </p:cBhvr>
                                      <p:to>
                                        <p:strVal val="visible"/>
                                      </p:to>
                                    </p:set>
                                    <p:anim calcmode="lin" valueType="num">
                                      <p:cBhvr additive="base">
                                        <p:cTn id="28" dur="500" fill="hold"/>
                                        <p:tgtEl>
                                          <p:spTgt spid="135183"/>
                                        </p:tgtEl>
                                        <p:attrNameLst>
                                          <p:attrName>ppt_x</p:attrName>
                                        </p:attrNameLst>
                                      </p:cBhvr>
                                      <p:tavLst>
                                        <p:tav tm="0">
                                          <p:val>
                                            <p:strVal val="#ppt_x"/>
                                          </p:val>
                                        </p:tav>
                                        <p:tav tm="100000">
                                          <p:val>
                                            <p:strVal val="#ppt_x"/>
                                          </p:val>
                                        </p:tav>
                                      </p:tavLst>
                                    </p:anim>
                                    <p:anim calcmode="lin" valueType="num">
                                      <p:cBhvr additive="base">
                                        <p:cTn id="29" dur="500" fill="hold"/>
                                        <p:tgtEl>
                                          <p:spTgt spid="135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70" name="Group 4">
            <a:extLst>
              <a:ext uri="{FF2B5EF4-FFF2-40B4-BE49-F238E27FC236}">
                <a16:creationId xmlns:a16="http://schemas.microsoft.com/office/drawing/2014/main" id="{3469CE0A-117A-48C3-BD96-17EDB954E5A1}"/>
              </a:ext>
            </a:extLst>
          </p:cNvPr>
          <p:cNvGrpSpPr>
            <a:grpSpLocks/>
          </p:cNvGrpSpPr>
          <p:nvPr/>
        </p:nvGrpSpPr>
        <p:grpSpPr bwMode="auto">
          <a:xfrm>
            <a:off x="1774826" y="258763"/>
            <a:ext cx="9409113" cy="976314"/>
            <a:chOff x="158" y="163"/>
            <a:chExt cx="5927" cy="615"/>
          </a:xfrm>
        </p:grpSpPr>
        <p:sp>
          <p:nvSpPr>
            <p:cNvPr id="135174" name="Rectangle 5">
              <a:extLst>
                <a:ext uri="{FF2B5EF4-FFF2-40B4-BE49-F238E27FC236}">
                  <a16:creationId xmlns:a16="http://schemas.microsoft.com/office/drawing/2014/main" id="{623FB6E9-F670-48F7-B358-2A2CF2E3BCCF}"/>
                </a:ext>
              </a:extLst>
            </p:cNvPr>
            <p:cNvSpPr>
              <a:spLocks noChangeArrowheads="1"/>
            </p:cNvSpPr>
            <p:nvPr/>
          </p:nvSpPr>
          <p:spPr bwMode="auto">
            <a:xfrm>
              <a:off x="158" y="163"/>
              <a:ext cx="59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66FF"/>
                  </a:solidFill>
                  <a:cs typeface="Times New Roman" panose="02020603050405020304" pitchFamily="18" charset="0"/>
                </a:rPr>
                <a:t>4.3 Συγκέντρωση διαλύματος - Αραίωση, ανάμειξη διαλυμάτων</a:t>
              </a:r>
              <a:r>
                <a:rPr lang="en-US" altLang="el-GR" sz="1800">
                  <a:solidFill>
                    <a:srgbClr val="000000"/>
                  </a:solidFill>
                </a:rPr>
                <a:t> </a:t>
              </a:r>
            </a:p>
          </p:txBody>
        </p:sp>
        <p:sp>
          <p:nvSpPr>
            <p:cNvPr id="135175" name="Rectangle 6">
              <a:extLst>
                <a:ext uri="{FF2B5EF4-FFF2-40B4-BE49-F238E27FC236}">
                  <a16:creationId xmlns:a16="http://schemas.microsoft.com/office/drawing/2014/main" id="{6734B47A-4EE8-4BA3-92F2-E6E192E01FB3}"/>
                </a:ext>
              </a:extLst>
            </p:cNvPr>
            <p:cNvSpPr>
              <a:spLocks noChangeArrowheads="1"/>
            </p:cNvSpPr>
            <p:nvPr/>
          </p:nvSpPr>
          <p:spPr bwMode="auto">
            <a:xfrm>
              <a:off x="363" y="526"/>
              <a:ext cx="406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a:solidFill>
                    <a:srgbClr val="3366FF"/>
                  </a:solidFill>
                  <a:cs typeface="Times New Roman" panose="02020603050405020304" pitchFamily="18" charset="0"/>
                </a:rPr>
                <a:t>Συγκέντρωση ή μοριακότητα κατ'  όγκο διαλύματος</a:t>
              </a:r>
              <a:r>
                <a:rPr lang="en-GB" altLang="el-GR" sz="1800">
                  <a:solidFill>
                    <a:srgbClr val="000000"/>
                  </a:solidFill>
                </a:rPr>
                <a:t> </a:t>
              </a:r>
            </a:p>
          </p:txBody>
        </p:sp>
      </p:grpSp>
      <p:sp>
        <p:nvSpPr>
          <p:cNvPr id="136200" name="Rectangle 8">
            <a:extLst>
              <a:ext uri="{FF2B5EF4-FFF2-40B4-BE49-F238E27FC236}">
                <a16:creationId xmlns:a16="http://schemas.microsoft.com/office/drawing/2014/main" id="{633939DE-AFDE-4D1A-B7DD-A4F675355514}"/>
              </a:ext>
            </a:extLst>
          </p:cNvPr>
          <p:cNvSpPr>
            <a:spLocks noChangeArrowheads="1"/>
          </p:cNvSpPr>
          <p:nvPr/>
        </p:nvSpPr>
        <p:spPr bwMode="auto">
          <a:xfrm>
            <a:off x="1774825" y="1420725"/>
            <a:ext cx="8516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fontAlgn="base">
              <a:spcBef>
                <a:spcPct val="0"/>
              </a:spcBef>
              <a:spcAft>
                <a:spcPct val="0"/>
              </a:spcAft>
              <a:buFont typeface="Wingdings" panose="05000000000000000000" pitchFamily="2" charset="2"/>
              <a:buChar char=""/>
            </a:pPr>
            <a:r>
              <a:rPr lang="el-GR" altLang="el-GR" sz="2400" i="1">
                <a:solidFill>
                  <a:srgbClr val="000000"/>
                </a:solidFill>
                <a:cs typeface="Times New Roman" panose="02020603050405020304" pitchFamily="18" charset="0"/>
              </a:rPr>
              <a:t>η μοριακότητα κατ' όγκο ή συγκέντρωση ή </a:t>
            </a:r>
            <a:r>
              <a:rPr lang="en-US" altLang="el-GR" sz="2400" i="1">
                <a:solidFill>
                  <a:srgbClr val="000000"/>
                </a:solidFill>
                <a:cs typeface="Times New Roman" panose="02020603050405020304" pitchFamily="18" charset="0"/>
              </a:rPr>
              <a:t>Molarity</a:t>
            </a:r>
            <a:r>
              <a:rPr lang="el-GR" altLang="el-GR" sz="2400" i="1">
                <a:solidFill>
                  <a:srgbClr val="000000"/>
                </a:solidFill>
                <a:cs typeface="Times New Roman" panose="02020603050405020304" pitchFamily="18" charset="0"/>
              </a:rPr>
              <a:t>, εκφράζει τα mol διαλυμένης ουσίας που περιέχονται σε 1 L διαλύματος. Δηλαδή, έχουμε:</a:t>
            </a:r>
          </a:p>
        </p:txBody>
      </p:sp>
      <p:sp>
        <p:nvSpPr>
          <p:cNvPr id="136201" name="Text Box 9">
            <a:extLst>
              <a:ext uri="{FF2B5EF4-FFF2-40B4-BE49-F238E27FC236}">
                <a16:creationId xmlns:a16="http://schemas.microsoft.com/office/drawing/2014/main" id="{91E3ECA8-23CC-4569-8F7D-0D8EF456866F}"/>
              </a:ext>
            </a:extLst>
          </p:cNvPr>
          <p:cNvSpPr txBox="1">
            <a:spLocks noChangeArrowheads="1"/>
          </p:cNvSpPr>
          <p:nvPr/>
        </p:nvSpPr>
        <p:spPr bwMode="auto">
          <a:xfrm>
            <a:off x="4943475" y="2852739"/>
            <a:ext cx="2089150" cy="504825"/>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l-GR" sz="2400" i="1">
                <a:solidFill>
                  <a:srgbClr val="000000"/>
                </a:solidFill>
              </a:rPr>
              <a:t>   </a:t>
            </a:r>
            <a:r>
              <a:rPr lang="en-US" altLang="el-GR" sz="2800" i="1">
                <a:solidFill>
                  <a:srgbClr val="000000"/>
                </a:solidFill>
              </a:rPr>
              <a:t>c </a:t>
            </a:r>
            <a:r>
              <a:rPr lang="el-GR" altLang="el-GR" sz="2800" i="1">
                <a:solidFill>
                  <a:srgbClr val="000000"/>
                </a:solidFill>
              </a:rPr>
              <a:t>= n / V</a:t>
            </a:r>
            <a:endParaRPr lang="en-US" altLang="el-GR" sz="2800">
              <a:solidFill>
                <a:srgbClr val="000000"/>
              </a:solidFill>
            </a:endParaRPr>
          </a:p>
        </p:txBody>
      </p:sp>
      <p:sp>
        <p:nvSpPr>
          <p:cNvPr id="136203" name="Rectangle 11">
            <a:extLst>
              <a:ext uri="{FF2B5EF4-FFF2-40B4-BE49-F238E27FC236}">
                <a16:creationId xmlns:a16="http://schemas.microsoft.com/office/drawing/2014/main" id="{92237CD1-6B76-4B59-B7EE-07C405D9C43B}"/>
              </a:ext>
            </a:extLst>
          </p:cNvPr>
          <p:cNvSpPr>
            <a:spLocks noChangeArrowheads="1"/>
          </p:cNvSpPr>
          <p:nvPr/>
        </p:nvSpPr>
        <p:spPr bwMode="auto">
          <a:xfrm>
            <a:off x="1799658" y="3923179"/>
            <a:ext cx="67686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400" dirty="0">
                <a:solidFill>
                  <a:srgbClr val="000000"/>
                </a:solidFill>
                <a:cs typeface="Times New Roman" panose="02020603050405020304" pitchFamily="18" charset="0"/>
              </a:rPr>
              <a:t>Όπου,</a:t>
            </a:r>
            <a:endParaRPr lang="en-US" altLang="el-GR" sz="2400" dirty="0">
              <a:solidFill>
                <a:srgbClr val="000000"/>
              </a:solidFill>
            </a:endParaRPr>
          </a:p>
          <a:p>
            <a:pPr algn="just" eaLnBrk="0" fontAlgn="base" hangingPunct="0">
              <a:spcBef>
                <a:spcPct val="0"/>
              </a:spcBef>
              <a:spcAft>
                <a:spcPct val="0"/>
              </a:spcAft>
              <a:buNone/>
            </a:pPr>
            <a:r>
              <a:rPr lang="en-US" altLang="el-GR" sz="2400" i="1" dirty="0">
                <a:solidFill>
                  <a:srgbClr val="000000"/>
                </a:solidFill>
                <a:cs typeface="Times New Roman" panose="02020603050405020304" pitchFamily="18" charset="0"/>
              </a:rPr>
              <a:t>c</a:t>
            </a:r>
            <a:r>
              <a:rPr lang="el-GR" altLang="el-GR" sz="2400" dirty="0">
                <a:solidFill>
                  <a:srgbClr val="000000"/>
                </a:solidFill>
                <a:cs typeface="Times New Roman" panose="02020603050405020304" pitchFamily="18" charset="0"/>
              </a:rPr>
              <a:t> = η συγκέντρωση του διαλύματος</a:t>
            </a:r>
            <a:endParaRPr lang="en-US" altLang="el-GR" sz="2400" dirty="0">
              <a:solidFill>
                <a:srgbClr val="000000"/>
              </a:solidFill>
            </a:endParaRPr>
          </a:p>
          <a:p>
            <a:pPr algn="just" eaLnBrk="0" fontAlgn="base" hangingPunct="0">
              <a:spcBef>
                <a:spcPct val="0"/>
              </a:spcBef>
              <a:spcAft>
                <a:spcPct val="0"/>
              </a:spcAft>
              <a:buNone/>
            </a:pPr>
            <a:r>
              <a:rPr lang="en-US" altLang="el-GR" sz="2400" i="1" dirty="0">
                <a:solidFill>
                  <a:srgbClr val="000000"/>
                </a:solidFill>
                <a:cs typeface="Times New Roman" panose="02020603050405020304" pitchFamily="18" charset="0"/>
              </a:rPr>
              <a:t>n</a:t>
            </a:r>
            <a:r>
              <a:rPr lang="el-GR" altLang="el-GR" sz="2400" dirty="0">
                <a:solidFill>
                  <a:srgbClr val="000000"/>
                </a:solidFill>
                <a:cs typeface="Times New Roman" panose="02020603050405020304" pitchFamily="18" charset="0"/>
              </a:rPr>
              <a:t> = </a:t>
            </a:r>
            <a:r>
              <a:rPr lang="en-US" altLang="el-GR" sz="2400" dirty="0">
                <a:solidFill>
                  <a:srgbClr val="000000"/>
                </a:solidFill>
                <a:cs typeface="Times New Roman" panose="02020603050405020304" pitchFamily="18" charset="0"/>
              </a:rPr>
              <a:t>o</a:t>
            </a:r>
            <a:r>
              <a:rPr lang="el-GR" altLang="el-GR" sz="2400" dirty="0">
                <a:solidFill>
                  <a:srgbClr val="000000"/>
                </a:solidFill>
                <a:cs typeface="Times New Roman" panose="02020603050405020304" pitchFamily="18" charset="0"/>
              </a:rPr>
              <a:t> αριθμός </a:t>
            </a:r>
            <a:r>
              <a:rPr lang="en-US" altLang="el-GR" sz="2400" dirty="0">
                <a:solidFill>
                  <a:srgbClr val="000000"/>
                </a:solidFill>
                <a:cs typeface="Times New Roman" panose="02020603050405020304" pitchFamily="18" charset="0"/>
              </a:rPr>
              <a:t>mol</a:t>
            </a:r>
            <a:r>
              <a:rPr lang="el-GR" altLang="el-GR" sz="2400" dirty="0">
                <a:solidFill>
                  <a:srgbClr val="000000"/>
                </a:solidFill>
                <a:cs typeface="Times New Roman" panose="02020603050405020304" pitchFamily="18" charset="0"/>
              </a:rPr>
              <a:t> της διαλυμένης ουσίας και</a:t>
            </a:r>
            <a:endParaRPr lang="en-US" altLang="el-GR" sz="2400" dirty="0">
              <a:solidFill>
                <a:srgbClr val="000000"/>
              </a:solidFill>
            </a:endParaRPr>
          </a:p>
          <a:p>
            <a:pPr algn="just" eaLnBrk="0" fontAlgn="base" hangingPunct="0">
              <a:spcBef>
                <a:spcPct val="0"/>
              </a:spcBef>
              <a:spcAft>
                <a:spcPct val="0"/>
              </a:spcAft>
              <a:buNone/>
            </a:pPr>
            <a:r>
              <a:rPr lang="en-US" altLang="el-GR" sz="2400" i="1" dirty="0">
                <a:solidFill>
                  <a:srgbClr val="000000"/>
                </a:solidFill>
                <a:cs typeface="Times New Roman" panose="02020603050405020304" pitchFamily="18" charset="0"/>
              </a:rPr>
              <a:t>V</a:t>
            </a:r>
            <a:r>
              <a:rPr lang="el-GR" altLang="el-GR" sz="2400" dirty="0">
                <a:solidFill>
                  <a:srgbClr val="000000"/>
                </a:solidFill>
                <a:cs typeface="Times New Roman" panose="02020603050405020304" pitchFamily="18" charset="0"/>
              </a:rPr>
              <a:t> = ο όγκος του διαλύματος σε </a:t>
            </a:r>
            <a:r>
              <a:rPr lang="en-US" altLang="el-GR" sz="2400" dirty="0">
                <a:solidFill>
                  <a:srgbClr val="000000"/>
                </a:solidFill>
                <a:cs typeface="Times New Roman" panose="02020603050405020304" pitchFamily="18" charset="0"/>
              </a:rPr>
              <a:t>L</a:t>
            </a:r>
            <a:r>
              <a:rPr lang="el-GR" altLang="el-GR" sz="2400" dirty="0">
                <a:solidFill>
                  <a:srgbClr val="000000"/>
                </a:solidFill>
                <a:cs typeface="Times New Roman" panose="02020603050405020304" pitchFamily="18" charset="0"/>
              </a:rPr>
              <a:t>. </a:t>
            </a:r>
            <a:endParaRPr lang="en-US" altLang="el-GR" sz="2400" dirty="0">
              <a:solidFill>
                <a:srgbClr val="000000"/>
              </a:solidFill>
            </a:endParaRPr>
          </a:p>
          <a:p>
            <a:pPr algn="just" eaLnBrk="0" fontAlgn="base" hangingPunct="0">
              <a:spcBef>
                <a:spcPct val="0"/>
              </a:spcBef>
              <a:spcAft>
                <a:spcPct val="0"/>
              </a:spcAft>
              <a:buNone/>
            </a:pPr>
            <a:r>
              <a:rPr lang="el-GR" altLang="el-GR" sz="2400" dirty="0">
                <a:solidFill>
                  <a:srgbClr val="000000"/>
                </a:solidFill>
                <a:cs typeface="Times New Roman" panose="02020603050405020304" pitchFamily="18" charset="0"/>
              </a:rPr>
              <a:t>Μονάδα της συγκέντρωσης είναι το </a:t>
            </a:r>
            <a:r>
              <a:rPr lang="el-GR" altLang="el-GR" sz="2400" dirty="0" err="1">
                <a:solidFill>
                  <a:srgbClr val="000000"/>
                </a:solidFill>
                <a:cs typeface="Times New Roman" panose="02020603050405020304" pitchFamily="18" charset="0"/>
              </a:rPr>
              <a:t>mol</a:t>
            </a:r>
            <a:r>
              <a:rPr lang="el-GR" altLang="el-GR" sz="2400" dirty="0">
                <a:solidFill>
                  <a:srgbClr val="000000"/>
                </a:solidFill>
                <a:cs typeface="Times New Roman" panose="02020603050405020304" pitchFamily="18" charset="0"/>
              </a:rPr>
              <a:t> L</a:t>
            </a:r>
            <a:r>
              <a:rPr lang="el-GR" altLang="el-GR" sz="2400" baseline="30000" dirty="0">
                <a:solidFill>
                  <a:srgbClr val="000000"/>
                </a:solidFill>
                <a:cs typeface="Times New Roman" panose="02020603050405020304" pitchFamily="18" charset="0"/>
              </a:rPr>
              <a:t>-1</a:t>
            </a:r>
            <a:r>
              <a:rPr lang="el-GR" altLang="el-GR" sz="2400" dirty="0">
                <a:solidFill>
                  <a:srgbClr val="000000"/>
                </a:solidFill>
                <a:cs typeface="Times New Roman" panose="02020603050405020304" pitchFamily="18" charset="0"/>
              </a:rPr>
              <a:t> ή  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6200"/>
                                        </p:tgtEl>
                                        <p:attrNameLst>
                                          <p:attrName>style.visibility</p:attrName>
                                        </p:attrNameLst>
                                      </p:cBhvr>
                                      <p:to>
                                        <p:strVal val="visible"/>
                                      </p:to>
                                    </p:set>
                                    <p:animEffect transition="in" filter="checkerboard(across)">
                                      <p:cBhvr>
                                        <p:cTn id="7" dur="500"/>
                                        <p:tgtEl>
                                          <p:spTgt spid="136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620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6203"/>
                                        </p:tgtEl>
                                        <p:attrNameLst>
                                          <p:attrName>style.visibility</p:attrName>
                                        </p:attrNameLst>
                                      </p:cBhvr>
                                      <p:to>
                                        <p:strVal val="visible"/>
                                      </p:to>
                                    </p:set>
                                    <p:animEffect transition="in" filter="checkerboard(across)">
                                      <p:cBhvr>
                                        <p:cTn id="16" dur="5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p:bldP spid="136201" grpId="0" animBg="1"/>
      <p:bldP spid="1362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9">
            <a:extLst>
              <a:ext uri="{FF2B5EF4-FFF2-40B4-BE49-F238E27FC236}">
                <a16:creationId xmlns:a16="http://schemas.microsoft.com/office/drawing/2014/main" id="{9D8E9E1E-3979-4D74-A1DF-055806065902}"/>
              </a:ext>
            </a:extLst>
          </p:cNvPr>
          <p:cNvGrpSpPr>
            <a:grpSpLocks/>
          </p:cNvGrpSpPr>
          <p:nvPr/>
        </p:nvGrpSpPr>
        <p:grpSpPr bwMode="auto">
          <a:xfrm>
            <a:off x="1774826" y="258763"/>
            <a:ext cx="9409113" cy="904876"/>
            <a:chOff x="158" y="163"/>
            <a:chExt cx="5927" cy="570"/>
          </a:xfrm>
        </p:grpSpPr>
        <p:sp>
          <p:nvSpPr>
            <p:cNvPr id="136203" name="Rectangle 5">
              <a:extLst>
                <a:ext uri="{FF2B5EF4-FFF2-40B4-BE49-F238E27FC236}">
                  <a16:creationId xmlns:a16="http://schemas.microsoft.com/office/drawing/2014/main" id="{7EDA3539-08CD-41D2-BC65-DFAA69021E22}"/>
                </a:ext>
              </a:extLst>
            </p:cNvPr>
            <p:cNvSpPr>
              <a:spLocks noChangeArrowheads="1"/>
            </p:cNvSpPr>
            <p:nvPr/>
          </p:nvSpPr>
          <p:spPr bwMode="auto">
            <a:xfrm>
              <a:off x="158" y="163"/>
              <a:ext cx="59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66FF"/>
                  </a:solidFill>
                  <a:cs typeface="Times New Roman" panose="02020603050405020304" pitchFamily="18" charset="0"/>
                </a:rPr>
                <a:t>4.3 Συγκέντρωση διαλύματος - Αραίωση, ανάμειξη διαλυμάτων</a:t>
              </a:r>
              <a:r>
                <a:rPr lang="en-US" altLang="el-GR" sz="1800">
                  <a:solidFill>
                    <a:srgbClr val="000000"/>
                  </a:solidFill>
                </a:rPr>
                <a:t> </a:t>
              </a:r>
            </a:p>
          </p:txBody>
        </p:sp>
        <p:sp>
          <p:nvSpPr>
            <p:cNvPr id="136204" name="Rectangle 8">
              <a:extLst>
                <a:ext uri="{FF2B5EF4-FFF2-40B4-BE49-F238E27FC236}">
                  <a16:creationId xmlns:a16="http://schemas.microsoft.com/office/drawing/2014/main" id="{4961EBE5-6129-42F9-AC07-C7131D09E407}"/>
                </a:ext>
              </a:extLst>
            </p:cNvPr>
            <p:cNvSpPr>
              <a:spLocks noChangeArrowheads="1"/>
            </p:cNvSpPr>
            <p:nvPr/>
          </p:nvSpPr>
          <p:spPr bwMode="auto">
            <a:xfrm>
              <a:off x="489" y="481"/>
              <a:ext cx="17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a:solidFill>
                    <a:srgbClr val="3366FF"/>
                  </a:solidFill>
                  <a:cs typeface="Times New Roman" panose="02020603050405020304" pitchFamily="18" charset="0"/>
                </a:rPr>
                <a:t>Αραίωση διαλύματος</a:t>
              </a:r>
              <a:r>
                <a:rPr lang="en-US" altLang="el-GR" sz="1800">
                  <a:solidFill>
                    <a:srgbClr val="000000"/>
                  </a:solidFill>
                </a:rPr>
                <a:t> </a:t>
              </a:r>
            </a:p>
          </p:txBody>
        </p:sp>
      </p:grpSp>
      <p:sp>
        <p:nvSpPr>
          <p:cNvPr id="136195" name="Rectangle 11">
            <a:extLst>
              <a:ext uri="{FF2B5EF4-FFF2-40B4-BE49-F238E27FC236}">
                <a16:creationId xmlns:a16="http://schemas.microsoft.com/office/drawing/2014/main" id="{D33223DC-6220-4186-8316-13CD937E43FF}"/>
              </a:ext>
            </a:extLst>
          </p:cNvPr>
          <p:cNvSpPr>
            <a:spLocks noChangeArrowheads="1"/>
          </p:cNvSpPr>
          <p:nvPr/>
        </p:nvSpPr>
        <p:spPr bwMode="auto">
          <a:xfrm>
            <a:off x="1524001" y="17822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7226" name="Object 10">
            <a:extLst>
              <a:ext uri="{FF2B5EF4-FFF2-40B4-BE49-F238E27FC236}">
                <a16:creationId xmlns:a16="http://schemas.microsoft.com/office/drawing/2014/main" id="{E61E0B97-123E-43B3-8F37-AD70628838E8}"/>
              </a:ext>
            </a:extLst>
          </p:cNvPr>
          <p:cNvGraphicFramePr>
            <a:graphicFrameLocks noChangeAspect="1"/>
          </p:cNvGraphicFramePr>
          <p:nvPr/>
        </p:nvGraphicFramePr>
        <p:xfrm>
          <a:off x="2208213" y="1268413"/>
          <a:ext cx="2303462" cy="2881312"/>
        </p:xfrm>
        <a:graphic>
          <a:graphicData uri="http://schemas.openxmlformats.org/presentationml/2006/ole">
            <mc:AlternateContent xmlns:mc="http://schemas.openxmlformats.org/markup-compatibility/2006">
              <mc:Choice xmlns:v="urn:schemas-microsoft-com:vml" Requires="v">
                <p:oleObj spid="_x0000_s7173" r:id="rId3" imgW="1933333" imgH="3657143" progId="MSPhotoEd.3">
                  <p:embed/>
                </p:oleObj>
              </mc:Choice>
              <mc:Fallback>
                <p:oleObj r:id="rId3" imgW="1933333" imgH="3657143" progId="MSPhotoEd.3">
                  <p:embed/>
                  <p:pic>
                    <p:nvPicPr>
                      <p:cNvPr id="137226" name="Object 10">
                        <a:extLst>
                          <a:ext uri="{FF2B5EF4-FFF2-40B4-BE49-F238E27FC236}">
                            <a16:creationId xmlns:a16="http://schemas.microsoft.com/office/drawing/2014/main" id="{E61E0B97-123E-43B3-8F37-AD7062883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268413"/>
                        <a:ext cx="230346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6197" name="Rectangle 13">
            <a:extLst>
              <a:ext uri="{FF2B5EF4-FFF2-40B4-BE49-F238E27FC236}">
                <a16:creationId xmlns:a16="http://schemas.microsoft.com/office/drawing/2014/main" id="{9FDCF1AC-1553-40B1-9EB7-B1C41E9F6908}"/>
              </a:ext>
            </a:extLst>
          </p:cNvPr>
          <p:cNvSpPr>
            <a:spLocks noChangeArrowheads="1"/>
          </p:cNvSpPr>
          <p:nvPr/>
        </p:nvSpPr>
        <p:spPr bwMode="auto">
          <a:xfrm>
            <a:off x="1524001" y="17536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7228" name="Object 12">
            <a:extLst>
              <a:ext uri="{FF2B5EF4-FFF2-40B4-BE49-F238E27FC236}">
                <a16:creationId xmlns:a16="http://schemas.microsoft.com/office/drawing/2014/main" id="{2843E35B-988B-47E1-A57D-B7A384C488FC}"/>
              </a:ext>
            </a:extLst>
          </p:cNvPr>
          <p:cNvGraphicFramePr>
            <a:graphicFrameLocks noChangeAspect="1"/>
          </p:cNvGraphicFramePr>
          <p:nvPr/>
        </p:nvGraphicFramePr>
        <p:xfrm>
          <a:off x="4943475" y="1268413"/>
          <a:ext cx="2376488" cy="2881312"/>
        </p:xfrm>
        <a:graphic>
          <a:graphicData uri="http://schemas.openxmlformats.org/presentationml/2006/ole">
            <mc:AlternateContent xmlns:mc="http://schemas.openxmlformats.org/markup-compatibility/2006">
              <mc:Choice xmlns:v="urn:schemas-microsoft-com:vml" Requires="v">
                <p:oleObj spid="_x0000_s7174" r:id="rId5" imgW="1886213" imgH="3638095" progId="MSPhotoEd.3">
                  <p:embed/>
                </p:oleObj>
              </mc:Choice>
              <mc:Fallback>
                <p:oleObj r:id="rId5" imgW="1886213" imgH="3638095" progId="MSPhotoEd.3">
                  <p:embed/>
                  <p:pic>
                    <p:nvPicPr>
                      <p:cNvPr id="137228" name="Object 12">
                        <a:extLst>
                          <a:ext uri="{FF2B5EF4-FFF2-40B4-BE49-F238E27FC236}">
                            <a16:creationId xmlns:a16="http://schemas.microsoft.com/office/drawing/2014/main" id="{2843E35B-988B-47E1-A57D-B7A384C488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475" y="1268413"/>
                        <a:ext cx="237648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6199" name="Rectangle 15">
            <a:extLst>
              <a:ext uri="{FF2B5EF4-FFF2-40B4-BE49-F238E27FC236}">
                <a16:creationId xmlns:a16="http://schemas.microsoft.com/office/drawing/2014/main" id="{606D8FD2-1415-42D7-8D23-E62DE5F76C4C}"/>
              </a:ext>
            </a:extLst>
          </p:cNvPr>
          <p:cNvSpPr>
            <a:spLocks noChangeArrowheads="1"/>
          </p:cNvSpPr>
          <p:nvPr/>
        </p:nvSpPr>
        <p:spPr bwMode="auto">
          <a:xfrm>
            <a:off x="1524001" y="18822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137230" name="Object 14">
            <a:extLst>
              <a:ext uri="{FF2B5EF4-FFF2-40B4-BE49-F238E27FC236}">
                <a16:creationId xmlns:a16="http://schemas.microsoft.com/office/drawing/2014/main" id="{86808626-40CF-4B20-97FA-E24375CDFE66}"/>
              </a:ext>
            </a:extLst>
          </p:cNvPr>
          <p:cNvGraphicFramePr>
            <a:graphicFrameLocks noChangeAspect="1"/>
          </p:cNvGraphicFramePr>
          <p:nvPr/>
        </p:nvGraphicFramePr>
        <p:xfrm>
          <a:off x="8040688" y="1268413"/>
          <a:ext cx="2087562" cy="2881312"/>
        </p:xfrm>
        <a:graphic>
          <a:graphicData uri="http://schemas.openxmlformats.org/presentationml/2006/ole">
            <mc:AlternateContent xmlns:mc="http://schemas.openxmlformats.org/markup-compatibility/2006">
              <mc:Choice xmlns:v="urn:schemas-microsoft-com:vml" Requires="v">
                <p:oleObj spid="_x0000_s7175" r:id="rId7" imgW="2057143" imgH="3629532" progId="MSPhotoEd.3">
                  <p:embed/>
                </p:oleObj>
              </mc:Choice>
              <mc:Fallback>
                <p:oleObj r:id="rId7" imgW="2057143" imgH="3629532" progId="MSPhotoEd.3">
                  <p:embed/>
                  <p:pic>
                    <p:nvPicPr>
                      <p:cNvPr id="137230" name="Object 14">
                        <a:extLst>
                          <a:ext uri="{FF2B5EF4-FFF2-40B4-BE49-F238E27FC236}">
                            <a16:creationId xmlns:a16="http://schemas.microsoft.com/office/drawing/2014/main" id="{86808626-40CF-4B20-97FA-E24375CDFE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0688" y="1268413"/>
                        <a:ext cx="208756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33" name="Rectangle 17">
            <a:extLst>
              <a:ext uri="{FF2B5EF4-FFF2-40B4-BE49-F238E27FC236}">
                <a16:creationId xmlns:a16="http://schemas.microsoft.com/office/drawing/2014/main" id="{3F8FEEF6-B431-49DE-B579-18F72F40AC3A}"/>
              </a:ext>
            </a:extLst>
          </p:cNvPr>
          <p:cNvSpPr>
            <a:spLocks noChangeArrowheads="1"/>
          </p:cNvSpPr>
          <p:nvPr/>
        </p:nvSpPr>
        <p:spPr bwMode="auto">
          <a:xfrm>
            <a:off x="2208213" y="4365626"/>
            <a:ext cx="7993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1800" b="1">
                <a:solidFill>
                  <a:srgbClr val="000000"/>
                </a:solidFill>
                <a:cs typeface="Times New Roman" panose="02020603050405020304" pitchFamily="18" charset="0"/>
              </a:rPr>
              <a:t>Όταν σε ένα διάλυμα προσθέσουμε νερό, η ποσότητα της διαλυμένης ουσίας παραμένει σταθερή, ενώ ο όγκος του διαλύματος μεγαλώνει. Συνεπώς, το τελικό διάλυμα έχει μικρότερη συγκέντρωση από το αρχικό. Κατά την αραίωση ισχύει η σχέση:</a:t>
            </a:r>
            <a:r>
              <a:rPr lang="en-GB" altLang="el-GR" sz="1800">
                <a:solidFill>
                  <a:srgbClr val="000000"/>
                </a:solidFill>
              </a:rPr>
              <a:t> </a:t>
            </a:r>
          </a:p>
        </p:txBody>
      </p:sp>
      <p:sp>
        <p:nvSpPr>
          <p:cNvPr id="137234" name="Text Box 18">
            <a:extLst>
              <a:ext uri="{FF2B5EF4-FFF2-40B4-BE49-F238E27FC236}">
                <a16:creationId xmlns:a16="http://schemas.microsoft.com/office/drawing/2014/main" id="{9E2668B7-8C91-41E9-BD0B-E2988F709CAF}"/>
              </a:ext>
            </a:extLst>
          </p:cNvPr>
          <p:cNvSpPr txBox="1">
            <a:spLocks noChangeArrowheads="1"/>
          </p:cNvSpPr>
          <p:nvPr/>
        </p:nvSpPr>
        <p:spPr bwMode="auto">
          <a:xfrm>
            <a:off x="5159375" y="5661026"/>
            <a:ext cx="1944688" cy="576263"/>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l-GR" sz="2400" i="1">
                <a:solidFill>
                  <a:srgbClr val="000000"/>
                </a:solidFill>
              </a:rPr>
              <a:t>c</a:t>
            </a:r>
            <a:r>
              <a:rPr lang="en-US" altLang="el-GR" sz="2400" baseline="-25000">
                <a:solidFill>
                  <a:srgbClr val="000000"/>
                </a:solidFill>
              </a:rPr>
              <a:t>1</a:t>
            </a:r>
            <a:r>
              <a:rPr lang="en-US" altLang="el-GR" sz="2400">
                <a:solidFill>
                  <a:srgbClr val="000000"/>
                </a:solidFill>
              </a:rPr>
              <a:t> </a:t>
            </a:r>
            <a:r>
              <a:rPr lang="en-US" altLang="el-GR" sz="2400" i="1">
                <a:solidFill>
                  <a:srgbClr val="000000"/>
                </a:solidFill>
              </a:rPr>
              <a:t>V</a:t>
            </a:r>
            <a:r>
              <a:rPr lang="en-US" altLang="el-GR" sz="2400" baseline="-25000">
                <a:solidFill>
                  <a:srgbClr val="000000"/>
                </a:solidFill>
              </a:rPr>
              <a:t>1 </a:t>
            </a:r>
            <a:r>
              <a:rPr lang="en-US" altLang="el-GR" sz="2400">
                <a:solidFill>
                  <a:srgbClr val="000000"/>
                </a:solidFill>
              </a:rPr>
              <a:t>= </a:t>
            </a:r>
            <a:r>
              <a:rPr lang="en-US" altLang="el-GR" sz="2400" i="1">
                <a:solidFill>
                  <a:srgbClr val="000000"/>
                </a:solidFill>
              </a:rPr>
              <a:t>c</a:t>
            </a:r>
            <a:r>
              <a:rPr lang="en-US" altLang="el-GR" sz="2400" baseline="-25000">
                <a:solidFill>
                  <a:srgbClr val="000000"/>
                </a:solidFill>
              </a:rPr>
              <a:t>2</a:t>
            </a:r>
            <a:r>
              <a:rPr lang="en-US" altLang="el-GR" sz="2400">
                <a:solidFill>
                  <a:srgbClr val="000000"/>
                </a:solidFill>
              </a:rPr>
              <a:t> </a:t>
            </a:r>
            <a:r>
              <a:rPr lang="en-US" altLang="el-GR" sz="2400" i="1">
                <a:solidFill>
                  <a:srgbClr val="000000"/>
                </a:solidFill>
              </a:rPr>
              <a:t>V</a:t>
            </a:r>
            <a:r>
              <a:rPr lang="en-US" altLang="el-GR" sz="2400" baseline="-25000">
                <a:solidFill>
                  <a:srgbClr val="000000"/>
                </a:solidFill>
              </a:rPr>
              <a:t>2</a:t>
            </a:r>
            <a:endParaRPr lang="en-US" altLang="el-GR"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7226"/>
                                        </p:tgtEl>
                                        <p:attrNameLst>
                                          <p:attrName>style.visibility</p:attrName>
                                        </p:attrNameLst>
                                      </p:cBhvr>
                                      <p:to>
                                        <p:strVal val="visible"/>
                                      </p:to>
                                    </p:set>
                                    <p:animScale>
                                      <p:cBhvr>
                                        <p:cTn id="7" dur="1000" decel="50000" fill="hold">
                                          <p:stCondLst>
                                            <p:cond delay="0"/>
                                          </p:stCondLst>
                                        </p:cTn>
                                        <p:tgtEl>
                                          <p:spTgt spid="1372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7226"/>
                                        </p:tgtEl>
                                        <p:attrNameLst>
                                          <p:attrName>ppt_x</p:attrName>
                                          <p:attrName>ppt_y</p:attrName>
                                        </p:attrNameLst>
                                      </p:cBhvr>
                                    </p:animMotion>
                                    <p:animEffect transition="in" filter="fade">
                                      <p:cBhvr>
                                        <p:cTn id="9" dur="1000"/>
                                        <p:tgtEl>
                                          <p:spTgt spid="137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37228"/>
                                        </p:tgtEl>
                                        <p:attrNameLst>
                                          <p:attrName>style.visibility</p:attrName>
                                        </p:attrNameLst>
                                      </p:cBhvr>
                                      <p:to>
                                        <p:strVal val="visible"/>
                                      </p:to>
                                    </p:set>
                                    <p:animScale>
                                      <p:cBhvr>
                                        <p:cTn id="14" dur="1000" decel="50000" fill="hold">
                                          <p:stCondLst>
                                            <p:cond delay="0"/>
                                          </p:stCondLst>
                                        </p:cTn>
                                        <p:tgtEl>
                                          <p:spTgt spid="1372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7228"/>
                                        </p:tgtEl>
                                        <p:attrNameLst>
                                          <p:attrName>ppt_x</p:attrName>
                                          <p:attrName>ppt_y</p:attrName>
                                        </p:attrNameLst>
                                      </p:cBhvr>
                                    </p:animMotion>
                                    <p:animEffect transition="in" filter="fade">
                                      <p:cBhvr>
                                        <p:cTn id="16" dur="1000"/>
                                        <p:tgtEl>
                                          <p:spTgt spid="1372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37230"/>
                                        </p:tgtEl>
                                        <p:attrNameLst>
                                          <p:attrName>style.visibility</p:attrName>
                                        </p:attrNameLst>
                                      </p:cBhvr>
                                      <p:to>
                                        <p:strVal val="visible"/>
                                      </p:to>
                                    </p:set>
                                    <p:animScale>
                                      <p:cBhvr>
                                        <p:cTn id="21" dur="1000" decel="50000" fill="hold">
                                          <p:stCondLst>
                                            <p:cond delay="0"/>
                                          </p:stCondLst>
                                        </p:cTn>
                                        <p:tgtEl>
                                          <p:spTgt spid="1372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7230"/>
                                        </p:tgtEl>
                                        <p:attrNameLst>
                                          <p:attrName>ppt_x</p:attrName>
                                          <p:attrName>ppt_y</p:attrName>
                                        </p:attrNameLst>
                                      </p:cBhvr>
                                    </p:animMotion>
                                    <p:animEffect transition="in" filter="fade">
                                      <p:cBhvr>
                                        <p:cTn id="23" dur="1000"/>
                                        <p:tgtEl>
                                          <p:spTgt spid="1372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7233"/>
                                        </p:tgtEl>
                                        <p:attrNameLst>
                                          <p:attrName>style.visibility</p:attrName>
                                        </p:attrNameLst>
                                      </p:cBhvr>
                                      <p:to>
                                        <p:strVal val="visible"/>
                                      </p:to>
                                    </p:set>
                                    <p:animEffect transition="in" filter="checkerboard(across)">
                                      <p:cBhvr>
                                        <p:cTn id="28" dur="500"/>
                                        <p:tgtEl>
                                          <p:spTgt spid="1372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7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3" grpId="0"/>
      <p:bldP spid="1372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4">
            <a:extLst>
              <a:ext uri="{FF2B5EF4-FFF2-40B4-BE49-F238E27FC236}">
                <a16:creationId xmlns:a16="http://schemas.microsoft.com/office/drawing/2014/main" id="{13A4B3B5-2B18-4E6A-865B-4D3E14996D3A}"/>
              </a:ext>
            </a:extLst>
          </p:cNvPr>
          <p:cNvGrpSpPr>
            <a:grpSpLocks/>
          </p:cNvGrpSpPr>
          <p:nvPr/>
        </p:nvGrpSpPr>
        <p:grpSpPr bwMode="auto">
          <a:xfrm>
            <a:off x="1847851" y="258763"/>
            <a:ext cx="9409113" cy="904876"/>
            <a:chOff x="158" y="163"/>
            <a:chExt cx="5927" cy="570"/>
          </a:xfrm>
        </p:grpSpPr>
        <p:sp>
          <p:nvSpPr>
            <p:cNvPr id="137224" name="Rectangle 5">
              <a:extLst>
                <a:ext uri="{FF2B5EF4-FFF2-40B4-BE49-F238E27FC236}">
                  <a16:creationId xmlns:a16="http://schemas.microsoft.com/office/drawing/2014/main" id="{4B599EE0-9FFA-4EBB-B77A-E9C893B3DBE2}"/>
                </a:ext>
              </a:extLst>
            </p:cNvPr>
            <p:cNvSpPr>
              <a:spLocks noChangeArrowheads="1"/>
            </p:cNvSpPr>
            <p:nvPr/>
          </p:nvSpPr>
          <p:spPr bwMode="auto">
            <a:xfrm>
              <a:off x="158" y="163"/>
              <a:ext cx="59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66FF"/>
                  </a:solidFill>
                  <a:cs typeface="Times New Roman" panose="02020603050405020304" pitchFamily="18" charset="0"/>
                </a:rPr>
                <a:t>4.3 Συγκέντρωση διαλύματος - Αραίωση, ανάμειξη διαλυμάτων</a:t>
              </a:r>
              <a:r>
                <a:rPr lang="en-US" altLang="el-GR" sz="1800">
                  <a:solidFill>
                    <a:srgbClr val="000000"/>
                  </a:solidFill>
                </a:rPr>
                <a:t> </a:t>
              </a:r>
            </a:p>
          </p:txBody>
        </p:sp>
        <p:sp>
          <p:nvSpPr>
            <p:cNvPr id="137225" name="Rectangle 6">
              <a:extLst>
                <a:ext uri="{FF2B5EF4-FFF2-40B4-BE49-F238E27FC236}">
                  <a16:creationId xmlns:a16="http://schemas.microsoft.com/office/drawing/2014/main" id="{5C0E8C8C-A40C-4151-8E92-41F2495BCF7E}"/>
                </a:ext>
              </a:extLst>
            </p:cNvPr>
            <p:cNvSpPr>
              <a:spLocks noChangeArrowheads="1"/>
            </p:cNvSpPr>
            <p:nvPr/>
          </p:nvSpPr>
          <p:spPr bwMode="auto">
            <a:xfrm>
              <a:off x="489" y="481"/>
              <a:ext cx="17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a:solidFill>
                    <a:srgbClr val="3366FF"/>
                  </a:solidFill>
                  <a:cs typeface="Times New Roman" panose="02020603050405020304" pitchFamily="18" charset="0"/>
                </a:rPr>
                <a:t>Αραίωση διαλύματος</a:t>
              </a:r>
              <a:r>
                <a:rPr lang="en-US" altLang="el-GR" sz="1800">
                  <a:solidFill>
                    <a:srgbClr val="000000"/>
                  </a:solidFill>
                </a:rPr>
                <a:t> </a:t>
              </a:r>
            </a:p>
          </p:txBody>
        </p:sp>
      </p:grpSp>
      <p:sp>
        <p:nvSpPr>
          <p:cNvPr id="138247" name="Text Box 7">
            <a:extLst>
              <a:ext uri="{FF2B5EF4-FFF2-40B4-BE49-F238E27FC236}">
                <a16:creationId xmlns:a16="http://schemas.microsoft.com/office/drawing/2014/main" id="{9E55DD7E-BD42-4B92-A44C-B18736F63A2E}"/>
              </a:ext>
            </a:extLst>
          </p:cNvPr>
          <p:cNvSpPr txBox="1">
            <a:spLocks noChangeArrowheads="1"/>
          </p:cNvSpPr>
          <p:nvPr/>
        </p:nvSpPr>
        <p:spPr bwMode="auto">
          <a:xfrm>
            <a:off x="5087939" y="1700213"/>
            <a:ext cx="1944687" cy="576262"/>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l-GR" sz="2400" i="1">
                <a:solidFill>
                  <a:srgbClr val="000000"/>
                </a:solidFill>
              </a:rPr>
              <a:t>c</a:t>
            </a:r>
            <a:r>
              <a:rPr lang="en-US" altLang="el-GR" sz="2400" baseline="-25000">
                <a:solidFill>
                  <a:srgbClr val="000000"/>
                </a:solidFill>
              </a:rPr>
              <a:t>1</a:t>
            </a:r>
            <a:r>
              <a:rPr lang="en-US" altLang="el-GR" sz="2400">
                <a:solidFill>
                  <a:srgbClr val="000000"/>
                </a:solidFill>
              </a:rPr>
              <a:t> </a:t>
            </a:r>
            <a:r>
              <a:rPr lang="en-US" altLang="el-GR" sz="2400" i="1">
                <a:solidFill>
                  <a:srgbClr val="000000"/>
                </a:solidFill>
              </a:rPr>
              <a:t>V</a:t>
            </a:r>
            <a:r>
              <a:rPr lang="en-US" altLang="el-GR" sz="2400" baseline="-25000">
                <a:solidFill>
                  <a:srgbClr val="000000"/>
                </a:solidFill>
              </a:rPr>
              <a:t>1 </a:t>
            </a:r>
            <a:r>
              <a:rPr lang="en-US" altLang="el-GR" sz="2400">
                <a:solidFill>
                  <a:srgbClr val="000000"/>
                </a:solidFill>
              </a:rPr>
              <a:t>= </a:t>
            </a:r>
            <a:r>
              <a:rPr lang="en-US" altLang="el-GR" sz="2400" i="1">
                <a:solidFill>
                  <a:srgbClr val="000000"/>
                </a:solidFill>
              </a:rPr>
              <a:t>c</a:t>
            </a:r>
            <a:r>
              <a:rPr lang="en-US" altLang="el-GR" sz="2400" baseline="-25000">
                <a:solidFill>
                  <a:srgbClr val="000000"/>
                </a:solidFill>
              </a:rPr>
              <a:t>2</a:t>
            </a:r>
            <a:r>
              <a:rPr lang="en-US" altLang="el-GR" sz="2400">
                <a:solidFill>
                  <a:srgbClr val="000000"/>
                </a:solidFill>
              </a:rPr>
              <a:t> </a:t>
            </a:r>
            <a:r>
              <a:rPr lang="en-US" altLang="el-GR" sz="2400" i="1">
                <a:solidFill>
                  <a:srgbClr val="000000"/>
                </a:solidFill>
              </a:rPr>
              <a:t>V</a:t>
            </a:r>
            <a:r>
              <a:rPr lang="en-US" altLang="el-GR" sz="2400" baseline="-25000">
                <a:solidFill>
                  <a:srgbClr val="000000"/>
                </a:solidFill>
              </a:rPr>
              <a:t>2</a:t>
            </a:r>
            <a:endParaRPr lang="en-US" altLang="el-GR" sz="2400">
              <a:solidFill>
                <a:srgbClr val="000000"/>
              </a:solidFill>
            </a:endParaRPr>
          </a:p>
        </p:txBody>
      </p:sp>
      <p:pic>
        <p:nvPicPr>
          <p:cNvPr id="138248" name="Picture 8" descr="4">
            <a:extLst>
              <a:ext uri="{FF2B5EF4-FFF2-40B4-BE49-F238E27FC236}">
                <a16:creationId xmlns:a16="http://schemas.microsoft.com/office/drawing/2014/main" id="{68F7F553-F6F4-4214-A8D3-3E5DB2E9C955}"/>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703389" y="3068638"/>
            <a:ext cx="4465637"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2">
            <a:extLst>
              <a:ext uri="{FF2B5EF4-FFF2-40B4-BE49-F238E27FC236}">
                <a16:creationId xmlns:a16="http://schemas.microsoft.com/office/drawing/2014/main" id="{0FDEE8E2-E48B-4BDA-9C6C-6B131660717C}"/>
              </a:ext>
            </a:extLst>
          </p:cNvPr>
          <p:cNvGrpSpPr>
            <a:grpSpLocks/>
          </p:cNvGrpSpPr>
          <p:nvPr/>
        </p:nvGrpSpPr>
        <p:grpSpPr bwMode="auto">
          <a:xfrm>
            <a:off x="4008439" y="2924176"/>
            <a:ext cx="6480175" cy="1287463"/>
            <a:chOff x="1565" y="1842"/>
            <a:chExt cx="4082" cy="811"/>
          </a:xfrm>
        </p:grpSpPr>
        <p:sp>
          <p:nvSpPr>
            <p:cNvPr id="137222" name="Rectangle 10">
              <a:extLst>
                <a:ext uri="{FF2B5EF4-FFF2-40B4-BE49-F238E27FC236}">
                  <a16:creationId xmlns:a16="http://schemas.microsoft.com/office/drawing/2014/main" id="{944A2680-A469-4CED-8FAF-891389EC5851}"/>
                </a:ext>
              </a:extLst>
            </p:cNvPr>
            <p:cNvSpPr>
              <a:spLocks noChangeArrowheads="1"/>
            </p:cNvSpPr>
            <p:nvPr/>
          </p:nvSpPr>
          <p:spPr bwMode="auto">
            <a:xfrm>
              <a:off x="1565" y="1842"/>
              <a:ext cx="394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b="1" i="1">
                  <a:solidFill>
                    <a:srgbClr val="000000"/>
                  </a:solidFill>
                  <a:cs typeface="Times New Roman" panose="02020603050405020304" pitchFamily="18" charset="0"/>
                </a:rPr>
                <a:t>c</a:t>
              </a:r>
              <a:r>
                <a:rPr lang="el-GR" altLang="el-GR" sz="2000" b="1" baseline="-30000">
                  <a:solidFill>
                    <a:srgbClr val="000000"/>
                  </a:solidFill>
                  <a:cs typeface="Times New Roman" panose="02020603050405020304" pitchFamily="18" charset="0"/>
                </a:rPr>
                <a:t>1</a:t>
              </a:r>
              <a:r>
                <a:rPr lang="el-GR" altLang="el-GR" sz="2000" b="1">
                  <a:solidFill>
                    <a:srgbClr val="000000"/>
                  </a:solidFill>
                  <a:cs typeface="Times New Roman" panose="02020603050405020304" pitchFamily="18" charset="0"/>
                </a:rPr>
                <a:t> και </a:t>
              </a:r>
              <a:r>
                <a:rPr lang="el-GR" altLang="el-GR" sz="2000" b="1" i="1">
                  <a:solidFill>
                    <a:srgbClr val="000000"/>
                  </a:solidFill>
                  <a:cs typeface="Times New Roman" panose="02020603050405020304" pitchFamily="18" charset="0"/>
                </a:rPr>
                <a:t>V</a:t>
              </a:r>
              <a:r>
                <a:rPr lang="el-GR" altLang="el-GR" sz="2000" b="1" baseline="-30000">
                  <a:solidFill>
                    <a:srgbClr val="000000"/>
                  </a:solidFill>
                  <a:cs typeface="Times New Roman" panose="02020603050405020304" pitchFamily="18" charset="0"/>
                </a:rPr>
                <a:t>1 </a:t>
              </a:r>
              <a:r>
                <a:rPr lang="el-GR" altLang="el-GR" sz="2000" b="1">
                  <a:solidFill>
                    <a:srgbClr val="000000"/>
                  </a:solidFill>
                  <a:cs typeface="Times New Roman" panose="02020603050405020304" pitchFamily="18" charset="0"/>
                </a:rPr>
                <a:t> η συγκέντρωση και ο όγκος του διαλύματος, αντίστοιχα, πριν την αραίωση  και </a:t>
              </a:r>
              <a:endParaRPr lang="el-GR" altLang="el-GR" sz="2000" b="1">
                <a:solidFill>
                  <a:srgbClr val="000000"/>
                </a:solidFill>
              </a:endParaRPr>
            </a:p>
          </p:txBody>
        </p:sp>
        <p:sp>
          <p:nvSpPr>
            <p:cNvPr id="137223" name="Rectangle 11">
              <a:extLst>
                <a:ext uri="{FF2B5EF4-FFF2-40B4-BE49-F238E27FC236}">
                  <a16:creationId xmlns:a16="http://schemas.microsoft.com/office/drawing/2014/main" id="{11373529-A5FA-4700-9B45-8133E2FDD687}"/>
                </a:ext>
              </a:extLst>
            </p:cNvPr>
            <p:cNvSpPr>
              <a:spLocks noChangeArrowheads="1"/>
            </p:cNvSpPr>
            <p:nvPr/>
          </p:nvSpPr>
          <p:spPr bwMode="auto">
            <a:xfrm>
              <a:off x="1565" y="2211"/>
              <a:ext cx="40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c</a:t>
              </a:r>
              <a:r>
                <a:rPr lang="en-GB" altLang="el-GR" sz="2000" b="1" baseline="-30000">
                  <a:solidFill>
                    <a:srgbClr val="000000"/>
                  </a:solidFill>
                  <a:cs typeface="Times New Roman" panose="02020603050405020304" pitchFamily="18" charset="0"/>
                </a:rPr>
                <a:t>2</a:t>
              </a:r>
              <a:r>
                <a:rPr lang="en-GB" altLang="el-GR" sz="2000" b="1">
                  <a:solidFill>
                    <a:srgbClr val="000000"/>
                  </a:solidFill>
                  <a:cs typeface="Times New Roman" panose="02020603050405020304" pitchFamily="18" charset="0"/>
                </a:rPr>
                <a:t> και </a:t>
              </a:r>
              <a:r>
                <a:rPr lang="en-GB" altLang="el-GR" sz="2000" b="1" i="1">
                  <a:solidFill>
                    <a:srgbClr val="000000"/>
                  </a:solidFill>
                  <a:cs typeface="Times New Roman" panose="02020603050405020304" pitchFamily="18" charset="0"/>
                </a:rPr>
                <a:t>V</a:t>
              </a:r>
              <a:r>
                <a:rPr lang="en-GB" altLang="el-GR" sz="2000" b="1" baseline="-30000">
                  <a:solidFill>
                    <a:srgbClr val="000000"/>
                  </a:solidFill>
                  <a:cs typeface="Times New Roman" panose="02020603050405020304" pitchFamily="18" charset="0"/>
                </a:rPr>
                <a:t>2 </a:t>
              </a:r>
              <a:r>
                <a:rPr lang="en-GB" altLang="el-GR" sz="2000" b="1">
                  <a:solidFill>
                    <a:srgbClr val="000000"/>
                  </a:solidFill>
                  <a:cs typeface="Times New Roman" panose="02020603050405020304" pitchFamily="18" charset="0"/>
                </a:rPr>
                <a:t> η συγκέντρωση και ο όγκος του διαλύματος, αντίστοιχα, μετά την αραίωση</a:t>
              </a:r>
              <a:r>
                <a:rPr lang="en-US" altLang="el-GR" sz="1100">
                  <a:solidFill>
                    <a:srgbClr val="000000"/>
                  </a:solidFill>
                </a:rPr>
                <a:t> </a:t>
              </a:r>
              <a:endParaRPr lang="en-US" altLang="el-GR"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38248"/>
                                        </p:tgtEl>
                                        <p:attrNameLst>
                                          <p:attrName>style.visibility</p:attrName>
                                        </p:attrNameLst>
                                      </p:cBhvr>
                                      <p:to>
                                        <p:strVal val="visible"/>
                                      </p:to>
                                    </p:set>
                                    <p:animScale>
                                      <p:cBhvr>
                                        <p:cTn id="16" dur="1000" decel="50000" fill="hold">
                                          <p:stCondLst>
                                            <p:cond delay="0"/>
                                          </p:stCondLst>
                                        </p:cTn>
                                        <p:tgtEl>
                                          <p:spTgt spid="138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38248"/>
                                        </p:tgtEl>
                                        <p:attrNameLst>
                                          <p:attrName>ppt_x</p:attrName>
                                          <p:attrName>ppt_y</p:attrName>
                                        </p:attrNameLst>
                                      </p:cBhvr>
                                    </p:animMotion>
                                    <p:animEffect transition="in" filter="fade">
                                      <p:cBhvr>
                                        <p:cTn id="18" dur="1000"/>
                                        <p:tgtEl>
                                          <p:spTgt spid="138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TotalTime>
  <Words>1140</Words>
  <Application>Microsoft Office PowerPoint</Application>
  <PresentationFormat>Widescreen</PresentationFormat>
  <Paragraphs>81</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9" baseType="lpstr">
      <vt:lpstr>Arial</vt:lpstr>
      <vt:lpstr>Calibri</vt:lpstr>
      <vt:lpstr>Times New Roman</vt:lpstr>
      <vt:lpstr>Wingdings</vt:lpstr>
      <vt:lpstr>Default Design</vt:lpstr>
      <vt:lpstr>MSPhotoEd.3</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2</cp:revision>
  <dcterms:created xsi:type="dcterms:W3CDTF">2020-03-25T18:04:18Z</dcterms:created>
  <dcterms:modified xsi:type="dcterms:W3CDTF">2020-03-25T18:14:41Z</dcterms:modified>
</cp:coreProperties>
</file>