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6D192-DC24-4B0B-B130-C0E98CB20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C9C42-C7DF-41C0-9429-22DE15A93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4FB03-7A37-43A9-90B0-B656D7A92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737C5-316C-4850-B811-53D2E775025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9345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8D13CA-BE8E-4999-B638-456749F9E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A74EF-52E2-4E1F-B153-B2EF51EB4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D9925-B83F-4F37-A34C-8D1208BBD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FA411-D71D-4780-BE79-57A5C5C3100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4741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B6481-4863-40D5-8CAB-677EC106C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34A2B4-DA8A-4675-8B9C-73AE52925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175FB-FDFF-48C8-9287-575811DC3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69A63-A3C7-413B-8348-F28C326FC6B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429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99290-DBAC-4446-8D9A-236B16620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C2929-8247-4087-A5DA-AEDC0487D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08746-794E-4741-8948-0C5579103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CDE3-3916-4EBF-B944-47ECD833A67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2052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4D53B-72B3-4F38-99CF-504178FAB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776A55-4EB5-453C-A966-13489F3D7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E0C587-0054-46C8-A2BA-662535CDB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1D254-B7D8-47E9-83EA-2D36605A5B5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740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88E26-F5F1-4D4A-A6C3-8B8AC16C0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E7277-6A37-41D5-9704-E0A4E7B6C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51834-318B-46AE-95DD-1F83E8552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6FB11-0928-4B85-A35C-85FB2B20C42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2024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58994-4C1A-4CF4-B0BF-98D88B492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1A4AC8-2C6C-48E2-AB66-4A162A9FA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6CF355-BD1B-466F-9229-BF5A55C1B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886DC-957D-4BC1-9B3B-23F6691801A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968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EA0DC6-E116-439E-931E-AD73E8A86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B695E1-67E3-4627-ADD5-EDFCD2F3F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3BD98-B384-44D0-B977-3506854F3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96D93-0831-4866-8F93-1D9A0A2B5E7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814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04ED9E-7101-4C7F-BF76-9617734F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1F34CE-EE06-4852-9D86-3882F33F0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24F26F-C389-43EB-AE13-16ADE3A8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CD6FB-D285-4871-9738-8A6E045EBBA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975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F3F74-2EF0-4FB6-83B9-A358D725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88469-0C0F-4FF5-8704-1D353AD79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E6C12-F875-4054-9001-FCCBE144D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86E60-A1F4-420D-BCF5-3E211A4E776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9421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212C4-8A87-42C6-9CC6-57339334D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BDDCC-4A6F-406B-9A92-FC3BC4E12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7E153-3BE7-4258-859D-8C340FA1D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71A6A-7A5E-40EF-B6B8-A446646084D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9231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B885EC-891D-47D4-98B2-2FBBCCF41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3B0ED3-E4FC-4DAF-9884-A40B8C90F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B29B0-72E2-4246-8BD8-EAADB965C9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0CADBF-0ADD-429E-95B0-C90BCEA38C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7355E0-51FA-45F7-9B0D-9C3AB4E6CC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729D4C8-A159-40BA-80F9-C0ADA7FB65B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1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8EC4E674-4929-4069-B710-ACC6BDF6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42925"/>
            <a:ext cx="7632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1.3 Δομικά σωματίδια της ύλης - Δομή ατόμου - Ατομικός αριθμός - Μαζικός αριθμός - Ισότοπα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867BE899-123B-4969-888C-BC0F86769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1989138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>
                <a:solidFill>
                  <a:srgbClr val="333399"/>
                </a:solidFill>
              </a:rPr>
              <a:t>Δομικά σωματίδια της ύλης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CF357FA8-5D2E-48FD-89B7-CF368CCD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2492376"/>
            <a:ext cx="277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b="1">
                <a:solidFill>
                  <a:srgbClr val="333399"/>
                </a:solidFill>
              </a:rPr>
              <a:t>Άτομα -Μόρια - Ιόντα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07D68C7-9E57-46D6-85C2-AA6E65B3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97200"/>
            <a:ext cx="79200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i="1">
                <a:solidFill>
                  <a:srgbClr val="000000"/>
                </a:solidFill>
              </a:rPr>
              <a:t>Μόριο είναι το μικρότερο κομμάτι μιας καθορισμένης ουσίας (ένωσης ή στοιχείου) που μπορεί να υπάρξει ελεύθερο, διατηρώντας τις ιδιότητες της ύλης από την οποία προέρχεται.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1A864E2-7264-43B4-AAF6-63B745FB5E8F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4149725"/>
            <a:ext cx="7794625" cy="2286000"/>
            <a:chOff x="476" y="2523"/>
            <a:chExt cx="4910" cy="1440"/>
          </a:xfrm>
        </p:grpSpPr>
        <p:pic>
          <p:nvPicPr>
            <p:cNvPr id="11271" name="Picture 14" descr="1,6,1">
              <a:extLst>
                <a:ext uri="{FF2B5EF4-FFF2-40B4-BE49-F238E27FC236}">
                  <a16:creationId xmlns:a16="http://schemas.microsoft.com/office/drawing/2014/main" id="{92EAEA73-4154-44A2-8525-516F5CC6C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68"/>
              <a:ext cx="1085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5" descr="1,6,2">
              <a:extLst>
                <a:ext uri="{FF2B5EF4-FFF2-40B4-BE49-F238E27FC236}">
                  <a16:creationId xmlns:a16="http://schemas.microsoft.com/office/drawing/2014/main" id="{BC84F064-3928-42C9-B078-8E7C5B394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DFB"/>
                </a:clrFrom>
                <a:clrTo>
                  <a:srgbClr val="FE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113"/>
              <a:ext cx="756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6" descr="1,6,4">
              <a:extLst>
                <a:ext uri="{FF2B5EF4-FFF2-40B4-BE49-F238E27FC236}">
                  <a16:creationId xmlns:a16="http://schemas.microsoft.com/office/drawing/2014/main" id="{6C5F38E4-7CF9-4C2C-A572-DCFF06B35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523"/>
              <a:ext cx="1069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7" descr="1,6,3">
              <a:extLst>
                <a:ext uri="{FF2B5EF4-FFF2-40B4-BE49-F238E27FC236}">
                  <a16:creationId xmlns:a16="http://schemas.microsoft.com/office/drawing/2014/main" id="{922B3AAB-CE88-4CC1-9C2B-1CC9A40F3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523"/>
              <a:ext cx="1735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AC2B49-FCCE-45C9-982D-26C423F5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04813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1.4 Καταστάσεις της ύλης - Ιδιότητες της ύλης -Φυσικά και Χημικά φαινόμενα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20B1E6C-BE3F-495C-A3AC-89AA546B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636625"/>
            <a:ext cx="7985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 i="1">
                <a:solidFill>
                  <a:srgbClr val="000000"/>
                </a:solidFill>
              </a:rPr>
              <a:t>Στα φυσικά φαινόμενα αλλάζουν ορισμένες μόνο από τις φυσικές ιδιότητες των ουσιών, ενώ η χημική τους σύσταση διατηρείται.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B63D584-AC3F-4D33-8B98-B970400A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135225"/>
            <a:ext cx="7891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0000"/>
                </a:solidFill>
              </a:rPr>
              <a:t>Στα χημικά φαινόμενα (χημικές αντιδράσεις) έχουμε ριζική αλλαγή στη σύσταση και τις ιδιότητες των ουσιών.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FBB5018A-71AA-4400-B8BE-766822873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513" y="4437064"/>
          <a:ext cx="4633912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6552381" imgH="3161905" progId="">
                  <p:embed/>
                </p:oleObj>
              </mc:Choice>
              <mc:Fallback>
                <p:oleObj r:id="rId3" imgW="6552381" imgH="3161905" progId="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FBB5018A-71AA-4400-B8BE-7668228739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4437064"/>
                        <a:ext cx="4633912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1D3DD0D-9514-4ED8-BCFC-B7E724ED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04814"/>
            <a:ext cx="7632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1.3 Δομικά σωματίδια της ύλης - Δομή ατόμου - Ατομικός αριθμός - Μαζικός αριθμός - Ισότοπα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6D222D-54A4-42D8-8B16-3073BA2BD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851025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>
                <a:solidFill>
                  <a:srgbClr val="333399"/>
                </a:solidFill>
              </a:rPr>
              <a:t>Δομικά σωματίδια της ύλης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278DEB9-7224-4A40-A98A-867EEDA7B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6" y="2354264"/>
            <a:ext cx="277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b="1">
                <a:solidFill>
                  <a:srgbClr val="333399"/>
                </a:solidFill>
              </a:rPr>
              <a:t>Άτομα -Μόρια - Ιόντα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DF2F566-B87B-48B3-96BB-4A3A405C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781300"/>
            <a:ext cx="8135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i="1">
                <a:solidFill>
                  <a:srgbClr val="000000"/>
                </a:solidFill>
              </a:rPr>
              <a:t>Άτομο είναι το μικρότερο σωματίδιο ενός στοιχείου, που μπορεί να πάρει μέρος στο σχηματισμό χημικών ενώσεων.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7611E2E-3621-411C-A985-65E2447E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500438"/>
            <a:ext cx="7920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i="1">
                <a:solidFill>
                  <a:srgbClr val="000000"/>
                </a:solidFill>
              </a:rPr>
              <a:t>Ο αριθμός που δείχνει από πόσα άτομα συγκροτείται το μόριο ενός στοιχείου ονομάζεται ατομικότητα στοιχείου.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105" name="Group 33">
            <a:extLst>
              <a:ext uri="{FF2B5EF4-FFF2-40B4-BE49-F238E27FC236}">
                <a16:creationId xmlns:a16="http://schemas.microsoft.com/office/drawing/2014/main" id="{72109CAE-81CA-4661-9C06-0DFBCC3C4282}"/>
              </a:ext>
            </a:extLst>
          </p:cNvPr>
          <p:cNvGraphicFramePr>
            <a:graphicFrameLocks noGrp="1"/>
          </p:cNvGraphicFramePr>
          <p:nvPr/>
        </p:nvGraphicFramePr>
        <p:xfrm>
          <a:off x="3216276" y="4292600"/>
          <a:ext cx="5040313" cy="2286000"/>
        </p:xfrm>
        <a:graphic>
          <a:graphicData uri="http://schemas.openxmlformats.org/drawingml/2006/table">
            <a:tbl>
              <a:tblPr/>
              <a:tblGrid>
                <a:gridCol w="504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ΜΟΝΟΑΤΟΜΙΚΑ: Ευγενή αέρια: He, Ne, Ar, Kr, Xe, Rn, και τα μέταλλα σε κατάσταση ατμών.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Επίσης, στις χημικές εξισώσεις γράφονται σαν μονοατομικά τα στοιχεία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και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ΔΙΑΤΟΜΙΚΑ: Η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Ο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Ν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Cl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Br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ΤΡΙΑΤΟΜΙΚΑ: Ο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ΤΕΤΡΑΤΟΜΙΚΑ: P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As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Sb</a:t>
                      </a:r>
                      <a:r>
                        <a:rPr kumimoji="0" lang="el-GR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081E032-6405-4C64-BB1B-80AA4E996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04814"/>
            <a:ext cx="7632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1.3 Δομικά σωματίδια της ύλης - Δομή ατόμου - Ατομικός αριθμός - Μαζικός αριθμός - Ισότοπα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D7B8451-74D8-454F-8966-C95AA7E9D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851025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>
                <a:solidFill>
                  <a:srgbClr val="333399"/>
                </a:solidFill>
              </a:rPr>
              <a:t>Δομικά σωματίδια της ύλης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598F699-DF11-4081-B2C1-58C25168C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6" y="2354264"/>
            <a:ext cx="277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b="1">
                <a:solidFill>
                  <a:srgbClr val="333399"/>
                </a:solidFill>
              </a:rPr>
              <a:t>Άτομα -Μόρια - Ιόντα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23C1BB9-FE9C-4C8F-AAFA-37FA9E34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852739"/>
            <a:ext cx="76327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i="1">
                <a:solidFill>
                  <a:srgbClr val="000000"/>
                </a:solidFill>
              </a:rPr>
              <a:t>Ιόντα είναι είτε φορτισμένα άτομα (μονοατομικά ιόντα), π.χ. Na+, Ca2+, S2-, Cl- είτε φορτισμένα συγκροτήματα ατόμων (πολυατομικά ιόντα), π.χ. NH4+, CO32-, H2PO4-.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F1CF82C7-9C4C-42D5-B62C-58A13E94E955}"/>
              </a:ext>
            </a:extLst>
          </p:cNvPr>
          <p:cNvGrpSpPr>
            <a:grpSpLocks/>
          </p:cNvGrpSpPr>
          <p:nvPr/>
        </p:nvGrpSpPr>
        <p:grpSpPr bwMode="auto">
          <a:xfrm>
            <a:off x="3648076" y="3789364"/>
            <a:ext cx="4441825" cy="2555875"/>
            <a:chOff x="1338" y="2387"/>
            <a:chExt cx="2798" cy="1610"/>
          </a:xfrm>
        </p:grpSpPr>
        <p:graphicFrame>
          <p:nvGraphicFramePr>
            <p:cNvPr id="13319" name="Object 6">
              <a:extLst>
                <a:ext uri="{FF2B5EF4-FFF2-40B4-BE49-F238E27FC236}">
                  <a16:creationId xmlns:a16="http://schemas.microsoft.com/office/drawing/2014/main" id="{C78795FB-CDA4-4F80-B139-453ED87A01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8" y="2704"/>
            <a:ext cx="1095" cy="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r:id="rId3" imgW="3914286" imgH="2180952" progId="">
                    <p:embed/>
                  </p:oleObj>
                </mc:Choice>
                <mc:Fallback>
                  <p:oleObj r:id="rId3" imgW="3914286" imgH="2180952" progId="">
                    <p:embed/>
                    <p:pic>
                      <p:nvPicPr>
                        <p:cNvPr id="13319" name="Object 6">
                          <a:extLst>
                            <a:ext uri="{FF2B5EF4-FFF2-40B4-BE49-F238E27FC236}">
                              <a16:creationId xmlns:a16="http://schemas.microsoft.com/office/drawing/2014/main" id="{C78795FB-CDA4-4F80-B139-453ED87A01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704"/>
                          <a:ext cx="1095" cy="9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20" name="Picture 7" descr="1">
              <a:extLst>
                <a:ext uri="{FF2B5EF4-FFF2-40B4-BE49-F238E27FC236}">
                  <a16:creationId xmlns:a16="http://schemas.microsoft.com/office/drawing/2014/main" id="{B5950912-BD65-4B73-A00D-84D67C250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387"/>
              <a:ext cx="1710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D491907-5337-4E74-A561-85B57ADC6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04814"/>
            <a:ext cx="7632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1.3 Δομικά σωματίδια της ύλης - Δομή ατόμου - Ατομικός αριθμός - Μαζικός αριθμός - Ισότοπα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36004B6-4B0C-4B2A-8BF1-32B77AED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851025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>
                <a:solidFill>
                  <a:srgbClr val="333399"/>
                </a:solidFill>
              </a:rPr>
              <a:t>Δομικά σωματίδια της ύλης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9D1729B-6617-4231-AAA2-4EF1F9F2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6" y="2354264"/>
            <a:ext cx="277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b="1">
                <a:solidFill>
                  <a:srgbClr val="333399"/>
                </a:solidFill>
              </a:rPr>
              <a:t>Άτομα -Μόρια - Ιόντα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125" name="Object 5">
            <a:extLst>
              <a:ext uri="{FF2B5EF4-FFF2-40B4-BE49-F238E27FC236}">
                <a16:creationId xmlns:a16="http://schemas.microsoft.com/office/drawing/2014/main" id="{026E0ED9-0995-426D-820B-DCD0DF6E5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1" y="2781300"/>
          <a:ext cx="2219325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7249537" imgH="7249537" progId="">
                  <p:embed/>
                </p:oleObj>
              </mc:Choice>
              <mc:Fallback>
                <p:oleObj r:id="rId3" imgW="7249537" imgH="7249537" progId="">
                  <p:embed/>
                  <p:pic>
                    <p:nvPicPr>
                      <p:cNvPr id="5125" name="Object 5">
                        <a:extLst>
                          <a:ext uri="{FF2B5EF4-FFF2-40B4-BE49-F238E27FC236}">
                            <a16:creationId xmlns:a16="http://schemas.microsoft.com/office/drawing/2014/main" id="{026E0ED9-0995-426D-820B-DCD0DF6E5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781300"/>
                        <a:ext cx="2219325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7">
            <a:extLst>
              <a:ext uri="{FF2B5EF4-FFF2-40B4-BE49-F238E27FC236}">
                <a16:creationId xmlns:a16="http://schemas.microsoft.com/office/drawing/2014/main" id="{78111B76-E152-4D2C-9B51-3396EEF8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68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CA44D0BE-1E86-4E50-A319-793E097BB2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2539" y="3141664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2723810" imgH="2666667" progId="MSPhotoEd.3">
                  <p:embed/>
                </p:oleObj>
              </mc:Choice>
              <mc:Fallback>
                <p:oleObj r:id="rId5" imgW="2723810" imgH="2666667" progId="MSPhotoEd.3">
                  <p:embed/>
                  <p:pic>
                    <p:nvPicPr>
                      <p:cNvPr id="5126" name="Object 6">
                        <a:extLst>
                          <a:ext uri="{FF2B5EF4-FFF2-40B4-BE49-F238E27FC236}">
                            <a16:creationId xmlns:a16="http://schemas.microsoft.com/office/drawing/2014/main" id="{CA44D0BE-1E86-4E50-A319-793E097BB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3141664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1F31875A-CA06-4CEA-B361-E6ACD918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  <p:graphicFrame>
        <p:nvGraphicFramePr>
          <p:cNvPr id="5128" name="Object 8">
            <a:extLst>
              <a:ext uri="{FF2B5EF4-FFF2-40B4-BE49-F238E27FC236}">
                <a16:creationId xmlns:a16="http://schemas.microsoft.com/office/drawing/2014/main" id="{489DA0DF-FB9E-4DEF-8F62-651A74D803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3644901"/>
          <a:ext cx="2592388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7" imgW="2362530" imgH="1476190" progId="MSPhotoEd.3">
                  <p:embed/>
                </p:oleObj>
              </mc:Choice>
              <mc:Fallback>
                <p:oleObj r:id="rId7" imgW="2362530" imgH="1476190" progId="MSPhotoEd.3">
                  <p:embed/>
                  <p:pic>
                    <p:nvPicPr>
                      <p:cNvPr id="5128" name="Object 8">
                        <a:extLst>
                          <a:ext uri="{FF2B5EF4-FFF2-40B4-BE49-F238E27FC236}">
                            <a16:creationId xmlns:a16="http://schemas.microsoft.com/office/drawing/2014/main" id="{489DA0DF-FB9E-4DEF-8F62-651A74D80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3644901"/>
                        <a:ext cx="2592388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1">
            <a:extLst>
              <a:ext uri="{FF2B5EF4-FFF2-40B4-BE49-F238E27FC236}">
                <a16:creationId xmlns:a16="http://schemas.microsoft.com/office/drawing/2014/main" id="{ECFE0983-E284-41CE-A137-4B8E6371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  <p:graphicFrame>
        <p:nvGraphicFramePr>
          <p:cNvPr id="5130" name="Object 10">
            <a:extLst>
              <a:ext uri="{FF2B5EF4-FFF2-40B4-BE49-F238E27FC236}">
                <a16:creationId xmlns:a16="http://schemas.microsoft.com/office/drawing/2014/main" id="{4F5F2955-D634-46CE-AE65-F4AD3FA1AE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663" y="4005263"/>
          <a:ext cx="2303462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9" imgW="2324424" imgH="1666667" progId="MSPhotoEd.3">
                  <p:embed/>
                </p:oleObj>
              </mc:Choice>
              <mc:Fallback>
                <p:oleObj r:id="rId9" imgW="2324424" imgH="1666667" progId="MSPhotoEd.3">
                  <p:embed/>
                  <p:pic>
                    <p:nvPicPr>
                      <p:cNvPr id="5130" name="Object 10">
                        <a:extLst>
                          <a:ext uri="{FF2B5EF4-FFF2-40B4-BE49-F238E27FC236}">
                            <a16:creationId xmlns:a16="http://schemas.microsoft.com/office/drawing/2014/main" id="{4F5F2955-D634-46CE-AE65-F4AD3FA1A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4005263"/>
                        <a:ext cx="2303462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2" name="Picture 12" descr="1">
            <a:extLst>
              <a:ext uri="{FF2B5EF4-FFF2-40B4-BE49-F238E27FC236}">
                <a16:creationId xmlns:a16="http://schemas.microsoft.com/office/drawing/2014/main" id="{059183B3-9A01-411B-B39C-265CB87C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65625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ctangle 14">
            <a:extLst>
              <a:ext uri="{FF2B5EF4-FFF2-40B4-BE49-F238E27FC236}">
                <a16:creationId xmlns:a16="http://schemas.microsoft.com/office/drawing/2014/main" id="{3942143F-33A1-4621-A436-CF1701C18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58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  <p:graphicFrame>
        <p:nvGraphicFramePr>
          <p:cNvPr id="5133" name="Object 13">
            <a:extLst>
              <a:ext uri="{FF2B5EF4-FFF2-40B4-BE49-F238E27FC236}">
                <a16:creationId xmlns:a16="http://schemas.microsoft.com/office/drawing/2014/main" id="{0BF7F2F3-340B-4AD9-9D13-D88FBF9FD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2488" y="4797426"/>
          <a:ext cx="139065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12" imgW="1580952" imgH="2257740" progId="MSPhotoEd.3">
                  <p:embed/>
                </p:oleObj>
              </mc:Choice>
              <mc:Fallback>
                <p:oleObj r:id="rId12" imgW="1580952" imgH="2257740" progId="MSPhotoEd.3">
                  <p:embed/>
                  <p:pic>
                    <p:nvPicPr>
                      <p:cNvPr id="5133" name="Object 13">
                        <a:extLst>
                          <a:ext uri="{FF2B5EF4-FFF2-40B4-BE49-F238E27FC236}">
                            <a16:creationId xmlns:a16="http://schemas.microsoft.com/office/drawing/2014/main" id="{0BF7F2F3-340B-4AD9-9D13-D88FBF9FD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797426"/>
                        <a:ext cx="139065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1409762-BEEA-46CC-97BE-7A7974E51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60350"/>
            <a:ext cx="7632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1.3 Δομικά σωματίδια της ύλης - Δομή ατόμου - Ατομικός αριθμός - Μαζικός αριθμός - Ισότοπα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3FF2A18-5C61-403E-9AF6-2D4538E1A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706563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>
                <a:solidFill>
                  <a:srgbClr val="333399"/>
                </a:solidFill>
              </a:rPr>
              <a:t>Δομικά σωματίδια της ύλης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C319D34-4B32-4B79-A73F-CEFEE490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209801"/>
            <a:ext cx="2773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b="1">
                <a:solidFill>
                  <a:srgbClr val="333399"/>
                </a:solidFill>
              </a:rPr>
              <a:t>Άτομα -Μόρια - Ιόντα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9" name="Picture 5" descr="1">
            <a:extLst>
              <a:ext uri="{FF2B5EF4-FFF2-40B4-BE49-F238E27FC236}">
                <a16:creationId xmlns:a16="http://schemas.microsoft.com/office/drawing/2014/main" id="{CBD568A2-E4E9-4F7D-8363-DBBD2026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429000"/>
            <a:ext cx="2381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09" name="Group 165">
            <a:extLst>
              <a:ext uri="{FF2B5EF4-FFF2-40B4-BE49-F238E27FC236}">
                <a16:creationId xmlns:a16="http://schemas.microsoft.com/office/drawing/2014/main" id="{A527A8A5-5FD3-48E6-B72E-59FF1CF3AC67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2924175"/>
          <a:ext cx="5607050" cy="3290888"/>
        </p:xfrm>
        <a:graphic>
          <a:graphicData uri="http://schemas.openxmlformats.org/drawingml/2006/table">
            <a:tbl>
              <a:tblPr/>
              <a:tblGrid>
                <a:gridCol w="117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Σωματίδιο (σύμβολο)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Θέση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Μάζα /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Σχετική μάζα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Φορτίο /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Σχετικό φορτίο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Ηλεκτρόνιο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Γύρω από τον πυρήνα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9,11·10</a:t>
                      </a:r>
                      <a:r>
                        <a:rPr kumimoji="0" lang="el-G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1/1830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-1,60·10</a:t>
                      </a:r>
                      <a:r>
                        <a:rPr kumimoji="0" lang="el-G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Πρωτόνιο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Πυρήνας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1,67·10</a:t>
                      </a:r>
                      <a:r>
                        <a:rPr kumimoji="0" lang="el-G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+1,60·10</a:t>
                      </a:r>
                      <a:r>
                        <a:rPr kumimoji="0" lang="el-G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νετρόνιο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Πυρήνας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1,67·10</a:t>
                      </a:r>
                      <a:r>
                        <a:rPr kumimoji="0" lang="el-G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67E9C6-FB69-4462-B92C-782FB1F30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60350"/>
            <a:ext cx="7632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1.3 Δομικά σωματίδια της ύλης - Δομή ατόμου - Ατομικός αριθμός - Μαζικός αριθμός - Ισότοπα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A3F7014-FDD2-4852-B1C9-8F1DB6ADF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44676"/>
            <a:ext cx="580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>
                <a:solidFill>
                  <a:srgbClr val="333399"/>
                </a:solidFill>
              </a:rPr>
              <a:t>Ατομικός αριθμός- Μαζικός αριθμός - Ισότοπα.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FE2D68F-5EDF-4565-959B-9D536E3A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492375"/>
            <a:ext cx="700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i="1">
                <a:solidFill>
                  <a:srgbClr val="000000"/>
                </a:solidFill>
              </a:rPr>
              <a:t>Ατομικός αριθμός (Ζ) είναι ο αριθμός των πρωτονίων στον πυρήνα του ατόμου ενός στοιχείου</a:t>
            </a:r>
            <a:r>
              <a:rPr lang="en-GB" altLang="el-GR" sz="1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CAB4BC8-620B-4577-B215-08CCFBC5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357563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i="1">
                <a:solidFill>
                  <a:srgbClr val="000000"/>
                </a:solidFill>
              </a:rPr>
              <a:t>Μαζικός αριθμός (Α) είναι ο αριθμός των πρωτονίων και των νετρονίων στον πυρήνα ενός ατόμου.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DE6B701C-A8B9-4D41-9C26-E844CAE7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4365625"/>
            <a:ext cx="1781175" cy="503238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i="1">
                <a:solidFill>
                  <a:srgbClr val="000000"/>
                </a:solidFill>
              </a:rPr>
              <a:t>Α = Ζ + Ν</a:t>
            </a:r>
            <a:endParaRPr lang="en-US" altLang="el-GR" sz="2800">
              <a:solidFill>
                <a:srgbClr val="000000"/>
              </a:solidFill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B395DECD-DC46-4622-8FEA-21E0B8C7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4149725"/>
            <a:ext cx="1260475" cy="820738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400" i="1">
                <a:solidFill>
                  <a:srgbClr val="0000FF"/>
                </a:solidFill>
              </a:rPr>
              <a:t>Α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400" i="1">
                <a:solidFill>
                  <a:srgbClr val="0000FF"/>
                </a:solidFill>
              </a:rPr>
              <a:t>Ζ</a:t>
            </a:r>
            <a:r>
              <a:rPr lang="el-GR" altLang="el-GR" sz="2000">
                <a:solidFill>
                  <a:srgbClr val="0000FF"/>
                </a:solidFill>
              </a:rPr>
              <a:t>  </a:t>
            </a:r>
            <a:r>
              <a:rPr lang="en-US" altLang="el-GR">
                <a:solidFill>
                  <a:srgbClr val="0000FF"/>
                </a:solidFill>
              </a:rPr>
              <a:t>X</a:t>
            </a:r>
            <a:r>
              <a:rPr lang="el-GR" altLang="el-GR" baseline="-25000">
                <a:solidFill>
                  <a:srgbClr val="0000FF"/>
                </a:solidFill>
              </a:rPr>
              <a:t> </a:t>
            </a:r>
            <a:endParaRPr lang="el-GR" altLang="el-GR" b="1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4C78A851-3561-473F-BF45-5D5681E3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084763"/>
            <a:ext cx="8018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i="1">
                <a:solidFill>
                  <a:srgbClr val="000000"/>
                </a:solidFill>
              </a:rPr>
              <a:t>Ισότοπα ονομάζονται τα άτομα που έχουν τον ίδιο ατομικό αλλά διαφορετικό μαζικό αριθμό.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93" name="Rectangle 19">
            <a:extLst>
              <a:ext uri="{FF2B5EF4-FFF2-40B4-BE49-F238E27FC236}">
                <a16:creationId xmlns:a16="http://schemas.microsoft.com/office/drawing/2014/main" id="{C7FB9AD2-2325-401C-8B88-45ADDF22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950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 animBg="1"/>
      <p:bldP spid="7175" grpId="0" animBg="1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BD701B89-13BB-4DD0-BF14-09122BD1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04813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1.4 Καταστάσεις της ύλης - Ιδιότητες της ύλης -Φυσικά και Χημικά φαινόμενα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B4F63EE4-6346-4CF4-BB22-4FC4752FC4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8" y="1700214"/>
          <a:ext cx="4608512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8659434" imgH="5896798" progId="">
                  <p:embed/>
                </p:oleObj>
              </mc:Choice>
              <mc:Fallback>
                <p:oleObj r:id="rId3" imgW="8659434" imgH="5896798" progId="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B4F63EE4-6346-4CF4-BB22-4FC4752FC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700214"/>
                        <a:ext cx="4608512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 descr="1">
            <a:extLst>
              <a:ext uri="{FF2B5EF4-FFF2-40B4-BE49-F238E27FC236}">
                <a16:creationId xmlns:a16="http://schemas.microsoft.com/office/drawing/2014/main" id="{BB3F5661-A3F4-437B-A0CB-593371B4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213101"/>
            <a:ext cx="3606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2" name="Group 136">
            <a:extLst>
              <a:ext uri="{FF2B5EF4-FFF2-40B4-BE49-F238E27FC236}">
                <a16:creationId xmlns:a16="http://schemas.microsoft.com/office/drawing/2014/main" id="{F8DB8867-E6A2-46B7-9356-F6EDB3028513}"/>
              </a:ext>
            </a:extLst>
          </p:cNvPr>
          <p:cNvGraphicFramePr>
            <a:graphicFrameLocks noGrp="1"/>
          </p:cNvGraphicFramePr>
          <p:nvPr/>
        </p:nvGraphicFramePr>
        <p:xfrm>
          <a:off x="2381250" y="1785939"/>
          <a:ext cx="7016750" cy="3870325"/>
        </p:xfrm>
        <a:graphic>
          <a:graphicData uri="http://schemas.openxmlformats.org/drawingml/2006/table">
            <a:tbl>
              <a:tblPr/>
              <a:tblGrid>
                <a:gridCol w="210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Ουσία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Νερό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Υδρογόνο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Οξυγόνο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φυσική κατάσταση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σημείο βρασμού/ </a:t>
                      </a:r>
                      <a:r>
                        <a:rPr kumimoji="0" lang="el-GR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-253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-183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πυκνότητα/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l-GR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0,084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καύσιμο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όχι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ναι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όχι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Rectangle 137">
            <a:extLst>
              <a:ext uri="{FF2B5EF4-FFF2-40B4-BE49-F238E27FC236}">
                <a16:creationId xmlns:a16="http://schemas.microsoft.com/office/drawing/2014/main" id="{E2C20A88-6B48-4DC1-A107-06CD6371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04813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1.4 Καταστάσεις της ύλης - Ιδιότητες της ύλης -Φυσικά και Χημικά φαινόμενα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C322C06-E5CA-406F-9818-519568CD8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420725"/>
            <a:ext cx="756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 i="1">
                <a:solidFill>
                  <a:srgbClr val="000000"/>
                </a:solidFill>
              </a:rPr>
              <a:t>Οι φυσικές ιδιότητες καθορίζονται από την ουσία αυτή καθ΄ αυτή, χωρίς να γίνεται αναφορά σε άλλες ουσίες.</a:t>
            </a:r>
            <a:r>
              <a:rPr lang="en-GB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41C08A6-4609-4B74-848C-42BD9254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04813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333399"/>
                </a:solidFill>
              </a:rPr>
              <a:t>1.4 Καταστάσεις της ύλης - Ιδιότητες της ύλης -Φυσικά και Χημικά φαινόμενα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60B8A6B-6B93-44D0-8FDC-7134F257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636838"/>
            <a:ext cx="7897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b="1" i="1">
                <a:solidFill>
                  <a:srgbClr val="000000"/>
                </a:solidFill>
              </a:rPr>
              <a:t>Ο προσδιορισμός δηλαδή της φυσικής ιδιότητας μιας ουσίας δε μεταβάλλει τη χημική της σύσταση.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8F27B27-7450-4FB0-BC4D-82103DFF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496103"/>
            <a:ext cx="7681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 i="1">
                <a:solidFill>
                  <a:srgbClr val="000000"/>
                </a:solidFill>
              </a:rPr>
              <a:t>Οι χημικές ιδιότητες καθορίζουν τη συμπεριφορά μιας ουσίας σε σχέση με μίαν άλλη.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60F5EB9-5FCE-42C9-95CF-294E226A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65296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 i="1">
                <a:solidFill>
                  <a:srgbClr val="000000"/>
                </a:solidFill>
              </a:rPr>
              <a:t>O προσδιορισμός μιας χημικής ιδιότητας προκαλεί μεταβολή στη χημική σύσταση της ουσίας.</a:t>
            </a:r>
            <a:r>
              <a:rPr lang="en-US" altLang="el-GR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  <p:bldP spid="102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614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2020-03-25T15:11:54Z</dcterms:created>
  <dcterms:modified xsi:type="dcterms:W3CDTF">2020-03-25T15:15:25Z</dcterms:modified>
</cp:coreProperties>
</file>