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A46D192-DC24-4B0B-B130-C0E98CB202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3EC9C42-C7DF-41C0-9429-22DE15A933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B34FB03-7A37-43A9-90B0-B656D7A929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6737C5-316C-4850-B811-53D2E775025F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984974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08D13CA-BE8E-4999-B638-456749F9E8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71A74EF-52E2-4E1F-B153-B2EF51EB41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90D9925-B83F-4F37-A34C-8D1208BBD1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BFA411-D71D-4780-BE79-57A5C5C3100D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487713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4BB6481-4863-40D5-8CAB-677EC106CB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D34A2B4-DA8A-4675-8B9C-73AE529258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1F175FB-FDFF-48C8-9287-575811DC32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B69A63-A3C7-413B-8348-F28C326FC6B5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662234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8699290-DBAC-4446-8D9A-236B16620B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79C2929-8247-4087-A5DA-AEDC0487DC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F108746-794E-4741-8948-0C5579103F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10CDE3-3916-4EBF-B944-47ECD833A671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908973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514D53B-72B3-4F38-99CF-504178FABA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4776A55-4EB5-453C-A966-13489F3D7A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DE0C587-0054-46C8-A2BA-662535CDBD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51D254-B7D8-47E9-83EA-2D36605A5B5E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657367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988E26-F5F1-4D4A-A6C3-8B8AC16C07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49E7277-6A37-41D5-9704-E0A4E7B6C1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2E51834-318B-46AE-95DD-1F83E85524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66FB11-0928-4B85-A35C-85FB2B20C427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18785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4858994-4C1A-4CF4-B0BF-98D88B4920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71A4AC8-2C6C-48E2-AB66-4A162A9FA1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26CF355-BD1B-466F-9229-BF5A55C1B1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E886DC-957D-4BC1-9B3B-23F6691801A2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721320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BEA0DC6-E116-439E-931E-AD73E8A863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2B695E1-67E3-4627-ADD5-EDFCD2F3F7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B03BD98-B384-44D0-B977-3506854F39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C96D93-0831-4866-8F93-1D9A0A2B5E7A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087033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A04ED9E-7101-4C7F-BF76-9617734FD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E1F34CE-EE06-4852-9D86-3882F33F0A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A24F26F-C389-43EB-AE13-16ADE3A8E1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ACD6FB-D285-4871-9738-8A6E045EBBA7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201821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FDF3F74-2EF0-4FB6-83B9-A358D72548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C88469-0C0F-4FF5-8704-1D353AD790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38E6C12-F875-4054-9001-FCCBE144DE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F86E60-A1F4-420D-BCF5-3E211A4E7767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277305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D212C4-8A87-42C6-9CC6-57339334DD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06BDDCC-4A6F-406B-9A92-FC3BC4E12D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47E153-3BE7-4258-859D-8C340FA1DD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671A6A-7A5E-40EF-B6B8-A446646084DF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861667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CC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BB885EC-891D-47D4-98B2-2FBBCCF413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13B0ED3-E4FC-4DAF-9884-A40B8C90F7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/>
              <a:t>Click to edit Master text styles</a:t>
            </a:r>
          </a:p>
          <a:p>
            <a:pPr lvl="1"/>
            <a:r>
              <a:rPr lang="en-US" altLang="el-GR"/>
              <a:t>Second level</a:t>
            </a:r>
          </a:p>
          <a:p>
            <a:pPr lvl="2"/>
            <a:r>
              <a:rPr lang="en-US" altLang="el-GR"/>
              <a:t>Third level</a:t>
            </a:r>
          </a:p>
          <a:p>
            <a:pPr lvl="3"/>
            <a:r>
              <a:rPr lang="en-US" altLang="el-GR"/>
              <a:t>Fourth level</a:t>
            </a:r>
          </a:p>
          <a:p>
            <a:pPr lvl="4"/>
            <a:r>
              <a:rPr lang="en-US" altLang="el-GR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16B29B0-72E2-4246-8BD8-EAADB965C94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00CADBF-0ADD-429E-95B0-C90BCEA38C5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37355E0-51FA-45F7-9B0D-9C3AB4E6CC8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B729D4C8-A159-40BA-80F9-C0ADA7FB65BB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081165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55365E56-6CC0-49CB-84EE-325B7A08F9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9150" y="2932113"/>
            <a:ext cx="6985000" cy="256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1800">
                <a:solidFill>
                  <a:srgbClr val="000000"/>
                </a:solidFill>
              </a:rPr>
              <a:t>Ταξινόμηση με βάση π.χ. </a:t>
            </a:r>
            <a:r>
              <a:rPr lang="en-GB" altLang="el-GR" sz="1800" i="1">
                <a:solidFill>
                  <a:srgbClr val="000000"/>
                </a:solidFill>
              </a:rPr>
              <a:t>μακροσκοπικές ιδιότητες:</a:t>
            </a:r>
            <a:r>
              <a:rPr lang="en-GB" altLang="el-GR" sz="1800">
                <a:solidFill>
                  <a:srgbClr val="000000"/>
                </a:solidFill>
              </a:rPr>
              <a:t> </a:t>
            </a:r>
            <a:endParaRPr lang="el-GR" altLang="el-GR" sz="180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1800">
                <a:solidFill>
                  <a:srgbClr val="000000"/>
                </a:solidFill>
              </a:rPr>
              <a:t>σε </a:t>
            </a:r>
            <a:r>
              <a:rPr lang="en-GB" altLang="el-GR" sz="1800" b="1" i="1">
                <a:solidFill>
                  <a:srgbClr val="000000"/>
                </a:solidFill>
              </a:rPr>
              <a:t>στερεά, υγρά και αέρια.</a:t>
            </a:r>
            <a:r>
              <a:rPr lang="en-GB" altLang="el-GR" sz="1800">
                <a:solidFill>
                  <a:srgbClr val="000000"/>
                </a:solidFill>
              </a:rPr>
              <a:t> </a:t>
            </a:r>
            <a:endParaRPr lang="el-GR" altLang="el-GR" sz="180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1800">
                <a:solidFill>
                  <a:srgbClr val="000000"/>
                </a:solidFill>
              </a:rPr>
              <a:t>Ταξινόμηση με βάση τη </a:t>
            </a:r>
            <a:r>
              <a:rPr lang="en-GB" altLang="el-GR" sz="1800" i="1">
                <a:solidFill>
                  <a:srgbClr val="000000"/>
                </a:solidFill>
              </a:rPr>
              <a:t>χημική ανάλυση</a:t>
            </a:r>
            <a:r>
              <a:rPr lang="en-GB" altLang="el-GR" sz="1800">
                <a:solidFill>
                  <a:srgbClr val="000000"/>
                </a:solidFill>
              </a:rPr>
              <a:t>: </a:t>
            </a:r>
            <a:endParaRPr lang="el-GR" altLang="el-GR" sz="180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1800">
                <a:solidFill>
                  <a:srgbClr val="000000"/>
                </a:solidFill>
              </a:rPr>
              <a:t>σε </a:t>
            </a:r>
            <a:r>
              <a:rPr lang="en-GB" altLang="el-GR" sz="1800" b="1" i="1">
                <a:solidFill>
                  <a:srgbClr val="000000"/>
                </a:solidFill>
              </a:rPr>
              <a:t>στοιχεία</a:t>
            </a:r>
            <a:r>
              <a:rPr lang="en-GB" altLang="el-GR" sz="1800" b="1">
                <a:solidFill>
                  <a:srgbClr val="000000"/>
                </a:solidFill>
              </a:rPr>
              <a:t> </a:t>
            </a:r>
            <a:r>
              <a:rPr lang="en-GB" altLang="el-GR" sz="1800">
                <a:solidFill>
                  <a:srgbClr val="000000"/>
                </a:solidFill>
              </a:rPr>
              <a:t>(η «αλφαβήτα» της χημείας)</a:t>
            </a:r>
            <a:r>
              <a:rPr lang="en-GB" altLang="el-GR" sz="1800" b="1">
                <a:solidFill>
                  <a:srgbClr val="000000"/>
                </a:solidFill>
              </a:rPr>
              <a:t>, </a:t>
            </a:r>
            <a:endParaRPr lang="el-GR" altLang="el-GR" sz="1800" b="1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1800" b="1" i="1">
                <a:solidFill>
                  <a:srgbClr val="000000"/>
                </a:solidFill>
              </a:rPr>
              <a:t>χημικές ενώσεις και μίγματα.</a:t>
            </a:r>
            <a:r>
              <a:rPr lang="en-GB" altLang="el-GR" sz="1800" b="1">
                <a:solidFill>
                  <a:srgbClr val="000000"/>
                </a:solidFill>
              </a:rPr>
              <a:t> </a:t>
            </a:r>
            <a:endParaRPr lang="el-GR" altLang="el-GR" sz="1800" b="1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1800">
                <a:solidFill>
                  <a:srgbClr val="000000"/>
                </a:solidFill>
              </a:rPr>
              <a:t>Ταξινόμηση με βάση τις </a:t>
            </a:r>
            <a:r>
              <a:rPr lang="en-GB" altLang="el-GR" sz="1800" i="1">
                <a:solidFill>
                  <a:srgbClr val="000000"/>
                </a:solidFill>
              </a:rPr>
              <a:t>δομικές μονάδες:</a:t>
            </a:r>
            <a:r>
              <a:rPr lang="en-GB" altLang="el-GR" sz="1800">
                <a:solidFill>
                  <a:srgbClr val="000000"/>
                </a:solidFill>
              </a:rPr>
              <a:t> </a:t>
            </a:r>
            <a:endParaRPr lang="el-GR" altLang="el-GR" sz="180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1800">
                <a:solidFill>
                  <a:srgbClr val="000000"/>
                </a:solidFill>
              </a:rPr>
              <a:t>σε </a:t>
            </a:r>
            <a:r>
              <a:rPr lang="en-GB" altLang="el-GR" sz="1800" b="1">
                <a:solidFill>
                  <a:srgbClr val="000000"/>
                </a:solidFill>
              </a:rPr>
              <a:t>ατομικές, </a:t>
            </a:r>
            <a:r>
              <a:rPr lang="en-GB" altLang="el-GR" sz="1800" b="1" i="1">
                <a:solidFill>
                  <a:srgbClr val="000000"/>
                </a:solidFill>
              </a:rPr>
              <a:t>ιοντικές και μοριακές ουσίες</a:t>
            </a:r>
            <a:r>
              <a:rPr lang="en-GB" altLang="el-GR" sz="1800" i="1">
                <a:solidFill>
                  <a:srgbClr val="000000"/>
                </a:solidFill>
              </a:rPr>
              <a:t>.</a:t>
            </a:r>
            <a:endParaRPr lang="el-GR" altLang="el-GR" sz="1800" i="1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1800">
                <a:solidFill>
                  <a:srgbClr val="000000"/>
                </a:solidFill>
              </a:rPr>
              <a:t> Η ύλη λοιπόν, οι </a:t>
            </a:r>
            <a:r>
              <a:rPr lang="en-GB" altLang="el-GR" sz="1800" i="1">
                <a:solidFill>
                  <a:srgbClr val="000000"/>
                </a:solidFill>
              </a:rPr>
              <a:t>ιδιότητές της </a:t>
            </a:r>
            <a:r>
              <a:rPr lang="en-GB" altLang="el-GR" sz="1800" b="1" i="1">
                <a:solidFill>
                  <a:srgbClr val="000000"/>
                </a:solidFill>
              </a:rPr>
              <a:t>(φυσικές και χημικές ιδιότητες) </a:t>
            </a:r>
            <a:r>
              <a:rPr lang="en-GB" altLang="el-GR" sz="1800">
                <a:solidFill>
                  <a:srgbClr val="000000"/>
                </a:solidFill>
              </a:rPr>
              <a:t>και οι</a:t>
            </a:r>
            <a:r>
              <a:rPr lang="en-GB" altLang="el-GR" sz="1800" i="1">
                <a:solidFill>
                  <a:srgbClr val="000000"/>
                </a:solidFill>
              </a:rPr>
              <a:t> μεταβολές της (</a:t>
            </a:r>
            <a:r>
              <a:rPr lang="en-GB" altLang="el-GR" sz="1800" b="1" i="1">
                <a:solidFill>
                  <a:srgbClr val="000000"/>
                </a:solidFill>
              </a:rPr>
              <a:t>φυσικά και</a:t>
            </a:r>
            <a:r>
              <a:rPr lang="en-GB" altLang="el-GR" sz="1800" i="1">
                <a:solidFill>
                  <a:srgbClr val="000000"/>
                </a:solidFill>
              </a:rPr>
              <a:t> </a:t>
            </a:r>
            <a:r>
              <a:rPr lang="en-GB" altLang="el-GR" sz="1800" b="1" i="1">
                <a:solidFill>
                  <a:srgbClr val="000000"/>
                </a:solidFill>
              </a:rPr>
              <a:t>χημικά φαινόμενα)</a:t>
            </a:r>
            <a:r>
              <a:rPr lang="en-GB" altLang="el-GR" sz="1800">
                <a:solidFill>
                  <a:srgbClr val="000000"/>
                </a:solidFill>
              </a:rPr>
              <a:t> </a:t>
            </a:r>
            <a:endParaRPr lang="en-US" altLang="el-GR" sz="1800">
              <a:solidFill>
                <a:srgbClr val="000000"/>
              </a:solidFill>
            </a:endParaRPr>
          </a:p>
        </p:txBody>
      </p:sp>
      <p:sp>
        <p:nvSpPr>
          <p:cNvPr id="2051" name="WordArt 3">
            <a:extLst>
              <a:ext uri="{FF2B5EF4-FFF2-40B4-BE49-F238E27FC236}">
                <a16:creationId xmlns:a16="http://schemas.microsoft.com/office/drawing/2014/main" id="{245D7A95-E98F-4EB9-825E-46EC7609FF3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711451" y="1773238"/>
            <a:ext cx="504825" cy="7921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3600" kern="10">
                <a:solidFill>
                  <a:srgbClr val="0000FF"/>
                </a:solidFill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61BCA63E-F9B3-4C5A-AD24-964DC5AE0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0014" y="2133601"/>
            <a:ext cx="36734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800" b="1">
                <a:solidFill>
                  <a:srgbClr val="0000FF"/>
                </a:solidFill>
                <a:cs typeface="Times New Roman" panose="02020603050405020304" pitchFamily="18" charset="0"/>
              </a:rPr>
              <a:t>	ΒΑΣΙΚΕΣ ΕΝΝΟΙΕΣ</a:t>
            </a:r>
            <a:endParaRPr lang="el-GR" altLang="el-GR" sz="1800">
              <a:solidFill>
                <a:srgbClr val="000000"/>
              </a:solidFill>
            </a:endParaRPr>
          </a:p>
        </p:txBody>
      </p:sp>
      <p:sp>
        <p:nvSpPr>
          <p:cNvPr id="2053" name="WordArt 5" descr="Paper bag">
            <a:extLst>
              <a:ext uri="{FF2B5EF4-FFF2-40B4-BE49-F238E27FC236}">
                <a16:creationId xmlns:a16="http://schemas.microsoft.com/office/drawing/2014/main" id="{97CB6E12-BA96-41B1-B5AB-89D2C113B75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800600" y="549276"/>
            <a:ext cx="2808288" cy="1008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3600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ΧΗΜΕΙΑ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E0EB2E5-9E84-4EE8-8D83-44E068E278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4" y="469118"/>
            <a:ext cx="7397859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7622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tabLst>
                <a:tab pos="27622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7622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76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76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76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76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76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76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b="1">
                <a:solidFill>
                  <a:srgbClr val="0000FF"/>
                </a:solidFill>
                <a:cs typeface="Times New Roman" panose="02020603050405020304" pitchFamily="18" charset="0"/>
              </a:rPr>
              <a:t>Με τι ασχολείται η Χημεία</a:t>
            </a:r>
            <a:r>
              <a:rPr lang="el-GR" altLang="el-GR" b="1">
                <a:solidFill>
                  <a:srgbClr val="0000FF"/>
                </a:solidFill>
              </a:rPr>
              <a:t>;</a:t>
            </a:r>
            <a:r>
              <a:rPr lang="el-GR" altLang="el-GR" sz="2000" b="1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endParaRPr lang="el-GR" altLang="el-GR" sz="2000" b="1">
              <a:solidFill>
                <a:srgbClr val="0000FF"/>
              </a:solidFill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l-GR" sz="200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400" b="1">
                <a:solidFill>
                  <a:srgbClr val="0000FF"/>
                </a:solidFill>
                <a:cs typeface="Times New Roman" panose="02020603050405020304" pitchFamily="18" charset="0"/>
              </a:rPr>
              <a:t>Ποια η σημασία της Χημείας στη ζωή μας</a:t>
            </a:r>
            <a:r>
              <a:rPr lang="el-GR" altLang="el-GR" sz="2400" b="1">
                <a:solidFill>
                  <a:srgbClr val="0000FF"/>
                </a:solidFill>
              </a:rPr>
              <a:t>;</a:t>
            </a:r>
            <a:endParaRPr lang="en-US" altLang="el-GR" sz="240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000" b="1">
                <a:solidFill>
                  <a:srgbClr val="0000FF"/>
                </a:solidFill>
                <a:cs typeface="Times New Roman" panose="02020603050405020304" pitchFamily="18" charset="0"/>
              </a:rPr>
              <a:t>Χημεία: η επιστήμη της ύλης και των μεταμορφώσεων της</a:t>
            </a:r>
            <a:r>
              <a:rPr lang="el-GR" altLang="el-GR" sz="2000" b="1">
                <a:solidFill>
                  <a:srgbClr val="0000FF"/>
                </a:solidFill>
              </a:rPr>
              <a:t>.</a:t>
            </a:r>
            <a:r>
              <a:rPr lang="el-GR" altLang="el-GR" sz="1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8F12E0C4-9441-4434-AA2F-1540F73E9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8214" y="2708276"/>
            <a:ext cx="7488237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"/>
            </a:pPr>
            <a:r>
              <a:rPr lang="el-GR" altLang="el-GR" sz="1800" i="1">
                <a:solidFill>
                  <a:srgbClr val="000000"/>
                </a:solidFill>
              </a:rPr>
              <a:t>Η χημεία μελετά τη </a:t>
            </a:r>
            <a:r>
              <a:rPr lang="el-GR" altLang="el-GR" sz="1800" b="1" i="1">
                <a:solidFill>
                  <a:srgbClr val="000000"/>
                </a:solidFill>
              </a:rPr>
              <a:t>δομή</a:t>
            </a:r>
            <a:r>
              <a:rPr lang="el-GR" altLang="el-GR" sz="1800" i="1">
                <a:solidFill>
                  <a:srgbClr val="000000"/>
                </a:solidFill>
              </a:rPr>
              <a:t>, </a:t>
            </a:r>
            <a:r>
              <a:rPr lang="el-GR" altLang="el-GR" sz="1800" b="1" i="1">
                <a:solidFill>
                  <a:srgbClr val="000000"/>
                </a:solidFill>
              </a:rPr>
              <a:t>τη χημική σύσταση</a:t>
            </a:r>
            <a:r>
              <a:rPr lang="el-GR" altLang="el-GR" sz="1800" i="1">
                <a:solidFill>
                  <a:srgbClr val="000000"/>
                </a:solidFill>
              </a:rPr>
              <a:t> καθώς και τα </a:t>
            </a:r>
            <a:r>
              <a:rPr lang="el-GR" altLang="el-GR" sz="1800" b="1" i="1">
                <a:solidFill>
                  <a:srgbClr val="000000"/>
                </a:solidFill>
              </a:rPr>
              <a:t>χαρακτηριστικά γνωρίσματα</a:t>
            </a:r>
            <a:r>
              <a:rPr lang="el-GR" altLang="el-GR" sz="1800" i="1">
                <a:solidFill>
                  <a:srgbClr val="000000"/>
                </a:solidFill>
              </a:rPr>
              <a:t> (φυσικές ιδιότητες) των </a:t>
            </a:r>
            <a:r>
              <a:rPr lang="el-GR" altLang="el-GR" sz="1800" b="1" i="1">
                <a:solidFill>
                  <a:srgbClr val="000000"/>
                </a:solidFill>
              </a:rPr>
              <a:t>καθαρών ουσιών</a:t>
            </a:r>
            <a:r>
              <a:rPr lang="el-GR" altLang="el-GR" sz="1800" i="1">
                <a:solidFill>
                  <a:srgbClr val="000000"/>
                </a:solidFill>
              </a:rPr>
              <a:t> και </a:t>
            </a:r>
            <a:r>
              <a:rPr lang="el-GR" altLang="el-GR" sz="1800" b="1" i="1">
                <a:solidFill>
                  <a:srgbClr val="000000"/>
                </a:solidFill>
              </a:rPr>
              <a:t>των μιγμάτων</a:t>
            </a:r>
            <a:r>
              <a:rPr lang="el-GR" altLang="el-GR" sz="1800" i="1">
                <a:solidFill>
                  <a:srgbClr val="000000"/>
                </a:solidFill>
              </a:rPr>
              <a:t>. Μελετά τον </a:t>
            </a:r>
            <a:r>
              <a:rPr lang="el-GR" altLang="el-GR" sz="1800" b="1" i="1">
                <a:solidFill>
                  <a:srgbClr val="000000"/>
                </a:solidFill>
              </a:rPr>
              <a:t>τρόπο </a:t>
            </a:r>
            <a:r>
              <a:rPr lang="el-GR" altLang="el-GR" sz="1800" i="1">
                <a:solidFill>
                  <a:srgbClr val="000000"/>
                </a:solidFill>
              </a:rPr>
              <a:t>με τον οποίο οι χημικές ουσίες </a:t>
            </a:r>
            <a:r>
              <a:rPr lang="el-GR" altLang="el-GR" sz="1800" b="1" i="1">
                <a:solidFill>
                  <a:srgbClr val="000000"/>
                </a:solidFill>
              </a:rPr>
              <a:t>αντιδρούν</a:t>
            </a:r>
            <a:r>
              <a:rPr lang="el-GR" altLang="el-GR" sz="1800" i="1">
                <a:solidFill>
                  <a:srgbClr val="000000"/>
                </a:solidFill>
              </a:rPr>
              <a:t> μεταξύ τους, δηλαδή </a:t>
            </a:r>
            <a:r>
              <a:rPr lang="el-GR" altLang="el-GR" sz="1800" b="1" i="1">
                <a:solidFill>
                  <a:srgbClr val="000000"/>
                </a:solidFill>
              </a:rPr>
              <a:t>μετατρέπονται</a:t>
            </a:r>
            <a:r>
              <a:rPr lang="el-GR" altLang="el-GR" sz="1800" i="1">
                <a:solidFill>
                  <a:srgbClr val="000000"/>
                </a:solidFill>
              </a:rPr>
              <a:t> μέσω χημικών φαινομένων σε άλλες ουσίες με διαφορετική σύσταση και ιδιότητες.</a:t>
            </a:r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7B5B0EBD-EAED-491E-A847-90D4F4B0C5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3613" y="4437063"/>
            <a:ext cx="1263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1800" b="1" i="1">
                <a:solidFill>
                  <a:srgbClr val="000000"/>
                </a:solidFill>
              </a:rPr>
              <a:t>διατροφή</a:t>
            </a:r>
            <a:r>
              <a:rPr lang="en-GB" altLang="el-GR" sz="1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D7596C6A-8A77-421F-88C8-2EBEA7E47E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5551" y="5013326"/>
            <a:ext cx="13954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1800" b="1" i="1">
                <a:solidFill>
                  <a:srgbClr val="000000"/>
                </a:solidFill>
              </a:rPr>
              <a:t>ενδυμασία</a:t>
            </a:r>
            <a:r>
              <a:rPr lang="en-US" altLang="el-GR" sz="1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AC0D6129-91AF-48A7-B68C-D144ABDFEB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0100" y="4508501"/>
            <a:ext cx="1320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1800" b="1" i="1">
                <a:solidFill>
                  <a:srgbClr val="000000"/>
                </a:solidFill>
              </a:rPr>
              <a:t>θέρμανση</a:t>
            </a:r>
            <a:r>
              <a:rPr lang="en-GB" altLang="el-GR" sz="1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78609D1A-7A7B-4904-BD65-D8C432F636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5084763"/>
            <a:ext cx="13096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1800" b="1" i="1">
                <a:solidFill>
                  <a:srgbClr val="000000"/>
                </a:solidFill>
              </a:rPr>
              <a:t>μεταφορά</a:t>
            </a:r>
            <a:r>
              <a:rPr lang="en-US" altLang="el-GR" sz="1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8440" name="Rectangle 8">
            <a:extLst>
              <a:ext uri="{FF2B5EF4-FFF2-40B4-BE49-F238E27FC236}">
                <a16:creationId xmlns:a16="http://schemas.microsoft.com/office/drawing/2014/main" id="{0094FA77-14B5-4D9C-9560-FFACEAA40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2125" y="5013326"/>
            <a:ext cx="1016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1800" b="1" i="1">
                <a:solidFill>
                  <a:srgbClr val="000000"/>
                </a:solidFill>
              </a:rPr>
              <a:t>ιατρική</a:t>
            </a:r>
            <a:r>
              <a:rPr lang="en-GB" altLang="el-GR" sz="1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8441" name="Rectangle 9">
            <a:extLst>
              <a:ext uri="{FF2B5EF4-FFF2-40B4-BE49-F238E27FC236}">
                <a16:creationId xmlns:a16="http://schemas.microsoft.com/office/drawing/2014/main" id="{FEBD8FC0-228F-4D8C-AD51-9A4796D72B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7714" y="5661026"/>
            <a:ext cx="23193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1800" b="1">
                <a:solidFill>
                  <a:srgbClr val="000000"/>
                </a:solidFill>
              </a:rPr>
              <a:t>χημικά τοξικά αέρια</a:t>
            </a:r>
            <a:endParaRPr lang="en-US" altLang="el-GR" sz="1800" b="1">
              <a:solidFill>
                <a:srgbClr val="000000"/>
              </a:solidFill>
            </a:endParaRPr>
          </a:p>
        </p:txBody>
      </p:sp>
      <p:sp>
        <p:nvSpPr>
          <p:cNvPr id="18442" name="Rectangle 10">
            <a:extLst>
              <a:ext uri="{FF2B5EF4-FFF2-40B4-BE49-F238E27FC236}">
                <a16:creationId xmlns:a16="http://schemas.microsoft.com/office/drawing/2014/main" id="{5065CA6E-B434-46E9-93F3-8FC0FA8C46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1901" y="5589588"/>
            <a:ext cx="27019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1800" b="1">
                <a:solidFill>
                  <a:srgbClr val="000000"/>
                </a:solidFill>
              </a:rPr>
              <a:t>πυρηνικά οπλοστάσια</a:t>
            </a:r>
            <a:r>
              <a:rPr lang="en-US" altLang="el-GR" sz="1800" b="1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8443" name="Rectangle 11">
            <a:extLst>
              <a:ext uri="{FF2B5EF4-FFF2-40B4-BE49-F238E27FC236}">
                <a16:creationId xmlns:a16="http://schemas.microsoft.com/office/drawing/2014/main" id="{E10F1DD6-EA2D-42F1-B728-0E84F60D1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4339" y="6237288"/>
            <a:ext cx="33623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1800" b="1">
                <a:solidFill>
                  <a:srgbClr val="000000"/>
                </a:solidFill>
              </a:rPr>
              <a:t>μόλυνση του περιβάλλοντος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  <p:bldP spid="18436" grpId="0"/>
      <p:bldP spid="18437" grpId="0"/>
      <p:bldP spid="18438" grpId="0"/>
      <p:bldP spid="18439" grpId="0"/>
      <p:bldP spid="18440" grpId="0"/>
      <p:bldP spid="18441" grpId="0"/>
      <p:bldP spid="18442" grpId="0"/>
      <p:bldP spid="184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1123825F-4F75-4476-9D08-07A7299952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661988"/>
            <a:ext cx="77343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2800">
                <a:solidFill>
                  <a:srgbClr val="333399"/>
                </a:solidFill>
              </a:rPr>
              <a:t>Γνωρίσματα της ύλης (μάζα, όγκος, πυκνότητα</a:t>
            </a:r>
            <a:r>
              <a:rPr lang="el-GR" altLang="el-GR" sz="2800">
                <a:solidFill>
                  <a:srgbClr val="333399"/>
                </a:solidFill>
              </a:rPr>
              <a:t>)</a:t>
            </a:r>
            <a:r>
              <a:rPr lang="en-US" altLang="el-GR" sz="2400">
                <a:solidFill>
                  <a:srgbClr val="333399"/>
                </a:solidFill>
              </a:rPr>
              <a:t> 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6EA561B-9A88-4574-B736-D040694B5F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8214" y="1341438"/>
            <a:ext cx="41751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800" b="1">
                <a:solidFill>
                  <a:srgbClr val="0000FF"/>
                </a:solidFill>
                <a:cs typeface="Times New Roman" panose="02020603050405020304" pitchFamily="18" charset="0"/>
              </a:rPr>
              <a:t>Μετρήσεις και μονάδες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532FB993-8244-45F1-9AE0-931EBB2971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8214" y="2131983"/>
            <a:ext cx="399340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000" b="1">
                <a:solidFill>
                  <a:srgbClr val="0000FF"/>
                </a:solidFill>
                <a:cs typeface="Times New Roman" panose="02020603050405020304" pitchFamily="18" charset="0"/>
              </a:rPr>
              <a:t>Μετρήσεις - Μονάδες μέτρησης</a:t>
            </a:r>
          </a:p>
        </p:txBody>
      </p:sp>
      <p:pic>
        <p:nvPicPr>
          <p:cNvPr id="19461" name="Picture 5" descr="1">
            <a:extLst>
              <a:ext uri="{FF2B5EF4-FFF2-40B4-BE49-F238E27FC236}">
                <a16:creationId xmlns:a16="http://schemas.microsoft.com/office/drawing/2014/main" id="{451519FD-9D28-4C6E-8A7F-BB9A4424A9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775" y="2852739"/>
            <a:ext cx="3384550" cy="352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4AC01E8-2A21-4AD6-A2D7-4013B274FA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258754"/>
            <a:ext cx="597693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2800" b="1">
                <a:solidFill>
                  <a:srgbClr val="0000FF"/>
                </a:solidFill>
                <a:cs typeface="Times New Roman" panose="02020603050405020304" pitchFamily="18" charset="0"/>
              </a:rPr>
              <a:t>To</a:t>
            </a:r>
            <a:r>
              <a:rPr lang="el-GR" altLang="el-GR" sz="2800" b="1">
                <a:solidFill>
                  <a:srgbClr val="0000FF"/>
                </a:solidFill>
                <a:cs typeface="Times New Roman" panose="02020603050405020304" pitchFamily="18" charset="0"/>
              </a:rPr>
              <a:t> Διεθνές Σύστημα Μονάδων  ( </a:t>
            </a:r>
            <a:r>
              <a:rPr lang="en-US" altLang="el-GR" sz="2800" b="1">
                <a:solidFill>
                  <a:srgbClr val="0000FF"/>
                </a:solidFill>
                <a:cs typeface="Times New Roman" panose="02020603050405020304" pitchFamily="18" charset="0"/>
              </a:rPr>
              <a:t>SI</a:t>
            </a:r>
            <a:r>
              <a:rPr lang="el-GR" altLang="el-GR" sz="2800" b="1">
                <a:solidFill>
                  <a:srgbClr val="0000FF"/>
                </a:solidFill>
                <a:cs typeface="Times New Roman" panose="02020603050405020304" pitchFamily="18" charset="0"/>
              </a:rPr>
              <a:t> )</a:t>
            </a:r>
          </a:p>
        </p:txBody>
      </p:sp>
      <p:graphicFrame>
        <p:nvGraphicFramePr>
          <p:cNvPr id="20483" name="Group 3">
            <a:extLst>
              <a:ext uri="{FF2B5EF4-FFF2-40B4-BE49-F238E27FC236}">
                <a16:creationId xmlns:a16="http://schemas.microsoft.com/office/drawing/2014/main" id="{B4E9F896-C716-4659-83E6-44DB2413964C}"/>
              </a:ext>
            </a:extLst>
          </p:cNvPr>
          <p:cNvGraphicFramePr>
            <a:graphicFrameLocks noGrp="1"/>
          </p:cNvGraphicFramePr>
          <p:nvPr/>
        </p:nvGraphicFramePr>
        <p:xfrm>
          <a:off x="3000376" y="1341438"/>
          <a:ext cx="6335713" cy="4381500"/>
        </p:xfrm>
        <a:graphic>
          <a:graphicData uri="http://schemas.openxmlformats.org/drawingml/2006/table">
            <a:tbl>
              <a:tblPr/>
              <a:tblGrid>
                <a:gridCol w="1630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86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86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8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01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Μέγεθος</a:t>
                      </a:r>
                      <a:endParaRPr kumimoji="0" 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Σύμβολο 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μεγέθους</a:t>
                      </a:r>
                      <a:endParaRPr kumimoji="0" 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Ονομασία 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μονάδας</a:t>
                      </a:r>
                      <a:endParaRPr kumimoji="0" 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Σύμβολο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μονάδας</a:t>
                      </a:r>
                      <a:endParaRPr kumimoji="0" 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μήκος</a:t>
                      </a:r>
                      <a:endParaRPr kumimoji="0" 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μέτρο</a:t>
                      </a:r>
                      <a:endParaRPr kumimoji="0" 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μάζα</a:t>
                      </a:r>
                      <a:endParaRPr kumimoji="0" 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χιλιόγραμμο</a:t>
                      </a:r>
                      <a:endParaRPr kumimoji="0" 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kg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5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χρόνος</a:t>
                      </a:r>
                      <a:endParaRPr kumimoji="0" 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Δευτερόλεπτο</a:t>
                      </a:r>
                      <a:endParaRPr kumimoji="0" 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θερμοκρασία</a:t>
                      </a:r>
                      <a:endParaRPr kumimoji="0" 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κέλβιν</a:t>
                      </a:r>
                      <a:endParaRPr kumimoji="0" 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45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ποσότητα ύλης</a:t>
                      </a:r>
                      <a:endParaRPr kumimoji="0" 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μολ</a:t>
                      </a:r>
                      <a:endParaRPr kumimoji="0" 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mol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145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ένταση ηλεκτρικού ρεύματος</a:t>
                      </a:r>
                      <a:endParaRPr kumimoji="0" 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αμπέρ</a:t>
                      </a:r>
                      <a:endParaRPr kumimoji="0" 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01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φωτεινή ένταση</a:t>
                      </a:r>
                      <a:endParaRPr kumimoji="0" 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1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καντέλα</a:t>
                      </a:r>
                      <a:endParaRPr kumimoji="0" 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cd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6CE10676-13CC-4594-A320-926DA1D383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981075"/>
            <a:ext cx="7416800" cy="647700"/>
          </a:xfrm>
          <a:prstGeom prst="rect">
            <a:avLst/>
          </a:prstGeom>
          <a:solidFill>
            <a:srgbClr val="00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400">
                <a:solidFill>
                  <a:srgbClr val="FFFFFF"/>
                </a:solidFill>
              </a:rPr>
              <a:t>Πολλαπλάσια – Υποπολλαπλάσια μονάδων</a:t>
            </a:r>
            <a:endParaRPr lang="en-US" altLang="el-GR" sz="2400">
              <a:solidFill>
                <a:srgbClr val="000000"/>
              </a:solidFill>
            </a:endParaRPr>
          </a:p>
        </p:txBody>
      </p:sp>
      <p:graphicFrame>
        <p:nvGraphicFramePr>
          <p:cNvPr id="21507" name="Group 3">
            <a:extLst>
              <a:ext uri="{FF2B5EF4-FFF2-40B4-BE49-F238E27FC236}">
                <a16:creationId xmlns:a16="http://schemas.microsoft.com/office/drawing/2014/main" id="{56BCCD1D-7B84-46E3-AE36-77B2279582AD}"/>
              </a:ext>
            </a:extLst>
          </p:cNvPr>
          <p:cNvGraphicFramePr>
            <a:graphicFrameLocks noGrp="1"/>
          </p:cNvGraphicFramePr>
          <p:nvPr/>
        </p:nvGraphicFramePr>
        <p:xfrm>
          <a:off x="2063751" y="1916114"/>
          <a:ext cx="7345363" cy="4537075"/>
        </p:xfrm>
        <a:graphic>
          <a:graphicData uri="http://schemas.openxmlformats.org/drawingml/2006/table">
            <a:tbl>
              <a:tblPr/>
              <a:tblGrid>
                <a:gridCol w="1889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4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78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73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Πρόθεμα</a:t>
                      </a:r>
                      <a:endParaRPr kumimoji="0" 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Σύμβολο</a:t>
                      </a:r>
                      <a:endParaRPr kumimoji="0" 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Σχέση με τη βασική μονάδα</a:t>
                      </a:r>
                      <a:endParaRPr kumimoji="0" 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Παράδειγμα</a:t>
                      </a:r>
                      <a:endParaRPr kumimoji="0" 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1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μεγα (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mega</a:t>
                      </a:r>
                      <a:r>
                        <a:rPr kumimoji="0" lang="el-G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el-GR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Mm</a:t>
                      </a:r>
                      <a:r>
                        <a:rPr kumimoji="0" lang="el-G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 10</a:t>
                      </a:r>
                      <a:r>
                        <a:rPr kumimoji="0" lang="el-GR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1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χιλιο (kilo)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en-US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km = 10</a:t>
                      </a:r>
                      <a:r>
                        <a:rPr kumimoji="0" lang="en-US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δεκατο (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deci</a:t>
                      </a:r>
                      <a:r>
                        <a:rPr kumimoji="0" lang="el-G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el-GR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  <a:endParaRPr kumimoji="0" 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dm</a:t>
                      </a:r>
                      <a:r>
                        <a:rPr kumimoji="0" lang="el-G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 10</a:t>
                      </a:r>
                      <a:r>
                        <a:rPr kumimoji="0" lang="el-GR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kumimoji="0" lang="el-G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1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εκατοστο (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centi</a:t>
                      </a:r>
                      <a:r>
                        <a:rPr kumimoji="0" lang="el-G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el-GR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</a:t>
                      </a:r>
                      <a:endParaRPr kumimoji="0" 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cm</a:t>
                      </a:r>
                      <a:r>
                        <a:rPr kumimoji="0" lang="el-G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 10</a:t>
                      </a:r>
                      <a:r>
                        <a:rPr kumimoji="0" lang="el-GR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kumimoji="0" lang="el-G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1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χιλιοστο (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milli</a:t>
                      </a:r>
                      <a:r>
                        <a:rPr kumimoji="0" lang="el-G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el-GR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</a:t>
                      </a:r>
                      <a:endParaRPr kumimoji="0" 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mm</a:t>
                      </a:r>
                      <a:r>
                        <a:rPr kumimoji="0" lang="el-G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 10</a:t>
                      </a:r>
                      <a:r>
                        <a:rPr kumimoji="0" lang="el-GR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kumimoji="0" lang="el-G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1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μικρο (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micro</a:t>
                      </a:r>
                      <a:r>
                        <a:rPr kumimoji="0" lang="el-G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μ</a:t>
                      </a:r>
                      <a:endParaRPr kumimoji="0" 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en-US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μm = 10</a:t>
                      </a:r>
                      <a:r>
                        <a:rPr kumimoji="0" lang="en-US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-6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1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νανο (nano)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en-US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nm = 10</a:t>
                      </a:r>
                      <a:r>
                        <a:rPr kumimoji="0" lang="en-US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-9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1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πικο (pico)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en-US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1pm = 10</a:t>
                      </a:r>
                      <a:r>
                        <a:rPr kumimoji="0" lang="en-US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-12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F0A20D03-0D71-4A1B-9BEC-DD4335B183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4" y="404813"/>
            <a:ext cx="4040187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800" b="1">
                <a:solidFill>
                  <a:srgbClr val="0000FF"/>
                </a:solidFill>
                <a:cs typeface="Times New Roman" panose="02020603050405020304" pitchFamily="18" charset="0"/>
              </a:rPr>
              <a:t>Γνωρίσματα της ύλης</a:t>
            </a:r>
            <a:endParaRPr lang="en-US" altLang="el-GR" sz="280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800" b="1">
                <a:solidFill>
                  <a:srgbClr val="0000FF"/>
                </a:solidFill>
                <a:cs typeface="Times New Roman" panose="02020603050405020304" pitchFamily="18" charset="0"/>
              </a:rPr>
              <a:t>Μάζα και Βάρος</a:t>
            </a:r>
          </a:p>
        </p:txBody>
      </p:sp>
      <p:pic>
        <p:nvPicPr>
          <p:cNvPr id="22532" name="Picture 4" descr="1">
            <a:extLst>
              <a:ext uri="{FF2B5EF4-FFF2-40B4-BE49-F238E27FC236}">
                <a16:creationId xmlns:a16="http://schemas.microsoft.com/office/drawing/2014/main" id="{B2A62E17-86F2-400D-B8E0-F6C15BF447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2539" y="3357563"/>
            <a:ext cx="4479925" cy="174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3" name="Rectangle 5">
            <a:extLst>
              <a:ext uri="{FF2B5EF4-FFF2-40B4-BE49-F238E27FC236}">
                <a16:creationId xmlns:a16="http://schemas.microsoft.com/office/drawing/2014/main" id="{48AF7D0C-929C-491E-9A22-CF1DA11865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1089" y="1589089"/>
            <a:ext cx="6618287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000" i="1">
                <a:solidFill>
                  <a:srgbClr val="000000"/>
                </a:solidFill>
                <a:cs typeface="Times New Roman" panose="02020603050405020304" pitchFamily="18" charset="0"/>
              </a:rPr>
              <a:t>Μάζα είναι το μέτρο της αντίστασης που παρουσιάζει ένα σώμα ως προς τη μεταβολή της ταχύτητάς του και εκφράζει το ποσό της ύλης που περιέχεται σε μία ουσία.</a:t>
            </a:r>
            <a:endParaRPr lang="el-GR" altLang="el-GR" sz="20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01F3B7B-F265-4680-8522-29C5D4888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8213" y="476251"/>
            <a:ext cx="18208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2800">
                <a:solidFill>
                  <a:srgbClr val="333399"/>
                </a:solidFill>
              </a:rPr>
              <a:t>Όγκος (</a:t>
            </a:r>
            <a:r>
              <a:rPr lang="en-US" altLang="el-GR" sz="2800" i="1">
                <a:solidFill>
                  <a:srgbClr val="333399"/>
                </a:solidFill>
              </a:rPr>
              <a:t>V</a:t>
            </a:r>
            <a:r>
              <a:rPr lang="en-GB" altLang="el-GR" sz="2800">
                <a:solidFill>
                  <a:srgbClr val="333399"/>
                </a:solidFill>
              </a:rPr>
              <a:t>)</a:t>
            </a:r>
            <a:r>
              <a:rPr lang="en-US" altLang="el-GR" sz="1800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23555" name="Picture 3" descr="1">
            <a:extLst>
              <a:ext uri="{FF2B5EF4-FFF2-40B4-BE49-F238E27FC236}">
                <a16:creationId xmlns:a16="http://schemas.microsoft.com/office/drawing/2014/main" id="{8B776BE5-39BC-4430-AFE9-B99098CAB5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6" y="2636838"/>
            <a:ext cx="6119813" cy="307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Rectangle 4">
            <a:extLst>
              <a:ext uri="{FF2B5EF4-FFF2-40B4-BE49-F238E27FC236}">
                <a16:creationId xmlns:a16="http://schemas.microsoft.com/office/drawing/2014/main" id="{397AD1FB-D8EA-499C-8336-926C0B0F26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1" y="1746251"/>
            <a:ext cx="64801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"/>
            </a:pPr>
            <a:r>
              <a:rPr lang="el-GR" altLang="el-GR" sz="2000" i="1">
                <a:solidFill>
                  <a:srgbClr val="000000"/>
                </a:solidFill>
              </a:rPr>
              <a:t>Όγκος είναι ο χώρος που καταλαμβάνει ένα σώμα.</a:t>
            </a:r>
            <a:r>
              <a:rPr lang="el-GR" altLang="el-GR" sz="1800">
                <a:solidFill>
                  <a:srgbClr val="00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1,5,1">
            <a:extLst>
              <a:ext uri="{FF2B5EF4-FFF2-40B4-BE49-F238E27FC236}">
                <a16:creationId xmlns:a16="http://schemas.microsoft.com/office/drawing/2014/main" id="{A8030DF4-3B53-4214-AE38-58C6ED1B3C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DFB"/>
              </a:clrFrom>
              <a:clrTo>
                <a:srgbClr val="FEFDFB">
                  <a:alpha val="0"/>
                </a:srgbClr>
              </a:clrTo>
            </a:clrChange>
            <a:lum brigh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8438" y="2133600"/>
            <a:ext cx="4495800" cy="361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3">
            <a:extLst>
              <a:ext uri="{FF2B5EF4-FFF2-40B4-BE49-F238E27FC236}">
                <a16:creationId xmlns:a16="http://schemas.microsoft.com/office/drawing/2014/main" id="{F158840B-917F-4A0B-B390-D62326D22C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8213" y="476251"/>
            <a:ext cx="18208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2800">
                <a:solidFill>
                  <a:srgbClr val="333399"/>
                </a:solidFill>
              </a:rPr>
              <a:t>Όγκος (</a:t>
            </a:r>
            <a:r>
              <a:rPr lang="en-US" altLang="el-GR" sz="2800" i="1">
                <a:solidFill>
                  <a:srgbClr val="333399"/>
                </a:solidFill>
              </a:rPr>
              <a:t>V</a:t>
            </a:r>
            <a:r>
              <a:rPr lang="en-GB" altLang="el-GR" sz="2800">
                <a:solidFill>
                  <a:srgbClr val="333399"/>
                </a:solidFill>
              </a:rPr>
              <a:t>)</a:t>
            </a:r>
            <a:r>
              <a:rPr lang="en-US" altLang="el-GR" sz="1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4580" name="Rectangle 4">
            <a:extLst>
              <a:ext uri="{FF2B5EF4-FFF2-40B4-BE49-F238E27FC236}">
                <a16:creationId xmlns:a16="http://schemas.microsoft.com/office/drawing/2014/main" id="{C9F3DB94-835B-452D-8471-072967FE12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1" y="1557339"/>
            <a:ext cx="64801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"/>
            </a:pPr>
            <a:r>
              <a:rPr lang="el-GR" altLang="el-GR" sz="2000" i="1">
                <a:solidFill>
                  <a:srgbClr val="000000"/>
                </a:solidFill>
              </a:rPr>
              <a:t>Όγκος είναι ο χώρος που καταλαμβάνει ένα σώμα.</a:t>
            </a:r>
            <a:r>
              <a:rPr lang="el-GR" altLang="el-GR" sz="1800">
                <a:solidFill>
                  <a:srgbClr val="00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069948ED-6C6B-4895-BD0F-F6EC251885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9651" y="690097"/>
            <a:ext cx="257237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800" b="1">
                <a:solidFill>
                  <a:srgbClr val="0000FF"/>
                </a:solidFill>
                <a:cs typeface="Times New Roman" panose="02020603050405020304" pitchFamily="18" charset="0"/>
              </a:rPr>
              <a:t>Πυκνότητα (</a:t>
            </a:r>
            <a:r>
              <a:rPr lang="el-GR" altLang="el-GR" sz="2800" b="1" i="1">
                <a:solidFill>
                  <a:srgbClr val="0000FF"/>
                </a:solidFill>
                <a:cs typeface="Times New Roman" panose="02020603050405020304" pitchFamily="18" charset="0"/>
              </a:rPr>
              <a:t>ρ</a:t>
            </a:r>
            <a:r>
              <a:rPr lang="el-GR" altLang="el-GR" sz="2800" b="1">
                <a:solidFill>
                  <a:srgbClr val="0000FF"/>
                </a:solidFill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94B06CC8-2AB0-428E-9A31-7B317AC69A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8214" y="1728789"/>
            <a:ext cx="669607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2000" i="1">
                <a:solidFill>
                  <a:srgbClr val="000000"/>
                </a:solidFill>
              </a:rPr>
              <a:t>Η πυκνότητα ορίζεται ως το πηλίκο της μάζας προς τον αντίστοιχο όγκο σε σταθερές συνθήκες πίεσης (όταν πρόκειται για αέριο) και θερμοκρασίας</a:t>
            </a:r>
            <a:r>
              <a:rPr lang="en-US" altLang="el-GR" sz="20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5604" name="Text Box 4">
            <a:extLst>
              <a:ext uri="{FF2B5EF4-FFF2-40B4-BE49-F238E27FC236}">
                <a16:creationId xmlns:a16="http://schemas.microsoft.com/office/drawing/2014/main" id="{A70629CE-5D16-48B7-9DFF-A8E3A3EB91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9514" y="3357563"/>
            <a:ext cx="2376487" cy="792162"/>
          </a:xfrm>
          <a:prstGeom prst="rect">
            <a:avLst/>
          </a:prstGeom>
          <a:solidFill>
            <a:srgbClr val="FFD28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lnSpc>
                <a:spcPct val="120000"/>
              </a:lnSpc>
              <a:spcBef>
                <a:spcPts val="300"/>
              </a:spcBef>
              <a:spcAft>
                <a:spcPct val="0"/>
              </a:spcAft>
              <a:buNone/>
            </a:pPr>
            <a:r>
              <a:rPr lang="el-GR" altLang="el-GR" sz="1000">
                <a:solidFill>
                  <a:srgbClr val="000000"/>
                </a:solidFill>
              </a:rPr>
              <a:t>            </a:t>
            </a:r>
            <a:r>
              <a:rPr lang="el-GR" altLang="el-GR" sz="2400" i="1">
                <a:solidFill>
                  <a:srgbClr val="000000"/>
                </a:solidFill>
              </a:rPr>
              <a:t>ρ = m / V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l-GR" altLang="el-GR" sz="240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l-GR" altLang="el-GR" sz="240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l-GR" sz="18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/>
      <p:bldP spid="25604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430</Words>
  <Application>Microsoft Office PowerPoint</Application>
  <PresentationFormat>Widescreen</PresentationFormat>
  <Paragraphs>111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 Black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Yiannis Chiotelis</dc:creator>
  <cp:lastModifiedBy>Yiannis Chiotelis</cp:lastModifiedBy>
  <cp:revision>1</cp:revision>
  <dcterms:created xsi:type="dcterms:W3CDTF">2020-03-25T15:11:56Z</dcterms:created>
  <dcterms:modified xsi:type="dcterms:W3CDTF">2020-03-25T15:12:55Z</dcterms:modified>
</cp:coreProperties>
</file>