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2" r:id="rId2"/>
    <p:sldId id="343" r:id="rId3"/>
    <p:sldId id="344" r:id="rId4"/>
    <p:sldId id="345" r:id="rId5"/>
    <p:sldId id="346" r:id="rId6"/>
    <p:sldId id="347" r:id="rId7"/>
    <p:sldId id="348" r:id="rId8"/>
    <p:sldId id="349" r:id="rId9"/>
    <p:sldId id="350" r:id="rId10"/>
    <p:sldId id="351"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FA46D192-DC24-4B0B-B130-C0E98CB202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EC9C42-C7DF-41C0-9429-22DE15A933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34FB03-7A37-43A9-90B0-B656D7A92941}"/>
              </a:ext>
            </a:extLst>
          </p:cNvPr>
          <p:cNvSpPr>
            <a:spLocks noGrp="1" noChangeArrowheads="1"/>
          </p:cNvSpPr>
          <p:nvPr>
            <p:ph type="sldNum" sz="quarter" idx="12"/>
          </p:nvPr>
        </p:nvSpPr>
        <p:spPr>
          <a:ln/>
        </p:spPr>
        <p:txBody>
          <a:bodyPr/>
          <a:lstStyle>
            <a:lvl1pPr>
              <a:defRPr/>
            </a:lvl1pPr>
          </a:lstStyle>
          <a:p>
            <a:fld id="{856737C5-316C-4850-B811-53D2E775025F}" type="slidenum">
              <a:rPr lang="en-US" altLang="el-GR"/>
              <a:pPr/>
              <a:t>‹#›</a:t>
            </a:fld>
            <a:endParaRPr lang="en-US" altLang="el-GR"/>
          </a:p>
        </p:txBody>
      </p:sp>
    </p:spTree>
    <p:extLst>
      <p:ext uri="{BB962C8B-B14F-4D97-AF65-F5344CB8AC3E}">
        <p14:creationId xmlns:p14="http://schemas.microsoft.com/office/powerpoint/2010/main" val="272148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B08D13CA-BE8E-4999-B638-456749F9E8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1A74EF-52E2-4E1F-B153-B2EF51EB41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0D9925-B83F-4F37-A34C-8D1208BBD134}"/>
              </a:ext>
            </a:extLst>
          </p:cNvPr>
          <p:cNvSpPr>
            <a:spLocks noGrp="1" noChangeArrowheads="1"/>
          </p:cNvSpPr>
          <p:nvPr>
            <p:ph type="sldNum" sz="quarter" idx="12"/>
          </p:nvPr>
        </p:nvSpPr>
        <p:spPr>
          <a:ln/>
        </p:spPr>
        <p:txBody>
          <a:bodyPr/>
          <a:lstStyle>
            <a:lvl1pPr>
              <a:defRPr/>
            </a:lvl1pPr>
          </a:lstStyle>
          <a:p>
            <a:fld id="{EBBFA411-D71D-4780-BE79-57A5C5C3100D}" type="slidenum">
              <a:rPr lang="en-US" altLang="el-GR"/>
              <a:pPr/>
              <a:t>‹#›</a:t>
            </a:fld>
            <a:endParaRPr lang="en-US" altLang="el-GR"/>
          </a:p>
        </p:txBody>
      </p:sp>
    </p:spTree>
    <p:extLst>
      <p:ext uri="{BB962C8B-B14F-4D97-AF65-F5344CB8AC3E}">
        <p14:creationId xmlns:p14="http://schemas.microsoft.com/office/powerpoint/2010/main" val="412358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A4BB6481-4863-40D5-8CAB-677EC106CB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34A2B4-DA8A-4675-8B9C-73AE52925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F175FB-FDFF-48C8-9287-575811DC3207}"/>
              </a:ext>
            </a:extLst>
          </p:cNvPr>
          <p:cNvSpPr>
            <a:spLocks noGrp="1" noChangeArrowheads="1"/>
          </p:cNvSpPr>
          <p:nvPr>
            <p:ph type="sldNum" sz="quarter" idx="12"/>
          </p:nvPr>
        </p:nvSpPr>
        <p:spPr>
          <a:ln/>
        </p:spPr>
        <p:txBody>
          <a:bodyPr/>
          <a:lstStyle>
            <a:lvl1pPr>
              <a:defRPr/>
            </a:lvl1pPr>
          </a:lstStyle>
          <a:p>
            <a:fld id="{7DB69A63-A3C7-413B-8348-F28C326FC6B5}" type="slidenum">
              <a:rPr lang="en-US" altLang="el-GR"/>
              <a:pPr/>
              <a:t>‹#›</a:t>
            </a:fld>
            <a:endParaRPr lang="en-US" altLang="el-GR"/>
          </a:p>
        </p:txBody>
      </p:sp>
    </p:spTree>
    <p:extLst>
      <p:ext uri="{BB962C8B-B14F-4D97-AF65-F5344CB8AC3E}">
        <p14:creationId xmlns:p14="http://schemas.microsoft.com/office/powerpoint/2010/main" val="375030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78699290-DBAC-4446-8D9A-236B16620B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9C2929-8247-4087-A5DA-AEDC0487D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108746-794E-4741-8948-0C5579103F83}"/>
              </a:ext>
            </a:extLst>
          </p:cNvPr>
          <p:cNvSpPr>
            <a:spLocks noGrp="1" noChangeArrowheads="1"/>
          </p:cNvSpPr>
          <p:nvPr>
            <p:ph type="sldNum" sz="quarter" idx="12"/>
          </p:nvPr>
        </p:nvSpPr>
        <p:spPr>
          <a:ln/>
        </p:spPr>
        <p:txBody>
          <a:bodyPr/>
          <a:lstStyle>
            <a:lvl1pPr>
              <a:defRPr/>
            </a:lvl1pPr>
          </a:lstStyle>
          <a:p>
            <a:fld id="{B810CDE3-3916-4EBF-B944-47ECD833A671}" type="slidenum">
              <a:rPr lang="en-US" altLang="el-GR"/>
              <a:pPr/>
              <a:t>‹#›</a:t>
            </a:fld>
            <a:endParaRPr lang="en-US" altLang="el-GR"/>
          </a:p>
        </p:txBody>
      </p:sp>
    </p:spTree>
    <p:extLst>
      <p:ext uri="{BB962C8B-B14F-4D97-AF65-F5344CB8AC3E}">
        <p14:creationId xmlns:p14="http://schemas.microsoft.com/office/powerpoint/2010/main" val="136435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5514D53B-72B3-4F38-99CF-504178FABA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776A55-4EB5-453C-A966-13489F3D7A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0C587-0054-46C8-A2BA-662535CDBD5C}"/>
              </a:ext>
            </a:extLst>
          </p:cNvPr>
          <p:cNvSpPr>
            <a:spLocks noGrp="1" noChangeArrowheads="1"/>
          </p:cNvSpPr>
          <p:nvPr>
            <p:ph type="sldNum" sz="quarter" idx="12"/>
          </p:nvPr>
        </p:nvSpPr>
        <p:spPr>
          <a:ln/>
        </p:spPr>
        <p:txBody>
          <a:bodyPr/>
          <a:lstStyle>
            <a:lvl1pPr>
              <a:defRPr/>
            </a:lvl1pPr>
          </a:lstStyle>
          <a:p>
            <a:fld id="{4951D254-B7D8-47E9-83EA-2D36605A5B5E}" type="slidenum">
              <a:rPr lang="en-US" altLang="el-GR"/>
              <a:pPr/>
              <a:t>‹#›</a:t>
            </a:fld>
            <a:endParaRPr lang="en-US" altLang="el-GR"/>
          </a:p>
        </p:txBody>
      </p:sp>
    </p:spTree>
    <p:extLst>
      <p:ext uri="{BB962C8B-B14F-4D97-AF65-F5344CB8AC3E}">
        <p14:creationId xmlns:p14="http://schemas.microsoft.com/office/powerpoint/2010/main" val="332008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DC988E26-F5F1-4D4A-A6C3-8B8AC16C07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9E7277-6A37-41D5-9704-E0A4E7B6C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E51834-318B-46AE-95DD-1F83E855240D}"/>
              </a:ext>
            </a:extLst>
          </p:cNvPr>
          <p:cNvSpPr>
            <a:spLocks noGrp="1" noChangeArrowheads="1"/>
          </p:cNvSpPr>
          <p:nvPr>
            <p:ph type="sldNum" sz="quarter" idx="12"/>
          </p:nvPr>
        </p:nvSpPr>
        <p:spPr>
          <a:ln/>
        </p:spPr>
        <p:txBody>
          <a:bodyPr/>
          <a:lstStyle>
            <a:lvl1pPr>
              <a:defRPr/>
            </a:lvl1pPr>
          </a:lstStyle>
          <a:p>
            <a:fld id="{F066FB11-0928-4B85-A35C-85FB2B20C427}" type="slidenum">
              <a:rPr lang="en-US" altLang="el-GR"/>
              <a:pPr/>
              <a:t>‹#›</a:t>
            </a:fld>
            <a:endParaRPr lang="en-US" altLang="el-GR"/>
          </a:p>
        </p:txBody>
      </p:sp>
    </p:spTree>
    <p:extLst>
      <p:ext uri="{BB962C8B-B14F-4D97-AF65-F5344CB8AC3E}">
        <p14:creationId xmlns:p14="http://schemas.microsoft.com/office/powerpoint/2010/main" val="11148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04858994-4C1A-4CF4-B0BF-98D88B4920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1A4AC8-2C6C-48E2-AB66-4A162A9FA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6CF355-BD1B-466F-9229-BF5A55C1B19B}"/>
              </a:ext>
            </a:extLst>
          </p:cNvPr>
          <p:cNvSpPr>
            <a:spLocks noGrp="1" noChangeArrowheads="1"/>
          </p:cNvSpPr>
          <p:nvPr>
            <p:ph type="sldNum" sz="quarter" idx="12"/>
          </p:nvPr>
        </p:nvSpPr>
        <p:spPr>
          <a:ln/>
        </p:spPr>
        <p:txBody>
          <a:bodyPr/>
          <a:lstStyle>
            <a:lvl1pPr>
              <a:defRPr/>
            </a:lvl1pPr>
          </a:lstStyle>
          <a:p>
            <a:fld id="{BFE886DC-957D-4BC1-9B3B-23F6691801A2}" type="slidenum">
              <a:rPr lang="en-US" altLang="el-GR"/>
              <a:pPr/>
              <a:t>‹#›</a:t>
            </a:fld>
            <a:endParaRPr lang="en-US" altLang="el-GR"/>
          </a:p>
        </p:txBody>
      </p:sp>
    </p:spTree>
    <p:extLst>
      <p:ext uri="{BB962C8B-B14F-4D97-AF65-F5344CB8AC3E}">
        <p14:creationId xmlns:p14="http://schemas.microsoft.com/office/powerpoint/2010/main" val="70685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6BEA0DC6-E116-439E-931E-AD73E8A863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2B695E1-67E3-4627-ADD5-EDFCD2F3F7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03BD98-B384-44D0-B977-3506854F39D6}"/>
              </a:ext>
            </a:extLst>
          </p:cNvPr>
          <p:cNvSpPr>
            <a:spLocks noGrp="1" noChangeArrowheads="1"/>
          </p:cNvSpPr>
          <p:nvPr>
            <p:ph type="sldNum" sz="quarter" idx="12"/>
          </p:nvPr>
        </p:nvSpPr>
        <p:spPr>
          <a:ln/>
        </p:spPr>
        <p:txBody>
          <a:bodyPr/>
          <a:lstStyle>
            <a:lvl1pPr>
              <a:defRPr/>
            </a:lvl1pPr>
          </a:lstStyle>
          <a:p>
            <a:fld id="{26C96D93-0831-4866-8F93-1D9A0A2B5E7A}" type="slidenum">
              <a:rPr lang="en-US" altLang="el-GR"/>
              <a:pPr/>
              <a:t>‹#›</a:t>
            </a:fld>
            <a:endParaRPr lang="en-US" altLang="el-GR"/>
          </a:p>
        </p:txBody>
      </p:sp>
    </p:spTree>
    <p:extLst>
      <p:ext uri="{BB962C8B-B14F-4D97-AF65-F5344CB8AC3E}">
        <p14:creationId xmlns:p14="http://schemas.microsoft.com/office/powerpoint/2010/main" val="72663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04ED9E-7101-4C7F-BF76-9617734FD9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1F34CE-EE06-4852-9D86-3882F33F0A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A24F26F-C389-43EB-AE13-16ADE3A8E187}"/>
              </a:ext>
            </a:extLst>
          </p:cNvPr>
          <p:cNvSpPr>
            <a:spLocks noGrp="1" noChangeArrowheads="1"/>
          </p:cNvSpPr>
          <p:nvPr>
            <p:ph type="sldNum" sz="quarter" idx="12"/>
          </p:nvPr>
        </p:nvSpPr>
        <p:spPr>
          <a:ln/>
        </p:spPr>
        <p:txBody>
          <a:bodyPr/>
          <a:lstStyle>
            <a:lvl1pPr>
              <a:defRPr/>
            </a:lvl1pPr>
          </a:lstStyle>
          <a:p>
            <a:fld id="{61ACD6FB-D285-4871-9738-8A6E045EBBA7}" type="slidenum">
              <a:rPr lang="en-US" altLang="el-GR"/>
              <a:pPr/>
              <a:t>‹#›</a:t>
            </a:fld>
            <a:endParaRPr lang="en-US" altLang="el-GR"/>
          </a:p>
        </p:txBody>
      </p:sp>
    </p:spTree>
    <p:extLst>
      <p:ext uri="{BB962C8B-B14F-4D97-AF65-F5344CB8AC3E}">
        <p14:creationId xmlns:p14="http://schemas.microsoft.com/office/powerpoint/2010/main" val="232640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CFDF3F74-2EF0-4FB6-83B9-A358D72548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C88469-0C0F-4FF5-8704-1D353AD790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8E6C12-F875-4054-9001-FCCBE144DED7}"/>
              </a:ext>
            </a:extLst>
          </p:cNvPr>
          <p:cNvSpPr>
            <a:spLocks noGrp="1" noChangeArrowheads="1"/>
          </p:cNvSpPr>
          <p:nvPr>
            <p:ph type="sldNum" sz="quarter" idx="12"/>
          </p:nvPr>
        </p:nvSpPr>
        <p:spPr>
          <a:ln/>
        </p:spPr>
        <p:txBody>
          <a:bodyPr/>
          <a:lstStyle>
            <a:lvl1pPr>
              <a:defRPr/>
            </a:lvl1pPr>
          </a:lstStyle>
          <a:p>
            <a:fld id="{95F86E60-A1F4-420D-BCF5-3E211A4E7767}" type="slidenum">
              <a:rPr lang="en-US" altLang="el-GR"/>
              <a:pPr/>
              <a:t>‹#›</a:t>
            </a:fld>
            <a:endParaRPr lang="en-US" altLang="el-GR"/>
          </a:p>
        </p:txBody>
      </p:sp>
    </p:spTree>
    <p:extLst>
      <p:ext uri="{BB962C8B-B14F-4D97-AF65-F5344CB8AC3E}">
        <p14:creationId xmlns:p14="http://schemas.microsoft.com/office/powerpoint/2010/main" val="130544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5FD212C4-8A87-42C6-9CC6-57339334DD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6BDDCC-4A6F-406B-9A92-FC3BC4E12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47E153-3BE7-4258-859D-8C340FA1DD4B}"/>
              </a:ext>
            </a:extLst>
          </p:cNvPr>
          <p:cNvSpPr>
            <a:spLocks noGrp="1" noChangeArrowheads="1"/>
          </p:cNvSpPr>
          <p:nvPr>
            <p:ph type="sldNum" sz="quarter" idx="12"/>
          </p:nvPr>
        </p:nvSpPr>
        <p:spPr>
          <a:ln/>
        </p:spPr>
        <p:txBody>
          <a:bodyPr/>
          <a:lstStyle>
            <a:lvl1pPr>
              <a:defRPr/>
            </a:lvl1pPr>
          </a:lstStyle>
          <a:p>
            <a:fld id="{50671A6A-7A5E-40EF-B6B8-A446646084DF}" type="slidenum">
              <a:rPr lang="en-US" altLang="el-GR"/>
              <a:pPr/>
              <a:t>‹#›</a:t>
            </a:fld>
            <a:endParaRPr lang="en-US" altLang="el-GR"/>
          </a:p>
        </p:txBody>
      </p:sp>
    </p:spTree>
    <p:extLst>
      <p:ext uri="{BB962C8B-B14F-4D97-AF65-F5344CB8AC3E}">
        <p14:creationId xmlns:p14="http://schemas.microsoft.com/office/powerpoint/2010/main" val="112170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B885EC-891D-47D4-98B2-2FBBCCF4137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C13B0ED3-E4FC-4DAF-9884-A40B8C90F77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a:extLst>
              <a:ext uri="{FF2B5EF4-FFF2-40B4-BE49-F238E27FC236}">
                <a16:creationId xmlns:a16="http://schemas.microsoft.com/office/drawing/2014/main" id="{916B29B0-72E2-4246-8BD8-EAADB965C94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00CADBF-0ADD-429E-95B0-C90BCEA38C5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37355E0-51FA-45F7-9B0D-9C3AB4E6CC8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729D4C8-A159-40BA-80F9-C0ADA7FB65BB}" type="slidenum">
              <a:rPr lang="en-US" altLang="el-GR"/>
              <a:pPr/>
              <a:t>‹#›</a:t>
            </a:fld>
            <a:endParaRPr lang="en-US" altLang="el-GR"/>
          </a:p>
        </p:txBody>
      </p:sp>
    </p:spTree>
    <p:extLst>
      <p:ext uri="{BB962C8B-B14F-4D97-AF65-F5344CB8AC3E}">
        <p14:creationId xmlns:p14="http://schemas.microsoft.com/office/powerpoint/2010/main" val="1595606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a:extLst>
              <a:ext uri="{FF2B5EF4-FFF2-40B4-BE49-F238E27FC236}">
                <a16:creationId xmlns:a16="http://schemas.microsoft.com/office/drawing/2014/main" id="{2BF516A2-4794-4BA2-8F8B-740CEC782D26}"/>
              </a:ext>
            </a:extLst>
          </p:cNvPr>
          <p:cNvSpPr>
            <a:spLocks noChangeArrowheads="1"/>
          </p:cNvSpPr>
          <p:nvPr/>
        </p:nvSpPr>
        <p:spPr bwMode="auto">
          <a:xfrm>
            <a:off x="2782889" y="277813"/>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1139" name="WordArt 5">
            <a:extLst>
              <a:ext uri="{FF2B5EF4-FFF2-40B4-BE49-F238E27FC236}">
                <a16:creationId xmlns:a16="http://schemas.microsoft.com/office/drawing/2014/main" id="{49ADC662-C0D3-47DD-A36A-944930DD3301}"/>
              </a:ext>
            </a:extLst>
          </p:cNvPr>
          <p:cNvSpPr>
            <a:spLocks noChangeArrowheads="1" noChangeShapeType="1" noTextEdit="1"/>
          </p:cNvSpPr>
          <p:nvPr/>
        </p:nvSpPr>
        <p:spPr bwMode="auto">
          <a:xfrm>
            <a:off x="1992313" y="260350"/>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1140" name="Rectangle 7">
            <a:extLst>
              <a:ext uri="{FF2B5EF4-FFF2-40B4-BE49-F238E27FC236}">
                <a16:creationId xmlns:a16="http://schemas.microsoft.com/office/drawing/2014/main" id="{37A11556-E3C1-4F23-B70A-C9E4CA03F44A}"/>
              </a:ext>
            </a:extLst>
          </p:cNvPr>
          <p:cNvSpPr>
            <a:spLocks noChangeArrowheads="1"/>
          </p:cNvSpPr>
          <p:nvPr/>
        </p:nvSpPr>
        <p:spPr bwMode="auto">
          <a:xfrm>
            <a:off x="2927351" y="861369"/>
            <a:ext cx="1648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3.</a:t>
            </a:r>
            <a:r>
              <a:rPr lang="el-GR" altLang="el-GR" sz="2400" b="1">
                <a:solidFill>
                  <a:srgbClr val="3333FF"/>
                </a:solidFill>
                <a:cs typeface="Times New Roman" panose="02020603050405020304" pitchFamily="18" charset="0"/>
              </a:rPr>
              <a:t>4</a:t>
            </a:r>
            <a:r>
              <a:rPr lang="en-GB" altLang="el-GR" sz="2400" b="1">
                <a:solidFill>
                  <a:srgbClr val="3333FF"/>
                </a:solidFill>
                <a:cs typeface="Times New Roman" panose="02020603050405020304" pitchFamily="18" charset="0"/>
              </a:rPr>
              <a:t> Άλατα</a:t>
            </a:r>
            <a:r>
              <a:rPr lang="en-US" altLang="el-GR" sz="1800">
                <a:solidFill>
                  <a:srgbClr val="000000"/>
                </a:solidFill>
              </a:rPr>
              <a:t> </a:t>
            </a:r>
          </a:p>
        </p:txBody>
      </p:sp>
      <p:sp>
        <p:nvSpPr>
          <p:cNvPr id="91141" name="Rectangle 9">
            <a:extLst>
              <a:ext uri="{FF2B5EF4-FFF2-40B4-BE49-F238E27FC236}">
                <a16:creationId xmlns:a16="http://schemas.microsoft.com/office/drawing/2014/main" id="{2B21F5AB-67D4-43D0-9853-48A3945C89DC}"/>
              </a:ext>
            </a:extLst>
          </p:cNvPr>
          <p:cNvSpPr>
            <a:spLocks noChangeArrowheads="1"/>
          </p:cNvSpPr>
          <p:nvPr/>
        </p:nvSpPr>
        <p:spPr bwMode="auto">
          <a:xfrm>
            <a:off x="1524001" y="19536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91144" name="Object 8">
            <a:extLst>
              <a:ext uri="{FF2B5EF4-FFF2-40B4-BE49-F238E27FC236}">
                <a16:creationId xmlns:a16="http://schemas.microsoft.com/office/drawing/2014/main" id="{029625A4-17EB-4C6B-B0CB-C1DCA3722C76}"/>
              </a:ext>
            </a:extLst>
          </p:cNvPr>
          <p:cNvGraphicFramePr>
            <a:graphicFrameLocks noChangeAspect="1"/>
          </p:cNvGraphicFramePr>
          <p:nvPr/>
        </p:nvGraphicFramePr>
        <p:xfrm>
          <a:off x="8256588" y="404814"/>
          <a:ext cx="2195512" cy="3671887"/>
        </p:xfrm>
        <a:graphic>
          <a:graphicData uri="http://schemas.openxmlformats.org/presentationml/2006/ole">
            <mc:AlternateContent xmlns:mc="http://schemas.openxmlformats.org/markup-compatibility/2006">
              <mc:Choice xmlns:v="urn:schemas-microsoft-com:vml" Requires="v">
                <p:oleObj spid="_x0000_s1026" r:id="rId3" imgW="2657846" imgH="4439270" progId="MSPhotoEd.3">
                  <p:embed/>
                </p:oleObj>
              </mc:Choice>
              <mc:Fallback>
                <p:oleObj r:id="rId3" imgW="2657846" imgH="4439270" progId="MSPhotoEd.3">
                  <p:embed/>
                  <p:pic>
                    <p:nvPicPr>
                      <p:cNvPr id="91144" name="Object 8">
                        <a:extLst>
                          <a:ext uri="{FF2B5EF4-FFF2-40B4-BE49-F238E27FC236}">
                            <a16:creationId xmlns:a16="http://schemas.microsoft.com/office/drawing/2014/main" id="{029625A4-17EB-4C6B-B0CB-C1DCA3722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8" y="404814"/>
                        <a:ext cx="21955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3" name="Rectangle 11">
            <a:extLst>
              <a:ext uri="{FF2B5EF4-FFF2-40B4-BE49-F238E27FC236}">
                <a16:creationId xmlns:a16="http://schemas.microsoft.com/office/drawing/2014/main" id="{E58A8FE0-CB9C-4A05-8A3F-BD2BF4E7FAD7}"/>
              </a:ext>
            </a:extLst>
          </p:cNvPr>
          <p:cNvSpPr>
            <a:spLocks noChangeArrowheads="1"/>
          </p:cNvSpPr>
          <p:nvPr/>
        </p:nvSpPr>
        <p:spPr bwMode="auto">
          <a:xfrm>
            <a:off x="2351089" y="1340128"/>
            <a:ext cx="4581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1800" b="1">
                <a:solidFill>
                  <a:srgbClr val="3333FF"/>
                </a:solidFill>
                <a:cs typeface="Times New Roman" panose="02020603050405020304" pitchFamily="18" charset="0"/>
              </a:rPr>
              <a:t>Συμβολισμός και ονοματολογία αλάτων</a:t>
            </a:r>
            <a:r>
              <a:rPr lang="en-US" altLang="el-GR" sz="1800">
                <a:solidFill>
                  <a:srgbClr val="000000"/>
                </a:solidFill>
              </a:rPr>
              <a:t> </a:t>
            </a:r>
          </a:p>
        </p:txBody>
      </p:sp>
      <p:sp>
        <p:nvSpPr>
          <p:cNvPr id="91148" name="Text Box 12">
            <a:extLst>
              <a:ext uri="{FF2B5EF4-FFF2-40B4-BE49-F238E27FC236}">
                <a16:creationId xmlns:a16="http://schemas.microsoft.com/office/drawing/2014/main" id="{FC5FD1C2-F766-4842-955A-BBCA6B7CC7B2}"/>
              </a:ext>
            </a:extLst>
          </p:cNvPr>
          <p:cNvSpPr txBox="1">
            <a:spLocks noChangeArrowheads="1"/>
          </p:cNvSpPr>
          <p:nvPr/>
        </p:nvSpPr>
        <p:spPr bwMode="auto">
          <a:xfrm>
            <a:off x="4656138" y="2420938"/>
            <a:ext cx="1008062" cy="431800"/>
          </a:xfrm>
          <a:prstGeom prst="rect">
            <a:avLst/>
          </a:prstGeom>
          <a:solidFill>
            <a:srgbClr val="FFD2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400">
                <a:solidFill>
                  <a:srgbClr val="000000"/>
                </a:solidFill>
              </a:rPr>
              <a:t>Μ</a:t>
            </a:r>
            <a:r>
              <a:rPr lang="en-US" altLang="el-GR" sz="2400" baseline="-25000">
                <a:solidFill>
                  <a:srgbClr val="000000"/>
                </a:solidFill>
              </a:rPr>
              <a:t>ψ</a:t>
            </a:r>
            <a:r>
              <a:rPr lang="en-US" altLang="el-GR" sz="2400">
                <a:solidFill>
                  <a:srgbClr val="000000"/>
                </a:solidFill>
              </a:rPr>
              <a:t>Α</a:t>
            </a:r>
            <a:r>
              <a:rPr lang="en-US" altLang="el-GR" sz="2400" baseline="-25000">
                <a:solidFill>
                  <a:srgbClr val="000000"/>
                </a:solidFill>
              </a:rPr>
              <a:t>x</a:t>
            </a:r>
            <a:endParaRPr lang="en-US" altLang="el-GR" sz="2400">
              <a:solidFill>
                <a:srgbClr val="000000"/>
              </a:solidFill>
            </a:endParaRPr>
          </a:p>
        </p:txBody>
      </p:sp>
      <p:sp>
        <p:nvSpPr>
          <p:cNvPr id="91150" name="Rectangle 14">
            <a:extLst>
              <a:ext uri="{FF2B5EF4-FFF2-40B4-BE49-F238E27FC236}">
                <a16:creationId xmlns:a16="http://schemas.microsoft.com/office/drawing/2014/main" id="{709B92C7-749B-4283-BD27-C6B8A8E51298}"/>
              </a:ext>
            </a:extLst>
          </p:cNvPr>
          <p:cNvSpPr>
            <a:spLocks noChangeArrowheads="1"/>
          </p:cNvSpPr>
          <p:nvPr/>
        </p:nvSpPr>
        <p:spPr bwMode="auto">
          <a:xfrm>
            <a:off x="1847850" y="4005264"/>
            <a:ext cx="83772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a:solidFill>
                  <a:srgbClr val="000000"/>
                </a:solidFill>
                <a:cs typeface="Times New Roman" panose="02020603050405020304" pitchFamily="18" charset="0"/>
              </a:rPr>
              <a:t>α.  </a:t>
            </a:r>
            <a:r>
              <a:rPr lang="el-GR" altLang="el-GR" sz="1800" b="1">
                <a:solidFill>
                  <a:srgbClr val="000000"/>
                </a:solidFill>
                <a:cs typeface="Times New Roman" panose="02020603050405020304" pitchFamily="18" charset="0"/>
              </a:rPr>
              <a:t>μη οξυγονούχα άλατα  </a:t>
            </a:r>
            <a:r>
              <a:rPr lang="el-GR" altLang="el-GR" sz="1800">
                <a:solidFill>
                  <a:srgbClr val="000000"/>
                </a:solidFill>
                <a:cs typeface="Times New Roman" panose="02020603050405020304" pitchFamily="18" charset="0"/>
              </a:rPr>
              <a:t>(το ανιόν τους δεν περιέχει οξυγόνο).</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Τα άλατα αυτά ονομάζονται με πρώτη λέξη το όνομα του ανιόντος με την κατάληξη </a:t>
            </a:r>
            <a:r>
              <a:rPr lang="el-GR" altLang="el-GR" sz="1800" b="1" i="1">
                <a:solidFill>
                  <a:srgbClr val="000000"/>
                </a:solidFill>
                <a:cs typeface="Times New Roman" panose="02020603050405020304" pitchFamily="18" charset="0"/>
              </a:rPr>
              <a:t>–ούχος</a:t>
            </a:r>
            <a:r>
              <a:rPr lang="el-GR" altLang="el-GR" sz="1800">
                <a:solidFill>
                  <a:srgbClr val="000000"/>
                </a:solidFill>
                <a:cs typeface="Times New Roman" panose="02020603050405020304" pitchFamily="18" charset="0"/>
              </a:rPr>
              <a:t> και δεύτερη λέξη το όνομα του μετάλλου ή το αμμώνιο. Π.χ., </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NaCl:  χλωριούχο νάτριο</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FeS:    θειούχος σίδηρος (ΙΙ)</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FeCl</a:t>
            </a:r>
            <a:r>
              <a:rPr lang="el-GR" altLang="el-GR" sz="1800" baseline="-30000">
                <a:solidFill>
                  <a:srgbClr val="000000"/>
                </a:solidFill>
                <a:cs typeface="Times New Roman" panose="02020603050405020304" pitchFamily="18" charset="0"/>
              </a:rPr>
              <a:t>3</a:t>
            </a:r>
            <a:r>
              <a:rPr lang="el-GR" altLang="el-GR" sz="1800">
                <a:solidFill>
                  <a:srgbClr val="000000"/>
                </a:solidFill>
                <a:cs typeface="Times New Roman" panose="02020603050405020304" pitchFamily="18" charset="0"/>
              </a:rPr>
              <a:t>: χλωριούχος σίδηρος (ΙΙΙ) ή τριχλωριούχος σίδηρος</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KCN:  κυανιούχο κάλιο</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NH</a:t>
            </a:r>
            <a:r>
              <a:rPr lang="el-GR" altLang="el-GR" sz="1800" baseline="-30000">
                <a:solidFill>
                  <a:srgbClr val="000000"/>
                </a:solidFill>
                <a:cs typeface="Times New Roman" panose="02020603050405020304" pitchFamily="18" charset="0"/>
              </a:rPr>
              <a:t>4</a:t>
            </a:r>
            <a:r>
              <a:rPr lang="el-GR" altLang="el-GR" sz="1800">
                <a:solidFill>
                  <a:srgbClr val="000000"/>
                </a:solidFill>
                <a:cs typeface="Times New Roman" panose="02020603050405020304" pitchFamily="18" charset="0"/>
              </a:rPr>
              <a:t>I:   ιωδιούχο αμμώνιο</a:t>
            </a:r>
            <a:r>
              <a:rPr lang="el-GR" altLang="el-GR" sz="18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wheel(4)">
                                      <p:cBhvr>
                                        <p:cTn id="7" dur="2000"/>
                                        <p:tgtEl>
                                          <p:spTgt spid="91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114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91150"/>
                                        </p:tgtEl>
                                        <p:attrNameLst>
                                          <p:attrName>style.visibility</p:attrName>
                                        </p:attrNameLst>
                                      </p:cBhvr>
                                      <p:to>
                                        <p:strVal val="visible"/>
                                      </p:to>
                                    </p:set>
                                    <p:animEffect transition="in" filter="strips(downLeft)">
                                      <p:cBhvr>
                                        <p:cTn id="16" dur="500"/>
                                        <p:tgtEl>
                                          <p:spTgt spid="9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70E7DB74-80F8-4670-A1AB-DE38689BFD3F}"/>
              </a:ext>
            </a:extLst>
          </p:cNvPr>
          <p:cNvSpPr>
            <a:spLocks noChangeArrowheads="1"/>
          </p:cNvSpPr>
          <p:nvPr/>
        </p:nvSpPr>
        <p:spPr bwMode="auto">
          <a:xfrm>
            <a:off x="2782889" y="204788"/>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100355" name="WordArt 5">
            <a:extLst>
              <a:ext uri="{FF2B5EF4-FFF2-40B4-BE49-F238E27FC236}">
                <a16:creationId xmlns:a16="http://schemas.microsoft.com/office/drawing/2014/main" id="{D6133A18-CCDC-44D0-ADB1-83FB7077982B}"/>
              </a:ext>
            </a:extLst>
          </p:cNvPr>
          <p:cNvSpPr>
            <a:spLocks noChangeArrowheads="1" noChangeShapeType="1" noTextEdit="1"/>
          </p:cNvSpPr>
          <p:nvPr/>
        </p:nvSpPr>
        <p:spPr bwMode="auto">
          <a:xfrm>
            <a:off x="1992313" y="187325"/>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100356" name="Rectangle 6">
            <a:extLst>
              <a:ext uri="{FF2B5EF4-FFF2-40B4-BE49-F238E27FC236}">
                <a16:creationId xmlns:a16="http://schemas.microsoft.com/office/drawing/2014/main" id="{5A0BE13D-1690-4DFD-921A-171CB5EEACE4}"/>
              </a:ext>
            </a:extLst>
          </p:cNvPr>
          <p:cNvSpPr>
            <a:spLocks noChangeArrowheads="1"/>
          </p:cNvSpPr>
          <p:nvPr/>
        </p:nvSpPr>
        <p:spPr bwMode="auto">
          <a:xfrm>
            <a:off x="2855913" y="474019"/>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sp>
        <p:nvSpPr>
          <p:cNvPr id="100357" name="Rectangle 7">
            <a:extLst>
              <a:ext uri="{FF2B5EF4-FFF2-40B4-BE49-F238E27FC236}">
                <a16:creationId xmlns:a16="http://schemas.microsoft.com/office/drawing/2014/main" id="{882AE35B-93E5-40F8-960F-0F8926971085}"/>
              </a:ext>
            </a:extLst>
          </p:cNvPr>
          <p:cNvSpPr>
            <a:spLocks noChangeArrowheads="1"/>
          </p:cNvSpPr>
          <p:nvPr/>
        </p:nvSpPr>
        <p:spPr bwMode="auto">
          <a:xfrm>
            <a:off x="2495550" y="906741"/>
            <a:ext cx="4987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800" b="1">
                <a:solidFill>
                  <a:srgbClr val="0000FF"/>
                </a:solidFill>
                <a:cs typeface="Times New Roman" panose="02020603050405020304" pitchFamily="18" charset="0"/>
              </a:rPr>
              <a:t>Χαρακτηριστικά των χημικών αντιδράσεων</a:t>
            </a:r>
            <a:r>
              <a:rPr lang="el-GR" altLang="el-GR" sz="1800">
                <a:solidFill>
                  <a:srgbClr val="000000"/>
                </a:solidFill>
              </a:rPr>
              <a:t> </a:t>
            </a:r>
          </a:p>
        </p:txBody>
      </p:sp>
      <p:sp>
        <p:nvSpPr>
          <p:cNvPr id="100358" name="Rectangle 9">
            <a:extLst>
              <a:ext uri="{FF2B5EF4-FFF2-40B4-BE49-F238E27FC236}">
                <a16:creationId xmlns:a16="http://schemas.microsoft.com/office/drawing/2014/main" id="{1EE2B291-A6D7-476A-B271-B4A7B2B4F3BD}"/>
              </a:ext>
            </a:extLst>
          </p:cNvPr>
          <p:cNvSpPr>
            <a:spLocks noChangeArrowheads="1"/>
          </p:cNvSpPr>
          <p:nvPr/>
        </p:nvSpPr>
        <p:spPr bwMode="auto">
          <a:xfrm>
            <a:off x="2186637" y="1195666"/>
            <a:ext cx="5250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FF"/>
                </a:solidFill>
                <a:cs typeface="Times New Roman" panose="02020603050405020304" pitchFamily="18" charset="0"/>
              </a:rPr>
              <a:t>δ. Πόσο αποτελεσματική είναι μία αντίδραση;</a:t>
            </a:r>
            <a:r>
              <a:rPr lang="el-GR" altLang="el-GR" sz="1800">
                <a:solidFill>
                  <a:srgbClr val="000000"/>
                </a:solidFill>
              </a:rPr>
              <a:t> </a:t>
            </a:r>
          </a:p>
        </p:txBody>
      </p:sp>
      <p:sp>
        <p:nvSpPr>
          <p:cNvPr id="100359" name="Rectangle 11">
            <a:extLst>
              <a:ext uri="{FF2B5EF4-FFF2-40B4-BE49-F238E27FC236}">
                <a16:creationId xmlns:a16="http://schemas.microsoft.com/office/drawing/2014/main" id="{3215E1B6-8161-4BF5-A6CA-5918EFA9653F}"/>
              </a:ext>
            </a:extLst>
          </p:cNvPr>
          <p:cNvSpPr>
            <a:spLocks noChangeArrowheads="1"/>
          </p:cNvSpPr>
          <p:nvPr/>
        </p:nvSpPr>
        <p:spPr bwMode="auto">
          <a:xfrm>
            <a:off x="2544803" y="1483003"/>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FF"/>
                </a:solidFill>
                <a:cs typeface="Times New Roman" panose="02020603050405020304" pitchFamily="18" charset="0"/>
              </a:rPr>
              <a:t>(Απόδοση αντίδρασης)</a:t>
            </a:r>
          </a:p>
        </p:txBody>
      </p:sp>
      <p:sp>
        <p:nvSpPr>
          <p:cNvPr id="100365" name="Rectangle 13">
            <a:extLst>
              <a:ext uri="{FF2B5EF4-FFF2-40B4-BE49-F238E27FC236}">
                <a16:creationId xmlns:a16="http://schemas.microsoft.com/office/drawing/2014/main" id="{9724AFD4-B1DE-4754-AC08-07B69A3407EC}"/>
              </a:ext>
            </a:extLst>
          </p:cNvPr>
          <p:cNvSpPr>
            <a:spLocks noChangeArrowheads="1"/>
          </p:cNvSpPr>
          <p:nvPr/>
        </p:nvSpPr>
        <p:spPr bwMode="auto">
          <a:xfrm>
            <a:off x="2135189" y="1947536"/>
            <a:ext cx="8137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a:solidFill>
                  <a:srgbClr val="000000"/>
                </a:solidFill>
                <a:cs typeface="Times New Roman" panose="02020603050405020304" pitchFamily="18" charset="0"/>
              </a:rPr>
              <a:t>Πολλές χημικές αντιδράσεις δεν είναι πλήρεις, δηλαδή μέρος μόνο των αντιδρώντων μετατρέπονται σε προϊόντα (αμφίδρομες αντιδράσεις). </a:t>
            </a:r>
            <a:endParaRPr lang="en-US" altLang="el-GR" sz="2000">
              <a:solidFill>
                <a:srgbClr val="000000"/>
              </a:solidFill>
              <a:cs typeface="Times New Roman" panose="02020603050405020304" pitchFamily="18" charset="0"/>
            </a:endParaRPr>
          </a:p>
          <a:p>
            <a:pPr algn="just" fontAlgn="base">
              <a:spcBef>
                <a:spcPct val="0"/>
              </a:spcBef>
              <a:spcAft>
                <a:spcPct val="0"/>
              </a:spcAft>
              <a:buNone/>
            </a:pPr>
            <a:endParaRPr lang="en-US" altLang="el-GR" sz="2000">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2000" b="1" i="1">
                <a:solidFill>
                  <a:srgbClr val="000000"/>
                </a:solidFill>
                <a:cs typeface="Times New Roman" panose="02020603050405020304" pitchFamily="18" charset="0"/>
              </a:rPr>
              <a:t>Η απόδοση μιας αντίδρασης καθορίζει τη σχέση μεταξύ της ποσότητας ενός προϊόντος που παίρνουμε πρακτικά και της ποσότητας που θα παίρναμε θεωρητικά, αν η αντίδραση ήταν πλήρης (μονόδρομη).</a:t>
            </a:r>
            <a:endParaRPr lang="en-US" altLang="el-GR" sz="2000" b="1" i="1">
              <a:solidFill>
                <a:srgbClr val="000000"/>
              </a:solidFill>
              <a:cs typeface="Times New Roman" panose="02020603050405020304" pitchFamily="18" charset="0"/>
            </a:endParaRPr>
          </a:p>
          <a:p>
            <a:pPr algn="just" eaLnBrk="0" fontAlgn="base" hangingPunct="0">
              <a:spcBef>
                <a:spcPct val="0"/>
              </a:spcBef>
              <a:spcAft>
                <a:spcPct val="0"/>
              </a:spcAft>
              <a:buFont typeface="Wingdings" panose="05000000000000000000" pitchFamily="2" charset="2"/>
              <a:buChar char=""/>
            </a:pPr>
            <a:endParaRPr lang="en-US" altLang="el-GR" sz="2000">
              <a:solidFill>
                <a:srgbClr val="000000"/>
              </a:solidFill>
            </a:endParaRPr>
          </a:p>
          <a:p>
            <a:pPr algn="just" eaLnBrk="0" fontAlgn="base" hangingPunct="0">
              <a:spcBef>
                <a:spcPct val="0"/>
              </a:spcBef>
              <a:spcAft>
                <a:spcPct val="0"/>
              </a:spcAft>
              <a:buNone/>
            </a:pPr>
            <a:r>
              <a:rPr lang="el-GR" altLang="el-GR" sz="2000">
                <a:solidFill>
                  <a:srgbClr val="000000"/>
                </a:solidFill>
                <a:cs typeface="Times New Roman" panose="02020603050405020304" pitchFamily="18" charset="0"/>
              </a:rPr>
              <a:t>Όπως θα δούμε αναλυτικά στο βιβλίο της  Β΄ Λυκείου κατεύθυνσης, μπορούμε να αυξήσουμε την απόδοση μιας αντίδρασης μεταβάλλοντας:</a:t>
            </a: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l-GR" altLang="el-GR" sz="2000">
                <a:solidFill>
                  <a:srgbClr val="000000"/>
                </a:solidFill>
                <a:cs typeface="Times New Roman" panose="02020603050405020304" pitchFamily="18" charset="0"/>
              </a:rPr>
              <a:t>την ποσότητα (συγκέντρωση) των αντιδρώντων ή των προϊόντων</a:t>
            </a: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l-GR" altLang="el-GR" sz="2000">
                <a:solidFill>
                  <a:srgbClr val="000000"/>
                </a:solidFill>
                <a:cs typeface="Times New Roman" panose="02020603050405020304" pitchFamily="18" charset="0"/>
              </a:rPr>
              <a:t>τη θερμοκρασία</a:t>
            </a: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l-GR" altLang="el-GR" sz="2000">
                <a:solidFill>
                  <a:srgbClr val="000000"/>
                </a:solidFill>
                <a:cs typeface="Times New Roman" panose="02020603050405020304" pitchFamily="18" charset="0"/>
              </a:rPr>
              <a:t>την πίεση, εφ΄ όσον στην αντίδραση μετέχουν αέρια.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65"/>
                                        </p:tgtEl>
                                        <p:attrNameLst>
                                          <p:attrName>style.visibility</p:attrName>
                                        </p:attrNameLst>
                                      </p:cBhvr>
                                      <p:to>
                                        <p:strVal val="visible"/>
                                      </p:to>
                                    </p:set>
                                    <p:animEffect transition="in" filter="checkerboard(across)">
                                      <p:cBhvr>
                                        <p:cTn id="7" dur="500"/>
                                        <p:tgtEl>
                                          <p:spTgt spid="100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a:extLst>
              <a:ext uri="{FF2B5EF4-FFF2-40B4-BE49-F238E27FC236}">
                <a16:creationId xmlns:a16="http://schemas.microsoft.com/office/drawing/2014/main" id="{E207C9BD-9265-4A3E-81C4-0A6DD0B6E8C6}"/>
              </a:ext>
            </a:extLst>
          </p:cNvPr>
          <p:cNvSpPr>
            <a:spLocks noChangeArrowheads="1"/>
          </p:cNvSpPr>
          <p:nvPr/>
        </p:nvSpPr>
        <p:spPr bwMode="auto">
          <a:xfrm>
            <a:off x="2782889" y="277813"/>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2163" name="WordArt 5">
            <a:extLst>
              <a:ext uri="{FF2B5EF4-FFF2-40B4-BE49-F238E27FC236}">
                <a16:creationId xmlns:a16="http://schemas.microsoft.com/office/drawing/2014/main" id="{FEF88A8A-4365-49A3-A7D8-8FBCC0FD7269}"/>
              </a:ext>
            </a:extLst>
          </p:cNvPr>
          <p:cNvSpPr>
            <a:spLocks noChangeArrowheads="1" noChangeShapeType="1" noTextEdit="1"/>
          </p:cNvSpPr>
          <p:nvPr/>
        </p:nvSpPr>
        <p:spPr bwMode="auto">
          <a:xfrm>
            <a:off x="1992313" y="260350"/>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2164" name="Rectangle 6">
            <a:extLst>
              <a:ext uri="{FF2B5EF4-FFF2-40B4-BE49-F238E27FC236}">
                <a16:creationId xmlns:a16="http://schemas.microsoft.com/office/drawing/2014/main" id="{DB811AB6-7ED6-4D7A-9264-1D7D5BD66A75}"/>
              </a:ext>
            </a:extLst>
          </p:cNvPr>
          <p:cNvSpPr>
            <a:spLocks noChangeArrowheads="1"/>
          </p:cNvSpPr>
          <p:nvPr/>
        </p:nvSpPr>
        <p:spPr bwMode="auto">
          <a:xfrm>
            <a:off x="2927351" y="861369"/>
            <a:ext cx="1648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3.</a:t>
            </a:r>
            <a:r>
              <a:rPr lang="el-GR" altLang="el-GR" sz="2400" b="1">
                <a:solidFill>
                  <a:srgbClr val="3333FF"/>
                </a:solidFill>
                <a:cs typeface="Times New Roman" panose="02020603050405020304" pitchFamily="18" charset="0"/>
              </a:rPr>
              <a:t>4</a:t>
            </a:r>
            <a:r>
              <a:rPr lang="en-GB" altLang="el-GR" sz="2400" b="1">
                <a:solidFill>
                  <a:srgbClr val="3333FF"/>
                </a:solidFill>
                <a:cs typeface="Times New Roman" panose="02020603050405020304" pitchFamily="18" charset="0"/>
              </a:rPr>
              <a:t> Άλατα</a:t>
            </a:r>
            <a:r>
              <a:rPr lang="en-US" altLang="el-GR" sz="1800">
                <a:solidFill>
                  <a:srgbClr val="000000"/>
                </a:solidFill>
              </a:rPr>
              <a:t> </a:t>
            </a:r>
          </a:p>
        </p:txBody>
      </p:sp>
      <p:sp>
        <p:nvSpPr>
          <p:cNvPr id="92165" name="Rectangle 7">
            <a:extLst>
              <a:ext uri="{FF2B5EF4-FFF2-40B4-BE49-F238E27FC236}">
                <a16:creationId xmlns:a16="http://schemas.microsoft.com/office/drawing/2014/main" id="{C64C7DF4-2F5D-4E23-9D60-D95A0BB11895}"/>
              </a:ext>
            </a:extLst>
          </p:cNvPr>
          <p:cNvSpPr>
            <a:spLocks noChangeArrowheads="1"/>
          </p:cNvSpPr>
          <p:nvPr/>
        </p:nvSpPr>
        <p:spPr bwMode="auto">
          <a:xfrm>
            <a:off x="2351089" y="1340128"/>
            <a:ext cx="4581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1800" b="1">
                <a:solidFill>
                  <a:srgbClr val="3333FF"/>
                </a:solidFill>
                <a:cs typeface="Times New Roman" panose="02020603050405020304" pitchFamily="18" charset="0"/>
              </a:rPr>
              <a:t>Συμβολισμός και ονοματολογία αλάτων</a:t>
            </a:r>
            <a:r>
              <a:rPr lang="en-US" altLang="el-GR" sz="1800">
                <a:solidFill>
                  <a:srgbClr val="000000"/>
                </a:solidFill>
              </a:rPr>
              <a:t> </a:t>
            </a:r>
          </a:p>
        </p:txBody>
      </p:sp>
      <p:sp>
        <p:nvSpPr>
          <p:cNvPr id="92169" name="Rectangle 9">
            <a:extLst>
              <a:ext uri="{FF2B5EF4-FFF2-40B4-BE49-F238E27FC236}">
                <a16:creationId xmlns:a16="http://schemas.microsoft.com/office/drawing/2014/main" id="{1356E8EC-4B7E-4B35-9D27-A1DCB5906699}"/>
              </a:ext>
            </a:extLst>
          </p:cNvPr>
          <p:cNvSpPr>
            <a:spLocks noChangeArrowheads="1"/>
          </p:cNvSpPr>
          <p:nvPr/>
        </p:nvSpPr>
        <p:spPr bwMode="auto">
          <a:xfrm>
            <a:off x="2279650" y="1844675"/>
            <a:ext cx="7416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a:solidFill>
                  <a:srgbClr val="000000"/>
                </a:solidFill>
                <a:cs typeface="Times New Roman" panose="02020603050405020304" pitchFamily="18" charset="0"/>
              </a:rPr>
              <a:t>β. </a:t>
            </a:r>
            <a:r>
              <a:rPr lang="el-GR" altLang="el-GR" sz="1800" b="1">
                <a:solidFill>
                  <a:srgbClr val="000000"/>
                </a:solidFill>
                <a:cs typeface="Times New Roman" panose="02020603050405020304" pitchFamily="18" charset="0"/>
              </a:rPr>
              <a:t>οξυγονούχα άλατα</a:t>
            </a:r>
            <a:r>
              <a:rPr lang="el-GR" altLang="el-GR" sz="1800">
                <a:solidFill>
                  <a:srgbClr val="000000"/>
                </a:solidFill>
                <a:cs typeface="Times New Roman" panose="02020603050405020304" pitchFamily="18" charset="0"/>
              </a:rPr>
              <a:t> (το ανιόν τους περιέχει οξυγόνο). Τα άλατα αυτά ονομάζονται με πρώτη λέξη το όνομα του ανιόντος και δεύτερη λέξη το όνομα του μετάλλου ή το αμμώνιο. Π.χ.,</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Ca</a:t>
            </a:r>
            <a:r>
              <a:rPr lang="el-GR" altLang="el-GR" sz="1800" baseline="-30000">
                <a:solidFill>
                  <a:srgbClr val="000000"/>
                </a:solidFill>
                <a:cs typeface="Times New Roman" panose="02020603050405020304" pitchFamily="18" charset="0"/>
              </a:rPr>
              <a:t>3</a:t>
            </a:r>
            <a:r>
              <a:rPr lang="el-GR" altLang="el-GR" sz="1800">
                <a:solidFill>
                  <a:srgbClr val="000000"/>
                </a:solidFill>
                <a:cs typeface="Times New Roman" panose="02020603050405020304" pitchFamily="18" charset="0"/>
              </a:rPr>
              <a:t>(PO</a:t>
            </a:r>
            <a:r>
              <a:rPr lang="el-GR" altLang="el-GR" sz="1800" baseline="-30000">
                <a:solidFill>
                  <a:srgbClr val="000000"/>
                </a:solidFill>
                <a:cs typeface="Times New Roman" panose="02020603050405020304" pitchFamily="18" charset="0"/>
              </a:rPr>
              <a:t>4</a:t>
            </a:r>
            <a:r>
              <a:rPr lang="el-GR" altLang="el-GR" sz="1800">
                <a:solidFill>
                  <a:srgbClr val="000000"/>
                </a:solidFill>
                <a:cs typeface="Times New Roman" panose="02020603050405020304" pitchFamily="18" charset="0"/>
              </a:rPr>
              <a:t>)</a:t>
            </a:r>
            <a:r>
              <a:rPr lang="el-GR" altLang="el-GR" sz="1800" baseline="-30000">
                <a:solidFill>
                  <a:srgbClr val="000000"/>
                </a:solidFill>
                <a:cs typeface="Times New Roman" panose="02020603050405020304" pitchFamily="18" charset="0"/>
              </a:rPr>
              <a:t>2</a:t>
            </a:r>
            <a:r>
              <a:rPr lang="el-GR" altLang="el-GR" sz="1800">
                <a:solidFill>
                  <a:srgbClr val="000000"/>
                </a:solidFill>
                <a:cs typeface="Times New Roman" panose="02020603050405020304" pitchFamily="18" charset="0"/>
              </a:rPr>
              <a:t>: φωσφορικό ασβέστιο</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ZnCO</a:t>
            </a:r>
            <a:r>
              <a:rPr lang="el-GR" altLang="el-GR" sz="1800" baseline="-30000">
                <a:solidFill>
                  <a:srgbClr val="000000"/>
                </a:solidFill>
                <a:cs typeface="Times New Roman" panose="02020603050405020304" pitchFamily="18" charset="0"/>
              </a:rPr>
              <a:t>3</a:t>
            </a:r>
            <a:r>
              <a:rPr lang="el-GR" altLang="el-GR" sz="1800">
                <a:solidFill>
                  <a:srgbClr val="000000"/>
                </a:solidFill>
                <a:cs typeface="Times New Roman" panose="02020603050405020304" pitchFamily="18" charset="0"/>
              </a:rPr>
              <a:t>:  ανθρακικός ψευδάργυρος  </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KHSO</a:t>
            </a:r>
            <a:r>
              <a:rPr lang="el-GR" altLang="el-GR" sz="1800" baseline="-30000">
                <a:solidFill>
                  <a:srgbClr val="000000"/>
                </a:solidFill>
                <a:cs typeface="Times New Roman" panose="02020603050405020304" pitchFamily="18" charset="0"/>
              </a:rPr>
              <a:t>4</a:t>
            </a:r>
            <a:r>
              <a:rPr lang="el-GR" altLang="el-GR" sz="1800">
                <a:solidFill>
                  <a:srgbClr val="000000"/>
                </a:solidFill>
                <a:cs typeface="Times New Roman" panose="02020603050405020304" pitchFamily="18" charset="0"/>
              </a:rPr>
              <a:t>:  όξινο θειικό κάλιο</a:t>
            </a:r>
            <a:endParaRPr lang="en-US" altLang="el-GR" sz="1800">
              <a:solidFill>
                <a:srgbClr val="000000"/>
              </a:solidFill>
              <a:cs typeface="Times New Roman" panose="02020603050405020304" pitchFamily="18" charset="0"/>
            </a:endParaRPr>
          </a:p>
          <a:p>
            <a:pPr algn="just" fontAlgn="base">
              <a:spcBef>
                <a:spcPct val="0"/>
              </a:spcBef>
              <a:spcAft>
                <a:spcPct val="0"/>
              </a:spcAft>
              <a:buNone/>
            </a:pPr>
            <a:r>
              <a:rPr lang="el-GR" altLang="el-GR" sz="1800">
                <a:solidFill>
                  <a:srgbClr val="000000"/>
                </a:solidFill>
              </a:rPr>
              <a:t>Βa(ClO)</a:t>
            </a:r>
            <a:r>
              <a:rPr lang="el-GR" altLang="el-GR" sz="1800" baseline="-30000">
                <a:solidFill>
                  <a:srgbClr val="000000"/>
                </a:solidFill>
              </a:rPr>
              <a:t>2</a:t>
            </a:r>
            <a:r>
              <a:rPr lang="el-GR" altLang="el-GR" sz="1800">
                <a:solidFill>
                  <a:srgbClr val="000000"/>
                </a:solidFill>
              </a:rPr>
              <a:t>:  χλωριώδες βάριο</a:t>
            </a:r>
            <a:endParaRPr lang="en-US" altLang="el-GR" sz="1800">
              <a:solidFill>
                <a:srgbClr val="000000"/>
              </a:solidFill>
            </a:endParaRPr>
          </a:p>
          <a:p>
            <a:pPr algn="just" eaLnBrk="0" fontAlgn="base" hangingPunct="0">
              <a:spcBef>
                <a:spcPct val="0"/>
              </a:spcBef>
              <a:spcAft>
                <a:spcPct val="0"/>
              </a:spcAft>
              <a:buNone/>
            </a:pPr>
            <a:r>
              <a:rPr lang="el-GR" altLang="el-GR" sz="1800">
                <a:solidFill>
                  <a:srgbClr val="000000"/>
                </a:solidFill>
                <a:cs typeface="Times New Roman" panose="02020603050405020304" pitchFamily="18" charset="0"/>
              </a:rPr>
              <a:t>Al(NO</a:t>
            </a:r>
            <a:r>
              <a:rPr lang="el-GR" altLang="el-GR" sz="1800" baseline="-30000">
                <a:solidFill>
                  <a:srgbClr val="000000"/>
                </a:solidFill>
                <a:cs typeface="Times New Roman" panose="02020603050405020304" pitchFamily="18" charset="0"/>
              </a:rPr>
              <a:t>3</a:t>
            </a:r>
            <a:r>
              <a:rPr lang="el-GR" altLang="el-GR" sz="1800">
                <a:solidFill>
                  <a:srgbClr val="000000"/>
                </a:solidFill>
                <a:cs typeface="Times New Roman" panose="02020603050405020304" pitchFamily="18" charset="0"/>
              </a:rPr>
              <a:t>)</a:t>
            </a:r>
            <a:r>
              <a:rPr lang="el-GR" altLang="el-GR" sz="1800" baseline="-30000">
                <a:solidFill>
                  <a:srgbClr val="000000"/>
                </a:solidFill>
                <a:cs typeface="Times New Roman" panose="02020603050405020304" pitchFamily="18" charset="0"/>
              </a:rPr>
              <a:t>3</a:t>
            </a:r>
            <a:r>
              <a:rPr lang="el-GR" altLang="el-GR" sz="1800">
                <a:solidFill>
                  <a:srgbClr val="000000"/>
                </a:solidFill>
                <a:cs typeface="Times New Roman" panose="02020603050405020304" pitchFamily="18" charset="0"/>
              </a:rPr>
              <a:t>:  νιτρικό αργίλιο</a:t>
            </a:r>
            <a:endParaRPr lang="el-GR" altLang="el-GR" sz="1800">
              <a:solidFill>
                <a:srgbClr val="000000"/>
              </a:solidFill>
            </a:endParaRPr>
          </a:p>
          <a:p>
            <a:pPr algn="just" eaLnBrk="0" fontAlgn="base" hangingPunct="0">
              <a:spcBef>
                <a:spcPct val="0"/>
              </a:spcBef>
              <a:spcAft>
                <a:spcPct val="0"/>
              </a:spcAft>
              <a:buNone/>
            </a:pPr>
            <a:endParaRPr lang="en-US" altLang="el-GR" sz="1800">
              <a:solidFill>
                <a:srgbClr val="000000"/>
              </a:solidFill>
            </a:endParaRPr>
          </a:p>
          <a:p>
            <a:pPr algn="just" eaLnBrk="0" fontAlgn="base" hangingPunct="0">
              <a:spcBef>
                <a:spcPct val="0"/>
              </a:spcBef>
              <a:spcAft>
                <a:spcPct val="0"/>
              </a:spcAft>
              <a:buNone/>
            </a:pPr>
            <a:endParaRPr lang="en-US" altLang="el-GR" sz="1800">
              <a:solidFill>
                <a:srgbClr val="000000"/>
              </a:solidFill>
            </a:endParaRPr>
          </a:p>
        </p:txBody>
      </p:sp>
      <p:sp>
        <p:nvSpPr>
          <p:cNvPr id="92172" name="Rectangle 12">
            <a:extLst>
              <a:ext uri="{FF2B5EF4-FFF2-40B4-BE49-F238E27FC236}">
                <a16:creationId xmlns:a16="http://schemas.microsoft.com/office/drawing/2014/main" id="{9F9190A7-E928-4A53-86F5-3CA2918677CB}"/>
              </a:ext>
            </a:extLst>
          </p:cNvPr>
          <p:cNvSpPr>
            <a:spLocks noChangeArrowheads="1"/>
          </p:cNvSpPr>
          <p:nvPr/>
        </p:nvSpPr>
        <p:spPr bwMode="auto">
          <a:xfrm>
            <a:off x="2711451" y="4502161"/>
            <a:ext cx="490076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000">
                <a:solidFill>
                  <a:srgbClr val="0000FF"/>
                </a:solidFill>
                <a:cs typeface="Times New Roman" panose="02020603050405020304" pitchFamily="18" charset="0"/>
                <a:sym typeface="Symbol" panose="05050102010706020507" pitchFamily="18" charset="2"/>
              </a:rPr>
              <a:t></a:t>
            </a:r>
            <a:r>
              <a:rPr lang="el-GR" altLang="el-GR" sz="2000">
                <a:solidFill>
                  <a:srgbClr val="0000FF"/>
                </a:solidFill>
                <a:cs typeface="Times New Roman" panose="02020603050405020304" pitchFamily="18" charset="0"/>
              </a:rPr>
              <a:t> </a:t>
            </a:r>
            <a:r>
              <a:rPr lang="el-GR" altLang="el-GR" sz="1800">
                <a:solidFill>
                  <a:srgbClr val="0000FF"/>
                </a:solidFill>
                <a:cs typeface="Times New Roman" panose="02020603050405020304" pitchFamily="18" charset="0"/>
                <a:sym typeface="Symbol" panose="05050102010706020507" pitchFamily="18" charset="2"/>
              </a:rPr>
              <a:t>Ορισμένες «κοινές» ονομασίες αλάτων είναι:</a:t>
            </a:r>
            <a:endParaRPr lang="en-US" altLang="el-GR" sz="1800">
              <a:solidFill>
                <a:srgbClr val="000000"/>
              </a:solidFill>
              <a:sym typeface="Symbol" panose="05050102010706020507" pitchFamily="18" charset="2"/>
            </a:endParaRPr>
          </a:p>
          <a:p>
            <a:pPr eaLnBrk="0" fontAlgn="base" hangingPunct="0">
              <a:spcBef>
                <a:spcPct val="0"/>
              </a:spcBef>
              <a:spcAft>
                <a:spcPct val="0"/>
              </a:spcAft>
              <a:buNone/>
            </a:pPr>
            <a:r>
              <a:rPr lang="en-US" altLang="el-GR" sz="1800">
                <a:solidFill>
                  <a:srgbClr val="0000FF"/>
                </a:solidFill>
                <a:cs typeface="Times New Roman" panose="02020603050405020304" pitchFamily="18" charset="0"/>
                <a:sym typeface="Symbol" panose="05050102010706020507" pitchFamily="18" charset="2"/>
              </a:rPr>
              <a:t>NaHCO</a:t>
            </a:r>
            <a:r>
              <a:rPr lang="el-GR" altLang="el-GR" sz="1800" baseline="-30000">
                <a:solidFill>
                  <a:srgbClr val="0000FF"/>
                </a:solidFill>
                <a:cs typeface="Times New Roman" panose="02020603050405020304" pitchFamily="18" charset="0"/>
                <a:sym typeface="Symbol" panose="05050102010706020507" pitchFamily="18" charset="2"/>
              </a:rPr>
              <a:t>3</a:t>
            </a:r>
            <a:r>
              <a:rPr lang="el-GR" altLang="el-GR" sz="1800">
                <a:solidFill>
                  <a:srgbClr val="0000FF"/>
                </a:solidFill>
                <a:cs typeface="Times New Roman" panose="02020603050405020304" pitchFamily="18" charset="0"/>
                <a:sym typeface="Symbol" panose="05050102010706020507" pitchFamily="18" charset="2"/>
              </a:rPr>
              <a:t> : σόδα</a:t>
            </a:r>
            <a:endParaRPr lang="en-US" altLang="el-GR" sz="1800">
              <a:solidFill>
                <a:srgbClr val="000000"/>
              </a:solidFill>
              <a:sym typeface="Symbol" panose="05050102010706020507" pitchFamily="18" charset="2"/>
            </a:endParaRPr>
          </a:p>
          <a:p>
            <a:pPr eaLnBrk="0" fontAlgn="base" hangingPunct="0">
              <a:spcBef>
                <a:spcPct val="0"/>
              </a:spcBef>
              <a:spcAft>
                <a:spcPct val="0"/>
              </a:spcAft>
              <a:buNone/>
            </a:pPr>
            <a:r>
              <a:rPr lang="en-US" altLang="el-GR" sz="1800">
                <a:solidFill>
                  <a:srgbClr val="0000FF"/>
                </a:solidFill>
                <a:cs typeface="Times New Roman" panose="02020603050405020304" pitchFamily="18" charset="0"/>
                <a:sym typeface="Symbol" panose="05050102010706020507" pitchFamily="18" charset="2"/>
              </a:rPr>
              <a:t>CaCO</a:t>
            </a:r>
            <a:r>
              <a:rPr lang="el-GR" altLang="el-GR" sz="1800" baseline="-30000">
                <a:solidFill>
                  <a:srgbClr val="0000FF"/>
                </a:solidFill>
                <a:cs typeface="Times New Roman" panose="02020603050405020304" pitchFamily="18" charset="0"/>
                <a:sym typeface="Symbol" panose="05050102010706020507" pitchFamily="18" charset="2"/>
              </a:rPr>
              <a:t>3</a:t>
            </a:r>
            <a:r>
              <a:rPr lang="el-GR" altLang="el-GR" sz="1800">
                <a:solidFill>
                  <a:srgbClr val="0000FF"/>
                </a:solidFill>
                <a:cs typeface="Times New Roman" panose="02020603050405020304" pitchFamily="18" charset="0"/>
                <a:sym typeface="Symbol" panose="05050102010706020507" pitchFamily="18" charset="2"/>
              </a:rPr>
              <a:t>:  ασβεστόλιθος</a:t>
            </a:r>
            <a:endParaRPr lang="en-US" altLang="el-GR" sz="1800">
              <a:solidFill>
                <a:srgbClr val="000000"/>
              </a:solidFill>
              <a:sym typeface="Symbol" panose="05050102010706020507" pitchFamily="18" charset="2"/>
            </a:endParaRPr>
          </a:p>
          <a:p>
            <a:pPr eaLnBrk="0" fontAlgn="base" hangingPunct="0">
              <a:spcBef>
                <a:spcPct val="0"/>
              </a:spcBef>
              <a:spcAft>
                <a:spcPct val="0"/>
              </a:spcAft>
              <a:buNone/>
            </a:pPr>
            <a:r>
              <a:rPr lang="en-US" altLang="el-GR" sz="1800">
                <a:solidFill>
                  <a:srgbClr val="0000FF"/>
                </a:solidFill>
                <a:cs typeface="Times New Roman" panose="02020603050405020304" pitchFamily="18" charset="0"/>
                <a:sym typeface="Symbol" panose="05050102010706020507" pitchFamily="18" charset="2"/>
              </a:rPr>
              <a:t>CaSO</a:t>
            </a:r>
            <a:r>
              <a:rPr lang="el-GR" altLang="el-GR" sz="1800" baseline="-30000">
                <a:solidFill>
                  <a:srgbClr val="0000FF"/>
                </a:solidFill>
                <a:cs typeface="Times New Roman" panose="02020603050405020304" pitchFamily="18" charset="0"/>
                <a:sym typeface="Symbol" panose="05050102010706020507" pitchFamily="18" charset="2"/>
              </a:rPr>
              <a:t>4</a:t>
            </a:r>
            <a:r>
              <a:rPr lang="el-GR" altLang="el-GR" sz="1800">
                <a:solidFill>
                  <a:srgbClr val="0000FF"/>
                </a:solidFill>
                <a:cs typeface="Times New Roman" panose="02020603050405020304" pitchFamily="18" charset="0"/>
                <a:sym typeface="Symbol" panose="05050102010706020507" pitchFamily="18" charset="2"/>
              </a:rPr>
              <a:t>.2</a:t>
            </a:r>
            <a:r>
              <a:rPr lang="en-US" altLang="el-GR" sz="1800">
                <a:solidFill>
                  <a:srgbClr val="0000FF"/>
                </a:solidFill>
                <a:cs typeface="Times New Roman" panose="02020603050405020304" pitchFamily="18" charset="0"/>
                <a:sym typeface="Symbol" panose="05050102010706020507" pitchFamily="18" charset="2"/>
              </a:rPr>
              <a:t>H</a:t>
            </a:r>
            <a:r>
              <a:rPr lang="el-GR" altLang="el-GR" sz="1800" baseline="-30000">
                <a:solidFill>
                  <a:srgbClr val="0000FF"/>
                </a:solidFill>
                <a:cs typeface="Times New Roman" panose="02020603050405020304" pitchFamily="18" charset="0"/>
                <a:sym typeface="Symbol" panose="05050102010706020507" pitchFamily="18" charset="2"/>
              </a:rPr>
              <a:t>2</a:t>
            </a:r>
            <a:r>
              <a:rPr lang="el-GR" altLang="el-GR" sz="1800">
                <a:solidFill>
                  <a:srgbClr val="0000FF"/>
                </a:solidFill>
                <a:cs typeface="Times New Roman" panose="02020603050405020304" pitchFamily="18" charset="0"/>
                <a:sym typeface="Symbol" panose="05050102010706020507" pitchFamily="18" charset="2"/>
              </a:rPr>
              <a:t>0: γύψος</a:t>
            </a:r>
            <a:endParaRPr lang="en-US" altLang="el-GR" sz="1800">
              <a:solidFill>
                <a:srgbClr val="000000"/>
              </a:solidFill>
              <a:cs typeface="Times New Roman" panose="02020603050405020304" pitchFamily="18" charset="0"/>
              <a:sym typeface="Symbol" panose="05050102010706020507" pitchFamily="18" charset="2"/>
            </a:endParaRPr>
          </a:p>
          <a:p>
            <a:pPr eaLnBrk="0" fontAlgn="base" hangingPunct="0">
              <a:spcBef>
                <a:spcPct val="0"/>
              </a:spcBef>
              <a:spcAft>
                <a:spcPct val="0"/>
              </a:spcAft>
              <a:buNone/>
            </a:pPr>
            <a:r>
              <a:rPr lang="en-US" altLang="el-GR" sz="1800">
                <a:solidFill>
                  <a:srgbClr val="0000FF"/>
                </a:solidFill>
                <a:cs typeface="Times New Roman" panose="02020603050405020304" pitchFamily="18" charset="0"/>
                <a:sym typeface="Symbol" panose="05050102010706020507" pitchFamily="18" charset="2"/>
              </a:rPr>
              <a:t>CuSO</a:t>
            </a:r>
            <a:r>
              <a:rPr lang="en-GB" altLang="el-GR" sz="1800" baseline="-30000">
                <a:solidFill>
                  <a:srgbClr val="0000FF"/>
                </a:solidFill>
                <a:cs typeface="Times New Roman" panose="02020603050405020304" pitchFamily="18" charset="0"/>
                <a:sym typeface="Symbol" panose="05050102010706020507" pitchFamily="18" charset="2"/>
              </a:rPr>
              <a:t>4</a:t>
            </a:r>
            <a:r>
              <a:rPr lang="en-GB" altLang="el-GR" sz="1800">
                <a:solidFill>
                  <a:srgbClr val="0000FF"/>
                </a:solidFill>
                <a:cs typeface="Times New Roman" panose="02020603050405020304" pitchFamily="18" charset="0"/>
                <a:sym typeface="Symbol" panose="05050102010706020507" pitchFamily="18" charset="2"/>
              </a:rPr>
              <a:t>.5</a:t>
            </a:r>
            <a:r>
              <a:rPr lang="en-US" altLang="el-GR" sz="1800">
                <a:solidFill>
                  <a:srgbClr val="0000FF"/>
                </a:solidFill>
                <a:cs typeface="Times New Roman" panose="02020603050405020304" pitchFamily="18" charset="0"/>
                <a:sym typeface="Symbol" panose="05050102010706020507" pitchFamily="18" charset="2"/>
              </a:rPr>
              <a:t>H</a:t>
            </a:r>
            <a:r>
              <a:rPr lang="en-GB" altLang="el-GR" sz="1800" baseline="-30000">
                <a:solidFill>
                  <a:srgbClr val="0000FF"/>
                </a:solidFill>
                <a:cs typeface="Times New Roman" panose="02020603050405020304" pitchFamily="18" charset="0"/>
                <a:sym typeface="Symbol" panose="05050102010706020507" pitchFamily="18" charset="2"/>
              </a:rPr>
              <a:t>2</a:t>
            </a:r>
            <a:r>
              <a:rPr lang="en-US" altLang="el-GR" sz="1800">
                <a:solidFill>
                  <a:srgbClr val="0000FF"/>
                </a:solidFill>
                <a:cs typeface="Times New Roman" panose="02020603050405020304" pitchFamily="18" charset="0"/>
                <a:sym typeface="Symbol" panose="05050102010706020507" pitchFamily="18" charset="2"/>
              </a:rPr>
              <a:t>O</a:t>
            </a:r>
            <a:r>
              <a:rPr lang="en-GB" altLang="el-GR" sz="1800">
                <a:solidFill>
                  <a:srgbClr val="0000FF"/>
                </a:solidFill>
                <a:cs typeface="Times New Roman" panose="02020603050405020304" pitchFamily="18" charset="0"/>
                <a:sym typeface="Symbol" panose="05050102010706020507" pitchFamily="18" charset="2"/>
              </a:rPr>
              <a:t>: γαλαζόπετρα</a:t>
            </a:r>
            <a:r>
              <a:rPr lang="en-US" altLang="el-GR" sz="1800">
                <a:solidFill>
                  <a:srgbClr val="000000"/>
                </a:solidFill>
                <a:sym typeface="Symbol" panose="05050102010706020507"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Effect transition="in" filter="strips(downLeft)">
                                      <p:cBhvr>
                                        <p:cTn id="7" dur="500"/>
                                        <p:tgtEl>
                                          <p:spTgt spid="92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172"/>
                                        </p:tgtEl>
                                        <p:attrNameLst>
                                          <p:attrName>style.visibility</p:attrName>
                                        </p:attrNameLst>
                                      </p:cBhvr>
                                      <p:to>
                                        <p:strVal val="visible"/>
                                      </p:to>
                                    </p:set>
                                    <p:animEffect transition="in" filter="strips(downLeft)">
                                      <p:cBhvr>
                                        <p:cTn id="12" dur="500"/>
                                        <p:tgtEl>
                                          <p:spTgt spid="9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p:bldP spid="92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8F4F9F7A-22A8-4FC5-96CB-4ED9E9A79372}"/>
              </a:ext>
            </a:extLst>
          </p:cNvPr>
          <p:cNvSpPr>
            <a:spLocks noChangeArrowheads="1"/>
          </p:cNvSpPr>
          <p:nvPr/>
        </p:nvSpPr>
        <p:spPr bwMode="auto">
          <a:xfrm>
            <a:off x="2711451" y="1252508"/>
            <a:ext cx="5046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a:solidFill>
                  <a:srgbClr val="0000FF"/>
                </a:solidFill>
                <a:cs typeface="Times New Roman" panose="02020603050405020304" pitchFamily="18" charset="0"/>
              </a:rPr>
              <a:t>Χαρακτηριστικές  ιδιότητες των αλάτων</a:t>
            </a:r>
            <a:r>
              <a:rPr lang="en-US" altLang="el-GR" sz="2000">
                <a:solidFill>
                  <a:srgbClr val="000000"/>
                </a:solidFill>
              </a:rPr>
              <a:t> </a:t>
            </a:r>
          </a:p>
        </p:txBody>
      </p:sp>
      <p:sp>
        <p:nvSpPr>
          <p:cNvPr id="93187" name="Rectangle 6">
            <a:extLst>
              <a:ext uri="{FF2B5EF4-FFF2-40B4-BE49-F238E27FC236}">
                <a16:creationId xmlns:a16="http://schemas.microsoft.com/office/drawing/2014/main" id="{31921DE5-5232-46D0-A886-2E6E7165C620}"/>
              </a:ext>
            </a:extLst>
          </p:cNvPr>
          <p:cNvSpPr>
            <a:spLocks noChangeArrowheads="1"/>
          </p:cNvSpPr>
          <p:nvPr/>
        </p:nvSpPr>
        <p:spPr bwMode="auto">
          <a:xfrm>
            <a:off x="2782889" y="277813"/>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3188" name="WordArt 7">
            <a:extLst>
              <a:ext uri="{FF2B5EF4-FFF2-40B4-BE49-F238E27FC236}">
                <a16:creationId xmlns:a16="http://schemas.microsoft.com/office/drawing/2014/main" id="{2AC13D71-4373-49DA-97AE-C54F485CF807}"/>
              </a:ext>
            </a:extLst>
          </p:cNvPr>
          <p:cNvSpPr>
            <a:spLocks noChangeArrowheads="1" noChangeShapeType="1" noTextEdit="1"/>
          </p:cNvSpPr>
          <p:nvPr/>
        </p:nvSpPr>
        <p:spPr bwMode="auto">
          <a:xfrm>
            <a:off x="1992313" y="260350"/>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3189" name="Rectangle 8">
            <a:extLst>
              <a:ext uri="{FF2B5EF4-FFF2-40B4-BE49-F238E27FC236}">
                <a16:creationId xmlns:a16="http://schemas.microsoft.com/office/drawing/2014/main" id="{B342D3E2-862A-4658-ABD7-AC57D270A6B8}"/>
              </a:ext>
            </a:extLst>
          </p:cNvPr>
          <p:cNvSpPr>
            <a:spLocks noChangeArrowheads="1"/>
          </p:cNvSpPr>
          <p:nvPr/>
        </p:nvSpPr>
        <p:spPr bwMode="auto">
          <a:xfrm>
            <a:off x="2927351" y="861369"/>
            <a:ext cx="1669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3.</a:t>
            </a:r>
            <a:r>
              <a:rPr lang="el-GR" altLang="el-GR" sz="2400" b="1">
                <a:solidFill>
                  <a:srgbClr val="3333FF"/>
                </a:solidFill>
                <a:cs typeface="Times New Roman" panose="02020603050405020304" pitchFamily="18" charset="0"/>
              </a:rPr>
              <a:t>4</a:t>
            </a:r>
            <a:r>
              <a:rPr lang="en-GB" altLang="el-GR" sz="2400" b="1">
                <a:solidFill>
                  <a:srgbClr val="3333FF"/>
                </a:solidFill>
                <a:cs typeface="Times New Roman" panose="02020603050405020304" pitchFamily="18" charset="0"/>
              </a:rPr>
              <a:t> Άλατα</a:t>
            </a:r>
            <a:r>
              <a:rPr lang="en-US" altLang="el-GR" sz="2400">
                <a:solidFill>
                  <a:srgbClr val="000000"/>
                </a:solidFill>
              </a:rPr>
              <a:t> </a:t>
            </a:r>
          </a:p>
        </p:txBody>
      </p:sp>
      <p:sp>
        <p:nvSpPr>
          <p:cNvPr id="93194" name="Rectangle 10">
            <a:extLst>
              <a:ext uri="{FF2B5EF4-FFF2-40B4-BE49-F238E27FC236}">
                <a16:creationId xmlns:a16="http://schemas.microsoft.com/office/drawing/2014/main" id="{4229EDC4-DC74-4087-B920-BABDE5A30E94}"/>
              </a:ext>
            </a:extLst>
          </p:cNvPr>
          <p:cNvSpPr>
            <a:spLocks noChangeArrowheads="1"/>
          </p:cNvSpPr>
          <p:nvPr/>
        </p:nvSpPr>
        <p:spPr bwMode="auto">
          <a:xfrm>
            <a:off x="2424114" y="2147878"/>
            <a:ext cx="77755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2400">
                <a:solidFill>
                  <a:srgbClr val="000000"/>
                </a:solidFill>
                <a:cs typeface="Times New Roman" panose="02020603050405020304" pitchFamily="18" charset="0"/>
              </a:rPr>
              <a:t>Τα άλατα, όπως ήδη έχουμε αναφέρει, μπορούν να προκύψουν από την εξουδετέρωση οξέων με βάσεις ή με αντιδράσεις δραστικών μετάλλων με οξέα.  Τα άλατα, ως ιοντικές ενώσεις, διίστανται πλήρως, είναι δηλαδή ισχυροί ηλεκτρολύτες. Για το λόγο αυτό τα υδατικά διαλύματα καθώς και τα τήγματα τους, είναι καλοί αγωγοί του ηλεκτρικού ρεύματος. Γενικώς, τα άλατα  έχουν υψηλά σημεία τήξης και πολλά απ’ αυτά είναι ευδιάλυτα στο νερό.</a:t>
            </a:r>
            <a:r>
              <a:rPr lang="en-GB" altLang="el-GR" sz="24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3194"/>
                                        </p:tgtEl>
                                        <p:attrNameLst>
                                          <p:attrName>style.visibility</p:attrName>
                                        </p:attrNameLst>
                                      </p:cBhvr>
                                      <p:to>
                                        <p:strVal val="visible"/>
                                      </p:to>
                                    </p:set>
                                    <p:animEffect transition="in" filter="strips(downLeft)">
                                      <p:cBhvr>
                                        <p:cTn id="7" dur="500"/>
                                        <p:tgtEl>
                                          <p:spTgt spid="9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C009B374-56A8-4284-9047-33CB3AD5D175}"/>
              </a:ext>
            </a:extLst>
          </p:cNvPr>
          <p:cNvSpPr>
            <a:spLocks noChangeArrowheads="1"/>
          </p:cNvSpPr>
          <p:nvPr/>
        </p:nvSpPr>
        <p:spPr bwMode="auto">
          <a:xfrm>
            <a:off x="2782889" y="277813"/>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4211" name="WordArt 5">
            <a:extLst>
              <a:ext uri="{FF2B5EF4-FFF2-40B4-BE49-F238E27FC236}">
                <a16:creationId xmlns:a16="http://schemas.microsoft.com/office/drawing/2014/main" id="{D274B546-2C3B-4902-A571-1E8914A194CE}"/>
              </a:ext>
            </a:extLst>
          </p:cNvPr>
          <p:cNvSpPr>
            <a:spLocks noChangeArrowheads="1" noChangeShapeType="1" noTextEdit="1"/>
          </p:cNvSpPr>
          <p:nvPr/>
        </p:nvSpPr>
        <p:spPr bwMode="auto">
          <a:xfrm>
            <a:off x="1992313" y="260350"/>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4212" name="Rectangle 7">
            <a:extLst>
              <a:ext uri="{FF2B5EF4-FFF2-40B4-BE49-F238E27FC236}">
                <a16:creationId xmlns:a16="http://schemas.microsoft.com/office/drawing/2014/main" id="{EC00BAB6-5E82-4020-A016-3A176534B4AF}"/>
              </a:ext>
            </a:extLst>
          </p:cNvPr>
          <p:cNvSpPr>
            <a:spLocks noChangeArrowheads="1"/>
          </p:cNvSpPr>
          <p:nvPr/>
        </p:nvSpPr>
        <p:spPr bwMode="auto">
          <a:xfrm>
            <a:off x="2855913" y="689919"/>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sp>
        <p:nvSpPr>
          <p:cNvPr id="94217" name="Rectangle 9">
            <a:extLst>
              <a:ext uri="{FF2B5EF4-FFF2-40B4-BE49-F238E27FC236}">
                <a16:creationId xmlns:a16="http://schemas.microsoft.com/office/drawing/2014/main" id="{A9DCDF63-71FE-4BB3-A73B-3B300B3A0B97}"/>
              </a:ext>
            </a:extLst>
          </p:cNvPr>
          <p:cNvSpPr>
            <a:spLocks noChangeArrowheads="1"/>
          </p:cNvSpPr>
          <p:nvPr/>
        </p:nvSpPr>
        <p:spPr bwMode="auto">
          <a:xfrm>
            <a:off x="2063750" y="1268414"/>
            <a:ext cx="7848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1800" b="1">
                <a:solidFill>
                  <a:srgbClr val="000000"/>
                </a:solidFill>
                <a:cs typeface="Times New Roman" panose="02020603050405020304" pitchFamily="18" charset="0"/>
              </a:rPr>
              <a:t>Χημικά φαινόμενα (αντιδράσεις) ονομάζονται οι μεταβολές κατά τις οποίες από ορισμένες αρχικές ουσίες (αντιδρώντα) δημιουργούνται νέες (προϊόντα) με διαφορετικές ιδιότητες.</a:t>
            </a:r>
            <a:r>
              <a:rPr lang="en-GB" altLang="el-GR" sz="1800" b="1">
                <a:solidFill>
                  <a:srgbClr val="000000"/>
                </a:solidFill>
              </a:rPr>
              <a:t> </a:t>
            </a:r>
          </a:p>
        </p:txBody>
      </p:sp>
      <p:sp>
        <p:nvSpPr>
          <p:cNvPr id="94219" name="Rectangle 11">
            <a:extLst>
              <a:ext uri="{FF2B5EF4-FFF2-40B4-BE49-F238E27FC236}">
                <a16:creationId xmlns:a16="http://schemas.microsoft.com/office/drawing/2014/main" id="{616B4B9A-C4F9-42E9-9EF7-2495823C5ED5}"/>
              </a:ext>
            </a:extLst>
          </p:cNvPr>
          <p:cNvSpPr>
            <a:spLocks noChangeArrowheads="1"/>
          </p:cNvSpPr>
          <p:nvPr/>
        </p:nvSpPr>
        <p:spPr bwMode="auto">
          <a:xfrm>
            <a:off x="2063751" y="2490758"/>
            <a:ext cx="5355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000" b="1">
                <a:solidFill>
                  <a:srgbClr val="0000FF"/>
                </a:solidFill>
                <a:cs typeface="Times New Roman" panose="02020603050405020304" pitchFamily="18" charset="0"/>
              </a:rPr>
              <a:t>Πως συμβολίζονται οι χημικές αντιδράσεις</a:t>
            </a:r>
          </a:p>
        </p:txBody>
      </p:sp>
      <p:sp>
        <p:nvSpPr>
          <p:cNvPr id="94221" name="Rectangle 13">
            <a:extLst>
              <a:ext uri="{FF2B5EF4-FFF2-40B4-BE49-F238E27FC236}">
                <a16:creationId xmlns:a16="http://schemas.microsoft.com/office/drawing/2014/main" id="{D6294896-A8FE-4010-AD83-DC51EC5B9885}"/>
              </a:ext>
            </a:extLst>
          </p:cNvPr>
          <p:cNvSpPr>
            <a:spLocks noChangeArrowheads="1"/>
          </p:cNvSpPr>
          <p:nvPr/>
        </p:nvSpPr>
        <p:spPr bwMode="auto">
          <a:xfrm>
            <a:off x="2063750" y="3068569"/>
            <a:ext cx="80851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n-GB" altLang="el-GR" sz="1800">
                <a:solidFill>
                  <a:srgbClr val="000000"/>
                </a:solidFill>
                <a:cs typeface="Times New Roman" panose="02020603050405020304" pitchFamily="18" charset="0"/>
              </a:rPr>
              <a:t>Κάθε </a:t>
            </a:r>
            <a:r>
              <a:rPr lang="en-GB" altLang="el-GR" sz="1800" b="1">
                <a:solidFill>
                  <a:srgbClr val="000000"/>
                </a:solidFill>
                <a:cs typeface="Times New Roman" panose="02020603050405020304" pitchFamily="18" charset="0"/>
              </a:rPr>
              <a:t>χημική αντίδραση</a:t>
            </a:r>
            <a:r>
              <a:rPr lang="en-GB" altLang="el-GR" sz="1800">
                <a:solidFill>
                  <a:srgbClr val="000000"/>
                </a:solidFill>
                <a:cs typeface="Times New Roman" panose="02020603050405020304" pitchFamily="18" charset="0"/>
              </a:rPr>
              <a:t> συμβολίζεται με μία </a:t>
            </a:r>
            <a:r>
              <a:rPr lang="en-GB" altLang="el-GR" sz="1800" b="1">
                <a:solidFill>
                  <a:srgbClr val="000000"/>
                </a:solidFill>
                <a:cs typeface="Times New Roman" panose="02020603050405020304" pitchFamily="18" charset="0"/>
              </a:rPr>
              <a:t>χημική εξίσωση</a:t>
            </a:r>
            <a:r>
              <a:rPr lang="en-GB" altLang="el-GR" sz="1800">
                <a:solidFill>
                  <a:srgbClr val="000000"/>
                </a:solidFill>
                <a:cs typeface="Times New Roman" panose="02020603050405020304" pitchFamily="18" charset="0"/>
              </a:rPr>
              <a:t>. Στη χημική  αυτή εξίσωση διακρίνουμε δύο μέλη, που συνδέονται μεταξύ τους με ένα βέλος (</a:t>
            </a:r>
            <a:r>
              <a:rPr lang="en-GB"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1800">
                <a:solidFill>
                  <a:srgbClr val="000000"/>
                </a:solidFill>
                <a:cs typeface="Times New Roman" panose="02020603050405020304" pitchFamily="18" charset="0"/>
              </a:rPr>
              <a:t>). Στο πρώτο μέλος γράφουμε τα σώματα που έχουμε αρχικά, πριν ξεκινήσει η αντίδραση, που ονομάζονται</a:t>
            </a:r>
            <a:r>
              <a:rPr lang="en-GB"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αντιδρώντα</a:t>
            </a:r>
            <a:r>
              <a:rPr lang="en-GB"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ενώ στο δεύτερο μέλος γράφουμε τα σώματα που σχηματίζονται κατά την αντίδραση και  ονομάζονται </a:t>
            </a:r>
            <a:r>
              <a:rPr lang="en-GB" altLang="el-GR" sz="18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προϊόντα</a:t>
            </a:r>
            <a:r>
              <a:rPr lang="en-GB" altLang="el-GR" sz="18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1800">
                <a:solidFill>
                  <a:srgbClr val="000000"/>
                </a:solidFill>
                <a:sym typeface="Symbol" panose="05050102010706020507" pitchFamily="18" charset="2"/>
              </a:rPr>
              <a:t> </a:t>
            </a:r>
          </a:p>
        </p:txBody>
      </p:sp>
      <p:grpSp>
        <p:nvGrpSpPr>
          <p:cNvPr id="2" name="Group 17">
            <a:extLst>
              <a:ext uri="{FF2B5EF4-FFF2-40B4-BE49-F238E27FC236}">
                <a16:creationId xmlns:a16="http://schemas.microsoft.com/office/drawing/2014/main" id="{99B02BE8-DB2F-41D0-B3EB-76EAD91DB569}"/>
              </a:ext>
            </a:extLst>
          </p:cNvPr>
          <p:cNvGrpSpPr>
            <a:grpSpLocks/>
          </p:cNvGrpSpPr>
          <p:nvPr/>
        </p:nvGrpSpPr>
        <p:grpSpPr bwMode="auto">
          <a:xfrm>
            <a:off x="3143250" y="5300664"/>
            <a:ext cx="5702300" cy="522287"/>
            <a:chOff x="1020" y="3339"/>
            <a:chExt cx="3592" cy="329"/>
          </a:xfrm>
        </p:grpSpPr>
        <p:sp>
          <p:nvSpPr>
            <p:cNvPr id="3" name="Rectangle 15">
              <a:extLst>
                <a:ext uri="{FF2B5EF4-FFF2-40B4-BE49-F238E27FC236}">
                  <a16:creationId xmlns:a16="http://schemas.microsoft.com/office/drawing/2014/main" id="{98A08B72-CF11-4C43-90A7-43C903286925}"/>
                </a:ext>
              </a:extLst>
            </p:cNvPr>
            <p:cNvSpPr>
              <a:spLocks noChangeArrowheads="1"/>
            </p:cNvSpPr>
            <p:nvPr/>
          </p:nvSpPr>
          <p:spPr bwMode="auto">
            <a:xfrm>
              <a:off x="1020" y="3418"/>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000" b="1">
                  <a:solidFill>
                    <a:srgbClr val="000000"/>
                  </a:solidFill>
                  <a:cs typeface="Times New Roman" panose="02020603050405020304" pitchFamily="18" charset="0"/>
                </a:rPr>
                <a:t>ΑΝΤΙΔΡΩΝΤΑ  </a:t>
              </a:r>
              <a:r>
                <a:rPr lang="en-GB" altLang="el-GR" sz="2000">
                  <a:solidFill>
                    <a:srgbClr val="000000"/>
                  </a:solidFill>
                  <a:cs typeface="Times New Roman" panose="02020603050405020304" pitchFamily="18" charset="0"/>
                </a:rPr>
                <a:t> </a:t>
              </a:r>
              <a:endParaRPr lang="en-GB" altLang="el-GR" sz="2000">
                <a:solidFill>
                  <a:srgbClr val="000000"/>
                </a:solidFill>
              </a:endParaRPr>
            </a:p>
          </p:txBody>
        </p:sp>
        <p:graphicFrame>
          <p:nvGraphicFramePr>
            <p:cNvPr id="94218" name="Object 14">
              <a:extLst>
                <a:ext uri="{FF2B5EF4-FFF2-40B4-BE49-F238E27FC236}">
                  <a16:creationId xmlns:a16="http://schemas.microsoft.com/office/drawing/2014/main" id="{33227ECA-49D7-45BF-AFCF-E33075A04E0F}"/>
                </a:ext>
              </a:extLst>
            </p:cNvPr>
            <p:cNvGraphicFramePr>
              <a:graphicFrameLocks noChangeAspect="1"/>
            </p:cNvGraphicFramePr>
            <p:nvPr/>
          </p:nvGraphicFramePr>
          <p:xfrm>
            <a:off x="2381" y="3339"/>
            <a:ext cx="907" cy="261"/>
          </p:xfrm>
          <a:graphic>
            <a:graphicData uri="http://schemas.openxmlformats.org/presentationml/2006/ole">
              <mc:AlternateContent xmlns:mc="http://schemas.openxmlformats.org/markup-compatibility/2006">
                <mc:Choice xmlns:v="urn:schemas-microsoft-com:vml" Requires="v">
                  <p:oleObj spid="_x0000_s2050" name="Equation" r:id="rId3" imgW="698197" imgH="203112" progId="Equation.3">
                    <p:embed/>
                  </p:oleObj>
                </mc:Choice>
                <mc:Fallback>
                  <p:oleObj name="Equation" r:id="rId3" imgW="698197" imgH="203112" progId="Equation.3">
                    <p:embed/>
                    <p:pic>
                      <p:nvPicPr>
                        <p:cNvPr id="94218" name="Object 14">
                          <a:extLst>
                            <a:ext uri="{FF2B5EF4-FFF2-40B4-BE49-F238E27FC236}">
                              <a16:creationId xmlns:a16="http://schemas.microsoft.com/office/drawing/2014/main" id="{33227ECA-49D7-45BF-AFCF-E33075A04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3339"/>
                          <a:ext cx="90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16">
              <a:extLst>
                <a:ext uri="{FF2B5EF4-FFF2-40B4-BE49-F238E27FC236}">
                  <a16:creationId xmlns:a16="http://schemas.microsoft.com/office/drawing/2014/main" id="{F3AB4C8D-418F-424F-8591-CF9F52D88673}"/>
                </a:ext>
              </a:extLst>
            </p:cNvPr>
            <p:cNvSpPr>
              <a:spLocks noChangeArrowheads="1"/>
            </p:cNvSpPr>
            <p:nvPr/>
          </p:nvSpPr>
          <p:spPr bwMode="auto">
            <a:xfrm>
              <a:off x="3515" y="3385"/>
              <a:ext cx="10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1000">
                  <a:solidFill>
                    <a:srgbClr val="000000"/>
                  </a:solidFill>
                  <a:cs typeface="Times New Roman" panose="02020603050405020304" pitchFamily="18" charset="0"/>
                </a:rPr>
                <a:t>    </a:t>
              </a:r>
              <a:r>
                <a:rPr lang="en-GB" altLang="el-GR" sz="2000" b="1">
                  <a:solidFill>
                    <a:srgbClr val="000000"/>
                  </a:solidFill>
                  <a:cs typeface="Times New Roman" panose="02020603050405020304" pitchFamily="18" charset="0"/>
                </a:rPr>
                <a:t>ΠΡΟΪΟΝΤΑ</a:t>
              </a:r>
              <a:r>
                <a:rPr lang="en-GB" altLang="el-GR" sz="1000">
                  <a:solidFill>
                    <a:srgbClr val="000000"/>
                  </a:solidFill>
                  <a:cs typeface="Times New Roman" panose="02020603050405020304" pitchFamily="18" charset="0"/>
                </a:rPr>
                <a:t> </a:t>
              </a:r>
              <a:endParaRPr lang="en-GB" altLang="el-GR" sz="180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4217"/>
                                        </p:tgtEl>
                                        <p:attrNameLst>
                                          <p:attrName>style.visibility</p:attrName>
                                        </p:attrNameLst>
                                      </p:cBhvr>
                                      <p:to>
                                        <p:strVal val="visible"/>
                                      </p:to>
                                    </p:set>
                                    <p:animEffect transition="in" filter="strips(downRight)">
                                      <p:cBhvr>
                                        <p:cTn id="7" dur="500"/>
                                        <p:tgtEl>
                                          <p:spTgt spid="94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42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94221">
                                            <p:txEl>
                                              <p:pRg st="0" end="0"/>
                                            </p:txEl>
                                          </p:spTgt>
                                        </p:tgtEl>
                                        <p:attrNameLst>
                                          <p:attrName>style.visibility</p:attrName>
                                        </p:attrNameLst>
                                      </p:cBhvr>
                                      <p:to>
                                        <p:strVal val="visible"/>
                                      </p:to>
                                    </p:set>
                                    <p:animEffect transition="in" filter="strips(downRight)">
                                      <p:cBhvr>
                                        <p:cTn id="16" dur="500"/>
                                        <p:tgtEl>
                                          <p:spTgt spid="9422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Scale>
                                      <p:cBhvr>
                                        <p:cTn id="2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gtEl>
                                        <p:attrNameLst>
                                          <p:attrName>ppt_x</p:attrName>
                                          <p:attrName>ppt_y</p:attrName>
                                        </p:attrNameLst>
                                      </p:cBhvr>
                                    </p:animMotion>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p:bldP spid="942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a:extLst>
              <a:ext uri="{FF2B5EF4-FFF2-40B4-BE49-F238E27FC236}">
                <a16:creationId xmlns:a16="http://schemas.microsoft.com/office/drawing/2014/main" id="{091ECCCB-25AA-4238-B6C6-D940A10BFD6E}"/>
              </a:ext>
            </a:extLst>
          </p:cNvPr>
          <p:cNvSpPr>
            <a:spLocks noChangeArrowheads="1"/>
          </p:cNvSpPr>
          <p:nvPr/>
        </p:nvSpPr>
        <p:spPr bwMode="auto">
          <a:xfrm>
            <a:off x="2782889" y="277813"/>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5235" name="WordArt 5">
            <a:extLst>
              <a:ext uri="{FF2B5EF4-FFF2-40B4-BE49-F238E27FC236}">
                <a16:creationId xmlns:a16="http://schemas.microsoft.com/office/drawing/2014/main" id="{23959E82-8C69-4089-97D3-487534F313D4}"/>
              </a:ext>
            </a:extLst>
          </p:cNvPr>
          <p:cNvSpPr>
            <a:spLocks noChangeArrowheads="1" noChangeShapeType="1" noTextEdit="1"/>
          </p:cNvSpPr>
          <p:nvPr/>
        </p:nvSpPr>
        <p:spPr bwMode="auto">
          <a:xfrm>
            <a:off x="1992313" y="260350"/>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5236" name="Rectangle 6">
            <a:extLst>
              <a:ext uri="{FF2B5EF4-FFF2-40B4-BE49-F238E27FC236}">
                <a16:creationId xmlns:a16="http://schemas.microsoft.com/office/drawing/2014/main" id="{A5857EED-5AA1-4687-B6F1-5627AC6CE99B}"/>
              </a:ext>
            </a:extLst>
          </p:cNvPr>
          <p:cNvSpPr>
            <a:spLocks noChangeArrowheads="1"/>
          </p:cNvSpPr>
          <p:nvPr/>
        </p:nvSpPr>
        <p:spPr bwMode="auto">
          <a:xfrm>
            <a:off x="2855913" y="689919"/>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sp>
        <p:nvSpPr>
          <p:cNvPr id="95237" name="Rectangle 8">
            <a:extLst>
              <a:ext uri="{FF2B5EF4-FFF2-40B4-BE49-F238E27FC236}">
                <a16:creationId xmlns:a16="http://schemas.microsoft.com/office/drawing/2014/main" id="{38E79815-A009-472B-BB64-1BDAAA7A972E}"/>
              </a:ext>
            </a:extLst>
          </p:cNvPr>
          <p:cNvSpPr>
            <a:spLocks noChangeArrowheads="1"/>
          </p:cNvSpPr>
          <p:nvPr/>
        </p:nvSpPr>
        <p:spPr bwMode="auto">
          <a:xfrm>
            <a:off x="1524001" y="19727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aphicFrame>
        <p:nvGraphicFramePr>
          <p:cNvPr id="95239" name="Object 7">
            <a:extLst>
              <a:ext uri="{FF2B5EF4-FFF2-40B4-BE49-F238E27FC236}">
                <a16:creationId xmlns:a16="http://schemas.microsoft.com/office/drawing/2014/main" id="{DA142288-E410-47AD-8A97-B5AEDCF1EC1D}"/>
              </a:ext>
            </a:extLst>
          </p:cNvPr>
          <p:cNvGraphicFramePr>
            <a:graphicFrameLocks noChangeAspect="1"/>
          </p:cNvGraphicFramePr>
          <p:nvPr/>
        </p:nvGraphicFramePr>
        <p:xfrm>
          <a:off x="8175626" y="333376"/>
          <a:ext cx="2271713" cy="3743325"/>
        </p:xfrm>
        <a:graphic>
          <a:graphicData uri="http://schemas.openxmlformats.org/presentationml/2006/ole">
            <mc:AlternateContent xmlns:mc="http://schemas.openxmlformats.org/markup-compatibility/2006">
              <mc:Choice xmlns:v="urn:schemas-microsoft-com:vml" Requires="v">
                <p:oleObj spid="_x0000_s3074" r:id="rId3" imgW="2305372" imgH="3790476" progId="MSPhotoEd.3">
                  <p:embed/>
                </p:oleObj>
              </mc:Choice>
              <mc:Fallback>
                <p:oleObj r:id="rId3" imgW="2305372" imgH="3790476" progId="MSPhotoEd.3">
                  <p:embed/>
                  <p:pic>
                    <p:nvPicPr>
                      <p:cNvPr id="95239" name="Object 7">
                        <a:extLst>
                          <a:ext uri="{FF2B5EF4-FFF2-40B4-BE49-F238E27FC236}">
                            <a16:creationId xmlns:a16="http://schemas.microsoft.com/office/drawing/2014/main" id="{DA142288-E410-47AD-8A97-B5AEDCF1E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26" y="333376"/>
                        <a:ext cx="22717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42" name="Rectangle 10">
            <a:extLst>
              <a:ext uri="{FF2B5EF4-FFF2-40B4-BE49-F238E27FC236}">
                <a16:creationId xmlns:a16="http://schemas.microsoft.com/office/drawing/2014/main" id="{00DDF1C6-99CA-486E-BD74-823697858C69}"/>
              </a:ext>
            </a:extLst>
          </p:cNvPr>
          <p:cNvSpPr>
            <a:spLocks noChangeArrowheads="1"/>
          </p:cNvSpPr>
          <p:nvPr/>
        </p:nvSpPr>
        <p:spPr bwMode="auto">
          <a:xfrm>
            <a:off x="3575051" y="1225550"/>
            <a:ext cx="233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a:solidFill>
                  <a:srgbClr val="000000"/>
                </a:solidFill>
                <a:cs typeface="Times New Roman" panose="02020603050405020304" pitchFamily="18" charset="0"/>
              </a:rPr>
              <a:t>Ν</a:t>
            </a:r>
            <a:r>
              <a:rPr lang="en-GB" altLang="el-GR" sz="2400" baseline="-30000">
                <a:solidFill>
                  <a:srgbClr val="000000"/>
                </a:solidFill>
                <a:cs typeface="Times New Roman" panose="02020603050405020304" pitchFamily="18" charset="0"/>
              </a:rPr>
              <a:t>2</a:t>
            </a:r>
            <a:r>
              <a:rPr lang="en-GB" altLang="el-GR" sz="2400">
                <a:solidFill>
                  <a:srgbClr val="000000"/>
                </a:solidFill>
                <a:cs typeface="Times New Roman" panose="02020603050405020304" pitchFamily="18" charset="0"/>
              </a:rPr>
              <a:t> + Η</a:t>
            </a:r>
            <a:r>
              <a:rPr lang="en-GB" altLang="el-GR" sz="2400" baseline="-30000">
                <a:solidFill>
                  <a:srgbClr val="000000"/>
                </a:solidFill>
                <a:cs typeface="Times New Roman" panose="02020603050405020304" pitchFamily="18" charset="0"/>
              </a:rPr>
              <a:t>2</a:t>
            </a:r>
            <a:r>
              <a:rPr lang="en-GB" altLang="el-GR" sz="2400">
                <a:solidFill>
                  <a:srgbClr val="000000"/>
                </a:solidFill>
                <a:cs typeface="Times New Roman" panose="02020603050405020304" pitchFamily="18" charset="0"/>
              </a:rPr>
              <a:t> </a:t>
            </a:r>
            <a:r>
              <a:rPr lang="en-GB" altLang="el-GR" sz="24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2400">
                <a:solidFill>
                  <a:srgbClr val="000000"/>
                </a:solidFill>
                <a:cs typeface="Times New Roman" panose="02020603050405020304" pitchFamily="18" charset="0"/>
              </a:rPr>
              <a:t> ΝΗ</a:t>
            </a:r>
            <a:r>
              <a:rPr lang="en-GB" altLang="el-GR" sz="2400"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a:t>
            </a:r>
            <a:r>
              <a:rPr lang="en-GB" altLang="el-GR" sz="1800">
                <a:solidFill>
                  <a:srgbClr val="000000"/>
                </a:solidFill>
                <a:sym typeface="Symbol" panose="05050102010706020507" pitchFamily="18" charset="2"/>
              </a:rPr>
              <a:t>  </a:t>
            </a:r>
          </a:p>
        </p:txBody>
      </p:sp>
      <p:sp>
        <p:nvSpPr>
          <p:cNvPr id="95244" name="Rectangle 12">
            <a:extLst>
              <a:ext uri="{FF2B5EF4-FFF2-40B4-BE49-F238E27FC236}">
                <a16:creationId xmlns:a16="http://schemas.microsoft.com/office/drawing/2014/main" id="{AC77C44D-A210-4FE4-9645-7A8153D4D2C6}"/>
              </a:ext>
            </a:extLst>
          </p:cNvPr>
          <p:cNvSpPr>
            <a:spLocks noChangeArrowheads="1"/>
          </p:cNvSpPr>
          <p:nvPr/>
        </p:nvSpPr>
        <p:spPr bwMode="auto">
          <a:xfrm>
            <a:off x="3503614" y="2565400"/>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000000"/>
                </a:solidFill>
                <a:cs typeface="Times New Roman" panose="02020603050405020304" pitchFamily="18" charset="0"/>
              </a:rPr>
              <a:t>Ν</a:t>
            </a:r>
            <a:r>
              <a:rPr lang="en-GB" altLang="el-GR" sz="2400" b="1" baseline="-30000">
                <a:solidFill>
                  <a:srgbClr val="000000"/>
                </a:solidFill>
                <a:cs typeface="Times New Roman" panose="02020603050405020304" pitchFamily="18" charset="0"/>
              </a:rPr>
              <a:t>2</a:t>
            </a:r>
            <a:r>
              <a:rPr lang="en-GB" altLang="el-GR" sz="2400" b="1">
                <a:solidFill>
                  <a:srgbClr val="000000"/>
                </a:solidFill>
                <a:cs typeface="Times New Roman" panose="02020603050405020304" pitchFamily="18" charset="0"/>
              </a:rPr>
              <a:t> + Η</a:t>
            </a:r>
            <a:r>
              <a:rPr lang="en-GB" altLang="el-GR" sz="2400" b="1" baseline="-30000">
                <a:solidFill>
                  <a:srgbClr val="000000"/>
                </a:solidFill>
                <a:cs typeface="Times New Roman" panose="02020603050405020304" pitchFamily="18" charset="0"/>
              </a:rPr>
              <a:t>2</a:t>
            </a:r>
            <a:r>
              <a:rPr lang="en-GB" altLang="el-GR" sz="2400" b="1">
                <a:solidFill>
                  <a:srgbClr val="000000"/>
                </a:solidFill>
                <a:cs typeface="Times New Roman" panose="02020603050405020304" pitchFamily="18" charset="0"/>
              </a:rPr>
              <a:t> </a:t>
            </a:r>
            <a:r>
              <a:rPr lang="en-GB" altLang="el-G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2400" b="1">
                <a:solidFill>
                  <a:srgbClr val="000000"/>
                </a:solidFill>
                <a:cs typeface="Times New Roman" panose="02020603050405020304" pitchFamily="18" charset="0"/>
              </a:rPr>
              <a:t> 2ΝΗ</a:t>
            </a:r>
            <a:r>
              <a:rPr lang="en-GB" altLang="el-GR" sz="2400" b="1"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l-GR" sz="1800">
                <a:solidFill>
                  <a:srgbClr val="000000"/>
                </a:solidFill>
                <a:sym typeface="Symbol" panose="05050102010706020507" pitchFamily="18" charset="2"/>
              </a:rPr>
              <a:t> </a:t>
            </a:r>
          </a:p>
        </p:txBody>
      </p:sp>
      <p:sp>
        <p:nvSpPr>
          <p:cNvPr id="95245" name="AutoShape 13">
            <a:extLst>
              <a:ext uri="{FF2B5EF4-FFF2-40B4-BE49-F238E27FC236}">
                <a16:creationId xmlns:a16="http://schemas.microsoft.com/office/drawing/2014/main" id="{3EAB220D-ABB1-4EAA-BF2F-A5042E943CFA}"/>
              </a:ext>
            </a:extLst>
          </p:cNvPr>
          <p:cNvSpPr>
            <a:spLocks noChangeArrowheads="1"/>
          </p:cNvSpPr>
          <p:nvPr/>
        </p:nvSpPr>
        <p:spPr bwMode="auto">
          <a:xfrm>
            <a:off x="4511676" y="1846264"/>
            <a:ext cx="360363" cy="574675"/>
          </a:xfrm>
          <a:prstGeom prst="downArrow">
            <a:avLst>
              <a:gd name="adj1" fmla="val 50000"/>
              <a:gd name="adj2" fmla="val 3986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sp>
        <p:nvSpPr>
          <p:cNvPr id="95247" name="Rectangle 15">
            <a:extLst>
              <a:ext uri="{FF2B5EF4-FFF2-40B4-BE49-F238E27FC236}">
                <a16:creationId xmlns:a16="http://schemas.microsoft.com/office/drawing/2014/main" id="{223CEDBB-008E-4FA1-90C0-648374BF400D}"/>
              </a:ext>
            </a:extLst>
          </p:cNvPr>
          <p:cNvSpPr>
            <a:spLocks noChangeArrowheads="1"/>
          </p:cNvSpPr>
          <p:nvPr/>
        </p:nvSpPr>
        <p:spPr bwMode="auto">
          <a:xfrm>
            <a:off x="3503613" y="3789363"/>
            <a:ext cx="266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000000"/>
                </a:solidFill>
                <a:cs typeface="Times New Roman" panose="02020603050405020304" pitchFamily="18" charset="0"/>
              </a:rPr>
              <a:t>Ν</a:t>
            </a:r>
            <a:r>
              <a:rPr lang="en-GB" altLang="el-GR" sz="2400" b="1" baseline="-30000">
                <a:solidFill>
                  <a:srgbClr val="000000"/>
                </a:solidFill>
                <a:cs typeface="Times New Roman" panose="02020603050405020304" pitchFamily="18" charset="0"/>
              </a:rPr>
              <a:t>2</a:t>
            </a:r>
            <a:r>
              <a:rPr lang="en-GB" altLang="el-GR" sz="2400" b="1">
                <a:solidFill>
                  <a:srgbClr val="000000"/>
                </a:solidFill>
                <a:cs typeface="Times New Roman" panose="02020603050405020304" pitchFamily="18" charset="0"/>
              </a:rPr>
              <a:t> + 3Η</a:t>
            </a:r>
            <a:r>
              <a:rPr lang="en-GB" altLang="el-GR" sz="2400" b="1" baseline="-30000">
                <a:solidFill>
                  <a:srgbClr val="000000"/>
                </a:solidFill>
                <a:cs typeface="Times New Roman" panose="02020603050405020304" pitchFamily="18" charset="0"/>
              </a:rPr>
              <a:t>2</a:t>
            </a:r>
            <a:r>
              <a:rPr lang="en-GB" altLang="el-GR" sz="2400" b="1">
                <a:solidFill>
                  <a:srgbClr val="000000"/>
                </a:solidFill>
                <a:cs typeface="Times New Roman" panose="02020603050405020304" pitchFamily="18" charset="0"/>
              </a:rPr>
              <a:t> </a:t>
            </a:r>
            <a:r>
              <a:rPr lang="en-GB" altLang="el-G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GB" altLang="el-GR" sz="2400" b="1">
                <a:solidFill>
                  <a:srgbClr val="000000"/>
                </a:solidFill>
                <a:cs typeface="Times New Roman" panose="02020603050405020304" pitchFamily="18" charset="0"/>
              </a:rPr>
              <a:t> 2ΝΗ</a:t>
            </a:r>
            <a:r>
              <a:rPr lang="en-GB" altLang="el-GR" sz="2400" b="1"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l-GR" sz="2400" b="1">
                <a:solidFill>
                  <a:srgbClr val="000000"/>
                </a:solidFill>
                <a:sym typeface="Symbol" panose="05050102010706020507" pitchFamily="18" charset="2"/>
              </a:rPr>
              <a:t> </a:t>
            </a:r>
          </a:p>
        </p:txBody>
      </p:sp>
      <p:sp>
        <p:nvSpPr>
          <p:cNvPr id="95248" name="AutoShape 16">
            <a:extLst>
              <a:ext uri="{FF2B5EF4-FFF2-40B4-BE49-F238E27FC236}">
                <a16:creationId xmlns:a16="http://schemas.microsoft.com/office/drawing/2014/main" id="{E969D452-ADD7-4BD9-B7A0-F93B4FBD8ED0}"/>
              </a:ext>
            </a:extLst>
          </p:cNvPr>
          <p:cNvSpPr>
            <a:spLocks noChangeArrowheads="1"/>
          </p:cNvSpPr>
          <p:nvPr/>
        </p:nvSpPr>
        <p:spPr bwMode="auto">
          <a:xfrm>
            <a:off x="4583113" y="3213101"/>
            <a:ext cx="360362" cy="574675"/>
          </a:xfrm>
          <a:prstGeom prst="downArrow">
            <a:avLst>
              <a:gd name="adj1" fmla="val 50000"/>
              <a:gd name="adj2" fmla="val 3986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sp>
        <p:nvSpPr>
          <p:cNvPr id="95250" name="Rectangle 18">
            <a:extLst>
              <a:ext uri="{FF2B5EF4-FFF2-40B4-BE49-F238E27FC236}">
                <a16:creationId xmlns:a16="http://schemas.microsoft.com/office/drawing/2014/main" id="{B41A0EBD-76E7-450B-8161-BE48641754D3}"/>
              </a:ext>
            </a:extLst>
          </p:cNvPr>
          <p:cNvSpPr>
            <a:spLocks noChangeArrowheads="1"/>
          </p:cNvSpPr>
          <p:nvPr/>
        </p:nvSpPr>
        <p:spPr bwMode="auto">
          <a:xfrm>
            <a:off x="2279651" y="4740275"/>
            <a:ext cx="75660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a:solidFill>
                  <a:srgbClr val="000000"/>
                </a:solidFill>
                <a:cs typeface="Times New Roman" panose="02020603050405020304" pitchFamily="18" charset="0"/>
              </a:rPr>
              <a:t>Συμπερασματικά, λοιπόν, μία χημική εξίσωση περιλαμβάνει:</a:t>
            </a:r>
            <a:endParaRPr lang="en-US" altLang="el-GR" sz="1800">
              <a:solidFill>
                <a:srgbClr val="000000"/>
              </a:solidFill>
              <a:cs typeface="Times New Roman" panose="02020603050405020304" pitchFamily="18" charset="0"/>
            </a:endParaRPr>
          </a:p>
          <a:p>
            <a:pPr algn="just" fontAlgn="base">
              <a:spcBef>
                <a:spcPct val="0"/>
              </a:spcBef>
              <a:spcAft>
                <a:spcPct val="0"/>
              </a:spcAft>
              <a:buNone/>
            </a:pPr>
            <a:endParaRPr lang="en-US" altLang="el-GR" sz="1800">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1800" b="1" i="1">
                <a:solidFill>
                  <a:srgbClr val="000000"/>
                </a:solidFill>
                <a:cs typeface="Times New Roman" panose="02020603050405020304" pitchFamily="18" charset="0"/>
              </a:rPr>
              <a:t>τα αντιδρώντα και  τα προϊόντα</a:t>
            </a:r>
            <a:endParaRPr lang="en-US" altLang="el-GR" sz="1800" b="1" i="1">
              <a:solidFill>
                <a:srgbClr val="000000"/>
              </a:solidFill>
              <a:cs typeface="Times New Roman" panose="02020603050405020304" pitchFamily="18" charset="0"/>
            </a:endParaRPr>
          </a:p>
          <a:p>
            <a:pPr algn="just" eaLnBrk="0" fontAlgn="base" hangingPunct="0">
              <a:spcBef>
                <a:spcPct val="0"/>
              </a:spcBef>
              <a:spcAft>
                <a:spcPct val="0"/>
              </a:spcAft>
              <a:buFont typeface="Wingdings" panose="05000000000000000000" pitchFamily="2" charset="2"/>
              <a:buChar char=""/>
            </a:pPr>
            <a:endParaRPr lang="en-US" altLang="el-GR" sz="1800">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1800" b="1" i="1">
                <a:solidFill>
                  <a:srgbClr val="000000"/>
                </a:solidFill>
                <a:cs typeface="Times New Roman" panose="02020603050405020304" pitchFamily="18" charset="0"/>
              </a:rPr>
              <a:t>τους κατάλληλους συντελεστές, ώστε τα άτομα κάθε στοιχείου να είναι ισάριθμα στα δύο μέλη της χημικής εξίσωσης.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animEffect transition="in" filter="box(out)">
                                      <p:cBhvr>
                                        <p:cTn id="7" dur="500"/>
                                        <p:tgtEl>
                                          <p:spTgt spid="952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524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95245"/>
                                        </p:tgtEl>
                                        <p:attrNameLst>
                                          <p:attrName>style.visibility</p:attrName>
                                        </p:attrNameLst>
                                      </p:cBhvr>
                                      <p:to>
                                        <p:strVal val="visible"/>
                                      </p:to>
                                    </p:set>
                                    <p:animEffect transition="in" filter="strips(downLeft)">
                                      <p:cBhvr>
                                        <p:cTn id="16" dur="500"/>
                                        <p:tgtEl>
                                          <p:spTgt spid="952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24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5248"/>
                                        </p:tgtEl>
                                        <p:attrNameLst>
                                          <p:attrName>style.visibility</p:attrName>
                                        </p:attrNameLst>
                                      </p:cBhvr>
                                      <p:to>
                                        <p:strVal val="visible"/>
                                      </p:to>
                                    </p:set>
                                    <p:animEffect transition="in" filter="strips(downLeft)">
                                      <p:cBhvr>
                                        <p:cTn id="25" dur="500"/>
                                        <p:tgtEl>
                                          <p:spTgt spid="952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524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95250"/>
                                        </p:tgtEl>
                                        <p:attrNameLst>
                                          <p:attrName>style.visibility</p:attrName>
                                        </p:attrNameLst>
                                      </p:cBhvr>
                                      <p:to>
                                        <p:strVal val="visible"/>
                                      </p:to>
                                    </p:set>
                                    <p:animEffect transition="in" filter="strips(downRight)">
                                      <p:cBhvr>
                                        <p:cTn id="34"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p:bldP spid="95244" grpId="0"/>
      <p:bldP spid="95245" grpId="0" animBg="1"/>
      <p:bldP spid="95247" grpId="0"/>
      <p:bldP spid="95248" grpId="0" animBg="1"/>
      <p:bldP spid="952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a:extLst>
              <a:ext uri="{FF2B5EF4-FFF2-40B4-BE49-F238E27FC236}">
                <a16:creationId xmlns:a16="http://schemas.microsoft.com/office/drawing/2014/main" id="{60B39B3A-9294-430B-92C1-222D273CEBE9}"/>
              </a:ext>
            </a:extLst>
          </p:cNvPr>
          <p:cNvSpPr>
            <a:spLocks noChangeArrowheads="1"/>
          </p:cNvSpPr>
          <p:nvPr/>
        </p:nvSpPr>
        <p:spPr bwMode="auto">
          <a:xfrm>
            <a:off x="2782889" y="277813"/>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6259" name="WordArt 5">
            <a:extLst>
              <a:ext uri="{FF2B5EF4-FFF2-40B4-BE49-F238E27FC236}">
                <a16:creationId xmlns:a16="http://schemas.microsoft.com/office/drawing/2014/main" id="{9A3C8180-06B6-4124-981B-6937DEE1F7D0}"/>
              </a:ext>
            </a:extLst>
          </p:cNvPr>
          <p:cNvSpPr>
            <a:spLocks noChangeArrowheads="1" noChangeShapeType="1" noTextEdit="1"/>
          </p:cNvSpPr>
          <p:nvPr/>
        </p:nvSpPr>
        <p:spPr bwMode="auto">
          <a:xfrm>
            <a:off x="1992313" y="260350"/>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6260" name="Rectangle 6">
            <a:extLst>
              <a:ext uri="{FF2B5EF4-FFF2-40B4-BE49-F238E27FC236}">
                <a16:creationId xmlns:a16="http://schemas.microsoft.com/office/drawing/2014/main" id="{26F9F1BA-EF80-484F-BAB0-71094805A509}"/>
              </a:ext>
            </a:extLst>
          </p:cNvPr>
          <p:cNvSpPr>
            <a:spLocks noChangeArrowheads="1"/>
          </p:cNvSpPr>
          <p:nvPr/>
        </p:nvSpPr>
        <p:spPr bwMode="auto">
          <a:xfrm>
            <a:off x="2855913" y="689919"/>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pic>
        <p:nvPicPr>
          <p:cNvPr id="96267" name="Picture 11" descr="3">
            <a:extLst>
              <a:ext uri="{FF2B5EF4-FFF2-40B4-BE49-F238E27FC236}">
                <a16:creationId xmlns:a16="http://schemas.microsoft.com/office/drawing/2014/main" id="{230CED43-F944-4C02-B54F-D37667FF0A98}"/>
              </a:ext>
            </a:extLst>
          </p:cNvPr>
          <p:cNvPicPr>
            <a:picLocks noChangeAspect="1" noChangeArrowheads="1"/>
          </p:cNvPicPr>
          <p:nvPr/>
        </p:nvPicPr>
        <p:blipFill>
          <a:blip r:embed="rId2">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5375276" y="1341439"/>
            <a:ext cx="4500563"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7B43EA78-949B-488D-B47F-A0750BD3BBCC}"/>
              </a:ext>
            </a:extLst>
          </p:cNvPr>
          <p:cNvGrpSpPr>
            <a:grpSpLocks/>
          </p:cNvGrpSpPr>
          <p:nvPr/>
        </p:nvGrpSpPr>
        <p:grpSpPr bwMode="auto">
          <a:xfrm>
            <a:off x="1847850" y="1268413"/>
            <a:ext cx="3803650" cy="1727200"/>
            <a:chOff x="204" y="799"/>
            <a:chExt cx="2396" cy="1088"/>
          </a:xfrm>
        </p:grpSpPr>
        <p:sp>
          <p:nvSpPr>
            <p:cNvPr id="4" name="Rectangle 8">
              <a:extLst>
                <a:ext uri="{FF2B5EF4-FFF2-40B4-BE49-F238E27FC236}">
                  <a16:creationId xmlns:a16="http://schemas.microsoft.com/office/drawing/2014/main" id="{9E535FFB-D8D2-416C-9D7C-B02BC9114CE2}"/>
                </a:ext>
              </a:extLst>
            </p:cNvPr>
            <p:cNvSpPr>
              <a:spLocks noChangeArrowheads="1"/>
            </p:cNvSpPr>
            <p:nvPr/>
          </p:nvSpPr>
          <p:spPr bwMode="auto">
            <a:xfrm>
              <a:off x="204" y="799"/>
              <a:ext cx="23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400" b="1">
                  <a:solidFill>
                    <a:srgbClr val="000000"/>
                  </a:solidFill>
                  <a:cs typeface="Times New Roman" panose="02020603050405020304" pitchFamily="18" charset="0"/>
                </a:rPr>
                <a:t>P</a:t>
              </a:r>
              <a:r>
                <a:rPr lang="en-US" altLang="el-GR" sz="2400" b="1" baseline="-30000">
                  <a:solidFill>
                    <a:srgbClr val="000000"/>
                  </a:solidFill>
                  <a:cs typeface="Times New Roman" panose="02020603050405020304" pitchFamily="18" charset="0"/>
                </a:rPr>
                <a:t>4</a:t>
              </a:r>
              <a:r>
                <a:rPr lang="en-US" altLang="el-GR" sz="2400" b="1" i="1">
                  <a:solidFill>
                    <a:srgbClr val="000000"/>
                  </a:solidFill>
                  <a:cs typeface="Times New Roman" panose="02020603050405020304" pitchFamily="18" charset="0"/>
                </a:rPr>
                <a:t>(s)</a:t>
              </a:r>
              <a:r>
                <a:rPr lang="en-US" altLang="el-GR" sz="2400" b="1" baseline="-30000">
                  <a:solidFill>
                    <a:srgbClr val="000000"/>
                  </a:solidFill>
                  <a:cs typeface="Times New Roman" panose="02020603050405020304" pitchFamily="18" charset="0"/>
                </a:rPr>
                <a:t> </a:t>
              </a:r>
              <a:r>
                <a:rPr lang="en-US" altLang="el-GR" sz="2400" b="1">
                  <a:solidFill>
                    <a:srgbClr val="000000"/>
                  </a:solidFill>
                  <a:cs typeface="Times New Roman" panose="02020603050405020304" pitchFamily="18" charset="0"/>
                </a:rPr>
                <a:t>+ 6Cl</a:t>
              </a:r>
              <a:r>
                <a:rPr lang="en-US" altLang="el-GR" sz="2400" b="1" baseline="-30000">
                  <a:solidFill>
                    <a:srgbClr val="000000"/>
                  </a:solidFill>
                  <a:cs typeface="Times New Roman" panose="02020603050405020304" pitchFamily="18" charset="0"/>
                </a:rPr>
                <a:t>2</a:t>
              </a:r>
              <a:r>
                <a:rPr lang="en-US" altLang="el-GR" sz="2400" b="1" i="1">
                  <a:solidFill>
                    <a:srgbClr val="000000"/>
                  </a:solidFill>
                  <a:cs typeface="Times New Roman" panose="02020603050405020304" pitchFamily="18" charset="0"/>
                </a:rPr>
                <a:t>(g)</a:t>
              </a:r>
              <a:r>
                <a:rPr lang="en-US" altLang="el-GR" sz="2400" b="1">
                  <a:solidFill>
                    <a:srgbClr val="000000"/>
                  </a:solidFill>
                  <a:cs typeface="Times New Roman" panose="02020603050405020304" pitchFamily="18" charset="0"/>
                </a:rPr>
                <a:t> </a:t>
              </a:r>
              <a:r>
                <a:rPr lang="en-US" altLang="el-G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400" b="1">
                  <a:solidFill>
                    <a:srgbClr val="000000"/>
                  </a:solidFill>
                  <a:cs typeface="Times New Roman" panose="02020603050405020304" pitchFamily="18" charset="0"/>
                </a:rPr>
                <a:t> 4PCl</a:t>
              </a:r>
              <a:r>
                <a:rPr lang="en-US" altLang="el-GR" sz="2400" b="1"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3</a:t>
              </a:r>
              <a:r>
                <a:rPr lang="en-US" altLang="el-GR" sz="24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(s)</a:t>
              </a:r>
              <a:r>
                <a:rPr lang="en-US" altLang="el-GR" sz="1800">
                  <a:solidFill>
                    <a:srgbClr val="000000"/>
                  </a:solidFill>
                  <a:sym typeface="Symbol" panose="05050102010706020507" pitchFamily="18" charset="2"/>
                </a:rPr>
                <a:t> </a:t>
              </a:r>
            </a:p>
          </p:txBody>
        </p:sp>
        <p:sp>
          <p:nvSpPr>
            <p:cNvPr id="96268" name="AutoShape 13">
              <a:extLst>
                <a:ext uri="{FF2B5EF4-FFF2-40B4-BE49-F238E27FC236}">
                  <a16:creationId xmlns:a16="http://schemas.microsoft.com/office/drawing/2014/main" id="{E02827F0-F618-408D-9867-E3204EDED80D}"/>
                </a:ext>
              </a:extLst>
            </p:cNvPr>
            <p:cNvSpPr>
              <a:spLocks noChangeArrowheads="1"/>
            </p:cNvSpPr>
            <p:nvPr/>
          </p:nvSpPr>
          <p:spPr bwMode="auto">
            <a:xfrm>
              <a:off x="1610" y="1162"/>
              <a:ext cx="499" cy="725"/>
            </a:xfrm>
            <a:prstGeom prst="curvedRightArrow">
              <a:avLst>
                <a:gd name="adj1" fmla="val 29058"/>
                <a:gd name="adj2" fmla="val 58116"/>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pSp>
      <p:grpSp>
        <p:nvGrpSpPr>
          <p:cNvPr id="3" name="Group 17">
            <a:extLst>
              <a:ext uri="{FF2B5EF4-FFF2-40B4-BE49-F238E27FC236}">
                <a16:creationId xmlns:a16="http://schemas.microsoft.com/office/drawing/2014/main" id="{45C86F3C-7F81-4AB4-AB98-1F67212B392E}"/>
              </a:ext>
            </a:extLst>
          </p:cNvPr>
          <p:cNvGrpSpPr>
            <a:grpSpLocks/>
          </p:cNvGrpSpPr>
          <p:nvPr/>
        </p:nvGrpSpPr>
        <p:grpSpPr bwMode="auto">
          <a:xfrm>
            <a:off x="1847851" y="3860800"/>
            <a:ext cx="5300663" cy="1727200"/>
            <a:chOff x="204" y="2432"/>
            <a:chExt cx="3339" cy="1088"/>
          </a:xfrm>
        </p:grpSpPr>
        <p:sp>
          <p:nvSpPr>
            <p:cNvPr id="96265" name="Rectangle 10">
              <a:extLst>
                <a:ext uri="{FF2B5EF4-FFF2-40B4-BE49-F238E27FC236}">
                  <a16:creationId xmlns:a16="http://schemas.microsoft.com/office/drawing/2014/main" id="{E9ABFCF0-5C65-4DE3-BB0D-082E75E11D9B}"/>
                </a:ext>
              </a:extLst>
            </p:cNvPr>
            <p:cNvSpPr>
              <a:spLocks noChangeArrowheads="1"/>
            </p:cNvSpPr>
            <p:nvPr/>
          </p:nvSpPr>
          <p:spPr bwMode="auto">
            <a:xfrm>
              <a:off x="204" y="2432"/>
              <a:ext cx="33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l-GR" sz="2400" b="1">
                  <a:solidFill>
                    <a:srgbClr val="000000"/>
                  </a:solidFill>
                  <a:cs typeface="Times New Roman" panose="02020603050405020304" pitchFamily="18" charset="0"/>
                </a:rPr>
                <a:t>CH</a:t>
              </a:r>
              <a:r>
                <a:rPr lang="en-US" altLang="el-GR" sz="2400" b="1" baseline="-30000">
                  <a:solidFill>
                    <a:srgbClr val="000000"/>
                  </a:solidFill>
                  <a:cs typeface="Times New Roman" panose="02020603050405020304" pitchFamily="18" charset="0"/>
                </a:rPr>
                <a:t>4</a:t>
              </a:r>
              <a:r>
                <a:rPr lang="en-US" altLang="el-GR" sz="2400" b="1" i="1">
                  <a:solidFill>
                    <a:srgbClr val="000000"/>
                  </a:solidFill>
                  <a:cs typeface="Times New Roman" panose="02020603050405020304" pitchFamily="18" charset="0"/>
                </a:rPr>
                <a:t>(g)</a:t>
              </a:r>
              <a:r>
                <a:rPr lang="en-US" altLang="el-GR" sz="2400" b="1">
                  <a:solidFill>
                    <a:srgbClr val="000000"/>
                  </a:solidFill>
                  <a:cs typeface="Times New Roman" panose="02020603050405020304" pitchFamily="18" charset="0"/>
                </a:rPr>
                <a:t> + 2O</a:t>
              </a:r>
              <a:r>
                <a:rPr lang="en-US" altLang="el-GR" sz="2400" b="1" baseline="-30000">
                  <a:solidFill>
                    <a:srgbClr val="000000"/>
                  </a:solidFill>
                  <a:cs typeface="Times New Roman" panose="02020603050405020304" pitchFamily="18" charset="0"/>
                </a:rPr>
                <a:t>2</a:t>
              </a:r>
              <a:r>
                <a:rPr lang="en-US" altLang="el-GR" sz="2400" b="1" i="1">
                  <a:solidFill>
                    <a:srgbClr val="000000"/>
                  </a:solidFill>
                  <a:cs typeface="Times New Roman" panose="02020603050405020304" pitchFamily="18" charset="0"/>
                </a:rPr>
                <a:t>(g)</a:t>
              </a:r>
              <a:r>
                <a:rPr lang="en-US" altLang="el-GR" sz="2400" b="1">
                  <a:solidFill>
                    <a:srgbClr val="000000"/>
                  </a:solidFill>
                  <a:cs typeface="Times New Roman" panose="02020603050405020304" pitchFamily="18" charset="0"/>
                </a:rPr>
                <a:t> </a:t>
              </a:r>
              <a:r>
                <a:rPr lang="en-GB" altLang="el-G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400" b="1">
                  <a:solidFill>
                    <a:srgbClr val="000000"/>
                  </a:solidFill>
                  <a:cs typeface="Times New Roman" panose="02020603050405020304" pitchFamily="18" charset="0"/>
                </a:rPr>
                <a:t> CO</a:t>
              </a:r>
              <a:r>
                <a:rPr lang="en-US" altLang="el-GR" sz="2400" b="1"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l-GR" sz="24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(g)</a:t>
              </a:r>
              <a:r>
                <a:rPr lang="en-US" altLang="el-G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 + 2H</a:t>
              </a:r>
              <a:r>
                <a:rPr lang="en-US" altLang="el-GR" sz="2400" b="1"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2</a:t>
              </a:r>
              <a:r>
                <a:rPr lang="en-US" altLang="el-G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O</a:t>
              </a:r>
              <a:r>
                <a:rPr lang="en-US" altLang="el-GR" sz="2400" b="1"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(g)</a:t>
              </a:r>
              <a:r>
                <a:rPr lang="en-US" altLang="el-GR" sz="1800">
                  <a:solidFill>
                    <a:srgbClr val="000000"/>
                  </a:solidFill>
                  <a:sym typeface="Symbol" panose="05050102010706020507" pitchFamily="18" charset="2"/>
                </a:rPr>
                <a:t>  </a:t>
              </a:r>
            </a:p>
          </p:txBody>
        </p:sp>
        <p:sp>
          <p:nvSpPr>
            <p:cNvPr id="96266" name="AutoShape 14">
              <a:extLst>
                <a:ext uri="{FF2B5EF4-FFF2-40B4-BE49-F238E27FC236}">
                  <a16:creationId xmlns:a16="http://schemas.microsoft.com/office/drawing/2014/main" id="{664F1EC7-2DCC-453E-A47A-538D905BD491}"/>
                </a:ext>
              </a:extLst>
            </p:cNvPr>
            <p:cNvSpPr>
              <a:spLocks noChangeArrowheads="1"/>
            </p:cNvSpPr>
            <p:nvPr/>
          </p:nvSpPr>
          <p:spPr bwMode="auto">
            <a:xfrm>
              <a:off x="1610" y="2795"/>
              <a:ext cx="499" cy="725"/>
            </a:xfrm>
            <a:prstGeom prst="curvedRightArrow">
              <a:avLst>
                <a:gd name="adj1" fmla="val 29058"/>
                <a:gd name="adj2" fmla="val 58116"/>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l-GR" altLang="el-GR" sz="1800">
                <a:solidFill>
                  <a:srgbClr val="000000"/>
                </a:solidFill>
              </a:endParaRPr>
            </a:p>
          </p:txBody>
        </p:sp>
      </p:grpSp>
      <p:pic>
        <p:nvPicPr>
          <p:cNvPr id="96271" name="Picture 15" descr="3">
            <a:extLst>
              <a:ext uri="{FF2B5EF4-FFF2-40B4-BE49-F238E27FC236}">
                <a16:creationId xmlns:a16="http://schemas.microsoft.com/office/drawing/2014/main" id="{0146DC47-B7C2-459C-9949-FFB5A3AF57C7}"/>
              </a:ext>
            </a:extLst>
          </p:cNvPr>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5159375" y="4292600"/>
            <a:ext cx="4497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96267"/>
                                        </p:tgtEl>
                                        <p:attrNameLst>
                                          <p:attrName>style.visibility</p:attrName>
                                        </p:attrNameLst>
                                      </p:cBhvr>
                                      <p:to>
                                        <p:strVal val="visible"/>
                                      </p:to>
                                    </p:set>
                                    <p:animScale>
                                      <p:cBhvr>
                                        <p:cTn id="12" dur="1000" decel="50000" fill="hold">
                                          <p:stCondLst>
                                            <p:cond delay="0"/>
                                          </p:stCondLst>
                                        </p:cTn>
                                        <p:tgtEl>
                                          <p:spTgt spid="962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6267"/>
                                        </p:tgtEl>
                                        <p:attrNameLst>
                                          <p:attrName>ppt_x</p:attrName>
                                          <p:attrName>ppt_y</p:attrName>
                                        </p:attrNameLst>
                                      </p:cBhvr>
                                    </p:animMotion>
                                    <p:animEffect transition="in" filter="fade">
                                      <p:cBhvr>
                                        <p:cTn id="14" dur="1000"/>
                                        <p:tgtEl>
                                          <p:spTgt spid="962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96271"/>
                                        </p:tgtEl>
                                        <p:attrNameLst>
                                          <p:attrName>style.visibility</p:attrName>
                                        </p:attrNameLst>
                                      </p:cBhvr>
                                      <p:to>
                                        <p:strVal val="visible"/>
                                      </p:to>
                                    </p:set>
                                    <p:animScale>
                                      <p:cBhvr>
                                        <p:cTn id="24" dur="1000" decel="50000" fill="hold">
                                          <p:stCondLst>
                                            <p:cond delay="0"/>
                                          </p:stCondLst>
                                        </p:cTn>
                                        <p:tgtEl>
                                          <p:spTgt spid="96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6271"/>
                                        </p:tgtEl>
                                        <p:attrNameLst>
                                          <p:attrName>ppt_x</p:attrName>
                                          <p:attrName>ppt_y</p:attrName>
                                        </p:attrNameLst>
                                      </p:cBhvr>
                                    </p:animMotion>
                                    <p:animEffect transition="in" filter="fade">
                                      <p:cBhvr>
                                        <p:cTn id="26" dur="1000"/>
                                        <p:tgtEl>
                                          <p:spTgt spid="9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DD33D035-CB7E-445D-99DA-98469513760F}"/>
              </a:ext>
            </a:extLst>
          </p:cNvPr>
          <p:cNvSpPr>
            <a:spLocks noChangeArrowheads="1"/>
          </p:cNvSpPr>
          <p:nvPr/>
        </p:nvSpPr>
        <p:spPr bwMode="auto">
          <a:xfrm>
            <a:off x="2782889" y="204788"/>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7283" name="WordArt 5">
            <a:extLst>
              <a:ext uri="{FF2B5EF4-FFF2-40B4-BE49-F238E27FC236}">
                <a16:creationId xmlns:a16="http://schemas.microsoft.com/office/drawing/2014/main" id="{95F7F12A-5961-4113-A665-879E5FECA4DE}"/>
              </a:ext>
            </a:extLst>
          </p:cNvPr>
          <p:cNvSpPr>
            <a:spLocks noChangeArrowheads="1" noChangeShapeType="1" noTextEdit="1"/>
          </p:cNvSpPr>
          <p:nvPr/>
        </p:nvSpPr>
        <p:spPr bwMode="auto">
          <a:xfrm>
            <a:off x="1992313" y="187325"/>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7284" name="Rectangle 6">
            <a:extLst>
              <a:ext uri="{FF2B5EF4-FFF2-40B4-BE49-F238E27FC236}">
                <a16:creationId xmlns:a16="http://schemas.microsoft.com/office/drawing/2014/main" id="{5A2444D7-2E91-4926-B340-8CBDB79219A4}"/>
              </a:ext>
            </a:extLst>
          </p:cNvPr>
          <p:cNvSpPr>
            <a:spLocks noChangeArrowheads="1"/>
          </p:cNvSpPr>
          <p:nvPr/>
        </p:nvSpPr>
        <p:spPr bwMode="auto">
          <a:xfrm>
            <a:off x="2855913" y="616894"/>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sp>
        <p:nvSpPr>
          <p:cNvPr id="97285" name="Rectangle 8">
            <a:extLst>
              <a:ext uri="{FF2B5EF4-FFF2-40B4-BE49-F238E27FC236}">
                <a16:creationId xmlns:a16="http://schemas.microsoft.com/office/drawing/2014/main" id="{1705CA7E-CA92-47C0-879A-B4D0C6D6BD28}"/>
              </a:ext>
            </a:extLst>
          </p:cNvPr>
          <p:cNvSpPr>
            <a:spLocks noChangeArrowheads="1"/>
          </p:cNvSpPr>
          <p:nvPr/>
        </p:nvSpPr>
        <p:spPr bwMode="auto">
          <a:xfrm>
            <a:off x="2495550" y="906741"/>
            <a:ext cx="4987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800" b="1">
                <a:solidFill>
                  <a:srgbClr val="0000FF"/>
                </a:solidFill>
                <a:cs typeface="Times New Roman" panose="02020603050405020304" pitchFamily="18" charset="0"/>
              </a:rPr>
              <a:t>Χαρακτηριστικά των χημικών αντιδράσεων</a:t>
            </a:r>
            <a:r>
              <a:rPr lang="el-GR" altLang="el-GR" sz="1800">
                <a:solidFill>
                  <a:srgbClr val="000000"/>
                </a:solidFill>
              </a:rPr>
              <a:t> </a:t>
            </a:r>
          </a:p>
        </p:txBody>
      </p:sp>
      <p:sp>
        <p:nvSpPr>
          <p:cNvPr id="97286" name="Rectangle 10">
            <a:extLst>
              <a:ext uri="{FF2B5EF4-FFF2-40B4-BE49-F238E27FC236}">
                <a16:creationId xmlns:a16="http://schemas.microsoft.com/office/drawing/2014/main" id="{DEC9E594-D8E8-44E5-81AD-217F7C1820E1}"/>
              </a:ext>
            </a:extLst>
          </p:cNvPr>
          <p:cNvSpPr>
            <a:spLocks noChangeArrowheads="1"/>
          </p:cNvSpPr>
          <p:nvPr/>
        </p:nvSpPr>
        <p:spPr bwMode="auto">
          <a:xfrm>
            <a:off x="2194080" y="1195666"/>
            <a:ext cx="5516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FF"/>
                </a:solidFill>
                <a:cs typeface="Times New Roman" panose="02020603050405020304" pitchFamily="18" charset="0"/>
              </a:rPr>
              <a:t>α. Πότε πραγματοποιείται μία χημική αντίδραση;</a:t>
            </a:r>
          </a:p>
        </p:txBody>
      </p:sp>
      <p:sp>
        <p:nvSpPr>
          <p:cNvPr id="97292" name="Rectangle 12">
            <a:extLst>
              <a:ext uri="{FF2B5EF4-FFF2-40B4-BE49-F238E27FC236}">
                <a16:creationId xmlns:a16="http://schemas.microsoft.com/office/drawing/2014/main" id="{37EEAAF0-DF3C-48D3-9858-BE292F4C354E}"/>
              </a:ext>
            </a:extLst>
          </p:cNvPr>
          <p:cNvSpPr>
            <a:spLocks noChangeArrowheads="1"/>
          </p:cNvSpPr>
          <p:nvPr/>
        </p:nvSpPr>
        <p:spPr bwMode="auto">
          <a:xfrm>
            <a:off x="2208213" y="1557338"/>
            <a:ext cx="75612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a:solidFill>
                  <a:srgbClr val="000000"/>
                </a:solidFill>
                <a:cs typeface="Times New Roman" panose="02020603050405020304" pitchFamily="18" charset="0"/>
              </a:rPr>
              <a:t>Για να πραγματοποιηθεί μία χημική αντίδραση θα πρέπει, σύμφωνα με τη </a:t>
            </a:r>
            <a:r>
              <a:rPr lang="el-GR" altLang="el-GR" sz="1800" b="1" i="1">
                <a:solidFill>
                  <a:srgbClr val="000000"/>
                </a:solidFill>
                <a:cs typeface="Times New Roman" panose="02020603050405020304" pitchFamily="18" charset="0"/>
              </a:rPr>
              <a:t>θεωρία των συγκρούσεων</a:t>
            </a:r>
            <a:r>
              <a:rPr lang="el-GR" altLang="el-GR" sz="1800" b="1">
                <a:solidFill>
                  <a:srgbClr val="000000"/>
                </a:solidFill>
                <a:cs typeface="Times New Roman" panose="02020603050405020304" pitchFamily="18" charset="0"/>
              </a:rPr>
              <a:t>,</a:t>
            </a:r>
            <a:r>
              <a:rPr lang="el-GR" altLang="el-GR" sz="1800">
                <a:solidFill>
                  <a:srgbClr val="000000"/>
                </a:solidFill>
                <a:cs typeface="Times New Roman" panose="02020603050405020304" pitchFamily="18" charset="0"/>
              </a:rPr>
              <a:t> τα μόρια (ή γενικότερα οι δομικές μονάδες της ύλης) των αντιδρώντων να συγκρουστούν και μάλιστα να </a:t>
            </a:r>
            <a:r>
              <a:rPr lang="el-GR" altLang="el-GR" sz="1800" b="1" i="1">
                <a:solidFill>
                  <a:srgbClr val="000000"/>
                </a:solidFill>
                <a:cs typeface="Times New Roman" panose="02020603050405020304" pitchFamily="18" charset="0"/>
              </a:rPr>
              <a:t>συγκρουστούν κατάλληλα</a:t>
            </a:r>
            <a:r>
              <a:rPr lang="el-GR" altLang="el-GR" sz="1800">
                <a:solidFill>
                  <a:srgbClr val="000000"/>
                </a:solidFill>
                <a:cs typeface="Times New Roman" panose="02020603050405020304" pitchFamily="18" charset="0"/>
              </a:rPr>
              <a:t>. Με τον όρο «να συγκρουστούν κατάλληλα» εννοούμε ότι πρέπει να έχουν την κατάλληλη ταχύτητα και ένα ορισμένο προσανατολισμό. Αποτέλεσμα αυτής της σύγκρουσης είναι ότι «σπάνε» οι αρχικοί δεσμοί (των αντιδρώντων) και δημιουργούνται νέοι (των προϊόντων). Έχει εκτιμηθεί ότι μόνο ένα πολύ μικρό ποσοστό των συγκρούσεων των αντιδρώντων είναι </a:t>
            </a:r>
            <a:r>
              <a:rPr lang="el-GR" altLang="el-GR" sz="1800" b="1" i="1">
                <a:solidFill>
                  <a:srgbClr val="000000"/>
                </a:solidFill>
                <a:cs typeface="Times New Roman" panose="02020603050405020304" pitchFamily="18" charset="0"/>
              </a:rPr>
              <a:t>αποτελεσματικές</a:t>
            </a:r>
            <a:r>
              <a:rPr lang="el-GR" altLang="el-GR" sz="1800">
                <a:solidFill>
                  <a:srgbClr val="000000"/>
                </a:solidFill>
                <a:cs typeface="Times New Roman" panose="02020603050405020304" pitchFamily="18" charset="0"/>
              </a:rPr>
              <a:t>.</a:t>
            </a:r>
          </a:p>
        </p:txBody>
      </p:sp>
      <p:pic>
        <p:nvPicPr>
          <p:cNvPr id="97293" name="Picture 13" descr="3">
            <a:extLst>
              <a:ext uri="{FF2B5EF4-FFF2-40B4-BE49-F238E27FC236}">
                <a16:creationId xmlns:a16="http://schemas.microsoft.com/office/drawing/2014/main" id="{931160F4-E064-4954-B675-A8C76BCC568F}"/>
              </a:ext>
            </a:extLst>
          </p:cNvPr>
          <p:cNvPicPr>
            <a:picLocks noChangeAspect="1" noChangeArrowheads="1"/>
          </p:cNvPicPr>
          <p:nvPr/>
        </p:nvPicPr>
        <p:blipFill>
          <a:blip r:embed="rId2">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432176" y="3944938"/>
            <a:ext cx="5184775"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7292"/>
                                        </p:tgtEl>
                                        <p:attrNameLst>
                                          <p:attrName>style.visibility</p:attrName>
                                        </p:attrNameLst>
                                      </p:cBhvr>
                                      <p:to>
                                        <p:strVal val="visible"/>
                                      </p:to>
                                    </p:set>
                                    <p:animEffect transition="in" filter="strips(downRight)">
                                      <p:cBhvr>
                                        <p:cTn id="7" dur="500"/>
                                        <p:tgtEl>
                                          <p:spTgt spid="97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97293"/>
                                        </p:tgtEl>
                                        <p:attrNameLst>
                                          <p:attrName>style.visibility</p:attrName>
                                        </p:attrNameLst>
                                      </p:cBhvr>
                                      <p:to>
                                        <p:strVal val="visible"/>
                                      </p:to>
                                    </p:set>
                                    <p:animScale>
                                      <p:cBhvr>
                                        <p:cTn id="12" dur="1000" decel="50000" fill="hold">
                                          <p:stCondLst>
                                            <p:cond delay="0"/>
                                          </p:stCondLst>
                                        </p:cTn>
                                        <p:tgtEl>
                                          <p:spTgt spid="972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7293"/>
                                        </p:tgtEl>
                                        <p:attrNameLst>
                                          <p:attrName>ppt_x</p:attrName>
                                          <p:attrName>ppt_y</p:attrName>
                                        </p:attrNameLst>
                                      </p:cBhvr>
                                    </p:animMotion>
                                    <p:animEffect transition="in" filter="fade">
                                      <p:cBhvr>
                                        <p:cTn id="14" dur="1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a:extLst>
              <a:ext uri="{FF2B5EF4-FFF2-40B4-BE49-F238E27FC236}">
                <a16:creationId xmlns:a16="http://schemas.microsoft.com/office/drawing/2014/main" id="{02AF24B2-9104-4625-B9CE-B04A7D62CF7E}"/>
              </a:ext>
            </a:extLst>
          </p:cNvPr>
          <p:cNvSpPr>
            <a:spLocks noChangeArrowheads="1"/>
          </p:cNvSpPr>
          <p:nvPr/>
        </p:nvSpPr>
        <p:spPr bwMode="auto">
          <a:xfrm>
            <a:off x="2782889" y="204788"/>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8307" name="WordArt 5">
            <a:extLst>
              <a:ext uri="{FF2B5EF4-FFF2-40B4-BE49-F238E27FC236}">
                <a16:creationId xmlns:a16="http://schemas.microsoft.com/office/drawing/2014/main" id="{9DEB9A16-7C3A-4644-B5F2-75A504169AF2}"/>
              </a:ext>
            </a:extLst>
          </p:cNvPr>
          <p:cNvSpPr>
            <a:spLocks noChangeArrowheads="1" noChangeShapeType="1" noTextEdit="1"/>
          </p:cNvSpPr>
          <p:nvPr/>
        </p:nvSpPr>
        <p:spPr bwMode="auto">
          <a:xfrm>
            <a:off x="1992313" y="187325"/>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8308" name="Rectangle 6">
            <a:extLst>
              <a:ext uri="{FF2B5EF4-FFF2-40B4-BE49-F238E27FC236}">
                <a16:creationId xmlns:a16="http://schemas.microsoft.com/office/drawing/2014/main" id="{80B7ACBA-8E04-4427-AB23-BB3A5281CB9B}"/>
              </a:ext>
            </a:extLst>
          </p:cNvPr>
          <p:cNvSpPr>
            <a:spLocks noChangeArrowheads="1"/>
          </p:cNvSpPr>
          <p:nvPr/>
        </p:nvSpPr>
        <p:spPr bwMode="auto">
          <a:xfrm>
            <a:off x="2855913" y="474019"/>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sp>
        <p:nvSpPr>
          <p:cNvPr id="98309" name="Rectangle 7">
            <a:extLst>
              <a:ext uri="{FF2B5EF4-FFF2-40B4-BE49-F238E27FC236}">
                <a16:creationId xmlns:a16="http://schemas.microsoft.com/office/drawing/2014/main" id="{DD2DBBF4-A6FE-4F1D-8080-1AF35E6A0EDE}"/>
              </a:ext>
            </a:extLst>
          </p:cNvPr>
          <p:cNvSpPr>
            <a:spLocks noChangeArrowheads="1"/>
          </p:cNvSpPr>
          <p:nvPr/>
        </p:nvSpPr>
        <p:spPr bwMode="auto">
          <a:xfrm>
            <a:off x="2495550" y="906741"/>
            <a:ext cx="4987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800" b="1">
                <a:solidFill>
                  <a:srgbClr val="0000FF"/>
                </a:solidFill>
                <a:cs typeface="Times New Roman" panose="02020603050405020304" pitchFamily="18" charset="0"/>
              </a:rPr>
              <a:t>Χαρακτηριστικά των χημικών αντιδράσεων</a:t>
            </a:r>
            <a:r>
              <a:rPr lang="el-GR" altLang="el-GR" sz="1800">
                <a:solidFill>
                  <a:srgbClr val="000000"/>
                </a:solidFill>
              </a:rPr>
              <a:t> </a:t>
            </a:r>
          </a:p>
        </p:txBody>
      </p:sp>
      <p:sp>
        <p:nvSpPr>
          <p:cNvPr id="98310" name="Rectangle 9">
            <a:extLst>
              <a:ext uri="{FF2B5EF4-FFF2-40B4-BE49-F238E27FC236}">
                <a16:creationId xmlns:a16="http://schemas.microsoft.com/office/drawing/2014/main" id="{79FAC5A9-3647-46FB-B4E5-903409CA3C6D}"/>
              </a:ext>
            </a:extLst>
          </p:cNvPr>
          <p:cNvSpPr>
            <a:spLocks noChangeArrowheads="1"/>
          </p:cNvSpPr>
          <p:nvPr/>
        </p:nvSpPr>
        <p:spPr bwMode="auto">
          <a:xfrm>
            <a:off x="2316798" y="1195666"/>
            <a:ext cx="5416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FF"/>
                </a:solidFill>
                <a:cs typeface="Times New Roman" panose="02020603050405020304" pitchFamily="18" charset="0"/>
              </a:rPr>
              <a:t>β. Πόσο γρήγορα γίνεται μία χημική αντίδραση;</a:t>
            </a:r>
          </a:p>
        </p:txBody>
      </p:sp>
      <p:sp>
        <p:nvSpPr>
          <p:cNvPr id="98311" name="Rectangle 11">
            <a:extLst>
              <a:ext uri="{FF2B5EF4-FFF2-40B4-BE49-F238E27FC236}">
                <a16:creationId xmlns:a16="http://schemas.microsoft.com/office/drawing/2014/main" id="{9FFF17C4-FB8E-4D2F-9D35-F207D63B7D76}"/>
              </a:ext>
            </a:extLst>
          </p:cNvPr>
          <p:cNvSpPr>
            <a:spLocks noChangeArrowheads="1"/>
          </p:cNvSpPr>
          <p:nvPr/>
        </p:nvSpPr>
        <p:spPr bwMode="auto">
          <a:xfrm>
            <a:off x="2807821" y="1483003"/>
            <a:ext cx="3129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FF"/>
                </a:solidFill>
                <a:cs typeface="Times New Roman" panose="02020603050405020304" pitchFamily="18" charset="0"/>
              </a:rPr>
              <a:t>(Ταχύτητα της αντίδρασης)</a:t>
            </a:r>
          </a:p>
        </p:txBody>
      </p:sp>
      <p:sp>
        <p:nvSpPr>
          <p:cNvPr id="98317" name="Rectangle 13">
            <a:extLst>
              <a:ext uri="{FF2B5EF4-FFF2-40B4-BE49-F238E27FC236}">
                <a16:creationId xmlns:a16="http://schemas.microsoft.com/office/drawing/2014/main" id="{780756BE-5113-484B-A1E2-6A8DB6D4F40C}"/>
              </a:ext>
            </a:extLst>
          </p:cNvPr>
          <p:cNvSpPr>
            <a:spLocks noChangeArrowheads="1"/>
          </p:cNvSpPr>
          <p:nvPr/>
        </p:nvSpPr>
        <p:spPr bwMode="auto">
          <a:xfrm>
            <a:off x="1992314" y="1805157"/>
            <a:ext cx="7991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None/>
            </a:pPr>
            <a:r>
              <a:rPr lang="en-GB" altLang="el-GR" sz="2000" b="1" i="1">
                <a:solidFill>
                  <a:srgbClr val="000000"/>
                </a:solidFill>
                <a:cs typeface="Times New Roman" panose="02020603050405020304" pitchFamily="18" charset="0"/>
              </a:rPr>
              <a:t>Ταχύτητα μιας αντίδρασης ορίζεται η μεταβολή της συγκέντρωσης ενός από τα αντιδρώντα ή τα προϊόντα, στη μονάδα του χρόνου.</a:t>
            </a:r>
            <a:r>
              <a:rPr lang="en-US" altLang="el-GR" sz="2000">
                <a:solidFill>
                  <a:srgbClr val="000000"/>
                </a:solidFill>
              </a:rPr>
              <a:t> </a:t>
            </a:r>
          </a:p>
        </p:txBody>
      </p:sp>
      <p:sp>
        <p:nvSpPr>
          <p:cNvPr id="98319" name="Rectangle 15">
            <a:extLst>
              <a:ext uri="{FF2B5EF4-FFF2-40B4-BE49-F238E27FC236}">
                <a16:creationId xmlns:a16="http://schemas.microsoft.com/office/drawing/2014/main" id="{92204F79-6D76-42BD-8045-635167A8834B}"/>
              </a:ext>
            </a:extLst>
          </p:cNvPr>
          <p:cNvSpPr>
            <a:spLocks noChangeArrowheads="1"/>
          </p:cNvSpPr>
          <p:nvPr/>
        </p:nvSpPr>
        <p:spPr bwMode="auto">
          <a:xfrm>
            <a:off x="2135188" y="2591962"/>
            <a:ext cx="7416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88925" algn="l"/>
              </a:tabLst>
              <a:defRPr sz="3200">
                <a:solidFill>
                  <a:schemeClr val="tx1"/>
                </a:solidFill>
                <a:latin typeface="Arial" panose="020B0604020202020204" pitchFamily="34" charset="0"/>
              </a:defRPr>
            </a:lvl1pPr>
            <a:lvl2pPr marL="742950" indent="-285750">
              <a:spcBef>
                <a:spcPct val="20000"/>
              </a:spcBef>
              <a:buChar char="–"/>
              <a:tabLst>
                <a:tab pos="288925" algn="l"/>
              </a:tabLst>
              <a:defRPr sz="2800">
                <a:solidFill>
                  <a:schemeClr val="tx1"/>
                </a:solidFill>
                <a:latin typeface="Arial" panose="020B0604020202020204" pitchFamily="34" charset="0"/>
              </a:defRPr>
            </a:lvl2pPr>
            <a:lvl3pPr marL="1143000" indent="-228600">
              <a:spcBef>
                <a:spcPct val="20000"/>
              </a:spcBef>
              <a:buChar char="•"/>
              <a:tabLst>
                <a:tab pos="288925" algn="l"/>
              </a:tabLst>
              <a:defRPr sz="2400">
                <a:solidFill>
                  <a:schemeClr val="tx1"/>
                </a:solidFill>
                <a:latin typeface="Arial" panose="020B0604020202020204" pitchFamily="34" charset="0"/>
              </a:defRPr>
            </a:lvl3pPr>
            <a:lvl4pPr marL="1600200" indent="-228600">
              <a:spcBef>
                <a:spcPct val="20000"/>
              </a:spcBef>
              <a:buChar char="–"/>
              <a:tabLst>
                <a:tab pos="288925" algn="l"/>
              </a:tabLst>
              <a:defRPr sz="2000">
                <a:solidFill>
                  <a:schemeClr val="tx1"/>
                </a:solidFill>
                <a:latin typeface="Arial" panose="020B0604020202020204" pitchFamily="34" charset="0"/>
              </a:defRPr>
            </a:lvl4pPr>
            <a:lvl5pPr marL="2057400" indent="-228600">
              <a:spcBef>
                <a:spcPct val="20000"/>
              </a:spcBef>
              <a:buChar char="»"/>
              <a:tabLst>
                <a:tab pos="2889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889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889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889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88925" algn="l"/>
              </a:tabLst>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a:solidFill>
                  <a:srgbClr val="000000"/>
                </a:solidFill>
                <a:cs typeface="Times New Roman" panose="02020603050405020304" pitchFamily="18" charset="0"/>
              </a:rPr>
              <a:t>Η ταχύτητα μιας αντίδρασης μπορεί να αυξηθεί :</a:t>
            </a:r>
            <a:endParaRPr lang="en-US" altLang="el-GR" sz="2000">
              <a:solidFill>
                <a:srgbClr val="000000"/>
              </a:solidFill>
              <a:cs typeface="Times New Roman" panose="02020603050405020304" pitchFamily="18" charset="0"/>
            </a:endParaRPr>
          </a:p>
          <a:p>
            <a:pPr algn="just" fontAlgn="base">
              <a:spcBef>
                <a:spcPct val="0"/>
              </a:spcBef>
              <a:spcAft>
                <a:spcPct val="0"/>
              </a:spcAft>
              <a:buNone/>
            </a:pP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n-US" altLang="el-GR" sz="2000">
                <a:solidFill>
                  <a:srgbClr val="000000"/>
                </a:solidFill>
                <a:cs typeface="Times New Roman" panose="02020603050405020304" pitchFamily="18" charset="0"/>
              </a:rPr>
              <a:t>1.	</a:t>
            </a:r>
            <a:r>
              <a:rPr lang="el-GR" altLang="el-GR" sz="2000">
                <a:solidFill>
                  <a:srgbClr val="000000"/>
                </a:solidFill>
                <a:cs typeface="Times New Roman" panose="02020603050405020304" pitchFamily="18" charset="0"/>
              </a:rPr>
              <a:t>Με αύξηση της </a:t>
            </a:r>
            <a:r>
              <a:rPr lang="el-GR" altLang="el-GR" sz="2000" b="1" i="1">
                <a:solidFill>
                  <a:srgbClr val="000000"/>
                </a:solidFill>
                <a:cs typeface="Times New Roman" panose="02020603050405020304" pitchFamily="18" charset="0"/>
              </a:rPr>
              <a:t>ποσότητας (συγκέντρωσης)</a:t>
            </a:r>
            <a:r>
              <a:rPr lang="el-GR" altLang="el-GR" sz="2000">
                <a:solidFill>
                  <a:srgbClr val="000000"/>
                </a:solidFill>
                <a:cs typeface="Times New Roman" panose="02020603050405020304" pitchFamily="18" charset="0"/>
              </a:rPr>
              <a:t> των αντιδρώντων.</a:t>
            </a: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n-US" altLang="el-GR" sz="2000">
                <a:solidFill>
                  <a:srgbClr val="000000"/>
                </a:solidFill>
                <a:cs typeface="Times New Roman" panose="02020603050405020304" pitchFamily="18" charset="0"/>
              </a:rPr>
              <a:t>2.	</a:t>
            </a:r>
            <a:r>
              <a:rPr lang="el-GR" altLang="el-GR" sz="2000">
                <a:solidFill>
                  <a:srgbClr val="000000"/>
                </a:solidFill>
                <a:cs typeface="Times New Roman" panose="02020603050405020304" pitchFamily="18" charset="0"/>
              </a:rPr>
              <a:t>Με αύξηση της </a:t>
            </a:r>
            <a:r>
              <a:rPr lang="el-GR" altLang="el-GR" sz="2000" b="1" i="1">
                <a:solidFill>
                  <a:srgbClr val="000000"/>
                </a:solidFill>
                <a:cs typeface="Times New Roman" panose="02020603050405020304" pitchFamily="18" charset="0"/>
              </a:rPr>
              <a:t>θερμοκρασίας.</a:t>
            </a: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n-US" altLang="el-GR" sz="2000">
                <a:solidFill>
                  <a:srgbClr val="000000"/>
                </a:solidFill>
                <a:cs typeface="Times New Roman" panose="02020603050405020304" pitchFamily="18" charset="0"/>
              </a:rPr>
              <a:t>3.	</a:t>
            </a:r>
            <a:r>
              <a:rPr lang="el-GR" altLang="el-GR" sz="2000">
                <a:solidFill>
                  <a:srgbClr val="000000"/>
                </a:solidFill>
                <a:cs typeface="Times New Roman" panose="02020603050405020304" pitchFamily="18" charset="0"/>
              </a:rPr>
              <a:t>Με την παρουσία </a:t>
            </a:r>
            <a:r>
              <a:rPr lang="el-GR" altLang="el-GR" sz="2000" b="1" i="1">
                <a:solidFill>
                  <a:srgbClr val="000000"/>
                </a:solidFill>
                <a:cs typeface="Times New Roman" panose="02020603050405020304" pitchFamily="18" charset="0"/>
              </a:rPr>
              <a:t>καταλυτών</a:t>
            </a:r>
            <a:r>
              <a:rPr lang="el-GR" altLang="el-GR" sz="2000" i="1">
                <a:solidFill>
                  <a:srgbClr val="000000"/>
                </a:solidFill>
                <a:cs typeface="Times New Roman" panose="02020603050405020304" pitchFamily="18" charset="0"/>
              </a:rPr>
              <a:t>. </a:t>
            </a:r>
            <a:r>
              <a:rPr lang="el-GR" altLang="el-GR" sz="2000">
                <a:solidFill>
                  <a:srgbClr val="000000"/>
                </a:solidFill>
                <a:cs typeface="Times New Roman" panose="02020603050405020304" pitchFamily="18" charset="0"/>
              </a:rPr>
              <a:t>Ο καταλύτης αυξάνει την ταχύτητα της αντίδρασης, χωρίς να καταναλώνεται. Οι αντιδράσεις στους ζωντανούς οργανισμούς καταλύονται από τα </a:t>
            </a:r>
            <a:r>
              <a:rPr lang="el-GR" altLang="el-GR" sz="2000" b="1" i="1">
                <a:solidFill>
                  <a:srgbClr val="000000"/>
                </a:solidFill>
                <a:cs typeface="Times New Roman" panose="02020603050405020304" pitchFamily="18" charset="0"/>
              </a:rPr>
              <a:t>ένζυμα ή βιοκαταλύτες</a:t>
            </a:r>
            <a:r>
              <a:rPr lang="el-GR" altLang="el-GR" sz="2000" i="1">
                <a:solidFill>
                  <a:srgbClr val="000000"/>
                </a:solidFill>
                <a:cs typeface="Times New Roman" panose="02020603050405020304" pitchFamily="18" charset="0"/>
              </a:rPr>
              <a:t>.</a:t>
            </a:r>
            <a:endParaRPr lang="en-US" altLang="el-GR" sz="2000">
              <a:solidFill>
                <a:srgbClr val="000000"/>
              </a:solidFill>
            </a:endParaRPr>
          </a:p>
          <a:p>
            <a:pPr algn="just" eaLnBrk="0" fontAlgn="base" hangingPunct="0">
              <a:spcBef>
                <a:spcPct val="0"/>
              </a:spcBef>
              <a:spcAft>
                <a:spcPct val="0"/>
              </a:spcAft>
              <a:buClr>
                <a:srgbClr val="000000"/>
              </a:buClr>
              <a:buFontTx/>
              <a:buAutoNum type="arabicPeriod"/>
            </a:pPr>
            <a:r>
              <a:rPr lang="en-US" altLang="el-GR" sz="2000">
                <a:solidFill>
                  <a:srgbClr val="000000"/>
                </a:solidFill>
                <a:cs typeface="Times New Roman" panose="02020603050405020304" pitchFamily="18" charset="0"/>
              </a:rPr>
              <a:t>4.	</a:t>
            </a:r>
            <a:r>
              <a:rPr lang="el-GR" altLang="el-GR" sz="2000">
                <a:solidFill>
                  <a:srgbClr val="000000"/>
                </a:solidFill>
                <a:cs typeface="Times New Roman" panose="02020603050405020304" pitchFamily="18" charset="0"/>
              </a:rPr>
              <a:t>Με την αύξηση της </a:t>
            </a:r>
            <a:r>
              <a:rPr lang="el-GR" altLang="el-GR" sz="2000" b="1" i="1">
                <a:solidFill>
                  <a:srgbClr val="000000"/>
                </a:solidFill>
                <a:cs typeface="Times New Roman" panose="02020603050405020304" pitchFamily="18" charset="0"/>
              </a:rPr>
              <a:t>επιφάνειας επαφής των στερεών σωμάτων</a:t>
            </a:r>
            <a:r>
              <a:rPr lang="el-GR" altLang="el-GR" sz="2000">
                <a:solidFill>
                  <a:srgbClr val="000000"/>
                </a:solidFill>
                <a:cs typeface="Times New Roman" panose="02020603050405020304" pitchFamily="18" charset="0"/>
              </a:rPr>
              <a:t> που μετέχουν στην αντίδραση. Π.χ. ο άνθρακας σε μεγάλα κομμάτια καίγεται αργά, ενώ σε μορφή σκόνης σχεδόν ακαριαία.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8317"/>
                                        </p:tgtEl>
                                        <p:attrNameLst>
                                          <p:attrName>style.visibility</p:attrName>
                                        </p:attrNameLst>
                                      </p:cBhvr>
                                      <p:to>
                                        <p:strVal val="visible"/>
                                      </p:to>
                                    </p:set>
                                    <p:animEffect transition="in" filter="strips(downRight)">
                                      <p:cBhvr>
                                        <p:cTn id="7" dur="500"/>
                                        <p:tgtEl>
                                          <p:spTgt spid="98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19"/>
                                        </p:tgtEl>
                                        <p:attrNameLst>
                                          <p:attrName>style.visibility</p:attrName>
                                        </p:attrNameLst>
                                      </p:cBhvr>
                                      <p:to>
                                        <p:strVal val="visible"/>
                                      </p:to>
                                    </p:set>
                                    <p:animEffect transition="in" filter="checkerboard(across)">
                                      <p:cBhvr>
                                        <p:cTn id="12" dur="500"/>
                                        <p:tgtEl>
                                          <p:spTgt spid="98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7" grpId="0"/>
      <p:bldP spid="983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7CA001F6-F67D-4604-A6DA-8C99AA9616BE}"/>
              </a:ext>
            </a:extLst>
          </p:cNvPr>
          <p:cNvSpPr>
            <a:spLocks noChangeArrowheads="1"/>
          </p:cNvSpPr>
          <p:nvPr/>
        </p:nvSpPr>
        <p:spPr bwMode="auto">
          <a:xfrm>
            <a:off x="2782889" y="204788"/>
            <a:ext cx="544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GB" altLang="el-GR" sz="2400" b="1">
                <a:solidFill>
                  <a:srgbClr val="3333FF"/>
                </a:solidFill>
                <a:cs typeface="Times New Roman" panose="02020603050405020304" pitchFamily="18" charset="0"/>
              </a:rPr>
              <a:t>ΟΞΕΑ - ΒΑΣΕΙΣ - ΟΞΕΙΔΙΑ - ΑΛΑΤΑ</a:t>
            </a:r>
            <a:r>
              <a:rPr lang="en-US" altLang="el-GR" sz="1800">
                <a:solidFill>
                  <a:srgbClr val="000000"/>
                </a:solidFill>
              </a:rPr>
              <a:t> </a:t>
            </a:r>
          </a:p>
        </p:txBody>
      </p:sp>
      <p:sp>
        <p:nvSpPr>
          <p:cNvPr id="99331" name="WordArt 5">
            <a:extLst>
              <a:ext uri="{FF2B5EF4-FFF2-40B4-BE49-F238E27FC236}">
                <a16:creationId xmlns:a16="http://schemas.microsoft.com/office/drawing/2014/main" id="{F7C92085-180C-42C5-BB8D-FB581DDEDFC9}"/>
              </a:ext>
            </a:extLst>
          </p:cNvPr>
          <p:cNvSpPr>
            <a:spLocks noChangeArrowheads="1" noChangeShapeType="1" noTextEdit="1"/>
          </p:cNvSpPr>
          <p:nvPr/>
        </p:nvSpPr>
        <p:spPr bwMode="auto">
          <a:xfrm>
            <a:off x="1992313" y="187325"/>
            <a:ext cx="608012" cy="831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l-GR" sz="3600" kern="10">
                <a:solidFill>
                  <a:srgbClr val="0000FF"/>
                </a:solidFill>
                <a:latin typeface="Arial Black" panose="020B0A04020102020204" pitchFamily="34" charset="0"/>
              </a:rPr>
              <a:t>3</a:t>
            </a:r>
          </a:p>
        </p:txBody>
      </p:sp>
      <p:sp>
        <p:nvSpPr>
          <p:cNvPr id="99332" name="Rectangle 6">
            <a:extLst>
              <a:ext uri="{FF2B5EF4-FFF2-40B4-BE49-F238E27FC236}">
                <a16:creationId xmlns:a16="http://schemas.microsoft.com/office/drawing/2014/main" id="{B338A357-4080-48B1-AC0D-57B667077E71}"/>
              </a:ext>
            </a:extLst>
          </p:cNvPr>
          <p:cNvSpPr>
            <a:spLocks noChangeArrowheads="1"/>
          </p:cNvSpPr>
          <p:nvPr/>
        </p:nvSpPr>
        <p:spPr bwMode="auto">
          <a:xfrm>
            <a:off x="2855913" y="474019"/>
            <a:ext cx="3669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2400" b="1">
                <a:solidFill>
                  <a:srgbClr val="0000FF"/>
                </a:solidFill>
                <a:cs typeface="Times New Roman" panose="02020603050405020304" pitchFamily="18" charset="0"/>
              </a:rPr>
              <a:t>3.5 Χημικές αντιδράσεις</a:t>
            </a:r>
          </a:p>
        </p:txBody>
      </p:sp>
      <p:sp>
        <p:nvSpPr>
          <p:cNvPr id="99333" name="Rectangle 7">
            <a:extLst>
              <a:ext uri="{FF2B5EF4-FFF2-40B4-BE49-F238E27FC236}">
                <a16:creationId xmlns:a16="http://schemas.microsoft.com/office/drawing/2014/main" id="{2BB9DF34-B280-4F41-BD32-3788DA475712}"/>
              </a:ext>
            </a:extLst>
          </p:cNvPr>
          <p:cNvSpPr>
            <a:spLocks noChangeArrowheads="1"/>
          </p:cNvSpPr>
          <p:nvPr/>
        </p:nvSpPr>
        <p:spPr bwMode="auto">
          <a:xfrm>
            <a:off x="2495550" y="906741"/>
            <a:ext cx="4987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l-GR" altLang="el-GR" sz="1800" b="1">
                <a:solidFill>
                  <a:srgbClr val="0000FF"/>
                </a:solidFill>
                <a:cs typeface="Times New Roman" panose="02020603050405020304" pitchFamily="18" charset="0"/>
              </a:rPr>
              <a:t>Χαρακτηριστικά των χημικών αντιδράσεων</a:t>
            </a:r>
            <a:r>
              <a:rPr lang="el-GR" altLang="el-GR" sz="1800">
                <a:solidFill>
                  <a:srgbClr val="000000"/>
                </a:solidFill>
              </a:rPr>
              <a:t> </a:t>
            </a:r>
          </a:p>
        </p:txBody>
      </p:sp>
      <p:sp>
        <p:nvSpPr>
          <p:cNvPr id="99334" name="Rectangle 9">
            <a:extLst>
              <a:ext uri="{FF2B5EF4-FFF2-40B4-BE49-F238E27FC236}">
                <a16:creationId xmlns:a16="http://schemas.microsoft.com/office/drawing/2014/main" id="{183F8105-DD63-4321-99E1-2CEE9CC2D3F3}"/>
              </a:ext>
            </a:extLst>
          </p:cNvPr>
          <p:cNvSpPr>
            <a:spLocks noChangeArrowheads="1"/>
          </p:cNvSpPr>
          <p:nvPr/>
        </p:nvSpPr>
        <p:spPr bwMode="auto">
          <a:xfrm>
            <a:off x="1960369" y="1195666"/>
            <a:ext cx="7229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1800" b="1">
                <a:solidFill>
                  <a:srgbClr val="0000FF"/>
                </a:solidFill>
                <a:cs typeface="Times New Roman" panose="02020603050405020304" pitchFamily="18" charset="0"/>
              </a:rPr>
              <a:t>γ. Ενεργειακές μεταβολές που συνοδεύουν τη χημική αντίδραση</a:t>
            </a:r>
          </a:p>
        </p:txBody>
      </p:sp>
      <p:sp>
        <p:nvSpPr>
          <p:cNvPr id="99339" name="Rectangle 11">
            <a:extLst>
              <a:ext uri="{FF2B5EF4-FFF2-40B4-BE49-F238E27FC236}">
                <a16:creationId xmlns:a16="http://schemas.microsoft.com/office/drawing/2014/main" id="{A0631ECA-C195-4854-853B-3358667AD235}"/>
              </a:ext>
            </a:extLst>
          </p:cNvPr>
          <p:cNvSpPr>
            <a:spLocks noChangeArrowheads="1"/>
          </p:cNvSpPr>
          <p:nvPr/>
        </p:nvSpPr>
        <p:spPr bwMode="auto">
          <a:xfrm>
            <a:off x="2351088" y="2060576"/>
            <a:ext cx="73088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fontAlgn="base">
              <a:spcBef>
                <a:spcPct val="0"/>
              </a:spcBef>
              <a:spcAft>
                <a:spcPct val="0"/>
              </a:spcAft>
              <a:buNone/>
            </a:pPr>
            <a:r>
              <a:rPr lang="el-GR" altLang="el-GR" sz="2000">
                <a:solidFill>
                  <a:srgbClr val="000000"/>
                </a:solidFill>
                <a:cs typeface="Times New Roman" panose="02020603050405020304" pitchFamily="18" charset="0"/>
              </a:rPr>
              <a:t>Γενικά, για να «σπάσει» ένας δεσμός, χρειάζεται ενέργεια, ενώ όταν δημιουργείται εκλύεται. Αυτό το «πάρε – δώσε» ενέργειας κρίνει τελικά κατά πόσο η αντίδραση συνολικά ελευθερώνει ή απορροφά ενέργεια σε μορφή θερμότητας.</a:t>
            </a:r>
            <a:endParaRPr lang="en-US" altLang="el-GR" sz="2000">
              <a:solidFill>
                <a:srgbClr val="000000"/>
              </a:solidFill>
              <a:cs typeface="Times New Roman" panose="02020603050405020304" pitchFamily="18" charset="0"/>
            </a:endParaRPr>
          </a:p>
          <a:p>
            <a:pPr algn="just" fontAlgn="base">
              <a:spcBef>
                <a:spcPct val="0"/>
              </a:spcBef>
              <a:spcAft>
                <a:spcPct val="0"/>
              </a:spcAft>
              <a:buNone/>
            </a:pPr>
            <a:endParaRPr lang="en-US" altLang="el-GR" sz="2000">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2000" i="1">
                <a:solidFill>
                  <a:srgbClr val="000000"/>
                </a:solidFill>
                <a:cs typeface="Times New Roman" panose="02020603050405020304" pitchFamily="18" charset="0"/>
              </a:rPr>
              <a:t>Εξώθερμη ονομάζεται μία χημική αντίδραση που ελευθερώνει θερμότητα στο περιβάλλον.</a:t>
            </a:r>
            <a:endParaRPr lang="en-US" altLang="el-GR" sz="2000" i="1">
              <a:solidFill>
                <a:srgbClr val="000000"/>
              </a:solidFill>
              <a:cs typeface="Times New Roman" panose="02020603050405020304" pitchFamily="18" charset="0"/>
            </a:endParaRPr>
          </a:p>
          <a:p>
            <a:pPr algn="just" eaLnBrk="0" fontAlgn="base" hangingPunct="0">
              <a:spcBef>
                <a:spcPct val="0"/>
              </a:spcBef>
              <a:spcAft>
                <a:spcPct val="0"/>
              </a:spcAft>
              <a:buFont typeface="Wingdings" panose="05000000000000000000" pitchFamily="2" charset="2"/>
              <a:buChar char=""/>
            </a:pPr>
            <a:endParaRPr lang="en-US" altLang="el-GR" sz="2000">
              <a:solidFill>
                <a:srgbClr val="000000"/>
              </a:solidFill>
            </a:endParaRPr>
          </a:p>
          <a:p>
            <a:pPr algn="just" eaLnBrk="0" fontAlgn="base" hangingPunct="0">
              <a:spcBef>
                <a:spcPct val="0"/>
              </a:spcBef>
              <a:spcAft>
                <a:spcPct val="0"/>
              </a:spcAft>
              <a:buFont typeface="Wingdings" panose="05000000000000000000" pitchFamily="2" charset="2"/>
              <a:buChar char=""/>
            </a:pPr>
            <a:r>
              <a:rPr lang="el-GR" altLang="el-GR" sz="2000" i="1">
                <a:solidFill>
                  <a:srgbClr val="000000"/>
                </a:solidFill>
                <a:cs typeface="Times New Roman" panose="02020603050405020304" pitchFamily="18" charset="0"/>
              </a:rPr>
              <a:t> Ενδόθερμη είναι η αντίδραση  που απορροφά θερμότητα από το περιβάλλον.</a:t>
            </a:r>
            <a:r>
              <a:rPr lang="el-GR" altLang="el-GR" sz="200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9"/>
                                        </p:tgtEl>
                                        <p:attrNameLst>
                                          <p:attrName>style.visibility</p:attrName>
                                        </p:attrNameLst>
                                      </p:cBhvr>
                                      <p:to>
                                        <p:strVal val="visible"/>
                                      </p:to>
                                    </p:set>
                                    <p:animEffect transition="in" filter="checkerboard(across)">
                                      <p:cBhvr>
                                        <p:cTn id="7" dur="500"/>
                                        <p:tgtEl>
                                          <p:spTgt spid="99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979</Words>
  <Application>Microsoft Office PowerPoint</Application>
  <PresentationFormat>Widescreen</PresentationFormat>
  <Paragraphs>99</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8" baseType="lpstr">
      <vt:lpstr>Arial</vt:lpstr>
      <vt:lpstr>Arial Black</vt:lpstr>
      <vt:lpstr>Calibri</vt:lpstr>
      <vt:lpstr>Times New Roman</vt:lpstr>
      <vt:lpstr>Wingdings</vt:lpstr>
      <vt:lpstr>Default Design</vt:lpstr>
      <vt:lpstr>MSPhotoEd.3</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2020-03-25T17:21:51Z</dcterms:created>
  <dcterms:modified xsi:type="dcterms:W3CDTF">2020-03-25T17:35:28Z</dcterms:modified>
</cp:coreProperties>
</file>