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07" r:id="rId3"/>
    <p:sldId id="408" r:id="rId4"/>
    <p:sldId id="258" r:id="rId5"/>
    <p:sldId id="410" r:id="rId6"/>
    <p:sldId id="429" r:id="rId7"/>
    <p:sldId id="406" r:id="rId8"/>
    <p:sldId id="428" r:id="rId9"/>
    <p:sldId id="409" r:id="rId10"/>
    <p:sldId id="259" r:id="rId11"/>
    <p:sldId id="411" r:id="rId12"/>
    <p:sldId id="261" r:id="rId13"/>
    <p:sldId id="430" r:id="rId14"/>
    <p:sldId id="262" r:id="rId15"/>
    <p:sldId id="263" r:id="rId16"/>
    <p:sldId id="431" r:id="rId17"/>
    <p:sldId id="433" r:id="rId18"/>
    <p:sldId id="434" r:id="rId19"/>
    <p:sldId id="432" r:id="rId20"/>
    <p:sldId id="267" r:id="rId21"/>
    <p:sldId id="435" r:id="rId22"/>
    <p:sldId id="264" r:id="rId23"/>
    <p:sldId id="265" r:id="rId24"/>
    <p:sldId id="266" r:id="rId25"/>
    <p:sldId id="436" r:id="rId26"/>
    <p:sldId id="268" r:id="rId27"/>
    <p:sldId id="269" r:id="rId28"/>
    <p:sldId id="270" r:id="rId29"/>
    <p:sldId id="271" r:id="rId30"/>
    <p:sldId id="272"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AD079769-BF8F-4F2F-A477-C16CB0AAF89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14B358F-1FBB-4157-8DCB-1636592990C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833A4EE-F186-47A2-930A-63C3D85687AF}"/>
              </a:ext>
            </a:extLst>
          </p:cNvPr>
          <p:cNvSpPr>
            <a:spLocks noGrp="1" noChangeArrowheads="1"/>
          </p:cNvSpPr>
          <p:nvPr>
            <p:ph type="sldNum" sz="quarter" idx="12"/>
          </p:nvPr>
        </p:nvSpPr>
        <p:spPr>
          <a:ln/>
        </p:spPr>
        <p:txBody>
          <a:bodyPr/>
          <a:lstStyle>
            <a:lvl1pPr>
              <a:defRPr/>
            </a:lvl1pPr>
          </a:lstStyle>
          <a:p>
            <a:fld id="{672E9319-E9D9-4056-9A3F-B28D6B04C6DE}" type="slidenum">
              <a:rPr lang="en-GB" altLang="el-GR"/>
              <a:pPr/>
              <a:t>‹#›</a:t>
            </a:fld>
            <a:endParaRPr lang="en-GB" altLang="el-GR"/>
          </a:p>
        </p:txBody>
      </p:sp>
    </p:spTree>
    <p:extLst>
      <p:ext uri="{BB962C8B-B14F-4D97-AF65-F5344CB8AC3E}">
        <p14:creationId xmlns:p14="http://schemas.microsoft.com/office/powerpoint/2010/main" val="332994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32381CCB-BA0F-4707-A702-BDC30DE87EE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6B2200-7E2B-4150-8EB5-00D356BF904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1AAB18A-485D-4113-A611-2D9327914651}"/>
              </a:ext>
            </a:extLst>
          </p:cNvPr>
          <p:cNvSpPr>
            <a:spLocks noGrp="1" noChangeArrowheads="1"/>
          </p:cNvSpPr>
          <p:nvPr>
            <p:ph type="sldNum" sz="quarter" idx="12"/>
          </p:nvPr>
        </p:nvSpPr>
        <p:spPr>
          <a:ln/>
        </p:spPr>
        <p:txBody>
          <a:bodyPr/>
          <a:lstStyle>
            <a:lvl1pPr>
              <a:defRPr/>
            </a:lvl1pPr>
          </a:lstStyle>
          <a:p>
            <a:fld id="{198808E7-927D-4587-A3EE-1549D29A55FE}" type="slidenum">
              <a:rPr lang="en-GB" altLang="el-GR"/>
              <a:pPr/>
              <a:t>‹#›</a:t>
            </a:fld>
            <a:endParaRPr lang="en-GB" altLang="el-GR"/>
          </a:p>
        </p:txBody>
      </p:sp>
    </p:spTree>
    <p:extLst>
      <p:ext uri="{BB962C8B-B14F-4D97-AF65-F5344CB8AC3E}">
        <p14:creationId xmlns:p14="http://schemas.microsoft.com/office/powerpoint/2010/main" val="307379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686800" y="609600"/>
            <a:ext cx="2590800" cy="54864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914400" y="609600"/>
            <a:ext cx="75692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40B5C481-D377-4F85-9E39-AA28241851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60AA456-CF21-4E38-85B9-8006D177C2B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C88501F-3E94-4281-928A-EA5D9A90BEB5}"/>
              </a:ext>
            </a:extLst>
          </p:cNvPr>
          <p:cNvSpPr>
            <a:spLocks noGrp="1" noChangeArrowheads="1"/>
          </p:cNvSpPr>
          <p:nvPr>
            <p:ph type="sldNum" sz="quarter" idx="12"/>
          </p:nvPr>
        </p:nvSpPr>
        <p:spPr>
          <a:ln/>
        </p:spPr>
        <p:txBody>
          <a:bodyPr/>
          <a:lstStyle>
            <a:lvl1pPr>
              <a:defRPr/>
            </a:lvl1pPr>
          </a:lstStyle>
          <a:p>
            <a:fld id="{57D93659-FE48-483C-A0FE-210A9FE05F12}" type="slidenum">
              <a:rPr lang="en-GB" altLang="el-GR"/>
              <a:pPr/>
              <a:t>‹#›</a:t>
            </a:fld>
            <a:endParaRPr lang="en-GB" altLang="el-GR"/>
          </a:p>
        </p:txBody>
      </p:sp>
    </p:spTree>
    <p:extLst>
      <p:ext uri="{BB962C8B-B14F-4D97-AF65-F5344CB8AC3E}">
        <p14:creationId xmlns:p14="http://schemas.microsoft.com/office/powerpoint/2010/main" val="230385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B0780429-6BBA-4D89-A2BE-9082B9BB219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97AAD46-9CE8-4F43-B44C-AE48A01A16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6582D82-86BF-4E7B-B77F-A11F221344C9}"/>
              </a:ext>
            </a:extLst>
          </p:cNvPr>
          <p:cNvSpPr>
            <a:spLocks noGrp="1" noChangeArrowheads="1"/>
          </p:cNvSpPr>
          <p:nvPr>
            <p:ph type="sldNum" sz="quarter" idx="12"/>
          </p:nvPr>
        </p:nvSpPr>
        <p:spPr>
          <a:ln/>
        </p:spPr>
        <p:txBody>
          <a:bodyPr/>
          <a:lstStyle>
            <a:lvl1pPr>
              <a:defRPr/>
            </a:lvl1pPr>
          </a:lstStyle>
          <a:p>
            <a:fld id="{8A9EEF3A-554F-4D8B-9A94-74584C20B20D}" type="slidenum">
              <a:rPr lang="en-GB" altLang="el-GR"/>
              <a:pPr/>
              <a:t>‹#›</a:t>
            </a:fld>
            <a:endParaRPr lang="en-GB" altLang="el-GR"/>
          </a:p>
        </p:txBody>
      </p:sp>
    </p:spTree>
    <p:extLst>
      <p:ext uri="{BB962C8B-B14F-4D97-AF65-F5344CB8AC3E}">
        <p14:creationId xmlns:p14="http://schemas.microsoft.com/office/powerpoint/2010/main" val="416016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A49F309F-D52E-4D04-98A9-995AB6C60F8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130FA44-0691-4036-9887-0B072283B89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3DD53C1-1797-444A-97D6-80AA4DB63731}"/>
              </a:ext>
            </a:extLst>
          </p:cNvPr>
          <p:cNvSpPr>
            <a:spLocks noGrp="1" noChangeArrowheads="1"/>
          </p:cNvSpPr>
          <p:nvPr>
            <p:ph type="sldNum" sz="quarter" idx="12"/>
          </p:nvPr>
        </p:nvSpPr>
        <p:spPr>
          <a:ln/>
        </p:spPr>
        <p:txBody>
          <a:bodyPr/>
          <a:lstStyle>
            <a:lvl1pPr>
              <a:defRPr/>
            </a:lvl1pPr>
          </a:lstStyle>
          <a:p>
            <a:fld id="{CEA4F8B2-E3C8-4479-AF27-ACD609AF5DE9}" type="slidenum">
              <a:rPr lang="en-GB" altLang="el-GR"/>
              <a:pPr/>
              <a:t>‹#›</a:t>
            </a:fld>
            <a:endParaRPr lang="en-GB" altLang="el-GR"/>
          </a:p>
        </p:txBody>
      </p:sp>
    </p:spTree>
    <p:extLst>
      <p:ext uri="{BB962C8B-B14F-4D97-AF65-F5344CB8AC3E}">
        <p14:creationId xmlns:p14="http://schemas.microsoft.com/office/powerpoint/2010/main" val="398721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EEE875BF-4247-47ED-B718-CDA5A66E884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1147F24-AF3C-497C-9735-447165A5D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809690B-7D80-447E-A47C-C4185FED7F21}"/>
              </a:ext>
            </a:extLst>
          </p:cNvPr>
          <p:cNvSpPr>
            <a:spLocks noGrp="1" noChangeArrowheads="1"/>
          </p:cNvSpPr>
          <p:nvPr>
            <p:ph type="sldNum" sz="quarter" idx="12"/>
          </p:nvPr>
        </p:nvSpPr>
        <p:spPr>
          <a:ln/>
        </p:spPr>
        <p:txBody>
          <a:bodyPr/>
          <a:lstStyle>
            <a:lvl1pPr>
              <a:defRPr/>
            </a:lvl1pPr>
          </a:lstStyle>
          <a:p>
            <a:fld id="{6BFD42FC-939C-4252-9D8C-000B92E4AEEA}" type="slidenum">
              <a:rPr lang="en-GB" altLang="el-GR"/>
              <a:pPr/>
              <a:t>‹#›</a:t>
            </a:fld>
            <a:endParaRPr lang="en-GB" altLang="el-GR"/>
          </a:p>
        </p:txBody>
      </p:sp>
    </p:spTree>
    <p:extLst>
      <p:ext uri="{BB962C8B-B14F-4D97-AF65-F5344CB8AC3E}">
        <p14:creationId xmlns:p14="http://schemas.microsoft.com/office/powerpoint/2010/main" val="338840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CEFAD7D5-52E0-4AAA-8F45-1EDFF77E2D51}"/>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7301B10-E9BD-4043-852D-455936925AC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2F2BC8C3-5F02-47FA-89B8-B7C9C1A31E95}"/>
              </a:ext>
            </a:extLst>
          </p:cNvPr>
          <p:cNvSpPr>
            <a:spLocks noGrp="1" noChangeArrowheads="1"/>
          </p:cNvSpPr>
          <p:nvPr>
            <p:ph type="sldNum" sz="quarter" idx="12"/>
          </p:nvPr>
        </p:nvSpPr>
        <p:spPr>
          <a:ln/>
        </p:spPr>
        <p:txBody>
          <a:bodyPr/>
          <a:lstStyle>
            <a:lvl1pPr>
              <a:defRPr/>
            </a:lvl1pPr>
          </a:lstStyle>
          <a:p>
            <a:fld id="{18DA5F56-B7F5-4E50-A50C-A89F635CD971}" type="slidenum">
              <a:rPr lang="en-GB" altLang="el-GR"/>
              <a:pPr/>
              <a:t>‹#›</a:t>
            </a:fld>
            <a:endParaRPr lang="en-GB" altLang="el-GR"/>
          </a:p>
        </p:txBody>
      </p:sp>
    </p:spTree>
    <p:extLst>
      <p:ext uri="{BB962C8B-B14F-4D97-AF65-F5344CB8AC3E}">
        <p14:creationId xmlns:p14="http://schemas.microsoft.com/office/powerpoint/2010/main" val="16143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DA1A21D6-4D2E-4268-A3D6-3C0B02AEF0A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A55336C3-E687-4A02-BEA6-EDEBA5EE555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E51DFE0-253F-4295-AF0B-0BDDBEF4D3B8}"/>
              </a:ext>
            </a:extLst>
          </p:cNvPr>
          <p:cNvSpPr>
            <a:spLocks noGrp="1" noChangeArrowheads="1"/>
          </p:cNvSpPr>
          <p:nvPr>
            <p:ph type="sldNum" sz="quarter" idx="12"/>
          </p:nvPr>
        </p:nvSpPr>
        <p:spPr>
          <a:ln/>
        </p:spPr>
        <p:txBody>
          <a:bodyPr/>
          <a:lstStyle>
            <a:lvl1pPr>
              <a:defRPr/>
            </a:lvl1pPr>
          </a:lstStyle>
          <a:p>
            <a:fld id="{6964CC05-9073-4473-B728-3B1B4F3EE801}" type="slidenum">
              <a:rPr lang="en-GB" altLang="el-GR"/>
              <a:pPr/>
              <a:t>‹#›</a:t>
            </a:fld>
            <a:endParaRPr lang="en-GB" altLang="el-GR"/>
          </a:p>
        </p:txBody>
      </p:sp>
    </p:spTree>
    <p:extLst>
      <p:ext uri="{BB962C8B-B14F-4D97-AF65-F5344CB8AC3E}">
        <p14:creationId xmlns:p14="http://schemas.microsoft.com/office/powerpoint/2010/main" val="105067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4488F3-1022-4F9C-BB5B-E3AEEADB0D4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C812EDAA-BAA2-4CE8-91E3-FF476753811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0D970A32-8C13-4EC0-A37D-5FEA11457B2B}"/>
              </a:ext>
            </a:extLst>
          </p:cNvPr>
          <p:cNvSpPr>
            <a:spLocks noGrp="1" noChangeArrowheads="1"/>
          </p:cNvSpPr>
          <p:nvPr>
            <p:ph type="sldNum" sz="quarter" idx="12"/>
          </p:nvPr>
        </p:nvSpPr>
        <p:spPr>
          <a:ln/>
        </p:spPr>
        <p:txBody>
          <a:bodyPr/>
          <a:lstStyle>
            <a:lvl1pPr>
              <a:defRPr/>
            </a:lvl1pPr>
          </a:lstStyle>
          <a:p>
            <a:fld id="{596D548A-4607-4B6D-84B6-2733E652418D}" type="slidenum">
              <a:rPr lang="en-GB" altLang="el-GR"/>
              <a:pPr/>
              <a:t>‹#›</a:t>
            </a:fld>
            <a:endParaRPr lang="en-GB" altLang="el-GR"/>
          </a:p>
        </p:txBody>
      </p:sp>
    </p:spTree>
    <p:extLst>
      <p:ext uri="{BB962C8B-B14F-4D97-AF65-F5344CB8AC3E}">
        <p14:creationId xmlns:p14="http://schemas.microsoft.com/office/powerpoint/2010/main" val="22686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F17EFF3C-C45C-43AC-98E2-598DC19D5C9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1D496D9-7D5F-4EB1-B6FC-804428EA460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B2F3C16-8F57-4073-B791-DB1AAB0306B9}"/>
              </a:ext>
            </a:extLst>
          </p:cNvPr>
          <p:cNvSpPr>
            <a:spLocks noGrp="1" noChangeArrowheads="1"/>
          </p:cNvSpPr>
          <p:nvPr>
            <p:ph type="sldNum" sz="quarter" idx="12"/>
          </p:nvPr>
        </p:nvSpPr>
        <p:spPr>
          <a:ln/>
        </p:spPr>
        <p:txBody>
          <a:bodyPr/>
          <a:lstStyle>
            <a:lvl1pPr>
              <a:defRPr/>
            </a:lvl1pPr>
          </a:lstStyle>
          <a:p>
            <a:fld id="{10910E1D-2848-40A1-A170-0E72B01DEAF5}" type="slidenum">
              <a:rPr lang="en-GB" altLang="el-GR"/>
              <a:pPr/>
              <a:t>‹#›</a:t>
            </a:fld>
            <a:endParaRPr lang="en-GB" altLang="el-GR"/>
          </a:p>
        </p:txBody>
      </p:sp>
    </p:spTree>
    <p:extLst>
      <p:ext uri="{BB962C8B-B14F-4D97-AF65-F5344CB8AC3E}">
        <p14:creationId xmlns:p14="http://schemas.microsoft.com/office/powerpoint/2010/main" val="263216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CA8D82AE-4B52-495B-BDD4-3F8781AA0C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F6ACD0E-C9EB-4CBA-B0C5-40C2045F242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E3F0284-D69B-486C-AD84-609E17529840}"/>
              </a:ext>
            </a:extLst>
          </p:cNvPr>
          <p:cNvSpPr>
            <a:spLocks noGrp="1" noChangeArrowheads="1"/>
          </p:cNvSpPr>
          <p:nvPr>
            <p:ph type="sldNum" sz="quarter" idx="12"/>
          </p:nvPr>
        </p:nvSpPr>
        <p:spPr>
          <a:ln/>
        </p:spPr>
        <p:txBody>
          <a:bodyPr/>
          <a:lstStyle>
            <a:lvl1pPr>
              <a:defRPr/>
            </a:lvl1pPr>
          </a:lstStyle>
          <a:p>
            <a:fld id="{1E6B20D5-B5F6-44B4-9781-2FBACD086785}" type="slidenum">
              <a:rPr lang="en-GB" altLang="el-GR"/>
              <a:pPr/>
              <a:t>‹#›</a:t>
            </a:fld>
            <a:endParaRPr lang="en-GB" altLang="el-GR"/>
          </a:p>
        </p:txBody>
      </p:sp>
    </p:spTree>
    <p:extLst>
      <p:ext uri="{BB962C8B-B14F-4D97-AF65-F5344CB8AC3E}">
        <p14:creationId xmlns:p14="http://schemas.microsoft.com/office/powerpoint/2010/main" val="292874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8EFE7A3-A3B1-40E5-9967-6983B203835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2051" name="Rectangle 3">
            <a:extLst>
              <a:ext uri="{FF2B5EF4-FFF2-40B4-BE49-F238E27FC236}">
                <a16:creationId xmlns:a16="http://schemas.microsoft.com/office/drawing/2014/main" id="{0615E936-9098-4F05-9F75-0DD8FE4D527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a:extLst>
              <a:ext uri="{FF2B5EF4-FFF2-40B4-BE49-F238E27FC236}">
                <a16:creationId xmlns:a16="http://schemas.microsoft.com/office/drawing/2014/main" id="{AB9DE240-6439-44CD-B50C-3FE8674DC46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a:extLst>
              <a:ext uri="{FF2B5EF4-FFF2-40B4-BE49-F238E27FC236}">
                <a16:creationId xmlns:a16="http://schemas.microsoft.com/office/drawing/2014/main" id="{6A3FEC0B-CEED-4D92-B4B6-75EF22D31E6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a:extLst>
              <a:ext uri="{FF2B5EF4-FFF2-40B4-BE49-F238E27FC236}">
                <a16:creationId xmlns:a16="http://schemas.microsoft.com/office/drawing/2014/main" id="{8E452F47-FD56-4967-9FF2-6BA696839BE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9567BB-91E9-4E0D-9FEA-1958D2D50355}" type="slidenum">
              <a:rPr lang="en-GB" altLang="el-GR"/>
              <a:pPr/>
              <a:t>‹#›</a:t>
            </a:fld>
            <a:endParaRPr lang="en-GB" altLang="el-GR"/>
          </a:p>
        </p:txBody>
      </p:sp>
    </p:spTree>
    <p:extLst>
      <p:ext uri="{BB962C8B-B14F-4D97-AF65-F5344CB8AC3E}">
        <p14:creationId xmlns:p14="http://schemas.microsoft.com/office/powerpoint/2010/main" val="2707894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hyperlink" Target="http://www.google.gr/url?sa=i&amp;rct=j&amp;q=&amp;esrc=s&amp;frm=1&amp;source=images&amp;cd=&amp;docid=mUQsS7i2nmKS2M&amp;tbnid=aFwdzxAxwDaklM:&amp;ved=0CAUQjRw&amp;url=http%3A%2F%2Fwww.foundalis.com%2Fdep%2Fsci%2FE2A_gr.htm&amp;ei=VKg1UsrXDsfGtAbZw4HQDQ&amp;bvm=bv.52164340,d.Yms&amp;psig=AFQjCNEzg2-T3iHXd5WRGHJaW2iKCjhf0Q&amp;ust=1379334567770226"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gr/url?sa=i&amp;rct=j&amp;q=&amp;esrc=s&amp;frm=1&amp;source=images&amp;cd=&amp;cad=rja&amp;docid=1M1HVvxZs9XdFM&amp;tbnid=8QQqbcphQyFTKM:&amp;ved=0CAUQjRw&amp;url=http%3A%2F%2Fphysiclessons.blogspot.com%2F2011%2F12%2F2_7689.html&amp;ei=6Kc1Uoq8IIeVswaLsYHYDQ&amp;bvm=bv.52164340,d.Yms&amp;psig=AFQjCNEtZaawX9jD5suE7R847-M3jLUNIw&amp;ust=1379334468289556"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het.colorado.edu/sims/bending-light/bending-light_el.jnlp" TargetMode="Externa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gr/url?sa=i&amp;rct=j&amp;q=&amp;esrc=s&amp;frm=1&amp;source=images&amp;cd=&amp;cad=rja&amp;docid=1tutoqWVCmzVgM&amp;tbnid=jngQ9tDMMdp-mM:&amp;ved=0CAUQjRw&amp;url=http%3A%2F%2Fsuairc.wordpress.com%2F&amp;ei=EjVEUvA3x8KzBrnNgLAB&amp;bvm=bv.53217764,d.Yms&amp;psig=AFQjCNGGTstYHRJRoS1FdDTPKF6swCYeiQ&amp;ust=1380287345460759" TargetMode="Externa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gr/url?sa=i&amp;rct=j&amp;q=&amp;esrc=s&amp;frm=1&amp;source=images&amp;cd=&amp;cad=rja&amp;docid=1tutoqWVCmzVgM&amp;tbnid=jngQ9tDMMdp-mM:&amp;ved=0CAUQjRw&amp;url=http%3A%2F%2Ftinanantsou.blogspot.com%2F2011%2F12%2Fblog-post_6927.html&amp;ei=VjVEUuG5MMfcsgbU7oC4BQ&amp;bvm=bv.53217764,d.Yms&amp;psig=AFQjCNGGTstYHRJRoS1FdDTPKF6swCYeiQ&amp;ust=1380287345460759" TargetMode="Externa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het.colorado.edu/sims/bending-light/bending-light_el.jnlp"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hyperlink" Target="../AU-&#917;&#922;&#928;&#913;&#921;&#916;&#917;&#933;&#932;&#921;&#922;&#913;%20&#917;&#929;&#915;&#913;&#923;&#917;&#921;&#913;/PHET/bending-light_el.jar" TargetMode="Externa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hyperlink" Target="http://phet.colorado.edu/sims/wave-interference/wave-interference_el.jnlp" TargetMode="External"/><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phet.colorado.edu/sims/wave-on-a-string/wave-on-a-string_el.htm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het.colorado.edu/sims/radio-waves/radio-waves_el.jnlp"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hyperlink" Target="http://phet.colorado.edu/sims/blackbody-spectrum/blackbody-spectrum_el.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phet.colorado.edu/sims/photoelectric/photoelectric_el.jnlp"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phet.colorado.edu/sims/photoelectric/photoelectric_el.jnlp"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phet.colorado.edu/sims/molecules-and-light/molecules-and-light_el.jnlp"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4C6FC5ED-8543-4CF5-94EC-B716677338E5}"/>
              </a:ext>
            </a:extLst>
          </p:cNvPr>
          <p:cNvPicPr>
            <a:picLocks noChangeAspect="1" noChangeArrowheads="1"/>
          </p:cNvPicPr>
          <p:nvPr/>
        </p:nvPicPr>
        <p:blipFill>
          <a:blip r:embed="rId2">
            <a:clrChange>
              <a:clrFrom>
                <a:srgbClr val="217973"/>
              </a:clrFrom>
              <a:clrTo>
                <a:srgbClr val="217973">
                  <a:alpha val="0"/>
                </a:srgbClr>
              </a:clrTo>
            </a:clrChange>
            <a:lum bright="-18000"/>
            <a:extLst>
              <a:ext uri="{28A0092B-C50C-407E-A947-70E740481C1C}">
                <a14:useLocalDpi xmlns:a14="http://schemas.microsoft.com/office/drawing/2010/main" val="0"/>
              </a:ext>
            </a:extLst>
          </a:blip>
          <a:srcRect/>
          <a:stretch>
            <a:fillRect/>
          </a:stretch>
        </p:blipFill>
        <p:spPr bwMode="auto">
          <a:xfrm>
            <a:off x="1524001" y="1"/>
            <a:ext cx="53435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EED95F70-A217-4E4D-A95E-75C44A9C1D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825" y="3573464"/>
            <a:ext cx="5486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F49E982D-B58D-434B-BE21-60E04D0DF659}"/>
              </a:ext>
            </a:extLst>
          </p:cNvPr>
          <p:cNvPicPr>
            <a:picLocks noChangeAspect="1" noChangeArrowheads="1"/>
          </p:cNvPicPr>
          <p:nvPr/>
        </p:nvPicPr>
        <p:blipFill>
          <a:blip r:embed="rId4">
            <a:clrChange>
              <a:clrFrom>
                <a:srgbClr val="CEEBC6"/>
              </a:clrFrom>
              <a:clrTo>
                <a:srgbClr val="CEEBC6">
                  <a:alpha val="0"/>
                </a:srgbClr>
              </a:clrTo>
            </a:clrChange>
            <a:lum bright="-12000"/>
            <a:extLst>
              <a:ext uri="{28A0092B-C50C-407E-A947-70E740481C1C}">
                <a14:useLocalDpi xmlns:a14="http://schemas.microsoft.com/office/drawing/2010/main" val="0"/>
              </a:ext>
            </a:extLst>
          </a:blip>
          <a:srcRect/>
          <a:stretch>
            <a:fillRect/>
          </a:stretch>
        </p:blipFill>
        <p:spPr bwMode="auto">
          <a:xfrm>
            <a:off x="5303839" y="4221163"/>
            <a:ext cx="48164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https://encrypted-tbn2.gstatic.com/images?q=tbn:ANd9GcToSWMwdgxuU9XGM8vA1vZl_mJ6BBCo2vzGkeoRf0wgf7e1blbp">
            <a:hlinkClick r:id="rId5"/>
            <a:extLst>
              <a:ext uri="{FF2B5EF4-FFF2-40B4-BE49-F238E27FC236}">
                <a16:creationId xmlns:a16="http://schemas.microsoft.com/office/drawing/2014/main" id="{1D608869-BCC0-4A15-A2AE-C97648095CE8}"/>
              </a:ext>
            </a:extLst>
          </p:cNvPr>
          <p:cNvPicPr>
            <a:picLocks noChangeAspect="1" noChangeArrowheads="1"/>
          </p:cNvPicPr>
          <p:nvPr/>
        </p:nvPicPr>
        <p:blipFill>
          <a:blip r:embed="rId6"/>
          <a:srcRect/>
          <a:stretch>
            <a:fillRect/>
          </a:stretch>
        </p:blipFill>
        <p:spPr bwMode="auto">
          <a:xfrm>
            <a:off x="7535863" y="188913"/>
            <a:ext cx="2881312" cy="3600450"/>
          </a:xfrm>
          <a:prstGeom prst="rect">
            <a:avLst/>
          </a:prstGeom>
          <a:noFill/>
          <a:effectLst>
            <a:outerShdw blurRad="50800" dist="127000" dir="13500000" algn="br" rotWithShape="0">
              <a:prstClr val="black">
                <a:alpha val="40000"/>
              </a:prstClr>
            </a:outerShdw>
          </a:effectLst>
        </p:spPr>
      </p:pic>
      <p:pic>
        <p:nvPicPr>
          <p:cNvPr id="3080" name="Picture 8" descr="http://www.foundalis.com/dep/sci/Empedocles.jpg">
            <a:hlinkClick r:id="rId7"/>
            <a:extLst>
              <a:ext uri="{FF2B5EF4-FFF2-40B4-BE49-F238E27FC236}">
                <a16:creationId xmlns:a16="http://schemas.microsoft.com/office/drawing/2014/main" id="{8E9B854F-C767-42C3-999D-B03EB2A26A2E}"/>
              </a:ext>
            </a:extLst>
          </p:cNvPr>
          <p:cNvPicPr>
            <a:picLocks noChangeAspect="1" noChangeArrowheads="1"/>
          </p:cNvPicPr>
          <p:nvPr/>
        </p:nvPicPr>
        <p:blipFill>
          <a:blip r:embed="rId8"/>
          <a:srcRect/>
          <a:stretch>
            <a:fillRect/>
          </a:stretch>
        </p:blipFill>
        <p:spPr bwMode="auto">
          <a:xfrm>
            <a:off x="2640014" y="4221164"/>
            <a:ext cx="2016125" cy="2414587"/>
          </a:xfrm>
          <a:prstGeom prst="rect">
            <a:avLst/>
          </a:prstGeom>
          <a:noFill/>
          <a:effectLst>
            <a:outerShdw blurRad="50800" dist="1270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ox(out)">
                                      <p:cBhvr>
                                        <p:cTn id="13" dur="500"/>
                                        <p:tgtEl>
                                          <p:spTgt spid="30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box(out)">
                                      <p:cBhvr>
                                        <p:cTn id="18" dur="500"/>
                                        <p:tgtEl>
                                          <p:spTgt spid="30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box(out)">
                                      <p:cBhvr>
                                        <p:cTn id="23"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E7E3BB3-AD6A-4FDF-A484-E188A05B19AA}"/>
              </a:ext>
            </a:extLst>
          </p:cNvPr>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514600" y="381001"/>
            <a:ext cx="5486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6EF790B1-45C4-4EED-B7A4-CAD3A802018A}"/>
              </a:ext>
            </a:extLst>
          </p:cNvPr>
          <p:cNvSpPr txBox="1">
            <a:spLocks noChangeArrowheads="1"/>
          </p:cNvSpPr>
          <p:nvPr/>
        </p:nvSpPr>
        <p:spPr bwMode="auto">
          <a:xfrm>
            <a:off x="2424113" y="1484313"/>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el-GR" altLang="el-GR">
                <a:solidFill>
                  <a:srgbClr val="000000"/>
                </a:solidFill>
              </a:rPr>
              <a:t>1. Αλληλεπίδραση φωτεινής ακτινοβολίας με την ύλη.</a:t>
            </a:r>
            <a:endParaRPr lang="en-GB" altLang="el-GR">
              <a:solidFill>
                <a:srgbClr val="000000"/>
              </a:solidFill>
            </a:endParaRPr>
          </a:p>
        </p:txBody>
      </p:sp>
      <p:grpSp>
        <p:nvGrpSpPr>
          <p:cNvPr id="2" name="Group 7">
            <a:extLst>
              <a:ext uri="{FF2B5EF4-FFF2-40B4-BE49-F238E27FC236}">
                <a16:creationId xmlns:a16="http://schemas.microsoft.com/office/drawing/2014/main" id="{336831ED-2FE6-4021-AE77-4ECB06BF4FB0}"/>
              </a:ext>
            </a:extLst>
          </p:cNvPr>
          <p:cNvGrpSpPr>
            <a:grpSpLocks/>
          </p:cNvGrpSpPr>
          <p:nvPr/>
        </p:nvGrpSpPr>
        <p:grpSpPr bwMode="auto">
          <a:xfrm>
            <a:off x="2855914" y="2133600"/>
            <a:ext cx="5545137" cy="1366838"/>
            <a:chOff x="816" y="1440"/>
            <a:chExt cx="3312" cy="588"/>
          </a:xfrm>
        </p:grpSpPr>
        <p:pic>
          <p:nvPicPr>
            <p:cNvPr id="12298" name="Picture 4">
              <a:extLst>
                <a:ext uri="{FF2B5EF4-FFF2-40B4-BE49-F238E27FC236}">
                  <a16:creationId xmlns:a16="http://schemas.microsoft.com/office/drawing/2014/main" id="{B48DBA28-11D9-4142-B314-A568D4BD8971}"/>
                </a:ext>
              </a:extLst>
            </p:cNvPr>
            <p:cNvPicPr>
              <a:picLocks noChangeAspect="1" noChangeArrowheads="1"/>
            </p:cNvPicPr>
            <p:nvPr/>
          </p:nvPicPr>
          <p:blipFill>
            <a:blip r:embed="rId3">
              <a:clrChange>
                <a:clrFrom>
                  <a:srgbClr val="FFFFFF"/>
                </a:clrFrom>
                <a:clrTo>
                  <a:srgbClr val="FFFFFF">
                    <a:alpha val="0"/>
                  </a:srgbClr>
                </a:clrTo>
              </a:clrChange>
              <a:lum bright="-30000" contrast="-20000"/>
              <a:extLst>
                <a:ext uri="{28A0092B-C50C-407E-A947-70E740481C1C}">
                  <a14:useLocalDpi xmlns:a14="http://schemas.microsoft.com/office/drawing/2010/main" val="0"/>
                </a:ext>
              </a:extLst>
            </a:blip>
            <a:srcRect/>
            <a:stretch>
              <a:fillRect/>
            </a:stretch>
          </p:blipFill>
          <p:spPr bwMode="auto">
            <a:xfrm>
              <a:off x="816" y="1440"/>
              <a:ext cx="331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5">
              <a:extLst>
                <a:ext uri="{FF2B5EF4-FFF2-40B4-BE49-F238E27FC236}">
                  <a16:creationId xmlns:a16="http://schemas.microsoft.com/office/drawing/2014/main" id="{A88E8743-315B-495E-95A6-D50F68308BF7}"/>
                </a:ext>
              </a:extLst>
            </p:cNvPr>
            <p:cNvPicPr>
              <a:picLocks noChangeAspect="1" noChangeArrowheads="1"/>
            </p:cNvPicPr>
            <p:nvPr/>
          </p:nvPicPr>
          <p:blipFill>
            <a:blip r:embed="rId4">
              <a:clrChange>
                <a:clrFrom>
                  <a:srgbClr val="FFFFFF"/>
                </a:clrFrom>
                <a:clrTo>
                  <a:srgbClr val="FFFFFF">
                    <a:alpha val="0"/>
                  </a:srgbClr>
                </a:clrTo>
              </a:clrChange>
              <a:lum bright="-30000" contrast="-20000"/>
              <a:extLst>
                <a:ext uri="{28A0092B-C50C-407E-A947-70E740481C1C}">
                  <a14:useLocalDpi xmlns:a14="http://schemas.microsoft.com/office/drawing/2010/main" val="0"/>
                </a:ext>
              </a:extLst>
            </a:blip>
            <a:srcRect/>
            <a:stretch>
              <a:fillRect/>
            </a:stretch>
          </p:blipFill>
          <p:spPr bwMode="auto">
            <a:xfrm>
              <a:off x="816" y="1872"/>
              <a:ext cx="62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81525B72-5FAC-41AE-BAE2-1ED6848334F8}"/>
              </a:ext>
            </a:extLst>
          </p:cNvPr>
          <p:cNvGrpSpPr>
            <a:grpSpLocks/>
          </p:cNvGrpSpPr>
          <p:nvPr/>
        </p:nvGrpSpPr>
        <p:grpSpPr bwMode="auto">
          <a:xfrm>
            <a:off x="2927350" y="3500438"/>
            <a:ext cx="5716588" cy="1592262"/>
            <a:chOff x="1056" y="2208"/>
            <a:chExt cx="2958" cy="666"/>
          </a:xfrm>
        </p:grpSpPr>
        <p:pic>
          <p:nvPicPr>
            <p:cNvPr id="12296" name="Picture 8">
              <a:extLst>
                <a:ext uri="{FF2B5EF4-FFF2-40B4-BE49-F238E27FC236}">
                  <a16:creationId xmlns:a16="http://schemas.microsoft.com/office/drawing/2014/main" id="{7EF11DA2-1E6E-4B48-B3D8-077064875B6A}"/>
                </a:ext>
              </a:extLst>
            </p:cNvPr>
            <p:cNvPicPr>
              <a:picLocks noChangeAspect="1" noChangeArrowheads="1"/>
            </p:cNvPicPr>
            <p:nvPr/>
          </p:nvPicPr>
          <p:blipFill>
            <a:blip r:embed="rId5">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1056" y="2352"/>
              <a:ext cx="2958"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a:extLst>
                <a:ext uri="{FF2B5EF4-FFF2-40B4-BE49-F238E27FC236}">
                  <a16:creationId xmlns:a16="http://schemas.microsoft.com/office/drawing/2014/main" id="{C653F735-C025-4EB4-83E6-78E283E81789}"/>
                </a:ext>
              </a:extLst>
            </p:cNvPr>
            <p:cNvPicPr>
              <a:picLocks noChangeAspect="1" noChangeArrowheads="1"/>
            </p:cNvPicPr>
            <p:nvPr/>
          </p:nvPicPr>
          <p:blipFill>
            <a:blip r:embed="rId6">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1536" y="2208"/>
              <a:ext cx="246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2" name="Picture 12">
            <a:extLst>
              <a:ext uri="{FF2B5EF4-FFF2-40B4-BE49-F238E27FC236}">
                <a16:creationId xmlns:a16="http://schemas.microsoft.com/office/drawing/2014/main" id="{BB873C27-350E-4628-9582-DDBB45B5E8B4}"/>
              </a:ext>
            </a:extLst>
          </p:cNvPr>
          <p:cNvPicPr>
            <a:picLocks noChangeAspect="1" noChangeArrowheads="1"/>
          </p:cNvPicPr>
          <p:nvPr/>
        </p:nvPicPr>
        <p:blipFill>
          <a:blip r:embed="rId7">
            <a:clrChange>
              <a:clrFrom>
                <a:srgbClr val="C6EBF7"/>
              </a:clrFrom>
              <a:clrTo>
                <a:srgbClr val="C6EBF7">
                  <a:alpha val="0"/>
                </a:srgbClr>
              </a:clrTo>
            </a:clrChange>
            <a:lum bright="-20000"/>
            <a:extLst>
              <a:ext uri="{28A0092B-C50C-407E-A947-70E740481C1C}">
                <a14:useLocalDpi xmlns:a14="http://schemas.microsoft.com/office/drawing/2010/main" val="0"/>
              </a:ext>
            </a:extLst>
          </a:blip>
          <a:srcRect/>
          <a:stretch>
            <a:fillRect/>
          </a:stretch>
        </p:blipFill>
        <p:spPr bwMode="auto">
          <a:xfrm>
            <a:off x="2286000" y="5105401"/>
            <a:ext cx="64008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a:extLst>
              <a:ext uri="{FF2B5EF4-FFF2-40B4-BE49-F238E27FC236}">
                <a16:creationId xmlns:a16="http://schemas.microsoft.com/office/drawing/2014/main" id="{27FED68E-675C-4A8B-8358-17EA73403D61}"/>
              </a:ext>
            </a:extLst>
          </p:cNvPr>
          <p:cNvPicPr>
            <a:picLocks noChangeAspect="1" noChangeArrowheads="1"/>
          </p:cNvPicPr>
          <p:nvPr/>
        </p:nvPicPr>
        <p:blipFill>
          <a:blip r:embed="rId8">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3352800" y="5943601"/>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out)">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1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33"/>
                                        </p:tgtEl>
                                        <p:attrNameLst>
                                          <p:attrName>style.visibility</p:attrName>
                                        </p:attrNameLst>
                                      </p:cBhvr>
                                      <p:to>
                                        <p:strVal val="visible"/>
                                      </p:to>
                                    </p:set>
                                    <p:anim calcmode="lin" valueType="num">
                                      <p:cBhvr additive="base">
                                        <p:cTn id="27" dur="500" fill="hold"/>
                                        <p:tgtEl>
                                          <p:spTgt spid="5133"/>
                                        </p:tgtEl>
                                        <p:attrNameLst>
                                          <p:attrName>ppt_x</p:attrName>
                                        </p:attrNameLst>
                                      </p:cBhvr>
                                      <p:tavLst>
                                        <p:tav tm="0">
                                          <p:val>
                                            <p:strVal val="#ppt_x"/>
                                          </p:val>
                                        </p:tav>
                                        <p:tav tm="100000">
                                          <p:val>
                                            <p:strVal val="#ppt_x"/>
                                          </p:val>
                                        </p:tav>
                                      </p:tavLst>
                                    </p:anim>
                                    <p:anim calcmode="lin" valueType="num">
                                      <p:cBhvr additive="base">
                                        <p:cTn id="28"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Διάθλαση του φωτός Στιγμιότυπο οθόνης">
            <a:hlinkClick r:id="rId2"/>
            <a:extLst>
              <a:ext uri="{FF2B5EF4-FFF2-40B4-BE49-F238E27FC236}">
                <a16:creationId xmlns:a16="http://schemas.microsoft.com/office/drawing/2014/main" id="{D52379B9-C87B-4B6F-B0FD-0B0D9E088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692150"/>
            <a:ext cx="73596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a:extLst>
              <a:ext uri="{FF2B5EF4-FFF2-40B4-BE49-F238E27FC236}">
                <a16:creationId xmlns:a16="http://schemas.microsoft.com/office/drawing/2014/main" id="{34B57819-3ABF-4091-881B-F145BE8ADD8D}"/>
              </a:ext>
            </a:extLst>
          </p:cNvPr>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703389" y="188914"/>
            <a:ext cx="80025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a:extLst>
              <a:ext uri="{FF2B5EF4-FFF2-40B4-BE49-F238E27FC236}">
                <a16:creationId xmlns:a16="http://schemas.microsoft.com/office/drawing/2014/main" id="{80731182-2127-46E2-9C69-B4A31C7063C9}"/>
              </a:ext>
            </a:extLst>
          </p:cNvPr>
          <p:cNvGrpSpPr>
            <a:grpSpLocks noChangeAspect="1"/>
          </p:cNvGrpSpPr>
          <p:nvPr/>
        </p:nvGrpSpPr>
        <p:grpSpPr bwMode="auto">
          <a:xfrm>
            <a:off x="1703388" y="188913"/>
            <a:ext cx="7993062" cy="334962"/>
            <a:chOff x="385" y="391"/>
            <a:chExt cx="5035" cy="211"/>
          </a:xfrm>
        </p:grpSpPr>
        <p:sp>
          <p:nvSpPr>
            <p:cNvPr id="15370" name="AutoShape 6">
              <a:extLst>
                <a:ext uri="{FF2B5EF4-FFF2-40B4-BE49-F238E27FC236}">
                  <a16:creationId xmlns:a16="http://schemas.microsoft.com/office/drawing/2014/main" id="{EA66017A-07DE-42E9-A719-522930F85023}"/>
                </a:ext>
              </a:extLst>
            </p:cNvPr>
            <p:cNvSpPr>
              <a:spLocks noChangeAspect="1" noChangeArrowheads="1" noTextEdit="1"/>
            </p:cNvSpPr>
            <p:nvPr/>
          </p:nvSpPr>
          <p:spPr bwMode="auto">
            <a:xfrm>
              <a:off x="385" y="391"/>
              <a:ext cx="50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5371" name="Picture 8">
              <a:extLst>
                <a:ext uri="{FF2B5EF4-FFF2-40B4-BE49-F238E27FC236}">
                  <a16:creationId xmlns:a16="http://schemas.microsoft.com/office/drawing/2014/main" id="{7314E499-A79C-4FB4-A247-791E32373E7F}"/>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504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6">
            <a:extLst>
              <a:ext uri="{FF2B5EF4-FFF2-40B4-BE49-F238E27FC236}">
                <a16:creationId xmlns:a16="http://schemas.microsoft.com/office/drawing/2014/main" id="{C03CFCAA-6FB3-4222-9BEF-631935B09EC0}"/>
              </a:ext>
            </a:extLst>
          </p:cNvPr>
          <p:cNvGrpSpPr>
            <a:grpSpLocks/>
          </p:cNvGrpSpPr>
          <p:nvPr/>
        </p:nvGrpSpPr>
        <p:grpSpPr bwMode="auto">
          <a:xfrm>
            <a:off x="3287713" y="5661025"/>
            <a:ext cx="1441450" cy="935038"/>
            <a:chOff x="793" y="2614"/>
            <a:chExt cx="776" cy="544"/>
          </a:xfrm>
        </p:grpSpPr>
        <p:pic>
          <p:nvPicPr>
            <p:cNvPr id="15368" name="Picture 14">
              <a:extLst>
                <a:ext uri="{FF2B5EF4-FFF2-40B4-BE49-F238E27FC236}">
                  <a16:creationId xmlns:a16="http://schemas.microsoft.com/office/drawing/2014/main" id="{3AD7271C-86C8-4F2B-BF57-EC3B72A729BC}"/>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793" y="2614"/>
              <a:ext cx="43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5">
              <a:extLst>
                <a:ext uri="{FF2B5EF4-FFF2-40B4-BE49-F238E27FC236}">
                  <a16:creationId xmlns:a16="http://schemas.microsoft.com/office/drawing/2014/main" id="{567E54C4-9649-49D5-8220-BA78A0987529}"/>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02" y="2614"/>
              <a:ext cx="36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85" name="Picture 17">
            <a:extLst>
              <a:ext uri="{FF2B5EF4-FFF2-40B4-BE49-F238E27FC236}">
                <a16:creationId xmlns:a16="http://schemas.microsoft.com/office/drawing/2014/main" id="{875C589A-5420-4242-B573-4C348826BFA4}"/>
              </a:ext>
            </a:extLst>
          </p:cNvPr>
          <p:cNvPicPr>
            <a:picLocks noChangeAspect="1" noChangeArrowheads="1"/>
          </p:cNvPicPr>
          <p:nvPr/>
        </p:nvPicPr>
        <p:blipFill>
          <a:blip r:embed="rId5">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6888163" y="6021389"/>
            <a:ext cx="2144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 Ορθογώνιο">
            <a:extLst>
              <a:ext uri="{FF2B5EF4-FFF2-40B4-BE49-F238E27FC236}">
                <a16:creationId xmlns:a16="http://schemas.microsoft.com/office/drawing/2014/main" id="{4AC09C09-2445-4DE8-BD30-2BCB1BF182BC}"/>
              </a:ext>
            </a:extLst>
          </p:cNvPr>
          <p:cNvSpPr>
            <a:spLocks noChangeArrowheads="1"/>
          </p:cNvSpPr>
          <p:nvPr/>
        </p:nvSpPr>
        <p:spPr bwMode="auto">
          <a:xfrm>
            <a:off x="1524000" y="43656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Ο λόγος για τον οποίο το φως διαθλάται, καθώς διέρχεται από το ένα υλικό μέσο στο άλλο, είναι ότι η ταχύτητά του έχει διαφορετικές τιμές στα δύο μέσα.</a:t>
            </a:r>
          </a:p>
        </p:txBody>
      </p:sp>
      <p:pic>
        <p:nvPicPr>
          <p:cNvPr id="15374" name="Picture 14" descr="1-4α Ανάκλαση και διάθλαση από οπτικά αραιότερο σε οπτικό πυκνότερο μέσο. θπ είναι η γωνία πρόσπτωσης, θδ η γωνία διάθλασης και θα η γωνία ανάκλασης. Ισχύει: θδ &lt; θπ.">
            <a:extLst>
              <a:ext uri="{FF2B5EF4-FFF2-40B4-BE49-F238E27FC236}">
                <a16:creationId xmlns:a16="http://schemas.microsoft.com/office/drawing/2014/main" id="{CA415E6F-56BD-45C1-A548-536AF8C7B901}"/>
              </a:ext>
            </a:extLst>
          </p:cNvPr>
          <p:cNvPicPr>
            <a:picLocks noChangeAspect="1" noChangeArrowheads="1"/>
          </p:cNvPicPr>
          <p:nvPr/>
        </p:nvPicPr>
        <p:blipFill>
          <a:blip r:embed="rId6">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2279650" y="1052513"/>
            <a:ext cx="3600450"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6" descr="1-4β Το φως, κατά τη διάδοση του σε δύο διαφορετικά οπτικά μέσα. αλλάζει διεύθυνση διάδοσης. Έτσι αντικείμενα ορατά στο μάτι φαίνονται τελικά ότι προέρχονται από διαφορετική θέση. Το φαινόμενο οφείλεται στη διάθλαση του φωτός.">
            <a:extLst>
              <a:ext uri="{FF2B5EF4-FFF2-40B4-BE49-F238E27FC236}">
                <a16:creationId xmlns:a16="http://schemas.microsoft.com/office/drawing/2014/main" id="{EE0AFB77-1E90-457C-9798-EF5F81CDD2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908051"/>
            <a:ext cx="318293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box(out)">
                                      <p:cBhvr>
                                        <p:cTn id="7" dur="500"/>
                                        <p:tgtEl>
                                          <p:spTgt spid="15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376"/>
                                        </p:tgtEl>
                                        <p:attrNameLst>
                                          <p:attrName>style.visibility</p:attrName>
                                        </p:attrNameLst>
                                      </p:cBhvr>
                                      <p:to>
                                        <p:strVal val="visible"/>
                                      </p:to>
                                    </p:set>
                                    <p:animEffect transition="in" filter="box(out)">
                                      <p:cBhvr>
                                        <p:cTn id="12" dur="500"/>
                                        <p:tgtEl>
                                          <p:spTgt spid="153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185"/>
                                        </p:tgtEl>
                                        <p:attrNameLst>
                                          <p:attrName>style.visibility</p:attrName>
                                        </p:attrNameLst>
                                      </p:cBhvr>
                                      <p:to>
                                        <p:strVal val="visible"/>
                                      </p:to>
                                    </p:set>
                                    <p:anim calcmode="lin" valueType="num">
                                      <p:cBhvr additive="base">
                                        <p:cTn id="26" dur="500" fill="hold"/>
                                        <p:tgtEl>
                                          <p:spTgt spid="7185"/>
                                        </p:tgtEl>
                                        <p:attrNameLst>
                                          <p:attrName>ppt_x</p:attrName>
                                        </p:attrNameLst>
                                      </p:cBhvr>
                                      <p:tavLst>
                                        <p:tav tm="0">
                                          <p:val>
                                            <p:strVal val="#ppt_x"/>
                                          </p:val>
                                        </p:tav>
                                        <p:tav tm="100000">
                                          <p:val>
                                            <p:strVal val="#ppt_x"/>
                                          </p:val>
                                        </p:tav>
                                      </p:tavLst>
                                    </p:anim>
                                    <p:anim calcmode="lin" valueType="num">
                                      <p:cBhvr additive="base">
                                        <p:cTn id="27"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52E6DF91-87EE-40F3-84FD-AAFC4FBDBE45}"/>
              </a:ext>
            </a:extLst>
          </p:cNvPr>
          <p:cNvGrpSpPr>
            <a:grpSpLocks/>
          </p:cNvGrpSpPr>
          <p:nvPr/>
        </p:nvGrpSpPr>
        <p:grpSpPr bwMode="auto">
          <a:xfrm>
            <a:off x="5303838" y="1052514"/>
            <a:ext cx="1441450" cy="935037"/>
            <a:chOff x="793" y="2614"/>
            <a:chExt cx="776" cy="544"/>
          </a:xfrm>
        </p:grpSpPr>
        <p:pic>
          <p:nvPicPr>
            <p:cNvPr id="16392" name="Picture 14">
              <a:extLst>
                <a:ext uri="{FF2B5EF4-FFF2-40B4-BE49-F238E27FC236}">
                  <a16:creationId xmlns:a16="http://schemas.microsoft.com/office/drawing/2014/main" id="{6A8617CA-C368-45DB-906C-327F687606BA}"/>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793" y="2614"/>
              <a:ext cx="43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5">
              <a:extLst>
                <a:ext uri="{FF2B5EF4-FFF2-40B4-BE49-F238E27FC236}">
                  <a16:creationId xmlns:a16="http://schemas.microsoft.com/office/drawing/2014/main" id="{FCC72C71-91FD-49EE-8D41-7D05846166E4}"/>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202" y="2614"/>
              <a:ext cx="36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7" name="Group 7">
            <a:extLst>
              <a:ext uri="{FF2B5EF4-FFF2-40B4-BE49-F238E27FC236}">
                <a16:creationId xmlns:a16="http://schemas.microsoft.com/office/drawing/2014/main" id="{AD162F44-3239-4BEC-BC40-AA9DB1D95457}"/>
              </a:ext>
            </a:extLst>
          </p:cNvPr>
          <p:cNvGrpSpPr>
            <a:grpSpLocks noChangeAspect="1"/>
          </p:cNvGrpSpPr>
          <p:nvPr/>
        </p:nvGrpSpPr>
        <p:grpSpPr bwMode="auto">
          <a:xfrm>
            <a:off x="1703388" y="188913"/>
            <a:ext cx="7993062" cy="334962"/>
            <a:chOff x="385" y="391"/>
            <a:chExt cx="5035" cy="211"/>
          </a:xfrm>
        </p:grpSpPr>
        <p:sp>
          <p:nvSpPr>
            <p:cNvPr id="16390" name="AutoShape 6">
              <a:extLst>
                <a:ext uri="{FF2B5EF4-FFF2-40B4-BE49-F238E27FC236}">
                  <a16:creationId xmlns:a16="http://schemas.microsoft.com/office/drawing/2014/main" id="{987EEC59-E6D7-4996-9409-8A617CCBC03F}"/>
                </a:ext>
              </a:extLst>
            </p:cNvPr>
            <p:cNvSpPr>
              <a:spLocks noChangeAspect="1" noChangeArrowheads="1" noTextEdit="1"/>
            </p:cNvSpPr>
            <p:nvPr/>
          </p:nvSpPr>
          <p:spPr bwMode="auto">
            <a:xfrm>
              <a:off x="385" y="391"/>
              <a:ext cx="50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6391" name="Picture 8">
              <a:extLst>
                <a:ext uri="{FF2B5EF4-FFF2-40B4-BE49-F238E27FC236}">
                  <a16:creationId xmlns:a16="http://schemas.microsoft.com/office/drawing/2014/main" id="{9558C333-C7A8-47BB-AD59-7DE6B5E55B8B}"/>
                </a:ext>
              </a:extLst>
            </p:cNvPr>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504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 Ορθογώνιο">
            <a:extLst>
              <a:ext uri="{FF2B5EF4-FFF2-40B4-BE49-F238E27FC236}">
                <a16:creationId xmlns:a16="http://schemas.microsoft.com/office/drawing/2014/main" id="{01CAF64C-F9A9-4FF2-B4F2-EC5F1FC91C2D}"/>
              </a:ext>
            </a:extLst>
          </p:cNvPr>
          <p:cNvSpPr>
            <a:spLocks noChangeArrowheads="1"/>
          </p:cNvSpPr>
          <p:nvPr/>
        </p:nvSpPr>
        <p:spPr bwMode="auto">
          <a:xfrm>
            <a:off x="1919289" y="2060575"/>
            <a:ext cx="8353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Επειδή η ταχύτητα του φωτός μέσα σε ένα υλικό είναι πάντα μικρότερη από την ταχύτητά του στο κενό, από τον ορισμό προκύπτει ότι ο δείκτης διάθλασης για οποιοδήποτε υλικό είναι πάντα μεγαλύτερος από τη μονάδα, ενώ για το κενό ισχύει n = 1.</a:t>
            </a:r>
          </a:p>
        </p:txBody>
      </p:sp>
      <p:sp>
        <p:nvSpPr>
          <p:cNvPr id="9" name="8 - Ορθογώνιο">
            <a:extLst>
              <a:ext uri="{FF2B5EF4-FFF2-40B4-BE49-F238E27FC236}">
                <a16:creationId xmlns:a16="http://schemas.microsoft.com/office/drawing/2014/main" id="{B334E99E-FCC1-41E7-AA6A-4A01E3A9419F}"/>
              </a:ext>
            </a:extLst>
          </p:cNvPr>
          <p:cNvSpPr>
            <a:spLocks noChangeArrowheads="1"/>
          </p:cNvSpPr>
          <p:nvPr/>
        </p:nvSpPr>
        <p:spPr bwMode="auto">
          <a:xfrm>
            <a:off x="1847851" y="3933826"/>
            <a:ext cx="85693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Όταν το φως διαπερνά μία διαχωριστική επιφάνεια δύο μέσων (π.χ. από τον αέρα στο γυαλί), η συχνότητα </a:t>
            </a:r>
            <a:r>
              <a:rPr lang="el-GR" altLang="el-GR" i="1">
                <a:solidFill>
                  <a:srgbClr val="000000"/>
                </a:solidFill>
              </a:rPr>
              <a:t>f</a:t>
            </a:r>
            <a:r>
              <a:rPr lang="el-GR" altLang="el-GR">
                <a:solidFill>
                  <a:srgbClr val="000000"/>
                </a:solidFill>
              </a:rPr>
              <a:t> παραμένει αμετάβλητη. Τούτο γίνεται σαφές, αν σκεφτούμε το εξής: το φως είναι κύμα, άρα ο αριθμός των μηκών κύματος που προσπίπτουν στη διαχωριστική επιφάνεια, ανά μονάδα χρόνου, είναι ίσος με τον αριθμό των μηκών κύματος που διέρχονται από αυτήν ανά μονάδα χρόνου.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
            <a:extLst>
              <a:ext uri="{FF2B5EF4-FFF2-40B4-BE49-F238E27FC236}">
                <a16:creationId xmlns:a16="http://schemas.microsoft.com/office/drawing/2014/main" id="{E08255E6-43E4-426F-A7D1-59CACD287FCC}"/>
              </a:ext>
            </a:extLst>
          </p:cNvPr>
          <p:cNvGrpSpPr>
            <a:grpSpLocks noChangeAspect="1"/>
          </p:cNvGrpSpPr>
          <p:nvPr/>
        </p:nvGrpSpPr>
        <p:grpSpPr bwMode="auto">
          <a:xfrm>
            <a:off x="1703388" y="333376"/>
            <a:ext cx="7993062" cy="334963"/>
            <a:chOff x="385" y="391"/>
            <a:chExt cx="5035" cy="211"/>
          </a:xfrm>
        </p:grpSpPr>
        <p:sp>
          <p:nvSpPr>
            <p:cNvPr id="17426" name="AutoShape 9">
              <a:extLst>
                <a:ext uri="{FF2B5EF4-FFF2-40B4-BE49-F238E27FC236}">
                  <a16:creationId xmlns:a16="http://schemas.microsoft.com/office/drawing/2014/main" id="{BBCD765B-483E-40C6-9AB8-B9112F70A052}"/>
                </a:ext>
              </a:extLst>
            </p:cNvPr>
            <p:cNvSpPr>
              <a:spLocks noChangeAspect="1" noChangeArrowheads="1" noTextEdit="1"/>
            </p:cNvSpPr>
            <p:nvPr/>
          </p:nvSpPr>
          <p:spPr bwMode="auto">
            <a:xfrm>
              <a:off x="385" y="391"/>
              <a:ext cx="50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7427" name="Picture 10">
              <a:extLst>
                <a:ext uri="{FF2B5EF4-FFF2-40B4-BE49-F238E27FC236}">
                  <a16:creationId xmlns:a16="http://schemas.microsoft.com/office/drawing/2014/main" id="{64CE58A7-F046-4F8C-815C-A6D6DC7E16B0}"/>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504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3" name="Picture 11">
            <a:extLst>
              <a:ext uri="{FF2B5EF4-FFF2-40B4-BE49-F238E27FC236}">
                <a16:creationId xmlns:a16="http://schemas.microsoft.com/office/drawing/2014/main" id="{FC21EE25-5B1F-4718-B60E-8AC4638D9F73}"/>
              </a:ext>
            </a:extLst>
          </p:cNvPr>
          <p:cNvPicPr>
            <a:picLocks noChangeAspect="1" noChangeArrowheads="1"/>
          </p:cNvPicPr>
          <p:nvPr/>
        </p:nvPicPr>
        <p:blipFill>
          <a:blip r:embed="rId3">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8975725" y="2636838"/>
            <a:ext cx="9350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4">
            <a:extLst>
              <a:ext uri="{FF2B5EF4-FFF2-40B4-BE49-F238E27FC236}">
                <a16:creationId xmlns:a16="http://schemas.microsoft.com/office/drawing/2014/main" id="{ED2EA847-0035-4FCD-87B0-081EDE3934A2}"/>
              </a:ext>
            </a:extLst>
          </p:cNvPr>
          <p:cNvGrpSpPr>
            <a:grpSpLocks noChangeAspect="1"/>
          </p:cNvGrpSpPr>
          <p:nvPr/>
        </p:nvGrpSpPr>
        <p:grpSpPr bwMode="auto">
          <a:xfrm>
            <a:off x="7031039" y="2492375"/>
            <a:ext cx="1296987" cy="407988"/>
            <a:chOff x="2925" y="845"/>
            <a:chExt cx="681" cy="214"/>
          </a:xfrm>
        </p:grpSpPr>
        <p:sp>
          <p:nvSpPr>
            <p:cNvPr id="17424" name="AutoShape 13">
              <a:extLst>
                <a:ext uri="{FF2B5EF4-FFF2-40B4-BE49-F238E27FC236}">
                  <a16:creationId xmlns:a16="http://schemas.microsoft.com/office/drawing/2014/main" id="{A589A255-B21A-448D-9C4D-FF22CCC23714}"/>
                </a:ext>
              </a:extLst>
            </p:cNvPr>
            <p:cNvSpPr>
              <a:spLocks noChangeAspect="1" noChangeArrowheads="1" noTextEdit="1"/>
            </p:cNvSpPr>
            <p:nvPr/>
          </p:nvSpPr>
          <p:spPr bwMode="auto">
            <a:xfrm>
              <a:off x="2925" y="845"/>
              <a:ext cx="68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7425" name="Picture 15">
              <a:extLst>
                <a:ext uri="{FF2B5EF4-FFF2-40B4-BE49-F238E27FC236}">
                  <a16:creationId xmlns:a16="http://schemas.microsoft.com/office/drawing/2014/main" id="{45D74112-F5E6-4BC4-A9C8-2D47DB3E8F63}"/>
                </a:ext>
              </a:extLst>
            </p:cNvPr>
            <p:cNvPicPr>
              <a:picLocks noChangeAspect="1" noChangeArrowheads="1"/>
            </p:cNvPicPr>
            <p:nvPr/>
          </p:nvPicPr>
          <p:blipFill>
            <a:blip r:embed="rId4">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2925" y="845"/>
              <a:ext cx="69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a:extLst>
              <a:ext uri="{FF2B5EF4-FFF2-40B4-BE49-F238E27FC236}">
                <a16:creationId xmlns:a16="http://schemas.microsoft.com/office/drawing/2014/main" id="{FC64C5C3-99D2-4E61-82DB-CB7622703C4E}"/>
              </a:ext>
            </a:extLst>
          </p:cNvPr>
          <p:cNvGrpSpPr>
            <a:grpSpLocks noChangeAspect="1"/>
          </p:cNvGrpSpPr>
          <p:nvPr/>
        </p:nvGrpSpPr>
        <p:grpSpPr bwMode="auto">
          <a:xfrm>
            <a:off x="7031039" y="3140076"/>
            <a:ext cx="1296987" cy="296863"/>
            <a:chOff x="2925" y="1162"/>
            <a:chExt cx="817" cy="187"/>
          </a:xfrm>
        </p:grpSpPr>
        <p:sp>
          <p:nvSpPr>
            <p:cNvPr id="17422" name="AutoShape 17">
              <a:extLst>
                <a:ext uri="{FF2B5EF4-FFF2-40B4-BE49-F238E27FC236}">
                  <a16:creationId xmlns:a16="http://schemas.microsoft.com/office/drawing/2014/main" id="{D9A4B6EC-209D-446B-9C27-61A5B6B49220}"/>
                </a:ext>
              </a:extLst>
            </p:cNvPr>
            <p:cNvSpPr>
              <a:spLocks noChangeAspect="1" noChangeArrowheads="1" noTextEdit="1"/>
            </p:cNvSpPr>
            <p:nvPr/>
          </p:nvSpPr>
          <p:spPr bwMode="auto">
            <a:xfrm>
              <a:off x="2925" y="1162"/>
              <a:ext cx="81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7423" name="Picture 19">
              <a:extLst>
                <a:ext uri="{FF2B5EF4-FFF2-40B4-BE49-F238E27FC236}">
                  <a16:creationId xmlns:a16="http://schemas.microsoft.com/office/drawing/2014/main" id="{72DB0DCB-5D5E-478C-B26F-8B118CEAED4C}"/>
                </a:ext>
              </a:extLst>
            </p:cNvPr>
            <p:cNvPicPr>
              <a:picLocks noChangeAspect="1" noChangeArrowheads="1"/>
            </p:cNvPicPr>
            <p:nvPr/>
          </p:nvPicPr>
          <p:blipFill>
            <a:blip r:embed="rId5">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2925" y="1162"/>
              <a:ext cx="82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0">
            <a:extLst>
              <a:ext uri="{FF2B5EF4-FFF2-40B4-BE49-F238E27FC236}">
                <a16:creationId xmlns:a16="http://schemas.microsoft.com/office/drawing/2014/main" id="{C276B175-B1E0-4266-9452-C5ACFA828B52}"/>
              </a:ext>
            </a:extLst>
          </p:cNvPr>
          <p:cNvGrpSpPr>
            <a:grpSpLocks/>
          </p:cNvGrpSpPr>
          <p:nvPr/>
        </p:nvGrpSpPr>
        <p:grpSpPr bwMode="auto">
          <a:xfrm>
            <a:off x="6888163" y="1484314"/>
            <a:ext cx="1441450" cy="935037"/>
            <a:chOff x="793" y="2614"/>
            <a:chExt cx="776" cy="544"/>
          </a:xfrm>
        </p:grpSpPr>
        <p:pic>
          <p:nvPicPr>
            <p:cNvPr id="17420" name="Picture 21">
              <a:extLst>
                <a:ext uri="{FF2B5EF4-FFF2-40B4-BE49-F238E27FC236}">
                  <a16:creationId xmlns:a16="http://schemas.microsoft.com/office/drawing/2014/main" id="{D3F3701D-DE3C-4749-B44F-3DCB5A1399D3}"/>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793" y="2614"/>
              <a:ext cx="43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2">
              <a:extLst>
                <a:ext uri="{FF2B5EF4-FFF2-40B4-BE49-F238E27FC236}">
                  <a16:creationId xmlns:a16="http://schemas.microsoft.com/office/drawing/2014/main" id="{F7FFAEF0-194B-499A-8012-A0C9A04F0173}"/>
                </a:ext>
              </a:extLst>
            </p:cNvPr>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1202" y="2614"/>
              <a:ext cx="36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5">
            <a:extLst>
              <a:ext uri="{FF2B5EF4-FFF2-40B4-BE49-F238E27FC236}">
                <a16:creationId xmlns:a16="http://schemas.microsoft.com/office/drawing/2014/main" id="{882C38F0-0598-43F9-9D7E-6059E693692B}"/>
              </a:ext>
            </a:extLst>
          </p:cNvPr>
          <p:cNvGrpSpPr>
            <a:grpSpLocks noChangeAspect="1"/>
          </p:cNvGrpSpPr>
          <p:nvPr/>
        </p:nvGrpSpPr>
        <p:grpSpPr bwMode="auto">
          <a:xfrm>
            <a:off x="3143250" y="4005263"/>
            <a:ext cx="6592888" cy="863600"/>
            <a:chOff x="1202" y="2568"/>
            <a:chExt cx="3447" cy="452"/>
          </a:xfrm>
        </p:grpSpPr>
        <p:sp>
          <p:nvSpPr>
            <p:cNvPr id="17418" name="AutoShape 24">
              <a:extLst>
                <a:ext uri="{FF2B5EF4-FFF2-40B4-BE49-F238E27FC236}">
                  <a16:creationId xmlns:a16="http://schemas.microsoft.com/office/drawing/2014/main" id="{75AA4C5C-295F-40BB-A18B-C2B945FEAD88}"/>
                </a:ext>
              </a:extLst>
            </p:cNvPr>
            <p:cNvSpPr>
              <a:spLocks noChangeAspect="1" noChangeArrowheads="1" noTextEdit="1"/>
            </p:cNvSpPr>
            <p:nvPr/>
          </p:nvSpPr>
          <p:spPr bwMode="auto">
            <a:xfrm>
              <a:off x="1202" y="2568"/>
              <a:ext cx="3447"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7419" name="Picture 26">
              <a:extLst>
                <a:ext uri="{FF2B5EF4-FFF2-40B4-BE49-F238E27FC236}">
                  <a16:creationId xmlns:a16="http://schemas.microsoft.com/office/drawing/2014/main" id="{E4C3B402-3806-4A51-AA65-1D12980C82A1}"/>
                </a:ext>
              </a:extLst>
            </p:cNvPr>
            <p:cNvPicPr>
              <a:picLocks noChangeAspect="1" noChangeArrowheads="1"/>
            </p:cNvPicPr>
            <p:nvPr/>
          </p:nvPicPr>
          <p:blipFill>
            <a:blip r:embed="rId8">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1202" y="2568"/>
              <a:ext cx="345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07" name="Picture 23" descr="1-4γ Εικόνα που δείχνει τη μείωση του μήκους κύματος, όταν το φως διέρχεται από οπτικά αραιότερο σε οπτικά πυκνότερο μέσο. Ισχύει στην περίπτωση αυτή n2 &gt; n1, και λ2 &lt; λ1. Το οπτικά πυκνότερο μέσο είναι αυτό που έχει το μεγαλύτερο δείκτη διάθλασης.">
            <a:extLst>
              <a:ext uri="{FF2B5EF4-FFF2-40B4-BE49-F238E27FC236}">
                <a16:creationId xmlns:a16="http://schemas.microsoft.com/office/drawing/2014/main" id="{BECC84D5-E1AA-46A7-A0A1-AE263A161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850" y="1557338"/>
            <a:ext cx="45354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 Ορθογώνιο">
            <a:extLst>
              <a:ext uri="{FF2B5EF4-FFF2-40B4-BE49-F238E27FC236}">
                <a16:creationId xmlns:a16="http://schemas.microsoft.com/office/drawing/2014/main" id="{6371B288-1E30-410F-9E79-4C24E213B3AC}"/>
              </a:ext>
            </a:extLst>
          </p:cNvPr>
          <p:cNvSpPr>
            <a:spLocks noChangeArrowheads="1"/>
          </p:cNvSpPr>
          <p:nvPr/>
        </p:nvSpPr>
        <p:spPr bwMode="auto">
          <a:xfrm>
            <a:off x="1774825" y="5013325"/>
            <a:ext cx="8713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Η τελευταία ανισότητα μας πληροφορεί ότι το μήκος κύματος στο οπτικά πυκνότερο μέσο, δηλαδή στο μέσο που έχει μεγαλύτερο δείκτη διάθλασης, έχει μικρότερη τιμή από αυτή στο οπτικά αραιότερο.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407"/>
                                        </p:tgtEl>
                                        <p:attrNameLst>
                                          <p:attrName>style.visibility</p:attrName>
                                        </p:attrNameLst>
                                      </p:cBhvr>
                                      <p:to>
                                        <p:strVal val="visible"/>
                                      </p:to>
                                    </p:set>
                                    <p:animEffect transition="in" filter="box(out)">
                                      <p:cBhvr>
                                        <p:cTn id="7" dur="500"/>
                                        <p:tgtEl>
                                          <p:spTgt spid="16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8203"/>
                                        </p:tgtEl>
                                        <p:attrNameLst>
                                          <p:attrName>style.visibility</p:attrName>
                                        </p:attrNameLst>
                                      </p:cBhvr>
                                      <p:to>
                                        <p:strVal val="visible"/>
                                      </p:to>
                                    </p:set>
                                    <p:animEffect transition="in" filter="strips(downRight)">
                                      <p:cBhvr>
                                        <p:cTn id="24" dur="500"/>
                                        <p:tgtEl>
                                          <p:spTgt spid="82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Right)">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
            <a:extLst>
              <a:ext uri="{FF2B5EF4-FFF2-40B4-BE49-F238E27FC236}">
                <a16:creationId xmlns:a16="http://schemas.microsoft.com/office/drawing/2014/main" id="{9ECE9F63-4427-4285-82B3-B7A81B432332}"/>
              </a:ext>
            </a:extLst>
          </p:cNvPr>
          <p:cNvGrpSpPr>
            <a:grpSpLocks noChangeAspect="1"/>
          </p:cNvGrpSpPr>
          <p:nvPr/>
        </p:nvGrpSpPr>
        <p:grpSpPr bwMode="auto">
          <a:xfrm>
            <a:off x="1703388" y="188913"/>
            <a:ext cx="7993062" cy="334962"/>
            <a:chOff x="385" y="391"/>
            <a:chExt cx="5035" cy="211"/>
          </a:xfrm>
        </p:grpSpPr>
        <p:sp>
          <p:nvSpPr>
            <p:cNvPr id="18437" name="AutoShape 9">
              <a:extLst>
                <a:ext uri="{FF2B5EF4-FFF2-40B4-BE49-F238E27FC236}">
                  <a16:creationId xmlns:a16="http://schemas.microsoft.com/office/drawing/2014/main" id="{A2E4F470-91D4-4346-9E68-0D9CF26B48CB}"/>
                </a:ext>
              </a:extLst>
            </p:cNvPr>
            <p:cNvSpPr>
              <a:spLocks noChangeAspect="1" noChangeArrowheads="1" noTextEdit="1"/>
            </p:cNvSpPr>
            <p:nvPr/>
          </p:nvSpPr>
          <p:spPr bwMode="auto">
            <a:xfrm>
              <a:off x="385" y="391"/>
              <a:ext cx="50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8438" name="Picture 10">
              <a:extLst>
                <a:ext uri="{FF2B5EF4-FFF2-40B4-BE49-F238E27FC236}">
                  <a16:creationId xmlns:a16="http://schemas.microsoft.com/office/drawing/2014/main" id="{62DBF35D-5055-49B5-B1DF-6C534F716AB5}"/>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504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8">
            <a:extLst>
              <a:ext uri="{FF2B5EF4-FFF2-40B4-BE49-F238E27FC236}">
                <a16:creationId xmlns:a16="http://schemas.microsoft.com/office/drawing/2014/main" id="{4C38F06D-9A8F-42CB-856A-49364C78186A}"/>
              </a:ext>
            </a:extLst>
          </p:cNvPr>
          <p:cNvPicPr>
            <a:picLocks noChangeAspect="1" noChangeArrowheads="1"/>
          </p:cNvPicPr>
          <p:nvPr/>
        </p:nvPicPr>
        <p:blipFill>
          <a:blip r:embed="rId3">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1524000" y="620714"/>
            <a:ext cx="4446588"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Ορθογώνιο">
            <a:extLst>
              <a:ext uri="{FF2B5EF4-FFF2-40B4-BE49-F238E27FC236}">
                <a16:creationId xmlns:a16="http://schemas.microsoft.com/office/drawing/2014/main" id="{D09BBBD6-591C-46AA-B88D-33F101C23E1F}"/>
              </a:ext>
            </a:extLst>
          </p:cNvPr>
          <p:cNvSpPr>
            <a:spLocks noChangeArrowheads="1"/>
          </p:cNvSpPr>
          <p:nvPr/>
        </p:nvSpPr>
        <p:spPr bwMode="auto">
          <a:xfrm>
            <a:off x="6311901" y="1196976"/>
            <a:ext cx="39608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Συμπερασματικά λοιπόν μπορούμε να πούμε ότι: όταν το φως διαδίδεται σε ένα οπτικό μέσο, διατηρεί αμετάβλητα την ταχύτητα (c), το μήκος κύματος (λ) και τη συχνότητα (</a:t>
            </a:r>
            <a:r>
              <a:rPr lang="el-GR" altLang="el-GR" i="1">
                <a:solidFill>
                  <a:srgbClr val="000000"/>
                </a:solidFill>
              </a:rPr>
              <a:t>f</a:t>
            </a:r>
            <a:r>
              <a:rPr lang="el-GR" altLang="el-GR">
                <a:solidFill>
                  <a:srgbClr val="000000"/>
                </a:solidFill>
              </a:rPr>
              <a:t>), ενώ, όταν αλλάζει οπτικό μέσο, τότε αλλάζουν τα μεγέθη c και λ, αλλά διατηρείται σταθερό το </a:t>
            </a:r>
            <a:r>
              <a:rPr lang="el-GR" altLang="el-GR" i="1">
                <a:solidFill>
                  <a:srgbClr val="000000"/>
                </a:solidFill>
              </a:rPr>
              <a:t>f</a:t>
            </a:r>
            <a:r>
              <a:rPr lang="el-GR" altLang="el-GR">
                <a:solidFill>
                  <a:srgbClr val="000000"/>
                </a:solidFill>
              </a:rPr>
              <a:t>, που είναι και η συχνότητα της πηγής που παράγει το φως.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out)">
                                      <p:cBhvr>
                                        <p:cTn id="7" dur="5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C:\Users\John\Pictures\ΟΥΡΑΝΙΟ ΤΟΞΟ\DSC_0349.JPG">
            <a:extLst>
              <a:ext uri="{FF2B5EF4-FFF2-40B4-BE49-F238E27FC236}">
                <a16:creationId xmlns:a16="http://schemas.microsoft.com/office/drawing/2014/main" id="{15159D4F-2D4A-49FC-9E6B-0F487AD517F3}"/>
              </a:ext>
            </a:extLst>
          </p:cNvPr>
          <p:cNvPicPr>
            <a:picLocks noChangeAspect="1" noChangeArrowheads="1"/>
          </p:cNvPicPr>
          <p:nvPr/>
        </p:nvPicPr>
        <p:blipFill>
          <a:blip r:embed="rId2"/>
          <a:srcRect/>
          <a:stretch>
            <a:fillRect/>
          </a:stretch>
        </p:blipFill>
        <p:spPr bwMode="auto">
          <a:xfrm>
            <a:off x="1774825" y="620713"/>
            <a:ext cx="8401050" cy="5586412"/>
          </a:xfrm>
          <a:prstGeom prst="rect">
            <a:avLst/>
          </a:prstGeom>
          <a:noFill/>
          <a:effectLst>
            <a:outerShdw blurRad="50800" dist="127000" dir="13500000" algn="br" rotWithShape="0">
              <a:prstClr val="black">
                <a:alpha val="40000"/>
              </a:prstClr>
            </a:outerShdw>
          </a:effectLst>
        </p:spPr>
      </p:pic>
      <p:grpSp>
        <p:nvGrpSpPr>
          <p:cNvPr id="19459" name="Group 6">
            <a:extLst>
              <a:ext uri="{FF2B5EF4-FFF2-40B4-BE49-F238E27FC236}">
                <a16:creationId xmlns:a16="http://schemas.microsoft.com/office/drawing/2014/main" id="{AD27F573-2032-470E-B84C-4C2C01B503FC}"/>
              </a:ext>
            </a:extLst>
          </p:cNvPr>
          <p:cNvGrpSpPr>
            <a:grpSpLocks noChangeAspect="1"/>
          </p:cNvGrpSpPr>
          <p:nvPr/>
        </p:nvGrpSpPr>
        <p:grpSpPr bwMode="auto">
          <a:xfrm>
            <a:off x="1524001" y="0"/>
            <a:ext cx="6626225" cy="368300"/>
            <a:chOff x="385" y="391"/>
            <a:chExt cx="4174" cy="232"/>
          </a:xfrm>
        </p:grpSpPr>
        <p:sp>
          <p:nvSpPr>
            <p:cNvPr id="19460" name="AutoShape 5">
              <a:extLst>
                <a:ext uri="{FF2B5EF4-FFF2-40B4-BE49-F238E27FC236}">
                  <a16:creationId xmlns:a16="http://schemas.microsoft.com/office/drawing/2014/main" id="{C67104E2-555C-4B39-AAE3-3A253C996D75}"/>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9461" name="Picture 7">
              <a:extLst>
                <a:ext uri="{FF2B5EF4-FFF2-40B4-BE49-F238E27FC236}">
                  <a16:creationId xmlns:a16="http://schemas.microsoft.com/office/drawing/2014/main" id="{494B6A32-85B9-4A42-8B54-152C0DBAAC78}"/>
                </a:ext>
              </a:extLst>
            </p:cNvPr>
            <p:cNvPicPr>
              <a:picLocks noChangeAspect="1" noChangeArrowheads="1"/>
            </p:cNvPicPr>
            <p:nvPr/>
          </p:nvPicPr>
          <p:blipFill>
            <a:blip r:embed="rId3">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http://www.radioanywhere.co.uk/upload/95/1703.861621-rainbow-over-carmel-beach-1.jpg">
            <a:hlinkClick r:id="rId2"/>
            <a:extLst>
              <a:ext uri="{FF2B5EF4-FFF2-40B4-BE49-F238E27FC236}">
                <a16:creationId xmlns:a16="http://schemas.microsoft.com/office/drawing/2014/main" id="{00E3FEBB-A5D1-4F08-B9A2-ABF06B1E3B2E}"/>
              </a:ext>
            </a:extLst>
          </p:cNvPr>
          <p:cNvPicPr>
            <a:picLocks noChangeAspect="1" noChangeArrowheads="1"/>
          </p:cNvPicPr>
          <p:nvPr/>
        </p:nvPicPr>
        <p:blipFill>
          <a:blip r:embed="rId3"/>
          <a:srcRect/>
          <a:stretch>
            <a:fillRect/>
          </a:stretch>
        </p:blipFill>
        <p:spPr bwMode="auto">
          <a:xfrm>
            <a:off x="1919289" y="692151"/>
            <a:ext cx="8061325" cy="5400675"/>
          </a:xfrm>
          <a:prstGeom prst="rect">
            <a:avLst/>
          </a:prstGeom>
          <a:noFill/>
          <a:effectLst>
            <a:outerShdw blurRad="50800" dist="127000" dir="13500000" algn="br" rotWithShape="0">
              <a:prstClr val="black">
                <a:alpha val="40000"/>
              </a:prstClr>
            </a:outerShdw>
          </a:effectLst>
        </p:spPr>
      </p:pic>
      <p:grpSp>
        <p:nvGrpSpPr>
          <p:cNvPr id="20483" name="Group 6">
            <a:extLst>
              <a:ext uri="{FF2B5EF4-FFF2-40B4-BE49-F238E27FC236}">
                <a16:creationId xmlns:a16="http://schemas.microsoft.com/office/drawing/2014/main" id="{CC2296E9-5942-43B9-9518-40C3933A8869}"/>
              </a:ext>
            </a:extLst>
          </p:cNvPr>
          <p:cNvGrpSpPr>
            <a:grpSpLocks noChangeAspect="1"/>
          </p:cNvGrpSpPr>
          <p:nvPr/>
        </p:nvGrpSpPr>
        <p:grpSpPr bwMode="auto">
          <a:xfrm>
            <a:off x="1524001" y="0"/>
            <a:ext cx="6626225" cy="368300"/>
            <a:chOff x="385" y="391"/>
            <a:chExt cx="4174" cy="232"/>
          </a:xfrm>
        </p:grpSpPr>
        <p:sp>
          <p:nvSpPr>
            <p:cNvPr id="20484" name="AutoShape 5">
              <a:extLst>
                <a:ext uri="{FF2B5EF4-FFF2-40B4-BE49-F238E27FC236}">
                  <a16:creationId xmlns:a16="http://schemas.microsoft.com/office/drawing/2014/main" id="{D530A1BB-6C44-4A74-85E3-64CA8FDAE059}"/>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0485" name="Picture 7">
              <a:extLst>
                <a:ext uri="{FF2B5EF4-FFF2-40B4-BE49-F238E27FC236}">
                  <a16:creationId xmlns:a16="http://schemas.microsoft.com/office/drawing/2014/main" id="{1115E79A-5296-4C03-8436-15FD30C90EE6}"/>
                </a:ext>
              </a:extLst>
            </p:cNvPr>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https://encrypted-tbn0.gstatic.com/images?q=tbn:ANd9GcQrmXoyyWAYBIrg2dAUqcqSGkVCgtA2eE6KALK1aBnjpZXQ1qbkQA">
            <a:hlinkClick r:id="rId2"/>
            <a:extLst>
              <a:ext uri="{FF2B5EF4-FFF2-40B4-BE49-F238E27FC236}">
                <a16:creationId xmlns:a16="http://schemas.microsoft.com/office/drawing/2014/main" id="{B5844F2E-21B7-4BF2-9D8D-C9E525D19B11}"/>
              </a:ext>
            </a:extLst>
          </p:cNvPr>
          <p:cNvPicPr>
            <a:picLocks noChangeAspect="1" noChangeArrowheads="1"/>
          </p:cNvPicPr>
          <p:nvPr/>
        </p:nvPicPr>
        <p:blipFill>
          <a:blip r:embed="rId3"/>
          <a:srcRect/>
          <a:stretch>
            <a:fillRect/>
          </a:stretch>
        </p:blipFill>
        <p:spPr bwMode="auto">
          <a:xfrm>
            <a:off x="1992313" y="692150"/>
            <a:ext cx="8170862" cy="5689600"/>
          </a:xfrm>
          <a:prstGeom prst="rect">
            <a:avLst/>
          </a:prstGeom>
          <a:noFill/>
          <a:effectLst>
            <a:outerShdw blurRad="50800" dist="127000" dir="13500000" algn="br" rotWithShape="0">
              <a:prstClr val="black">
                <a:alpha val="40000"/>
              </a:prstClr>
            </a:outerShdw>
          </a:effectLst>
        </p:spPr>
      </p:pic>
      <p:pic>
        <p:nvPicPr>
          <p:cNvPr id="21507" name="Picture 7">
            <a:extLst>
              <a:ext uri="{FF2B5EF4-FFF2-40B4-BE49-F238E27FC236}">
                <a16:creationId xmlns:a16="http://schemas.microsoft.com/office/drawing/2014/main" id="{AD057338-09CA-442A-923F-E1E82CB0FE39}"/>
              </a:ext>
            </a:extLst>
          </p:cNvPr>
          <p:cNvPicPr>
            <a:picLocks noChangeAspect="1" noChangeArrowheads="1"/>
          </p:cNvPicPr>
          <p:nvPr/>
        </p:nvPicPr>
        <p:blipFill>
          <a:blip r:embed="rId4">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524001" y="0"/>
            <a:ext cx="66405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a:extLst>
              <a:ext uri="{FF2B5EF4-FFF2-40B4-BE49-F238E27FC236}">
                <a16:creationId xmlns:a16="http://schemas.microsoft.com/office/drawing/2014/main" id="{E71C02F2-1AB3-44E8-BEA3-8D55E270D8AB}"/>
              </a:ext>
            </a:extLst>
          </p:cNvPr>
          <p:cNvGrpSpPr>
            <a:grpSpLocks noChangeAspect="1"/>
          </p:cNvGrpSpPr>
          <p:nvPr/>
        </p:nvGrpSpPr>
        <p:grpSpPr bwMode="auto">
          <a:xfrm>
            <a:off x="1524001" y="0"/>
            <a:ext cx="6626225" cy="368300"/>
            <a:chOff x="385" y="391"/>
            <a:chExt cx="4174" cy="232"/>
          </a:xfrm>
        </p:grpSpPr>
        <p:sp>
          <p:nvSpPr>
            <p:cNvPr id="22532" name="AutoShape 5">
              <a:extLst>
                <a:ext uri="{FF2B5EF4-FFF2-40B4-BE49-F238E27FC236}">
                  <a16:creationId xmlns:a16="http://schemas.microsoft.com/office/drawing/2014/main" id="{2D371754-6A61-4096-BEB2-517F595C25DD}"/>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2533" name="Picture 7">
              <a:extLst>
                <a:ext uri="{FF2B5EF4-FFF2-40B4-BE49-F238E27FC236}">
                  <a16:creationId xmlns:a16="http://schemas.microsoft.com/office/drawing/2014/main" id="{D74942C2-CDE5-4671-9901-74966B1D4043}"/>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8418" name="Picture 2" descr="C:\Users\John\Pictures\ΟΥΡΑΝΙΟ ΤΟΞΟ\DSC_0346.JPG">
            <a:extLst>
              <a:ext uri="{FF2B5EF4-FFF2-40B4-BE49-F238E27FC236}">
                <a16:creationId xmlns:a16="http://schemas.microsoft.com/office/drawing/2014/main" id="{9304F575-AB9F-4107-93FA-616F1A7C329C}"/>
              </a:ext>
            </a:extLst>
          </p:cNvPr>
          <p:cNvPicPr>
            <a:picLocks noChangeAspect="1" noChangeArrowheads="1"/>
          </p:cNvPicPr>
          <p:nvPr/>
        </p:nvPicPr>
        <p:blipFill>
          <a:blip r:embed="rId3"/>
          <a:srcRect/>
          <a:stretch>
            <a:fillRect/>
          </a:stretch>
        </p:blipFill>
        <p:spPr bwMode="auto">
          <a:xfrm>
            <a:off x="1847850" y="692151"/>
            <a:ext cx="8578850" cy="5705475"/>
          </a:xfrm>
          <a:prstGeom prst="rect">
            <a:avLst/>
          </a:prstGeom>
          <a:noFill/>
          <a:effectLst>
            <a:outerShdw blurRad="50800" dist="127000" dir="13500000" algn="b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Διάθλαση του φωτός Στιγμιότυπο οθόνης">
            <a:hlinkClick r:id="rId2"/>
            <a:extLst>
              <a:ext uri="{FF2B5EF4-FFF2-40B4-BE49-F238E27FC236}">
                <a16:creationId xmlns:a16="http://schemas.microsoft.com/office/drawing/2014/main" id="{E1A8C293-213D-412C-9EB4-D74A90A41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692150"/>
            <a:ext cx="73596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E244E696-A611-4F86-93D6-697F2A90018A}"/>
              </a:ext>
            </a:extLst>
          </p:cNvPr>
          <p:cNvPicPr>
            <a:picLocks noChangeAspect="1" noChangeArrowheads="1"/>
          </p:cNvPicPr>
          <p:nvPr/>
        </p:nvPicPr>
        <p:blipFill>
          <a:blip r:embed="rId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919288" y="1"/>
            <a:ext cx="5105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0">
            <a:extLst>
              <a:ext uri="{FF2B5EF4-FFF2-40B4-BE49-F238E27FC236}">
                <a16:creationId xmlns:a16="http://schemas.microsoft.com/office/drawing/2014/main" id="{FD12C954-2F38-47A1-9255-3F27BD58A231}"/>
              </a:ext>
            </a:extLst>
          </p:cNvPr>
          <p:cNvGrpSpPr>
            <a:grpSpLocks noChangeAspect="1"/>
          </p:cNvGrpSpPr>
          <p:nvPr/>
        </p:nvGrpSpPr>
        <p:grpSpPr bwMode="auto">
          <a:xfrm>
            <a:off x="1524000" y="0"/>
            <a:ext cx="7920038" cy="635000"/>
            <a:chOff x="295" y="300"/>
            <a:chExt cx="4989" cy="400"/>
          </a:xfrm>
        </p:grpSpPr>
        <p:sp>
          <p:nvSpPr>
            <p:cNvPr id="23557" name="AutoShape 9">
              <a:extLst>
                <a:ext uri="{FF2B5EF4-FFF2-40B4-BE49-F238E27FC236}">
                  <a16:creationId xmlns:a16="http://schemas.microsoft.com/office/drawing/2014/main" id="{6C911348-A28A-49C9-B221-9FC5928439B9}"/>
                </a:ext>
              </a:extLst>
            </p:cNvPr>
            <p:cNvSpPr>
              <a:spLocks noChangeAspect="1" noChangeArrowheads="1" noTextEdit="1"/>
            </p:cNvSpPr>
            <p:nvPr/>
          </p:nvSpPr>
          <p:spPr bwMode="auto">
            <a:xfrm>
              <a:off x="295" y="300"/>
              <a:ext cx="4989"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3558" name="Picture 11">
              <a:extLst>
                <a:ext uri="{FF2B5EF4-FFF2-40B4-BE49-F238E27FC236}">
                  <a16:creationId xmlns:a16="http://schemas.microsoft.com/office/drawing/2014/main" id="{7DFFD6AF-A6AE-4A5C-B31E-8E15319FFF4A}"/>
                </a:ext>
              </a:extLst>
            </p:cNvPr>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95" y="300"/>
              <a:ext cx="500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9" name="Picture 11">
            <a:extLst>
              <a:ext uri="{FF2B5EF4-FFF2-40B4-BE49-F238E27FC236}">
                <a16:creationId xmlns:a16="http://schemas.microsoft.com/office/drawing/2014/main" id="{292568C9-B375-4312-8D07-F308BA01E8AE}"/>
              </a:ext>
            </a:extLst>
          </p:cNvPr>
          <p:cNvPicPr>
            <a:picLocks noChangeAspect="1" noChangeArrowheads="1"/>
          </p:cNvPicPr>
          <p:nvPr/>
        </p:nvPicPr>
        <p:blipFill>
          <a:blip r:embed="rId3">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5735638" y="2754314"/>
            <a:ext cx="45323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a:extLst>
              <a:ext uri="{FF2B5EF4-FFF2-40B4-BE49-F238E27FC236}">
                <a16:creationId xmlns:a16="http://schemas.microsoft.com/office/drawing/2014/main" id="{99CDDA80-579A-4A43-B24B-F79A31C63AF2}"/>
              </a:ext>
            </a:extLst>
          </p:cNvPr>
          <p:cNvPicPr>
            <a:picLocks noChangeAspect="1" noChangeArrowheads="1"/>
          </p:cNvPicPr>
          <p:nvPr/>
        </p:nvPicPr>
        <p:blipFill>
          <a:blip r:embed="rId4">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1847850" y="836613"/>
            <a:ext cx="45847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animEffect transition="in" filter="box(out)">
                                      <p:cBhvr>
                                        <p:cTn id="7" dur="500"/>
                                        <p:tgtEl>
                                          <p:spTgt spid="22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wipe(up)">
                                      <p:cBhvr>
                                        <p:cTn id="12"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
            <a:extLst>
              <a:ext uri="{FF2B5EF4-FFF2-40B4-BE49-F238E27FC236}">
                <a16:creationId xmlns:a16="http://schemas.microsoft.com/office/drawing/2014/main" id="{3072741C-1854-487B-BC2E-CE5E3F66DDAB}"/>
              </a:ext>
            </a:extLst>
          </p:cNvPr>
          <p:cNvGrpSpPr>
            <a:grpSpLocks noChangeAspect="1"/>
          </p:cNvGrpSpPr>
          <p:nvPr/>
        </p:nvGrpSpPr>
        <p:grpSpPr bwMode="auto">
          <a:xfrm>
            <a:off x="1524001" y="0"/>
            <a:ext cx="6626225" cy="368300"/>
            <a:chOff x="385" y="391"/>
            <a:chExt cx="4174" cy="232"/>
          </a:xfrm>
        </p:grpSpPr>
        <p:sp>
          <p:nvSpPr>
            <p:cNvPr id="24580" name="AutoShape 5">
              <a:extLst>
                <a:ext uri="{FF2B5EF4-FFF2-40B4-BE49-F238E27FC236}">
                  <a16:creationId xmlns:a16="http://schemas.microsoft.com/office/drawing/2014/main" id="{C0DC975A-781A-462E-86D5-959403B1452D}"/>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4581" name="Picture 7">
              <a:extLst>
                <a:ext uri="{FF2B5EF4-FFF2-40B4-BE49-F238E27FC236}">
                  <a16:creationId xmlns:a16="http://schemas.microsoft.com/office/drawing/2014/main" id="{668C8458-96A6-43C6-837F-44573D92761E}"/>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2755" name="Picture 3">
            <a:hlinkClick r:id="rId3" action="ppaction://hlinkfile"/>
            <a:extLst>
              <a:ext uri="{FF2B5EF4-FFF2-40B4-BE49-F238E27FC236}">
                <a16:creationId xmlns:a16="http://schemas.microsoft.com/office/drawing/2014/main" id="{5F4C4C1A-B0D3-4191-8BB4-9EF091DD0FA2}"/>
              </a:ext>
            </a:extLst>
          </p:cNvPr>
          <p:cNvPicPr>
            <a:picLocks noChangeAspect="1" noChangeArrowheads="1"/>
          </p:cNvPicPr>
          <p:nvPr/>
        </p:nvPicPr>
        <p:blipFill>
          <a:blip r:embed="rId4"/>
          <a:srcRect/>
          <a:stretch>
            <a:fillRect/>
          </a:stretch>
        </p:blipFill>
        <p:spPr bwMode="auto">
          <a:xfrm>
            <a:off x="1919288" y="836613"/>
            <a:ext cx="8439150" cy="5040312"/>
          </a:xfrm>
          <a:prstGeom prst="rect">
            <a:avLst/>
          </a:prstGeom>
          <a:noFill/>
          <a:ln w="9525">
            <a:noFill/>
            <a:miter lim="800000"/>
            <a:headEnd/>
            <a:tailEnd/>
          </a:ln>
          <a:effectLst>
            <a:outerShdw blurRad="50800" dist="127000" dir="13500000" algn="br"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a:extLst>
              <a:ext uri="{FF2B5EF4-FFF2-40B4-BE49-F238E27FC236}">
                <a16:creationId xmlns:a16="http://schemas.microsoft.com/office/drawing/2014/main" id="{ACE87C5E-93C1-4836-8CB2-E1DCCBC5E52B}"/>
              </a:ext>
            </a:extLst>
          </p:cNvPr>
          <p:cNvGrpSpPr>
            <a:grpSpLocks noChangeAspect="1"/>
          </p:cNvGrpSpPr>
          <p:nvPr/>
        </p:nvGrpSpPr>
        <p:grpSpPr bwMode="auto">
          <a:xfrm>
            <a:off x="1524001" y="0"/>
            <a:ext cx="6626225" cy="368300"/>
            <a:chOff x="385" y="391"/>
            <a:chExt cx="4174" cy="232"/>
          </a:xfrm>
        </p:grpSpPr>
        <p:sp>
          <p:nvSpPr>
            <p:cNvPr id="25611" name="AutoShape 5">
              <a:extLst>
                <a:ext uri="{FF2B5EF4-FFF2-40B4-BE49-F238E27FC236}">
                  <a16:creationId xmlns:a16="http://schemas.microsoft.com/office/drawing/2014/main" id="{21183587-2EED-4848-AD72-5A0279B585DE}"/>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5612" name="Picture 7">
              <a:extLst>
                <a:ext uri="{FF2B5EF4-FFF2-40B4-BE49-F238E27FC236}">
                  <a16:creationId xmlns:a16="http://schemas.microsoft.com/office/drawing/2014/main" id="{C23C1D52-F342-4BEF-95B4-6CAAD84C39F7}"/>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4">
            <a:extLst>
              <a:ext uri="{FF2B5EF4-FFF2-40B4-BE49-F238E27FC236}">
                <a16:creationId xmlns:a16="http://schemas.microsoft.com/office/drawing/2014/main" id="{1FF5F055-AE71-4BD2-9026-5F4641324DF6}"/>
              </a:ext>
            </a:extLst>
          </p:cNvPr>
          <p:cNvGrpSpPr>
            <a:grpSpLocks noChangeAspect="1"/>
          </p:cNvGrpSpPr>
          <p:nvPr/>
        </p:nvGrpSpPr>
        <p:grpSpPr bwMode="auto">
          <a:xfrm>
            <a:off x="1524000" y="404814"/>
            <a:ext cx="4694238" cy="503237"/>
            <a:chOff x="703" y="935"/>
            <a:chExt cx="1723" cy="185"/>
          </a:xfrm>
        </p:grpSpPr>
        <p:sp>
          <p:nvSpPr>
            <p:cNvPr id="25609" name="AutoShape 13">
              <a:extLst>
                <a:ext uri="{FF2B5EF4-FFF2-40B4-BE49-F238E27FC236}">
                  <a16:creationId xmlns:a16="http://schemas.microsoft.com/office/drawing/2014/main" id="{05159DB3-4F7A-45B1-A76D-647E5842E819}"/>
                </a:ext>
              </a:extLst>
            </p:cNvPr>
            <p:cNvSpPr>
              <a:spLocks noChangeAspect="1" noChangeArrowheads="1" noTextEdit="1"/>
            </p:cNvSpPr>
            <p:nvPr/>
          </p:nvSpPr>
          <p:spPr bwMode="auto">
            <a:xfrm>
              <a:off x="703" y="935"/>
              <a:ext cx="172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5610" name="Picture 15">
              <a:extLst>
                <a:ext uri="{FF2B5EF4-FFF2-40B4-BE49-F238E27FC236}">
                  <a16:creationId xmlns:a16="http://schemas.microsoft.com/office/drawing/2014/main" id="{3C1C50A5-7D2E-482A-A6F4-D86BB9D657A7}"/>
                </a:ext>
              </a:extLst>
            </p:cNvPr>
            <p:cNvPicPr>
              <a:picLocks noChangeAspect="1" noChangeArrowheads="1"/>
            </p:cNvPicPr>
            <p:nvPr/>
          </p:nvPicPr>
          <p:blipFill>
            <a:blip r:embed="rId3">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703" y="935"/>
              <a:ext cx="172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77" name="Picture 21">
            <a:extLst>
              <a:ext uri="{FF2B5EF4-FFF2-40B4-BE49-F238E27FC236}">
                <a16:creationId xmlns:a16="http://schemas.microsoft.com/office/drawing/2014/main" id="{50EC3153-E898-43E1-934A-C4D74780B00A}"/>
              </a:ext>
            </a:extLst>
          </p:cNvPr>
          <p:cNvPicPr>
            <a:picLocks noChangeAspect="1" noChangeArrowheads="1"/>
          </p:cNvPicPr>
          <p:nvPr/>
        </p:nvPicPr>
        <p:blipFill>
          <a:blip r:embed="rId4">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1524001" y="981075"/>
            <a:ext cx="46720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 Ορθογώνιο">
            <a:extLst>
              <a:ext uri="{FF2B5EF4-FFF2-40B4-BE49-F238E27FC236}">
                <a16:creationId xmlns:a16="http://schemas.microsoft.com/office/drawing/2014/main" id="{10AA7D9A-203E-484F-9891-7852EB3FE604}"/>
              </a:ext>
            </a:extLst>
          </p:cNvPr>
          <p:cNvSpPr>
            <a:spLocks noChangeArrowheads="1"/>
          </p:cNvSpPr>
          <p:nvPr/>
        </p:nvSpPr>
        <p:spPr bwMode="auto">
          <a:xfrm>
            <a:off x="1524000" y="38608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r>
              <a:rPr lang="el-GR" altLang="el-GR">
                <a:solidFill>
                  <a:srgbClr val="000000"/>
                </a:solidFill>
              </a:rPr>
              <a:t>Ο δείκτης διάθλασης του μέσου δεν είναι σταθερός, αλλά εξαρτάται από το μήκος κύματος του φωτός</a:t>
            </a:r>
          </a:p>
        </p:txBody>
      </p:sp>
      <p:sp>
        <p:nvSpPr>
          <p:cNvPr id="24" name="23 - Ορθογώνιο">
            <a:extLst>
              <a:ext uri="{FF2B5EF4-FFF2-40B4-BE49-F238E27FC236}">
                <a16:creationId xmlns:a16="http://schemas.microsoft.com/office/drawing/2014/main" id="{ACE38729-BACF-4D4E-81E2-AE93F8C5539E}"/>
              </a:ext>
            </a:extLst>
          </p:cNvPr>
          <p:cNvSpPr>
            <a:spLocks noChangeArrowheads="1"/>
          </p:cNvSpPr>
          <p:nvPr/>
        </p:nvSpPr>
        <p:spPr bwMode="auto">
          <a:xfrm>
            <a:off x="1524000" y="47244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r>
              <a:rPr lang="en-US" altLang="el-GR" b="1">
                <a:solidFill>
                  <a:srgbClr val="000000"/>
                </a:solidFill>
              </a:rPr>
              <a:t>H</a:t>
            </a:r>
            <a:r>
              <a:rPr lang="en-US" altLang="el-GR">
                <a:solidFill>
                  <a:srgbClr val="000000"/>
                </a:solidFill>
              </a:rPr>
              <a:t> </a:t>
            </a:r>
            <a:r>
              <a:rPr lang="el-GR" altLang="el-GR" b="1">
                <a:solidFill>
                  <a:srgbClr val="000000"/>
                </a:solidFill>
              </a:rPr>
              <a:t>εξάρτηση της ταχύτητας του φωτός και του δείκτη διάθλασης από το μήκος κύματος, ονομάζεται διασκεδασμός.</a:t>
            </a:r>
            <a:endParaRPr lang="el-GR" altLang="el-GR">
              <a:solidFill>
                <a:srgbClr val="000000"/>
              </a:solidFill>
            </a:endParaRPr>
          </a:p>
        </p:txBody>
      </p:sp>
      <p:sp>
        <p:nvSpPr>
          <p:cNvPr id="25" name="24 - Ορθογώνιο">
            <a:extLst>
              <a:ext uri="{FF2B5EF4-FFF2-40B4-BE49-F238E27FC236}">
                <a16:creationId xmlns:a16="http://schemas.microsoft.com/office/drawing/2014/main" id="{6A7C992C-EA47-4949-86EE-FD5B1EA74B3C}"/>
              </a:ext>
            </a:extLst>
          </p:cNvPr>
          <p:cNvSpPr>
            <a:spLocks noChangeArrowheads="1"/>
          </p:cNvSpPr>
          <p:nvPr/>
        </p:nvSpPr>
        <p:spPr bwMode="auto">
          <a:xfrm>
            <a:off x="1524000" y="56578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Η τιμή του n, όπως βλέπουμε, μειώνεται, καθώς αυξάνεται η τιμή του μήκους κύματος. Φως μεγαλύτερου μήκους κύματος έχει μεγαλύτερη ταχύτητα σε ένα μέσο από φως μικρότερου μήκους κύματος.</a:t>
            </a:r>
          </a:p>
        </p:txBody>
      </p:sp>
      <p:pic>
        <p:nvPicPr>
          <p:cNvPr id="19479" name="Picture 23">
            <a:extLst>
              <a:ext uri="{FF2B5EF4-FFF2-40B4-BE49-F238E27FC236}">
                <a16:creationId xmlns:a16="http://schemas.microsoft.com/office/drawing/2014/main" id="{70EE3A59-4826-436A-870B-382D60641691}"/>
              </a:ext>
            </a:extLst>
          </p:cNvPr>
          <p:cNvPicPr>
            <a:picLocks noChangeAspect="1" noChangeArrowheads="1"/>
          </p:cNvPicPr>
          <p:nvPr/>
        </p:nvPicPr>
        <p:blipFill>
          <a:blip r:embed="rId5">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6010276" y="908050"/>
            <a:ext cx="44799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box(out)">
                                      <p:cBhvr>
                                        <p:cTn id="7" dur="500"/>
                                        <p:tgtEl>
                                          <p:spTgt spid="19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9479"/>
                                        </p:tgtEl>
                                        <p:attrNameLst>
                                          <p:attrName>style.visibility</p:attrName>
                                        </p:attrNameLst>
                                      </p:cBhvr>
                                      <p:to>
                                        <p:strVal val="visible"/>
                                      </p:to>
                                    </p:set>
                                    <p:animEffect transition="in" filter="box(out)">
                                      <p:cBhvr>
                                        <p:cTn id="12" dur="500"/>
                                        <p:tgtEl>
                                          <p:spTgt spid="194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4">
            <a:extLst>
              <a:ext uri="{FF2B5EF4-FFF2-40B4-BE49-F238E27FC236}">
                <a16:creationId xmlns:a16="http://schemas.microsoft.com/office/drawing/2014/main" id="{87B00F26-C0CF-44F6-B4A2-EF03B407D755}"/>
              </a:ext>
            </a:extLst>
          </p:cNvPr>
          <p:cNvGrpSpPr>
            <a:grpSpLocks noChangeAspect="1"/>
          </p:cNvGrpSpPr>
          <p:nvPr/>
        </p:nvGrpSpPr>
        <p:grpSpPr bwMode="auto">
          <a:xfrm>
            <a:off x="1524001" y="0"/>
            <a:ext cx="6626225" cy="368300"/>
            <a:chOff x="385" y="391"/>
            <a:chExt cx="4174" cy="232"/>
          </a:xfrm>
        </p:grpSpPr>
        <p:sp>
          <p:nvSpPr>
            <p:cNvPr id="26631" name="AutoShape 5">
              <a:extLst>
                <a:ext uri="{FF2B5EF4-FFF2-40B4-BE49-F238E27FC236}">
                  <a16:creationId xmlns:a16="http://schemas.microsoft.com/office/drawing/2014/main" id="{3E39E49F-9A13-47B2-8844-EDDF7C05D76A}"/>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6632" name="Picture 6">
              <a:extLst>
                <a:ext uri="{FF2B5EF4-FFF2-40B4-BE49-F238E27FC236}">
                  <a16:creationId xmlns:a16="http://schemas.microsoft.com/office/drawing/2014/main" id="{C9F608B9-052D-4857-8D0B-189DDDBC51AF}"/>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5" name="Picture 11">
            <a:extLst>
              <a:ext uri="{FF2B5EF4-FFF2-40B4-BE49-F238E27FC236}">
                <a16:creationId xmlns:a16="http://schemas.microsoft.com/office/drawing/2014/main" id="{0865E38C-C597-4CCF-A4F0-54595EE79487}"/>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303838" y="4076700"/>
            <a:ext cx="50419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a:extLst>
              <a:ext uri="{FF2B5EF4-FFF2-40B4-BE49-F238E27FC236}">
                <a16:creationId xmlns:a16="http://schemas.microsoft.com/office/drawing/2014/main" id="{AFB0291B-332F-4881-B73D-A282CEB959C6}"/>
              </a:ext>
            </a:extLst>
          </p:cNvPr>
          <p:cNvPicPr>
            <a:picLocks noChangeAspect="1" noChangeArrowheads="1"/>
          </p:cNvPicPr>
          <p:nvPr/>
        </p:nvPicPr>
        <p:blipFill>
          <a:blip r:embed="rId4">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1524000" y="404814"/>
            <a:ext cx="624363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 Ορθογώνιο">
            <a:extLst>
              <a:ext uri="{FF2B5EF4-FFF2-40B4-BE49-F238E27FC236}">
                <a16:creationId xmlns:a16="http://schemas.microsoft.com/office/drawing/2014/main" id="{5C899602-2D01-4EA6-9946-852B169CD74A}"/>
              </a:ext>
            </a:extLst>
          </p:cNvPr>
          <p:cNvSpPr>
            <a:spLocks noChangeArrowheads="1"/>
          </p:cNvSpPr>
          <p:nvPr/>
        </p:nvSpPr>
        <p:spPr bwMode="auto">
          <a:xfrm>
            <a:off x="2063750" y="3860801"/>
            <a:ext cx="2916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Βλέπουμε ότι η εξερχόμενη ακτίνα έχει εκτραπεί τελικά από την αρχική της πορεία κατά γωνία φ. Η γωνία φ ονομάζεται </a:t>
            </a:r>
            <a:r>
              <a:rPr lang="el-GR" altLang="el-GR" b="1">
                <a:solidFill>
                  <a:srgbClr val="000000"/>
                </a:solidFill>
              </a:rPr>
              <a:t>γωνία εκτροπής.</a:t>
            </a:r>
            <a:endParaRPr lang="el-GR" altLang="el-GR">
              <a:solidFill>
                <a:srgbClr val="000000"/>
              </a:solidFill>
            </a:endParaRPr>
          </a:p>
        </p:txBody>
      </p:sp>
      <p:sp>
        <p:nvSpPr>
          <p:cNvPr id="11" name="10 - Ορθογώνιο">
            <a:extLst>
              <a:ext uri="{FF2B5EF4-FFF2-40B4-BE49-F238E27FC236}">
                <a16:creationId xmlns:a16="http://schemas.microsoft.com/office/drawing/2014/main" id="{56FEBCF5-1826-4512-9998-1C2514FB9DFB}"/>
              </a:ext>
            </a:extLst>
          </p:cNvPr>
          <p:cNvSpPr>
            <a:spLocks noChangeArrowheads="1"/>
          </p:cNvSpPr>
          <p:nvPr/>
        </p:nvSpPr>
        <p:spPr bwMode="auto">
          <a:xfrm>
            <a:off x="5664200" y="620713"/>
            <a:ext cx="4535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r>
              <a:rPr lang="el-GR" altLang="el-GR">
                <a:solidFill>
                  <a:srgbClr val="000000"/>
                </a:solidFill>
              </a:rPr>
              <a:t>Η ταινία αυτή ονομάζεται </a:t>
            </a:r>
            <a:endParaRPr lang="en-US" altLang="el-GR">
              <a:solidFill>
                <a:srgbClr val="000000"/>
              </a:solidFill>
            </a:endParaRPr>
          </a:p>
          <a:p>
            <a:pPr eaLnBrk="1" fontAlgn="base" hangingPunct="1">
              <a:spcBef>
                <a:spcPct val="0"/>
              </a:spcBef>
              <a:spcAft>
                <a:spcPct val="0"/>
              </a:spcAft>
            </a:pPr>
            <a:r>
              <a:rPr lang="el-GR" altLang="el-GR" b="1">
                <a:solidFill>
                  <a:srgbClr val="000000"/>
                </a:solidFill>
              </a:rPr>
              <a:t>φάσμα του λευκού φωτός.</a:t>
            </a:r>
            <a:endParaRPr lang="el-GR" altLang="el-G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wipe(left)">
                                      <p:cBhvr>
                                        <p:cTn id="7" dur="5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11275"/>
                                        </p:tgtEl>
                                        <p:attrNameLst>
                                          <p:attrName>style.visibility</p:attrName>
                                        </p:attrNameLst>
                                      </p:cBhvr>
                                      <p:to>
                                        <p:strVal val="visible"/>
                                      </p:to>
                                    </p:set>
                                    <p:animEffect transition="in" filter="wedge">
                                      <p:cBhvr>
                                        <p:cTn id="16" dur="2000"/>
                                        <p:tgtEl>
                                          <p:spTgt spid="112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
            <a:extLst>
              <a:ext uri="{FF2B5EF4-FFF2-40B4-BE49-F238E27FC236}">
                <a16:creationId xmlns:a16="http://schemas.microsoft.com/office/drawing/2014/main" id="{1CA645AB-3F63-43B0-A63F-5283BAA220BA}"/>
              </a:ext>
            </a:extLst>
          </p:cNvPr>
          <p:cNvGrpSpPr>
            <a:grpSpLocks noChangeAspect="1"/>
          </p:cNvGrpSpPr>
          <p:nvPr/>
        </p:nvGrpSpPr>
        <p:grpSpPr bwMode="auto">
          <a:xfrm>
            <a:off x="1524001" y="0"/>
            <a:ext cx="6626225" cy="368300"/>
            <a:chOff x="385" y="391"/>
            <a:chExt cx="4174" cy="232"/>
          </a:xfrm>
        </p:grpSpPr>
        <p:sp>
          <p:nvSpPr>
            <p:cNvPr id="27657" name="AutoShape 5">
              <a:extLst>
                <a:ext uri="{FF2B5EF4-FFF2-40B4-BE49-F238E27FC236}">
                  <a16:creationId xmlns:a16="http://schemas.microsoft.com/office/drawing/2014/main" id="{0C9148D7-7283-4D2C-94E1-DAC2FE1E6F11}"/>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7658" name="Picture 6">
              <a:extLst>
                <a:ext uri="{FF2B5EF4-FFF2-40B4-BE49-F238E27FC236}">
                  <a16:creationId xmlns:a16="http://schemas.microsoft.com/office/drawing/2014/main" id="{08CD0ABD-760D-4411-B61A-551090EC52EA}"/>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
            <a:extLst>
              <a:ext uri="{FF2B5EF4-FFF2-40B4-BE49-F238E27FC236}">
                <a16:creationId xmlns:a16="http://schemas.microsoft.com/office/drawing/2014/main" id="{8CEF5456-BBC7-455C-A58F-25849733CE9D}"/>
              </a:ext>
            </a:extLst>
          </p:cNvPr>
          <p:cNvGrpSpPr>
            <a:grpSpLocks noChangeAspect="1"/>
          </p:cNvGrpSpPr>
          <p:nvPr/>
        </p:nvGrpSpPr>
        <p:grpSpPr bwMode="auto">
          <a:xfrm>
            <a:off x="6721476" y="692150"/>
            <a:ext cx="3946525" cy="3168650"/>
            <a:chOff x="3061" y="799"/>
            <a:chExt cx="1740" cy="1397"/>
          </a:xfrm>
        </p:grpSpPr>
        <p:sp>
          <p:nvSpPr>
            <p:cNvPr id="27655" name="AutoShape 12">
              <a:extLst>
                <a:ext uri="{FF2B5EF4-FFF2-40B4-BE49-F238E27FC236}">
                  <a16:creationId xmlns:a16="http://schemas.microsoft.com/office/drawing/2014/main" id="{5E7B2815-FC1B-4A1A-AE53-5CC3CFA7EAF1}"/>
                </a:ext>
              </a:extLst>
            </p:cNvPr>
            <p:cNvSpPr>
              <a:spLocks noChangeAspect="1" noChangeArrowheads="1" noTextEdit="1"/>
            </p:cNvSpPr>
            <p:nvPr/>
          </p:nvSpPr>
          <p:spPr bwMode="auto">
            <a:xfrm>
              <a:off x="3061" y="799"/>
              <a:ext cx="1740" cy="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7656" name="Picture 14">
              <a:extLst>
                <a:ext uri="{FF2B5EF4-FFF2-40B4-BE49-F238E27FC236}">
                  <a16:creationId xmlns:a16="http://schemas.microsoft.com/office/drawing/2014/main" id="{00685AA9-10C1-48D9-9ECA-43F3FFC4032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 y="799"/>
              <a:ext cx="1746"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8" name="Picture 14">
            <a:extLst>
              <a:ext uri="{FF2B5EF4-FFF2-40B4-BE49-F238E27FC236}">
                <a16:creationId xmlns:a16="http://schemas.microsoft.com/office/drawing/2014/main" id="{6937BD4C-6D8D-4EB1-A8AC-67851B01787A}"/>
              </a:ext>
            </a:extLst>
          </p:cNvPr>
          <p:cNvPicPr>
            <a:picLocks noChangeAspect="1" noChangeArrowheads="1"/>
          </p:cNvPicPr>
          <p:nvPr/>
        </p:nvPicPr>
        <p:blipFill>
          <a:blip r:embed="rId4">
            <a:clrChange>
              <a:clrFrom>
                <a:srgbClr val="FFFFFF"/>
              </a:clrFrom>
              <a:clrTo>
                <a:srgbClr val="FFFFFF">
                  <a:alpha val="0"/>
                </a:srgbClr>
              </a:clrTo>
            </a:clrChange>
            <a:lum bright="-20000" contrast="10000"/>
            <a:extLst>
              <a:ext uri="{28A0092B-C50C-407E-A947-70E740481C1C}">
                <a14:useLocalDpi xmlns:a14="http://schemas.microsoft.com/office/drawing/2010/main" val="0"/>
              </a:ext>
            </a:extLst>
          </a:blip>
          <a:srcRect/>
          <a:stretch>
            <a:fillRect/>
          </a:stretch>
        </p:blipFill>
        <p:spPr bwMode="auto">
          <a:xfrm>
            <a:off x="1524001" y="765176"/>
            <a:ext cx="50911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 Ορθογώνιο">
            <a:extLst>
              <a:ext uri="{FF2B5EF4-FFF2-40B4-BE49-F238E27FC236}">
                <a16:creationId xmlns:a16="http://schemas.microsoft.com/office/drawing/2014/main" id="{B50F07B1-AE94-4545-A98B-22B9105C918E}"/>
              </a:ext>
            </a:extLst>
          </p:cNvPr>
          <p:cNvSpPr>
            <a:spLocks noChangeArrowheads="1"/>
          </p:cNvSpPr>
          <p:nvPr/>
        </p:nvSpPr>
        <p:spPr bwMode="auto">
          <a:xfrm>
            <a:off x="1524000" y="38608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Βλέπουμε ότι οι ιώδεις ακτίνες εκτρέπονται περισσότερο, ενώ οι ερυθρές λιγότερο από τις άλλες που βρίσκονται ανάμεσά τους. Αυτό μας οδηγεί στο συμπέρασμα ότι η γωνία εκτροπής εξαρτάται από το μήκος κύματος κάθε χρώματος.</a:t>
            </a:r>
          </a:p>
        </p:txBody>
      </p:sp>
      <p:sp>
        <p:nvSpPr>
          <p:cNvPr id="19" name="18 - TextBox">
            <a:extLst>
              <a:ext uri="{FF2B5EF4-FFF2-40B4-BE49-F238E27FC236}">
                <a16:creationId xmlns:a16="http://schemas.microsoft.com/office/drawing/2014/main" id="{1E0D6A0C-1FD1-4F7F-98BA-711C8FCC099D}"/>
              </a:ext>
            </a:extLst>
          </p:cNvPr>
          <p:cNvSpPr txBox="1">
            <a:spLocks noChangeArrowheads="1"/>
          </p:cNvSpPr>
          <p:nvPr/>
        </p:nvSpPr>
        <p:spPr bwMode="auto">
          <a:xfrm>
            <a:off x="1524000" y="5634038"/>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a:solidFill>
                  <a:srgbClr val="000000"/>
                </a:solidFill>
              </a:rPr>
              <a:t>Η αντίληψη ενός χρώματος παραμένει η ίδια σε οποιοδήποτε μέσο διάδοσης γιατί η συχνότητα, η οποία είναι υπεύθυνη για το ερέθισμα στο μάτι, είναι αμετάβλητη σε όλα τα μέσα διάδοσης του φωτός.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box(out)">
                                      <p:cBhvr>
                                        <p:cTn id="7" dur="500"/>
                                        <p:tgtEl>
                                          <p:spTgt spid="21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
            <a:extLst>
              <a:ext uri="{FF2B5EF4-FFF2-40B4-BE49-F238E27FC236}">
                <a16:creationId xmlns:a16="http://schemas.microsoft.com/office/drawing/2014/main" id="{95300FF3-4FCC-4D92-9890-458B6CB502C4}"/>
              </a:ext>
            </a:extLst>
          </p:cNvPr>
          <p:cNvGrpSpPr>
            <a:grpSpLocks noChangeAspect="1"/>
          </p:cNvGrpSpPr>
          <p:nvPr/>
        </p:nvGrpSpPr>
        <p:grpSpPr bwMode="auto">
          <a:xfrm>
            <a:off x="1524001" y="0"/>
            <a:ext cx="6626225" cy="368300"/>
            <a:chOff x="385" y="391"/>
            <a:chExt cx="4174" cy="232"/>
          </a:xfrm>
        </p:grpSpPr>
        <p:sp>
          <p:nvSpPr>
            <p:cNvPr id="28679" name="AutoShape 5">
              <a:extLst>
                <a:ext uri="{FF2B5EF4-FFF2-40B4-BE49-F238E27FC236}">
                  <a16:creationId xmlns:a16="http://schemas.microsoft.com/office/drawing/2014/main" id="{6F379912-00A1-4743-9BF3-39D6C86D7E2A}"/>
                </a:ext>
              </a:extLst>
            </p:cNvPr>
            <p:cNvSpPr>
              <a:spLocks noChangeAspect="1" noChangeArrowheads="1" noTextEdit="1"/>
            </p:cNvSpPr>
            <p:nvPr/>
          </p:nvSpPr>
          <p:spPr bwMode="auto">
            <a:xfrm>
              <a:off x="385" y="391"/>
              <a:ext cx="417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8680" name="Picture 6">
              <a:extLst>
                <a:ext uri="{FF2B5EF4-FFF2-40B4-BE49-F238E27FC236}">
                  <a16:creationId xmlns:a16="http://schemas.microsoft.com/office/drawing/2014/main" id="{8237F276-C0FB-4745-B45F-96EE823FC303}"/>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85" y="391"/>
              <a:ext cx="41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4 - Ορθογώνιο">
            <a:extLst>
              <a:ext uri="{FF2B5EF4-FFF2-40B4-BE49-F238E27FC236}">
                <a16:creationId xmlns:a16="http://schemas.microsoft.com/office/drawing/2014/main" id="{5B1E9864-8B9A-4C6A-9003-45C4253381AD}"/>
              </a:ext>
            </a:extLst>
          </p:cNvPr>
          <p:cNvSpPr>
            <a:spLocks noChangeArrowheads="1"/>
          </p:cNvSpPr>
          <p:nvPr/>
        </p:nvSpPr>
        <p:spPr bwMode="auto">
          <a:xfrm>
            <a:off x="1524000" y="36449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sz="2000" b="1">
                <a:solidFill>
                  <a:srgbClr val="000000"/>
                </a:solidFill>
              </a:rPr>
              <a:t>Κάθε μονοχρωματική ακτίνα φωτός, όταν διαδίδεται σε ένα συγκεκριμένο οπτικό μέσο, χαρακτηρίζεται από ένα μοναδικό μήκος κύματος, που είναι η ταυτότητα του χρώματος για το μέσο αυτό.</a:t>
            </a:r>
            <a:endParaRPr lang="el-GR" altLang="el-GR" sz="2000">
              <a:solidFill>
                <a:srgbClr val="000000"/>
              </a:solidFill>
            </a:endParaRPr>
          </a:p>
        </p:txBody>
      </p:sp>
      <p:sp>
        <p:nvSpPr>
          <p:cNvPr id="6" name="5 - Ορθογώνιο">
            <a:extLst>
              <a:ext uri="{FF2B5EF4-FFF2-40B4-BE49-F238E27FC236}">
                <a16:creationId xmlns:a16="http://schemas.microsoft.com/office/drawing/2014/main" id="{CFBBD1C9-E0A2-4D3A-AE0D-3BD67CFABCC5}"/>
              </a:ext>
            </a:extLst>
          </p:cNvPr>
          <p:cNvSpPr>
            <a:spLocks noChangeArrowheads="1"/>
          </p:cNvSpPr>
          <p:nvPr/>
        </p:nvSpPr>
        <p:spPr bwMode="auto">
          <a:xfrm>
            <a:off x="1524000" y="486886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r>
              <a:rPr lang="el-GR" altLang="el-GR" sz="2000" b="1">
                <a:solidFill>
                  <a:srgbClr val="000000"/>
                </a:solidFill>
              </a:rPr>
              <a:t>Ο δείκτης διάθλασης του οπτικού μέσου έχει διαφορετική τιμή για κάθε χρώμα</a:t>
            </a:r>
            <a:endParaRPr lang="el-GR" altLang="el-GR" sz="2000">
              <a:solidFill>
                <a:srgbClr val="000000"/>
              </a:solidFill>
            </a:endParaRPr>
          </a:p>
        </p:txBody>
      </p:sp>
      <p:sp>
        <p:nvSpPr>
          <p:cNvPr id="7" name="6 - Ορθογώνιο">
            <a:extLst>
              <a:ext uri="{FF2B5EF4-FFF2-40B4-BE49-F238E27FC236}">
                <a16:creationId xmlns:a16="http://schemas.microsoft.com/office/drawing/2014/main" id="{4E326F43-1509-47FF-9223-03ABAC7CFC69}"/>
              </a:ext>
            </a:extLst>
          </p:cNvPr>
          <p:cNvSpPr>
            <a:spLocks noChangeArrowheads="1"/>
          </p:cNvSpPr>
          <p:nvPr/>
        </p:nvSpPr>
        <p:spPr bwMode="auto">
          <a:xfrm>
            <a:off x="1524000" y="544512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fontAlgn="base" hangingPunct="1">
              <a:spcBef>
                <a:spcPct val="0"/>
              </a:spcBef>
              <a:spcAft>
                <a:spcPct val="0"/>
              </a:spcAft>
            </a:pPr>
            <a:r>
              <a:rPr lang="el-GR" altLang="el-GR" sz="2000" b="1">
                <a:solidFill>
                  <a:srgbClr val="000000"/>
                </a:solidFill>
              </a:rPr>
              <a:t>Η γωνία εκτροπής κάθε χρώματος, όταν αυτό διέρχεται από οπτικό μέσο, εξαρτάται από το μήκος κύματος του χρώματος και όσο μεγαλύτερο είναι το μήκος κύματος τόσο μικρότερη είναι η γωνία εκτροπής.</a:t>
            </a:r>
            <a:endParaRPr lang="el-GR" altLang="el-GR" sz="2000">
              <a:solidFill>
                <a:srgbClr val="000000"/>
              </a:solidFill>
            </a:endParaRPr>
          </a:p>
        </p:txBody>
      </p:sp>
      <p:pic>
        <p:nvPicPr>
          <p:cNvPr id="8" name="Picture 11">
            <a:extLst>
              <a:ext uri="{FF2B5EF4-FFF2-40B4-BE49-F238E27FC236}">
                <a16:creationId xmlns:a16="http://schemas.microsoft.com/office/drawing/2014/main" id="{991665AF-33A3-447D-B5C8-59B5AF086A08}"/>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3216275" y="620713"/>
            <a:ext cx="5403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0CEA3A3C-A4B7-48BC-B935-F44C59501D4F}"/>
              </a:ext>
            </a:extLst>
          </p:cNvPr>
          <p:cNvPicPr>
            <a:picLocks noChangeAspect="1" noChangeArrowheads="1"/>
          </p:cNvPicPr>
          <p:nvPr/>
        </p:nvPicPr>
        <p:blipFill>
          <a:blip r:embed="rId2">
            <a:clrChange>
              <a:clrFrom>
                <a:srgbClr val="CEEBC6"/>
              </a:clrFrom>
              <a:clrTo>
                <a:srgbClr val="CEEBC6">
                  <a:alpha val="0"/>
                </a:srgbClr>
              </a:clrTo>
            </a:clrChange>
            <a:lum bright="-12000"/>
            <a:extLst>
              <a:ext uri="{28A0092B-C50C-407E-A947-70E740481C1C}">
                <a14:useLocalDpi xmlns:a14="http://schemas.microsoft.com/office/drawing/2010/main" val="0"/>
              </a:ext>
            </a:extLst>
          </a:blip>
          <a:srcRect/>
          <a:stretch>
            <a:fillRect/>
          </a:stretch>
        </p:blipFill>
        <p:spPr bwMode="auto">
          <a:xfrm>
            <a:off x="1992314" y="260351"/>
            <a:ext cx="35274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5E0F75DE-B048-49F8-B283-51121B69479A}"/>
              </a:ext>
            </a:extLst>
          </p:cNvPr>
          <p:cNvGrpSpPr>
            <a:grpSpLocks noChangeAspect="1"/>
          </p:cNvGrpSpPr>
          <p:nvPr/>
        </p:nvGrpSpPr>
        <p:grpSpPr bwMode="auto">
          <a:xfrm>
            <a:off x="2424114" y="1052513"/>
            <a:ext cx="3024187" cy="2787650"/>
            <a:chOff x="612" y="890"/>
            <a:chExt cx="1905" cy="1756"/>
          </a:xfrm>
        </p:grpSpPr>
        <p:sp>
          <p:nvSpPr>
            <p:cNvPr id="29714" name="AutoShape 6">
              <a:extLst>
                <a:ext uri="{FF2B5EF4-FFF2-40B4-BE49-F238E27FC236}">
                  <a16:creationId xmlns:a16="http://schemas.microsoft.com/office/drawing/2014/main" id="{9476CF3C-92E3-4A99-9948-B5ABEAB4088B}"/>
                </a:ext>
              </a:extLst>
            </p:cNvPr>
            <p:cNvSpPr>
              <a:spLocks noChangeAspect="1" noChangeArrowheads="1" noTextEdit="1"/>
            </p:cNvSpPr>
            <p:nvPr/>
          </p:nvSpPr>
          <p:spPr bwMode="auto">
            <a:xfrm>
              <a:off x="612" y="890"/>
              <a:ext cx="1905" cy="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9715" name="Picture 8">
              <a:extLst>
                <a:ext uri="{FF2B5EF4-FFF2-40B4-BE49-F238E27FC236}">
                  <a16:creationId xmlns:a16="http://schemas.microsoft.com/office/drawing/2014/main" id="{05EEC6BE-D772-4C64-A1E6-3B4C851CE3D7}"/>
                </a:ext>
              </a:extLst>
            </p:cNvPr>
            <p:cNvPicPr>
              <a:picLocks noChangeAspect="1" noChangeArrowheads="1"/>
            </p:cNvPicPr>
            <p:nvPr/>
          </p:nvPicPr>
          <p:blipFill>
            <a:blip r:embed="rId3">
              <a:clrChange>
                <a:clrFrom>
                  <a:srgbClr val="CEEBC6"/>
                </a:clrFrom>
                <a:clrTo>
                  <a:srgbClr val="CEEBC6">
                    <a:alpha val="0"/>
                  </a:srgbClr>
                </a:clrTo>
              </a:clrChange>
              <a:extLst>
                <a:ext uri="{28A0092B-C50C-407E-A947-70E740481C1C}">
                  <a14:useLocalDpi xmlns:a14="http://schemas.microsoft.com/office/drawing/2010/main" val="0"/>
                </a:ext>
              </a:extLst>
            </a:blip>
            <a:srcRect/>
            <a:stretch>
              <a:fillRect/>
            </a:stretch>
          </p:blipFill>
          <p:spPr bwMode="auto">
            <a:xfrm>
              <a:off x="612" y="890"/>
              <a:ext cx="1912"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a:extLst>
              <a:ext uri="{FF2B5EF4-FFF2-40B4-BE49-F238E27FC236}">
                <a16:creationId xmlns:a16="http://schemas.microsoft.com/office/drawing/2014/main" id="{B7E90D8A-A4A8-44C0-9BF9-701D04BC7CD7}"/>
              </a:ext>
            </a:extLst>
          </p:cNvPr>
          <p:cNvGrpSpPr>
            <a:grpSpLocks/>
          </p:cNvGrpSpPr>
          <p:nvPr/>
        </p:nvGrpSpPr>
        <p:grpSpPr bwMode="auto">
          <a:xfrm>
            <a:off x="6816725" y="260351"/>
            <a:ext cx="3003550" cy="3743325"/>
            <a:chOff x="3243" y="754"/>
            <a:chExt cx="1892" cy="2358"/>
          </a:xfrm>
        </p:grpSpPr>
        <p:grpSp>
          <p:nvGrpSpPr>
            <p:cNvPr id="29708" name="Group 11">
              <a:extLst>
                <a:ext uri="{FF2B5EF4-FFF2-40B4-BE49-F238E27FC236}">
                  <a16:creationId xmlns:a16="http://schemas.microsoft.com/office/drawing/2014/main" id="{EF72A0D2-FA1E-4D9A-8D58-C3BC569AD082}"/>
                </a:ext>
              </a:extLst>
            </p:cNvPr>
            <p:cNvGrpSpPr>
              <a:grpSpLocks noChangeAspect="1"/>
            </p:cNvGrpSpPr>
            <p:nvPr/>
          </p:nvGrpSpPr>
          <p:grpSpPr bwMode="auto">
            <a:xfrm>
              <a:off x="3243" y="1026"/>
              <a:ext cx="1892" cy="2086"/>
              <a:chOff x="3198" y="482"/>
              <a:chExt cx="1892" cy="2086"/>
            </a:xfrm>
          </p:grpSpPr>
          <p:sp>
            <p:nvSpPr>
              <p:cNvPr id="29712" name="AutoShape 10">
                <a:extLst>
                  <a:ext uri="{FF2B5EF4-FFF2-40B4-BE49-F238E27FC236}">
                    <a16:creationId xmlns:a16="http://schemas.microsoft.com/office/drawing/2014/main" id="{60AAF625-1F10-4788-891A-523EBA2C7380}"/>
                  </a:ext>
                </a:extLst>
              </p:cNvPr>
              <p:cNvSpPr>
                <a:spLocks noChangeAspect="1" noChangeArrowheads="1" noTextEdit="1"/>
              </p:cNvSpPr>
              <p:nvPr/>
            </p:nvSpPr>
            <p:spPr bwMode="auto">
              <a:xfrm>
                <a:off x="3198" y="482"/>
                <a:ext cx="1892"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9713" name="Picture 12">
                <a:extLst>
                  <a:ext uri="{FF2B5EF4-FFF2-40B4-BE49-F238E27FC236}">
                    <a16:creationId xmlns:a16="http://schemas.microsoft.com/office/drawing/2014/main" id="{A97F0B7E-689B-450C-BF97-C014FDEB49DE}"/>
                  </a:ext>
                </a:extLst>
              </p:cNvPr>
              <p:cNvPicPr>
                <a:picLocks noChangeAspect="1" noChangeArrowheads="1"/>
              </p:cNvPicPr>
              <p:nvPr/>
            </p:nvPicPr>
            <p:blipFill>
              <a:blip r:embed="rId4">
                <a:clrChange>
                  <a:clrFrom>
                    <a:srgbClr val="CEEBC6"/>
                  </a:clrFrom>
                  <a:clrTo>
                    <a:srgbClr val="CEEBC6">
                      <a:alpha val="0"/>
                    </a:srgbClr>
                  </a:clrTo>
                </a:clrChange>
                <a:lum bright="-6000"/>
                <a:extLst>
                  <a:ext uri="{28A0092B-C50C-407E-A947-70E740481C1C}">
                    <a14:useLocalDpi xmlns:a14="http://schemas.microsoft.com/office/drawing/2010/main" val="0"/>
                  </a:ext>
                </a:extLst>
              </a:blip>
              <a:srcRect/>
              <a:stretch>
                <a:fillRect/>
              </a:stretch>
            </p:blipFill>
            <p:spPr bwMode="auto">
              <a:xfrm>
                <a:off x="3198" y="482"/>
                <a:ext cx="1899" cy="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9" name="Group 15">
              <a:extLst>
                <a:ext uri="{FF2B5EF4-FFF2-40B4-BE49-F238E27FC236}">
                  <a16:creationId xmlns:a16="http://schemas.microsoft.com/office/drawing/2014/main" id="{0256A328-19A9-425F-A08A-B6752CA865C3}"/>
                </a:ext>
              </a:extLst>
            </p:cNvPr>
            <p:cNvGrpSpPr>
              <a:grpSpLocks noChangeAspect="1"/>
            </p:cNvGrpSpPr>
            <p:nvPr/>
          </p:nvGrpSpPr>
          <p:grpSpPr bwMode="auto">
            <a:xfrm>
              <a:off x="3288" y="754"/>
              <a:ext cx="1361" cy="205"/>
              <a:chOff x="3288" y="754"/>
              <a:chExt cx="1361" cy="205"/>
            </a:xfrm>
          </p:grpSpPr>
          <p:sp>
            <p:nvSpPr>
              <p:cNvPr id="29710" name="AutoShape 14">
                <a:extLst>
                  <a:ext uri="{FF2B5EF4-FFF2-40B4-BE49-F238E27FC236}">
                    <a16:creationId xmlns:a16="http://schemas.microsoft.com/office/drawing/2014/main" id="{59153F92-63C3-4B9C-A8B8-8AE689C7D01B}"/>
                  </a:ext>
                </a:extLst>
              </p:cNvPr>
              <p:cNvSpPr>
                <a:spLocks noChangeAspect="1" noChangeArrowheads="1" noTextEdit="1"/>
              </p:cNvSpPr>
              <p:nvPr/>
            </p:nvSpPr>
            <p:spPr bwMode="auto">
              <a:xfrm>
                <a:off x="3288" y="754"/>
                <a:ext cx="136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9711" name="Picture 16">
                <a:extLst>
                  <a:ext uri="{FF2B5EF4-FFF2-40B4-BE49-F238E27FC236}">
                    <a16:creationId xmlns:a16="http://schemas.microsoft.com/office/drawing/2014/main" id="{3BE65CE3-0E2C-48E9-A4E1-9A3B8DF7CF89}"/>
                  </a:ext>
                </a:extLst>
              </p:cNvPr>
              <p:cNvPicPr>
                <a:picLocks noChangeAspect="1" noChangeArrowheads="1"/>
              </p:cNvPicPr>
              <p:nvPr/>
            </p:nvPicPr>
            <p:blipFill>
              <a:blip r:embed="rId5">
                <a:clrChange>
                  <a:clrFrom>
                    <a:srgbClr val="CEEBC6"/>
                  </a:clrFrom>
                  <a:clrTo>
                    <a:srgbClr val="CEEBC6">
                      <a:alpha val="0"/>
                    </a:srgbClr>
                  </a:clrTo>
                </a:clrChange>
                <a:lum bright="-6000"/>
                <a:extLst>
                  <a:ext uri="{28A0092B-C50C-407E-A947-70E740481C1C}">
                    <a14:useLocalDpi xmlns:a14="http://schemas.microsoft.com/office/drawing/2010/main" val="0"/>
                  </a:ext>
                </a:extLst>
              </a:blip>
              <a:srcRect/>
              <a:stretch>
                <a:fillRect/>
              </a:stretch>
            </p:blipFill>
            <p:spPr bwMode="auto">
              <a:xfrm>
                <a:off x="3288" y="754"/>
                <a:ext cx="13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24">
            <a:extLst>
              <a:ext uri="{FF2B5EF4-FFF2-40B4-BE49-F238E27FC236}">
                <a16:creationId xmlns:a16="http://schemas.microsoft.com/office/drawing/2014/main" id="{EB614F23-77C5-442C-B42F-05EAA965A18B}"/>
              </a:ext>
            </a:extLst>
          </p:cNvPr>
          <p:cNvGrpSpPr>
            <a:grpSpLocks/>
          </p:cNvGrpSpPr>
          <p:nvPr/>
        </p:nvGrpSpPr>
        <p:grpSpPr bwMode="auto">
          <a:xfrm>
            <a:off x="1847850" y="4365626"/>
            <a:ext cx="2795588" cy="2055813"/>
            <a:chOff x="340" y="2659"/>
            <a:chExt cx="1761" cy="1295"/>
          </a:xfrm>
        </p:grpSpPr>
        <p:pic>
          <p:nvPicPr>
            <p:cNvPr id="29704" name="Picture 18">
              <a:extLst>
                <a:ext uri="{FF2B5EF4-FFF2-40B4-BE49-F238E27FC236}">
                  <a16:creationId xmlns:a16="http://schemas.microsoft.com/office/drawing/2014/main" id="{432653B6-CFB1-4CD0-9CFB-B5A90AAD3BBC}"/>
                </a:ext>
              </a:extLst>
            </p:cNvPr>
            <p:cNvPicPr>
              <a:picLocks noChangeAspect="1" noChangeArrowheads="1"/>
            </p:cNvPicPr>
            <p:nvPr/>
          </p:nvPicPr>
          <p:blipFill>
            <a:blip r:embed="rId6">
              <a:clrChange>
                <a:clrFrom>
                  <a:srgbClr val="CEEBC6"/>
                </a:clrFrom>
                <a:clrTo>
                  <a:srgbClr val="CEEBC6">
                    <a:alpha val="0"/>
                  </a:srgbClr>
                </a:clrTo>
              </a:clrChange>
              <a:lum bright="-6000"/>
              <a:extLst>
                <a:ext uri="{28A0092B-C50C-407E-A947-70E740481C1C}">
                  <a14:useLocalDpi xmlns:a14="http://schemas.microsoft.com/office/drawing/2010/main" val="0"/>
                </a:ext>
              </a:extLst>
            </a:blip>
            <a:srcRect/>
            <a:stretch>
              <a:fillRect/>
            </a:stretch>
          </p:blipFill>
          <p:spPr bwMode="auto">
            <a:xfrm>
              <a:off x="340" y="2659"/>
              <a:ext cx="167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Group 21">
              <a:extLst>
                <a:ext uri="{FF2B5EF4-FFF2-40B4-BE49-F238E27FC236}">
                  <a16:creationId xmlns:a16="http://schemas.microsoft.com/office/drawing/2014/main" id="{756DE134-E6F1-4259-97C4-30C695D8F3D8}"/>
                </a:ext>
              </a:extLst>
            </p:cNvPr>
            <p:cNvGrpSpPr>
              <a:grpSpLocks noChangeAspect="1"/>
            </p:cNvGrpSpPr>
            <p:nvPr/>
          </p:nvGrpSpPr>
          <p:grpSpPr bwMode="auto">
            <a:xfrm>
              <a:off x="385" y="3067"/>
              <a:ext cx="1716" cy="887"/>
              <a:chOff x="703" y="2840"/>
              <a:chExt cx="1716" cy="887"/>
            </a:xfrm>
          </p:grpSpPr>
          <p:sp>
            <p:nvSpPr>
              <p:cNvPr id="29706" name="AutoShape 20">
                <a:extLst>
                  <a:ext uri="{FF2B5EF4-FFF2-40B4-BE49-F238E27FC236}">
                    <a16:creationId xmlns:a16="http://schemas.microsoft.com/office/drawing/2014/main" id="{4CA2BCA7-4836-4ED3-93E3-BE7CDBD6EC72}"/>
                  </a:ext>
                </a:extLst>
              </p:cNvPr>
              <p:cNvSpPr>
                <a:spLocks noChangeAspect="1" noChangeArrowheads="1" noTextEdit="1"/>
              </p:cNvSpPr>
              <p:nvPr/>
            </p:nvSpPr>
            <p:spPr bwMode="auto">
              <a:xfrm>
                <a:off x="703" y="2840"/>
                <a:ext cx="1716"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29707" name="Picture 22">
                <a:extLst>
                  <a:ext uri="{FF2B5EF4-FFF2-40B4-BE49-F238E27FC236}">
                    <a16:creationId xmlns:a16="http://schemas.microsoft.com/office/drawing/2014/main" id="{445153F4-9350-4980-9490-32B2EC35713B}"/>
                  </a:ext>
                </a:extLst>
              </p:cNvPr>
              <p:cNvPicPr>
                <a:picLocks noChangeAspect="1" noChangeArrowheads="1"/>
              </p:cNvPicPr>
              <p:nvPr/>
            </p:nvPicPr>
            <p:blipFill>
              <a:blip r:embed="rId7">
                <a:clrChange>
                  <a:clrFrom>
                    <a:srgbClr val="CEEBC6"/>
                  </a:clrFrom>
                  <a:clrTo>
                    <a:srgbClr val="CEEBC6">
                      <a:alpha val="0"/>
                    </a:srgbClr>
                  </a:clrTo>
                </a:clrChange>
                <a:lum bright="-6000"/>
                <a:extLst>
                  <a:ext uri="{28A0092B-C50C-407E-A947-70E740481C1C}">
                    <a14:useLocalDpi xmlns:a14="http://schemas.microsoft.com/office/drawing/2010/main" val="0"/>
                  </a:ext>
                </a:extLst>
              </a:blip>
              <a:srcRect/>
              <a:stretch>
                <a:fillRect/>
              </a:stretch>
            </p:blipFill>
            <p:spPr bwMode="auto">
              <a:xfrm>
                <a:off x="703" y="2840"/>
                <a:ext cx="1722"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359" name="Picture 23">
            <a:extLst>
              <a:ext uri="{FF2B5EF4-FFF2-40B4-BE49-F238E27FC236}">
                <a16:creationId xmlns:a16="http://schemas.microsoft.com/office/drawing/2014/main" id="{8369FD69-F3F6-4DAF-8148-3898C9916F73}"/>
              </a:ext>
            </a:extLst>
          </p:cNvPr>
          <p:cNvPicPr>
            <a:picLocks noChangeAspect="1" noChangeArrowheads="1"/>
          </p:cNvPicPr>
          <p:nvPr/>
        </p:nvPicPr>
        <p:blipFill>
          <a:blip r:embed="rId8">
            <a:clrChange>
              <a:clrFrom>
                <a:srgbClr val="CEEBC6"/>
              </a:clrFrom>
              <a:clrTo>
                <a:srgbClr val="CEEBC6">
                  <a:alpha val="0"/>
                </a:srgbClr>
              </a:clrTo>
            </a:clrChange>
            <a:extLst>
              <a:ext uri="{28A0092B-C50C-407E-A947-70E740481C1C}">
                <a14:useLocalDpi xmlns:a14="http://schemas.microsoft.com/office/drawing/2010/main" val="0"/>
              </a:ext>
            </a:extLst>
          </a:blip>
          <a:srcRect/>
          <a:stretch>
            <a:fillRect/>
          </a:stretch>
        </p:blipFill>
        <p:spPr bwMode="auto">
          <a:xfrm>
            <a:off x="4800600" y="4797426"/>
            <a:ext cx="27241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5">
            <a:extLst>
              <a:ext uri="{FF2B5EF4-FFF2-40B4-BE49-F238E27FC236}">
                <a16:creationId xmlns:a16="http://schemas.microsoft.com/office/drawing/2014/main" id="{7A6AD04C-A34C-4C82-B11D-D8829D0BA500}"/>
              </a:ext>
            </a:extLst>
          </p:cNvPr>
          <p:cNvPicPr>
            <a:picLocks noChangeAspect="1" noChangeArrowheads="1"/>
          </p:cNvPicPr>
          <p:nvPr/>
        </p:nvPicPr>
        <p:blipFill>
          <a:blip r:embed="rId9">
            <a:clrChange>
              <a:clrFrom>
                <a:srgbClr val="CEEBC6"/>
              </a:clrFrom>
              <a:clrTo>
                <a:srgbClr val="CEEBC6">
                  <a:alpha val="0"/>
                </a:srgbClr>
              </a:clrTo>
            </a:clrChange>
            <a:extLst>
              <a:ext uri="{28A0092B-C50C-407E-A947-70E740481C1C}">
                <a14:useLocalDpi xmlns:a14="http://schemas.microsoft.com/office/drawing/2010/main" val="0"/>
              </a:ext>
            </a:extLst>
          </a:blip>
          <a:srcRect/>
          <a:stretch>
            <a:fillRect/>
          </a:stretch>
        </p:blipFill>
        <p:spPr bwMode="auto">
          <a:xfrm>
            <a:off x="7680325" y="4797425"/>
            <a:ext cx="27241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14359"/>
                                        </p:tgtEl>
                                        <p:attrNameLst>
                                          <p:attrName>style.visibility</p:attrName>
                                        </p:attrNameLst>
                                      </p:cBhvr>
                                      <p:to>
                                        <p:strVal val="visible"/>
                                      </p:to>
                                    </p:set>
                                    <p:animEffect transition="in" filter="strips(downRight)">
                                      <p:cBhvr>
                                        <p:cTn id="24" dur="500"/>
                                        <p:tgtEl>
                                          <p:spTgt spid="143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14361"/>
                                        </p:tgtEl>
                                        <p:attrNameLst>
                                          <p:attrName>style.visibility</p:attrName>
                                        </p:attrNameLst>
                                      </p:cBhvr>
                                      <p:to>
                                        <p:strVal val="visible"/>
                                      </p:to>
                                    </p:set>
                                    <p:animEffect transition="in" filter="strips(downRight)">
                                      <p:cBhvr>
                                        <p:cTn id="29" dur="5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203C8562-50ED-43E6-ABA7-9C19993E098A}"/>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135189" y="620714"/>
            <a:ext cx="4968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A0854E67-4076-42DD-A52B-EE2B77A5017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1088" y="1412876"/>
            <a:ext cx="417671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F7678C92-39D1-45A7-B333-01B7A7965AC9}"/>
              </a:ext>
            </a:extLst>
          </p:cNvPr>
          <p:cNvGrpSpPr>
            <a:grpSpLocks noChangeAspect="1"/>
          </p:cNvGrpSpPr>
          <p:nvPr/>
        </p:nvGrpSpPr>
        <p:grpSpPr bwMode="auto">
          <a:xfrm>
            <a:off x="6743701" y="1484314"/>
            <a:ext cx="3497263" cy="3527425"/>
            <a:chOff x="657" y="1979"/>
            <a:chExt cx="2203" cy="2222"/>
          </a:xfrm>
        </p:grpSpPr>
        <p:sp>
          <p:nvSpPr>
            <p:cNvPr id="30731" name="AutoShape 7">
              <a:extLst>
                <a:ext uri="{FF2B5EF4-FFF2-40B4-BE49-F238E27FC236}">
                  <a16:creationId xmlns:a16="http://schemas.microsoft.com/office/drawing/2014/main" id="{D632F377-5094-485B-BD00-9BEF892FE1F4}"/>
                </a:ext>
              </a:extLst>
            </p:cNvPr>
            <p:cNvSpPr>
              <a:spLocks noChangeAspect="1" noChangeArrowheads="1" noTextEdit="1"/>
            </p:cNvSpPr>
            <p:nvPr/>
          </p:nvSpPr>
          <p:spPr bwMode="auto">
            <a:xfrm>
              <a:off x="657" y="1979"/>
              <a:ext cx="2203" cy="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0732" name="Picture 9">
              <a:extLst>
                <a:ext uri="{FF2B5EF4-FFF2-40B4-BE49-F238E27FC236}">
                  <a16:creationId xmlns:a16="http://schemas.microsoft.com/office/drawing/2014/main" id="{982A55A6-8855-444A-9900-1A6E7487EA4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 y="1979"/>
              <a:ext cx="2210" cy="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a:extLst>
              <a:ext uri="{FF2B5EF4-FFF2-40B4-BE49-F238E27FC236}">
                <a16:creationId xmlns:a16="http://schemas.microsoft.com/office/drawing/2014/main" id="{19566D67-EE1A-4D8B-8888-15F6F9B8539E}"/>
              </a:ext>
            </a:extLst>
          </p:cNvPr>
          <p:cNvGrpSpPr>
            <a:grpSpLocks noChangeAspect="1"/>
          </p:cNvGrpSpPr>
          <p:nvPr/>
        </p:nvGrpSpPr>
        <p:grpSpPr bwMode="auto">
          <a:xfrm>
            <a:off x="2351089" y="5445125"/>
            <a:ext cx="7705725" cy="984250"/>
            <a:chOff x="521" y="3294"/>
            <a:chExt cx="4854" cy="620"/>
          </a:xfrm>
        </p:grpSpPr>
        <p:sp>
          <p:nvSpPr>
            <p:cNvPr id="30729" name="AutoShape 11">
              <a:extLst>
                <a:ext uri="{FF2B5EF4-FFF2-40B4-BE49-F238E27FC236}">
                  <a16:creationId xmlns:a16="http://schemas.microsoft.com/office/drawing/2014/main" id="{9F431C13-6086-4D00-A367-20DCB2347CBF}"/>
                </a:ext>
              </a:extLst>
            </p:cNvPr>
            <p:cNvSpPr>
              <a:spLocks noChangeAspect="1" noChangeArrowheads="1" noTextEdit="1"/>
            </p:cNvSpPr>
            <p:nvPr/>
          </p:nvSpPr>
          <p:spPr bwMode="auto">
            <a:xfrm>
              <a:off x="521" y="3294"/>
              <a:ext cx="4854"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0730" name="Picture 13">
              <a:extLst>
                <a:ext uri="{FF2B5EF4-FFF2-40B4-BE49-F238E27FC236}">
                  <a16:creationId xmlns:a16="http://schemas.microsoft.com/office/drawing/2014/main" id="{FD828BD0-068D-49FA-9EBE-1076EEE5CDB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 y="3294"/>
              <a:ext cx="4864"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7">
            <a:extLst>
              <a:ext uri="{FF2B5EF4-FFF2-40B4-BE49-F238E27FC236}">
                <a16:creationId xmlns:a16="http://schemas.microsoft.com/office/drawing/2014/main" id="{47E63011-8171-413A-949F-212790CBAE17}"/>
              </a:ext>
            </a:extLst>
          </p:cNvPr>
          <p:cNvGrpSpPr>
            <a:grpSpLocks noChangeAspect="1"/>
          </p:cNvGrpSpPr>
          <p:nvPr/>
        </p:nvGrpSpPr>
        <p:grpSpPr bwMode="auto">
          <a:xfrm>
            <a:off x="2711451" y="3068639"/>
            <a:ext cx="3313113" cy="2135187"/>
            <a:chOff x="748" y="1933"/>
            <a:chExt cx="2087" cy="1345"/>
          </a:xfrm>
        </p:grpSpPr>
        <p:sp>
          <p:nvSpPr>
            <p:cNvPr id="30727" name="AutoShape 16">
              <a:extLst>
                <a:ext uri="{FF2B5EF4-FFF2-40B4-BE49-F238E27FC236}">
                  <a16:creationId xmlns:a16="http://schemas.microsoft.com/office/drawing/2014/main" id="{AE8393F3-993E-4FC6-8ABC-05064140276E}"/>
                </a:ext>
              </a:extLst>
            </p:cNvPr>
            <p:cNvSpPr>
              <a:spLocks noChangeAspect="1" noChangeArrowheads="1" noTextEdit="1"/>
            </p:cNvSpPr>
            <p:nvPr/>
          </p:nvSpPr>
          <p:spPr bwMode="auto">
            <a:xfrm>
              <a:off x="748" y="1933"/>
              <a:ext cx="2087" cy="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0728" name="Picture 18">
              <a:extLst>
                <a:ext uri="{FF2B5EF4-FFF2-40B4-BE49-F238E27FC236}">
                  <a16:creationId xmlns:a16="http://schemas.microsoft.com/office/drawing/2014/main" id="{08C7CB9F-CF70-436A-AB2A-E83C953439B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 y="1933"/>
              <a:ext cx="2094"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strips(downRight)">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E252B1F9-3049-4771-8552-4B2B2675E3DF}"/>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135189" y="620714"/>
            <a:ext cx="4968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A2746CF4-1CD1-46EF-9693-2AEED4BFB645}"/>
              </a:ext>
            </a:extLst>
          </p:cNvPr>
          <p:cNvGrpSpPr>
            <a:grpSpLocks noChangeAspect="1"/>
          </p:cNvGrpSpPr>
          <p:nvPr/>
        </p:nvGrpSpPr>
        <p:grpSpPr bwMode="auto">
          <a:xfrm>
            <a:off x="2135189" y="1773239"/>
            <a:ext cx="6480175" cy="860425"/>
            <a:chOff x="431" y="1117"/>
            <a:chExt cx="4082" cy="542"/>
          </a:xfrm>
        </p:grpSpPr>
        <p:sp>
          <p:nvSpPr>
            <p:cNvPr id="31761" name="AutoShape 8">
              <a:extLst>
                <a:ext uri="{FF2B5EF4-FFF2-40B4-BE49-F238E27FC236}">
                  <a16:creationId xmlns:a16="http://schemas.microsoft.com/office/drawing/2014/main" id="{0DF0E40F-00CC-46A2-B5EC-03ACCB1ADB00}"/>
                </a:ext>
              </a:extLst>
            </p:cNvPr>
            <p:cNvSpPr>
              <a:spLocks noChangeAspect="1" noChangeArrowheads="1" noTextEdit="1"/>
            </p:cNvSpPr>
            <p:nvPr/>
          </p:nvSpPr>
          <p:spPr bwMode="auto">
            <a:xfrm>
              <a:off x="431" y="1117"/>
              <a:ext cx="4082"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1762" name="Picture 10">
              <a:extLst>
                <a:ext uri="{FF2B5EF4-FFF2-40B4-BE49-F238E27FC236}">
                  <a16:creationId xmlns:a16="http://schemas.microsoft.com/office/drawing/2014/main" id="{0E999CB0-5D6B-4F27-8DE0-7DA106D8CBB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 y="1117"/>
              <a:ext cx="409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a:extLst>
              <a:ext uri="{FF2B5EF4-FFF2-40B4-BE49-F238E27FC236}">
                <a16:creationId xmlns:a16="http://schemas.microsoft.com/office/drawing/2014/main" id="{AC5618AF-CBEB-46BD-A8F7-9AF953E69A2E}"/>
              </a:ext>
            </a:extLst>
          </p:cNvPr>
          <p:cNvGrpSpPr>
            <a:grpSpLocks noChangeAspect="1"/>
          </p:cNvGrpSpPr>
          <p:nvPr/>
        </p:nvGrpSpPr>
        <p:grpSpPr bwMode="auto">
          <a:xfrm>
            <a:off x="2208213" y="1196975"/>
            <a:ext cx="5975350" cy="331788"/>
            <a:chOff x="431" y="890"/>
            <a:chExt cx="4082" cy="227"/>
          </a:xfrm>
        </p:grpSpPr>
        <p:sp>
          <p:nvSpPr>
            <p:cNvPr id="31759" name="AutoShape 11">
              <a:extLst>
                <a:ext uri="{FF2B5EF4-FFF2-40B4-BE49-F238E27FC236}">
                  <a16:creationId xmlns:a16="http://schemas.microsoft.com/office/drawing/2014/main" id="{9D77D9FD-AA36-4A57-B26E-63231B3F3CEC}"/>
                </a:ext>
              </a:extLst>
            </p:cNvPr>
            <p:cNvSpPr>
              <a:spLocks noChangeAspect="1" noChangeArrowheads="1" noTextEdit="1"/>
            </p:cNvSpPr>
            <p:nvPr/>
          </p:nvSpPr>
          <p:spPr bwMode="auto">
            <a:xfrm>
              <a:off x="431" y="890"/>
              <a:ext cx="408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1760" name="Picture 13">
              <a:extLst>
                <a:ext uri="{FF2B5EF4-FFF2-40B4-BE49-F238E27FC236}">
                  <a16:creationId xmlns:a16="http://schemas.microsoft.com/office/drawing/2014/main" id="{721F35C1-24B2-4C0E-A262-A05015B469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 y="890"/>
              <a:ext cx="409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a:extLst>
              <a:ext uri="{FF2B5EF4-FFF2-40B4-BE49-F238E27FC236}">
                <a16:creationId xmlns:a16="http://schemas.microsoft.com/office/drawing/2014/main" id="{4F4FAF9E-3AED-44CD-AD35-99EC0F7F8DE3}"/>
              </a:ext>
            </a:extLst>
          </p:cNvPr>
          <p:cNvGrpSpPr>
            <a:grpSpLocks noChangeAspect="1"/>
          </p:cNvGrpSpPr>
          <p:nvPr/>
        </p:nvGrpSpPr>
        <p:grpSpPr bwMode="auto">
          <a:xfrm>
            <a:off x="2135189" y="2636839"/>
            <a:ext cx="6624637" cy="325437"/>
            <a:chOff x="431" y="1706"/>
            <a:chExt cx="4190" cy="206"/>
          </a:xfrm>
        </p:grpSpPr>
        <p:sp>
          <p:nvSpPr>
            <p:cNvPr id="31757" name="AutoShape 15">
              <a:extLst>
                <a:ext uri="{FF2B5EF4-FFF2-40B4-BE49-F238E27FC236}">
                  <a16:creationId xmlns:a16="http://schemas.microsoft.com/office/drawing/2014/main" id="{70C329A8-6F31-4A99-ACCE-A588693F60F9}"/>
                </a:ext>
              </a:extLst>
            </p:cNvPr>
            <p:cNvSpPr>
              <a:spLocks noChangeAspect="1" noChangeArrowheads="1" noTextEdit="1"/>
            </p:cNvSpPr>
            <p:nvPr/>
          </p:nvSpPr>
          <p:spPr bwMode="auto">
            <a:xfrm>
              <a:off x="431" y="1706"/>
              <a:ext cx="41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1758" name="Picture 17">
              <a:extLst>
                <a:ext uri="{FF2B5EF4-FFF2-40B4-BE49-F238E27FC236}">
                  <a16:creationId xmlns:a16="http://schemas.microsoft.com/office/drawing/2014/main" id="{EF593401-7614-41AB-ACF1-F6653B84A0A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 y="1706"/>
              <a:ext cx="419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0">
            <a:extLst>
              <a:ext uri="{FF2B5EF4-FFF2-40B4-BE49-F238E27FC236}">
                <a16:creationId xmlns:a16="http://schemas.microsoft.com/office/drawing/2014/main" id="{3929EC1F-BFAA-414F-A46A-4B6B5E1D0049}"/>
              </a:ext>
            </a:extLst>
          </p:cNvPr>
          <p:cNvGrpSpPr>
            <a:grpSpLocks noChangeAspect="1"/>
          </p:cNvGrpSpPr>
          <p:nvPr/>
        </p:nvGrpSpPr>
        <p:grpSpPr bwMode="auto">
          <a:xfrm>
            <a:off x="2135188" y="3141663"/>
            <a:ext cx="6902450" cy="577850"/>
            <a:chOff x="340" y="2205"/>
            <a:chExt cx="4348" cy="364"/>
          </a:xfrm>
        </p:grpSpPr>
        <p:sp>
          <p:nvSpPr>
            <p:cNvPr id="31755" name="AutoShape 19">
              <a:extLst>
                <a:ext uri="{FF2B5EF4-FFF2-40B4-BE49-F238E27FC236}">
                  <a16:creationId xmlns:a16="http://schemas.microsoft.com/office/drawing/2014/main" id="{E1EE7672-4BA3-48F8-9B2F-606D76900FEA}"/>
                </a:ext>
              </a:extLst>
            </p:cNvPr>
            <p:cNvSpPr>
              <a:spLocks noChangeAspect="1" noChangeArrowheads="1" noTextEdit="1"/>
            </p:cNvSpPr>
            <p:nvPr/>
          </p:nvSpPr>
          <p:spPr bwMode="auto">
            <a:xfrm>
              <a:off x="340" y="2205"/>
              <a:ext cx="434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1756" name="Picture 21">
              <a:extLst>
                <a:ext uri="{FF2B5EF4-FFF2-40B4-BE49-F238E27FC236}">
                  <a16:creationId xmlns:a16="http://schemas.microsoft.com/office/drawing/2014/main" id="{D3814ECF-C65B-4EB8-BDEB-DBA816EFE52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 y="2205"/>
              <a:ext cx="43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4">
            <a:extLst>
              <a:ext uri="{FF2B5EF4-FFF2-40B4-BE49-F238E27FC236}">
                <a16:creationId xmlns:a16="http://schemas.microsoft.com/office/drawing/2014/main" id="{B15F60AB-1723-402B-9207-6AC712CD1A37}"/>
              </a:ext>
            </a:extLst>
          </p:cNvPr>
          <p:cNvGrpSpPr>
            <a:grpSpLocks noChangeAspect="1"/>
          </p:cNvGrpSpPr>
          <p:nvPr/>
        </p:nvGrpSpPr>
        <p:grpSpPr bwMode="auto">
          <a:xfrm>
            <a:off x="2135189" y="3860801"/>
            <a:ext cx="6840537" cy="1787525"/>
            <a:chOff x="1412" y="1779"/>
            <a:chExt cx="2936" cy="767"/>
          </a:xfrm>
        </p:grpSpPr>
        <p:sp>
          <p:nvSpPr>
            <p:cNvPr id="31753" name="AutoShape 23">
              <a:extLst>
                <a:ext uri="{FF2B5EF4-FFF2-40B4-BE49-F238E27FC236}">
                  <a16:creationId xmlns:a16="http://schemas.microsoft.com/office/drawing/2014/main" id="{731139DE-5DB3-4352-A1DB-F5936EF02D6D}"/>
                </a:ext>
              </a:extLst>
            </p:cNvPr>
            <p:cNvSpPr>
              <a:spLocks noChangeAspect="1" noChangeArrowheads="1" noTextEdit="1"/>
            </p:cNvSpPr>
            <p:nvPr/>
          </p:nvSpPr>
          <p:spPr bwMode="auto">
            <a:xfrm>
              <a:off x="1412" y="1779"/>
              <a:ext cx="2936"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1754" name="Picture 25">
              <a:extLst>
                <a:ext uri="{FF2B5EF4-FFF2-40B4-BE49-F238E27FC236}">
                  <a16:creationId xmlns:a16="http://schemas.microsoft.com/office/drawing/2014/main" id="{BB638BA8-7D03-4365-B53F-A161BB8BC55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2" y="1779"/>
              <a:ext cx="2942"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10" name="Picture 26">
            <a:extLst>
              <a:ext uri="{FF2B5EF4-FFF2-40B4-BE49-F238E27FC236}">
                <a16:creationId xmlns:a16="http://schemas.microsoft.com/office/drawing/2014/main" id="{B2E462F4-381D-4CEF-BC65-6667CC631D8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188" y="5734051"/>
            <a:ext cx="69135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410"/>
                                        </p:tgtEl>
                                        <p:attrNameLst>
                                          <p:attrName>style.visibility</p:attrName>
                                        </p:attrNameLst>
                                      </p:cBhvr>
                                      <p:to>
                                        <p:strVal val="visible"/>
                                      </p:to>
                                    </p:set>
                                    <p:anim calcmode="lin" valueType="num">
                                      <p:cBhvr additive="base">
                                        <p:cTn id="37" dur="500" fill="hold"/>
                                        <p:tgtEl>
                                          <p:spTgt spid="16410"/>
                                        </p:tgtEl>
                                        <p:attrNameLst>
                                          <p:attrName>ppt_x</p:attrName>
                                        </p:attrNameLst>
                                      </p:cBhvr>
                                      <p:tavLst>
                                        <p:tav tm="0">
                                          <p:val>
                                            <p:strVal val="0-#ppt_w/2"/>
                                          </p:val>
                                        </p:tav>
                                        <p:tav tm="100000">
                                          <p:val>
                                            <p:strVal val="#ppt_x"/>
                                          </p:val>
                                        </p:tav>
                                      </p:tavLst>
                                    </p:anim>
                                    <p:anim calcmode="lin" valueType="num">
                                      <p:cBhvr additive="base">
                                        <p:cTn id="38" dur="500" fill="hold"/>
                                        <p:tgtEl>
                                          <p:spTgt spid="16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9C3ACA6B-8BE7-4A14-B6A8-34C134FA1ABD}"/>
              </a:ext>
            </a:extLst>
          </p:cNvPr>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135189" y="620714"/>
            <a:ext cx="4968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0943EC5D-EDAE-4485-A15D-11AB2EBF6C7E}"/>
              </a:ext>
            </a:extLst>
          </p:cNvPr>
          <p:cNvGrpSpPr>
            <a:grpSpLocks noChangeAspect="1"/>
          </p:cNvGrpSpPr>
          <p:nvPr/>
        </p:nvGrpSpPr>
        <p:grpSpPr bwMode="auto">
          <a:xfrm>
            <a:off x="2424114" y="1412875"/>
            <a:ext cx="2268537" cy="2217738"/>
            <a:chOff x="567" y="890"/>
            <a:chExt cx="1429" cy="1397"/>
          </a:xfrm>
        </p:grpSpPr>
        <p:sp>
          <p:nvSpPr>
            <p:cNvPr id="32784" name="AutoShape 6">
              <a:extLst>
                <a:ext uri="{FF2B5EF4-FFF2-40B4-BE49-F238E27FC236}">
                  <a16:creationId xmlns:a16="http://schemas.microsoft.com/office/drawing/2014/main" id="{38E6CD02-EF0B-475A-9B3B-7BE1A9E87A99}"/>
                </a:ext>
              </a:extLst>
            </p:cNvPr>
            <p:cNvSpPr>
              <a:spLocks noChangeAspect="1" noChangeArrowheads="1" noTextEdit="1"/>
            </p:cNvSpPr>
            <p:nvPr/>
          </p:nvSpPr>
          <p:spPr bwMode="auto">
            <a:xfrm>
              <a:off x="567" y="890"/>
              <a:ext cx="1429" cy="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2785" name="Picture 8">
              <a:extLst>
                <a:ext uri="{FF2B5EF4-FFF2-40B4-BE49-F238E27FC236}">
                  <a16:creationId xmlns:a16="http://schemas.microsoft.com/office/drawing/2014/main" id="{79310277-14C7-46B6-AFA1-A111EEB509E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 y="890"/>
              <a:ext cx="1435"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F26B4ACB-A076-4D3F-9980-76BE643ABD12}"/>
              </a:ext>
            </a:extLst>
          </p:cNvPr>
          <p:cNvGrpSpPr>
            <a:grpSpLocks noChangeAspect="1"/>
          </p:cNvGrpSpPr>
          <p:nvPr/>
        </p:nvGrpSpPr>
        <p:grpSpPr bwMode="auto">
          <a:xfrm>
            <a:off x="5016500" y="1412875"/>
            <a:ext cx="2230438" cy="2198688"/>
            <a:chOff x="2200" y="890"/>
            <a:chExt cx="1405" cy="1385"/>
          </a:xfrm>
        </p:grpSpPr>
        <p:sp>
          <p:nvSpPr>
            <p:cNvPr id="32782" name="AutoShape 10">
              <a:extLst>
                <a:ext uri="{FF2B5EF4-FFF2-40B4-BE49-F238E27FC236}">
                  <a16:creationId xmlns:a16="http://schemas.microsoft.com/office/drawing/2014/main" id="{7BBF2A0B-93B2-4765-96D3-91E108C93B7B}"/>
                </a:ext>
              </a:extLst>
            </p:cNvPr>
            <p:cNvSpPr>
              <a:spLocks noChangeAspect="1" noChangeArrowheads="1" noTextEdit="1"/>
            </p:cNvSpPr>
            <p:nvPr/>
          </p:nvSpPr>
          <p:spPr bwMode="auto">
            <a:xfrm>
              <a:off x="2200" y="890"/>
              <a:ext cx="1405"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2783" name="Picture 12">
              <a:extLst>
                <a:ext uri="{FF2B5EF4-FFF2-40B4-BE49-F238E27FC236}">
                  <a16:creationId xmlns:a16="http://schemas.microsoft.com/office/drawing/2014/main" id="{38AFE5C7-E350-4EF7-ABFC-2BD8721B1F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0" y="890"/>
              <a:ext cx="141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a:extLst>
              <a:ext uri="{FF2B5EF4-FFF2-40B4-BE49-F238E27FC236}">
                <a16:creationId xmlns:a16="http://schemas.microsoft.com/office/drawing/2014/main" id="{9B23504E-38B8-4C98-AFDD-91020C37ACDD}"/>
              </a:ext>
            </a:extLst>
          </p:cNvPr>
          <p:cNvGrpSpPr>
            <a:grpSpLocks noChangeAspect="1"/>
          </p:cNvGrpSpPr>
          <p:nvPr/>
        </p:nvGrpSpPr>
        <p:grpSpPr bwMode="auto">
          <a:xfrm>
            <a:off x="2424114" y="3860800"/>
            <a:ext cx="6218237" cy="533400"/>
            <a:chOff x="567" y="2432"/>
            <a:chExt cx="3917" cy="336"/>
          </a:xfrm>
        </p:grpSpPr>
        <p:sp>
          <p:nvSpPr>
            <p:cNvPr id="32780" name="AutoShape 14">
              <a:extLst>
                <a:ext uri="{FF2B5EF4-FFF2-40B4-BE49-F238E27FC236}">
                  <a16:creationId xmlns:a16="http://schemas.microsoft.com/office/drawing/2014/main" id="{A211DB27-0A91-4D7B-A1A2-6AA14A343D0A}"/>
                </a:ext>
              </a:extLst>
            </p:cNvPr>
            <p:cNvSpPr>
              <a:spLocks noChangeAspect="1" noChangeArrowheads="1" noTextEdit="1"/>
            </p:cNvSpPr>
            <p:nvPr/>
          </p:nvSpPr>
          <p:spPr bwMode="auto">
            <a:xfrm>
              <a:off x="567" y="2432"/>
              <a:ext cx="391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2781" name="Picture 16">
              <a:extLst>
                <a:ext uri="{FF2B5EF4-FFF2-40B4-BE49-F238E27FC236}">
                  <a16:creationId xmlns:a16="http://schemas.microsoft.com/office/drawing/2014/main" id="{AE52697D-46A6-41D4-8A10-550B2E519ED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 y="2432"/>
              <a:ext cx="3925"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9">
            <a:extLst>
              <a:ext uri="{FF2B5EF4-FFF2-40B4-BE49-F238E27FC236}">
                <a16:creationId xmlns:a16="http://schemas.microsoft.com/office/drawing/2014/main" id="{CC3D1B9F-0D7F-49AC-82FA-FBD5A317A11F}"/>
              </a:ext>
            </a:extLst>
          </p:cNvPr>
          <p:cNvGrpSpPr>
            <a:grpSpLocks noChangeAspect="1"/>
          </p:cNvGrpSpPr>
          <p:nvPr/>
        </p:nvGrpSpPr>
        <p:grpSpPr bwMode="auto">
          <a:xfrm>
            <a:off x="2424113" y="4508501"/>
            <a:ext cx="6119812" cy="512763"/>
            <a:chOff x="1412" y="2039"/>
            <a:chExt cx="2936" cy="246"/>
          </a:xfrm>
        </p:grpSpPr>
        <p:sp>
          <p:nvSpPr>
            <p:cNvPr id="32778" name="AutoShape 18">
              <a:extLst>
                <a:ext uri="{FF2B5EF4-FFF2-40B4-BE49-F238E27FC236}">
                  <a16:creationId xmlns:a16="http://schemas.microsoft.com/office/drawing/2014/main" id="{DA1E79AD-2145-4D5A-963B-DE5A541F99DC}"/>
                </a:ext>
              </a:extLst>
            </p:cNvPr>
            <p:cNvSpPr>
              <a:spLocks noChangeAspect="1" noChangeArrowheads="1" noTextEdit="1"/>
            </p:cNvSpPr>
            <p:nvPr/>
          </p:nvSpPr>
          <p:spPr bwMode="auto">
            <a:xfrm>
              <a:off x="1412" y="2039"/>
              <a:ext cx="293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2779" name="Picture 20">
              <a:extLst>
                <a:ext uri="{FF2B5EF4-FFF2-40B4-BE49-F238E27FC236}">
                  <a16:creationId xmlns:a16="http://schemas.microsoft.com/office/drawing/2014/main" id="{7AA64CED-F26F-4BB2-8349-BF3B56E7370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2" y="2039"/>
              <a:ext cx="29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3">
            <a:extLst>
              <a:ext uri="{FF2B5EF4-FFF2-40B4-BE49-F238E27FC236}">
                <a16:creationId xmlns:a16="http://schemas.microsoft.com/office/drawing/2014/main" id="{3CC06779-E5A1-4CE5-B16E-28FA39E25746}"/>
              </a:ext>
            </a:extLst>
          </p:cNvPr>
          <p:cNvGrpSpPr>
            <a:grpSpLocks noChangeAspect="1"/>
          </p:cNvGrpSpPr>
          <p:nvPr/>
        </p:nvGrpSpPr>
        <p:grpSpPr bwMode="auto">
          <a:xfrm>
            <a:off x="2495550" y="5157789"/>
            <a:ext cx="6192838" cy="382587"/>
            <a:chOff x="1519" y="2078"/>
            <a:chExt cx="2721" cy="168"/>
          </a:xfrm>
        </p:grpSpPr>
        <p:sp>
          <p:nvSpPr>
            <p:cNvPr id="32776" name="AutoShape 22">
              <a:extLst>
                <a:ext uri="{FF2B5EF4-FFF2-40B4-BE49-F238E27FC236}">
                  <a16:creationId xmlns:a16="http://schemas.microsoft.com/office/drawing/2014/main" id="{A2ABB894-2850-4A94-B534-3817399F09C7}"/>
                </a:ext>
              </a:extLst>
            </p:cNvPr>
            <p:cNvSpPr>
              <a:spLocks noChangeAspect="1" noChangeArrowheads="1" noTextEdit="1"/>
            </p:cNvSpPr>
            <p:nvPr/>
          </p:nvSpPr>
          <p:spPr bwMode="auto">
            <a:xfrm>
              <a:off x="1519" y="2078"/>
              <a:ext cx="272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2777" name="Picture 24">
              <a:extLst>
                <a:ext uri="{FF2B5EF4-FFF2-40B4-BE49-F238E27FC236}">
                  <a16:creationId xmlns:a16="http://schemas.microsoft.com/office/drawing/2014/main" id="{2AD847EB-D6A9-480E-A7E4-E4E45A5432C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9" y="2078"/>
              <a:ext cx="2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a:extLst>
              <a:ext uri="{FF2B5EF4-FFF2-40B4-BE49-F238E27FC236}">
                <a16:creationId xmlns:a16="http://schemas.microsoft.com/office/drawing/2014/main" id="{1B90C70A-A3A3-4FA9-89E6-7F67F520BF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288" y="981076"/>
            <a:ext cx="2133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a16="http://schemas.microsoft.com/office/drawing/2014/main" id="{0A7EA32B-BF49-46EC-BD53-EBBB5AFF2F20}"/>
              </a:ext>
            </a:extLst>
          </p:cNvPr>
          <p:cNvPicPr>
            <a:picLocks noChangeAspect="1" noChangeArrowheads="1"/>
          </p:cNvPicPr>
          <p:nvPr/>
        </p:nvPicPr>
        <p:blipFill>
          <a:blip r:embed="rId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524000" y="1"/>
            <a:ext cx="5105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C8361713-2666-4F3B-8FF8-7E174EED93E4}"/>
              </a:ext>
            </a:extLst>
          </p:cNvPr>
          <p:cNvGrpSpPr>
            <a:grpSpLocks/>
          </p:cNvGrpSpPr>
          <p:nvPr/>
        </p:nvGrpSpPr>
        <p:grpSpPr bwMode="auto">
          <a:xfrm>
            <a:off x="2063751" y="3068638"/>
            <a:ext cx="1914525" cy="1752600"/>
            <a:chOff x="336" y="2352"/>
            <a:chExt cx="1206" cy="1104"/>
          </a:xfrm>
        </p:grpSpPr>
        <p:sp>
          <p:nvSpPr>
            <p:cNvPr id="5132" name="Line 4">
              <a:extLst>
                <a:ext uri="{FF2B5EF4-FFF2-40B4-BE49-F238E27FC236}">
                  <a16:creationId xmlns:a16="http://schemas.microsoft.com/office/drawing/2014/main" id="{A65543C6-F56F-4F33-A46E-76AB20BB6552}"/>
                </a:ext>
              </a:extLst>
            </p:cNvPr>
            <p:cNvSpPr>
              <a:spLocks noChangeShapeType="1"/>
            </p:cNvSpPr>
            <p:nvPr/>
          </p:nvSpPr>
          <p:spPr bwMode="auto">
            <a:xfrm>
              <a:off x="960" y="235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5133" name="Picture 5">
              <a:extLst>
                <a:ext uri="{FF2B5EF4-FFF2-40B4-BE49-F238E27FC236}">
                  <a16:creationId xmlns:a16="http://schemas.microsoft.com/office/drawing/2014/main" id="{C5F97917-16E9-448C-A8EA-4F132EDA1D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2736"/>
              <a:ext cx="120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a:extLst>
              <a:ext uri="{FF2B5EF4-FFF2-40B4-BE49-F238E27FC236}">
                <a16:creationId xmlns:a16="http://schemas.microsoft.com/office/drawing/2014/main" id="{0DA32875-9C24-494B-95FE-76EF6DDD8A2E}"/>
              </a:ext>
            </a:extLst>
          </p:cNvPr>
          <p:cNvGrpSpPr>
            <a:grpSpLocks/>
          </p:cNvGrpSpPr>
          <p:nvPr/>
        </p:nvGrpSpPr>
        <p:grpSpPr bwMode="auto">
          <a:xfrm>
            <a:off x="3863975" y="1484313"/>
            <a:ext cx="2362200" cy="2590800"/>
            <a:chOff x="1632" y="1056"/>
            <a:chExt cx="1346" cy="1638"/>
          </a:xfrm>
        </p:grpSpPr>
        <p:pic>
          <p:nvPicPr>
            <p:cNvPr id="5130" name="Picture 7">
              <a:extLst>
                <a:ext uri="{FF2B5EF4-FFF2-40B4-BE49-F238E27FC236}">
                  <a16:creationId xmlns:a16="http://schemas.microsoft.com/office/drawing/2014/main" id="{454AADD3-BBB7-4E1B-AF6D-59931A87A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056"/>
              <a:ext cx="1346"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8">
              <a:extLst>
                <a:ext uri="{FF2B5EF4-FFF2-40B4-BE49-F238E27FC236}">
                  <a16:creationId xmlns:a16="http://schemas.microsoft.com/office/drawing/2014/main" id="{64F1C4CA-BC74-40F9-AAAB-3BF14BD857D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6" y="2544"/>
              <a:ext cx="9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a16="http://schemas.microsoft.com/office/drawing/2014/main" id="{089CA17A-7B8D-4E8B-A954-DF5F2AB2D2A4}"/>
              </a:ext>
            </a:extLst>
          </p:cNvPr>
          <p:cNvGrpSpPr>
            <a:grpSpLocks/>
          </p:cNvGrpSpPr>
          <p:nvPr/>
        </p:nvGrpSpPr>
        <p:grpSpPr bwMode="auto">
          <a:xfrm>
            <a:off x="3863975" y="4005264"/>
            <a:ext cx="2514600" cy="1838325"/>
            <a:chOff x="1632" y="2736"/>
            <a:chExt cx="1584" cy="1158"/>
          </a:xfrm>
        </p:grpSpPr>
        <p:pic>
          <p:nvPicPr>
            <p:cNvPr id="5128" name="Picture 10">
              <a:extLst>
                <a:ext uri="{FF2B5EF4-FFF2-40B4-BE49-F238E27FC236}">
                  <a16:creationId xmlns:a16="http://schemas.microsoft.com/office/drawing/2014/main" id="{574DF419-2A4D-4F91-AF17-34DD5C379A9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 y="2928"/>
              <a:ext cx="158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Line 11">
              <a:extLst>
                <a:ext uri="{FF2B5EF4-FFF2-40B4-BE49-F238E27FC236}">
                  <a16:creationId xmlns:a16="http://schemas.microsoft.com/office/drawing/2014/main" id="{B956F3E6-E4F1-4D58-99BA-4AC8A065298F}"/>
                </a:ext>
              </a:extLst>
            </p:cNvPr>
            <p:cNvSpPr>
              <a:spLocks noChangeShapeType="1"/>
            </p:cNvSpPr>
            <p:nvPr/>
          </p:nvSpPr>
          <p:spPr bwMode="auto">
            <a:xfrm>
              <a:off x="2400" y="273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grpSp>
      <p:pic>
        <p:nvPicPr>
          <p:cNvPr id="27" name="Picture 2" descr="Συμβολή κυμάτων Στιγμιότυπο οθόνης">
            <a:hlinkClick r:id="rId8"/>
            <a:extLst>
              <a:ext uri="{FF2B5EF4-FFF2-40B4-BE49-F238E27FC236}">
                <a16:creationId xmlns:a16="http://schemas.microsoft.com/office/drawing/2014/main" id="{571E970B-0952-4D51-A6FD-283779DE33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7801" y="3213101"/>
            <a:ext cx="37242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out)">
                                      <p:cBhvr>
                                        <p:cTn id="16" dur="500"/>
                                        <p:tgtEl>
                                          <p:spTgt spid="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a:extLst>
              <a:ext uri="{FF2B5EF4-FFF2-40B4-BE49-F238E27FC236}">
                <a16:creationId xmlns:a16="http://schemas.microsoft.com/office/drawing/2014/main" id="{74D5E21E-8976-412A-8D18-EC88CD5AB0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826" y="1412875"/>
            <a:ext cx="85693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a:extLst>
              <a:ext uri="{FF2B5EF4-FFF2-40B4-BE49-F238E27FC236}">
                <a16:creationId xmlns:a16="http://schemas.microsoft.com/office/drawing/2014/main" id="{7592FBA9-A0B1-4465-A46D-EF68B51C1451}"/>
              </a:ext>
            </a:extLst>
          </p:cNvPr>
          <p:cNvPicPr>
            <a:picLocks noChangeAspect="1" noChangeArrowheads="1"/>
          </p:cNvPicPr>
          <p:nvPr/>
        </p:nvPicPr>
        <p:blipFill>
          <a:blip r:embed="rId3">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135189" y="620714"/>
            <a:ext cx="4968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7A7082F8-9BBA-4A0E-A7EC-8B4FB88A6C26}"/>
              </a:ext>
            </a:extLst>
          </p:cNvPr>
          <p:cNvGrpSpPr>
            <a:grpSpLocks noChangeAspect="1"/>
          </p:cNvGrpSpPr>
          <p:nvPr/>
        </p:nvGrpSpPr>
        <p:grpSpPr bwMode="auto">
          <a:xfrm>
            <a:off x="2495551" y="3933826"/>
            <a:ext cx="7561263" cy="1960563"/>
            <a:chOff x="612" y="2478"/>
            <a:chExt cx="4763" cy="1235"/>
          </a:xfrm>
        </p:grpSpPr>
        <p:sp>
          <p:nvSpPr>
            <p:cNvPr id="33797" name="AutoShape 7">
              <a:extLst>
                <a:ext uri="{FF2B5EF4-FFF2-40B4-BE49-F238E27FC236}">
                  <a16:creationId xmlns:a16="http://schemas.microsoft.com/office/drawing/2014/main" id="{C28E5B28-993B-4910-B813-E84794E542A9}"/>
                </a:ext>
              </a:extLst>
            </p:cNvPr>
            <p:cNvSpPr>
              <a:spLocks noChangeAspect="1" noChangeArrowheads="1" noTextEdit="1"/>
            </p:cNvSpPr>
            <p:nvPr/>
          </p:nvSpPr>
          <p:spPr bwMode="auto">
            <a:xfrm>
              <a:off x="612" y="2478"/>
              <a:ext cx="4763"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33798" name="Picture 9">
              <a:extLst>
                <a:ext uri="{FF2B5EF4-FFF2-40B4-BE49-F238E27FC236}">
                  <a16:creationId xmlns:a16="http://schemas.microsoft.com/office/drawing/2014/main" id="{434B7FCC-C411-4974-BA35-EF69AD0AE2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 y="2478"/>
              <a:ext cx="4773"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Horizontal)">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E2CD586-1D09-4AC3-9340-D50CA07AC578}"/>
              </a:ext>
            </a:extLst>
          </p:cNvPr>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362200" y="533401"/>
            <a:ext cx="6324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FA6F4960-50CB-4E81-A36E-241389D3103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3389" y="1557339"/>
            <a:ext cx="4587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00C0AC87-8C07-4F9D-88C3-C4999BC14FB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800" y="1628776"/>
            <a:ext cx="32766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81D018BF-8894-4662-A2DA-4CE0C9195B3C}"/>
              </a:ext>
            </a:extLst>
          </p:cNvPr>
          <p:cNvPicPr>
            <a:picLocks noChangeAspect="1" noChangeArrowheads="1"/>
          </p:cNvPicPr>
          <p:nvPr/>
        </p:nvPicPr>
        <p:blipFill>
          <a:blip r:embed="rId5">
            <a:clrChange>
              <a:clrFrom>
                <a:srgbClr val="C6EBF7"/>
              </a:clrFrom>
              <a:clrTo>
                <a:srgbClr val="C6EBF7">
                  <a:alpha val="0"/>
                </a:srgbClr>
              </a:clrTo>
            </a:clrChange>
            <a:extLst>
              <a:ext uri="{28A0092B-C50C-407E-A947-70E740481C1C}">
                <a14:useLocalDpi xmlns:a14="http://schemas.microsoft.com/office/drawing/2010/main" val="0"/>
              </a:ext>
            </a:extLst>
          </a:blip>
          <a:srcRect/>
          <a:stretch>
            <a:fillRect/>
          </a:stretch>
        </p:blipFill>
        <p:spPr bwMode="auto">
          <a:xfrm>
            <a:off x="2640013" y="5876925"/>
            <a:ext cx="7391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wave-on-a-string Στιγμιότυπο οθόνης">
            <a:hlinkClick r:id="rId6"/>
            <a:extLst>
              <a:ext uri="{FF2B5EF4-FFF2-40B4-BE49-F238E27FC236}">
                <a16:creationId xmlns:a16="http://schemas.microsoft.com/office/drawing/2014/main" id="{CA31179C-78ED-4E3D-8084-9C97749F25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01" y="3644901"/>
            <a:ext cx="33829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left)">
                                      <p:cBhvr>
                                        <p:cTn id="13" dur="500"/>
                                        <p:tgtEl>
                                          <p:spTgt spid="41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7175"/>
                                        </p:tgtEl>
                                        <p:attrNameLst>
                                          <p:attrName>style.visibility</p:attrName>
                                        </p:attrNameLst>
                                      </p:cBhvr>
                                      <p:to>
                                        <p:strVal val="visible"/>
                                      </p:to>
                                    </p:set>
                                    <p:animEffect transition="in" filter="box(out)">
                                      <p:cBhvr>
                                        <p:cTn id="18" dur="500"/>
                                        <p:tgtEl>
                                          <p:spTgt spid="71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additive="base">
                                        <p:cTn id="23" dur="500" fill="hold"/>
                                        <p:tgtEl>
                                          <p:spTgt spid="4102"/>
                                        </p:tgtEl>
                                        <p:attrNameLst>
                                          <p:attrName>ppt_x</p:attrName>
                                        </p:attrNameLst>
                                      </p:cBhvr>
                                      <p:tavLst>
                                        <p:tav tm="0">
                                          <p:val>
                                            <p:strVal val="#ppt_x"/>
                                          </p:val>
                                        </p:tav>
                                        <p:tav tm="100000">
                                          <p:val>
                                            <p:strVal val="#ppt_x"/>
                                          </p:val>
                                        </p:tav>
                                      </p:tavLst>
                                    </p:anim>
                                    <p:anim calcmode="lin" valueType="num">
                                      <p:cBhvr additive="base">
                                        <p:cTn id="2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Ραδιοκύματα Στιγμιότυπο οθόνης">
            <a:hlinkClick r:id="rId2"/>
            <a:extLst>
              <a:ext uri="{FF2B5EF4-FFF2-40B4-BE49-F238E27FC236}">
                <a16:creationId xmlns:a16="http://schemas.microsoft.com/office/drawing/2014/main" id="{2E2395A1-D3E5-4B6C-8264-1F9269CE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052514"/>
            <a:ext cx="72009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a:extLst>
              <a:ext uri="{FF2B5EF4-FFF2-40B4-BE49-F238E27FC236}">
                <a16:creationId xmlns:a16="http://schemas.microsoft.com/office/drawing/2014/main" id="{F1AF4520-1403-42C4-9309-0343B106DD9B}"/>
              </a:ext>
            </a:extLst>
          </p:cNvPr>
          <p:cNvPicPr>
            <a:picLocks noChangeAspect="1" noChangeArrowheads="1"/>
          </p:cNvPicPr>
          <p:nvPr/>
        </p:nvPicPr>
        <p:blipFill>
          <a:blip r:embed="rId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524000" y="1"/>
            <a:ext cx="6324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4">
            <a:extLst>
              <a:ext uri="{FF2B5EF4-FFF2-40B4-BE49-F238E27FC236}">
                <a16:creationId xmlns:a16="http://schemas.microsoft.com/office/drawing/2014/main" id="{8AD0B01B-0D59-4363-B712-6438E306238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288" y="981076"/>
            <a:ext cx="2133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a:extLst>
              <a:ext uri="{FF2B5EF4-FFF2-40B4-BE49-F238E27FC236}">
                <a16:creationId xmlns:a16="http://schemas.microsoft.com/office/drawing/2014/main" id="{B4CF111E-E784-4F63-8B56-BA6DC7E74E0E}"/>
              </a:ext>
            </a:extLst>
          </p:cNvPr>
          <p:cNvPicPr>
            <a:picLocks noChangeAspect="1" noChangeArrowheads="1"/>
          </p:cNvPicPr>
          <p:nvPr/>
        </p:nvPicPr>
        <p:blipFill>
          <a:blip r:embed="rId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524000" y="1"/>
            <a:ext cx="5105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32C3C446-B64D-4AC4-95E6-BEB70BD13171}"/>
              </a:ext>
            </a:extLst>
          </p:cNvPr>
          <p:cNvGrpSpPr>
            <a:grpSpLocks/>
          </p:cNvGrpSpPr>
          <p:nvPr/>
        </p:nvGrpSpPr>
        <p:grpSpPr bwMode="auto">
          <a:xfrm>
            <a:off x="2063751" y="3068638"/>
            <a:ext cx="1914525" cy="1752600"/>
            <a:chOff x="336" y="2352"/>
            <a:chExt cx="1206" cy="1104"/>
          </a:xfrm>
        </p:grpSpPr>
        <p:sp>
          <p:nvSpPr>
            <p:cNvPr id="8210" name="Line 4">
              <a:extLst>
                <a:ext uri="{FF2B5EF4-FFF2-40B4-BE49-F238E27FC236}">
                  <a16:creationId xmlns:a16="http://schemas.microsoft.com/office/drawing/2014/main" id="{C9BF3B01-FFFF-419C-B1F2-A8E44E666A50}"/>
                </a:ext>
              </a:extLst>
            </p:cNvPr>
            <p:cNvSpPr>
              <a:spLocks noChangeShapeType="1"/>
            </p:cNvSpPr>
            <p:nvPr/>
          </p:nvSpPr>
          <p:spPr bwMode="auto">
            <a:xfrm>
              <a:off x="960" y="235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8211" name="Picture 5">
              <a:extLst>
                <a:ext uri="{FF2B5EF4-FFF2-40B4-BE49-F238E27FC236}">
                  <a16:creationId xmlns:a16="http://schemas.microsoft.com/office/drawing/2014/main" id="{D61469BF-F0AF-4301-8315-5E0ED835AC2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2736"/>
              <a:ext cx="120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a:extLst>
              <a:ext uri="{FF2B5EF4-FFF2-40B4-BE49-F238E27FC236}">
                <a16:creationId xmlns:a16="http://schemas.microsoft.com/office/drawing/2014/main" id="{7CA9D0DD-5C05-4B5D-BC94-FB34CEA014ED}"/>
              </a:ext>
            </a:extLst>
          </p:cNvPr>
          <p:cNvGrpSpPr>
            <a:grpSpLocks/>
          </p:cNvGrpSpPr>
          <p:nvPr/>
        </p:nvGrpSpPr>
        <p:grpSpPr bwMode="auto">
          <a:xfrm>
            <a:off x="3863975" y="1412875"/>
            <a:ext cx="2362200" cy="2590800"/>
            <a:chOff x="1632" y="1056"/>
            <a:chExt cx="1346" cy="1638"/>
          </a:xfrm>
        </p:grpSpPr>
        <p:pic>
          <p:nvPicPr>
            <p:cNvPr id="8208" name="Picture 7">
              <a:extLst>
                <a:ext uri="{FF2B5EF4-FFF2-40B4-BE49-F238E27FC236}">
                  <a16:creationId xmlns:a16="http://schemas.microsoft.com/office/drawing/2014/main" id="{88C97468-0378-4CFC-9FEA-96F108EA7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056"/>
              <a:ext cx="1346"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8">
              <a:extLst>
                <a:ext uri="{FF2B5EF4-FFF2-40B4-BE49-F238E27FC236}">
                  <a16:creationId xmlns:a16="http://schemas.microsoft.com/office/drawing/2014/main" id="{489CE0DB-C510-4CA5-87F7-5F4D8152FD0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6" y="2544"/>
              <a:ext cx="9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a16="http://schemas.microsoft.com/office/drawing/2014/main" id="{0D425E77-03A7-446E-ABE8-36F9226C5FD8}"/>
              </a:ext>
            </a:extLst>
          </p:cNvPr>
          <p:cNvGrpSpPr>
            <a:grpSpLocks/>
          </p:cNvGrpSpPr>
          <p:nvPr/>
        </p:nvGrpSpPr>
        <p:grpSpPr bwMode="auto">
          <a:xfrm>
            <a:off x="3863975" y="3933826"/>
            <a:ext cx="2514600" cy="1838325"/>
            <a:chOff x="1632" y="2736"/>
            <a:chExt cx="1584" cy="1158"/>
          </a:xfrm>
        </p:grpSpPr>
        <p:pic>
          <p:nvPicPr>
            <p:cNvPr id="8206" name="Picture 10">
              <a:extLst>
                <a:ext uri="{FF2B5EF4-FFF2-40B4-BE49-F238E27FC236}">
                  <a16:creationId xmlns:a16="http://schemas.microsoft.com/office/drawing/2014/main" id="{CEBB9E9A-E526-4B2A-B259-4ECEBC7FA61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 y="2928"/>
              <a:ext cx="158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Line 11">
              <a:extLst>
                <a:ext uri="{FF2B5EF4-FFF2-40B4-BE49-F238E27FC236}">
                  <a16:creationId xmlns:a16="http://schemas.microsoft.com/office/drawing/2014/main" id="{84776F0B-5E4F-4AF2-9EC1-63C09FA3D346}"/>
                </a:ext>
              </a:extLst>
            </p:cNvPr>
            <p:cNvSpPr>
              <a:spLocks noChangeShapeType="1"/>
            </p:cNvSpPr>
            <p:nvPr/>
          </p:nvSpPr>
          <p:spPr bwMode="auto">
            <a:xfrm>
              <a:off x="2400" y="273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grpSp>
      <p:grpSp>
        <p:nvGrpSpPr>
          <p:cNvPr id="5" name="Group 30">
            <a:extLst>
              <a:ext uri="{FF2B5EF4-FFF2-40B4-BE49-F238E27FC236}">
                <a16:creationId xmlns:a16="http://schemas.microsoft.com/office/drawing/2014/main" id="{50082255-E284-42C0-BB3E-F60B59AF1BED}"/>
              </a:ext>
            </a:extLst>
          </p:cNvPr>
          <p:cNvGrpSpPr>
            <a:grpSpLocks/>
          </p:cNvGrpSpPr>
          <p:nvPr/>
        </p:nvGrpSpPr>
        <p:grpSpPr bwMode="auto">
          <a:xfrm>
            <a:off x="6096000" y="4797425"/>
            <a:ext cx="2286000" cy="1066800"/>
            <a:chOff x="3216" y="3072"/>
            <a:chExt cx="1440" cy="672"/>
          </a:xfrm>
        </p:grpSpPr>
        <p:pic>
          <p:nvPicPr>
            <p:cNvPr id="8204" name="Picture 17">
              <a:extLst>
                <a:ext uri="{FF2B5EF4-FFF2-40B4-BE49-F238E27FC236}">
                  <a16:creationId xmlns:a16="http://schemas.microsoft.com/office/drawing/2014/main" id="{69C20497-0536-46D4-8E63-CF1958B8F143}"/>
                </a:ext>
              </a:extLst>
            </p:cNvPr>
            <p:cNvPicPr>
              <a:picLocks noChangeAspect="1" noChangeArrowheads="1"/>
            </p:cNvPicPr>
            <p:nvPr/>
          </p:nvPicPr>
          <p:blipFill>
            <a:blip r:embed="rId8">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216" y="3360"/>
              <a:ext cx="144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Line 18">
              <a:extLst>
                <a:ext uri="{FF2B5EF4-FFF2-40B4-BE49-F238E27FC236}">
                  <a16:creationId xmlns:a16="http://schemas.microsoft.com/office/drawing/2014/main" id="{24BEF16D-0FCA-44C4-8D52-4936F2FEE2AC}"/>
                </a:ext>
              </a:extLst>
            </p:cNvPr>
            <p:cNvSpPr>
              <a:spLocks noChangeShapeType="1"/>
            </p:cNvSpPr>
            <p:nvPr/>
          </p:nvSpPr>
          <p:spPr bwMode="auto">
            <a:xfrm>
              <a:off x="3888" y="307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grpSp>
      <p:pic>
        <p:nvPicPr>
          <p:cNvPr id="4124" name="Picture 28" descr="Φάσμα μελανού σώματος Στιγμιότυπο οθόνης">
            <a:hlinkClick r:id="rId9"/>
            <a:extLst>
              <a:ext uri="{FF2B5EF4-FFF2-40B4-BE49-F238E27FC236}">
                <a16:creationId xmlns:a16="http://schemas.microsoft.com/office/drawing/2014/main" id="{AB36ABC3-2CE3-484D-A9B9-71900E79CD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5863" y="3284538"/>
            <a:ext cx="29400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6">
            <a:extLst>
              <a:ext uri="{FF2B5EF4-FFF2-40B4-BE49-F238E27FC236}">
                <a16:creationId xmlns:a16="http://schemas.microsoft.com/office/drawing/2014/main" id="{71B5CD40-E5D4-43BA-AD40-20A43BB95A20}"/>
              </a:ext>
            </a:extLst>
          </p:cNvPr>
          <p:cNvGrpSpPr>
            <a:grpSpLocks/>
          </p:cNvGrpSpPr>
          <p:nvPr/>
        </p:nvGrpSpPr>
        <p:grpSpPr bwMode="auto">
          <a:xfrm>
            <a:off x="5880101" y="1700214"/>
            <a:ext cx="2320925" cy="2744787"/>
            <a:chOff x="3024" y="1296"/>
            <a:chExt cx="1462" cy="1729"/>
          </a:xfrm>
        </p:grpSpPr>
        <p:pic>
          <p:nvPicPr>
            <p:cNvPr id="8202" name="Picture 14">
              <a:extLst>
                <a:ext uri="{FF2B5EF4-FFF2-40B4-BE49-F238E27FC236}">
                  <a16:creationId xmlns:a16="http://schemas.microsoft.com/office/drawing/2014/main" id="{4BE9130F-34BA-4517-AACE-D4F87D367B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4" y="1296"/>
              <a:ext cx="146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5">
              <a:extLst>
                <a:ext uri="{FF2B5EF4-FFF2-40B4-BE49-F238E27FC236}">
                  <a16:creationId xmlns:a16="http://schemas.microsoft.com/office/drawing/2014/main" id="{2DA04B93-6471-4082-B303-47296D51FE67}"/>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0" y="2928"/>
              <a:ext cx="1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4124"/>
                                        </p:tgtEl>
                                        <p:attrNameLst>
                                          <p:attrName>style.visibility</p:attrName>
                                        </p:attrNameLst>
                                      </p:cBhvr>
                                      <p:to>
                                        <p:strVal val="visible"/>
                                      </p:to>
                                    </p:set>
                                    <p:animEffect transition="in" filter="box(out)">
                                      <p:cBhvr>
                                        <p:cTn id="25" dur="500"/>
                                        <p:tgtEl>
                                          <p:spTgt spid="41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Φωτοηλεκτρικό φαινόμενο Στιγμιότυπο οθόνης">
            <a:hlinkClick r:id="rId2"/>
            <a:extLst>
              <a:ext uri="{FF2B5EF4-FFF2-40B4-BE49-F238E27FC236}">
                <a16:creationId xmlns:a16="http://schemas.microsoft.com/office/drawing/2014/main" id="{779F411B-28DA-4861-A4E4-04F86EAFA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25538"/>
            <a:ext cx="79248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a:extLst>
              <a:ext uri="{FF2B5EF4-FFF2-40B4-BE49-F238E27FC236}">
                <a16:creationId xmlns:a16="http://schemas.microsoft.com/office/drawing/2014/main" id="{D59EF82A-36D2-4192-960A-27D898D7194C}"/>
              </a:ext>
            </a:extLst>
          </p:cNvPr>
          <p:cNvPicPr>
            <a:picLocks noChangeAspect="1" noChangeArrowheads="1"/>
          </p:cNvPicPr>
          <p:nvPr/>
        </p:nvPicPr>
        <p:blipFill>
          <a:blip r:embed="rId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279650" y="333376"/>
            <a:ext cx="5105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ox(out)">
                                      <p:cBhvr>
                                        <p:cTn id="7" dur="500"/>
                                        <p:tgtEl>
                                          <p:spTgt spid="16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a:extLst>
              <a:ext uri="{FF2B5EF4-FFF2-40B4-BE49-F238E27FC236}">
                <a16:creationId xmlns:a16="http://schemas.microsoft.com/office/drawing/2014/main" id="{2EBDEC58-4430-48E7-AEDD-BB2F92B8E06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288" y="981076"/>
            <a:ext cx="2133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a:extLst>
              <a:ext uri="{FF2B5EF4-FFF2-40B4-BE49-F238E27FC236}">
                <a16:creationId xmlns:a16="http://schemas.microsoft.com/office/drawing/2014/main" id="{8A590078-4117-409E-9694-9F544240EE8E}"/>
              </a:ext>
            </a:extLst>
          </p:cNvPr>
          <p:cNvPicPr>
            <a:picLocks noChangeAspect="1" noChangeArrowheads="1"/>
          </p:cNvPicPr>
          <p:nvPr/>
        </p:nvPicPr>
        <p:blipFill>
          <a:blip r:embed="rId3">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524000" y="1"/>
            <a:ext cx="5105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A28F1021-7F66-45BF-B7A8-77CD0C01C7BC}"/>
              </a:ext>
            </a:extLst>
          </p:cNvPr>
          <p:cNvGrpSpPr>
            <a:grpSpLocks/>
          </p:cNvGrpSpPr>
          <p:nvPr/>
        </p:nvGrpSpPr>
        <p:grpSpPr bwMode="auto">
          <a:xfrm>
            <a:off x="2063751" y="3068638"/>
            <a:ext cx="1914525" cy="1752600"/>
            <a:chOff x="336" y="2352"/>
            <a:chExt cx="1206" cy="1104"/>
          </a:xfrm>
        </p:grpSpPr>
        <p:sp>
          <p:nvSpPr>
            <p:cNvPr id="10263" name="Line 4">
              <a:extLst>
                <a:ext uri="{FF2B5EF4-FFF2-40B4-BE49-F238E27FC236}">
                  <a16:creationId xmlns:a16="http://schemas.microsoft.com/office/drawing/2014/main" id="{BF2E5573-42CD-47F3-9A67-F8E159C00682}"/>
                </a:ext>
              </a:extLst>
            </p:cNvPr>
            <p:cNvSpPr>
              <a:spLocks noChangeShapeType="1"/>
            </p:cNvSpPr>
            <p:nvPr/>
          </p:nvSpPr>
          <p:spPr bwMode="auto">
            <a:xfrm>
              <a:off x="960" y="235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pic>
          <p:nvPicPr>
            <p:cNvPr id="10264" name="Picture 5">
              <a:extLst>
                <a:ext uri="{FF2B5EF4-FFF2-40B4-BE49-F238E27FC236}">
                  <a16:creationId xmlns:a16="http://schemas.microsoft.com/office/drawing/2014/main" id="{750E297A-D9AE-4436-BEB6-07E6EE73DA1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 y="2736"/>
              <a:ext cx="120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a:extLst>
              <a:ext uri="{FF2B5EF4-FFF2-40B4-BE49-F238E27FC236}">
                <a16:creationId xmlns:a16="http://schemas.microsoft.com/office/drawing/2014/main" id="{D0650CE5-064D-4CC6-8890-3EDB093BB294}"/>
              </a:ext>
            </a:extLst>
          </p:cNvPr>
          <p:cNvGrpSpPr>
            <a:grpSpLocks/>
          </p:cNvGrpSpPr>
          <p:nvPr/>
        </p:nvGrpSpPr>
        <p:grpSpPr bwMode="auto">
          <a:xfrm>
            <a:off x="3863975" y="1412875"/>
            <a:ext cx="2362200" cy="2590800"/>
            <a:chOff x="1632" y="1056"/>
            <a:chExt cx="1346" cy="1638"/>
          </a:xfrm>
        </p:grpSpPr>
        <p:pic>
          <p:nvPicPr>
            <p:cNvPr id="10261" name="Picture 7">
              <a:extLst>
                <a:ext uri="{FF2B5EF4-FFF2-40B4-BE49-F238E27FC236}">
                  <a16:creationId xmlns:a16="http://schemas.microsoft.com/office/drawing/2014/main" id="{0ED06586-A5B1-4FEB-812C-6074A71A8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056"/>
              <a:ext cx="1346"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8">
              <a:extLst>
                <a:ext uri="{FF2B5EF4-FFF2-40B4-BE49-F238E27FC236}">
                  <a16:creationId xmlns:a16="http://schemas.microsoft.com/office/drawing/2014/main" id="{5DB036AD-8998-4749-BFF2-D35915278D4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6" y="2544"/>
              <a:ext cx="9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a16="http://schemas.microsoft.com/office/drawing/2014/main" id="{86C9CF74-B3D6-4CFC-A0F1-A570C4960437}"/>
              </a:ext>
            </a:extLst>
          </p:cNvPr>
          <p:cNvGrpSpPr>
            <a:grpSpLocks/>
          </p:cNvGrpSpPr>
          <p:nvPr/>
        </p:nvGrpSpPr>
        <p:grpSpPr bwMode="auto">
          <a:xfrm>
            <a:off x="3863975" y="3933826"/>
            <a:ext cx="2514600" cy="1838325"/>
            <a:chOff x="1632" y="2736"/>
            <a:chExt cx="1584" cy="1158"/>
          </a:xfrm>
        </p:grpSpPr>
        <p:pic>
          <p:nvPicPr>
            <p:cNvPr id="10259" name="Picture 10">
              <a:extLst>
                <a:ext uri="{FF2B5EF4-FFF2-40B4-BE49-F238E27FC236}">
                  <a16:creationId xmlns:a16="http://schemas.microsoft.com/office/drawing/2014/main" id="{59C004C7-7E68-43E5-8D19-E5F2404BD75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 y="2928"/>
              <a:ext cx="1584"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Line 11">
              <a:extLst>
                <a:ext uri="{FF2B5EF4-FFF2-40B4-BE49-F238E27FC236}">
                  <a16:creationId xmlns:a16="http://schemas.microsoft.com/office/drawing/2014/main" id="{6BB6FD52-66BA-40A1-A602-1C8FE31933A9}"/>
                </a:ext>
              </a:extLst>
            </p:cNvPr>
            <p:cNvSpPr>
              <a:spLocks noChangeShapeType="1"/>
            </p:cNvSpPr>
            <p:nvPr/>
          </p:nvSpPr>
          <p:spPr bwMode="auto">
            <a:xfrm>
              <a:off x="2400" y="273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grpSp>
      <p:grpSp>
        <p:nvGrpSpPr>
          <p:cNvPr id="5" name="Group 16">
            <a:extLst>
              <a:ext uri="{FF2B5EF4-FFF2-40B4-BE49-F238E27FC236}">
                <a16:creationId xmlns:a16="http://schemas.microsoft.com/office/drawing/2014/main" id="{581F0111-8ABE-4D34-9BD4-CBA326752493}"/>
              </a:ext>
            </a:extLst>
          </p:cNvPr>
          <p:cNvGrpSpPr>
            <a:grpSpLocks/>
          </p:cNvGrpSpPr>
          <p:nvPr/>
        </p:nvGrpSpPr>
        <p:grpSpPr bwMode="auto">
          <a:xfrm>
            <a:off x="5880101" y="1700214"/>
            <a:ext cx="2320925" cy="2744787"/>
            <a:chOff x="3024" y="1296"/>
            <a:chExt cx="1462" cy="1729"/>
          </a:xfrm>
        </p:grpSpPr>
        <p:pic>
          <p:nvPicPr>
            <p:cNvPr id="10257" name="Picture 14">
              <a:extLst>
                <a:ext uri="{FF2B5EF4-FFF2-40B4-BE49-F238E27FC236}">
                  <a16:creationId xmlns:a16="http://schemas.microsoft.com/office/drawing/2014/main" id="{BB87EA1D-3FF4-4928-B3C7-EB3B6E8AE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 y="1296"/>
              <a:ext cx="146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5">
              <a:extLst>
                <a:ext uri="{FF2B5EF4-FFF2-40B4-BE49-F238E27FC236}">
                  <a16:creationId xmlns:a16="http://schemas.microsoft.com/office/drawing/2014/main" id="{9FA88D88-9954-411A-9CE8-74B76159F99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0" y="2928"/>
              <a:ext cx="1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0">
            <a:extLst>
              <a:ext uri="{FF2B5EF4-FFF2-40B4-BE49-F238E27FC236}">
                <a16:creationId xmlns:a16="http://schemas.microsoft.com/office/drawing/2014/main" id="{8D555D4F-1997-4B93-A81F-F0AED6A2CF38}"/>
              </a:ext>
            </a:extLst>
          </p:cNvPr>
          <p:cNvGrpSpPr>
            <a:grpSpLocks/>
          </p:cNvGrpSpPr>
          <p:nvPr/>
        </p:nvGrpSpPr>
        <p:grpSpPr bwMode="auto">
          <a:xfrm>
            <a:off x="6096000" y="4797425"/>
            <a:ext cx="2286000" cy="1066800"/>
            <a:chOff x="3216" y="3072"/>
            <a:chExt cx="1440" cy="672"/>
          </a:xfrm>
        </p:grpSpPr>
        <p:pic>
          <p:nvPicPr>
            <p:cNvPr id="10255" name="Picture 17">
              <a:extLst>
                <a:ext uri="{FF2B5EF4-FFF2-40B4-BE49-F238E27FC236}">
                  <a16:creationId xmlns:a16="http://schemas.microsoft.com/office/drawing/2014/main" id="{FEFD24B3-8EC2-4299-9DE9-D62DBF59BDFE}"/>
                </a:ext>
              </a:extLst>
            </p:cNvPr>
            <p:cNvPicPr>
              <a:picLocks noChangeAspect="1" noChangeArrowheads="1"/>
            </p:cNvPicPr>
            <p:nvPr/>
          </p:nvPicPr>
          <p:blipFill>
            <a:blip r:embed="rId10">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216" y="3360"/>
              <a:ext cx="144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Line 18">
              <a:extLst>
                <a:ext uri="{FF2B5EF4-FFF2-40B4-BE49-F238E27FC236}">
                  <a16:creationId xmlns:a16="http://schemas.microsoft.com/office/drawing/2014/main" id="{48CA24D3-0BC0-446C-A7A2-7C7692F9F8FF}"/>
                </a:ext>
              </a:extLst>
            </p:cNvPr>
            <p:cNvSpPr>
              <a:spLocks noChangeShapeType="1"/>
            </p:cNvSpPr>
            <p:nvPr/>
          </p:nvSpPr>
          <p:spPr bwMode="auto">
            <a:xfrm>
              <a:off x="3888" y="307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grpSp>
      <p:grpSp>
        <p:nvGrpSpPr>
          <p:cNvPr id="7" name="Group 26">
            <a:extLst>
              <a:ext uri="{FF2B5EF4-FFF2-40B4-BE49-F238E27FC236}">
                <a16:creationId xmlns:a16="http://schemas.microsoft.com/office/drawing/2014/main" id="{6CF69D96-42EB-4D6F-94F6-011F5D50DA10}"/>
              </a:ext>
            </a:extLst>
          </p:cNvPr>
          <p:cNvGrpSpPr>
            <a:grpSpLocks/>
          </p:cNvGrpSpPr>
          <p:nvPr/>
        </p:nvGrpSpPr>
        <p:grpSpPr bwMode="auto">
          <a:xfrm>
            <a:off x="8077200" y="2590801"/>
            <a:ext cx="2362200" cy="2638425"/>
            <a:chOff x="4128" y="1632"/>
            <a:chExt cx="1488" cy="1662"/>
          </a:xfrm>
        </p:grpSpPr>
        <p:pic>
          <p:nvPicPr>
            <p:cNvPr id="10253" name="Picture 20">
              <a:extLst>
                <a:ext uri="{FF2B5EF4-FFF2-40B4-BE49-F238E27FC236}">
                  <a16:creationId xmlns:a16="http://schemas.microsoft.com/office/drawing/2014/main" id="{74FF8052-81C1-4D8C-938B-7AB12003CA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 y="1632"/>
              <a:ext cx="1488"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5">
              <a:extLst>
                <a:ext uri="{FF2B5EF4-FFF2-40B4-BE49-F238E27FC236}">
                  <a16:creationId xmlns:a16="http://schemas.microsoft.com/office/drawing/2014/main" id="{6514ECAA-9C8A-48D6-8082-C7CEA1A99C81}"/>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0" y="3168"/>
              <a:ext cx="10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9">
            <a:extLst>
              <a:ext uri="{FF2B5EF4-FFF2-40B4-BE49-F238E27FC236}">
                <a16:creationId xmlns:a16="http://schemas.microsoft.com/office/drawing/2014/main" id="{DDB0D82B-3F68-4233-AFB8-738566190E45}"/>
              </a:ext>
            </a:extLst>
          </p:cNvPr>
          <p:cNvGrpSpPr>
            <a:grpSpLocks/>
          </p:cNvGrpSpPr>
          <p:nvPr/>
        </p:nvGrpSpPr>
        <p:grpSpPr bwMode="auto">
          <a:xfrm>
            <a:off x="8382000" y="5257800"/>
            <a:ext cx="2133600" cy="1066800"/>
            <a:chOff x="4320" y="3312"/>
            <a:chExt cx="1344" cy="672"/>
          </a:xfrm>
        </p:grpSpPr>
        <p:sp>
          <p:nvSpPr>
            <p:cNvPr id="10251" name="Line 27">
              <a:extLst>
                <a:ext uri="{FF2B5EF4-FFF2-40B4-BE49-F238E27FC236}">
                  <a16:creationId xmlns:a16="http://schemas.microsoft.com/office/drawing/2014/main" id="{40EF3104-955E-4682-A822-A74A0AF62B48}"/>
                </a:ext>
              </a:extLst>
            </p:cNvPr>
            <p:cNvSpPr>
              <a:spLocks noChangeShapeType="1"/>
            </p:cNvSpPr>
            <p:nvPr/>
          </p:nvSpPr>
          <p:spPr bwMode="auto">
            <a:xfrm>
              <a:off x="4992" y="3312"/>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srgbClr val="000000"/>
                </a:solidFill>
                <a:latin typeface="Times New Roman" panose="02020603050405020304" pitchFamily="18" charset="0"/>
                <a:cs typeface="Times New Roman" panose="02020603050405020304" pitchFamily="18" charset="0"/>
              </a:endParaRPr>
            </a:p>
          </p:txBody>
        </p:sp>
        <p:sp>
          <p:nvSpPr>
            <p:cNvPr id="10252" name="Text Box 28">
              <a:extLst>
                <a:ext uri="{FF2B5EF4-FFF2-40B4-BE49-F238E27FC236}">
                  <a16:creationId xmlns:a16="http://schemas.microsoft.com/office/drawing/2014/main" id="{7F984247-1BC6-48DC-9D1B-E2D6EA198878}"/>
                </a:ext>
              </a:extLst>
            </p:cNvPr>
            <p:cNvSpPr txBox="1">
              <a:spLocks noChangeArrowheads="1"/>
            </p:cNvSpPr>
            <p:nvPr/>
          </p:nvSpPr>
          <p:spPr bwMode="auto">
            <a:xfrm>
              <a:off x="4320" y="3792"/>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50000"/>
                </a:spcBef>
                <a:spcAft>
                  <a:spcPct val="0"/>
                </a:spcAft>
              </a:pPr>
              <a:r>
                <a:rPr lang="el-GR" altLang="el-GR" sz="1400">
                  <a:solidFill>
                    <a:srgbClr val="000000"/>
                  </a:solidFill>
                </a:rPr>
                <a:t>Φωτοηλεκτρικό φαινόμενο</a:t>
              </a:r>
              <a:endParaRPr lang="en-GB" altLang="el-GR" sz="14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3DB6133-78C9-494A-AE76-E2AB98EB050E}"/>
              </a:ext>
            </a:extLst>
          </p:cNvPr>
          <p:cNvPicPr>
            <a:picLocks noChangeAspect="1" noChangeArrowheads="1"/>
          </p:cNvPicPr>
          <p:nvPr/>
        </p:nvPicPr>
        <p:blipFill>
          <a:blip r:embed="rId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063750" y="260351"/>
            <a:ext cx="6324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Φωτοηλεκτρικό φαινόμενο Στιγμιότυπο οθόνης">
            <a:hlinkClick r:id="rId3"/>
            <a:extLst>
              <a:ext uri="{FF2B5EF4-FFF2-40B4-BE49-F238E27FC236}">
                <a16:creationId xmlns:a16="http://schemas.microsoft.com/office/drawing/2014/main" id="{5A411482-9B45-426A-A02E-56D14E1F4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9" y="1125538"/>
            <a:ext cx="5329237"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0" name="Picture 2" descr="Μόρια και Φως Στιγμιότυπο οθόνης">
            <a:hlinkClick r:id="rId5"/>
            <a:extLst>
              <a:ext uri="{FF2B5EF4-FFF2-40B4-BE49-F238E27FC236}">
                <a16:creationId xmlns:a16="http://schemas.microsoft.com/office/drawing/2014/main" id="{13A10D47-F31C-4478-9266-DDBAFFAC6B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1" y="2924176"/>
            <a:ext cx="48672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81250"/>
                                        </p:tgtEl>
                                        <p:attrNameLst>
                                          <p:attrName>style.visibility</p:attrName>
                                        </p:attrNameLst>
                                      </p:cBhvr>
                                      <p:to>
                                        <p:strVal val="visible"/>
                                      </p:to>
                                    </p:set>
                                    <p:animEffect transition="in" filter="box(out)">
                                      <p:cBhvr>
                                        <p:cTn id="12" dur="500"/>
                                        <p:tgtEl>
                                          <p:spTgt spid="18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511</Words>
  <Application>Microsoft Office PowerPoint</Application>
  <PresentationFormat>Widescreen</PresentationFormat>
  <Paragraphs>18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2020-03-12T17:07:11Z</dcterms:created>
  <dcterms:modified xsi:type="dcterms:W3CDTF">2020-03-12T17:08:22Z</dcterms:modified>
</cp:coreProperties>
</file>