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5" r:id="rId2"/>
    <p:sldId id="476"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6B76F4-6528-4FC2-A1E7-C06E4C679012}" type="slidenum">
              <a:rPr lang="en-GB"/>
              <a:pPr>
                <a:defRPr/>
              </a:pPr>
              <a:t>‹#›</a:t>
            </a:fld>
            <a:endParaRPr lang="en-GB"/>
          </a:p>
        </p:txBody>
      </p:sp>
    </p:spTree>
    <p:extLst>
      <p:ext uri="{BB962C8B-B14F-4D97-AF65-F5344CB8AC3E}">
        <p14:creationId xmlns:p14="http://schemas.microsoft.com/office/powerpoint/2010/main" val="156858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A0FE16-E0C1-46D3-BBC6-C459FF186432}" type="slidenum">
              <a:rPr lang="en-GB"/>
              <a:pPr>
                <a:defRPr/>
              </a:pPr>
              <a:t>‹#›</a:t>
            </a:fld>
            <a:endParaRPr lang="en-GB"/>
          </a:p>
        </p:txBody>
      </p:sp>
    </p:spTree>
    <p:extLst>
      <p:ext uri="{BB962C8B-B14F-4D97-AF65-F5344CB8AC3E}">
        <p14:creationId xmlns:p14="http://schemas.microsoft.com/office/powerpoint/2010/main" val="252416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686800" y="609600"/>
            <a:ext cx="2590800" cy="5486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914400" y="609600"/>
            <a:ext cx="75692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6F3401-BA8F-4FAB-AFEF-27AF3462D85F}" type="slidenum">
              <a:rPr lang="en-GB"/>
              <a:pPr>
                <a:defRPr/>
              </a:pPr>
              <a:t>‹#›</a:t>
            </a:fld>
            <a:endParaRPr lang="en-GB"/>
          </a:p>
        </p:txBody>
      </p:sp>
    </p:spTree>
    <p:extLst>
      <p:ext uri="{BB962C8B-B14F-4D97-AF65-F5344CB8AC3E}">
        <p14:creationId xmlns:p14="http://schemas.microsoft.com/office/powerpoint/2010/main" val="118395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90545C-AB1B-495A-AD74-2B8B195F449D}" type="slidenum">
              <a:rPr lang="en-GB"/>
              <a:pPr>
                <a:defRPr/>
              </a:pPr>
              <a:t>‹#›</a:t>
            </a:fld>
            <a:endParaRPr lang="en-GB"/>
          </a:p>
        </p:txBody>
      </p:sp>
    </p:spTree>
    <p:extLst>
      <p:ext uri="{BB962C8B-B14F-4D97-AF65-F5344CB8AC3E}">
        <p14:creationId xmlns:p14="http://schemas.microsoft.com/office/powerpoint/2010/main" val="407887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EF66A4-FB08-4E25-8C7A-216F5F4541C1}" type="slidenum">
              <a:rPr lang="en-GB"/>
              <a:pPr>
                <a:defRPr/>
              </a:pPr>
              <a:t>‹#›</a:t>
            </a:fld>
            <a:endParaRPr lang="en-GB"/>
          </a:p>
        </p:txBody>
      </p:sp>
    </p:spTree>
    <p:extLst>
      <p:ext uri="{BB962C8B-B14F-4D97-AF65-F5344CB8AC3E}">
        <p14:creationId xmlns:p14="http://schemas.microsoft.com/office/powerpoint/2010/main" val="153818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FCA2284-ECB6-411D-85B2-13300442CA6F}" type="slidenum">
              <a:rPr lang="en-GB"/>
              <a:pPr>
                <a:defRPr/>
              </a:pPr>
              <a:t>‹#›</a:t>
            </a:fld>
            <a:endParaRPr lang="en-GB"/>
          </a:p>
        </p:txBody>
      </p:sp>
    </p:spTree>
    <p:extLst>
      <p:ext uri="{BB962C8B-B14F-4D97-AF65-F5344CB8AC3E}">
        <p14:creationId xmlns:p14="http://schemas.microsoft.com/office/powerpoint/2010/main" val="88726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47DEC70-FEA8-4B0E-95E8-E19827E72C6D}" type="slidenum">
              <a:rPr lang="en-GB"/>
              <a:pPr>
                <a:defRPr/>
              </a:pPr>
              <a:t>‹#›</a:t>
            </a:fld>
            <a:endParaRPr lang="en-GB"/>
          </a:p>
        </p:txBody>
      </p:sp>
    </p:spTree>
    <p:extLst>
      <p:ext uri="{BB962C8B-B14F-4D97-AF65-F5344CB8AC3E}">
        <p14:creationId xmlns:p14="http://schemas.microsoft.com/office/powerpoint/2010/main" val="59170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13F9578-0C3A-48B7-9867-19F760CE19C2}" type="slidenum">
              <a:rPr lang="en-GB"/>
              <a:pPr>
                <a:defRPr/>
              </a:pPr>
              <a:t>‹#›</a:t>
            </a:fld>
            <a:endParaRPr lang="en-GB"/>
          </a:p>
        </p:txBody>
      </p:sp>
    </p:spTree>
    <p:extLst>
      <p:ext uri="{BB962C8B-B14F-4D97-AF65-F5344CB8AC3E}">
        <p14:creationId xmlns:p14="http://schemas.microsoft.com/office/powerpoint/2010/main" val="151781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B6B3ACB-471C-41DA-AE5F-63F88D689203}" type="slidenum">
              <a:rPr lang="en-GB"/>
              <a:pPr>
                <a:defRPr/>
              </a:pPr>
              <a:t>‹#›</a:t>
            </a:fld>
            <a:endParaRPr lang="en-GB"/>
          </a:p>
        </p:txBody>
      </p:sp>
    </p:spTree>
    <p:extLst>
      <p:ext uri="{BB962C8B-B14F-4D97-AF65-F5344CB8AC3E}">
        <p14:creationId xmlns:p14="http://schemas.microsoft.com/office/powerpoint/2010/main" val="264892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1429FE9-5AE1-4ECB-AD62-78A7A5CA307A}" type="slidenum">
              <a:rPr lang="en-GB"/>
              <a:pPr>
                <a:defRPr/>
              </a:pPr>
              <a:t>‹#›</a:t>
            </a:fld>
            <a:endParaRPr lang="en-GB"/>
          </a:p>
        </p:txBody>
      </p:sp>
    </p:spTree>
    <p:extLst>
      <p:ext uri="{BB962C8B-B14F-4D97-AF65-F5344CB8AC3E}">
        <p14:creationId xmlns:p14="http://schemas.microsoft.com/office/powerpoint/2010/main" val="262473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DA2A67-98A1-4C07-86E6-B07F314F697B}" type="slidenum">
              <a:rPr lang="en-GB"/>
              <a:pPr>
                <a:defRPr/>
              </a:pPr>
              <a:t>‹#›</a:t>
            </a:fld>
            <a:endParaRPr lang="en-GB"/>
          </a:p>
        </p:txBody>
      </p:sp>
    </p:spTree>
    <p:extLst>
      <p:ext uri="{BB962C8B-B14F-4D97-AF65-F5344CB8AC3E}">
        <p14:creationId xmlns:p14="http://schemas.microsoft.com/office/powerpoint/2010/main" val="216623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1E368E9-1335-468D-A1BE-76E4581207D5}" type="slidenum">
              <a:rPr lang="en-GB"/>
              <a:pPr>
                <a:defRPr/>
              </a:pPr>
              <a:t>‹#›</a:t>
            </a:fld>
            <a:endParaRPr lang="en-GB"/>
          </a:p>
        </p:txBody>
      </p:sp>
    </p:spTree>
    <p:extLst>
      <p:ext uri="{BB962C8B-B14F-4D97-AF65-F5344CB8AC3E}">
        <p14:creationId xmlns:p14="http://schemas.microsoft.com/office/powerpoint/2010/main" val="3447963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775520" y="620689"/>
            <a:ext cx="7776864"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 Ποιο είναι το πρότυπο του </a:t>
            </a:r>
            <a:r>
              <a:rPr lang="el-GR" sz="2400" dirty="0" err="1">
                <a:solidFill>
                  <a:srgbClr val="000000"/>
                </a:solidFill>
                <a:latin typeface="Times New Roman" pitchFamily="18" charset="0"/>
                <a:cs typeface="Times New Roman" pitchFamily="18" charset="0"/>
              </a:rPr>
              <a:t>Thomson</a:t>
            </a:r>
            <a:r>
              <a:rPr lang="el-GR" sz="2400" dirty="0">
                <a:solidFill>
                  <a:srgbClr val="000000"/>
                </a:solidFill>
                <a:latin typeface="Times New Roman" pitchFamily="18" charset="0"/>
                <a:cs typeface="Times New Roman" pitchFamily="18" charset="0"/>
              </a:rPr>
              <a:t> για το άτομο</a:t>
            </a:r>
          </a:p>
        </p:txBody>
      </p:sp>
      <p:grpSp>
        <p:nvGrpSpPr>
          <p:cNvPr id="6" name="5 - Ομάδα"/>
          <p:cNvGrpSpPr/>
          <p:nvPr/>
        </p:nvGrpSpPr>
        <p:grpSpPr>
          <a:xfrm>
            <a:off x="1703512" y="1124744"/>
            <a:ext cx="8964488" cy="2123658"/>
            <a:chOff x="179512" y="1124744"/>
            <a:chExt cx="8964488" cy="2123658"/>
          </a:xfrm>
        </p:grpSpPr>
        <p:sp>
          <p:nvSpPr>
            <p:cNvPr id="4" name="3 - Ορθογώνιο"/>
            <p:cNvSpPr/>
            <p:nvPr/>
          </p:nvSpPr>
          <p:spPr>
            <a:xfrm>
              <a:off x="179512" y="1124744"/>
              <a:ext cx="6696744" cy="2123658"/>
            </a:xfrm>
            <a:prstGeom prst="rect">
              <a:avLst/>
            </a:prstGeom>
          </p:spPr>
          <p:txBody>
            <a:bodyPr wrap="square">
              <a:spAutoFit/>
            </a:bodyPr>
            <a:lstStyle/>
            <a:p>
              <a:pPr algn="just" fontAlgn="base">
                <a:spcBef>
                  <a:spcPct val="0"/>
                </a:spcBef>
                <a:spcAft>
                  <a:spcPct val="0"/>
                </a:spcAft>
              </a:pPr>
              <a:r>
                <a:rPr lang="el-GR" sz="2200" b="1" dirty="0">
                  <a:solidFill>
                    <a:srgbClr val="C00000"/>
                  </a:solidFill>
                  <a:latin typeface="Times New Roman" pitchFamily="18" charset="0"/>
                  <a:cs typeface="Times New Roman" pitchFamily="18" charset="0"/>
                </a:rPr>
                <a:t>Πρότυπο του </a:t>
              </a:r>
              <a:r>
                <a:rPr lang="el-GR" sz="2200" b="1" dirty="0" err="1">
                  <a:solidFill>
                    <a:srgbClr val="C00000"/>
                  </a:solidFill>
                  <a:latin typeface="Times New Roman" pitchFamily="18" charset="0"/>
                  <a:cs typeface="Times New Roman" pitchFamily="18" charset="0"/>
                </a:rPr>
                <a:t>Thomson</a:t>
              </a:r>
              <a:endParaRPr lang="el-GR" sz="2200" b="1" dirty="0">
                <a:solidFill>
                  <a:srgbClr val="C00000"/>
                </a:solidFill>
                <a:latin typeface="Times New Roman" pitchFamily="18" charset="0"/>
                <a:cs typeface="Times New Roman" pitchFamily="18" charset="0"/>
              </a:endParaRP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Ο </a:t>
              </a:r>
              <a:r>
                <a:rPr lang="el-GR" sz="2200" dirty="0" err="1">
                  <a:solidFill>
                    <a:srgbClr val="000000"/>
                  </a:solidFill>
                  <a:latin typeface="Times New Roman" pitchFamily="18" charset="0"/>
                  <a:cs typeface="Times New Roman" pitchFamily="18" charset="0"/>
                </a:rPr>
                <a:t>Thomson</a:t>
              </a:r>
              <a:r>
                <a:rPr lang="el-GR" sz="2200" dirty="0">
                  <a:solidFill>
                    <a:srgbClr val="000000"/>
                  </a:solidFill>
                  <a:latin typeface="Times New Roman" pitchFamily="18" charset="0"/>
                  <a:cs typeface="Times New Roman" pitchFamily="18" charset="0"/>
                </a:rPr>
                <a:t> (</a:t>
              </a:r>
              <a:r>
                <a:rPr lang="el-GR" sz="2200" dirty="0" err="1">
                  <a:solidFill>
                    <a:srgbClr val="000000"/>
                  </a:solidFill>
                  <a:latin typeface="Times New Roman" pitchFamily="18" charset="0"/>
                  <a:cs typeface="Times New Roman" pitchFamily="18" charset="0"/>
                </a:rPr>
                <a:t>Τόμσον</a:t>
              </a:r>
              <a:r>
                <a:rPr lang="el-GR" sz="2200" dirty="0">
                  <a:solidFill>
                    <a:srgbClr val="000000"/>
                  </a:solidFill>
                  <a:latin typeface="Times New Roman" pitchFamily="18" charset="0"/>
                  <a:cs typeface="Times New Roman" pitchFamily="18" charset="0"/>
                </a:rPr>
                <a:t>) πρότεινε ένα πρότυπο σύμφωνα με το οποίο το άτομο αποτελείται από μια σφαίρα θετικού φορτίου, ομοιόμορφα κατανεμημένου, μέσα στο οποίο είναι ενσωματωμένα τα ηλεκτρόνια, όπως οι σταφίδες μέσα σε ένα σφαιρικό σταφιδόψωμο.</a:t>
              </a:r>
            </a:p>
          </p:txBody>
        </p:sp>
        <p:pic>
          <p:nvPicPr>
            <p:cNvPr id="147458" name="Picture 2" descr="2-5 Το άτομο σύμφωνα με το πρότυπο του Thomson."/>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6951616" y="1484784"/>
              <a:ext cx="2192384" cy="1584176"/>
            </a:xfrm>
            <a:prstGeom prst="rect">
              <a:avLst/>
            </a:prstGeom>
            <a:noFill/>
          </p:spPr>
        </p:pic>
      </p:grpSp>
      <p:sp>
        <p:nvSpPr>
          <p:cNvPr id="7" name="6 - Ορθογώνιο"/>
          <p:cNvSpPr/>
          <p:nvPr/>
        </p:nvSpPr>
        <p:spPr>
          <a:xfrm>
            <a:off x="1775520" y="3429001"/>
            <a:ext cx="7128792"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2. Ποιο είναι το πρότυπο του </a:t>
            </a:r>
            <a:r>
              <a:rPr lang="el-GR" sz="2400" dirty="0" err="1">
                <a:solidFill>
                  <a:srgbClr val="000000"/>
                </a:solidFill>
                <a:latin typeface="Times New Roman" pitchFamily="18" charset="0"/>
                <a:cs typeface="Times New Roman" pitchFamily="18" charset="0"/>
              </a:rPr>
              <a:t>Rutherford</a:t>
            </a:r>
            <a:r>
              <a:rPr lang="el-GR" sz="2400" dirty="0">
                <a:solidFill>
                  <a:srgbClr val="000000"/>
                </a:solidFill>
                <a:latin typeface="Times New Roman" pitchFamily="18" charset="0"/>
                <a:cs typeface="Times New Roman" pitchFamily="18" charset="0"/>
              </a:rPr>
              <a:t> για το άτομο;</a:t>
            </a:r>
          </a:p>
        </p:txBody>
      </p:sp>
      <p:grpSp>
        <p:nvGrpSpPr>
          <p:cNvPr id="10" name="9 - Ομάδα"/>
          <p:cNvGrpSpPr/>
          <p:nvPr/>
        </p:nvGrpSpPr>
        <p:grpSpPr>
          <a:xfrm>
            <a:off x="1524000" y="4077073"/>
            <a:ext cx="9144000" cy="2554545"/>
            <a:chOff x="0" y="4077072"/>
            <a:chExt cx="9144000" cy="2554545"/>
          </a:xfrm>
        </p:grpSpPr>
        <p:sp>
          <p:nvSpPr>
            <p:cNvPr id="8" name="7 - Ορθογώνιο"/>
            <p:cNvSpPr/>
            <p:nvPr/>
          </p:nvSpPr>
          <p:spPr>
            <a:xfrm>
              <a:off x="0" y="4077072"/>
              <a:ext cx="7164288" cy="2554545"/>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Το άτομο αποτελείται από μία πολύ μικρή περιοχή στην οποία είναι συγκεντρωμένο όλο το θετικό φορτίο και σχεδόν όλη η μάζα του ατόμου. Η περιοχή αυτή ονομάζεται πυρήνας. Ο πυρήνας περιβάλλεται από ηλεκτρόνια. Τα ηλεκτρόνια πρέπει να κινούνται γύρω από τον πυρήνα σε κυκλικές τροχιές, όπως οι πλανήτες γύρω από τον Ήλιο, γιατί, αν ήταν ακίνητα, θα έπεφταν πάνω στον πυρήνα εξαιτίας της ηλεκτρικής έλξης που δέχονται από αυτόν.</a:t>
              </a:r>
              <a:endParaRPr lang="el-GR" sz="2000" dirty="0">
                <a:solidFill>
                  <a:srgbClr val="000000"/>
                </a:solidFill>
                <a:latin typeface="Times New Roman" pitchFamily="18" charset="0"/>
                <a:cs typeface="Times New Roman" pitchFamily="18" charset="0"/>
              </a:endParaRPr>
            </a:p>
          </p:txBody>
        </p:sp>
        <p:pic>
          <p:nvPicPr>
            <p:cNvPr id="147460" name="Picture 4" descr="2-7 (α) Τα σωμάτια α αποκλίνουν κατά μικρή γωνία σύμφωνα με το πρότυπο του Thomson. (β) Τα σωμάτια α αποκλίνουν κατά μεγάλη γωνία σύμφωνα με το πρότυπο τον Rutherford."/>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7115175" y="4149080"/>
              <a:ext cx="2028825" cy="21050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847528" y="620689"/>
            <a:ext cx="8496944" cy="1200329"/>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9. Να περιγράψετε το μηχανισμό διέγερσης του ατόμου:</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λόγω κρούσης και</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λόγω απορρόφησης ακτινοβολίας.</a:t>
            </a:r>
          </a:p>
        </p:txBody>
      </p:sp>
      <p:sp>
        <p:nvSpPr>
          <p:cNvPr id="241665" name="Rectangle 1"/>
          <p:cNvSpPr>
            <a:spLocks noChangeArrowheads="1"/>
          </p:cNvSpPr>
          <p:nvPr/>
        </p:nvSpPr>
        <p:spPr bwMode="auto">
          <a:xfrm>
            <a:off x="1991544" y="1988841"/>
            <a:ext cx="7920880" cy="1574325"/>
          </a:xfrm>
          <a:prstGeom prst="rect">
            <a:avLst/>
          </a:prstGeom>
          <a:noFill/>
          <a:ln w="9525">
            <a:noFill/>
            <a:miter lim="800000"/>
            <a:headEnd/>
            <a:tailEnd/>
          </a:ln>
          <a:effectLst/>
        </p:spPr>
        <p:txBody>
          <a:bodyPr vert="horz" wrap="square" lIns="66654" tIns="88872" rIns="66654" bIns="88872" numCol="1" anchor="ctr" anchorCtr="0" compatLnSpc="1">
            <a:prstTxWarp prst="textNoShape">
              <a:avLst/>
            </a:prstTxWarp>
            <a:spAutoFit/>
          </a:bodyPr>
          <a:lstStyle/>
          <a:p>
            <a:pPr indent="66675" algn="just" fontAlgn="base">
              <a:spcBef>
                <a:spcPct val="0"/>
              </a:spcBef>
              <a:spcAft>
                <a:spcPct val="0"/>
              </a:spcAft>
            </a:pPr>
            <a:r>
              <a:rPr lang="el-GR" dirty="0">
                <a:solidFill>
                  <a:srgbClr val="000000"/>
                </a:solidFill>
                <a:latin typeface="Arial" pitchFamily="34" charset="0"/>
                <a:cs typeface="Arial" pitchFamily="34" charset="0"/>
              </a:rPr>
              <a:t>Ας θεωρήσουμε ότι ένα άτομο υδρογόνου βρίσκεται στη θεμελιώδη κατάσταση (n = 1) και απορροφά ένα φωτόνιο, που έχει τόση ενέργεια όση ακριβώς απαιτείται, για να μεταπηδήσει το ηλεκτρόνιο από τη θεμελιώδη κατάσταση στην κατάσταση που αντιστοιχεί σε κβαντικό αριθμό n = 2.</a:t>
            </a:r>
          </a:p>
          <a:p>
            <a:pPr indent="66675" algn="just" eaLnBrk="0" fontAlgn="base" hangingPunct="0">
              <a:spcBef>
                <a:spcPct val="0"/>
              </a:spcBef>
              <a:spcAft>
                <a:spcPct val="0"/>
              </a:spcAft>
            </a:pPr>
            <a:r>
              <a:rPr lang="el-GR" dirty="0">
                <a:solidFill>
                  <a:srgbClr val="000000"/>
                </a:solidFill>
                <a:latin typeface="Arial" pitchFamily="34" charset="0"/>
                <a:cs typeface="Arial" pitchFamily="34" charset="0"/>
              </a:rPr>
              <a:t>  </a:t>
            </a:r>
            <a:endParaRPr lang="el-GR" sz="5800" dirty="0">
              <a:solidFill>
                <a:srgbClr val="000000"/>
              </a:solidFill>
              <a:latin typeface="Arial" pitchFamily="34" charset="0"/>
              <a:cs typeface="Arial" pitchFamily="34" charset="0"/>
            </a:endParaRPr>
          </a:p>
        </p:txBody>
      </p:sp>
      <p:pic>
        <p:nvPicPr>
          <p:cNvPr id="241666" name="Picture 2" descr="2-18 Ερμηνεία του φάσματος απορρόφησης. Το άτομο απορροφά ένα φωτόνιο και μεταβαίνει από τη θεμελιώδη κατάσταση στην πρώτη διεγερμένη κατάσταση. Η σκοτεινή γραμμή του φάσματος απορρόφησης αντιστοιχεί στο μήκος κύματος τον φωτονίου που απορροφήθηκε."/>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3359697" y="3356992"/>
            <a:ext cx="5640137" cy="1368152"/>
          </a:xfrm>
          <a:prstGeom prst="rect">
            <a:avLst/>
          </a:prstGeom>
          <a:noFill/>
        </p:spPr>
      </p:pic>
      <p:sp>
        <p:nvSpPr>
          <p:cNvPr id="6" name="5 - Ορθογώνιο"/>
          <p:cNvSpPr/>
          <p:nvPr/>
        </p:nvSpPr>
        <p:spPr>
          <a:xfrm>
            <a:off x="2135560" y="4941168"/>
            <a:ext cx="7992888" cy="1477328"/>
          </a:xfrm>
          <a:prstGeom prst="rect">
            <a:avLst/>
          </a:prstGeom>
        </p:spPr>
        <p:txBody>
          <a:bodyPr wrap="square">
            <a:spAutoFit/>
          </a:bodyPr>
          <a:lstStyle/>
          <a:p>
            <a:pPr algn="just" fontAlgn="base">
              <a:spcBef>
                <a:spcPct val="0"/>
              </a:spcBef>
              <a:spcAft>
                <a:spcPct val="0"/>
              </a:spcAft>
            </a:pPr>
            <a:r>
              <a:rPr lang="el-GR" dirty="0">
                <a:solidFill>
                  <a:srgbClr val="000000"/>
                </a:solidFill>
                <a:latin typeface="Times New Roman" pitchFamily="18" charset="0"/>
                <a:cs typeface="Times New Roman" pitchFamily="18" charset="0"/>
              </a:rPr>
              <a:t>Μετά από ελάχιστο χρονικό διάστημα το διεγερμένο άτομο επανέρχεται στην κατάσταση n = 1 εκπέμποντας ένα φωτόνιο, που έχει μήκος κύματος ίσο με το μήκος κύματος του φωτονίου που απορρόφησε. Επομένως και οι ενέργειες των δύο φωτονίων είναι ίσες. Αυτός είναι ο λόγος που το φάσμα εκπομπής παρουσιάζει μία φωτεινή γραμμή στη θέση της σκοτεινής γραμμής του φάσματος απορρόφησης.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1665"/>
                                        </p:tgtEl>
                                        <p:attrNameLst>
                                          <p:attrName>style.visibility</p:attrName>
                                        </p:attrNameLst>
                                      </p:cBhvr>
                                      <p:to>
                                        <p:strVal val="visible"/>
                                      </p:to>
                                    </p:set>
                                    <p:animEffect transition="in" filter="wipe(left)">
                                      <p:cBhvr>
                                        <p:cTn id="12" dur="500"/>
                                        <p:tgtEl>
                                          <p:spTgt spid="2416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41666"/>
                                        </p:tgtEl>
                                        <p:attrNameLst>
                                          <p:attrName>style.visibility</p:attrName>
                                        </p:attrNameLst>
                                      </p:cBhvr>
                                      <p:to>
                                        <p:strVal val="visible"/>
                                      </p:to>
                                    </p:set>
                                    <p:animEffect transition="in" filter="box(out)">
                                      <p:cBhvr>
                                        <p:cTn id="17" dur="500"/>
                                        <p:tgtEl>
                                          <p:spTgt spid="2416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166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775520" y="620690"/>
            <a:ext cx="8640960" cy="83099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10. Ποια γραμμικά φάσματα μπορεί να ερμηνεύσει το πρότυπο του </a:t>
            </a:r>
            <a:r>
              <a:rPr lang="el-GR" sz="2400" dirty="0" err="1">
                <a:solidFill>
                  <a:srgbClr val="000000"/>
                </a:solidFill>
                <a:latin typeface="Times New Roman" pitchFamily="18" charset="0"/>
                <a:cs typeface="Times New Roman" pitchFamily="18" charset="0"/>
              </a:rPr>
              <a:t>Bohr</a:t>
            </a:r>
            <a:r>
              <a:rPr lang="el-GR" sz="2400" dirty="0">
                <a:solidFill>
                  <a:srgbClr val="000000"/>
                </a:solidFill>
                <a:latin typeface="Times New Roman" pitchFamily="18" charset="0"/>
                <a:cs typeface="Times New Roman" pitchFamily="18" charset="0"/>
              </a:rPr>
              <a:t> και ποια δεν μπορεί;</a:t>
            </a:r>
          </a:p>
        </p:txBody>
      </p:sp>
      <p:sp>
        <p:nvSpPr>
          <p:cNvPr id="4" name="3 - Ορθογώνιο"/>
          <p:cNvSpPr/>
          <p:nvPr/>
        </p:nvSpPr>
        <p:spPr>
          <a:xfrm>
            <a:off x="1775520" y="1556792"/>
            <a:ext cx="8568952" cy="1938992"/>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Το πρότυπο του </a:t>
            </a:r>
            <a:r>
              <a:rPr lang="el-GR" sz="2400" dirty="0" err="1">
                <a:solidFill>
                  <a:srgbClr val="000000"/>
                </a:solidFill>
                <a:latin typeface="Times New Roman" pitchFamily="18" charset="0"/>
                <a:cs typeface="Times New Roman" pitchFamily="18" charset="0"/>
              </a:rPr>
              <a:t>Bohr</a:t>
            </a:r>
            <a:r>
              <a:rPr lang="el-GR" sz="2400" dirty="0">
                <a:solidFill>
                  <a:srgbClr val="000000"/>
                </a:solidFill>
                <a:latin typeface="Times New Roman" pitchFamily="18" charset="0"/>
                <a:cs typeface="Times New Roman" pitchFamily="18" charset="0"/>
              </a:rPr>
              <a:t> μπορεί να επεκταθεί και σε ιόντα που έχουν μόνο ένα ηλεκτρόνιο, όπως το (</a:t>
            </a:r>
            <a:r>
              <a:rPr lang="el-GR" sz="2400" dirty="0" err="1">
                <a:solidFill>
                  <a:srgbClr val="000000"/>
                </a:solidFill>
                <a:latin typeface="Times New Roman" pitchFamily="18" charset="0"/>
                <a:cs typeface="Times New Roman" pitchFamily="18" charset="0"/>
              </a:rPr>
              <a:t>He</a:t>
            </a:r>
            <a:r>
              <a:rPr lang="el-GR" sz="2400" baseline="30000" dirty="0">
                <a:solidFill>
                  <a:srgbClr val="000000"/>
                </a:solidFill>
                <a:latin typeface="Times New Roman" pitchFamily="18" charset="0"/>
                <a:cs typeface="Times New Roman" pitchFamily="18" charset="0"/>
              </a:rPr>
              <a:t>+</a:t>
            </a:r>
            <a:r>
              <a:rPr lang="el-GR" sz="2400" dirty="0">
                <a:solidFill>
                  <a:srgbClr val="000000"/>
                </a:solidFill>
                <a:latin typeface="Times New Roman" pitchFamily="18" charset="0"/>
                <a:cs typeface="Times New Roman" pitchFamily="18" charset="0"/>
              </a:rPr>
              <a:t>), το (</a:t>
            </a:r>
            <a:r>
              <a:rPr lang="el-GR" sz="2400" dirty="0" err="1">
                <a:solidFill>
                  <a:srgbClr val="000000"/>
                </a:solidFill>
                <a:latin typeface="Times New Roman" pitchFamily="18" charset="0"/>
                <a:cs typeface="Times New Roman" pitchFamily="18" charset="0"/>
              </a:rPr>
              <a:t>Li</a:t>
            </a:r>
            <a:r>
              <a:rPr lang="el-GR" sz="2400" baseline="30000" dirty="0" err="1">
                <a:solidFill>
                  <a:srgbClr val="000000"/>
                </a:solidFill>
                <a:latin typeface="Times New Roman" pitchFamily="18" charset="0"/>
                <a:cs typeface="Times New Roman" pitchFamily="18" charset="0"/>
              </a:rPr>
              <a:t>2</a:t>
            </a:r>
            <a:r>
              <a:rPr lang="el-GR" sz="2400" baseline="30000" dirty="0">
                <a:solidFill>
                  <a:srgbClr val="000000"/>
                </a:solidFill>
                <a:latin typeface="Times New Roman" pitchFamily="18" charset="0"/>
                <a:cs typeface="Times New Roman" pitchFamily="18" charset="0"/>
              </a:rPr>
              <a:t>+</a:t>
            </a:r>
            <a:r>
              <a:rPr lang="el-GR" sz="2400" dirty="0">
                <a:solidFill>
                  <a:srgbClr val="000000"/>
                </a:solidFill>
                <a:latin typeface="Times New Roman" pitchFamily="18" charset="0"/>
                <a:cs typeface="Times New Roman" pitchFamily="18" charset="0"/>
              </a:rPr>
              <a:t>) κ.λπ. τα οποία ονομάζονται </a:t>
            </a:r>
            <a:r>
              <a:rPr lang="el-GR" sz="2400" b="1" dirty="0" err="1">
                <a:solidFill>
                  <a:srgbClr val="000000"/>
                </a:solidFill>
                <a:latin typeface="Times New Roman" pitchFamily="18" charset="0"/>
                <a:cs typeface="Times New Roman" pitchFamily="18" charset="0"/>
              </a:rPr>
              <a:t>υδρογονοειδή</a:t>
            </a:r>
            <a:r>
              <a:rPr lang="el-GR" sz="2400" b="1" dirty="0">
                <a:solidFill>
                  <a:srgbClr val="000000"/>
                </a:solidFill>
                <a:latin typeface="Times New Roman" pitchFamily="18" charset="0"/>
                <a:cs typeface="Times New Roman" pitchFamily="18" charset="0"/>
              </a:rPr>
              <a:t>.</a:t>
            </a:r>
            <a:endParaRPr lang="el-GR"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Το πρότυπο του </a:t>
            </a:r>
            <a:r>
              <a:rPr lang="el-GR" sz="2400" dirty="0" err="1">
                <a:solidFill>
                  <a:srgbClr val="000000"/>
                </a:solidFill>
                <a:latin typeface="Times New Roman" pitchFamily="18" charset="0"/>
                <a:cs typeface="Times New Roman" pitchFamily="18" charset="0"/>
              </a:rPr>
              <a:t>Bohr</a:t>
            </a:r>
            <a:r>
              <a:rPr lang="el-GR" sz="2400" dirty="0">
                <a:solidFill>
                  <a:srgbClr val="000000"/>
                </a:solidFill>
                <a:latin typeface="Times New Roman" pitchFamily="18" charset="0"/>
                <a:cs typeface="Times New Roman" pitchFamily="18" charset="0"/>
              </a:rPr>
              <a:t> δεν μπορεί να ερμηνεύσει τα γραμμικά φάσματα των ατόμων που έχουν δύο ή περισσότερα ηλεκτρόνια.</a:t>
            </a:r>
          </a:p>
        </p:txBody>
      </p:sp>
      <p:sp>
        <p:nvSpPr>
          <p:cNvPr id="5" name="4 - Ορθογώνιο"/>
          <p:cNvSpPr/>
          <p:nvPr/>
        </p:nvSpPr>
        <p:spPr>
          <a:xfrm>
            <a:off x="1775520" y="3789041"/>
            <a:ext cx="4572000" cy="461665"/>
          </a:xfrm>
          <a:prstGeom prst="rect">
            <a:avLst/>
          </a:prstGeom>
        </p:spPr>
        <p:txBody>
          <a:bodyPr>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11. Πώς παράγονται οι ακτίνες Χ;</a:t>
            </a:r>
          </a:p>
        </p:txBody>
      </p:sp>
      <p:grpSp>
        <p:nvGrpSpPr>
          <p:cNvPr id="10" name="9 - Ομάδα"/>
          <p:cNvGrpSpPr/>
          <p:nvPr/>
        </p:nvGrpSpPr>
        <p:grpSpPr>
          <a:xfrm>
            <a:off x="1847528" y="4365105"/>
            <a:ext cx="8820472" cy="2200941"/>
            <a:chOff x="323528" y="4365104"/>
            <a:chExt cx="8820472" cy="2200941"/>
          </a:xfrm>
        </p:grpSpPr>
        <p:pic>
          <p:nvPicPr>
            <p:cNvPr id="242690" name="Picture 2" descr="2-22 Συσκευή παραγωγής ακτινών Χ. Ηλεκτρόνια μεγάλης ταχύτητας προσπίπτουν σε μεταλλικό στόχο. Από το μεταλλικό στόχο εκπέμπομαι ακτίνες Χ."/>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23528" y="4365104"/>
              <a:ext cx="2736304" cy="2200941"/>
            </a:xfrm>
            <a:prstGeom prst="rect">
              <a:avLst/>
            </a:prstGeom>
            <a:noFill/>
          </p:spPr>
        </p:pic>
        <p:sp>
          <p:nvSpPr>
            <p:cNvPr id="9" name="8 - Ορθογώνιο"/>
            <p:cNvSpPr/>
            <p:nvPr/>
          </p:nvSpPr>
          <p:spPr>
            <a:xfrm>
              <a:off x="3383360" y="4725144"/>
              <a:ext cx="5760640" cy="1569660"/>
            </a:xfrm>
            <a:prstGeom prst="rect">
              <a:avLst/>
            </a:prstGeom>
          </p:spPr>
          <p:txBody>
            <a:bodyPr wrap="square">
              <a:spAutoFit/>
            </a:bodyPr>
            <a:lstStyle/>
            <a:p>
              <a:pPr algn="just" fontAlgn="base">
                <a:spcBef>
                  <a:spcPct val="0"/>
                </a:spcBef>
                <a:spcAft>
                  <a:spcPct val="0"/>
                </a:spcAft>
              </a:pPr>
              <a:r>
                <a:rPr lang="el-GR" sz="2400" b="1" dirty="0">
                  <a:solidFill>
                    <a:srgbClr val="000000"/>
                  </a:solidFill>
                  <a:latin typeface="Times New Roman" pitchFamily="18" charset="0"/>
                  <a:cs typeface="Times New Roman" pitchFamily="18" charset="0"/>
                </a:rPr>
                <a:t>Οι ακτίνες Χ παράγονται, όταν ηλεκτρόνια μεγάλης ταχύτητας, που έχουν επιταχυνθεί από υψηλή τάση, προσπίπτουν σε μεταλλικό στόχο.</a:t>
              </a:r>
              <a:endParaRPr lang="el-GR" sz="2400" dirty="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476673"/>
            <a:ext cx="8640960" cy="83099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12.  Πώς ερμηνεύεται το γραμμικό φάσμα των ακτινών Χ και πώς το συνεχές φάσμα;</a:t>
            </a:r>
          </a:p>
        </p:txBody>
      </p:sp>
      <p:sp>
        <p:nvSpPr>
          <p:cNvPr id="4" name="3 - Ορθογώνιο"/>
          <p:cNvSpPr/>
          <p:nvPr/>
        </p:nvSpPr>
        <p:spPr>
          <a:xfrm>
            <a:off x="1524000" y="1340768"/>
            <a:ext cx="9144000" cy="2592288"/>
          </a:xfrm>
          <a:prstGeom prst="rect">
            <a:avLst/>
          </a:prstGeom>
        </p:spPr>
        <p:txBody>
          <a:bodyPr wrap="square">
            <a:spAutoFit/>
          </a:bodyPr>
          <a:lstStyle/>
          <a:p>
            <a:pPr algn="just" fontAlgn="base">
              <a:spcBef>
                <a:spcPct val="0"/>
              </a:spcBef>
              <a:spcAft>
                <a:spcPct val="0"/>
              </a:spcAft>
            </a:pPr>
            <a:r>
              <a:rPr lang="el-GR" b="1" dirty="0">
                <a:solidFill>
                  <a:srgbClr val="000000"/>
                </a:solidFill>
                <a:latin typeface="Times New Roman" pitchFamily="18" charset="0"/>
                <a:cs typeface="Times New Roman" pitchFamily="18" charset="0"/>
              </a:rPr>
              <a:t>α. Γραμμικό φάσμα</a:t>
            </a:r>
            <a:endParaRPr lang="el-GR" dirty="0">
              <a:solidFill>
                <a:srgbClr val="000000"/>
              </a:solidFill>
              <a:latin typeface="Times New Roman" pitchFamily="18" charset="0"/>
              <a:cs typeface="Times New Roman" pitchFamily="18" charset="0"/>
            </a:endParaRPr>
          </a:p>
          <a:p>
            <a:pPr algn="just" fontAlgn="base">
              <a:spcBef>
                <a:spcPct val="0"/>
              </a:spcBef>
              <a:spcAft>
                <a:spcPct val="0"/>
              </a:spcAft>
            </a:pPr>
            <a:r>
              <a:rPr lang="el-GR" dirty="0">
                <a:solidFill>
                  <a:srgbClr val="000000"/>
                </a:solidFill>
                <a:latin typeface="Times New Roman" pitchFamily="18" charset="0"/>
                <a:cs typeface="Times New Roman" pitchFamily="18" charset="0"/>
              </a:rPr>
              <a:t>Τα κινούμενα ηλεκτρόνια συγκρούονται με τα άτομα του υλικού της ανόδου. Τα άτομα της ανόδου διεγείρονται. Ένα ηλεκτρόνιο των εσωτερικοί στιβάδων του ατόμου μεταπηδά σε άλλη επιτρεπόμενη τροχιά μεγαλύτερης ενέργειας. Η κενή θέση του ηλεκτρονίου μπορεί να συμπληρωθεί από ένα ηλεκτρόνιο του ατόμου που βρίσκεται στις εξωτερικές στιβάδες, με ταυτόχρονη εκπομπή ενός φωτονίου.</a:t>
            </a:r>
          </a:p>
          <a:p>
            <a:pPr algn="just" fontAlgn="base">
              <a:spcBef>
                <a:spcPct val="0"/>
              </a:spcBef>
              <a:spcAft>
                <a:spcPct val="0"/>
              </a:spcAft>
            </a:pPr>
            <a:r>
              <a:rPr lang="el-GR" dirty="0">
                <a:solidFill>
                  <a:srgbClr val="000000"/>
                </a:solidFill>
                <a:latin typeface="Times New Roman" pitchFamily="18" charset="0"/>
                <a:cs typeface="Times New Roman" pitchFamily="18" charset="0"/>
              </a:rPr>
              <a:t>Επειδή οι επιτρεπόμενες τιμές της ενέργειας του ατόμου είναι καθορισμένες, οι συχνότητες των φωτονίων που εκπέμπονται θα είναι καθορισμένες. Το φάσμα του φωτός που εκπέμπει το άτομο θα αποτελείται από γραμμές που είναι </a:t>
            </a:r>
            <a:r>
              <a:rPr lang="el-GR" i="1" dirty="0">
                <a:solidFill>
                  <a:srgbClr val="000000"/>
                </a:solidFill>
                <a:latin typeface="Times New Roman" pitchFamily="18" charset="0"/>
                <a:cs typeface="Times New Roman" pitchFamily="18" charset="0"/>
              </a:rPr>
              <a:t>χαρακτηριστικές του υλικού της ανόδου.</a:t>
            </a:r>
            <a:endParaRPr lang="el-GR" dirty="0">
              <a:solidFill>
                <a:srgbClr val="000000"/>
              </a:solidFill>
              <a:latin typeface="Times New Roman" pitchFamily="18" charset="0"/>
              <a:cs typeface="Times New Roman" pitchFamily="18" charset="0"/>
            </a:endParaRPr>
          </a:p>
        </p:txBody>
      </p:sp>
      <p:sp>
        <p:nvSpPr>
          <p:cNvPr id="243713" name="Rectangle 1"/>
          <p:cNvSpPr>
            <a:spLocks noChangeArrowheads="1"/>
          </p:cNvSpPr>
          <p:nvPr/>
        </p:nvSpPr>
        <p:spPr bwMode="auto">
          <a:xfrm>
            <a:off x="1524000" y="4134178"/>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66675" algn="just" fontAlgn="base">
              <a:spcBef>
                <a:spcPct val="0"/>
              </a:spcBef>
              <a:spcAft>
                <a:spcPct val="0"/>
              </a:spcAft>
            </a:pPr>
            <a:r>
              <a:rPr lang="el-GR" b="1" dirty="0">
                <a:solidFill>
                  <a:srgbClr val="0D3193"/>
                </a:solidFill>
                <a:latin typeface="Times New Roman" pitchFamily="18" charset="0"/>
                <a:cs typeface="Times New Roman" pitchFamily="18" charset="0"/>
              </a:rPr>
              <a:t>β. Συνεχές φάσμα</a:t>
            </a:r>
            <a:endParaRPr lang="el-GR" dirty="0">
              <a:solidFill>
                <a:srgbClr val="000000"/>
              </a:solidFill>
              <a:latin typeface="Times New Roman" pitchFamily="18" charset="0"/>
              <a:cs typeface="Times New Roman" pitchFamily="18" charset="0"/>
            </a:endParaRPr>
          </a:p>
          <a:p>
            <a:pPr indent="66675" algn="just" eaLnBrk="0" fontAlgn="base" hangingPunct="0">
              <a:spcBef>
                <a:spcPct val="0"/>
              </a:spcBef>
              <a:spcAft>
                <a:spcPct val="0"/>
              </a:spcAft>
            </a:pPr>
            <a:r>
              <a:rPr lang="el-GR" dirty="0">
                <a:solidFill>
                  <a:srgbClr val="000000"/>
                </a:solidFill>
                <a:latin typeface="Times New Roman" pitchFamily="18" charset="0"/>
                <a:cs typeface="Times New Roman" pitchFamily="18" charset="0"/>
              </a:rPr>
              <a:t>Ένα ηλεκτρόνιο μπορεί να επιβραδυνθεί εξαιτίας της αλληλεπίδρασής του με τα άτομα του στόχου. Όπως έχουμε αναφέρει, ένα επιταχυνόμενο (ή επιβραδυνόμενο) φορτίο εκπέμπει ακτινοβολία. Το ηλεκτρόνιο μπορεί να χάσει όλη ή οποιοδήποτε μέρος της ενέργειάς του σε μία κρούση, δηλαδή μπορεί να ακινητοποιηθεί μετά από μία ή περισσότερες κρούσεις. Επειδή κατά τις κρούσεις των ηλεκτρονίων με τα άτομα του στόχου τα ηλεκτρόνια μπορεί να χάσουν οποιοδήποτε μέρος της ενέργειάς τους, συμπεραίνουμε ότι τα φωτόνια που εκπέμπονται θα έχουν οποιαδήποτε τιμή ενέργειας, που θα είναι μικρότερη ή ίση της αρχικής ενέργειας του ηλεκτρονίου. Επομένως το φάσμα της ακτινοβολίας αυτής θα είναι συνεχές.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3"/>
                                        </p:tgtEl>
                                        <p:attrNameLst>
                                          <p:attrName>style.visibility</p:attrName>
                                        </p:attrNameLst>
                                      </p:cBhvr>
                                      <p:to>
                                        <p:strVal val="visible"/>
                                      </p:to>
                                    </p:set>
                                    <p:animEffect transition="in" filter="box(out)">
                                      <p:cBhvr>
                                        <p:cTn id="17" dur="500"/>
                                        <p:tgtEl>
                                          <p:spTgt spid="243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37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548681"/>
            <a:ext cx="9144000"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13. Να υπολογιστεί το ελάχιστο μήκος κύματος των </a:t>
            </a:r>
            <a:r>
              <a:rPr lang="el-GR" sz="2400" dirty="0" err="1">
                <a:solidFill>
                  <a:srgbClr val="000000"/>
                </a:solidFill>
                <a:latin typeface="Times New Roman" pitchFamily="18" charset="0"/>
                <a:cs typeface="Times New Roman" pitchFamily="18" charset="0"/>
              </a:rPr>
              <a:t>ακτίνων</a:t>
            </a:r>
            <a:r>
              <a:rPr lang="el-GR" sz="2400" dirty="0">
                <a:solidFill>
                  <a:srgbClr val="000000"/>
                </a:solidFill>
                <a:latin typeface="Times New Roman" pitchFamily="18" charset="0"/>
                <a:cs typeface="Times New Roman" pitchFamily="18" charset="0"/>
              </a:rPr>
              <a:t> Χ.</a:t>
            </a:r>
          </a:p>
        </p:txBody>
      </p:sp>
      <p:pic>
        <p:nvPicPr>
          <p:cNvPr id="244738" name="Picture 2"/>
          <p:cNvPicPr>
            <a:picLocks noChangeAspect="1" noChangeArrowheads="1"/>
          </p:cNvPicPr>
          <p:nvPr/>
        </p:nvPicPr>
        <p:blipFill>
          <a:blip r:embed="rId2" cstate="print"/>
          <a:srcRect/>
          <a:stretch>
            <a:fillRect/>
          </a:stretch>
        </p:blipFill>
        <p:spPr bwMode="auto">
          <a:xfrm>
            <a:off x="2855641" y="1124744"/>
            <a:ext cx="6658579" cy="5472608"/>
          </a:xfrm>
          <a:prstGeom prst="rect">
            <a:avLst/>
          </a:prstGeom>
          <a:noFill/>
          <a:ln w="9525">
            <a:noFill/>
            <a:miter lim="800000"/>
            <a:headEnd/>
            <a:tailEnd/>
          </a:ln>
          <a:effectLst>
            <a:outerShdw blurRad="50800" dist="889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box(out)">
                                      <p:cBhvr>
                                        <p:cTn id="7" dur="500"/>
                                        <p:tgtEl>
                                          <p:spTgt spid="244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20689"/>
            <a:ext cx="9144000" cy="83099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14. Από ποιους παράγοντες εξαρτάται η απορρόφηση των </a:t>
            </a:r>
            <a:r>
              <a:rPr lang="el-GR" sz="2400" dirty="0" err="1">
                <a:solidFill>
                  <a:srgbClr val="000000"/>
                </a:solidFill>
                <a:latin typeface="Times New Roman" pitchFamily="18" charset="0"/>
                <a:cs typeface="Times New Roman" pitchFamily="18" charset="0"/>
              </a:rPr>
              <a:t>ακτίνων</a:t>
            </a:r>
            <a:r>
              <a:rPr lang="el-GR" sz="2400" dirty="0">
                <a:solidFill>
                  <a:srgbClr val="000000"/>
                </a:solidFill>
                <a:latin typeface="Times New Roman" pitchFamily="18" charset="0"/>
                <a:cs typeface="Times New Roman" pitchFamily="18" charset="0"/>
              </a:rPr>
              <a:t> Χ και με ποιο τρόπο;</a:t>
            </a:r>
          </a:p>
        </p:txBody>
      </p:sp>
      <p:sp>
        <p:nvSpPr>
          <p:cNvPr id="4" name="3 - Ορθογώνιο"/>
          <p:cNvSpPr/>
          <p:nvPr/>
        </p:nvSpPr>
        <p:spPr>
          <a:xfrm>
            <a:off x="1703512" y="1484785"/>
            <a:ext cx="8568952" cy="1323439"/>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Όταν οι ακτίνες Χ διαπερνούν οποιοδήποτε υλικό, τότε ένα μέρος της ακτινοβολίας απορροφάται από το υλικό. Η απορρόφηση της ακτινοβολίας εξαρτάται από τη </a:t>
            </a:r>
            <a:r>
              <a:rPr lang="el-GR" sz="2000" b="1" dirty="0">
                <a:solidFill>
                  <a:srgbClr val="000000"/>
                </a:solidFill>
                <a:latin typeface="Times New Roman" pitchFamily="18" charset="0"/>
                <a:cs typeface="Times New Roman" pitchFamily="18" charset="0"/>
              </a:rPr>
              <a:t>φύση</a:t>
            </a:r>
            <a:r>
              <a:rPr lang="el-GR" sz="2000" dirty="0">
                <a:solidFill>
                  <a:srgbClr val="000000"/>
                </a:solidFill>
                <a:latin typeface="Times New Roman" pitchFamily="18" charset="0"/>
                <a:cs typeface="Times New Roman" pitchFamily="18" charset="0"/>
              </a:rPr>
              <a:t> του υλικού, το </a:t>
            </a:r>
            <a:r>
              <a:rPr lang="el-GR" sz="2000" b="1" dirty="0">
                <a:solidFill>
                  <a:srgbClr val="000000"/>
                </a:solidFill>
                <a:latin typeface="Times New Roman" pitchFamily="18" charset="0"/>
                <a:cs typeface="Times New Roman" pitchFamily="18" charset="0"/>
              </a:rPr>
              <a:t>μήκος κύματος</a:t>
            </a:r>
            <a:r>
              <a:rPr lang="el-GR" sz="2000" dirty="0">
                <a:solidFill>
                  <a:srgbClr val="000000"/>
                </a:solidFill>
                <a:latin typeface="Times New Roman" pitchFamily="18" charset="0"/>
                <a:cs typeface="Times New Roman" pitchFamily="18" charset="0"/>
              </a:rPr>
              <a:t> της ακτινοβολίας και το </a:t>
            </a:r>
            <a:r>
              <a:rPr lang="el-GR" sz="2000" b="1" dirty="0">
                <a:solidFill>
                  <a:srgbClr val="000000"/>
                </a:solidFill>
                <a:latin typeface="Times New Roman" pitchFamily="18" charset="0"/>
                <a:cs typeface="Times New Roman" pitchFamily="18" charset="0"/>
              </a:rPr>
              <a:t>πάχος</a:t>
            </a:r>
            <a:r>
              <a:rPr lang="el-GR" sz="2000" dirty="0">
                <a:solidFill>
                  <a:srgbClr val="000000"/>
                </a:solidFill>
                <a:latin typeface="Times New Roman" pitchFamily="18" charset="0"/>
                <a:cs typeface="Times New Roman" pitchFamily="18" charset="0"/>
              </a:rPr>
              <a:t> του υλικού.</a:t>
            </a:r>
          </a:p>
        </p:txBody>
      </p:sp>
      <p:sp>
        <p:nvSpPr>
          <p:cNvPr id="5" name="4 - Ορθογώνιο"/>
          <p:cNvSpPr/>
          <p:nvPr/>
        </p:nvSpPr>
        <p:spPr>
          <a:xfrm>
            <a:off x="1703512" y="2852937"/>
            <a:ext cx="8640960" cy="1015663"/>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α.</a:t>
            </a:r>
            <a:r>
              <a:rPr lang="el-GR" sz="2000" dirty="0">
                <a:solidFill>
                  <a:srgbClr val="000000"/>
                </a:solidFill>
                <a:latin typeface="Times New Roman" pitchFamily="18" charset="0"/>
                <a:cs typeface="Times New Roman" pitchFamily="18" charset="0"/>
              </a:rPr>
              <a:t> Όσο μεγαλύτερος είναι ο ατομικός αριθμός Ζ των ατόμων του υλικού που απορροφά την ακτινοβολία τόσο μεγαλύτερη είναι η απορρόφηση της ακτινοβολίας.</a:t>
            </a:r>
          </a:p>
        </p:txBody>
      </p:sp>
      <p:sp>
        <p:nvSpPr>
          <p:cNvPr id="6" name="5 - Ορθογώνιο"/>
          <p:cNvSpPr/>
          <p:nvPr/>
        </p:nvSpPr>
        <p:spPr>
          <a:xfrm>
            <a:off x="1703512" y="3861048"/>
            <a:ext cx="8568952" cy="1477328"/>
          </a:xfrm>
          <a:prstGeom prst="rect">
            <a:avLst/>
          </a:prstGeom>
        </p:spPr>
        <p:txBody>
          <a:bodyPr wrap="square">
            <a:spAutoFit/>
          </a:bodyPr>
          <a:lstStyle/>
          <a:p>
            <a:pPr algn="just" fontAlgn="base">
              <a:spcBef>
                <a:spcPct val="0"/>
              </a:spcBef>
              <a:spcAft>
                <a:spcPct val="0"/>
              </a:spcAft>
            </a:pPr>
            <a:r>
              <a:rPr lang="el-GR" b="1" dirty="0">
                <a:solidFill>
                  <a:srgbClr val="000000"/>
                </a:solidFill>
                <a:latin typeface="Times New Roman" pitchFamily="18" charset="0"/>
                <a:cs typeface="Times New Roman" pitchFamily="18" charset="0"/>
              </a:rPr>
              <a:t>β.</a:t>
            </a:r>
            <a:r>
              <a:rPr lang="el-GR" dirty="0">
                <a:solidFill>
                  <a:srgbClr val="000000"/>
                </a:solidFill>
                <a:latin typeface="Times New Roman" pitchFamily="18" charset="0"/>
                <a:cs typeface="Times New Roman" pitchFamily="18" charset="0"/>
              </a:rPr>
              <a:t> Όταν οι ακτίνες Χ διαπερνούν μια πλάκα, που έχει ορισμένο πάχος, τότε η απορρόφηση των ακτινών αυξάνεται όσο αυξάνεται το μήκος κύματος της ακτινοβολίας. Οι ακτίνες Χ που έχουν μικρά μήκη κύματος είναι περισσότερο διεισδυτικές και ονομάζονται </a:t>
            </a:r>
            <a:r>
              <a:rPr lang="el-GR" b="1" dirty="0">
                <a:solidFill>
                  <a:srgbClr val="000000"/>
                </a:solidFill>
                <a:latin typeface="Times New Roman" pitchFamily="18" charset="0"/>
                <a:cs typeface="Times New Roman" pitchFamily="18" charset="0"/>
              </a:rPr>
              <a:t>σκληρές ακτίνες,</a:t>
            </a:r>
            <a:r>
              <a:rPr lang="el-GR" dirty="0">
                <a:solidFill>
                  <a:srgbClr val="000000"/>
                </a:solidFill>
                <a:latin typeface="Times New Roman" pitchFamily="18" charset="0"/>
                <a:cs typeface="Times New Roman" pitchFamily="18" charset="0"/>
              </a:rPr>
              <a:t> ενώ οι ακτίνες που έχουν μεγάλα μήκη κύματος είναι λιγότερο διεισδυτικές και ονομάζονται </a:t>
            </a:r>
            <a:r>
              <a:rPr lang="el-GR" b="1" dirty="0">
                <a:solidFill>
                  <a:srgbClr val="000000"/>
                </a:solidFill>
                <a:latin typeface="Times New Roman" pitchFamily="18" charset="0"/>
                <a:cs typeface="Times New Roman" pitchFamily="18" charset="0"/>
              </a:rPr>
              <a:t>μαλακές ακτίνες.</a:t>
            </a:r>
            <a:endParaRPr lang="el-GR" dirty="0">
              <a:solidFill>
                <a:srgbClr val="000000"/>
              </a:solidFill>
              <a:latin typeface="Times New Roman" pitchFamily="18" charset="0"/>
              <a:cs typeface="Times New Roman" pitchFamily="18" charset="0"/>
            </a:endParaRPr>
          </a:p>
        </p:txBody>
      </p:sp>
      <p:sp>
        <p:nvSpPr>
          <p:cNvPr id="7" name="6 - Ορθογώνιο"/>
          <p:cNvSpPr/>
          <p:nvPr/>
        </p:nvSpPr>
        <p:spPr>
          <a:xfrm>
            <a:off x="1703512" y="5517232"/>
            <a:ext cx="8352928" cy="707886"/>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γ.</a:t>
            </a:r>
            <a:r>
              <a:rPr lang="el-GR" sz="2000" dirty="0">
                <a:solidFill>
                  <a:srgbClr val="000000"/>
                </a:solidFill>
                <a:latin typeface="Times New Roman" pitchFamily="18" charset="0"/>
                <a:cs typeface="Times New Roman" pitchFamily="18" charset="0"/>
              </a:rPr>
              <a:t> Όσο το πάχος του υλικού είναι μεγαλύτερο τόσο μεγαλύτερη είναι και η απορρόφηση της ακτινοβολίας μέσα στο υλικό αυτό.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92697"/>
            <a:ext cx="5868144"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15. Ποια είναι η φύση των </a:t>
            </a:r>
            <a:r>
              <a:rPr lang="el-GR" sz="2400" dirty="0" err="1">
                <a:solidFill>
                  <a:srgbClr val="000000"/>
                </a:solidFill>
                <a:latin typeface="Times New Roman" pitchFamily="18" charset="0"/>
                <a:cs typeface="Times New Roman" pitchFamily="18" charset="0"/>
              </a:rPr>
              <a:t>ακτίνων</a:t>
            </a:r>
            <a:r>
              <a:rPr lang="el-GR" sz="2400" dirty="0">
                <a:solidFill>
                  <a:srgbClr val="000000"/>
                </a:solidFill>
                <a:latin typeface="Times New Roman" pitchFamily="18" charset="0"/>
                <a:cs typeface="Times New Roman" pitchFamily="18" charset="0"/>
              </a:rPr>
              <a:t> Χ;</a:t>
            </a:r>
          </a:p>
        </p:txBody>
      </p:sp>
      <p:sp>
        <p:nvSpPr>
          <p:cNvPr id="4" name="3 - Ορθογώνιο"/>
          <p:cNvSpPr/>
          <p:nvPr/>
        </p:nvSpPr>
        <p:spPr>
          <a:xfrm>
            <a:off x="1847528" y="1268760"/>
            <a:ext cx="8280920" cy="707886"/>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Οι ακτίνες Χ είναι αόρατη ηλεκτρομαγνητική ακτινοβολία, που έχει μήκη κύματος πολύ μικρότερα από τα μήκη κύματος των ορατών ακτινοβολιών.</a:t>
            </a:r>
            <a:endParaRPr lang="el-GR" sz="2000" dirty="0">
              <a:solidFill>
                <a:srgbClr val="000000"/>
              </a:solidFill>
              <a:latin typeface="Times New Roman" pitchFamily="18" charset="0"/>
              <a:cs typeface="Times New Roman" pitchFamily="18" charset="0"/>
            </a:endParaRPr>
          </a:p>
        </p:txBody>
      </p:sp>
      <p:sp>
        <p:nvSpPr>
          <p:cNvPr id="5" name="4 - Ορθογώνιο"/>
          <p:cNvSpPr/>
          <p:nvPr/>
        </p:nvSpPr>
        <p:spPr>
          <a:xfrm>
            <a:off x="1524000" y="2204865"/>
            <a:ext cx="5814392"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16. Πού χρησιμοποιούνται οι ακτίνες Χ;</a:t>
            </a:r>
          </a:p>
        </p:txBody>
      </p:sp>
      <p:sp>
        <p:nvSpPr>
          <p:cNvPr id="6" name="5 - Ορθογώνιο"/>
          <p:cNvSpPr/>
          <p:nvPr/>
        </p:nvSpPr>
        <p:spPr>
          <a:xfrm>
            <a:off x="2351584" y="2852937"/>
            <a:ext cx="1946046" cy="461665"/>
          </a:xfrm>
          <a:prstGeom prst="rect">
            <a:avLst/>
          </a:prstGeom>
        </p:spPr>
        <p:txBody>
          <a:bodyPr wrap="none">
            <a:spAutoFit/>
          </a:bodyPr>
          <a:lstStyle/>
          <a:p>
            <a:pPr fontAlgn="base">
              <a:spcBef>
                <a:spcPct val="0"/>
              </a:spcBef>
              <a:spcAft>
                <a:spcPct val="0"/>
              </a:spcAft>
            </a:pPr>
            <a:r>
              <a:rPr lang="el-GR" sz="2400" b="1" dirty="0">
                <a:solidFill>
                  <a:srgbClr val="000000"/>
                </a:solidFill>
                <a:latin typeface="Times New Roman" pitchFamily="18" charset="0"/>
                <a:cs typeface="Times New Roman" pitchFamily="18" charset="0"/>
              </a:rPr>
              <a:t>Στην Ιατρική</a:t>
            </a:r>
            <a:endParaRPr lang="el-GR" sz="2400" dirty="0">
              <a:solidFill>
                <a:srgbClr val="000000"/>
              </a:solidFill>
              <a:latin typeface="Times New Roman" pitchFamily="18" charset="0"/>
              <a:cs typeface="Times New Roman" pitchFamily="18" charset="0"/>
            </a:endParaRPr>
          </a:p>
        </p:txBody>
      </p:sp>
      <p:sp>
        <p:nvSpPr>
          <p:cNvPr id="7" name="6 - Ορθογώνιο"/>
          <p:cNvSpPr/>
          <p:nvPr/>
        </p:nvSpPr>
        <p:spPr>
          <a:xfrm>
            <a:off x="5159896" y="2852937"/>
            <a:ext cx="2238562" cy="461665"/>
          </a:xfrm>
          <a:prstGeom prst="rect">
            <a:avLst/>
          </a:prstGeom>
        </p:spPr>
        <p:txBody>
          <a:bodyPr wrap="none">
            <a:spAutoFit/>
          </a:bodyPr>
          <a:lstStyle/>
          <a:p>
            <a:pPr fontAlgn="base">
              <a:spcBef>
                <a:spcPct val="0"/>
              </a:spcBef>
              <a:spcAft>
                <a:spcPct val="0"/>
              </a:spcAft>
            </a:pPr>
            <a:r>
              <a:rPr lang="el-GR" sz="2400" b="1" dirty="0">
                <a:solidFill>
                  <a:srgbClr val="000000"/>
                </a:solidFill>
                <a:latin typeface="Times New Roman" pitchFamily="18" charset="0"/>
                <a:cs typeface="Times New Roman" pitchFamily="18" charset="0"/>
              </a:rPr>
              <a:t>Στη βιομηχανία</a:t>
            </a:r>
            <a:endParaRPr lang="el-GR" sz="2400" dirty="0">
              <a:solidFill>
                <a:srgbClr val="000000"/>
              </a:solidFill>
              <a:latin typeface="Times New Roman" pitchFamily="18" charset="0"/>
              <a:cs typeface="Times New Roman" pitchFamily="18" charset="0"/>
            </a:endParaRPr>
          </a:p>
        </p:txBody>
      </p:sp>
      <p:sp>
        <p:nvSpPr>
          <p:cNvPr id="8" name="7 - Ορθογώνιο"/>
          <p:cNvSpPr/>
          <p:nvPr/>
        </p:nvSpPr>
        <p:spPr>
          <a:xfrm>
            <a:off x="1524000" y="3501009"/>
            <a:ext cx="8424936"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17. Ποιες είναι οι βιολογικές βλάβες που προκαλούν οι ακτίνες Χ;</a:t>
            </a:r>
          </a:p>
        </p:txBody>
      </p:sp>
      <p:sp>
        <p:nvSpPr>
          <p:cNvPr id="9" name="8 - Ορθογώνιο"/>
          <p:cNvSpPr/>
          <p:nvPr/>
        </p:nvSpPr>
        <p:spPr>
          <a:xfrm>
            <a:off x="1524000" y="3995678"/>
            <a:ext cx="9144000" cy="2862322"/>
          </a:xfrm>
          <a:prstGeom prst="rect">
            <a:avLst/>
          </a:prstGeom>
        </p:spPr>
        <p:txBody>
          <a:bodyPr wrap="square">
            <a:spAutoFit/>
          </a:bodyPr>
          <a:lstStyle/>
          <a:p>
            <a:pPr algn="just" fontAlgn="base">
              <a:spcBef>
                <a:spcPct val="0"/>
              </a:spcBef>
              <a:spcAft>
                <a:spcPct val="0"/>
              </a:spcAft>
            </a:pPr>
            <a:r>
              <a:rPr lang="el-GR" dirty="0">
                <a:solidFill>
                  <a:srgbClr val="000000"/>
                </a:solidFill>
                <a:latin typeface="Times New Roman" pitchFamily="18" charset="0"/>
                <a:cs typeface="Times New Roman" pitchFamily="18" charset="0"/>
              </a:rPr>
              <a:t>Οι ακτίνες Χ προκαλούν βλάβες στους οργανισμούς. Όταν απορροφηθούν από τους ιστούς, διασπούν τους μοριακούς δεσμούς και δημιουργούν ενεργές ελεύθερες ρίζες, που με τη σειρά τους μπορεί να διαταράξουν τη μοριακή δομή των πρωτεϊνών και ειδικά του γενετικού υλικού (DNA).</a:t>
            </a:r>
          </a:p>
          <a:p>
            <a:pPr algn="just" fontAlgn="base">
              <a:spcBef>
                <a:spcPct val="0"/>
              </a:spcBef>
              <a:spcAft>
                <a:spcPct val="0"/>
              </a:spcAft>
            </a:pPr>
            <a:r>
              <a:rPr lang="el-GR" dirty="0">
                <a:solidFill>
                  <a:srgbClr val="000000"/>
                </a:solidFill>
                <a:latin typeface="Times New Roman" pitchFamily="18" charset="0"/>
                <a:cs typeface="Times New Roman" pitchFamily="18" charset="0"/>
              </a:rPr>
              <a:t>Αν το κύτταρο που έχει υποστεί βλάβη από την ακτινοβολία επιβιώσει, τότε μπορεί να δώσει πολλές γενεές μεταλλαγμένων κυττάρων. Αν οι αλλαγές στο DNA αφορούν γονίδια που ελέγχουν το ρυθμό πολλαπλασιασμού των κυττάρων, οι ακτίνες Χ μπορεί να προκαλέσουν καρκίνο. Η υπερβολική έκθεση ενός οργανισμού σε ακτινοβολία μπορεί να προκαλέσει μεταβολές στα γενετικά κύτταρα. Σ' αυτή την περίπτωση, ενώ ο ίδιος οργανισμός δε θα εμφανίσει κάποια βλάβη, θα επηρεαστούν οι απόγονοι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ou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1052736"/>
            <a:ext cx="9144000" cy="1569660"/>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18. Πώς επηρεάζονται οι ακτίνες Χ:</a:t>
            </a:r>
          </a:p>
          <a:p>
            <a:pPr fontAlgn="base">
              <a:spcBef>
                <a:spcPct val="0"/>
              </a:spcBef>
              <a:spcAft>
                <a:spcPct val="0"/>
              </a:spcAft>
            </a:pPr>
            <a:r>
              <a:rPr lang="el-GR" sz="2400" dirty="0">
                <a:solidFill>
                  <a:srgbClr val="000000"/>
                </a:solidFill>
                <a:latin typeface="Times New Roman" pitchFamily="18" charset="0"/>
                <a:cs typeface="Times New Roman" pitchFamily="18" charset="0"/>
              </a:rPr>
              <a:t>α. από τη θερμοκρασία της καθόδου,</a:t>
            </a:r>
          </a:p>
          <a:p>
            <a:pPr fontAlgn="base">
              <a:spcBef>
                <a:spcPct val="0"/>
              </a:spcBef>
              <a:spcAft>
                <a:spcPct val="0"/>
              </a:spcAft>
            </a:pPr>
            <a:r>
              <a:rPr lang="el-GR" sz="2400" dirty="0">
                <a:solidFill>
                  <a:srgbClr val="000000"/>
                </a:solidFill>
                <a:latin typeface="Times New Roman" pitchFamily="18" charset="0"/>
                <a:cs typeface="Times New Roman" pitchFamily="18" charset="0"/>
              </a:rPr>
              <a:t>β. από την τάση που εφαρμόζεται μεταξύ της ανόδου και της καθόδου,</a:t>
            </a:r>
          </a:p>
          <a:p>
            <a:pPr fontAlgn="base">
              <a:spcBef>
                <a:spcPct val="0"/>
              </a:spcBef>
              <a:spcAft>
                <a:spcPct val="0"/>
              </a:spcAft>
            </a:pPr>
            <a:r>
              <a:rPr lang="el-GR" sz="2400" dirty="0">
                <a:solidFill>
                  <a:srgbClr val="000000"/>
                </a:solidFill>
                <a:latin typeface="Times New Roman" pitchFamily="18" charset="0"/>
                <a:cs typeface="Times New Roman" pitchFamily="18" charset="0"/>
              </a:rPr>
              <a:t>γ. από το υλικό της ανόδου;</a:t>
            </a:r>
          </a:p>
        </p:txBody>
      </p:sp>
      <p:pic>
        <p:nvPicPr>
          <p:cNvPr id="245762" name="Picture 2"/>
          <p:cNvPicPr>
            <a:picLocks noChangeAspect="1" noChangeArrowheads="1"/>
          </p:cNvPicPr>
          <p:nvPr/>
        </p:nvPicPr>
        <p:blipFill>
          <a:blip r:embed="rId2" cstate="print"/>
          <a:srcRect/>
          <a:stretch>
            <a:fillRect/>
          </a:stretch>
        </p:blipFill>
        <p:spPr bwMode="auto">
          <a:xfrm>
            <a:off x="1524000" y="3140969"/>
            <a:ext cx="9144000" cy="27407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45762"/>
                                        </p:tgtEl>
                                        <p:attrNameLst>
                                          <p:attrName>style.visibility</p:attrName>
                                        </p:attrNameLst>
                                      </p:cBhvr>
                                      <p:to>
                                        <p:strVal val="visible"/>
                                      </p:to>
                                    </p:set>
                                    <p:animEffect transition="in" filter="box(out)">
                                      <p:cBhvr>
                                        <p:cTn id="12" dur="500"/>
                                        <p:tgtEl>
                                          <p:spTgt spid="24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919536" y="764704"/>
            <a:ext cx="8496944" cy="2308324"/>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19. Το ηλεκτρόνιο στο άτομο του υδρογόνου, το οποίο βρίσκεται στη θεμελιώδη κατάσταση:</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έχει απομακρυνθεί από το άτομο.</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ηρεμεί.</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γ. είναι σε τροχιά με τη χαμηλότερη ενέργεια.</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δ. είναι σε τροχιά με την υψηλότερη ενέργεια.</a:t>
            </a:r>
          </a:p>
        </p:txBody>
      </p:sp>
      <p:sp>
        <p:nvSpPr>
          <p:cNvPr id="4" name="3 - Έλλειψη"/>
          <p:cNvSpPr/>
          <p:nvPr/>
        </p:nvSpPr>
        <p:spPr>
          <a:xfrm>
            <a:off x="1919536" y="2276872"/>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
        <p:nvSpPr>
          <p:cNvPr id="5" name="4 - Ορθογώνιο"/>
          <p:cNvSpPr/>
          <p:nvPr/>
        </p:nvSpPr>
        <p:spPr>
          <a:xfrm>
            <a:off x="1991544" y="3284984"/>
            <a:ext cx="8352928" cy="2308324"/>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20. Ένα άτομο εκπέμπει ένα φωτόνιο, όταν ένα από τα ηλεκτρόνιά του:</a:t>
            </a:r>
          </a:p>
          <a:p>
            <a:pPr fontAlgn="base">
              <a:spcBef>
                <a:spcPct val="0"/>
              </a:spcBef>
              <a:spcAft>
                <a:spcPct val="0"/>
              </a:spcAft>
            </a:pPr>
            <a:r>
              <a:rPr lang="el-GR" sz="2400" dirty="0">
                <a:solidFill>
                  <a:srgbClr val="000000"/>
                </a:solidFill>
                <a:latin typeface="Times New Roman" pitchFamily="18" charset="0"/>
                <a:cs typeface="Times New Roman" pitchFamily="18" charset="0"/>
              </a:rPr>
              <a:t>α. απομακρύνεται από το άτομο.</a:t>
            </a:r>
          </a:p>
          <a:p>
            <a:pPr fontAlgn="base">
              <a:spcBef>
                <a:spcPct val="0"/>
              </a:spcBef>
              <a:spcAft>
                <a:spcPct val="0"/>
              </a:spcAft>
            </a:pPr>
            <a:r>
              <a:rPr lang="el-GR" sz="2400" dirty="0">
                <a:solidFill>
                  <a:srgbClr val="000000"/>
                </a:solidFill>
                <a:latin typeface="Times New Roman" pitchFamily="18" charset="0"/>
                <a:cs typeface="Times New Roman" pitchFamily="18" charset="0"/>
              </a:rPr>
              <a:t>β. μεταβαίνει σε τροχιά μικρότερης ενέργειας.</a:t>
            </a:r>
          </a:p>
          <a:p>
            <a:pPr fontAlgn="base">
              <a:spcBef>
                <a:spcPct val="0"/>
              </a:spcBef>
              <a:spcAft>
                <a:spcPct val="0"/>
              </a:spcAft>
            </a:pPr>
            <a:r>
              <a:rPr lang="el-GR" sz="2400" dirty="0">
                <a:solidFill>
                  <a:srgbClr val="000000"/>
                </a:solidFill>
                <a:latin typeface="Times New Roman" pitchFamily="18" charset="0"/>
                <a:cs typeface="Times New Roman" pitchFamily="18" charset="0"/>
              </a:rPr>
              <a:t>γ. μεταβαίνει σε τροχιά μεγαλύτερης ενέργειας.</a:t>
            </a:r>
          </a:p>
          <a:p>
            <a:pPr fontAlgn="base">
              <a:spcBef>
                <a:spcPct val="0"/>
              </a:spcBef>
              <a:spcAft>
                <a:spcPct val="0"/>
              </a:spcAft>
            </a:pPr>
            <a:r>
              <a:rPr lang="el-GR" sz="2400" dirty="0">
                <a:solidFill>
                  <a:srgbClr val="000000"/>
                </a:solidFill>
                <a:latin typeface="Times New Roman" pitchFamily="18" charset="0"/>
                <a:cs typeface="Times New Roman" pitchFamily="18" charset="0"/>
              </a:rPr>
              <a:t>δ. περιφέρεται σε επιτρεπόμενη τροχιά.</a:t>
            </a:r>
          </a:p>
        </p:txBody>
      </p:sp>
      <p:sp>
        <p:nvSpPr>
          <p:cNvPr id="6" name="5 - Έλλειψη"/>
          <p:cNvSpPr/>
          <p:nvPr/>
        </p:nvSpPr>
        <p:spPr>
          <a:xfrm>
            <a:off x="1991544" y="4437112"/>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919536" y="764704"/>
            <a:ext cx="8352928" cy="2677656"/>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21.Το γραμμικό φάσμα εκπομπής αερίου περιέχει μήκη κύματος που είναι:</a:t>
            </a:r>
          </a:p>
          <a:p>
            <a:pPr fontAlgn="base">
              <a:spcBef>
                <a:spcPct val="0"/>
              </a:spcBef>
              <a:spcAft>
                <a:spcPct val="0"/>
              </a:spcAft>
            </a:pPr>
            <a:r>
              <a:rPr lang="el-GR" sz="2400" dirty="0">
                <a:solidFill>
                  <a:srgbClr val="000000"/>
                </a:solidFill>
                <a:latin typeface="Times New Roman" pitchFamily="18" charset="0"/>
                <a:cs typeface="Times New Roman" pitchFamily="18" charset="0"/>
              </a:rPr>
              <a:t>α. ίδια για όλα τα στοιχεία.</a:t>
            </a:r>
          </a:p>
          <a:p>
            <a:pPr fontAlgn="base">
              <a:spcBef>
                <a:spcPct val="0"/>
              </a:spcBef>
              <a:spcAft>
                <a:spcPct val="0"/>
              </a:spcAft>
            </a:pPr>
            <a:r>
              <a:rPr lang="el-GR" sz="2400" dirty="0">
                <a:solidFill>
                  <a:srgbClr val="000000"/>
                </a:solidFill>
                <a:latin typeface="Times New Roman" pitchFamily="18" charset="0"/>
                <a:cs typeface="Times New Roman" pitchFamily="18" charset="0"/>
              </a:rPr>
              <a:t>β. χαρακτηριστικά του στοιχείου που το εκπέμπει.</a:t>
            </a:r>
          </a:p>
          <a:p>
            <a:pPr fontAlgn="base">
              <a:spcBef>
                <a:spcPct val="0"/>
              </a:spcBef>
              <a:spcAft>
                <a:spcPct val="0"/>
              </a:spcAft>
            </a:pPr>
            <a:r>
              <a:rPr lang="el-GR" sz="2400" dirty="0">
                <a:solidFill>
                  <a:srgbClr val="000000"/>
                </a:solidFill>
                <a:latin typeface="Times New Roman" pitchFamily="18" charset="0"/>
                <a:cs typeface="Times New Roman" pitchFamily="18" charset="0"/>
              </a:rPr>
              <a:t>γ. διαφορετικά από τα μήκη κύματος του φάσματος απορρόφησης του ίδιου στοιχείου.</a:t>
            </a:r>
          </a:p>
          <a:p>
            <a:pPr fontAlgn="base">
              <a:spcBef>
                <a:spcPct val="0"/>
              </a:spcBef>
              <a:spcAft>
                <a:spcPct val="0"/>
              </a:spcAft>
            </a:pPr>
            <a:r>
              <a:rPr lang="el-GR" sz="2400" dirty="0">
                <a:solidFill>
                  <a:srgbClr val="000000"/>
                </a:solidFill>
                <a:latin typeface="Times New Roman" pitchFamily="18" charset="0"/>
                <a:cs typeface="Times New Roman" pitchFamily="18" charset="0"/>
              </a:rPr>
              <a:t>δ. στην περιοχή του ορατού.</a:t>
            </a:r>
          </a:p>
        </p:txBody>
      </p:sp>
      <p:sp>
        <p:nvSpPr>
          <p:cNvPr id="4" name="3 - Έλλειψη"/>
          <p:cNvSpPr/>
          <p:nvPr/>
        </p:nvSpPr>
        <p:spPr>
          <a:xfrm>
            <a:off x="1919536" y="1916832"/>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
        <p:nvSpPr>
          <p:cNvPr id="5" name="4 - Ορθογώνιο"/>
          <p:cNvSpPr/>
          <p:nvPr/>
        </p:nvSpPr>
        <p:spPr>
          <a:xfrm>
            <a:off x="1919536" y="3645025"/>
            <a:ext cx="8136904" cy="2800767"/>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22. Ποιο από τα παρακάτω πειραματικά δεδομένα δείχνει την ύπαρξη διακριτών ενεργειακών σταθμών στα άτομα;</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α. Το φάσμα εκπομπής ενός στοιχείου περιέχει φωτεινότερες γραμμές σε μεγαλύτερη θερμοκρασία.</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β. Το φάσμα απορρόφησης ενός στοιχείου έχει σκοτεινές γραμμές στις θέσεις που αντιστοιχούν στις φωτεινές γραμμές του φάσματος εκπομπής.</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γ. Το φάσμα των ακτινών Χ παρουσιάζει ένα ελάχιστο μήκος κύματος.</a:t>
            </a:r>
          </a:p>
        </p:txBody>
      </p:sp>
      <p:sp>
        <p:nvSpPr>
          <p:cNvPr id="6" name="5 - Έλλειψη"/>
          <p:cNvSpPr/>
          <p:nvPr/>
        </p:nvSpPr>
        <p:spPr>
          <a:xfrm>
            <a:off x="1919536" y="5013176"/>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92696"/>
            <a:ext cx="9144000" cy="3416320"/>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23. Ποια από τις παρακάτω προτάσεις είναι σωστή;</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Η ενέργεια ιονισμού είναι μικρότερη από την ενέργεια διέγερσης.</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Η ενέργεια ενός φωτονίου είναι </a:t>
            </a:r>
            <a:r>
              <a:rPr lang="el-GR" sz="2400" dirty="0" err="1">
                <a:solidFill>
                  <a:srgbClr val="000000"/>
                </a:solidFill>
                <a:latin typeface="Times New Roman" pitchFamily="18" charset="0"/>
                <a:cs typeface="Times New Roman" pitchFamily="18" charset="0"/>
              </a:rPr>
              <a:t>hλ</a:t>
            </a:r>
            <a:r>
              <a:rPr lang="el-GR" sz="2400" dirty="0">
                <a:solidFill>
                  <a:srgbClr val="000000"/>
                </a:solidFill>
                <a:latin typeface="Times New Roman" pitchFamily="18" charset="0"/>
                <a:cs typeface="Times New Roman" pitchFamily="18" charset="0"/>
              </a:rPr>
              <a:t>, όπου λ είναι το μήκος κύματος της ακτινοβολίας.</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γ. Ένα ηλεκτρόνιο που βρίσκεται σε διεγερμένη ενεργειακή στάθμη ακτινοβολεί συνεχώς ενέργεια.</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δ. Η θεμελιώδης κατάσταση του ατόμου του υδρογόνου είναι η κατάσταση στην οποία το ηλεκτρόνιο βρίσκεται στη χαμηλότερη επιτρεπτή ενεργειακή στάθμη.</a:t>
            </a:r>
          </a:p>
        </p:txBody>
      </p:sp>
      <p:sp>
        <p:nvSpPr>
          <p:cNvPr id="4" name="3 - Έλλειψη"/>
          <p:cNvSpPr/>
          <p:nvPr/>
        </p:nvSpPr>
        <p:spPr>
          <a:xfrm>
            <a:off x="1524000" y="2924944"/>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92696"/>
            <a:ext cx="9144000" cy="4154984"/>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3. Όταν μία δέσμη σωματίων α κατευθύνεται σε λεπτό μεταλλικό φύλλο στόχου, τότε παρατηρούμε ότι:</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I. τα περισσότερα σωμάτια α περνάνε ανεπηρέαστα μέσα από το στόχο,</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II. αρκετά σωμάτια α αποκλίνουν σε διάφορες γωνίες, ενώ λίγα αποκλίνουν κατά 180°.</a:t>
            </a: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l-GR"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Ποια από τις παραπάνω παρατηρήσεις δείχνει ότι:</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Ο χώρος μέσα στο άτομο είναι σχεδόν κενός.</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Το θετικό φορτίο του ατόμου είναι συγκεντρωμένο στο κέντρο του ατόμου.</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γ. Το κέντρο του ατόμου είναι θετικά φορτισμένο.</a:t>
            </a:r>
          </a:p>
        </p:txBody>
      </p:sp>
      <p:pic>
        <p:nvPicPr>
          <p:cNvPr id="233474" name="Picture 2"/>
          <p:cNvPicPr>
            <a:picLocks noChangeAspect="1" noChangeArrowheads="1"/>
          </p:cNvPicPr>
          <p:nvPr/>
        </p:nvPicPr>
        <p:blipFill>
          <a:blip r:embed="rId2" cstate="print">
            <a:clrChange>
              <a:clrFrom>
                <a:srgbClr val="FEFEFE"/>
              </a:clrFrom>
              <a:clrTo>
                <a:srgbClr val="FEFEFE">
                  <a:alpha val="0"/>
                </a:srgbClr>
              </a:clrTo>
            </a:clrChange>
            <a:lum/>
          </a:blip>
          <a:srcRect/>
          <a:stretch>
            <a:fillRect/>
          </a:stretch>
        </p:blipFill>
        <p:spPr bwMode="auto">
          <a:xfrm>
            <a:off x="1775520" y="5085184"/>
            <a:ext cx="5776209" cy="504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3474"/>
                                        </p:tgtEl>
                                        <p:attrNameLst>
                                          <p:attrName>style.visibility</p:attrName>
                                        </p:attrNameLst>
                                      </p:cBhvr>
                                      <p:to>
                                        <p:strVal val="visible"/>
                                      </p:to>
                                    </p:set>
                                    <p:animEffect transition="in" filter="wipe(left)">
                                      <p:cBhvr>
                                        <p:cTn id="12" dur="500"/>
                                        <p:tgtEl>
                                          <p:spTgt spid="23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991544" y="612845"/>
            <a:ext cx="8136904" cy="382426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24. Το σχήμα δείχνει το διάγραμμα των ενεργειακών σταθμών του ατόμου του υδρογόνου. Τα μήκη κύματος λ</a:t>
            </a:r>
            <a:r>
              <a:rPr lang="el-GR" sz="2400" baseline="-25000" dirty="0">
                <a:solidFill>
                  <a:srgbClr val="000000"/>
                </a:solidFill>
                <a:latin typeface="Times New Roman" pitchFamily="18" charset="0"/>
                <a:cs typeface="Times New Roman" pitchFamily="18" charset="0"/>
              </a:rPr>
              <a:t>1</a:t>
            </a:r>
            <a:r>
              <a:rPr lang="el-GR" sz="2400" dirty="0">
                <a:solidFill>
                  <a:srgbClr val="000000"/>
                </a:solidFill>
                <a:latin typeface="Times New Roman" pitchFamily="18" charset="0"/>
                <a:cs typeface="Times New Roman" pitchFamily="18" charset="0"/>
              </a:rPr>
              <a:t>, λ</a:t>
            </a:r>
            <a:r>
              <a:rPr lang="el-GR" sz="2400" baseline="-25000" dirty="0">
                <a:solidFill>
                  <a:srgbClr val="000000"/>
                </a:solidFill>
                <a:latin typeface="Times New Roman" pitchFamily="18" charset="0"/>
                <a:cs typeface="Times New Roman" pitchFamily="18" charset="0"/>
              </a:rPr>
              <a:t>2</a:t>
            </a:r>
            <a:r>
              <a:rPr lang="el-GR" sz="2400" dirty="0">
                <a:solidFill>
                  <a:srgbClr val="000000"/>
                </a:solidFill>
                <a:latin typeface="Times New Roman" pitchFamily="18" charset="0"/>
                <a:cs typeface="Times New Roman" pitchFamily="18" charset="0"/>
              </a:rPr>
              <a:t>, λ</a:t>
            </a:r>
            <a:r>
              <a:rPr lang="el-GR" sz="2400" baseline="-25000" dirty="0">
                <a:solidFill>
                  <a:srgbClr val="000000"/>
                </a:solidFill>
                <a:latin typeface="Times New Roman" pitchFamily="18" charset="0"/>
                <a:cs typeface="Times New Roman" pitchFamily="18" charset="0"/>
              </a:rPr>
              <a:t>3</a:t>
            </a:r>
            <a:r>
              <a:rPr lang="el-GR" sz="2400" dirty="0">
                <a:solidFill>
                  <a:srgbClr val="000000"/>
                </a:solidFill>
                <a:latin typeface="Times New Roman" pitchFamily="18" charset="0"/>
                <a:cs typeface="Times New Roman" pitchFamily="18" charset="0"/>
              </a:rPr>
              <a:t> είναι τα μήκη κύματος της ακτινοβολίας που εκπέμπεται κατά τις μεταβάσεις του ηλεκτρονίου μεταξύ των ενεργειακοί σταθμών, όπως δείχνουν τα βέλη. Ποια από τις παρακάτω προτάσεις είναι σωστή;</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λ</a:t>
            </a:r>
            <a:r>
              <a:rPr lang="el-GR" sz="2400" baseline="-25000" dirty="0">
                <a:solidFill>
                  <a:srgbClr val="000000"/>
                </a:solidFill>
                <a:latin typeface="Times New Roman" pitchFamily="18" charset="0"/>
                <a:cs typeface="Times New Roman" pitchFamily="18" charset="0"/>
              </a:rPr>
              <a:t>2</a:t>
            </a:r>
            <a:r>
              <a:rPr lang="el-GR" sz="2400" dirty="0">
                <a:solidFill>
                  <a:srgbClr val="000000"/>
                </a:solidFill>
                <a:latin typeface="Times New Roman" pitchFamily="18" charset="0"/>
                <a:cs typeface="Times New Roman" pitchFamily="18" charset="0"/>
              </a:rPr>
              <a:t> = λ</a:t>
            </a:r>
            <a:r>
              <a:rPr lang="el-GR" sz="2400" baseline="-25000" dirty="0">
                <a:solidFill>
                  <a:srgbClr val="000000"/>
                </a:solidFill>
                <a:latin typeface="Times New Roman" pitchFamily="18" charset="0"/>
                <a:cs typeface="Times New Roman" pitchFamily="18" charset="0"/>
              </a:rPr>
              <a:t>1</a:t>
            </a:r>
            <a:r>
              <a:rPr lang="el-GR" sz="2400" dirty="0">
                <a:solidFill>
                  <a:srgbClr val="000000"/>
                </a:solidFill>
                <a:latin typeface="Times New Roman" pitchFamily="18" charset="0"/>
                <a:cs typeface="Times New Roman" pitchFamily="18" charset="0"/>
              </a:rPr>
              <a:t> + λ</a:t>
            </a:r>
            <a:r>
              <a:rPr lang="el-GR" sz="2400" baseline="-25000" dirty="0">
                <a:solidFill>
                  <a:srgbClr val="000000"/>
                </a:solidFill>
                <a:latin typeface="Times New Roman" pitchFamily="18" charset="0"/>
                <a:cs typeface="Times New Roman" pitchFamily="18" charset="0"/>
              </a:rPr>
              <a:t>3</a:t>
            </a:r>
            <a:endParaRPr lang="el-GR"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λ</a:t>
            </a:r>
            <a:r>
              <a:rPr lang="el-GR" sz="2400" baseline="-25000" dirty="0">
                <a:solidFill>
                  <a:srgbClr val="000000"/>
                </a:solidFill>
                <a:latin typeface="Times New Roman" pitchFamily="18" charset="0"/>
                <a:cs typeface="Times New Roman" pitchFamily="18" charset="0"/>
              </a:rPr>
              <a:t>2</a:t>
            </a:r>
            <a:r>
              <a:rPr lang="el-GR" sz="2400" dirty="0">
                <a:solidFill>
                  <a:srgbClr val="000000"/>
                </a:solidFill>
                <a:latin typeface="Times New Roman" pitchFamily="18" charset="0"/>
                <a:cs typeface="Times New Roman" pitchFamily="18" charset="0"/>
              </a:rPr>
              <a:t> &gt; λ</a:t>
            </a:r>
            <a:r>
              <a:rPr lang="el-GR" sz="2400" baseline="-25000" dirty="0">
                <a:solidFill>
                  <a:srgbClr val="000000"/>
                </a:solidFill>
                <a:latin typeface="Times New Roman" pitchFamily="18" charset="0"/>
                <a:cs typeface="Times New Roman" pitchFamily="18" charset="0"/>
              </a:rPr>
              <a:t>3</a:t>
            </a:r>
            <a:endParaRPr lang="el-GR"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γ.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2</a:t>
            </a:r>
            <a:r>
              <a:rPr lang="el-G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1</a:t>
            </a:r>
            <a:r>
              <a:rPr lang="el-G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3</a:t>
            </a:r>
            <a:endParaRPr lang="el-GR"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δ.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2</a:t>
            </a:r>
            <a:r>
              <a:rPr lang="el-G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1</a:t>
            </a:r>
            <a:r>
              <a:rPr lang="el-GR" sz="2400" dirty="0">
                <a:solidFill>
                  <a:srgbClr val="000000"/>
                </a:solidFill>
                <a:latin typeface="Times New Roman" pitchFamily="18" charset="0"/>
                <a:cs typeface="Times New Roman" pitchFamily="18" charset="0"/>
              </a:rPr>
              <a:t>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3</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1</a:t>
            </a:r>
            <a:r>
              <a:rPr lang="el-G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f</a:t>
            </a:r>
            <a:r>
              <a:rPr lang="el-GR" sz="2400" baseline="-25000" dirty="0">
                <a:solidFill>
                  <a:srgbClr val="000000"/>
                </a:solidFill>
                <a:latin typeface="Times New Roman" pitchFamily="18" charset="0"/>
                <a:cs typeface="Times New Roman" pitchFamily="18" charset="0"/>
              </a:rPr>
              <a:t>3</a:t>
            </a:r>
            <a:endParaRPr lang="el-GR" sz="2400" dirty="0">
              <a:solidFill>
                <a:srgbClr val="000000"/>
              </a:solidFill>
              <a:latin typeface="Times New Roman" pitchFamily="18" charset="0"/>
              <a:cs typeface="Times New Roman" pitchFamily="18" charset="0"/>
            </a:endParaRPr>
          </a:p>
        </p:txBody>
      </p:sp>
      <p:sp>
        <p:nvSpPr>
          <p:cNvPr id="3" name="2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4" name="3 - Έλλειψη"/>
          <p:cNvSpPr/>
          <p:nvPr/>
        </p:nvSpPr>
        <p:spPr>
          <a:xfrm>
            <a:off x="1991544" y="3573016"/>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pic>
        <p:nvPicPr>
          <p:cNvPr id="246786" name="Picture 2" descr="Εικόνα"/>
          <p:cNvPicPr>
            <a:picLocks noChangeAspect="1" noChangeArrowheads="1"/>
          </p:cNvPicPr>
          <p:nvPr/>
        </p:nvPicPr>
        <p:blipFill>
          <a:blip r:embed="rId2" cstate="print"/>
          <a:srcRect/>
          <a:stretch>
            <a:fillRect/>
          </a:stretch>
        </p:blipFill>
        <p:spPr bwMode="auto">
          <a:xfrm>
            <a:off x="5015880" y="2996952"/>
            <a:ext cx="3739363" cy="2880320"/>
          </a:xfrm>
          <a:prstGeom prst="rect">
            <a:avLst/>
          </a:prstGeom>
          <a:noFill/>
          <a:effectLst>
            <a:outerShdw blurRad="50800" dist="889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box(out)">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847528" y="764706"/>
            <a:ext cx="8424936" cy="3139321"/>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25. Το φάσμα απορρόφησης ενός αερίου εμφανίζει μια συνεχή χρωματιστή ταινία που διακόπτεται από σκοτεινές γραμμές:</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α. Οι θέσεις των σκοτεινών γραμμών είναι χαρακτηριστικές του στοιχείου.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β. Μπορεί δύο διαφορετικά στοιχεία να έχουν το ίδιο φάσμα απορρόφησης.</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γ. Οι σκοτεινές γραμμές δημιουργούνται, γιατί το λευκό φως απορροφά την ακτινοβολία που εκπέμπει το αέριο.</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δ. Οι θέσεις των σκοτεινών γραμμών </a:t>
            </a:r>
          </a:p>
        </p:txBody>
      </p:sp>
      <p:sp>
        <p:nvSpPr>
          <p:cNvPr id="4" name="3 - Έλλειψη"/>
          <p:cNvSpPr/>
          <p:nvPr/>
        </p:nvSpPr>
        <p:spPr>
          <a:xfrm>
            <a:off x="1847528" y="1484784"/>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
        <p:nvSpPr>
          <p:cNvPr id="5" name="4 - Ορθογώνιο"/>
          <p:cNvSpPr/>
          <p:nvPr/>
        </p:nvSpPr>
        <p:spPr>
          <a:xfrm>
            <a:off x="1775520" y="4077073"/>
            <a:ext cx="8496944" cy="2462213"/>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26. Το γραμμικό φάσμα των ακτινών Χ αποτελείται από δύο γραμμές που αντιστοιχούν σε μήκη κύματος λ</a:t>
            </a:r>
            <a:r>
              <a:rPr lang="el-GR" sz="2200" baseline="-25000" dirty="0">
                <a:solidFill>
                  <a:srgbClr val="000000"/>
                </a:solidFill>
                <a:latin typeface="Times New Roman" pitchFamily="18" charset="0"/>
                <a:cs typeface="Times New Roman" pitchFamily="18" charset="0"/>
              </a:rPr>
              <a:t>1</a:t>
            </a:r>
            <a:r>
              <a:rPr lang="el-GR" sz="2200" dirty="0">
                <a:solidFill>
                  <a:srgbClr val="000000"/>
                </a:solidFill>
                <a:latin typeface="Times New Roman" pitchFamily="18" charset="0"/>
                <a:cs typeface="Times New Roman" pitchFamily="18" charset="0"/>
              </a:rPr>
              <a:t> και λ</a:t>
            </a:r>
            <a:r>
              <a:rPr lang="el-GR" sz="2200" baseline="-25000" dirty="0">
                <a:solidFill>
                  <a:srgbClr val="000000"/>
                </a:solidFill>
                <a:latin typeface="Times New Roman" pitchFamily="18" charset="0"/>
                <a:cs typeface="Times New Roman" pitchFamily="18" charset="0"/>
              </a:rPr>
              <a:t>2</a:t>
            </a:r>
            <a:r>
              <a:rPr lang="el-GR" sz="2200" dirty="0">
                <a:solidFill>
                  <a:srgbClr val="000000"/>
                </a:solidFill>
                <a:latin typeface="Times New Roman" pitchFamily="18" charset="0"/>
                <a:cs typeface="Times New Roman" pitchFamily="18" charset="0"/>
              </a:rPr>
              <a:t> αντίστοιχα. Οι γραμμές αυτές θα μετατοπιστούν, αν αλλάξουμε:</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α. το υλικό της ανόδου.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β. την τάση μεταξύ της ανόδου και της καθόδου.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γ. τη θερμοκρασία της καθόδου.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δ. τη θερμοκρασία της ανόδου</a:t>
            </a:r>
          </a:p>
        </p:txBody>
      </p:sp>
      <p:sp>
        <p:nvSpPr>
          <p:cNvPr id="6" name="5 - Έλλειψη"/>
          <p:cNvSpPr/>
          <p:nvPr/>
        </p:nvSpPr>
        <p:spPr>
          <a:xfrm>
            <a:off x="1775520" y="5085184"/>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919536" y="982178"/>
            <a:ext cx="8352928" cy="2800767"/>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27. Το ελάχιστο μήκος κύματος </a:t>
            </a:r>
            <a:r>
              <a:rPr lang="el-GR" sz="2200" dirty="0" err="1">
                <a:solidFill>
                  <a:srgbClr val="000000"/>
                </a:solidFill>
                <a:latin typeface="Times New Roman" pitchFamily="18" charset="0"/>
                <a:cs typeface="Times New Roman" pitchFamily="18" charset="0"/>
              </a:rPr>
              <a:t>λ</a:t>
            </a:r>
            <a:r>
              <a:rPr lang="el-GR" sz="2200" baseline="-25000" dirty="0" err="1">
                <a:solidFill>
                  <a:srgbClr val="000000"/>
                </a:solidFill>
                <a:latin typeface="Times New Roman" pitchFamily="18" charset="0"/>
                <a:cs typeface="Times New Roman" pitchFamily="18" charset="0"/>
              </a:rPr>
              <a:t>min</a:t>
            </a:r>
            <a:r>
              <a:rPr lang="el-GR" sz="2200" dirty="0">
                <a:solidFill>
                  <a:srgbClr val="000000"/>
                </a:solidFill>
                <a:latin typeface="Times New Roman" pitchFamily="18" charset="0"/>
                <a:cs typeface="Times New Roman" pitchFamily="18" charset="0"/>
              </a:rPr>
              <a:t> του συνεχούς φάσματος των ακτινών Χ θα μεταβληθεί, αν μεταβάλλουμε:</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α. το υλικό της ανόδου.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β. τη θερμοκρασία της καθόδου.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γ. τη διαφορά δυναμικού μεταξύ της ανόδου και της καθόδου.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δ. τη θερμοκρασία της ανόδου.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Θεωρούμε ότι τα ηλεκτρόνια ξεκινούν από την κάθοδο με μηδενική ταχύτητα.</a:t>
            </a:r>
          </a:p>
        </p:txBody>
      </p:sp>
      <p:sp>
        <p:nvSpPr>
          <p:cNvPr id="4" name="3 - Έλλειψη"/>
          <p:cNvSpPr/>
          <p:nvPr/>
        </p:nvSpPr>
        <p:spPr>
          <a:xfrm>
            <a:off x="1919536" y="2348880"/>
            <a:ext cx="360040" cy="4320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548680"/>
            <a:ext cx="9144000" cy="1631216"/>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1. Το άτομο του υδρογόνου βρίσκεται στη θεμελιώδη κατάσταση. Η ακτίνα της τροχιάς του ηλεκτρονίου είναι r = 5,3×10</a:t>
            </a:r>
            <a:r>
              <a:rPr lang="el-GR" sz="2000" baseline="30000" dirty="0">
                <a:solidFill>
                  <a:srgbClr val="000000"/>
                </a:solidFill>
                <a:latin typeface="Times New Roman" pitchFamily="18" charset="0"/>
                <a:cs typeface="Times New Roman" pitchFamily="18" charset="0"/>
              </a:rPr>
              <a:t>-11</a:t>
            </a:r>
            <a:r>
              <a:rPr lang="el-GR" sz="2000" dirty="0">
                <a:solidFill>
                  <a:srgbClr val="000000"/>
                </a:solidFill>
                <a:latin typeface="Times New Roman" pitchFamily="18" charset="0"/>
                <a:cs typeface="Times New Roman" pitchFamily="18" charset="0"/>
              </a:rPr>
              <a:t>m. Να υπολογιστούν:</a:t>
            </a: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α. η ταχύτητα του ηλεκτρονίου,</a:t>
            </a: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β. η περίοδος της κίνησης του ηλεκτρονίου,</a:t>
            </a: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γ. η κινητική, η δυναμική και η ολική ενέργεια του ηλεκτρονίου.</a:t>
            </a:r>
          </a:p>
        </p:txBody>
      </p:sp>
      <p:grpSp>
        <p:nvGrpSpPr>
          <p:cNvPr id="7" name="6 - Ομάδα"/>
          <p:cNvGrpSpPr/>
          <p:nvPr/>
        </p:nvGrpSpPr>
        <p:grpSpPr>
          <a:xfrm>
            <a:off x="1524000" y="2204864"/>
            <a:ext cx="9144000" cy="4653136"/>
            <a:chOff x="0" y="2204864"/>
            <a:chExt cx="9144000" cy="4653136"/>
          </a:xfrm>
        </p:grpSpPr>
        <p:pic>
          <p:nvPicPr>
            <p:cNvPr id="252930" name="Picture 2"/>
            <p:cNvPicPr>
              <a:picLocks noChangeAspect="1" noChangeArrowheads="1"/>
            </p:cNvPicPr>
            <p:nvPr/>
          </p:nvPicPr>
          <p:blipFill>
            <a:blip r:embed="rId2" cstate="print"/>
            <a:srcRect/>
            <a:stretch>
              <a:fillRect/>
            </a:stretch>
          </p:blipFill>
          <p:spPr bwMode="auto">
            <a:xfrm>
              <a:off x="0" y="2204864"/>
              <a:ext cx="9144000" cy="1575122"/>
            </a:xfrm>
            <a:prstGeom prst="rect">
              <a:avLst/>
            </a:prstGeom>
            <a:noFill/>
            <a:ln w="9525">
              <a:noFill/>
              <a:miter lim="800000"/>
              <a:headEnd/>
              <a:tailEnd/>
            </a:ln>
          </p:spPr>
        </p:pic>
        <p:pic>
          <p:nvPicPr>
            <p:cNvPr id="252932" name="Picture 4"/>
            <p:cNvPicPr>
              <a:picLocks noChangeAspect="1" noChangeArrowheads="1"/>
            </p:cNvPicPr>
            <p:nvPr/>
          </p:nvPicPr>
          <p:blipFill>
            <a:blip r:embed="rId3" cstate="print"/>
            <a:srcRect/>
            <a:stretch>
              <a:fillRect/>
            </a:stretch>
          </p:blipFill>
          <p:spPr bwMode="auto">
            <a:xfrm>
              <a:off x="0" y="3789040"/>
              <a:ext cx="9144000" cy="306896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92696"/>
            <a:ext cx="9144000" cy="1938992"/>
          </a:xfrm>
          <a:prstGeom prst="rect">
            <a:avLst/>
          </a:prstGeom>
        </p:spPr>
        <p:txBody>
          <a:bodyPr wrap="square">
            <a:spAutoFit/>
          </a:bodyPr>
          <a:lstStyle/>
          <a:p>
            <a:pPr fontAlgn="base">
              <a:spcBef>
                <a:spcPct val="0"/>
              </a:spcBef>
              <a:spcAft>
                <a:spcPct val="0"/>
              </a:spcAft>
            </a:pPr>
            <a:r>
              <a:rPr lang="el-GR" sz="2000" dirty="0">
                <a:solidFill>
                  <a:srgbClr val="000000"/>
                </a:solidFill>
                <a:latin typeface="Times New Roman" pitchFamily="18" charset="0"/>
                <a:cs typeface="Times New Roman" pitchFamily="18" charset="0"/>
              </a:rPr>
              <a:t>2. Η ενέργεια του ατόμου του υδρογόνου, όταν αυτό βρίσκεται στη θεμελιώδη κατάσταση, είναι -13,6eV:</a:t>
            </a:r>
          </a:p>
          <a:p>
            <a:pPr fontAlgn="base">
              <a:spcBef>
                <a:spcPct val="0"/>
              </a:spcBef>
              <a:spcAft>
                <a:spcPct val="0"/>
              </a:spcAft>
            </a:pPr>
            <a:r>
              <a:rPr lang="el-GR" sz="2000" dirty="0">
                <a:solidFill>
                  <a:srgbClr val="000000"/>
                </a:solidFill>
                <a:latin typeface="Times New Roman" pitchFamily="18" charset="0"/>
                <a:cs typeface="Times New Roman" pitchFamily="18" charset="0"/>
              </a:rPr>
              <a:t>α. Ποια θα είναι η ενέργεια του ατόμου στην πρώτη διεγερμένη κατάσταση (n = 2) και ποια στη δεύτερη διεγερμένη κατάσταση (n = 3);</a:t>
            </a:r>
          </a:p>
          <a:p>
            <a:pPr fontAlgn="base">
              <a:spcBef>
                <a:spcPct val="0"/>
              </a:spcBef>
              <a:spcAft>
                <a:spcPct val="0"/>
              </a:spcAft>
            </a:pPr>
            <a:r>
              <a:rPr lang="el-GR" sz="2000" dirty="0">
                <a:solidFill>
                  <a:srgbClr val="000000"/>
                </a:solidFill>
                <a:latin typeface="Times New Roman" pitchFamily="18" charset="0"/>
                <a:cs typeface="Times New Roman" pitchFamily="18" charset="0"/>
              </a:rPr>
              <a:t>β. Το άτομο διεγείρεται και αποκτά ενέργεια -0,85eV. Σε ποιο κύριο κβαντικό αριθμό αντιστοιχεί η διεγερμένη αυτή κατάσταση;</a:t>
            </a:r>
          </a:p>
        </p:txBody>
      </p:sp>
      <p:pic>
        <p:nvPicPr>
          <p:cNvPr id="253954" name="Picture 2"/>
          <p:cNvPicPr>
            <a:picLocks noChangeAspect="1" noChangeArrowheads="1"/>
          </p:cNvPicPr>
          <p:nvPr/>
        </p:nvPicPr>
        <p:blipFill>
          <a:blip r:embed="rId2" cstate="print"/>
          <a:srcRect/>
          <a:stretch>
            <a:fillRect/>
          </a:stretch>
        </p:blipFill>
        <p:spPr bwMode="auto">
          <a:xfrm>
            <a:off x="1524000" y="2708921"/>
            <a:ext cx="9144000" cy="37963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53954"/>
                                        </p:tgtEl>
                                        <p:attrNameLst>
                                          <p:attrName>style.visibility</p:attrName>
                                        </p:attrNameLst>
                                      </p:cBhvr>
                                      <p:to>
                                        <p:strVal val="visible"/>
                                      </p:to>
                                    </p:set>
                                    <p:animEffect transition="in" filter="box(out)">
                                      <p:cBhvr>
                                        <p:cTn id="12" dur="500"/>
                                        <p:tgtEl>
                                          <p:spTgt spid="253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20688"/>
            <a:ext cx="9144000" cy="1938992"/>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3. Η ενέργεια του ατόμου του υδρογόνου, όταν βρίσκεται στη θεμελιώδη κατάσταση, είναι -13,6eV. Ηλεκτρόνια συγκρούονται με άτομα του υδρογόνου τα οποία βρίσκονται στη θεμελιώδη κατάσταση. Τα άτομα διεγείρονται και εκπέμπουν γραμμικό φάσμα που αποτελείται μόνο από μία γραμμή ορισμένης συχνότητας. Ποια είναι η ελάχιστη και ποια η μέγιστη ενέργεια των ηλεκτρονίων που διεγείρουν τα άτομα του υδρογόνου; (Η ορμή του ατόμου δε μεταβάλλεται κατά την κρούση.)</a:t>
            </a:r>
          </a:p>
        </p:txBody>
      </p:sp>
      <p:pic>
        <p:nvPicPr>
          <p:cNvPr id="254978" name="Picture 2"/>
          <p:cNvPicPr>
            <a:picLocks noChangeAspect="1" noChangeArrowheads="1"/>
          </p:cNvPicPr>
          <p:nvPr/>
        </p:nvPicPr>
        <p:blipFill>
          <a:blip r:embed="rId2" cstate="print"/>
          <a:srcRect/>
          <a:stretch>
            <a:fillRect/>
          </a:stretch>
        </p:blipFill>
        <p:spPr bwMode="auto">
          <a:xfrm>
            <a:off x="1991545" y="2580270"/>
            <a:ext cx="8028383" cy="42777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54978"/>
                                        </p:tgtEl>
                                        <p:attrNameLst>
                                          <p:attrName>style.visibility</p:attrName>
                                        </p:attrNameLst>
                                      </p:cBhvr>
                                      <p:to>
                                        <p:strVal val="visible"/>
                                      </p:to>
                                    </p:set>
                                    <p:animEffect transition="in" filter="box(out)">
                                      <p:cBhvr>
                                        <p:cTn id="12" dur="500"/>
                                        <p:tgtEl>
                                          <p:spTgt spid="254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20688"/>
            <a:ext cx="9144000" cy="1631216"/>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4. Διεγερμένα άτομα υδρογόνου βρίσκονται σε κατάσταση που αντιστοιχεί σε κβαντικό αριθμό n = 4:</a:t>
            </a: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α. Να υπολογιστεί το πλήθος των γραμμών του φάσματος εκπομπής του αερίου.</a:t>
            </a: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β. Να σχεδιαστεί το διάγραμμα των ενεργειακών σταθμών, στο οποίο να φαίνονται οι μεταβάσεις που πραγματοποιούνται.</a:t>
            </a:r>
          </a:p>
        </p:txBody>
      </p:sp>
      <p:pic>
        <p:nvPicPr>
          <p:cNvPr id="256002" name="Picture 2"/>
          <p:cNvPicPr>
            <a:picLocks noChangeAspect="1" noChangeArrowheads="1"/>
          </p:cNvPicPr>
          <p:nvPr/>
        </p:nvPicPr>
        <p:blipFill>
          <a:blip r:embed="rId2" cstate="print"/>
          <a:srcRect/>
          <a:stretch>
            <a:fillRect/>
          </a:stretch>
        </p:blipFill>
        <p:spPr bwMode="auto">
          <a:xfrm>
            <a:off x="2351584" y="2420889"/>
            <a:ext cx="7277100" cy="3895725"/>
          </a:xfrm>
          <a:prstGeom prst="rect">
            <a:avLst/>
          </a:prstGeom>
          <a:noFill/>
          <a:ln w="9525">
            <a:noFill/>
            <a:miter lim="800000"/>
            <a:headEnd/>
            <a:tailEnd/>
          </a:ln>
          <a:effectLst>
            <a:outerShdw blurRad="50800" dist="889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56002"/>
                                        </p:tgtEl>
                                        <p:attrNameLst>
                                          <p:attrName>style.visibility</p:attrName>
                                        </p:attrNameLst>
                                      </p:cBhvr>
                                      <p:to>
                                        <p:strVal val="visible"/>
                                      </p:to>
                                    </p:set>
                                    <p:animEffect transition="in" filter="box(out)">
                                      <p:cBhvr>
                                        <p:cTn id="12" dur="500"/>
                                        <p:tgtEl>
                                          <p:spTgt spid="256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548680"/>
            <a:ext cx="9144000" cy="2308324"/>
          </a:xfrm>
          <a:prstGeom prst="rect">
            <a:avLst/>
          </a:prstGeom>
        </p:spPr>
        <p:txBody>
          <a:bodyPr wrap="square">
            <a:spAutoFit/>
          </a:bodyPr>
          <a:lstStyle/>
          <a:p>
            <a:pPr algn="just" fontAlgn="base">
              <a:spcBef>
                <a:spcPct val="0"/>
              </a:spcBef>
              <a:spcAft>
                <a:spcPct val="0"/>
              </a:spcAft>
            </a:pPr>
            <a:r>
              <a:rPr lang="el-GR" dirty="0">
                <a:solidFill>
                  <a:srgbClr val="000000"/>
                </a:solidFill>
                <a:latin typeface="Times New Roman" pitchFamily="18" charset="0"/>
                <a:cs typeface="Times New Roman" pitchFamily="18" charset="0"/>
              </a:rPr>
              <a:t>5. Το άτομο του υδρογόνου βρίσκεται στη θεμελιώδη κατάσταση στην οποία η ολική ενέργεια είναι -13,6eV:</a:t>
            </a:r>
          </a:p>
          <a:p>
            <a:pPr algn="just" fontAlgn="base">
              <a:spcBef>
                <a:spcPct val="0"/>
              </a:spcBef>
              <a:spcAft>
                <a:spcPct val="0"/>
              </a:spcAft>
            </a:pPr>
            <a:r>
              <a:rPr lang="el-GR" dirty="0">
                <a:solidFill>
                  <a:srgbClr val="000000"/>
                </a:solidFill>
                <a:latin typeface="Times New Roman" pitchFamily="18" charset="0"/>
                <a:cs typeface="Times New Roman" pitchFamily="18" charset="0"/>
              </a:rPr>
              <a:t>α. Ποια ελάχιστη ενέργεια απαιτείται, για να ιονιστεί το άτομο;</a:t>
            </a:r>
          </a:p>
          <a:p>
            <a:pPr algn="just" fontAlgn="base">
              <a:spcBef>
                <a:spcPct val="0"/>
              </a:spcBef>
              <a:spcAft>
                <a:spcPct val="0"/>
              </a:spcAft>
            </a:pPr>
            <a:r>
              <a:rPr lang="el-GR" dirty="0">
                <a:solidFill>
                  <a:srgbClr val="000000"/>
                </a:solidFill>
                <a:latin typeface="Times New Roman" pitchFamily="18" charset="0"/>
                <a:cs typeface="Times New Roman" pitchFamily="18" charset="0"/>
              </a:rPr>
              <a:t>β. Ποια ενέργεια απαιτείται, για να διεγερθεί το άτομο στην πρώτη διεγερμένη κατάσταση (n = 2);</a:t>
            </a:r>
          </a:p>
          <a:p>
            <a:pPr algn="just" fontAlgn="base">
              <a:spcBef>
                <a:spcPct val="0"/>
              </a:spcBef>
              <a:spcAft>
                <a:spcPct val="0"/>
              </a:spcAft>
            </a:pPr>
            <a:r>
              <a:rPr lang="el-GR" dirty="0">
                <a:solidFill>
                  <a:srgbClr val="000000"/>
                </a:solidFill>
                <a:latin typeface="Times New Roman" pitchFamily="18" charset="0"/>
                <a:cs typeface="Times New Roman" pitchFamily="18" charset="0"/>
              </a:rPr>
              <a:t>γ. Το άτομο του υδρογόνου απορροφά, λόγω κρούσης, ενέργεια 15eV και ιονίζεται. Ποια κινητική ενέργεια αποκτά τελικά το ηλεκτρόνιο, αν η κινητική ενέργεια του ατόμου δε μεταβάλλεται κατά την κρούση;</a:t>
            </a:r>
          </a:p>
        </p:txBody>
      </p:sp>
      <p:pic>
        <p:nvPicPr>
          <p:cNvPr id="257026" name="Picture 2"/>
          <p:cNvPicPr>
            <a:picLocks noChangeAspect="1" noChangeArrowheads="1"/>
          </p:cNvPicPr>
          <p:nvPr/>
        </p:nvPicPr>
        <p:blipFill>
          <a:blip r:embed="rId2" cstate="print"/>
          <a:srcRect/>
          <a:stretch>
            <a:fillRect/>
          </a:stretch>
        </p:blipFill>
        <p:spPr bwMode="auto">
          <a:xfrm>
            <a:off x="1524000" y="3058214"/>
            <a:ext cx="9144000" cy="37997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57026"/>
                                        </p:tgtEl>
                                        <p:attrNameLst>
                                          <p:attrName>style.visibility</p:attrName>
                                        </p:attrNameLst>
                                      </p:cBhvr>
                                      <p:to>
                                        <p:strVal val="visible"/>
                                      </p:to>
                                    </p:set>
                                    <p:animEffect transition="in" filter="box(out)">
                                      <p:cBhvr>
                                        <p:cTn id="12" dur="500"/>
                                        <p:tgtEl>
                                          <p:spTgt spid="25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92697"/>
            <a:ext cx="9144000" cy="1200329"/>
          </a:xfrm>
          <a:prstGeom prst="rect">
            <a:avLst/>
          </a:prstGeom>
        </p:spPr>
        <p:txBody>
          <a:bodyPr wrap="square">
            <a:spAutoFit/>
          </a:bodyPr>
          <a:lstStyle/>
          <a:p>
            <a:pPr algn="just" fontAlgn="base">
              <a:spcBef>
                <a:spcPct val="0"/>
              </a:spcBef>
              <a:spcAft>
                <a:spcPct val="0"/>
              </a:spcAft>
            </a:pPr>
            <a:r>
              <a:rPr lang="el-GR" dirty="0">
                <a:solidFill>
                  <a:srgbClr val="000000"/>
                </a:solidFill>
                <a:latin typeface="Times New Roman" pitchFamily="18" charset="0"/>
                <a:cs typeface="Times New Roman" pitchFamily="18" charset="0"/>
              </a:rPr>
              <a:t>6. Ηλεκτρόνια επιταχύνονται μέσω τάσης 12,3V και περνάνε μέσα από αέριο που αποτελείται από άτομα υδρογόνου τα οποία βρίσκονται στη Θεμελιώδη κατάσταση. Να υπολογιστούν τα μήκη κύματος της ακτινοβολίας που εκπέμπει το αέριο. Η ενέργεια του ατόμου του υδρογόνου στη θεμελιώδη κατάσταση είναι -13,6eV.</a:t>
            </a:r>
          </a:p>
        </p:txBody>
      </p:sp>
      <p:pic>
        <p:nvPicPr>
          <p:cNvPr id="258050" name="Picture 2"/>
          <p:cNvPicPr>
            <a:picLocks noChangeAspect="1" noChangeArrowheads="1"/>
          </p:cNvPicPr>
          <p:nvPr/>
        </p:nvPicPr>
        <p:blipFill>
          <a:blip r:embed="rId2" cstate="print"/>
          <a:srcRect/>
          <a:stretch>
            <a:fillRect/>
          </a:stretch>
        </p:blipFill>
        <p:spPr bwMode="auto">
          <a:xfrm>
            <a:off x="1524000" y="2204864"/>
            <a:ext cx="9144000" cy="4263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58050"/>
                                        </p:tgtEl>
                                        <p:attrNameLst>
                                          <p:attrName>style.visibility</p:attrName>
                                        </p:attrNameLst>
                                      </p:cBhvr>
                                      <p:to>
                                        <p:strVal val="visible"/>
                                      </p:to>
                                    </p:set>
                                    <p:animEffect transition="in" filter="box(out)">
                                      <p:cBhvr>
                                        <p:cTn id="12" dur="5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pic>
        <p:nvPicPr>
          <p:cNvPr id="259074" name="Picture 2"/>
          <p:cNvPicPr>
            <a:picLocks noChangeAspect="1" noChangeArrowheads="1"/>
          </p:cNvPicPr>
          <p:nvPr/>
        </p:nvPicPr>
        <p:blipFill>
          <a:blip r:embed="rId2" cstate="print"/>
          <a:srcRect/>
          <a:stretch>
            <a:fillRect/>
          </a:stretch>
        </p:blipFill>
        <p:spPr bwMode="auto">
          <a:xfrm>
            <a:off x="3099298" y="603773"/>
            <a:ext cx="5588991" cy="6254227"/>
          </a:xfrm>
          <a:prstGeom prst="rect">
            <a:avLst/>
          </a:prstGeom>
          <a:noFill/>
          <a:ln w="9525">
            <a:noFill/>
            <a:miter lim="800000"/>
            <a:headEnd/>
            <a:tailEnd/>
          </a:ln>
          <a:effectLst>
            <a:outerShdw blurRad="50800" dist="889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box(out)">
                                      <p:cBhvr>
                                        <p:cTn id="7" dur="500"/>
                                        <p:tgtEl>
                                          <p:spTgt spid="259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20689"/>
            <a:ext cx="9144000" cy="83099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4. Να εξηγήσετε γιατί το πρότυπο του </a:t>
            </a:r>
            <a:r>
              <a:rPr lang="el-GR" sz="2400" dirty="0" err="1">
                <a:solidFill>
                  <a:srgbClr val="000000"/>
                </a:solidFill>
                <a:latin typeface="Times New Roman" pitchFamily="18" charset="0"/>
                <a:cs typeface="Times New Roman" pitchFamily="18" charset="0"/>
              </a:rPr>
              <a:t>Rutherford</a:t>
            </a:r>
            <a:r>
              <a:rPr lang="el-GR" sz="2400" dirty="0">
                <a:solidFill>
                  <a:srgbClr val="000000"/>
                </a:solidFill>
                <a:latin typeface="Times New Roman" pitchFamily="18" charset="0"/>
                <a:cs typeface="Times New Roman" pitchFamily="18" charset="0"/>
              </a:rPr>
              <a:t> αδυνατεί να ερμηνεύσει τα γραμμικά φάσματα των αερίων.</a:t>
            </a:r>
          </a:p>
        </p:txBody>
      </p:sp>
      <p:sp>
        <p:nvSpPr>
          <p:cNvPr id="4" name="3 - Ορθογώνιο"/>
          <p:cNvSpPr/>
          <p:nvPr/>
        </p:nvSpPr>
        <p:spPr>
          <a:xfrm>
            <a:off x="1524000" y="1628801"/>
            <a:ext cx="9144000" cy="4401205"/>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Σύμφωνα με αυτό το μοντέλο, το ηλεκτρόνιο περιφέρεται γύρω από τον πυρήνα σε κυκλική τροχιά. Το μέτρο της ταχύτητάς του είναι σταθερό, αλλά η κατεύθυνσή της συνεχώς μεταβάλλεται και επομένως το ηλεκτρόνιο έχει επιτάχυνση. Σύμφωνα με την ηλεκτρομαγνητική θεωρία, </a:t>
            </a:r>
            <a:r>
              <a:rPr lang="el-GR" sz="2000" b="1" dirty="0">
                <a:solidFill>
                  <a:srgbClr val="000000"/>
                </a:solidFill>
                <a:latin typeface="Times New Roman" pitchFamily="18" charset="0"/>
                <a:cs typeface="Times New Roman" pitchFamily="18" charset="0"/>
              </a:rPr>
              <a:t>το ηλεκτρόνιο</a:t>
            </a:r>
            <a:r>
              <a:rPr lang="el-GR" sz="2000" dirty="0">
                <a:solidFill>
                  <a:srgbClr val="000000"/>
                </a:solidFill>
                <a:latin typeface="Times New Roman" pitchFamily="18" charset="0"/>
                <a:cs typeface="Times New Roman" pitchFamily="18" charset="0"/>
              </a:rPr>
              <a:t>, όπως και κάθε επιταχυνόμενο φορτίο, </a:t>
            </a:r>
            <a:r>
              <a:rPr lang="el-GR" sz="2000" b="1" dirty="0">
                <a:solidFill>
                  <a:srgbClr val="000000"/>
                </a:solidFill>
                <a:latin typeface="Times New Roman" pitchFamily="18" charset="0"/>
                <a:cs typeface="Times New Roman" pitchFamily="18" charset="0"/>
              </a:rPr>
              <a:t>εκπέμπει ακτινοβολία</a:t>
            </a:r>
            <a:r>
              <a:rPr lang="el-GR" sz="2000" dirty="0">
                <a:solidFill>
                  <a:srgbClr val="000000"/>
                </a:solidFill>
                <a:latin typeface="Times New Roman" pitchFamily="18" charset="0"/>
                <a:cs typeface="Times New Roman" pitchFamily="18" charset="0"/>
              </a:rPr>
              <a:t>, δηλαδή ακτινοβολεί ενέργεια. </a:t>
            </a:r>
            <a:r>
              <a:rPr lang="el-GR" sz="2000" b="1" dirty="0">
                <a:solidFill>
                  <a:srgbClr val="000000"/>
                </a:solidFill>
                <a:latin typeface="Times New Roman" pitchFamily="18" charset="0"/>
                <a:cs typeface="Times New Roman" pitchFamily="18" charset="0"/>
              </a:rPr>
              <a:t>Η ενέργεια του ηλεκτρονίου θα πρέπει να μειώνεται συνεχώς</a:t>
            </a:r>
            <a:r>
              <a:rPr lang="el-GR" sz="2000" dirty="0">
                <a:solidFill>
                  <a:srgbClr val="000000"/>
                </a:solidFill>
                <a:latin typeface="Times New Roman" pitchFamily="18" charset="0"/>
                <a:cs typeface="Times New Roman" pitchFamily="18" charset="0"/>
              </a:rPr>
              <a:t>. Επομένως θα πρέπει να κινείται σε </a:t>
            </a:r>
            <a:r>
              <a:rPr lang="el-GR" sz="2000" b="1" dirty="0">
                <a:solidFill>
                  <a:srgbClr val="000000"/>
                </a:solidFill>
                <a:latin typeface="Times New Roman" pitchFamily="18" charset="0"/>
                <a:cs typeface="Times New Roman" pitchFamily="18" charset="0"/>
              </a:rPr>
              <a:t>σπειροειδή τροχιά</a:t>
            </a:r>
            <a:r>
              <a:rPr lang="el-GR" sz="2000" dirty="0">
                <a:solidFill>
                  <a:srgbClr val="000000"/>
                </a:solidFill>
                <a:latin typeface="Times New Roman" pitchFamily="18" charset="0"/>
                <a:cs typeface="Times New Roman" pitchFamily="18" charset="0"/>
              </a:rPr>
              <a:t> με διαρκώς μειούμενη ακτίνα και </a:t>
            </a:r>
            <a:r>
              <a:rPr lang="el-GR" sz="2000" b="1" dirty="0">
                <a:solidFill>
                  <a:srgbClr val="000000"/>
                </a:solidFill>
                <a:latin typeface="Times New Roman" pitchFamily="18" charset="0"/>
                <a:cs typeface="Times New Roman" pitchFamily="18" charset="0"/>
              </a:rPr>
              <a:t>με διαρκώς μεταβαλλόμενη συχνότητα</a:t>
            </a:r>
            <a:r>
              <a:rPr lang="el-GR" sz="2000" dirty="0">
                <a:solidFill>
                  <a:srgbClr val="000000"/>
                </a:solidFill>
                <a:latin typeface="Times New Roman" pitchFamily="18" charset="0"/>
                <a:cs typeface="Times New Roman" pitchFamily="18" charset="0"/>
              </a:rPr>
              <a:t>, μέχρις ότου πέσει στον πυρήνα.</a:t>
            </a:r>
          </a:p>
          <a:p>
            <a:pPr algn="just" fontAlgn="base">
              <a:spcBef>
                <a:spcPct val="0"/>
              </a:spcBef>
              <a:spcAft>
                <a:spcPct val="0"/>
              </a:spcAft>
            </a:pPr>
            <a:endParaRPr lang="el-GR" sz="20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Η </a:t>
            </a:r>
            <a:r>
              <a:rPr lang="el-GR" sz="2000" b="1" dirty="0">
                <a:solidFill>
                  <a:srgbClr val="000000"/>
                </a:solidFill>
                <a:latin typeface="Times New Roman" pitchFamily="18" charset="0"/>
                <a:cs typeface="Times New Roman" pitchFamily="18" charset="0"/>
              </a:rPr>
              <a:t>συχνότητα της εκπεμπόμενης ακτινοβολίας </a:t>
            </a:r>
            <a:r>
              <a:rPr lang="el-GR" sz="2000" dirty="0">
                <a:solidFill>
                  <a:srgbClr val="000000"/>
                </a:solidFill>
                <a:latin typeface="Times New Roman" pitchFamily="18" charset="0"/>
                <a:cs typeface="Times New Roman" pitchFamily="18" charset="0"/>
              </a:rPr>
              <a:t>θα πρέπει να είναι ίση με τη </a:t>
            </a:r>
            <a:r>
              <a:rPr lang="el-GR" sz="2000" b="1" dirty="0">
                <a:solidFill>
                  <a:srgbClr val="000000"/>
                </a:solidFill>
                <a:latin typeface="Times New Roman" pitchFamily="18" charset="0"/>
                <a:cs typeface="Times New Roman" pitchFamily="18" charset="0"/>
              </a:rPr>
              <a:t>συχνότητα περιφοράς του ηλεκτρονίου</a:t>
            </a:r>
            <a:r>
              <a:rPr lang="el-GR" sz="2000" dirty="0">
                <a:solidFill>
                  <a:srgbClr val="000000"/>
                </a:solidFill>
                <a:latin typeface="Times New Roman" pitchFamily="18" charset="0"/>
                <a:cs typeface="Times New Roman" pitchFamily="18" charset="0"/>
              </a:rPr>
              <a:t>, η οποία μεταβάλλεται συνεχώς.</a:t>
            </a:r>
          </a:p>
          <a:p>
            <a:pPr algn="just" fontAlgn="base">
              <a:spcBef>
                <a:spcPct val="0"/>
              </a:spcBef>
              <a:spcAft>
                <a:spcPct val="0"/>
              </a:spcAft>
            </a:pPr>
            <a:endParaRPr lang="el-GR" sz="20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Άρα, </a:t>
            </a:r>
            <a:r>
              <a:rPr lang="el-GR" sz="2000" b="1" dirty="0">
                <a:solidFill>
                  <a:srgbClr val="000000"/>
                </a:solidFill>
                <a:latin typeface="Times New Roman" pitchFamily="18" charset="0"/>
                <a:cs typeface="Times New Roman" pitchFamily="18" charset="0"/>
              </a:rPr>
              <a:t>σύμφωνα με το μοντέλο του </a:t>
            </a:r>
            <a:r>
              <a:rPr lang="el-GR" sz="2000" b="1" dirty="0" err="1">
                <a:solidFill>
                  <a:srgbClr val="000000"/>
                </a:solidFill>
                <a:latin typeface="Times New Roman" pitchFamily="18" charset="0"/>
                <a:cs typeface="Times New Roman" pitchFamily="18" charset="0"/>
              </a:rPr>
              <a:t>Rutherford</a:t>
            </a:r>
            <a:r>
              <a:rPr lang="el-GR" sz="2000" dirty="0">
                <a:solidFill>
                  <a:srgbClr val="000000"/>
                </a:solidFill>
                <a:latin typeface="Times New Roman" pitchFamily="18" charset="0"/>
                <a:cs typeface="Times New Roman" pitchFamily="18" charset="0"/>
              </a:rPr>
              <a:t>, τα άτομα θα έπρεπε να </a:t>
            </a:r>
            <a:r>
              <a:rPr lang="el-GR" sz="2000" b="1" dirty="0">
                <a:solidFill>
                  <a:srgbClr val="000000"/>
                </a:solidFill>
                <a:latin typeface="Times New Roman" pitchFamily="18" charset="0"/>
                <a:cs typeface="Times New Roman" pitchFamily="18" charset="0"/>
              </a:rPr>
              <a:t>εκπέμπουν συνεχές φάσμα και όχι γραμμικό,</a:t>
            </a:r>
            <a:r>
              <a:rPr lang="el-GR" sz="2000" dirty="0">
                <a:solidFill>
                  <a:srgbClr val="000000"/>
                </a:solidFill>
                <a:latin typeface="Times New Roman" pitchFamily="18" charset="0"/>
                <a:cs typeface="Times New Roman" pitchFamily="18" charset="0"/>
              </a:rPr>
              <a:t> όπως παρατηρείται στην πράξη.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20689"/>
            <a:ext cx="9144000" cy="1015663"/>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7. Σε σωλήνα παραγωγής ακτινών Χ τα ηλεκτρόνια επιταχύνονται από τάση 10kV. Να υπολογιστεί η μέγιστη συχνότητα και το ελάχιστο μήκος κύματος των ακτινών Χ που παράγονται.</a:t>
            </a:r>
          </a:p>
        </p:txBody>
      </p:sp>
      <p:pic>
        <p:nvPicPr>
          <p:cNvPr id="260098" name="Picture 2"/>
          <p:cNvPicPr>
            <a:picLocks noChangeAspect="1" noChangeArrowheads="1"/>
          </p:cNvPicPr>
          <p:nvPr/>
        </p:nvPicPr>
        <p:blipFill>
          <a:blip r:embed="rId2" cstate="print"/>
          <a:srcRect/>
          <a:stretch>
            <a:fillRect/>
          </a:stretch>
        </p:blipFill>
        <p:spPr bwMode="auto">
          <a:xfrm>
            <a:off x="2351584" y="1844824"/>
            <a:ext cx="7344816" cy="2242288"/>
          </a:xfrm>
          <a:prstGeom prst="rect">
            <a:avLst/>
          </a:prstGeom>
          <a:noFill/>
          <a:ln w="9525">
            <a:noFill/>
            <a:miter lim="800000"/>
            <a:headEnd/>
            <a:tailEnd/>
          </a:ln>
          <a:effectLst>
            <a:outerShdw blurRad="50800" dist="889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0098"/>
                                        </p:tgtEl>
                                        <p:attrNameLst>
                                          <p:attrName>style.visibility</p:attrName>
                                        </p:attrNameLst>
                                      </p:cBhvr>
                                      <p:to>
                                        <p:strVal val="visible"/>
                                      </p:to>
                                    </p:set>
                                    <p:animEffect transition="in" filter="box(out)">
                                      <p:cBhvr>
                                        <p:cTn id="12" dur="500"/>
                                        <p:tgtEl>
                                          <p:spTgt spid="26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764705"/>
            <a:ext cx="9144000" cy="1015663"/>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8. Σε σωλήνα παραγωγής </a:t>
            </a:r>
            <a:r>
              <a:rPr lang="el-GR" sz="2000" dirty="0" err="1">
                <a:solidFill>
                  <a:srgbClr val="000000"/>
                </a:solidFill>
                <a:latin typeface="Times New Roman" pitchFamily="18" charset="0"/>
                <a:cs typeface="Times New Roman" pitchFamily="18" charset="0"/>
              </a:rPr>
              <a:t>ακτίνων</a:t>
            </a:r>
            <a:r>
              <a:rPr lang="el-GR" sz="2000" dirty="0">
                <a:solidFill>
                  <a:srgbClr val="000000"/>
                </a:solidFill>
                <a:latin typeface="Times New Roman" pitchFamily="18" charset="0"/>
                <a:cs typeface="Times New Roman" pitchFamily="18" charset="0"/>
              </a:rPr>
              <a:t> Χ εφαρμόζεται τάση (α) V</a:t>
            </a:r>
            <a:r>
              <a:rPr lang="el-GR" sz="2000" baseline="-25000" dirty="0">
                <a:solidFill>
                  <a:srgbClr val="000000"/>
                </a:solidFill>
                <a:latin typeface="Times New Roman" pitchFamily="18" charset="0"/>
                <a:cs typeface="Times New Roman" pitchFamily="18" charset="0"/>
              </a:rPr>
              <a:t>1</a:t>
            </a:r>
            <a:r>
              <a:rPr lang="el-GR" sz="2000" dirty="0">
                <a:solidFill>
                  <a:srgbClr val="000000"/>
                </a:solidFill>
                <a:latin typeface="Times New Roman" pitchFamily="18" charset="0"/>
                <a:cs typeface="Times New Roman" pitchFamily="18" charset="0"/>
              </a:rPr>
              <a:t> = 10KV, (β). V</a:t>
            </a:r>
            <a:r>
              <a:rPr lang="el-GR" sz="2000" baseline="-25000" dirty="0">
                <a:solidFill>
                  <a:srgbClr val="000000"/>
                </a:solidFill>
                <a:latin typeface="Times New Roman" pitchFamily="18" charset="0"/>
                <a:cs typeface="Times New Roman" pitchFamily="18" charset="0"/>
              </a:rPr>
              <a:t>2</a:t>
            </a:r>
            <a:r>
              <a:rPr lang="el-GR" sz="2000" dirty="0">
                <a:solidFill>
                  <a:srgbClr val="000000"/>
                </a:solidFill>
                <a:latin typeface="Times New Roman" pitchFamily="18" charset="0"/>
                <a:cs typeface="Times New Roman" pitchFamily="18" charset="0"/>
              </a:rPr>
              <a:t> = 40KV. Τα αντίστοιχα ελάχιστα μήκη κύματος των </a:t>
            </a:r>
            <a:r>
              <a:rPr lang="el-GR" sz="2000" dirty="0" err="1">
                <a:solidFill>
                  <a:srgbClr val="000000"/>
                </a:solidFill>
                <a:latin typeface="Times New Roman" pitchFamily="18" charset="0"/>
                <a:cs typeface="Times New Roman" pitchFamily="18" charset="0"/>
              </a:rPr>
              <a:t>ακτίνων</a:t>
            </a:r>
            <a:r>
              <a:rPr lang="el-GR" sz="2000" dirty="0">
                <a:solidFill>
                  <a:srgbClr val="000000"/>
                </a:solidFill>
                <a:latin typeface="Times New Roman" pitchFamily="18" charset="0"/>
                <a:cs typeface="Times New Roman" pitchFamily="18" charset="0"/>
              </a:rPr>
              <a:t> Χ είναι λ</a:t>
            </a:r>
            <a:r>
              <a:rPr lang="el-GR" sz="2000" baseline="-25000" dirty="0">
                <a:solidFill>
                  <a:srgbClr val="000000"/>
                </a:solidFill>
                <a:latin typeface="Times New Roman" pitchFamily="18" charset="0"/>
                <a:cs typeface="Times New Roman" pitchFamily="18" charset="0"/>
              </a:rPr>
              <a:t>1</a:t>
            </a:r>
            <a:r>
              <a:rPr lang="el-GR" sz="2000" dirty="0">
                <a:solidFill>
                  <a:srgbClr val="000000"/>
                </a:solidFill>
                <a:latin typeface="Times New Roman" pitchFamily="18" charset="0"/>
                <a:cs typeface="Times New Roman" pitchFamily="18" charset="0"/>
              </a:rPr>
              <a:t> και λ</a:t>
            </a:r>
            <a:r>
              <a:rPr lang="el-GR" sz="2000" baseline="-25000" dirty="0">
                <a:solidFill>
                  <a:srgbClr val="000000"/>
                </a:solidFill>
                <a:latin typeface="Times New Roman" pitchFamily="18" charset="0"/>
                <a:cs typeface="Times New Roman" pitchFamily="18" charset="0"/>
              </a:rPr>
              <a:t>2</a:t>
            </a:r>
            <a:r>
              <a:rPr lang="el-GR" sz="2000" dirty="0">
                <a:solidFill>
                  <a:srgbClr val="000000"/>
                </a:solidFill>
                <a:latin typeface="Times New Roman" pitchFamily="18" charset="0"/>
                <a:cs typeface="Times New Roman" pitchFamily="18" charset="0"/>
              </a:rPr>
              <a:t>. Να υπολογιστεί ο λόγος λ</a:t>
            </a:r>
            <a:r>
              <a:rPr lang="el-GR" sz="2000" baseline="-25000" dirty="0">
                <a:solidFill>
                  <a:srgbClr val="000000"/>
                </a:solidFill>
                <a:latin typeface="Times New Roman" pitchFamily="18" charset="0"/>
                <a:cs typeface="Times New Roman" pitchFamily="18" charset="0"/>
              </a:rPr>
              <a:t>1</a:t>
            </a:r>
            <a:r>
              <a:rPr lang="el-GR" sz="2000" dirty="0">
                <a:solidFill>
                  <a:srgbClr val="000000"/>
                </a:solidFill>
                <a:latin typeface="Times New Roman" pitchFamily="18" charset="0"/>
                <a:cs typeface="Times New Roman" pitchFamily="18" charset="0"/>
              </a:rPr>
              <a:t>/λ</a:t>
            </a:r>
            <a:r>
              <a:rPr lang="el-GR" sz="2000" baseline="-25000" dirty="0">
                <a:solidFill>
                  <a:srgbClr val="000000"/>
                </a:solidFill>
                <a:latin typeface="Times New Roman" pitchFamily="18" charset="0"/>
                <a:cs typeface="Times New Roman" pitchFamily="18" charset="0"/>
              </a:rPr>
              <a:t>2</a:t>
            </a:r>
            <a:r>
              <a:rPr lang="el-GR" sz="2000" dirty="0">
                <a:solidFill>
                  <a:srgbClr val="000000"/>
                </a:solidFill>
                <a:latin typeface="Times New Roman" pitchFamily="18" charset="0"/>
                <a:cs typeface="Times New Roman" pitchFamily="18" charset="0"/>
              </a:rPr>
              <a:t>.</a:t>
            </a:r>
          </a:p>
        </p:txBody>
      </p:sp>
      <p:sp>
        <p:nvSpPr>
          <p:cNvPr id="3" name="2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pic>
        <p:nvPicPr>
          <p:cNvPr id="261122" name="Picture 2"/>
          <p:cNvPicPr>
            <a:picLocks noChangeAspect="1" noChangeArrowheads="1"/>
          </p:cNvPicPr>
          <p:nvPr/>
        </p:nvPicPr>
        <p:blipFill>
          <a:blip r:embed="rId2" cstate="print"/>
          <a:srcRect/>
          <a:stretch>
            <a:fillRect/>
          </a:stretch>
        </p:blipFill>
        <p:spPr bwMode="auto">
          <a:xfrm>
            <a:off x="1524002" y="1844825"/>
            <a:ext cx="9143999" cy="44685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61122"/>
                                        </p:tgtEl>
                                        <p:attrNameLst>
                                          <p:attrName>style.visibility</p:attrName>
                                        </p:attrNameLst>
                                      </p:cBhvr>
                                      <p:to>
                                        <p:strVal val="visible"/>
                                      </p:to>
                                    </p:set>
                                    <p:animEffect transition="in" filter="box(out)">
                                      <p:cBhvr>
                                        <p:cTn id="12" dur="500"/>
                                        <p:tgtEl>
                                          <p:spTgt spid="26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sp>
        <p:nvSpPr>
          <p:cNvPr id="3" name="2 - Ορθογώνιο"/>
          <p:cNvSpPr/>
          <p:nvPr/>
        </p:nvSpPr>
        <p:spPr>
          <a:xfrm>
            <a:off x="1524000" y="620689"/>
            <a:ext cx="9144000" cy="3139321"/>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9. Σε μια ακτινογραφία απαιτούνται ακτίνες Χ μήκους κύματος λ = 10</a:t>
            </a:r>
            <a:r>
              <a:rPr lang="el-GR" sz="2200" baseline="30000" dirty="0">
                <a:solidFill>
                  <a:srgbClr val="000000"/>
                </a:solidFill>
                <a:latin typeface="Times New Roman" pitchFamily="18" charset="0"/>
                <a:cs typeface="Times New Roman" pitchFamily="18" charset="0"/>
              </a:rPr>
              <a:t>-10 </a:t>
            </a:r>
            <a:r>
              <a:rPr lang="el-GR" sz="2200" dirty="0">
                <a:solidFill>
                  <a:srgbClr val="000000"/>
                </a:solidFill>
                <a:latin typeface="Times New Roman" pitchFamily="18" charset="0"/>
                <a:cs typeface="Times New Roman" pitchFamily="18" charset="0"/>
              </a:rPr>
              <a:t>m. Η ένταση του ρεύματος της δέσμης των ηλεκτρονίων είναι 40mA και ο χρόνος λήψης της ακτινογραφίας είναι 0,1s. Θεωρούμε ότι όλη η κινητική ενέργεια κάθε ηλεκτρονίου μετατρέπεται σε ενέργεια ενός φωτονίου:</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α. Ποια τάση εφαρμόζεται στο σωλήνα παραγωγής </a:t>
            </a:r>
            <a:r>
              <a:rPr lang="el-GR" sz="2200" dirty="0" err="1">
                <a:solidFill>
                  <a:srgbClr val="000000"/>
                </a:solidFill>
                <a:latin typeface="Times New Roman" pitchFamily="18" charset="0"/>
                <a:cs typeface="Times New Roman" pitchFamily="18" charset="0"/>
              </a:rPr>
              <a:t>ακτίνων</a:t>
            </a:r>
            <a:r>
              <a:rPr lang="el-GR" sz="2200" dirty="0">
                <a:solidFill>
                  <a:srgbClr val="000000"/>
                </a:solidFill>
                <a:latin typeface="Times New Roman" pitchFamily="18" charset="0"/>
                <a:cs typeface="Times New Roman" pitchFamily="18" charset="0"/>
              </a:rPr>
              <a:t> Χ;</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β. Πόση ισχύ και πόση ενέργεια μεταφέρει η ηλεκτρονική δέση;</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γ. Ποια είναι η ταχύτητα των ηλεκτρονίων τη στιγμή που προσπίπτουν στην άνοδο;</a:t>
            </a:r>
          </a:p>
          <a:p>
            <a:pPr algn="just" fontAlgn="base">
              <a:spcBef>
                <a:spcPct val="0"/>
              </a:spcBef>
              <a:spcAft>
                <a:spcPct val="0"/>
              </a:spcAft>
            </a:pPr>
            <a:r>
              <a:rPr lang="el-GR" sz="2200" dirty="0">
                <a:solidFill>
                  <a:srgbClr val="000000"/>
                </a:solidFill>
                <a:latin typeface="Times New Roman" pitchFamily="18" charset="0"/>
                <a:cs typeface="Times New Roman" pitchFamily="18" charset="0"/>
              </a:rPr>
              <a:t>δ. Πόσα ηλεκτρόνια ανά δευτερόλεπτο προσπίπτουν στην άνοδο;</a:t>
            </a:r>
          </a:p>
        </p:txBody>
      </p:sp>
      <p:grpSp>
        <p:nvGrpSpPr>
          <p:cNvPr id="6" name="5 - Ομάδα"/>
          <p:cNvGrpSpPr/>
          <p:nvPr/>
        </p:nvGrpSpPr>
        <p:grpSpPr>
          <a:xfrm>
            <a:off x="1524000" y="3789040"/>
            <a:ext cx="9144000" cy="3068960"/>
            <a:chOff x="0" y="3789040"/>
            <a:chExt cx="9144000" cy="3068960"/>
          </a:xfrm>
        </p:grpSpPr>
        <p:pic>
          <p:nvPicPr>
            <p:cNvPr id="262146" name="Picture 2"/>
            <p:cNvPicPr>
              <a:picLocks noChangeAspect="1" noChangeArrowheads="1"/>
            </p:cNvPicPr>
            <p:nvPr/>
          </p:nvPicPr>
          <p:blipFill>
            <a:blip r:embed="rId2" cstate="print"/>
            <a:srcRect/>
            <a:stretch>
              <a:fillRect/>
            </a:stretch>
          </p:blipFill>
          <p:spPr bwMode="auto">
            <a:xfrm>
              <a:off x="0" y="3789040"/>
              <a:ext cx="9144000" cy="1541769"/>
            </a:xfrm>
            <a:prstGeom prst="rect">
              <a:avLst/>
            </a:prstGeom>
            <a:noFill/>
            <a:ln w="9525">
              <a:noFill/>
              <a:miter lim="800000"/>
              <a:headEnd/>
              <a:tailEnd/>
            </a:ln>
          </p:spPr>
        </p:pic>
        <p:pic>
          <p:nvPicPr>
            <p:cNvPr id="262147" name="Picture 3"/>
            <p:cNvPicPr>
              <a:picLocks noChangeAspect="1" noChangeArrowheads="1"/>
            </p:cNvPicPr>
            <p:nvPr/>
          </p:nvPicPr>
          <p:blipFill>
            <a:blip r:embed="rId3" cstate="print"/>
            <a:srcRect/>
            <a:stretch>
              <a:fillRect/>
            </a:stretch>
          </p:blipFill>
          <p:spPr bwMode="auto">
            <a:xfrm>
              <a:off x="0" y="5286247"/>
              <a:ext cx="9144000" cy="157175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ΑΣΚΗΣΕΙΣ - ΠΡΟΒΛΗΜΑΤΑ</a:t>
            </a:r>
          </a:p>
        </p:txBody>
      </p:sp>
      <p:pic>
        <p:nvPicPr>
          <p:cNvPr id="263170" name="Picture 2"/>
          <p:cNvPicPr>
            <a:picLocks noChangeAspect="1" noChangeArrowheads="1"/>
          </p:cNvPicPr>
          <p:nvPr/>
        </p:nvPicPr>
        <p:blipFill>
          <a:blip r:embed="rId2" cstate="print"/>
          <a:srcRect/>
          <a:stretch>
            <a:fillRect/>
          </a:stretch>
        </p:blipFill>
        <p:spPr bwMode="auto">
          <a:xfrm>
            <a:off x="1524000" y="908721"/>
            <a:ext cx="9144000" cy="30292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box(out)">
                                      <p:cBhvr>
                                        <p:cTn id="7" dur="5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92697"/>
            <a:ext cx="9144000"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5. Να διατυπώσετε το πρότυπο του </a:t>
            </a:r>
            <a:r>
              <a:rPr lang="el-GR" sz="2400" dirty="0" err="1">
                <a:solidFill>
                  <a:srgbClr val="000000"/>
                </a:solidFill>
                <a:latin typeface="Times New Roman" pitchFamily="18" charset="0"/>
                <a:cs typeface="Times New Roman" pitchFamily="18" charset="0"/>
              </a:rPr>
              <a:t>Bohr</a:t>
            </a:r>
            <a:r>
              <a:rPr lang="el-GR" sz="2400" dirty="0">
                <a:solidFill>
                  <a:srgbClr val="000000"/>
                </a:solidFill>
                <a:latin typeface="Times New Roman" pitchFamily="18" charset="0"/>
                <a:cs typeface="Times New Roman" pitchFamily="18" charset="0"/>
              </a:rPr>
              <a:t> για το άτομο του υδρογόνου.</a:t>
            </a:r>
          </a:p>
        </p:txBody>
      </p:sp>
      <p:grpSp>
        <p:nvGrpSpPr>
          <p:cNvPr id="6" name="5 - Ομάδα"/>
          <p:cNvGrpSpPr/>
          <p:nvPr/>
        </p:nvGrpSpPr>
        <p:grpSpPr>
          <a:xfrm>
            <a:off x="2063552" y="1268761"/>
            <a:ext cx="7894240" cy="1914525"/>
            <a:chOff x="539552" y="1268760"/>
            <a:chExt cx="7894240" cy="1914525"/>
          </a:xfrm>
        </p:grpSpPr>
        <p:sp>
          <p:nvSpPr>
            <p:cNvPr id="4" name="3 - Ορθογώνιο"/>
            <p:cNvSpPr/>
            <p:nvPr/>
          </p:nvSpPr>
          <p:spPr>
            <a:xfrm>
              <a:off x="539552" y="1340768"/>
              <a:ext cx="5688632" cy="1569660"/>
            </a:xfrm>
            <a:prstGeom prst="rect">
              <a:avLst/>
            </a:prstGeom>
          </p:spPr>
          <p:txBody>
            <a:bodyPr wrap="square">
              <a:spAutoFit/>
            </a:bodyPr>
            <a:lstStyle/>
            <a:p>
              <a:pPr algn="just" fontAlgn="base">
                <a:spcBef>
                  <a:spcPct val="0"/>
                </a:spcBef>
                <a:spcAft>
                  <a:spcPct val="0"/>
                </a:spcAft>
              </a:pPr>
              <a:r>
                <a:rPr lang="el-GR" sz="2400" b="1" dirty="0">
                  <a:solidFill>
                    <a:srgbClr val="000000"/>
                  </a:solidFill>
                  <a:latin typeface="Times New Roman" pitchFamily="18" charset="0"/>
                  <a:cs typeface="Times New Roman" pitchFamily="18" charset="0"/>
                </a:rPr>
                <a:t>Α. </a:t>
              </a:r>
              <a:r>
                <a:rPr lang="el-GR" sz="2400" dirty="0">
                  <a:solidFill>
                    <a:srgbClr val="000000"/>
                  </a:solidFill>
                  <a:latin typeface="Times New Roman" pitchFamily="18" charset="0"/>
                  <a:cs typeface="Times New Roman" pitchFamily="18" charset="0"/>
                </a:rPr>
                <a:t>Το ηλεκτρόνιο του ατόμου του υδρογόνου περιφέρεται γύρω από το θετικά φορτισμένο πυρήνα με την επίδραση της δύναμης </a:t>
              </a:r>
              <a:r>
                <a:rPr lang="el-GR" sz="2400" dirty="0" err="1">
                  <a:solidFill>
                    <a:srgbClr val="000000"/>
                  </a:solidFill>
                  <a:latin typeface="Times New Roman" pitchFamily="18" charset="0"/>
                  <a:cs typeface="Times New Roman" pitchFamily="18" charset="0"/>
                </a:rPr>
                <a:t>Coulomb</a:t>
              </a:r>
              <a:r>
                <a:rPr lang="el-GR" sz="2400" dirty="0">
                  <a:solidFill>
                    <a:srgbClr val="000000"/>
                  </a:solidFill>
                  <a:latin typeface="Times New Roman" pitchFamily="18" charset="0"/>
                  <a:cs typeface="Times New Roman" pitchFamily="18" charset="0"/>
                </a:rPr>
                <a:t> που δέχεται από αυτόν</a:t>
              </a:r>
            </a:p>
          </p:txBody>
        </p:sp>
        <p:pic>
          <p:nvPicPr>
            <p:cNvPr id="234498" name="Picture 2" descr="2-14 Άτομο του υδρογόνου. Το πρωτόνιο θεωρείται ακίνητο. Η δύναμη Coulomb F προκαλεί την απαιτούμενη κεντρομόλο επιτάχυνση. Το ηλεκτρόνιο λοιπόν περιφέρεται με ταχύτητα υn σε επιτρεπόμενη τροχιά ακτίνας rn ώστε να ισχύει: mυr = nh."/>
            <p:cNvPicPr>
              <a:picLocks noChangeAspect="1" noChangeArrowheads="1"/>
            </p:cNvPicPr>
            <p:nvPr/>
          </p:nvPicPr>
          <p:blipFill>
            <a:blip r:embed="rId2" cstate="print"/>
            <a:srcRect/>
            <a:stretch>
              <a:fillRect/>
            </a:stretch>
          </p:blipFill>
          <p:spPr bwMode="auto">
            <a:xfrm>
              <a:off x="6300192" y="1268760"/>
              <a:ext cx="2133600" cy="1914525"/>
            </a:xfrm>
            <a:prstGeom prst="rect">
              <a:avLst/>
            </a:prstGeom>
            <a:noFill/>
          </p:spPr>
        </p:pic>
      </p:grpSp>
      <p:sp>
        <p:nvSpPr>
          <p:cNvPr id="7" name="6 - Ορθογώνιο"/>
          <p:cNvSpPr/>
          <p:nvPr/>
        </p:nvSpPr>
        <p:spPr>
          <a:xfrm>
            <a:off x="1775520" y="3429001"/>
            <a:ext cx="8640960" cy="3170099"/>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β.</a:t>
            </a:r>
            <a:r>
              <a:rPr lang="el-GR" sz="2000" dirty="0">
                <a:solidFill>
                  <a:srgbClr val="000000"/>
                </a:solidFill>
                <a:latin typeface="Times New Roman" pitchFamily="18" charset="0"/>
                <a:cs typeface="Times New Roman" pitchFamily="18" charset="0"/>
              </a:rPr>
              <a:t> Το ηλεκτρόνιο μπορεί να κινείται μόνο σε ορισμένες τροχιές, οι οποίες ονομάζονται </a:t>
            </a:r>
            <a:r>
              <a:rPr lang="el-GR" sz="2000" b="1" dirty="0">
                <a:solidFill>
                  <a:srgbClr val="000000"/>
                </a:solidFill>
                <a:latin typeface="Times New Roman" pitchFamily="18" charset="0"/>
                <a:cs typeface="Times New Roman" pitchFamily="18" charset="0"/>
              </a:rPr>
              <a:t>επιτρεπόμενες τροχιές.</a:t>
            </a:r>
            <a:r>
              <a:rPr lang="el-GR" sz="2000" dirty="0">
                <a:solidFill>
                  <a:srgbClr val="000000"/>
                </a:solidFill>
                <a:latin typeface="Times New Roman" pitchFamily="18" charset="0"/>
                <a:cs typeface="Times New Roman" pitchFamily="18" charset="0"/>
              </a:rPr>
              <a:t> Οι επιτρεπόμενες τροχιές είναι εκείνες για τις οποίες ισχύει ότι η στροφορμή του ηλεκτρονίου είναι κβαντωμένη και ίση με ακέραιο πολλαπλάσιο της ποσότητας </a:t>
            </a:r>
            <a:r>
              <a:rPr lang="el-GR" sz="2000" i="1" dirty="0">
                <a:solidFill>
                  <a:srgbClr val="000000"/>
                </a:solidFill>
                <a:latin typeface="Times New Roman" pitchFamily="18" charset="0"/>
                <a:cs typeface="Times New Roman" pitchFamily="18" charset="0"/>
              </a:rPr>
              <a:t>ħ</a:t>
            </a:r>
            <a:r>
              <a:rPr lang="el-GR" sz="2000" dirty="0">
                <a:solidFill>
                  <a:srgbClr val="000000"/>
                </a:solidFill>
                <a:latin typeface="Times New Roman" pitchFamily="18" charset="0"/>
                <a:cs typeface="Times New Roman" pitchFamily="18" charset="0"/>
              </a:rPr>
              <a:t> = h/2π, όπου h είναι η σταθερά του </a:t>
            </a:r>
            <a:r>
              <a:rPr lang="el-GR" sz="2000" dirty="0" err="1">
                <a:solidFill>
                  <a:srgbClr val="000000"/>
                </a:solidFill>
                <a:latin typeface="Times New Roman" pitchFamily="18" charset="0"/>
                <a:cs typeface="Times New Roman" pitchFamily="18" charset="0"/>
              </a:rPr>
              <a:t>Plank</a:t>
            </a:r>
            <a:r>
              <a:rPr lang="el-GR" sz="2000" dirty="0">
                <a:solidFill>
                  <a:srgbClr val="000000"/>
                </a:solidFill>
                <a:latin typeface="Times New Roman" pitchFamily="18" charset="0"/>
                <a:cs typeface="Times New Roman" pitchFamily="18" charset="0"/>
              </a:rPr>
              <a:t>. Το μέτρο της στροφορμής του ηλεκτρονίου δίνεται από την εξίσωση:</a:t>
            </a:r>
          </a:p>
          <a:p>
            <a:pPr algn="ctr" fontAlgn="base">
              <a:spcBef>
                <a:spcPct val="0"/>
              </a:spcBef>
              <a:spcAft>
                <a:spcPct val="0"/>
              </a:spcAft>
            </a:pPr>
            <a:r>
              <a:rPr lang="el-GR" sz="2000" dirty="0">
                <a:solidFill>
                  <a:srgbClr val="000000"/>
                </a:solidFill>
                <a:latin typeface="Times New Roman" pitchFamily="18" charset="0"/>
                <a:cs typeface="Times New Roman" pitchFamily="18" charset="0"/>
              </a:rPr>
              <a:t>L = </a:t>
            </a:r>
            <a:r>
              <a:rPr lang="el-GR" sz="2000" dirty="0" err="1">
                <a:solidFill>
                  <a:srgbClr val="000000"/>
                </a:solidFill>
                <a:latin typeface="Times New Roman" pitchFamily="18" charset="0"/>
                <a:cs typeface="Times New Roman" pitchFamily="18" charset="0"/>
              </a:rPr>
              <a:t>mυr</a:t>
            </a:r>
            <a:endParaRPr lang="el-GR" sz="2000" dirty="0">
              <a:solidFill>
                <a:srgbClr val="000000"/>
              </a:solidFill>
              <a:latin typeface="Times New Roman" pitchFamily="18" charset="0"/>
              <a:cs typeface="Times New Roman" pitchFamily="18" charset="0"/>
            </a:endParaRPr>
          </a:p>
          <a:p>
            <a:pPr algn="just" fontAlgn="base">
              <a:spcBef>
                <a:spcPct val="0"/>
              </a:spcBef>
              <a:spcAft>
                <a:spcPct val="0"/>
              </a:spcAft>
            </a:pPr>
            <a:r>
              <a:rPr lang="el-GR" sz="2000" dirty="0">
                <a:solidFill>
                  <a:srgbClr val="000000"/>
                </a:solidFill>
                <a:latin typeface="Times New Roman" pitchFamily="18" charset="0"/>
                <a:cs typeface="Times New Roman" pitchFamily="18" charset="0"/>
              </a:rPr>
              <a:t>όπου m είναι η μάζα του ηλεκτρονίου, υ είναι το μέτρο της ταχύτητάς του και r η ακτίνα της κυκλικής τροχιάς του. Εφαρμόζοντας τη συνθήκη σύμφωνα με την οποία η στροφορμή του ηλεκτρονίου είναι κβαντωμένη, έχουμε:</a:t>
            </a:r>
          </a:p>
          <a:p>
            <a:pPr algn="just" fontAlgn="ctr">
              <a:spcBef>
                <a:spcPct val="0"/>
              </a:spcBef>
              <a:spcAft>
                <a:spcPct val="0"/>
              </a:spcAft>
            </a:pPr>
            <a:r>
              <a:rPr lang="el-GR" sz="2000" dirty="0" err="1">
                <a:solidFill>
                  <a:srgbClr val="000000"/>
                </a:solidFill>
                <a:latin typeface="Times New Roman" pitchFamily="18" charset="0"/>
                <a:cs typeface="Times New Roman" pitchFamily="18" charset="0"/>
              </a:rPr>
              <a:t>mυr</a:t>
            </a:r>
            <a:r>
              <a:rPr lang="el-GR" sz="2000" dirty="0">
                <a:solidFill>
                  <a:srgbClr val="000000"/>
                </a:solidFill>
                <a:latin typeface="Times New Roman" pitchFamily="18" charset="0"/>
                <a:cs typeface="Times New Roman" pitchFamily="18" charset="0"/>
              </a:rPr>
              <a:t> = nh2π = </a:t>
            </a:r>
            <a:r>
              <a:rPr lang="el-GR" sz="2000" dirty="0" err="1">
                <a:solidFill>
                  <a:srgbClr val="000000"/>
                </a:solidFill>
                <a:latin typeface="Times New Roman" pitchFamily="18" charset="0"/>
                <a:cs typeface="Times New Roman" pitchFamily="18" charset="0"/>
              </a:rPr>
              <a:t>n</a:t>
            </a:r>
            <a:r>
              <a:rPr lang="el-GR" sz="2000" i="1" dirty="0" err="1">
                <a:solidFill>
                  <a:srgbClr val="000000"/>
                </a:solidFill>
                <a:latin typeface="Times New Roman" pitchFamily="18" charset="0"/>
                <a:cs typeface="Times New Roman" pitchFamily="18" charset="0"/>
              </a:rPr>
              <a:t>ħ</a:t>
            </a:r>
            <a:r>
              <a:rPr lang="el-GR" sz="2000" dirty="0">
                <a:solidFill>
                  <a:srgbClr val="000000"/>
                </a:solidFill>
                <a:latin typeface="Times New Roman" pitchFamily="18" charset="0"/>
                <a:cs typeface="Times New Roman" pitchFamily="18" charset="0"/>
              </a:rPr>
              <a:t>, n = 1, 2, 3,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92697"/>
            <a:ext cx="9144000" cy="461665"/>
          </a:xfrm>
          <a:prstGeom prst="rect">
            <a:avLst/>
          </a:prstGeom>
        </p:spPr>
        <p:txBody>
          <a:bodyPr wrap="square">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5. Να διατυπώσετε το πρότυπο του </a:t>
            </a:r>
            <a:r>
              <a:rPr lang="el-GR" sz="2400" dirty="0" err="1">
                <a:solidFill>
                  <a:srgbClr val="000000"/>
                </a:solidFill>
                <a:latin typeface="Times New Roman" pitchFamily="18" charset="0"/>
                <a:cs typeface="Times New Roman" pitchFamily="18" charset="0"/>
              </a:rPr>
              <a:t>Bohr</a:t>
            </a:r>
            <a:r>
              <a:rPr lang="el-GR" sz="2400" dirty="0">
                <a:solidFill>
                  <a:srgbClr val="000000"/>
                </a:solidFill>
                <a:latin typeface="Times New Roman" pitchFamily="18" charset="0"/>
                <a:cs typeface="Times New Roman" pitchFamily="18" charset="0"/>
              </a:rPr>
              <a:t> για το άτομο του υδρογόνου.</a:t>
            </a:r>
          </a:p>
        </p:txBody>
      </p:sp>
      <p:sp>
        <p:nvSpPr>
          <p:cNvPr id="4" name="3 - Ορθογώνιο"/>
          <p:cNvSpPr/>
          <p:nvPr/>
        </p:nvSpPr>
        <p:spPr>
          <a:xfrm>
            <a:off x="1847528" y="1340768"/>
            <a:ext cx="8280920" cy="1631216"/>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γ.</a:t>
            </a:r>
            <a:r>
              <a:rPr lang="el-GR" sz="2000" dirty="0">
                <a:solidFill>
                  <a:srgbClr val="000000"/>
                </a:solidFill>
                <a:latin typeface="Times New Roman" pitchFamily="18" charset="0"/>
                <a:cs typeface="Times New Roman" pitchFamily="18" charset="0"/>
              </a:rPr>
              <a:t> Όταν το ηλεκτρόνιο κινείται σε ορισμένη επιτρεπόμενη τροχιά, δεν εκπέμπει ακτινοβολία. Η παραδοχή αυτή έρχεται σε αντίθεση με την ηλεκτρομαγνητική θεωρία σύμφωνα με την οποία το ηλεκτρόνιο θα έπρεπε να ακτινοβολεί συνεχώς ενέργεια, να διαγράφει σπειροειδή τροχιά με διαρκώς μειούμενη ακτίνα και τελικά να πέφτει στον πυρήνα.</a:t>
            </a:r>
          </a:p>
        </p:txBody>
      </p:sp>
      <p:grpSp>
        <p:nvGrpSpPr>
          <p:cNvPr id="9" name="8 - Ομάδα"/>
          <p:cNvGrpSpPr/>
          <p:nvPr/>
        </p:nvGrpSpPr>
        <p:grpSpPr>
          <a:xfrm>
            <a:off x="1919536" y="3356993"/>
            <a:ext cx="8208912" cy="2261865"/>
            <a:chOff x="395536" y="3356992"/>
            <a:chExt cx="8208912" cy="2261865"/>
          </a:xfrm>
        </p:grpSpPr>
        <p:sp>
          <p:nvSpPr>
            <p:cNvPr id="7" name="6 - Ορθογώνιο"/>
            <p:cNvSpPr/>
            <p:nvPr/>
          </p:nvSpPr>
          <p:spPr>
            <a:xfrm>
              <a:off x="395536" y="3356992"/>
              <a:ext cx="8208912" cy="1631216"/>
            </a:xfrm>
            <a:prstGeom prst="rect">
              <a:avLst/>
            </a:prstGeom>
          </p:spPr>
          <p:txBody>
            <a:bodyPr wrap="square">
              <a:spAutoFit/>
            </a:bodyPr>
            <a:lstStyle/>
            <a:p>
              <a:pPr algn="just" fontAlgn="base">
                <a:spcBef>
                  <a:spcPct val="0"/>
                </a:spcBef>
                <a:spcAft>
                  <a:spcPct val="0"/>
                </a:spcAft>
              </a:pPr>
              <a:r>
                <a:rPr lang="el-GR" sz="2000" b="1" dirty="0">
                  <a:solidFill>
                    <a:srgbClr val="000000"/>
                  </a:solidFill>
                  <a:latin typeface="Times New Roman" pitchFamily="18" charset="0"/>
                  <a:cs typeface="Times New Roman" pitchFamily="18" charset="0"/>
                </a:rPr>
                <a:t>δ.</a:t>
              </a:r>
              <a:r>
                <a:rPr lang="el-GR" sz="2000" dirty="0">
                  <a:solidFill>
                    <a:srgbClr val="000000"/>
                  </a:solidFill>
                  <a:latin typeface="Times New Roman" pitchFamily="18" charset="0"/>
                  <a:cs typeface="Times New Roman" pitchFamily="18" charset="0"/>
                </a:rPr>
                <a:t> Όταν το ηλεκτρόνιο μεταπηδήσει από μία επιτρεπόμενη τροχιά σε άλλη μικρότερης ενέργειας, τότε εκπέμπεται ένα φωτόνιο με ενέργεια ίση με τη διαφορά μεταξύ της αρχικής και της τελικής του ενέργειας. Αν Ε</a:t>
              </a:r>
              <a:r>
                <a:rPr lang="el-GR" sz="2000" baseline="-25000" dirty="0">
                  <a:solidFill>
                    <a:srgbClr val="000000"/>
                  </a:solidFill>
                  <a:latin typeface="Times New Roman" pitchFamily="18" charset="0"/>
                  <a:cs typeface="Times New Roman" pitchFamily="18" charset="0"/>
                </a:rPr>
                <a:t>α</a:t>
              </a:r>
              <a:r>
                <a:rPr lang="el-GR" sz="2000" dirty="0">
                  <a:solidFill>
                    <a:srgbClr val="000000"/>
                  </a:solidFill>
                  <a:latin typeface="Times New Roman" pitchFamily="18" charset="0"/>
                  <a:cs typeface="Times New Roman" pitchFamily="18" charset="0"/>
                </a:rPr>
                <a:t> είναι η ενέργεια του ατόμου πριν από τη μετάβαση, Ε</a:t>
              </a:r>
              <a:r>
                <a:rPr lang="el-GR" sz="2000" baseline="-25000" dirty="0">
                  <a:solidFill>
                    <a:srgbClr val="000000"/>
                  </a:solidFill>
                  <a:latin typeface="Times New Roman" pitchFamily="18" charset="0"/>
                  <a:cs typeface="Times New Roman" pitchFamily="18" charset="0"/>
                </a:rPr>
                <a:t>τ</a:t>
              </a:r>
              <a:r>
                <a:rPr lang="el-GR" sz="2000" dirty="0">
                  <a:solidFill>
                    <a:srgbClr val="000000"/>
                  </a:solidFill>
                  <a:latin typeface="Times New Roman" pitchFamily="18" charset="0"/>
                  <a:cs typeface="Times New Roman" pitchFamily="18" charset="0"/>
                </a:rPr>
                <a:t> η ενέργεια μετά τη μετάβαση και </a:t>
              </a:r>
              <a:r>
                <a:rPr lang="el-GR" sz="2000" dirty="0" err="1">
                  <a:solidFill>
                    <a:srgbClr val="000000"/>
                  </a:solidFill>
                  <a:latin typeface="Times New Roman" pitchFamily="18" charset="0"/>
                  <a:cs typeface="Times New Roman" pitchFamily="18" charset="0"/>
                </a:rPr>
                <a:t>h</a:t>
              </a:r>
              <a:r>
                <a:rPr lang="el-GR" sz="2000" i="1" dirty="0" err="1">
                  <a:solidFill>
                    <a:srgbClr val="000000"/>
                  </a:solidFill>
                  <a:latin typeface="Times New Roman" pitchFamily="18" charset="0"/>
                  <a:cs typeface="Times New Roman" pitchFamily="18" charset="0"/>
                </a:rPr>
                <a:t>f</a:t>
              </a:r>
              <a:r>
                <a:rPr lang="el-GR" sz="2000" dirty="0">
                  <a:solidFill>
                    <a:srgbClr val="000000"/>
                  </a:solidFill>
                  <a:latin typeface="Times New Roman" pitchFamily="18" charset="0"/>
                  <a:cs typeface="Times New Roman" pitchFamily="18" charset="0"/>
                </a:rPr>
                <a:t> η ενέργεια του εκπεμπόμενου φωτονίου, τότε ισχύει:</a:t>
              </a:r>
            </a:p>
          </p:txBody>
        </p:sp>
        <p:sp>
          <p:nvSpPr>
            <p:cNvPr id="8" name="7 - Ορθογώνιο"/>
            <p:cNvSpPr/>
            <p:nvPr/>
          </p:nvSpPr>
          <p:spPr>
            <a:xfrm>
              <a:off x="3779912" y="5157192"/>
              <a:ext cx="1571264" cy="461665"/>
            </a:xfrm>
            <a:prstGeom prst="rect">
              <a:avLst/>
            </a:prstGeom>
          </p:spPr>
          <p:txBody>
            <a:bodyPr wrap="none">
              <a:spAutoFit/>
            </a:bodyPr>
            <a:lstStyle/>
            <a:p>
              <a:pPr fontAlgn="base">
                <a:spcBef>
                  <a:spcPct val="0"/>
                </a:spcBef>
                <a:spcAft>
                  <a:spcPct val="0"/>
                </a:spcAft>
              </a:pPr>
              <a:r>
                <a:rPr lang="en-US" sz="2400" dirty="0">
                  <a:solidFill>
                    <a:srgbClr val="000000"/>
                  </a:solidFill>
                  <a:latin typeface="Times New Roman" pitchFamily="18" charset="0"/>
                  <a:cs typeface="Times New Roman" pitchFamily="18" charset="0"/>
                </a:rPr>
                <a:t>E</a:t>
              </a:r>
              <a:r>
                <a:rPr lang="el-GR" sz="2400" baseline="-25000" dirty="0">
                  <a:solidFill>
                    <a:srgbClr val="000000"/>
                  </a:solidFill>
                  <a:latin typeface="Times New Roman" pitchFamily="18" charset="0"/>
                  <a:cs typeface="Times New Roman" pitchFamily="18" charset="0"/>
                </a:rPr>
                <a:t>τ</a:t>
              </a:r>
              <a:r>
                <a:rPr lang="el-GR" sz="2400" dirty="0">
                  <a:solidFill>
                    <a:srgbClr val="000000"/>
                  </a:solidFill>
                  <a:latin typeface="Times New Roman" pitchFamily="18" charset="0"/>
                  <a:cs typeface="Times New Roman" pitchFamily="18" charset="0"/>
                </a:rPr>
                <a:t> - </a:t>
              </a:r>
              <a:r>
                <a:rPr lang="en-US" sz="2400" dirty="0">
                  <a:solidFill>
                    <a:srgbClr val="000000"/>
                  </a:solidFill>
                  <a:latin typeface="Times New Roman" pitchFamily="18" charset="0"/>
                  <a:cs typeface="Times New Roman" pitchFamily="18" charset="0"/>
                </a:rPr>
                <a:t>E</a:t>
              </a:r>
              <a:r>
                <a:rPr lang="el-GR" sz="2400" baseline="-25000" dirty="0">
                  <a:solidFill>
                    <a:srgbClr val="000000"/>
                  </a:solidFill>
                  <a:latin typeface="Times New Roman" pitchFamily="18" charset="0"/>
                  <a:cs typeface="Times New Roman" pitchFamily="18" charset="0"/>
                </a:rPr>
                <a:t>α</a:t>
              </a:r>
              <a:r>
                <a:rPr lang="el-GR"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h</a:t>
              </a:r>
              <a:r>
                <a:rPr lang="en-US" sz="2400" i="1" dirty="0" err="1">
                  <a:solidFill>
                    <a:srgbClr val="000000"/>
                  </a:solidFill>
                  <a:latin typeface="Times New Roman" pitchFamily="18" charset="0"/>
                  <a:cs typeface="Times New Roman" pitchFamily="18" charset="0"/>
                </a:rPr>
                <a:t>f</a:t>
              </a:r>
              <a:endParaRPr lang="el-GR" sz="2400" dirty="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775520" y="620688"/>
            <a:ext cx="3600400" cy="2677656"/>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6. Να υπολογίσετε την κινητική, τη δυναμική και την ολική ενέργεια του ηλεκτρονίου του ατόμου του υδρογόνου σε συνάρτηση με την ακτίνα της τροχιάς του.</a:t>
            </a:r>
          </a:p>
        </p:txBody>
      </p:sp>
      <p:grpSp>
        <p:nvGrpSpPr>
          <p:cNvPr id="6" name="5 - Ομάδα"/>
          <p:cNvGrpSpPr/>
          <p:nvPr/>
        </p:nvGrpSpPr>
        <p:grpSpPr>
          <a:xfrm>
            <a:off x="5694334" y="620688"/>
            <a:ext cx="4973667" cy="6237312"/>
            <a:chOff x="4170333" y="620688"/>
            <a:chExt cx="4973667" cy="6237312"/>
          </a:xfrm>
        </p:grpSpPr>
        <p:pic>
          <p:nvPicPr>
            <p:cNvPr id="237570" name="Picture 2"/>
            <p:cNvPicPr>
              <a:picLocks noChangeAspect="1" noChangeArrowheads="1"/>
            </p:cNvPicPr>
            <p:nvPr/>
          </p:nvPicPr>
          <p:blipFill>
            <a:blip r:embed="rId2" cstate="print"/>
            <a:srcRect/>
            <a:stretch>
              <a:fillRect/>
            </a:stretch>
          </p:blipFill>
          <p:spPr bwMode="auto">
            <a:xfrm>
              <a:off x="4170333" y="620688"/>
              <a:ext cx="4973667" cy="5688632"/>
            </a:xfrm>
            <a:prstGeom prst="rect">
              <a:avLst/>
            </a:prstGeom>
            <a:noFill/>
            <a:ln w="9525">
              <a:noFill/>
              <a:miter lim="800000"/>
              <a:headEnd/>
              <a:tailEnd/>
            </a:ln>
          </p:spPr>
        </p:pic>
        <p:pic>
          <p:nvPicPr>
            <p:cNvPr id="237571" name="Picture 3"/>
            <p:cNvPicPr>
              <a:picLocks noChangeAspect="1" noChangeArrowheads="1"/>
            </p:cNvPicPr>
            <p:nvPr/>
          </p:nvPicPr>
          <p:blipFill>
            <a:blip r:embed="rId3" cstate="print"/>
            <a:srcRect/>
            <a:stretch>
              <a:fillRect/>
            </a:stretch>
          </p:blipFill>
          <p:spPr bwMode="auto">
            <a:xfrm>
              <a:off x="5148064" y="6238875"/>
              <a:ext cx="3152775" cy="6191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524000" y="620689"/>
            <a:ext cx="9144000" cy="830997"/>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7.  Να σχεδιάσετε το διάγραμμα των ενεργειακών σταθμών για το άτομο του υδρογόνου.</a:t>
            </a:r>
          </a:p>
        </p:txBody>
      </p:sp>
      <p:pic>
        <p:nvPicPr>
          <p:cNvPr id="238594" name="Picture 2" descr="2-16 Διάγραμμα ενεργειακών σταθμών τον ατόμου τον υδρογόνου. Οι μεταβάσεις των ηλεκτρονίων από μία τροχιά σε άλλη συμβολίζονται με κατακόρυφα βέλη."/>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295800" y="1284696"/>
            <a:ext cx="4032448" cy="5573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38594"/>
                                        </p:tgtEl>
                                        <p:attrNameLst>
                                          <p:attrName>style.visibility</p:attrName>
                                        </p:attrNameLst>
                                      </p:cBhvr>
                                      <p:to>
                                        <p:strVal val="visible"/>
                                      </p:to>
                                    </p:set>
                                    <p:animEffect transition="in" filter="box(out)">
                                      <p:cBhvr>
                                        <p:cTn id="12" dur="500"/>
                                        <p:tgtEl>
                                          <p:spTgt spid="23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2135560" y="764704"/>
            <a:ext cx="4572000" cy="1938992"/>
          </a:xfrm>
          <a:prstGeom prst="rect">
            <a:avLst/>
          </a:prstGeom>
        </p:spPr>
        <p:txBody>
          <a:bodyPr>
            <a:spAutoFit/>
          </a:bodyPr>
          <a:lstStyle/>
          <a:p>
            <a:pPr fontAlgn="base">
              <a:spcBef>
                <a:spcPct val="0"/>
              </a:spcBef>
              <a:spcAft>
                <a:spcPct val="0"/>
              </a:spcAft>
            </a:pPr>
            <a:r>
              <a:rPr lang="el-GR" sz="2400" dirty="0">
                <a:solidFill>
                  <a:srgbClr val="000000"/>
                </a:solidFill>
                <a:latin typeface="Times New Roman" pitchFamily="18" charset="0"/>
                <a:cs typeface="Times New Roman" pitchFamily="18" charset="0"/>
              </a:rPr>
              <a:t>8. Τι ονομάζεται:</a:t>
            </a:r>
          </a:p>
          <a:p>
            <a:pPr fontAlgn="base">
              <a:spcBef>
                <a:spcPct val="0"/>
              </a:spcBef>
              <a:spcAft>
                <a:spcPct val="0"/>
              </a:spcAft>
            </a:pPr>
            <a:r>
              <a:rPr lang="el-GR" sz="2400" dirty="0">
                <a:solidFill>
                  <a:srgbClr val="000000"/>
                </a:solidFill>
                <a:latin typeface="Times New Roman" pitchFamily="18" charset="0"/>
                <a:cs typeface="Times New Roman" pitchFamily="18" charset="0"/>
              </a:rPr>
              <a:t>α. διέγερση,</a:t>
            </a:r>
          </a:p>
          <a:p>
            <a:pPr fontAlgn="base">
              <a:spcBef>
                <a:spcPct val="0"/>
              </a:spcBef>
              <a:spcAft>
                <a:spcPct val="0"/>
              </a:spcAft>
            </a:pPr>
            <a:r>
              <a:rPr lang="el-GR" sz="2400" dirty="0">
                <a:solidFill>
                  <a:srgbClr val="000000"/>
                </a:solidFill>
                <a:latin typeface="Times New Roman" pitchFamily="18" charset="0"/>
                <a:cs typeface="Times New Roman" pitchFamily="18" charset="0"/>
              </a:rPr>
              <a:t>β. ιονισμός,</a:t>
            </a:r>
          </a:p>
          <a:p>
            <a:pPr fontAlgn="base">
              <a:spcBef>
                <a:spcPct val="0"/>
              </a:spcBef>
              <a:spcAft>
                <a:spcPct val="0"/>
              </a:spcAft>
            </a:pPr>
            <a:r>
              <a:rPr lang="el-GR" sz="2400" dirty="0">
                <a:solidFill>
                  <a:srgbClr val="000000"/>
                </a:solidFill>
                <a:latin typeface="Times New Roman" pitchFamily="18" charset="0"/>
                <a:cs typeface="Times New Roman" pitchFamily="18" charset="0"/>
              </a:rPr>
              <a:t>γ. ενέργεια διέγερσης και</a:t>
            </a:r>
          </a:p>
          <a:p>
            <a:pPr fontAlgn="base">
              <a:spcBef>
                <a:spcPct val="0"/>
              </a:spcBef>
              <a:spcAft>
                <a:spcPct val="0"/>
              </a:spcAft>
            </a:pPr>
            <a:r>
              <a:rPr lang="el-GR" sz="2400" dirty="0">
                <a:solidFill>
                  <a:srgbClr val="000000"/>
                </a:solidFill>
                <a:latin typeface="Times New Roman" pitchFamily="18" charset="0"/>
                <a:cs typeface="Times New Roman" pitchFamily="18" charset="0"/>
              </a:rPr>
              <a:t>δ. ενέργεια ιονισμού;</a:t>
            </a:r>
          </a:p>
        </p:txBody>
      </p:sp>
      <p:sp>
        <p:nvSpPr>
          <p:cNvPr id="4" name="3 - Ορθογώνιο"/>
          <p:cNvSpPr/>
          <p:nvPr/>
        </p:nvSpPr>
        <p:spPr>
          <a:xfrm>
            <a:off x="1847528" y="2780928"/>
            <a:ext cx="8568952" cy="1446550"/>
          </a:xfrm>
          <a:prstGeom prst="rect">
            <a:avLst/>
          </a:prstGeom>
        </p:spPr>
        <p:txBody>
          <a:bodyPr wrap="square">
            <a:spAutoFit/>
          </a:bodyPr>
          <a:lstStyle/>
          <a:p>
            <a:pPr algn="just" fontAlgn="base">
              <a:spcBef>
                <a:spcPct val="0"/>
              </a:spcBef>
              <a:spcAft>
                <a:spcPct val="0"/>
              </a:spcAft>
            </a:pPr>
            <a:r>
              <a:rPr lang="el-GR" sz="2200" b="1" dirty="0">
                <a:solidFill>
                  <a:srgbClr val="000000"/>
                </a:solidFill>
                <a:latin typeface="Times New Roman" pitchFamily="18" charset="0"/>
                <a:cs typeface="Times New Roman" pitchFamily="18" charset="0"/>
              </a:rPr>
              <a:t>Η μετάβαση ενός ηλεκτρονίου του ατόμου από μία τροχιά χαμηλής ενέργειας σε άλλη υψηλότερης ενέργειας ονομάζεται διέγερση του ατόμου.</a:t>
            </a:r>
            <a:r>
              <a:rPr lang="el-GR" sz="2200" dirty="0">
                <a:solidFill>
                  <a:srgbClr val="000000"/>
                </a:solidFill>
                <a:latin typeface="Times New Roman" pitchFamily="18" charset="0"/>
                <a:cs typeface="Times New Roman" pitchFamily="18" charset="0"/>
              </a:rPr>
              <a:t> Η ενέργεια που απαιτείται για τη διέγερση του ατόμου ονομάζεται </a:t>
            </a:r>
            <a:r>
              <a:rPr lang="el-GR" sz="2200" b="1" dirty="0">
                <a:solidFill>
                  <a:srgbClr val="000000"/>
                </a:solidFill>
                <a:latin typeface="Times New Roman" pitchFamily="18" charset="0"/>
                <a:cs typeface="Times New Roman" pitchFamily="18" charset="0"/>
              </a:rPr>
              <a:t>ενέργεια διέγερσης.</a:t>
            </a:r>
            <a:endParaRPr lang="el-GR" sz="2200" dirty="0">
              <a:solidFill>
                <a:srgbClr val="000000"/>
              </a:solidFill>
              <a:latin typeface="Times New Roman" pitchFamily="18" charset="0"/>
              <a:cs typeface="Times New Roman" pitchFamily="18" charset="0"/>
            </a:endParaRPr>
          </a:p>
        </p:txBody>
      </p:sp>
      <p:sp>
        <p:nvSpPr>
          <p:cNvPr id="5" name="4 - Ορθογώνιο"/>
          <p:cNvSpPr/>
          <p:nvPr/>
        </p:nvSpPr>
        <p:spPr>
          <a:xfrm>
            <a:off x="1919536" y="4365105"/>
            <a:ext cx="8568952" cy="769441"/>
          </a:xfrm>
          <a:prstGeom prst="rect">
            <a:avLst/>
          </a:prstGeom>
        </p:spPr>
        <p:txBody>
          <a:bodyPr wrap="square">
            <a:spAutoFit/>
          </a:bodyPr>
          <a:lstStyle/>
          <a:p>
            <a:pPr algn="just" fontAlgn="base">
              <a:spcBef>
                <a:spcPct val="0"/>
              </a:spcBef>
              <a:spcAft>
                <a:spcPct val="0"/>
              </a:spcAft>
            </a:pPr>
            <a:r>
              <a:rPr lang="el-GR" sz="2200" b="1" dirty="0">
                <a:solidFill>
                  <a:srgbClr val="000000"/>
                </a:solidFill>
                <a:latin typeface="Times New Roman" pitchFamily="18" charset="0"/>
                <a:cs typeface="Times New Roman" pitchFamily="18" charset="0"/>
              </a:rPr>
              <a:t>Η απομάκρυνση ενός ηλεκτρονίου του ατόμου σε περιοχή εκτός του ηλεκτρικού πεδίου του πυρήνα ονομάζεται ιονισμός του ατόμου. </a:t>
            </a:r>
            <a:endParaRPr lang="el-GR" sz="2200" dirty="0">
              <a:solidFill>
                <a:srgbClr val="000000"/>
              </a:solidFill>
              <a:latin typeface="Times New Roman" pitchFamily="18" charset="0"/>
              <a:cs typeface="Times New Roman" pitchFamily="18" charset="0"/>
            </a:endParaRPr>
          </a:p>
        </p:txBody>
      </p:sp>
      <p:sp>
        <p:nvSpPr>
          <p:cNvPr id="6" name="5 - Ορθογώνιο"/>
          <p:cNvSpPr/>
          <p:nvPr/>
        </p:nvSpPr>
        <p:spPr>
          <a:xfrm>
            <a:off x="1919536" y="5229200"/>
            <a:ext cx="8424936" cy="1107996"/>
          </a:xfrm>
          <a:prstGeom prst="rect">
            <a:avLst/>
          </a:prstGeom>
        </p:spPr>
        <p:txBody>
          <a:bodyPr wrap="square">
            <a:spAutoFit/>
          </a:bodyPr>
          <a:lstStyle/>
          <a:p>
            <a:pPr algn="just" fontAlgn="base">
              <a:spcBef>
                <a:spcPct val="0"/>
              </a:spcBef>
              <a:spcAft>
                <a:spcPct val="0"/>
              </a:spcAft>
            </a:pPr>
            <a:r>
              <a:rPr lang="el-GR" sz="2200" dirty="0">
                <a:solidFill>
                  <a:srgbClr val="000000"/>
                </a:solidFill>
                <a:latin typeface="Times New Roman" pitchFamily="18" charset="0"/>
                <a:cs typeface="Times New Roman" pitchFamily="18" charset="0"/>
              </a:rPr>
              <a:t>Η ελάχιστη ενέργεια που απαιτείται, για να απομακρυνθεί το ηλεκτρόνιο του ατόμου από τη θεμελιώδη τροχιά σε περιοχή εκτός του ηλεκτρικού πεδίου του πυρήνα, ονομάζεται </a:t>
            </a:r>
            <a:r>
              <a:rPr lang="el-GR" sz="2200" b="1" dirty="0">
                <a:solidFill>
                  <a:srgbClr val="000000"/>
                </a:solidFill>
                <a:latin typeface="Times New Roman" pitchFamily="18" charset="0"/>
                <a:cs typeface="Times New Roman" pitchFamily="18" charset="0"/>
              </a:rPr>
              <a:t>ενέργεια ιονισμού.</a:t>
            </a:r>
            <a:endParaRPr lang="el-GR" sz="2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1"/>
            <a:ext cx="914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fontAlgn="base">
              <a:spcBef>
                <a:spcPct val="0"/>
              </a:spcBef>
              <a:spcAft>
                <a:spcPct val="0"/>
              </a:spcAft>
            </a:pPr>
            <a:r>
              <a:rPr lang="el-GR" sz="2400" b="1" dirty="0">
                <a:solidFill>
                  <a:srgbClr val="FFFFFF"/>
                </a:solidFill>
                <a:latin typeface="Times New Roman"/>
                <a:cs typeface="Times New Roman"/>
              </a:rPr>
              <a:t>ΕΡΩΤΗΣΕΙΣ</a:t>
            </a:r>
          </a:p>
        </p:txBody>
      </p:sp>
      <p:sp>
        <p:nvSpPr>
          <p:cNvPr id="3" name="2 - Ορθογώνιο"/>
          <p:cNvSpPr/>
          <p:nvPr/>
        </p:nvSpPr>
        <p:spPr>
          <a:xfrm>
            <a:off x="1847528" y="620689"/>
            <a:ext cx="8496944" cy="1200329"/>
          </a:xfrm>
          <a:prstGeom prst="rect">
            <a:avLst/>
          </a:prstGeom>
        </p:spPr>
        <p:txBody>
          <a:bodyPr wrap="square">
            <a:spAutoFit/>
          </a:bodyPr>
          <a:lstStyle/>
          <a:p>
            <a:pPr algn="just" fontAlgn="base">
              <a:spcBef>
                <a:spcPct val="0"/>
              </a:spcBef>
              <a:spcAft>
                <a:spcPct val="0"/>
              </a:spcAft>
            </a:pPr>
            <a:r>
              <a:rPr lang="el-GR" sz="2400" dirty="0">
                <a:solidFill>
                  <a:srgbClr val="000000"/>
                </a:solidFill>
                <a:latin typeface="Times New Roman" pitchFamily="18" charset="0"/>
                <a:cs typeface="Times New Roman" pitchFamily="18" charset="0"/>
              </a:rPr>
              <a:t>9. Να περιγράψετε το μηχανισμό διέγερσης του ατόμου:</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α. λόγω κρούσης και</a:t>
            </a:r>
          </a:p>
          <a:p>
            <a:pPr algn="just" fontAlgn="base">
              <a:spcBef>
                <a:spcPct val="0"/>
              </a:spcBef>
              <a:spcAft>
                <a:spcPct val="0"/>
              </a:spcAft>
            </a:pPr>
            <a:r>
              <a:rPr lang="el-GR" sz="2400" dirty="0">
                <a:solidFill>
                  <a:srgbClr val="000000"/>
                </a:solidFill>
                <a:latin typeface="Times New Roman" pitchFamily="18" charset="0"/>
                <a:cs typeface="Times New Roman" pitchFamily="18" charset="0"/>
              </a:rPr>
              <a:t>β. λόγω απορρόφησης ακτινοβολίας.</a:t>
            </a:r>
          </a:p>
        </p:txBody>
      </p:sp>
      <p:sp>
        <p:nvSpPr>
          <p:cNvPr id="4" name="3 - Ορθογώνιο"/>
          <p:cNvSpPr/>
          <p:nvPr/>
        </p:nvSpPr>
        <p:spPr>
          <a:xfrm>
            <a:off x="1847528" y="1916832"/>
            <a:ext cx="8352928" cy="2862322"/>
          </a:xfrm>
          <a:prstGeom prst="rect">
            <a:avLst/>
          </a:prstGeom>
        </p:spPr>
        <p:txBody>
          <a:bodyPr wrap="square">
            <a:spAutoFit/>
          </a:bodyPr>
          <a:lstStyle/>
          <a:p>
            <a:pPr algn="just" fontAlgn="base">
              <a:spcBef>
                <a:spcPct val="0"/>
              </a:spcBef>
              <a:spcAft>
                <a:spcPct val="0"/>
              </a:spcAft>
            </a:pPr>
            <a:r>
              <a:rPr lang="el-GR" sz="2000" dirty="0">
                <a:solidFill>
                  <a:srgbClr val="000000"/>
                </a:solidFill>
                <a:latin typeface="Times New Roman" pitchFamily="18" charset="0"/>
                <a:cs typeface="Times New Roman" pitchFamily="18" charset="0"/>
              </a:rPr>
              <a:t>Όταν ένα σωματίδιο (π.χ. ηλεκτρόνιο, ιόν ή άτομο) συγκρουστεί με ένα άτομο υδρογόνου, που βρίσκεται, λόγου χάρη, στη θεμελιώδη κατάσταση, τότε το ηλεκτρόνιο του ατόμου μπορεί να απορροφήσει ικανή ποσότητα ενέργειας και να μεταπηδήσει σε τροχιά μεγαλύτερης ενέργειας, με αποτέλεσμα το άτομο να διεγερθεί. Το διεγερμένο άτομο επανέρχεται μετά από ελάχιστο χρόνο στη θεμελιώδη κατάσταση. Η επάνοδος μπορεί να γίνει είτε με ένα άλμα κατευθείαν στη θεμελιώδη κατάσταση, με ταυτόχρονη εκπομπή ενός φωτονίου, είτε με περισσότερα ενδιάμεσα άλματα από τροχιά σε τροχιά, με ταυτόχρονη εκπομπή περισσότερων φωτονίων.</a:t>
            </a:r>
          </a:p>
        </p:txBody>
      </p:sp>
      <p:pic>
        <p:nvPicPr>
          <p:cNvPr id="239618" name="Picture 2" descr="2-17 (α) Το άτομο του υδρογόνου στη θεμελιώδη κατάσταση πριν από την κρούση με το ηλεκτρόνιο. (β) Το άτομο σε διεγερμένη κατάσταση. (γ) Το άτομο επανέρχεται στη θεμελιώδη κατάσταση εκπέμποντας ένα φωτόνιο."/>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7768" y="4437112"/>
            <a:ext cx="4805278"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39618"/>
                                        </p:tgtEl>
                                        <p:attrNameLst>
                                          <p:attrName>style.visibility</p:attrName>
                                        </p:attrNameLst>
                                      </p:cBhvr>
                                      <p:to>
                                        <p:strVal val="visible"/>
                                      </p:to>
                                    </p:set>
                                    <p:animEffect transition="in" filter="box(out)">
                                      <p:cBhvr>
                                        <p:cTn id="17" dur="500"/>
                                        <p:tgtEl>
                                          <p:spTgt spid="239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3011</Words>
  <Application>Microsoft Office PowerPoint</Application>
  <PresentationFormat>Widescreen</PresentationFormat>
  <Paragraphs>179</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2020-04-05T10:33:07Z</dcterms:created>
  <dcterms:modified xsi:type="dcterms:W3CDTF">2020-04-05T10:35:36Z</dcterms:modified>
</cp:coreProperties>
</file>