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92E723-DAA8-4C96-BB01-2BC468C33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8AEDC1-22FB-41F2-B746-297EEF439B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248769-966A-4ED4-881A-BFADA5ADF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14DDE-BFA2-40F3-A9C2-C8A3E5EE98B2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1896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E109DE-6744-43F5-B48E-10BD765EC3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14C8C4-73D9-4011-AEE2-79461D7800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32E721-B946-49B8-96C8-B884E6EF6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451219-C44A-40C7-87C4-1CCEA4DA81BE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3440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92F4C-ECCD-4F38-8951-188F65FED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CFB6B3-60DB-48EF-949F-0843A6272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7FD56B-E3B9-42E5-A2AC-E59B7A70B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46984-0E0D-443C-88C0-4FAE9647F0C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8164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849BEA-AAAB-4683-A6F0-A0116D746B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622A8A-C381-43DA-B029-4CA353FA8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739375-91B4-4DCB-962A-C45EF130EC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465B7-4027-44AC-A354-DDECD6FD794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528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7FEC70-6956-4D06-AE3B-04D85ADEBF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8567C02-9302-4761-9D88-F86E3EE9B0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243EAD-CA6E-4235-82E6-971AAA6D1F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CA90B-1A6A-43BC-8C32-2CA827C9EFF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3654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5EE888-AC99-44B2-8894-10C7FE1CF4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180896-E7F8-4E3A-90F4-676B40FC43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E9D480-E647-44E7-A222-CD7D163263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C1970-0F6F-40AE-813B-4A127CC6F83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9044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CA9337-D5BC-428C-84F1-61561F8BD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70E7E8-8DF1-4750-B6A5-156585F7A8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1711EB-2BCF-4580-80CB-F47F348B47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A3387-2D43-47CD-9272-EF05AA2C571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6127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85A5B8-A2B3-4D49-B875-24036D427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B10EA7-AABB-405E-B045-B1F96C45D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D05DD75-DA98-404C-B5E4-486B20FF0A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D50291-ACAB-4E41-8970-DEB14260DF4C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6223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599F828-17A4-4CE7-94C4-8FF45A8AE4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9D76949-28B4-4FE1-9F06-FBC23D95BF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3FE93BE-696F-4712-BEFB-4AA248C01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8BC55-FDD1-43D6-AD49-2622B17113F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4602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5883C4-C9D4-4F3E-B4A4-89456A782C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9D50CB-76EA-46DE-BC0A-71A0A6AEE3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973975-ECC8-4176-A83D-2596CE4C6E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52BFBB-E20F-4B27-B28D-F399F0BC83D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9831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CDBF9D-51CB-4A0E-8105-3C121BCF69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5E9FC0-3B7F-468E-8884-76192561EE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6EB1B8-34D9-4471-88C1-CD901FB04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05528-52E7-4DF3-9D69-892E55C2729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2333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C9FA55-F83B-492C-A764-6D2EB3FDC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377FD7-6208-4D5E-816D-F607189589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5C6F8A8-B010-496C-BB44-89B5413CB6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AF4B70F-A44D-448A-9A9B-1831B19784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14D192-683A-4FAD-ACCD-6EBDA17A14D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6CDC1A0-5807-4CC5-AC88-94CBD678830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996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6" name="Picture 4">
            <a:extLst>
              <a:ext uri="{FF2B5EF4-FFF2-40B4-BE49-F238E27FC236}">
                <a16:creationId xmlns:a16="http://schemas.microsoft.com/office/drawing/2014/main" id="{242B159A-5B9F-4A2A-A237-2E59B7E6C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576263"/>
            <a:ext cx="8529637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078" name="Picture 6">
            <a:extLst>
              <a:ext uri="{FF2B5EF4-FFF2-40B4-BE49-F238E27FC236}">
                <a16:creationId xmlns:a16="http://schemas.microsoft.com/office/drawing/2014/main" id="{F348AEE8-975D-4108-AC28-6F04D6DC2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DFD"/>
              </a:clrFrom>
              <a:clrTo>
                <a:srgbClr val="FF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600" y="2565401"/>
            <a:ext cx="2838450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081" name="Picture 9" descr="(α) Τα ομώνυμα φορτία απωθούνται. (β) Τα ετερώνυμα φορτία έλκονται. Εικόνα 1.">
            <a:extLst>
              <a:ext uri="{FF2B5EF4-FFF2-40B4-BE49-F238E27FC236}">
                <a16:creationId xmlns:a16="http://schemas.microsoft.com/office/drawing/2014/main" id="{EAE55FD2-3FF9-4C2F-8EED-8651A8842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4" y="3213101"/>
            <a:ext cx="5291137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Ορθογώνιο 1">
            <a:extLst>
              <a:ext uri="{FF2B5EF4-FFF2-40B4-BE49-F238E27FC236}">
                <a16:creationId xmlns:a16="http://schemas.microsoft.com/office/drawing/2014/main" id="{2F687985-09A2-4C83-8943-4DDCE741A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589"/>
            <a:ext cx="3851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>
                <a:solidFill>
                  <a:srgbClr val="00B0F0"/>
                </a:solidFill>
              </a:rPr>
              <a:t>Εισαγωγικό ένθετο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>
            <a:extLst>
              <a:ext uri="{FF2B5EF4-FFF2-40B4-BE49-F238E27FC236}">
                <a16:creationId xmlns:a16="http://schemas.microsoft.com/office/drawing/2014/main" id="{DEC5C114-C395-4B38-9F47-309FC579E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3675064"/>
            <a:ext cx="8272462" cy="234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6" descr="Το άτομο. Εικόνα 2.">
            <a:extLst>
              <a:ext uri="{FF2B5EF4-FFF2-40B4-BE49-F238E27FC236}">
                <a16:creationId xmlns:a16="http://schemas.microsoft.com/office/drawing/2014/main" id="{86BDA635-8B2E-4F20-A1EC-A42CF0323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333375"/>
            <a:ext cx="3246438" cy="32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Ορθογώνιο 1">
            <a:extLst>
              <a:ext uri="{FF2B5EF4-FFF2-40B4-BE49-F238E27FC236}">
                <a16:creationId xmlns:a16="http://schemas.microsoft.com/office/drawing/2014/main" id="{B6D1E270-AC48-45A8-BD4A-EEDE41940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638" y="30164"/>
            <a:ext cx="5422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00B0F0"/>
                </a:solidFill>
              </a:rPr>
              <a:t>Δομή της ύλης - Το ηλεκτρόνιο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4" name="Picture 4">
            <a:extLst>
              <a:ext uri="{FF2B5EF4-FFF2-40B4-BE49-F238E27FC236}">
                <a16:creationId xmlns:a16="http://schemas.microsoft.com/office/drawing/2014/main" id="{351DEF4C-588C-4BB7-9A97-3529B4913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3573463"/>
            <a:ext cx="73723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25" name="Picture 5">
            <a:extLst>
              <a:ext uri="{FF2B5EF4-FFF2-40B4-BE49-F238E27FC236}">
                <a16:creationId xmlns:a16="http://schemas.microsoft.com/office/drawing/2014/main" id="{8FEC14E1-70DA-4BAA-B4F6-8C538D7A2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088" y="4652964"/>
            <a:ext cx="74295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7" descr="Ηλετροσκόπιο. Εικόνα 3.">
            <a:extLst>
              <a:ext uri="{FF2B5EF4-FFF2-40B4-BE49-F238E27FC236}">
                <a16:creationId xmlns:a16="http://schemas.microsoft.com/office/drawing/2014/main" id="{B6B15631-39B7-49CA-9BF2-78CE86D31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188914"/>
            <a:ext cx="3684587" cy="325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Ορθογώνιο 1">
            <a:extLst>
              <a:ext uri="{FF2B5EF4-FFF2-40B4-BE49-F238E27FC236}">
                <a16:creationId xmlns:a16="http://schemas.microsoft.com/office/drawing/2014/main" id="{85A10AFE-3CFC-4DB8-94B0-8726E17CD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3586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>
                <a:solidFill>
                  <a:srgbClr val="00B0F0"/>
                </a:solidFill>
              </a:rPr>
              <a:t>Το ηλεκροσκόπιο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9" name="Picture 5" descr="Ηλέκτριση με τριβή. Εικόνα 4.">
            <a:extLst>
              <a:ext uri="{FF2B5EF4-FFF2-40B4-BE49-F238E27FC236}">
                <a16:creationId xmlns:a16="http://schemas.microsoft.com/office/drawing/2014/main" id="{9AAF43C0-2AA7-4DE5-B9B7-5F1BDA348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341439"/>
            <a:ext cx="3455988" cy="536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B178DB56-E3A3-4642-8309-467B20A12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3" y="682626"/>
            <a:ext cx="1674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C00000"/>
                </a:solidFill>
              </a:rPr>
              <a:t>Με τριβή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75275BC4-3C5A-4A72-9F3E-A1817505D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4" y="760414"/>
            <a:ext cx="2333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C00000"/>
                </a:solidFill>
              </a:rPr>
              <a:t>Με επαγωγή</a:t>
            </a:r>
          </a:p>
        </p:txBody>
      </p:sp>
      <p:pic>
        <p:nvPicPr>
          <p:cNvPr id="134151" name="Picture 7" descr="Ηλέκτριση με επαγωγή. Εικόνα 5.">
            <a:extLst>
              <a:ext uri="{FF2B5EF4-FFF2-40B4-BE49-F238E27FC236}">
                <a16:creationId xmlns:a16="http://schemas.microsoft.com/office/drawing/2014/main" id="{5FA679CA-E99A-4D0F-8A55-389FCCE40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1914" y="1368425"/>
            <a:ext cx="5253037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39E7FD20-73AF-4F1D-841E-93CA37FF6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840164"/>
            <a:ext cx="1885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C00000"/>
                </a:solidFill>
              </a:rPr>
              <a:t>Με επαφή</a:t>
            </a:r>
          </a:p>
        </p:txBody>
      </p:sp>
      <p:pic>
        <p:nvPicPr>
          <p:cNvPr id="134153" name="Picture 9" descr="Ηλέκτριση σώματος με επαφή. Εικόνα 6.">
            <a:extLst>
              <a:ext uri="{FF2B5EF4-FFF2-40B4-BE49-F238E27FC236}">
                <a16:creationId xmlns:a16="http://schemas.microsoft.com/office/drawing/2014/main" id="{BC8F366E-6212-4B2A-87BA-93A2546C0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4391025"/>
            <a:ext cx="2566988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Ορθογώνιο 4">
            <a:extLst>
              <a:ext uri="{FF2B5EF4-FFF2-40B4-BE49-F238E27FC236}">
                <a16:creationId xmlns:a16="http://schemas.microsoft.com/office/drawing/2014/main" id="{80C9FA41-83EC-4415-8ACA-98F0EA720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3894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>
                <a:solidFill>
                  <a:srgbClr val="00B0F0"/>
                </a:solidFill>
              </a:rPr>
              <a:t>Τρόποι ηλέκτρισης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Ορθογώνιο 1">
            <a:extLst>
              <a:ext uri="{FF2B5EF4-FFF2-40B4-BE49-F238E27FC236}">
                <a16:creationId xmlns:a16="http://schemas.microsoft.com/office/drawing/2014/main" id="{4EB6E717-6D9C-405D-A821-759639C88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2" y="1"/>
            <a:ext cx="698182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00B0F0"/>
                </a:solidFill>
              </a:rPr>
              <a:t>Αγωγοί - Μονωτές - Ηλεκτρικό κύκλωμα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6EC5CB8-1C4E-418A-9759-CD4996F72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692150"/>
            <a:ext cx="83534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Στην καθημερινή ζωή συμβαίνουν φαινόμενα, που προκαλούνται από κινούμενα ηλεκτρικά φορτία. Στην κίνηση των ηλεκτρικών φορτίων οφείλεται ο ηλεκτρικός φωτισμός, η ηλεκτρική θέρμανση, η κίνηση των ηλεκτρικών κινητήρων, η λειτουργία του ραδιοφώνου, η λειτουργία της τηλεόρασης, η λειτουργία των ηλεκτρονικών υπολογιστών κ.ά. Με το σύνολο των φαινομένων που προκαλούνται από κινούμενα φορτία ασχολείται ο </a:t>
            </a:r>
            <a:r>
              <a:rPr lang="el-GR" altLang="el-GR" b="1">
                <a:solidFill>
                  <a:srgbClr val="000000"/>
                </a:solidFill>
              </a:rPr>
              <a:t>Δυναμικός Ηλεκτρισμός.</a:t>
            </a:r>
            <a:endParaRPr lang="el-GR" altLang="el-GR">
              <a:solidFill>
                <a:srgbClr val="000000"/>
              </a:solidFill>
            </a:endParaRPr>
          </a:p>
        </p:txBody>
      </p:sp>
      <p:pic>
        <p:nvPicPr>
          <p:cNvPr id="135170" name="Picture 2" descr="Χάλκινο σύρμα. Εικόνα 7.">
            <a:extLst>
              <a:ext uri="{FF2B5EF4-FFF2-40B4-BE49-F238E27FC236}">
                <a16:creationId xmlns:a16="http://schemas.microsoft.com/office/drawing/2014/main" id="{02ECE643-4FBB-4575-81A0-729F773A0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565401"/>
            <a:ext cx="3116262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DC80E4D-66ED-4D57-91B6-879DC9614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5" y="2732089"/>
            <a:ext cx="468153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 σώματα που επιτρέπουν τη μετακίνηση φορτίου μέσα από τη μάζα τους λέγονται </a:t>
            </a:r>
            <a:r>
              <a:rPr lang="el-GR" altLang="el-GR" b="1">
                <a:solidFill>
                  <a:srgbClr val="000000"/>
                </a:solidFill>
              </a:rPr>
              <a:t>αγωγοί.</a:t>
            </a:r>
            <a:r>
              <a:rPr lang="el-GR" altLang="el-GR">
                <a:solidFill>
                  <a:srgbClr val="000000"/>
                </a:solidFill>
              </a:rPr>
              <a:t> Αγωγοί είναι τα μέταλλα, οι ηλεκτρολυτικοί αγωγοί, οι ημιαγωγοί, οι υπεραγωγοί, τα ιονισμένα αέρια, όπως και όλα τα έμβια όντα.</a:t>
            </a:r>
          </a:p>
        </p:txBody>
      </p:sp>
      <p:pic>
        <p:nvPicPr>
          <p:cNvPr id="135172" name="Picture 4" descr="Εσωτερικό μεταλλικού αγωγού. Εικόνα 8.">
            <a:extLst>
              <a:ext uri="{FF2B5EF4-FFF2-40B4-BE49-F238E27FC236}">
                <a16:creationId xmlns:a16="http://schemas.microsoft.com/office/drawing/2014/main" id="{A1C2A34D-5A03-41AE-BF02-7BAF15CF3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739" y="4652964"/>
            <a:ext cx="4471987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Ορθογώνιο 1">
            <a:extLst>
              <a:ext uri="{FF2B5EF4-FFF2-40B4-BE49-F238E27FC236}">
                <a16:creationId xmlns:a16="http://schemas.microsoft.com/office/drawing/2014/main" id="{4BC3E7F3-CB32-49A5-9EC7-865EA87F1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2" y="1"/>
            <a:ext cx="698182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00B0F0"/>
                </a:solidFill>
              </a:rPr>
              <a:t>Αγωγοί - Μονωτές - Ηλεκτρικό κύκλωμα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B07CECA-2E4F-4D33-8FFA-7C72B5A4B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692151"/>
            <a:ext cx="82089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 σώματα που δεν επιτρέπουν τη μετακίνηση φορτίου μέσα από τη μάζα τους λέγονται </a:t>
            </a:r>
            <a:r>
              <a:rPr lang="el-GR" altLang="el-GR" b="1">
                <a:solidFill>
                  <a:srgbClr val="000000"/>
                </a:solidFill>
              </a:rPr>
              <a:t>μονωτές.</a:t>
            </a:r>
            <a:r>
              <a:rPr lang="el-GR" altLang="el-GR">
                <a:solidFill>
                  <a:srgbClr val="000000"/>
                </a:solidFill>
              </a:rPr>
              <a:t> Μονωτές είναι το ξύλο, το γυαλί, το πλαστικό, το χαρτί, το καουτσούκ, τα κεραμικά, το λάστιχο κ.ά.</a:t>
            </a:r>
          </a:p>
        </p:txBody>
      </p:sp>
      <p:pic>
        <p:nvPicPr>
          <p:cNvPr id="136194" name="Picture 2" descr="Πλέγμα. Εικόνα 9.">
            <a:extLst>
              <a:ext uri="{FF2B5EF4-FFF2-40B4-BE49-F238E27FC236}">
                <a16:creationId xmlns:a16="http://schemas.microsoft.com/office/drawing/2014/main" id="{4CD1BD2C-F357-4A02-9847-3A276B1AA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926" y="2195514"/>
            <a:ext cx="3294063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1CD30B9-3CCA-4A6B-B072-2B4451BB9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438" y="2060576"/>
            <a:ext cx="45720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Στο εσωτερικό ενός ουδέτερου μεταλλικού αγωγού υπάρχει μεγάλος αριθμός (περίπου 10</a:t>
            </a:r>
            <a:r>
              <a:rPr lang="el-GR" altLang="el-GR" baseline="30000">
                <a:solidFill>
                  <a:srgbClr val="000000"/>
                </a:solidFill>
              </a:rPr>
              <a:t>23</a:t>
            </a:r>
            <a:r>
              <a:rPr lang="el-GR" altLang="el-GR">
                <a:solidFill>
                  <a:srgbClr val="000000"/>
                </a:solidFill>
              </a:rPr>
              <a:t>/cm</a:t>
            </a:r>
            <a:r>
              <a:rPr lang="el-GR" altLang="el-GR" baseline="30000">
                <a:solidFill>
                  <a:srgbClr val="000000"/>
                </a:solidFill>
              </a:rPr>
              <a:t>3</a:t>
            </a:r>
            <a:r>
              <a:rPr lang="el-GR" altLang="el-GR">
                <a:solidFill>
                  <a:srgbClr val="000000"/>
                </a:solidFill>
              </a:rPr>
              <a:t>) ελευθέρων ηλεκτρονίων και θετικών ιόντων. </a:t>
            </a: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b="1">
              <a:solidFill>
                <a:srgbClr val="000000"/>
              </a:solidFill>
            </a:endParaRPr>
          </a:p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000000"/>
                </a:solidFill>
              </a:rPr>
              <a:t>Τα ελεύθερα ηλεκτρόνια</a:t>
            </a:r>
            <a:r>
              <a:rPr lang="el-GR" altLang="el-GR">
                <a:solidFill>
                  <a:srgbClr val="000000"/>
                </a:solidFill>
              </a:rPr>
              <a:t> είναι ηλεκτρόνια, που ξέφυγαν από την έλξη του πυρήνα. </a:t>
            </a:r>
            <a:r>
              <a:rPr lang="el-GR" altLang="el-GR" b="1">
                <a:solidFill>
                  <a:srgbClr val="000000"/>
                </a:solidFill>
              </a:rPr>
              <a:t>Τα θετικά ιόντα</a:t>
            </a:r>
            <a:r>
              <a:rPr lang="el-GR" altLang="el-GR">
                <a:solidFill>
                  <a:srgbClr val="000000"/>
                </a:solidFill>
              </a:rPr>
              <a:t> είναι τα ιόντα, που προέκυψαν από τα άτομα του μετάλλου, επειδή τους ξέφυγαν τα ηλεκτρόνια. 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1B991062-2F42-44F1-B5DF-BE5088F4D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5173664"/>
            <a:ext cx="7056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Τα θετικά ιόντα ταλαντώνονται γύρω από καθορισμένες θέσεις, συνδέονται μεταξύ τους με ισχυρές δυνάμεις και είναι τοποθετημένα σε καθορισμένες θέσεις καλείται </a:t>
            </a:r>
            <a:r>
              <a:rPr lang="el-GR" altLang="el-GR" b="1">
                <a:solidFill>
                  <a:srgbClr val="000000"/>
                </a:solidFill>
              </a:rPr>
              <a:t>πλέγμα</a:t>
            </a:r>
            <a:r>
              <a:rPr lang="el-GR" altLang="el-GR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Ορθογώνιο 1">
            <a:extLst>
              <a:ext uri="{FF2B5EF4-FFF2-40B4-BE49-F238E27FC236}">
                <a16:creationId xmlns:a16="http://schemas.microsoft.com/office/drawing/2014/main" id="{18B7164A-EC46-492D-B745-C245D2BF1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2412" y="1"/>
            <a:ext cx="698182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00B0F0"/>
                </a:solidFill>
              </a:rPr>
              <a:t>Αγωγοί - Μονωτές - Ηλεκτρικό κύκλωμα</a:t>
            </a:r>
          </a:p>
        </p:txBody>
      </p:sp>
      <p:sp>
        <p:nvSpPr>
          <p:cNvPr id="8195" name="Ορθογώνιο 2">
            <a:extLst>
              <a:ext uri="{FF2B5EF4-FFF2-40B4-BE49-F238E27FC236}">
                <a16:creationId xmlns:a16="http://schemas.microsoft.com/office/drawing/2014/main" id="{555FADE2-3186-4128-A4FB-13A696B2C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765175"/>
            <a:ext cx="828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000" b="1">
                <a:solidFill>
                  <a:srgbClr val="000000"/>
                </a:solidFill>
              </a:rPr>
              <a:t>Η αγωγιμότητα των μετάλλων οφείλεται στα ελεύθερα ηλεκτρόνια.</a:t>
            </a:r>
          </a:p>
        </p:txBody>
      </p:sp>
      <p:pic>
        <p:nvPicPr>
          <p:cNvPr id="137218" name="Picture 2" descr="Ηλεκτρικό κύκλωμα. (α) Εργαστηριακή διάταξη. (β) Συμβολισμός. Εικόνα 10.">
            <a:extLst>
              <a:ext uri="{FF2B5EF4-FFF2-40B4-BE49-F238E27FC236}">
                <a16:creationId xmlns:a16="http://schemas.microsoft.com/office/drawing/2014/main" id="{75AFC033-40C9-4D41-8082-9FCF46F81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801" y="1341438"/>
            <a:ext cx="7192963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C56B7671-01F3-4BA7-8F20-359CF949A204}"/>
              </a:ext>
            </a:extLst>
          </p:cNvPr>
          <p:cNvGrpSpPr>
            <a:grpSpLocks/>
          </p:cNvGrpSpPr>
          <p:nvPr/>
        </p:nvGrpSpPr>
        <p:grpSpPr bwMode="auto">
          <a:xfrm>
            <a:off x="1992314" y="4005263"/>
            <a:ext cx="3887787" cy="1955800"/>
            <a:chOff x="467544" y="4005064"/>
            <a:chExt cx="3888432" cy="1956739"/>
          </a:xfrm>
        </p:grpSpPr>
        <p:pic>
          <p:nvPicPr>
            <p:cNvPr id="8202" name="Picture 4" descr="Ανοικτό κύκλωμα. Εικόνα 12.">
              <a:extLst>
                <a:ext uri="{FF2B5EF4-FFF2-40B4-BE49-F238E27FC236}">
                  <a16:creationId xmlns:a16="http://schemas.microsoft.com/office/drawing/2014/main" id="{4A4F56F7-48C1-44EA-8C0B-5D797ABD88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005064"/>
              <a:ext cx="2177522" cy="1944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3" name="Picture 6" descr="Συμβολισμός ανοικτού διακόπτη. Εικόνα 11.">
              <a:extLst>
                <a:ext uri="{FF2B5EF4-FFF2-40B4-BE49-F238E27FC236}">
                  <a16:creationId xmlns:a16="http://schemas.microsoft.com/office/drawing/2014/main" id="{C3939B8B-A256-40E9-A05C-9A01B32E6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5816" y="4005064"/>
              <a:ext cx="1440160" cy="1956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198" name="Ομάδα 4">
            <a:extLst>
              <a:ext uri="{FF2B5EF4-FFF2-40B4-BE49-F238E27FC236}">
                <a16:creationId xmlns:a16="http://schemas.microsoft.com/office/drawing/2014/main" id="{20289045-4996-43C2-B233-F17259503DB8}"/>
              </a:ext>
            </a:extLst>
          </p:cNvPr>
          <p:cNvGrpSpPr>
            <a:grpSpLocks/>
          </p:cNvGrpSpPr>
          <p:nvPr/>
        </p:nvGrpSpPr>
        <p:grpSpPr bwMode="auto">
          <a:xfrm>
            <a:off x="6294438" y="4108450"/>
            <a:ext cx="3981450" cy="1836738"/>
            <a:chOff x="4770730" y="4191196"/>
            <a:chExt cx="3980944" cy="1835727"/>
          </a:xfrm>
        </p:grpSpPr>
        <p:pic>
          <p:nvPicPr>
            <p:cNvPr id="8200" name="Picture 8" descr="Κλειστό κύκλωμα. Εικόνα 14.">
              <a:extLst>
                <a:ext uri="{FF2B5EF4-FFF2-40B4-BE49-F238E27FC236}">
                  <a16:creationId xmlns:a16="http://schemas.microsoft.com/office/drawing/2014/main" id="{62AE2219-E4AA-4099-94C7-4BA0F4221A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0730" y="4191196"/>
              <a:ext cx="2209095" cy="1835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Picture 10" descr="Συμβολισμός κλειστού διακόπτη. Εικόνα 13.">
              <a:extLst>
                <a:ext uri="{FF2B5EF4-FFF2-40B4-BE49-F238E27FC236}">
                  <a16:creationId xmlns:a16="http://schemas.microsoft.com/office/drawing/2014/main" id="{919BBE2B-F872-4544-A3BE-6E9C4739E15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BFCFE"/>
                </a:clrFrom>
                <a:clrTo>
                  <a:srgbClr val="FBFC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4" y="4271071"/>
              <a:ext cx="1443370" cy="1755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E42E7341-EB62-4F0D-9F83-59AD67E06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300" y="5962651"/>
            <a:ext cx="89106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b="1">
                <a:solidFill>
                  <a:srgbClr val="000000"/>
                </a:solidFill>
              </a:rPr>
              <a:t>Ηλεκτρικό κύκλωμα</a:t>
            </a:r>
            <a:r>
              <a:rPr lang="el-GR" altLang="el-GR">
                <a:solidFill>
                  <a:srgbClr val="000000"/>
                </a:solidFill>
              </a:rPr>
              <a:t> λέμε μία κλειστή αγώγιμη διαδρομή, από την οποία διέρχεται το ηλεκτρικό ρεύμα.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Ορθογώνιο 1">
            <a:extLst>
              <a:ext uri="{FF2B5EF4-FFF2-40B4-BE49-F238E27FC236}">
                <a16:creationId xmlns:a16="http://schemas.microsoft.com/office/drawing/2014/main" id="{D1A7F446-24CA-4B31-BA2F-F6A43C411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89"/>
            <a:ext cx="6292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00B0F0"/>
                </a:solidFill>
              </a:rPr>
              <a:t>Συμβολισμοί σε ηλεκτρικό κύκλωμα</a:t>
            </a:r>
          </a:p>
        </p:txBody>
      </p:sp>
      <p:pic>
        <p:nvPicPr>
          <p:cNvPr id="138242" name="Picture 2" descr="Εικόνα">
            <a:extLst>
              <a:ext uri="{FF2B5EF4-FFF2-40B4-BE49-F238E27FC236}">
                <a16:creationId xmlns:a16="http://schemas.microsoft.com/office/drawing/2014/main" id="{09DB42DF-54E2-48B4-8B5E-A31C74656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60389"/>
            <a:ext cx="4392613" cy="613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8621D4E-87E1-460B-99C2-58CC9B574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5300" y="404814"/>
            <a:ext cx="19446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z="2800" b="1">
                <a:solidFill>
                  <a:srgbClr val="C00000"/>
                </a:solidFill>
              </a:rPr>
              <a:t>Μαγνήτες</a:t>
            </a:r>
          </a:p>
        </p:txBody>
      </p:sp>
      <p:pic>
        <p:nvPicPr>
          <p:cNvPr id="138244" name="Picture 4" descr="Συνηθισμένες μορφές μαγνητών.">
            <a:extLst>
              <a:ext uri="{FF2B5EF4-FFF2-40B4-BE49-F238E27FC236}">
                <a16:creationId xmlns:a16="http://schemas.microsoft.com/office/drawing/2014/main" id="{9BAF486E-E7EF-4E9D-B3D4-34167062D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8" y="2479676"/>
            <a:ext cx="4652962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A9057BA0-58D9-49D3-ACC8-11A8E0973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8" y="927101"/>
            <a:ext cx="6223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>
                <a:solidFill>
                  <a:srgbClr val="000000"/>
                </a:solidFill>
              </a:rPr>
              <a:t>Οι Έλληνες και οι Κινέζοι ήξεραν από την αρχαιότητα ότι ένα ορυκτό είχε την ιδιότητα να έλκει διάφορα σιδερένια αντικείμενα. Η ιδιότητά του να έλκει τα σιδερένια αντικείμενα ονομάστηκε μαγνητισμός. Σήμερα γνωρίζουμε ότι το ορυκτό αυτό είναι το επιτεταρτοξείδιο του σιδήρου F</a:t>
            </a:r>
            <a:r>
              <a:rPr lang="el-GR" altLang="el-GR" baseline="-25000">
                <a:solidFill>
                  <a:srgbClr val="000000"/>
                </a:solidFill>
              </a:rPr>
              <a:t>3</a:t>
            </a:r>
            <a:r>
              <a:rPr lang="el-GR" altLang="el-GR">
                <a:solidFill>
                  <a:srgbClr val="000000"/>
                </a:solidFill>
              </a:rPr>
              <a:t>0</a:t>
            </a:r>
            <a:r>
              <a:rPr lang="el-GR" altLang="el-GR" baseline="-25000">
                <a:solidFill>
                  <a:srgbClr val="000000"/>
                </a:solidFill>
              </a:rPr>
              <a:t>4</a:t>
            </a:r>
            <a:r>
              <a:rPr lang="el-GR" altLang="el-GR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1</cp:revision>
  <dcterms:created xsi:type="dcterms:W3CDTF">2020-04-05T10:23:27Z</dcterms:created>
  <dcterms:modified xsi:type="dcterms:W3CDTF">2020-04-05T10:24:09Z</dcterms:modified>
</cp:coreProperties>
</file>