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56" r:id="rId2"/>
    <p:sldId id="457" r:id="rId3"/>
    <p:sldId id="458" r:id="rId4"/>
    <p:sldId id="459" r:id="rId5"/>
    <p:sldId id="460" r:id="rId6"/>
    <p:sldId id="461" r:id="rId7"/>
    <p:sldId id="462" r:id="rId8"/>
    <p:sldId id="463" r:id="rId9"/>
    <p:sldId id="464" r:id="rId10"/>
    <p:sldId id="465" r:id="rId11"/>
    <p:sldId id="466" r:id="rId12"/>
    <p:sldId id="467" r:id="rId13"/>
    <p:sldId id="468" r:id="rId14"/>
    <p:sldId id="469" r:id="rId15"/>
    <p:sldId id="470" r:id="rId16"/>
    <p:sldId id="471" r:id="rId17"/>
    <p:sldId id="472" r:id="rId18"/>
    <p:sldId id="473" r:id="rId19"/>
    <p:sldId id="474"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14400" y="2130426"/>
            <a:ext cx="103632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a:t>Κάντε κλικ για να επεξεργαστείτε τον υπότιτλο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26B76F4-6528-4FC2-A1E7-C06E4C679012}" type="slidenum">
              <a:rPr lang="en-GB"/>
              <a:pPr>
                <a:defRPr/>
              </a:pPr>
              <a:t>‹#›</a:t>
            </a:fld>
            <a:endParaRPr lang="en-GB"/>
          </a:p>
        </p:txBody>
      </p:sp>
    </p:spTree>
    <p:extLst>
      <p:ext uri="{BB962C8B-B14F-4D97-AF65-F5344CB8AC3E}">
        <p14:creationId xmlns:p14="http://schemas.microsoft.com/office/powerpoint/2010/main" val="3800961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AA0FE16-E0C1-46D3-BBC6-C459FF186432}" type="slidenum">
              <a:rPr lang="en-GB"/>
              <a:pPr>
                <a:defRPr/>
              </a:pPr>
              <a:t>‹#›</a:t>
            </a:fld>
            <a:endParaRPr lang="en-GB"/>
          </a:p>
        </p:txBody>
      </p:sp>
    </p:spTree>
    <p:extLst>
      <p:ext uri="{BB962C8B-B14F-4D97-AF65-F5344CB8AC3E}">
        <p14:creationId xmlns:p14="http://schemas.microsoft.com/office/powerpoint/2010/main" val="1888052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686800" y="609600"/>
            <a:ext cx="2590800" cy="5486400"/>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914400" y="609600"/>
            <a:ext cx="7569200" cy="5486400"/>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56F3401-BA8F-4FAB-AFEF-27AF3462D85F}" type="slidenum">
              <a:rPr lang="en-GB"/>
              <a:pPr>
                <a:defRPr/>
              </a:pPr>
              <a:t>‹#›</a:t>
            </a:fld>
            <a:endParaRPr lang="en-GB"/>
          </a:p>
        </p:txBody>
      </p:sp>
    </p:spTree>
    <p:extLst>
      <p:ext uri="{BB962C8B-B14F-4D97-AF65-F5344CB8AC3E}">
        <p14:creationId xmlns:p14="http://schemas.microsoft.com/office/powerpoint/2010/main" val="4053830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290545C-AB1B-495A-AD74-2B8B195F449D}" type="slidenum">
              <a:rPr lang="en-GB"/>
              <a:pPr>
                <a:defRPr/>
              </a:pPr>
              <a:t>‹#›</a:t>
            </a:fld>
            <a:endParaRPr lang="en-GB"/>
          </a:p>
        </p:txBody>
      </p:sp>
    </p:spTree>
    <p:extLst>
      <p:ext uri="{BB962C8B-B14F-4D97-AF65-F5344CB8AC3E}">
        <p14:creationId xmlns:p14="http://schemas.microsoft.com/office/powerpoint/2010/main" val="4186089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4406901"/>
            <a:ext cx="103632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2EF66A4-FB08-4E25-8C7A-216F5F4541C1}" type="slidenum">
              <a:rPr lang="en-GB"/>
              <a:pPr>
                <a:defRPr/>
              </a:pPr>
              <a:t>‹#›</a:t>
            </a:fld>
            <a:endParaRPr lang="en-GB"/>
          </a:p>
        </p:txBody>
      </p:sp>
    </p:spTree>
    <p:extLst>
      <p:ext uri="{BB962C8B-B14F-4D97-AF65-F5344CB8AC3E}">
        <p14:creationId xmlns:p14="http://schemas.microsoft.com/office/powerpoint/2010/main" val="1206319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FCA2284-ECB6-411D-85B2-13300442CA6F}" type="slidenum">
              <a:rPr lang="en-GB"/>
              <a:pPr>
                <a:defRPr/>
              </a:pPr>
              <a:t>‹#›</a:t>
            </a:fld>
            <a:endParaRPr lang="en-GB"/>
          </a:p>
        </p:txBody>
      </p:sp>
    </p:spTree>
    <p:extLst>
      <p:ext uri="{BB962C8B-B14F-4D97-AF65-F5344CB8AC3E}">
        <p14:creationId xmlns:p14="http://schemas.microsoft.com/office/powerpoint/2010/main" val="3303157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4638"/>
            <a:ext cx="10972800" cy="11430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F47DEC70-FEA8-4B0E-95E8-E19827E72C6D}" type="slidenum">
              <a:rPr lang="en-GB"/>
              <a:pPr>
                <a:defRPr/>
              </a:pPr>
              <a:t>‹#›</a:t>
            </a:fld>
            <a:endParaRPr lang="en-GB"/>
          </a:p>
        </p:txBody>
      </p:sp>
    </p:spTree>
    <p:extLst>
      <p:ext uri="{BB962C8B-B14F-4D97-AF65-F5344CB8AC3E}">
        <p14:creationId xmlns:p14="http://schemas.microsoft.com/office/powerpoint/2010/main" val="3624032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813F9578-0C3A-48B7-9867-19F760CE19C2}" type="slidenum">
              <a:rPr lang="en-GB"/>
              <a:pPr>
                <a:defRPr/>
              </a:pPr>
              <a:t>‹#›</a:t>
            </a:fld>
            <a:endParaRPr lang="en-GB"/>
          </a:p>
        </p:txBody>
      </p:sp>
    </p:spTree>
    <p:extLst>
      <p:ext uri="{BB962C8B-B14F-4D97-AF65-F5344CB8AC3E}">
        <p14:creationId xmlns:p14="http://schemas.microsoft.com/office/powerpoint/2010/main" val="1581433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EB6B3ACB-471C-41DA-AE5F-63F88D689203}" type="slidenum">
              <a:rPr lang="en-GB"/>
              <a:pPr>
                <a:defRPr/>
              </a:pPr>
              <a:t>‹#›</a:t>
            </a:fld>
            <a:endParaRPr lang="en-GB"/>
          </a:p>
        </p:txBody>
      </p:sp>
    </p:spTree>
    <p:extLst>
      <p:ext uri="{BB962C8B-B14F-4D97-AF65-F5344CB8AC3E}">
        <p14:creationId xmlns:p14="http://schemas.microsoft.com/office/powerpoint/2010/main" val="596405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1429FE9-5AE1-4ECB-AD62-78A7A5CA307A}" type="slidenum">
              <a:rPr lang="en-GB"/>
              <a:pPr>
                <a:defRPr/>
              </a:pPr>
              <a:t>‹#›</a:t>
            </a:fld>
            <a:endParaRPr lang="en-GB"/>
          </a:p>
        </p:txBody>
      </p:sp>
    </p:spTree>
    <p:extLst>
      <p:ext uri="{BB962C8B-B14F-4D97-AF65-F5344CB8AC3E}">
        <p14:creationId xmlns:p14="http://schemas.microsoft.com/office/powerpoint/2010/main" val="1150032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9DA2A67-98A1-4C07-86E6-B07F314F697B}" type="slidenum">
              <a:rPr lang="en-GB"/>
              <a:pPr>
                <a:defRPr/>
              </a:pPr>
              <a:t>‹#›</a:t>
            </a:fld>
            <a:endParaRPr lang="en-GB"/>
          </a:p>
        </p:txBody>
      </p:sp>
    </p:spTree>
    <p:extLst>
      <p:ext uri="{BB962C8B-B14F-4D97-AF65-F5344CB8AC3E}">
        <p14:creationId xmlns:p14="http://schemas.microsoft.com/office/powerpoint/2010/main" val="2509802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hlink"/>
            </a:gs>
            <a:gs pos="100000">
              <a:srgbClr val="FFFFFF"/>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2051"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1E368E9-1335-468D-A1BE-76E4581207D5}" type="slidenum">
              <a:rPr lang="en-GB"/>
              <a:pPr>
                <a:defRPr/>
              </a:pPr>
              <a:t>‹#›</a:t>
            </a:fld>
            <a:endParaRPr lang="en-GB"/>
          </a:p>
        </p:txBody>
      </p:sp>
    </p:spTree>
    <p:extLst>
      <p:ext uri="{BB962C8B-B14F-4D97-AF65-F5344CB8AC3E}">
        <p14:creationId xmlns:p14="http://schemas.microsoft.com/office/powerpoint/2010/main" val="9561243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ΕΡΩΤΗΣΕΙΣ</a:t>
            </a:r>
          </a:p>
        </p:txBody>
      </p:sp>
      <p:sp>
        <p:nvSpPr>
          <p:cNvPr id="3" name="2 - Ορθογώνιο"/>
          <p:cNvSpPr/>
          <p:nvPr/>
        </p:nvSpPr>
        <p:spPr>
          <a:xfrm>
            <a:off x="1847528" y="620688"/>
            <a:ext cx="8352928" cy="1224136"/>
          </a:xfrm>
          <a:prstGeom prst="rect">
            <a:avLst/>
          </a:prstGeom>
        </p:spPr>
        <p:txBody>
          <a:bodyPr wrap="square">
            <a:spAutoFit/>
          </a:bodyPr>
          <a:lstStyle/>
          <a:p>
            <a:pPr algn="just" fontAlgn="base">
              <a:spcBef>
                <a:spcPct val="0"/>
              </a:spcBef>
              <a:spcAft>
                <a:spcPct val="0"/>
              </a:spcAft>
            </a:pPr>
            <a:r>
              <a:rPr lang="el-GR" sz="2400" dirty="0">
                <a:solidFill>
                  <a:srgbClr val="000000"/>
                </a:solidFill>
                <a:latin typeface="Times New Roman" pitchFamily="18" charset="0"/>
                <a:cs typeface="Times New Roman" pitchFamily="18" charset="0"/>
              </a:rPr>
              <a:t>1. Οι αστρονόμοι ισχυρίζονται ότι η σημερινή εικόνα ενός γαλαξία στο τηλεσκόπιο αφορά κάποια στιγμή του παρελθόντος του. Πώς εξηγείτε αυτό τον ισχυρισμό;</a:t>
            </a:r>
          </a:p>
        </p:txBody>
      </p:sp>
      <p:pic>
        <p:nvPicPr>
          <p:cNvPr id="128004" name="Picture 4"/>
          <p:cNvPicPr>
            <a:picLocks noChangeAspect="1" noChangeArrowheads="1"/>
          </p:cNvPicPr>
          <p:nvPr/>
        </p:nvPicPr>
        <p:blipFill>
          <a:blip r:embed="rId2" cstate="print">
            <a:clrChange>
              <a:clrFrom>
                <a:srgbClr val="FEFEFE"/>
              </a:clrFrom>
              <a:clrTo>
                <a:srgbClr val="FEFEFE">
                  <a:alpha val="0"/>
                </a:srgbClr>
              </a:clrTo>
            </a:clrChange>
            <a:lum bright="-20000"/>
          </a:blip>
          <a:srcRect/>
          <a:stretch>
            <a:fillRect/>
          </a:stretch>
        </p:blipFill>
        <p:spPr bwMode="auto">
          <a:xfrm>
            <a:off x="1524000" y="1988841"/>
            <a:ext cx="9144000" cy="1570597"/>
          </a:xfrm>
          <a:prstGeom prst="rect">
            <a:avLst/>
          </a:prstGeom>
          <a:noFill/>
          <a:ln w="9525">
            <a:noFill/>
            <a:miter lim="800000"/>
            <a:headEnd/>
            <a:tailEnd/>
          </a:ln>
        </p:spPr>
      </p:pic>
      <p:sp>
        <p:nvSpPr>
          <p:cNvPr id="7" name="6 - Ορθογώνιο"/>
          <p:cNvSpPr/>
          <p:nvPr/>
        </p:nvSpPr>
        <p:spPr>
          <a:xfrm>
            <a:off x="1847528" y="3861049"/>
            <a:ext cx="8352928" cy="461665"/>
          </a:xfrm>
          <a:prstGeom prst="rect">
            <a:avLst/>
          </a:prstGeom>
        </p:spPr>
        <p:txBody>
          <a:bodyPr wrap="square">
            <a:spAutoFit/>
          </a:bodyPr>
          <a:lstStyle/>
          <a:p>
            <a:pPr fontAlgn="base">
              <a:spcBef>
                <a:spcPct val="0"/>
              </a:spcBef>
              <a:spcAft>
                <a:spcPct val="0"/>
              </a:spcAft>
            </a:pPr>
            <a:r>
              <a:rPr lang="el-GR" sz="2400" dirty="0">
                <a:solidFill>
                  <a:srgbClr val="000000"/>
                </a:solidFill>
                <a:latin typeface="Times New Roman" pitchFamily="18" charset="0"/>
                <a:cs typeface="Times New Roman" pitchFamily="18" charset="0"/>
              </a:rPr>
              <a:t>2. Τι είναι το φως σύμφωνα με τη θεωρία του </a:t>
            </a:r>
            <a:r>
              <a:rPr lang="el-GR" sz="2400" dirty="0" err="1">
                <a:solidFill>
                  <a:srgbClr val="000000"/>
                </a:solidFill>
                <a:latin typeface="Times New Roman" pitchFamily="18" charset="0"/>
                <a:cs typeface="Times New Roman" pitchFamily="18" charset="0"/>
              </a:rPr>
              <a:t>Maxwell</a:t>
            </a:r>
            <a:r>
              <a:rPr lang="el-GR" sz="2400" dirty="0">
                <a:solidFill>
                  <a:srgbClr val="000000"/>
                </a:solidFill>
                <a:latin typeface="Times New Roman" pitchFamily="18" charset="0"/>
                <a:cs typeface="Times New Roman" pitchFamily="18" charset="0"/>
              </a:rPr>
              <a:t>;</a:t>
            </a:r>
          </a:p>
        </p:txBody>
      </p:sp>
      <p:pic>
        <p:nvPicPr>
          <p:cNvPr id="128005" name="Picture 5"/>
          <p:cNvPicPr>
            <a:picLocks noChangeAspect="1" noChangeArrowheads="1"/>
          </p:cNvPicPr>
          <p:nvPr/>
        </p:nvPicPr>
        <p:blipFill>
          <a:blip r:embed="rId3" cstate="print">
            <a:clrChange>
              <a:clrFrom>
                <a:srgbClr val="FEFEFE"/>
              </a:clrFrom>
              <a:clrTo>
                <a:srgbClr val="FEFEFE">
                  <a:alpha val="0"/>
                </a:srgbClr>
              </a:clrTo>
            </a:clrChange>
            <a:lum bright="-20000"/>
          </a:blip>
          <a:srcRect/>
          <a:stretch>
            <a:fillRect/>
          </a:stretch>
        </p:blipFill>
        <p:spPr bwMode="auto">
          <a:xfrm>
            <a:off x="1524000" y="4725145"/>
            <a:ext cx="9144000" cy="101783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128004"/>
                                        </p:tgtEl>
                                        <p:attrNameLst>
                                          <p:attrName>style.visibility</p:attrName>
                                        </p:attrNameLst>
                                      </p:cBhvr>
                                      <p:to>
                                        <p:strVal val="visible"/>
                                      </p:to>
                                    </p:set>
                                    <p:animEffect transition="in" filter="box(out)">
                                      <p:cBhvr>
                                        <p:cTn id="12" dur="500"/>
                                        <p:tgtEl>
                                          <p:spTgt spid="12800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nodeType="clickEffect">
                                  <p:stCondLst>
                                    <p:cond delay="0"/>
                                  </p:stCondLst>
                                  <p:childTnLst>
                                    <p:set>
                                      <p:cBhvr>
                                        <p:cTn id="21" dur="1" fill="hold">
                                          <p:stCondLst>
                                            <p:cond delay="0"/>
                                          </p:stCondLst>
                                        </p:cTn>
                                        <p:tgtEl>
                                          <p:spTgt spid="128005"/>
                                        </p:tgtEl>
                                        <p:attrNameLst>
                                          <p:attrName>style.visibility</p:attrName>
                                        </p:attrNameLst>
                                      </p:cBhvr>
                                      <p:to>
                                        <p:strVal val="visible"/>
                                      </p:to>
                                    </p:set>
                                    <p:animEffect transition="in" filter="box(out)">
                                      <p:cBhvr>
                                        <p:cTn id="22" dur="500"/>
                                        <p:tgtEl>
                                          <p:spTgt spid="1280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ΕΡΩΤΗΣΕΙΣ</a:t>
            </a:r>
          </a:p>
        </p:txBody>
      </p:sp>
      <p:sp>
        <p:nvSpPr>
          <p:cNvPr id="3" name="2 - Ορθογώνιο"/>
          <p:cNvSpPr/>
          <p:nvPr/>
        </p:nvSpPr>
        <p:spPr>
          <a:xfrm>
            <a:off x="2063552" y="620689"/>
            <a:ext cx="8352928" cy="830997"/>
          </a:xfrm>
          <a:prstGeom prst="rect">
            <a:avLst/>
          </a:prstGeom>
        </p:spPr>
        <p:txBody>
          <a:bodyPr wrap="square">
            <a:spAutoFit/>
          </a:bodyPr>
          <a:lstStyle/>
          <a:p>
            <a:pPr algn="just" fontAlgn="base">
              <a:spcBef>
                <a:spcPct val="0"/>
              </a:spcBef>
              <a:spcAft>
                <a:spcPct val="0"/>
              </a:spcAft>
            </a:pPr>
            <a:r>
              <a:rPr lang="el-GR" sz="2400" dirty="0">
                <a:solidFill>
                  <a:srgbClr val="000000"/>
                </a:solidFill>
                <a:latin typeface="Times New Roman" pitchFamily="18" charset="0"/>
                <a:cs typeface="Times New Roman" pitchFamily="18" charset="0"/>
              </a:rPr>
              <a:t>13. Ποια είναι τα χαρακτηριστικά του φωτός σε σχέση με τη διάδοσή του σε οπτικά μέσα;</a:t>
            </a:r>
          </a:p>
        </p:txBody>
      </p:sp>
      <p:sp>
        <p:nvSpPr>
          <p:cNvPr id="4" name="3 - Ορθογώνιο"/>
          <p:cNvSpPr/>
          <p:nvPr/>
        </p:nvSpPr>
        <p:spPr>
          <a:xfrm>
            <a:off x="2063552" y="1700809"/>
            <a:ext cx="8352928" cy="4524315"/>
          </a:xfrm>
          <a:prstGeom prst="rect">
            <a:avLst/>
          </a:prstGeom>
        </p:spPr>
        <p:txBody>
          <a:bodyPr wrap="square">
            <a:spAutoFit/>
          </a:bodyPr>
          <a:lstStyle/>
          <a:p>
            <a:pPr algn="just" fontAlgn="base">
              <a:spcBef>
                <a:spcPct val="0"/>
              </a:spcBef>
              <a:spcAft>
                <a:spcPct val="0"/>
              </a:spcAft>
            </a:pPr>
            <a:r>
              <a:rPr lang="el-GR" sz="2400" b="1" dirty="0">
                <a:solidFill>
                  <a:srgbClr val="000000"/>
                </a:solidFill>
                <a:latin typeface="Times New Roman" pitchFamily="18" charset="0"/>
                <a:cs typeface="Times New Roman" pitchFamily="18" charset="0"/>
              </a:rPr>
              <a:t>Κάθε μονοχρωματική ακτίνα φωτός, όταν διαδίδεται σε ένα συγκεκριμένο οπτικό μέσο, χαρακτηρίζεται από ένα μοναδικό μήκος κύματος, που είναι η ταυτότητα του χρώματος για το μέσο αυτό.</a:t>
            </a:r>
          </a:p>
          <a:p>
            <a:pPr algn="just" fontAlgn="base">
              <a:spcBef>
                <a:spcPct val="0"/>
              </a:spcBef>
              <a:spcAft>
                <a:spcPct val="0"/>
              </a:spcAft>
            </a:pPr>
            <a:endParaRPr lang="el-GR" sz="2400" dirty="0">
              <a:solidFill>
                <a:srgbClr val="000000"/>
              </a:solidFill>
              <a:latin typeface="Times New Roman" pitchFamily="18" charset="0"/>
              <a:cs typeface="Times New Roman" pitchFamily="18" charset="0"/>
            </a:endParaRPr>
          </a:p>
          <a:p>
            <a:pPr algn="just" fontAlgn="base">
              <a:spcBef>
                <a:spcPct val="0"/>
              </a:spcBef>
              <a:spcAft>
                <a:spcPct val="0"/>
              </a:spcAft>
            </a:pPr>
            <a:r>
              <a:rPr lang="el-GR" sz="2400" b="1" dirty="0">
                <a:solidFill>
                  <a:srgbClr val="000000"/>
                </a:solidFill>
                <a:latin typeface="Times New Roman" pitchFamily="18" charset="0"/>
                <a:cs typeface="Times New Roman" pitchFamily="18" charset="0"/>
              </a:rPr>
              <a:t>Ο δείκτης διάθλασης του οπτικού μέσου έχει διαφορετική τιμή για κάθε χρώμα</a:t>
            </a:r>
            <a:r>
              <a:rPr lang="el-GR" sz="2400" dirty="0">
                <a:solidFill>
                  <a:srgbClr val="000000"/>
                </a:solidFill>
                <a:latin typeface="Times New Roman" pitchFamily="18" charset="0"/>
                <a:cs typeface="Times New Roman" pitchFamily="18" charset="0"/>
              </a:rPr>
              <a:t>.</a:t>
            </a:r>
          </a:p>
          <a:p>
            <a:pPr algn="just" fontAlgn="base">
              <a:spcBef>
                <a:spcPct val="0"/>
              </a:spcBef>
              <a:spcAft>
                <a:spcPct val="0"/>
              </a:spcAft>
            </a:pPr>
            <a:endParaRPr lang="el-GR" sz="2400" dirty="0">
              <a:solidFill>
                <a:srgbClr val="000000"/>
              </a:solidFill>
              <a:latin typeface="Times New Roman" pitchFamily="18" charset="0"/>
              <a:cs typeface="Times New Roman" pitchFamily="18" charset="0"/>
            </a:endParaRPr>
          </a:p>
          <a:p>
            <a:pPr algn="just" fontAlgn="base">
              <a:spcBef>
                <a:spcPct val="0"/>
              </a:spcBef>
              <a:spcAft>
                <a:spcPct val="0"/>
              </a:spcAft>
            </a:pPr>
            <a:r>
              <a:rPr lang="el-GR" sz="2400" b="1" dirty="0">
                <a:solidFill>
                  <a:srgbClr val="000000"/>
                </a:solidFill>
                <a:latin typeface="Times New Roman" pitchFamily="18" charset="0"/>
                <a:cs typeface="Times New Roman" pitchFamily="18" charset="0"/>
              </a:rPr>
              <a:t>Η γωνία εκτροπής κάθε χρώματος, όταν αυτό διέρχεται από οπτικό μέσο, εξαρτάται από το μήκος κύματος του χρώματος και όσο μεγαλύτερο είναι το μήκος κύματος τόσο μικρότερη είναι η γωνία εκτροπής.</a:t>
            </a:r>
            <a:endParaRPr lang="el-GR" sz="2400" dirty="0">
              <a:solidFill>
                <a:srgbClr val="00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ΕΡΩΤΗΣΕΙΣ</a:t>
            </a:r>
          </a:p>
        </p:txBody>
      </p:sp>
      <p:sp>
        <p:nvSpPr>
          <p:cNvPr id="4" name="3 - Έλλειψη"/>
          <p:cNvSpPr/>
          <p:nvPr/>
        </p:nvSpPr>
        <p:spPr>
          <a:xfrm>
            <a:off x="2063552" y="1412776"/>
            <a:ext cx="360040" cy="504056"/>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l-GR" sz="2400">
              <a:solidFill>
                <a:srgbClr val="FFFFFF"/>
              </a:solidFill>
              <a:latin typeface="Times New Roman"/>
              <a:cs typeface="Times New Roman"/>
            </a:endParaRPr>
          </a:p>
        </p:txBody>
      </p:sp>
      <p:sp>
        <p:nvSpPr>
          <p:cNvPr id="5" name="4 - Ορθογώνιο"/>
          <p:cNvSpPr/>
          <p:nvPr/>
        </p:nvSpPr>
        <p:spPr>
          <a:xfrm>
            <a:off x="1847528" y="4653136"/>
            <a:ext cx="8424936" cy="1938992"/>
          </a:xfrm>
          <a:prstGeom prst="rect">
            <a:avLst/>
          </a:prstGeom>
        </p:spPr>
        <p:txBody>
          <a:bodyPr wrap="square">
            <a:spAutoFit/>
          </a:bodyPr>
          <a:lstStyle/>
          <a:p>
            <a:pPr fontAlgn="base">
              <a:spcBef>
                <a:spcPct val="0"/>
              </a:spcBef>
              <a:spcAft>
                <a:spcPct val="0"/>
              </a:spcAft>
            </a:pPr>
            <a:r>
              <a:rPr lang="el-GR" sz="2400" dirty="0">
                <a:solidFill>
                  <a:srgbClr val="000000"/>
                </a:solidFill>
                <a:latin typeface="Times New Roman" pitchFamily="18" charset="0"/>
                <a:cs typeface="Times New Roman" pitchFamily="18" charset="0"/>
              </a:rPr>
              <a:t>15. Ο δείκτης διάθλασης ενός οπτικού μέσου:</a:t>
            </a:r>
          </a:p>
          <a:p>
            <a:pPr fontAlgn="base">
              <a:spcBef>
                <a:spcPct val="0"/>
              </a:spcBef>
              <a:spcAft>
                <a:spcPct val="0"/>
              </a:spcAft>
            </a:pPr>
            <a:r>
              <a:rPr lang="el-GR" sz="2400" dirty="0">
                <a:solidFill>
                  <a:srgbClr val="000000"/>
                </a:solidFill>
                <a:latin typeface="Times New Roman" pitchFamily="18" charset="0"/>
                <a:cs typeface="Times New Roman" pitchFamily="18" charset="0"/>
              </a:rPr>
              <a:t>α. είναι ίδιος για όλα τα χρώματα.</a:t>
            </a:r>
          </a:p>
          <a:p>
            <a:pPr fontAlgn="base">
              <a:spcBef>
                <a:spcPct val="0"/>
              </a:spcBef>
              <a:spcAft>
                <a:spcPct val="0"/>
              </a:spcAft>
            </a:pPr>
            <a:r>
              <a:rPr lang="el-GR" sz="2400" dirty="0">
                <a:solidFill>
                  <a:srgbClr val="000000"/>
                </a:solidFill>
                <a:latin typeface="Times New Roman" pitchFamily="18" charset="0"/>
                <a:cs typeface="Times New Roman" pitchFamily="18" charset="0"/>
              </a:rPr>
              <a:t>β. αυξάνεται όσο αυξάνεται το μήκος κύματος του χρώματος.</a:t>
            </a:r>
          </a:p>
          <a:p>
            <a:pPr fontAlgn="base">
              <a:spcBef>
                <a:spcPct val="0"/>
              </a:spcBef>
              <a:spcAft>
                <a:spcPct val="0"/>
              </a:spcAft>
            </a:pPr>
            <a:r>
              <a:rPr lang="el-GR" sz="2400" dirty="0">
                <a:solidFill>
                  <a:srgbClr val="000000"/>
                </a:solidFill>
                <a:latin typeface="Times New Roman" pitchFamily="18" charset="0"/>
                <a:cs typeface="Times New Roman" pitchFamily="18" charset="0"/>
              </a:rPr>
              <a:t>γ. ελαττώνεται όσο αυξάνεται το μήκος κύματος του χρώματος.</a:t>
            </a:r>
          </a:p>
          <a:p>
            <a:pPr fontAlgn="base">
              <a:spcBef>
                <a:spcPct val="0"/>
              </a:spcBef>
              <a:spcAft>
                <a:spcPct val="0"/>
              </a:spcAft>
            </a:pPr>
            <a:r>
              <a:rPr lang="el-GR" sz="2400" dirty="0">
                <a:solidFill>
                  <a:srgbClr val="000000"/>
                </a:solidFill>
                <a:latin typeface="Times New Roman" pitchFamily="18" charset="0"/>
                <a:cs typeface="Times New Roman" pitchFamily="18" charset="0"/>
              </a:rPr>
              <a:t>δ. είναι χαρακτηριστικό μόνο του υλικού του οπτικού μέσου.</a:t>
            </a:r>
          </a:p>
        </p:txBody>
      </p:sp>
      <p:sp>
        <p:nvSpPr>
          <p:cNvPr id="6" name="5 - Έλλειψη"/>
          <p:cNvSpPr/>
          <p:nvPr/>
        </p:nvSpPr>
        <p:spPr>
          <a:xfrm>
            <a:off x="1847528" y="5373216"/>
            <a:ext cx="360040" cy="504056"/>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l-GR" sz="2400">
              <a:solidFill>
                <a:srgbClr val="FFFFFF"/>
              </a:solidFill>
              <a:latin typeface="Times New Roman"/>
              <a:cs typeface="Times New Roman"/>
            </a:endParaRPr>
          </a:p>
        </p:txBody>
      </p:sp>
      <p:pic>
        <p:nvPicPr>
          <p:cNvPr id="223234" name="Picture 2" descr="1-5 Εξάρτηση του δείκτη διάθλασης από το μήκος κύματος."/>
          <p:cNvPicPr>
            <a:picLocks noChangeAspect="1" noChangeArrowheads="1"/>
          </p:cNvPicPr>
          <p:nvPr/>
        </p:nvPicPr>
        <p:blipFill>
          <a:blip r:embed="rId2" cstate="print">
            <a:clrChange>
              <a:clrFrom>
                <a:srgbClr val="FFFFFF"/>
              </a:clrFrom>
              <a:clrTo>
                <a:srgbClr val="FFFFFF">
                  <a:alpha val="0"/>
                </a:srgbClr>
              </a:clrTo>
            </a:clrChange>
            <a:lum bright="-20000"/>
          </a:blip>
          <a:srcRect/>
          <a:stretch>
            <a:fillRect/>
          </a:stretch>
        </p:blipFill>
        <p:spPr bwMode="auto">
          <a:xfrm>
            <a:off x="7464152" y="3645024"/>
            <a:ext cx="2885252" cy="1872208"/>
          </a:xfrm>
          <a:prstGeom prst="rect">
            <a:avLst/>
          </a:prstGeom>
          <a:noFill/>
        </p:spPr>
      </p:pic>
      <p:grpSp>
        <p:nvGrpSpPr>
          <p:cNvPr id="9" name="8 - Ομάδα"/>
          <p:cNvGrpSpPr/>
          <p:nvPr/>
        </p:nvGrpSpPr>
        <p:grpSpPr>
          <a:xfrm>
            <a:off x="2063552" y="692697"/>
            <a:ext cx="8352928" cy="3135253"/>
            <a:chOff x="539552" y="692696"/>
            <a:chExt cx="8352928" cy="3135253"/>
          </a:xfrm>
        </p:grpSpPr>
        <p:sp>
          <p:nvSpPr>
            <p:cNvPr id="3" name="2 - Ορθογώνιο"/>
            <p:cNvSpPr/>
            <p:nvPr/>
          </p:nvSpPr>
          <p:spPr>
            <a:xfrm>
              <a:off x="539552" y="692696"/>
              <a:ext cx="5616624" cy="2308324"/>
            </a:xfrm>
            <a:prstGeom prst="rect">
              <a:avLst/>
            </a:prstGeom>
          </p:spPr>
          <p:txBody>
            <a:bodyPr wrap="square">
              <a:spAutoFit/>
            </a:bodyPr>
            <a:lstStyle/>
            <a:p>
              <a:pPr algn="just" fontAlgn="base">
                <a:spcBef>
                  <a:spcPct val="0"/>
                </a:spcBef>
                <a:spcAft>
                  <a:spcPct val="0"/>
                </a:spcAft>
              </a:pPr>
              <a:r>
                <a:rPr lang="el-GR" sz="2400" dirty="0">
                  <a:solidFill>
                    <a:srgbClr val="000000"/>
                  </a:solidFill>
                  <a:latin typeface="Times New Roman" pitchFamily="18" charset="0"/>
                  <a:cs typeface="Times New Roman" pitchFamily="18" charset="0"/>
                </a:rPr>
                <a:t>14. Η γωνία εκτροπής κάθε χρώματος, όταν αυτό διέρχεται από πρίσμα:</a:t>
              </a:r>
            </a:p>
            <a:p>
              <a:pPr algn="just" fontAlgn="base">
                <a:spcBef>
                  <a:spcPct val="0"/>
                </a:spcBef>
                <a:spcAft>
                  <a:spcPct val="0"/>
                </a:spcAft>
              </a:pPr>
              <a:r>
                <a:rPr lang="el-GR" sz="2400" dirty="0">
                  <a:solidFill>
                    <a:srgbClr val="000000"/>
                  </a:solidFill>
                  <a:latin typeface="Times New Roman" pitchFamily="18" charset="0"/>
                  <a:cs typeface="Times New Roman" pitchFamily="18" charset="0"/>
                </a:rPr>
                <a:t>α. είναι τόσο μικρότερη, όσο μεγαλύτερο είναι το μήκος κύματος του χρώματος.</a:t>
              </a:r>
            </a:p>
            <a:p>
              <a:pPr algn="just" fontAlgn="base">
                <a:spcBef>
                  <a:spcPct val="0"/>
                </a:spcBef>
                <a:spcAft>
                  <a:spcPct val="0"/>
                </a:spcAft>
              </a:pPr>
              <a:r>
                <a:rPr lang="el-GR" sz="2400" dirty="0">
                  <a:solidFill>
                    <a:srgbClr val="000000"/>
                  </a:solidFill>
                  <a:latin typeface="Times New Roman" pitchFamily="18" charset="0"/>
                  <a:cs typeface="Times New Roman" pitchFamily="18" charset="0"/>
                </a:rPr>
                <a:t>β. είναι τόσο μικρότερη όσο μικρότερο είναι το μήκος κύματος του χρώματος.</a:t>
              </a:r>
            </a:p>
          </p:txBody>
        </p:sp>
        <p:sp>
          <p:nvSpPr>
            <p:cNvPr id="8" name="7 - Ορθογώνιο"/>
            <p:cNvSpPr/>
            <p:nvPr/>
          </p:nvSpPr>
          <p:spPr>
            <a:xfrm>
              <a:off x="539552" y="2996952"/>
              <a:ext cx="8352928" cy="830997"/>
            </a:xfrm>
            <a:prstGeom prst="rect">
              <a:avLst/>
            </a:prstGeom>
          </p:spPr>
          <p:txBody>
            <a:bodyPr wrap="square">
              <a:spAutoFit/>
            </a:bodyPr>
            <a:lstStyle/>
            <a:p>
              <a:pPr algn="just" fontAlgn="base">
                <a:spcBef>
                  <a:spcPct val="0"/>
                </a:spcBef>
                <a:spcAft>
                  <a:spcPct val="0"/>
                </a:spcAft>
              </a:pPr>
              <a:r>
                <a:rPr lang="el-GR" sz="2400" dirty="0">
                  <a:solidFill>
                    <a:srgbClr val="000000"/>
                  </a:solidFill>
                  <a:latin typeface="Times New Roman" pitchFamily="18" charset="0"/>
                  <a:cs typeface="Times New Roman" pitchFamily="18" charset="0"/>
                </a:rPr>
                <a:t>γ. δεν εξαρτάται από το μήκος κύματος του χρώματος.</a:t>
              </a:r>
            </a:p>
            <a:p>
              <a:pPr algn="just" fontAlgn="base">
                <a:spcBef>
                  <a:spcPct val="0"/>
                </a:spcBef>
                <a:spcAft>
                  <a:spcPct val="0"/>
                </a:spcAft>
              </a:pPr>
              <a:r>
                <a:rPr lang="el-GR" sz="2400" dirty="0">
                  <a:solidFill>
                    <a:srgbClr val="000000"/>
                  </a:solidFill>
                  <a:latin typeface="Times New Roman" pitchFamily="18" charset="0"/>
                  <a:cs typeface="Times New Roman" pitchFamily="18" charset="0"/>
                </a:rPr>
                <a:t>δ. είναι ίδια για όλα τα χρώματα.</a:t>
              </a:r>
            </a:p>
          </p:txBody>
        </p:sp>
      </p:grpSp>
      <p:pic>
        <p:nvPicPr>
          <p:cNvPr id="223236" name="Picture 4" descr="1-7 (α) Απεικόνιση τον διασκεδασμού που προκαλείται σε δέσμη λευκού φωτός από ένα πρίσμα. Η ταινία των εξερχόμενων χρωμάτων ονομάζεται φάσμα. (β) Τα βασικά χρώματα του φάσματος."/>
          <p:cNvPicPr>
            <a:picLocks noChangeAspect="1" noChangeArrowheads="1"/>
          </p:cNvPicPr>
          <p:nvPr/>
        </p:nvPicPr>
        <p:blipFill>
          <a:blip r:embed="rId3" cstate="print">
            <a:clrChange>
              <a:clrFrom>
                <a:srgbClr val="FFFFFF"/>
              </a:clrFrom>
              <a:clrTo>
                <a:srgbClr val="FFFFFF">
                  <a:alpha val="0"/>
                </a:srgbClr>
              </a:clrTo>
            </a:clrChange>
            <a:lum bright="-30000"/>
          </a:blip>
          <a:srcRect/>
          <a:stretch>
            <a:fillRect/>
          </a:stretch>
        </p:blipFill>
        <p:spPr bwMode="auto">
          <a:xfrm>
            <a:off x="7824192" y="980728"/>
            <a:ext cx="2707836" cy="151216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23236"/>
                                        </p:tgtEl>
                                        <p:attrNameLst>
                                          <p:attrName>style.visibility</p:attrName>
                                        </p:attrNameLst>
                                      </p:cBhvr>
                                      <p:to>
                                        <p:strVal val="visible"/>
                                      </p:to>
                                    </p:set>
                                    <p:animEffect transition="in" filter="wipe(left)">
                                      <p:cBhvr>
                                        <p:cTn id="7" dur="500"/>
                                        <p:tgtEl>
                                          <p:spTgt spid="22323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out)">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nodeType="clickEffect">
                                  <p:stCondLst>
                                    <p:cond delay="0"/>
                                  </p:stCondLst>
                                  <p:childTnLst>
                                    <p:set>
                                      <p:cBhvr>
                                        <p:cTn id="21" dur="1" fill="hold">
                                          <p:stCondLst>
                                            <p:cond delay="0"/>
                                          </p:stCondLst>
                                        </p:cTn>
                                        <p:tgtEl>
                                          <p:spTgt spid="223234"/>
                                        </p:tgtEl>
                                        <p:attrNameLst>
                                          <p:attrName>style.visibility</p:attrName>
                                        </p:attrNameLst>
                                      </p:cBhvr>
                                      <p:to>
                                        <p:strVal val="visible"/>
                                      </p:to>
                                    </p:set>
                                    <p:animEffect transition="in" filter="box(out)">
                                      <p:cBhvr>
                                        <p:cTn id="22" dur="500"/>
                                        <p:tgtEl>
                                          <p:spTgt spid="22323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32"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circle(out)">
                                      <p:cBhvr>
                                        <p:cTn id="3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ΕΡΩΤΗΣΕΙΣ</a:t>
            </a:r>
          </a:p>
        </p:txBody>
      </p:sp>
      <p:grpSp>
        <p:nvGrpSpPr>
          <p:cNvPr id="5" name="4 - Ομάδα"/>
          <p:cNvGrpSpPr/>
          <p:nvPr/>
        </p:nvGrpSpPr>
        <p:grpSpPr>
          <a:xfrm>
            <a:off x="1524000" y="476673"/>
            <a:ext cx="8712968" cy="3898513"/>
            <a:chOff x="251520" y="692697"/>
            <a:chExt cx="8712968" cy="3898513"/>
          </a:xfrm>
        </p:grpSpPr>
        <p:sp>
          <p:nvSpPr>
            <p:cNvPr id="222209" name="Rectangle 1"/>
            <p:cNvSpPr>
              <a:spLocks noChangeArrowheads="1"/>
            </p:cNvSpPr>
            <p:nvPr/>
          </p:nvSpPr>
          <p:spPr bwMode="auto">
            <a:xfrm>
              <a:off x="251520" y="692697"/>
              <a:ext cx="8712968" cy="1656184"/>
            </a:xfrm>
            <a:prstGeom prst="rect">
              <a:avLst/>
            </a:prstGeom>
            <a:noFill/>
            <a:ln w="9525">
              <a:noFill/>
              <a:miter lim="800000"/>
              <a:headEnd/>
              <a:tailEnd/>
            </a:ln>
            <a:effectLst/>
          </p:spPr>
          <p:txBody>
            <a:bodyPr vert="horz" wrap="square" lIns="66654" tIns="88872" rIns="66654" bIns="88872" numCol="1" anchor="ctr" anchorCtr="0" compatLnSpc="1">
              <a:prstTxWarp prst="textNoShape">
                <a:avLst/>
              </a:prstTxWarp>
              <a:spAutoFit/>
            </a:bodyPr>
            <a:lstStyle/>
            <a:p>
              <a:pPr algn="just" fontAlgn="base">
                <a:spcBef>
                  <a:spcPct val="0"/>
                </a:spcBef>
                <a:spcAft>
                  <a:spcPct val="0"/>
                </a:spcAft>
              </a:pPr>
              <a:r>
                <a:rPr lang="el-GR" sz="2400" dirty="0">
                  <a:solidFill>
                    <a:srgbClr val="000000"/>
                  </a:solidFill>
                  <a:latin typeface="Times New Roman"/>
                  <a:cs typeface="Arial" pitchFamily="34" charset="0"/>
                </a:rPr>
                <a:t>16. Στο παρακάτω σχήμα βλέπουμε το ηλιακό φως να προσπίπτει σε σταγόνα βροχής. Ποια φαινόμενα παρατηρούνται κατά την πορεία των ακτινών;</a:t>
              </a:r>
            </a:p>
            <a:p>
              <a:pPr algn="just" eaLnBrk="0" fontAlgn="base" hangingPunct="0">
                <a:spcBef>
                  <a:spcPct val="0"/>
                </a:spcBef>
                <a:spcAft>
                  <a:spcPct val="0"/>
                </a:spcAft>
              </a:pPr>
              <a:r>
                <a:rPr lang="el-GR" sz="2400" dirty="0">
                  <a:solidFill>
                    <a:srgbClr val="000000"/>
                  </a:solidFill>
                  <a:latin typeface="Times New Roman"/>
                  <a:cs typeface="Arial" pitchFamily="34" charset="0"/>
                </a:rPr>
                <a:t>  </a:t>
              </a:r>
            </a:p>
          </p:txBody>
        </p:sp>
        <p:pic>
          <p:nvPicPr>
            <p:cNvPr id="222210" name="Picture 2" descr="Εικόνα"/>
            <p:cNvPicPr>
              <a:picLocks noChangeAspect="1" noChangeArrowheads="1"/>
            </p:cNvPicPr>
            <p:nvPr/>
          </p:nvPicPr>
          <p:blipFill>
            <a:blip r:embed="rId2" cstate="print">
              <a:clrChange>
                <a:clrFrom>
                  <a:srgbClr val="FFFFFF"/>
                </a:clrFrom>
                <a:clrTo>
                  <a:srgbClr val="FFFFFF">
                    <a:alpha val="0"/>
                  </a:srgbClr>
                </a:clrTo>
              </a:clrChange>
              <a:lum bright="-20000"/>
            </a:blip>
            <a:srcRect/>
            <a:stretch>
              <a:fillRect/>
            </a:stretch>
          </p:blipFill>
          <p:spPr bwMode="auto">
            <a:xfrm>
              <a:off x="503040" y="1988841"/>
              <a:ext cx="3744416" cy="2602369"/>
            </a:xfrm>
            <a:prstGeom prst="rect">
              <a:avLst/>
            </a:prstGeom>
            <a:noFill/>
          </p:spPr>
        </p:pic>
      </p:grpSp>
      <p:pic>
        <p:nvPicPr>
          <p:cNvPr id="222211" name="Picture 3"/>
          <p:cNvPicPr>
            <a:picLocks noChangeAspect="1" noChangeArrowheads="1"/>
          </p:cNvPicPr>
          <p:nvPr/>
        </p:nvPicPr>
        <p:blipFill>
          <a:blip r:embed="rId3" cstate="print">
            <a:clrChange>
              <a:clrFrom>
                <a:srgbClr val="FEFEFE"/>
              </a:clrFrom>
              <a:clrTo>
                <a:srgbClr val="FEFEFE">
                  <a:alpha val="0"/>
                </a:srgbClr>
              </a:clrTo>
            </a:clrChange>
            <a:lum bright="-20000"/>
          </a:blip>
          <a:srcRect/>
          <a:stretch>
            <a:fillRect/>
          </a:stretch>
        </p:blipFill>
        <p:spPr bwMode="auto">
          <a:xfrm>
            <a:off x="4991100" y="3467100"/>
            <a:ext cx="5676900" cy="3390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222211"/>
                                        </p:tgtEl>
                                        <p:attrNameLst>
                                          <p:attrName>style.visibility</p:attrName>
                                        </p:attrNameLst>
                                      </p:cBhvr>
                                      <p:to>
                                        <p:strVal val="visible"/>
                                      </p:to>
                                    </p:set>
                                    <p:animEffect transition="in" filter="box(out)">
                                      <p:cBhvr>
                                        <p:cTn id="12" dur="500"/>
                                        <p:tgtEl>
                                          <p:spTgt spid="222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ΕΡΩΤΗΣΕΙΣ</a:t>
            </a:r>
          </a:p>
        </p:txBody>
      </p:sp>
      <p:sp>
        <p:nvSpPr>
          <p:cNvPr id="3" name="2 - Ορθογώνιο"/>
          <p:cNvSpPr/>
          <p:nvPr/>
        </p:nvSpPr>
        <p:spPr>
          <a:xfrm>
            <a:off x="1524000" y="692697"/>
            <a:ext cx="9144000" cy="830997"/>
          </a:xfrm>
          <a:prstGeom prst="rect">
            <a:avLst/>
          </a:prstGeom>
        </p:spPr>
        <p:txBody>
          <a:bodyPr wrap="square">
            <a:spAutoFit/>
          </a:bodyPr>
          <a:lstStyle/>
          <a:p>
            <a:pPr algn="just" fontAlgn="base">
              <a:spcBef>
                <a:spcPct val="0"/>
              </a:spcBef>
              <a:spcAft>
                <a:spcPct val="0"/>
              </a:spcAft>
            </a:pPr>
            <a:r>
              <a:rPr lang="el-GR" sz="2400" dirty="0">
                <a:solidFill>
                  <a:srgbClr val="000000"/>
                </a:solidFill>
                <a:latin typeface="Times New Roman" pitchFamily="18" charset="0"/>
                <a:cs typeface="Times New Roman" pitchFamily="18" charset="0"/>
              </a:rPr>
              <a:t>20. Να αναφέρετε τρεις τουλάχιστον ιδιότητες της υπεριώδους ακτινοβολίας οι οποίες μας πληροφορούν για την ύπαρξή της.</a:t>
            </a:r>
          </a:p>
        </p:txBody>
      </p:sp>
      <p:sp>
        <p:nvSpPr>
          <p:cNvPr id="4" name="3 - Ορθογώνιο"/>
          <p:cNvSpPr/>
          <p:nvPr/>
        </p:nvSpPr>
        <p:spPr>
          <a:xfrm>
            <a:off x="1775520" y="1628800"/>
            <a:ext cx="8424936" cy="3046988"/>
          </a:xfrm>
          <a:prstGeom prst="rect">
            <a:avLst/>
          </a:prstGeom>
        </p:spPr>
        <p:txBody>
          <a:bodyPr wrap="square">
            <a:spAutoFit/>
          </a:bodyPr>
          <a:lstStyle/>
          <a:p>
            <a:pPr marL="457200" indent="-457200" algn="just" fontAlgn="base">
              <a:spcBef>
                <a:spcPct val="0"/>
              </a:spcBef>
              <a:spcAft>
                <a:spcPct val="0"/>
              </a:spcAft>
              <a:buFontTx/>
              <a:buAutoNum type="arabicPeriod"/>
            </a:pPr>
            <a:r>
              <a:rPr lang="el-GR" sz="2400" dirty="0">
                <a:solidFill>
                  <a:srgbClr val="000000"/>
                </a:solidFill>
                <a:latin typeface="Times New Roman" pitchFamily="18" charset="0"/>
                <a:cs typeface="Times New Roman" pitchFamily="18" charset="0"/>
              </a:rPr>
              <a:t>Προκαλεί αμαύρωση των φωτογραφικών πλακών.</a:t>
            </a:r>
          </a:p>
          <a:p>
            <a:pPr marL="457200" indent="-457200" algn="just" fontAlgn="base">
              <a:spcBef>
                <a:spcPct val="0"/>
              </a:spcBef>
              <a:spcAft>
                <a:spcPct val="0"/>
              </a:spcAft>
            </a:pPr>
            <a:endParaRPr lang="el-GR" sz="2400" dirty="0">
              <a:solidFill>
                <a:srgbClr val="000000"/>
              </a:solidFill>
              <a:latin typeface="Times New Roman" pitchFamily="18" charset="0"/>
              <a:cs typeface="Times New Roman" pitchFamily="18" charset="0"/>
            </a:endParaRPr>
          </a:p>
          <a:p>
            <a:pPr algn="just" fontAlgn="base">
              <a:spcBef>
                <a:spcPct val="0"/>
              </a:spcBef>
              <a:spcAft>
                <a:spcPct val="0"/>
              </a:spcAft>
            </a:pPr>
            <a:r>
              <a:rPr lang="el-GR" sz="2400" dirty="0">
                <a:solidFill>
                  <a:srgbClr val="000000"/>
                </a:solidFill>
                <a:latin typeface="Times New Roman" pitchFamily="18" charset="0"/>
                <a:cs typeface="Times New Roman" pitchFamily="18" charset="0"/>
              </a:rPr>
              <a:t>2. Προκαλεί το φθορισμό σε διάφορα σώματα, όταν δηλαδή προσπίπτει σε ορισμένα σώματα, τότε αυτά εκπέμπουν χαρακτηριστικές ορατές ακτινοβολίες.</a:t>
            </a:r>
          </a:p>
          <a:p>
            <a:pPr algn="just" fontAlgn="base">
              <a:spcBef>
                <a:spcPct val="0"/>
              </a:spcBef>
              <a:spcAft>
                <a:spcPct val="0"/>
              </a:spcAft>
            </a:pPr>
            <a:endParaRPr lang="el-GR" sz="2400" dirty="0">
              <a:solidFill>
                <a:srgbClr val="000000"/>
              </a:solidFill>
              <a:latin typeface="Times New Roman" pitchFamily="18" charset="0"/>
              <a:cs typeface="Times New Roman" pitchFamily="18" charset="0"/>
            </a:endParaRPr>
          </a:p>
          <a:p>
            <a:pPr algn="just" fontAlgn="base">
              <a:spcBef>
                <a:spcPct val="0"/>
              </a:spcBef>
              <a:spcAft>
                <a:spcPct val="0"/>
              </a:spcAft>
            </a:pPr>
            <a:r>
              <a:rPr lang="el-GR" sz="2400" dirty="0">
                <a:solidFill>
                  <a:srgbClr val="000000"/>
                </a:solidFill>
                <a:latin typeface="Times New Roman" pitchFamily="18" charset="0"/>
                <a:cs typeface="Times New Roman" pitchFamily="18" charset="0"/>
              </a:rPr>
              <a:t>3. Όταν απορροφάται από υλικά σώματα (όπως άλλωστε και οι ακτίνες οποιουδήποτε χρώματος), προκαλεί τη θέρμανσή τους.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75520" y="764705"/>
            <a:ext cx="8568952" cy="1200329"/>
          </a:xfrm>
          <a:prstGeom prst="rect">
            <a:avLst/>
          </a:prstGeom>
        </p:spPr>
        <p:txBody>
          <a:bodyPr wrap="square">
            <a:spAutoFit/>
          </a:bodyPr>
          <a:lstStyle/>
          <a:p>
            <a:pPr algn="just" fontAlgn="base">
              <a:spcBef>
                <a:spcPct val="0"/>
              </a:spcBef>
              <a:spcAft>
                <a:spcPct val="0"/>
              </a:spcAft>
            </a:pPr>
            <a:r>
              <a:rPr lang="el-GR" sz="2400" dirty="0">
                <a:solidFill>
                  <a:srgbClr val="000000"/>
                </a:solidFill>
                <a:latin typeface="Times New Roman" pitchFamily="18" charset="0"/>
                <a:cs typeface="Times New Roman" pitchFamily="18" charset="0"/>
              </a:rPr>
              <a:t>21. Με ποιο τρόπο αντιλαμβανόμαστε ότι πέρα από την ερυθρή περιοχή του φάσματος του ορατού φωτός υπάρχει αόρατη υπέρυθρη ακτινοβολία;</a:t>
            </a:r>
          </a:p>
        </p:txBody>
      </p:sp>
      <p:sp>
        <p:nvSpPr>
          <p:cNvPr id="3" name="2 - Ορθογώνιο"/>
          <p:cNvSpPr/>
          <p:nvPr/>
        </p:nvSpPr>
        <p:spPr>
          <a:xfrm>
            <a:off x="1524000" y="1"/>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ΕΡΩΤΗΣΕΙΣ</a:t>
            </a:r>
          </a:p>
        </p:txBody>
      </p:sp>
      <p:sp>
        <p:nvSpPr>
          <p:cNvPr id="4" name="3 - Ορθογώνιο"/>
          <p:cNvSpPr/>
          <p:nvPr/>
        </p:nvSpPr>
        <p:spPr>
          <a:xfrm>
            <a:off x="1703512" y="2060848"/>
            <a:ext cx="8784976" cy="4154984"/>
          </a:xfrm>
          <a:prstGeom prst="rect">
            <a:avLst/>
          </a:prstGeom>
        </p:spPr>
        <p:txBody>
          <a:bodyPr wrap="square">
            <a:spAutoFit/>
          </a:bodyPr>
          <a:lstStyle/>
          <a:p>
            <a:pPr algn="just" fontAlgn="base">
              <a:spcBef>
                <a:spcPct val="0"/>
              </a:spcBef>
              <a:spcAft>
                <a:spcPct val="0"/>
              </a:spcAft>
            </a:pPr>
            <a:r>
              <a:rPr lang="el-GR" sz="2400" dirty="0">
                <a:solidFill>
                  <a:srgbClr val="000000"/>
                </a:solidFill>
                <a:latin typeface="Times New Roman" pitchFamily="18" charset="0"/>
                <a:cs typeface="Times New Roman" pitchFamily="18" charset="0"/>
              </a:rPr>
              <a:t>Αναλύοντας το λευκό φως ενός λαμπτήρα πυρακτώσεως πάνω σε πέτασμα παίρνουμε το φάσμα του. Αν τοποθετήσουμε ένα ευαίσθητο θερμόμετρο πάνω στο πέτασμα και το μετακινήσουμε από το ιώδες προς το ερυθρό, θα παρατηρήσουμε τη θερμοκρασία του να αυξάνεται. Πιο πέρα από το ερυθρό η ένδειξη είναι ακόμη μεγαλύτερη.</a:t>
            </a:r>
          </a:p>
          <a:p>
            <a:pPr algn="just" fontAlgn="base">
              <a:spcBef>
                <a:spcPct val="0"/>
              </a:spcBef>
              <a:spcAft>
                <a:spcPct val="0"/>
              </a:spcAft>
            </a:pPr>
            <a:endParaRPr lang="el-GR" sz="2400" dirty="0">
              <a:solidFill>
                <a:srgbClr val="000000"/>
              </a:solidFill>
              <a:latin typeface="Times New Roman" pitchFamily="18" charset="0"/>
              <a:cs typeface="Times New Roman" pitchFamily="18" charset="0"/>
            </a:endParaRPr>
          </a:p>
          <a:p>
            <a:pPr algn="just" fontAlgn="base">
              <a:spcBef>
                <a:spcPct val="0"/>
              </a:spcBef>
              <a:spcAft>
                <a:spcPct val="0"/>
              </a:spcAft>
            </a:pPr>
            <a:r>
              <a:rPr lang="el-GR" sz="2400" dirty="0">
                <a:solidFill>
                  <a:srgbClr val="000000"/>
                </a:solidFill>
                <a:latin typeface="Times New Roman" pitchFamily="18" charset="0"/>
                <a:cs typeface="Times New Roman" pitchFamily="18" charset="0"/>
              </a:rPr>
              <a:t>Μετά την ερυθρή περιοχή του φάσματος υπάρχει αόρατη ακτινοβολία, που προκαλεί έντονη αύξηση της θερμοκρασίας των στερεών και υγρών σωμάτων. Η ακτινοβολία αυτή ονομάζεται </a:t>
            </a:r>
            <a:r>
              <a:rPr lang="el-GR" sz="2400" b="1" dirty="0">
                <a:solidFill>
                  <a:srgbClr val="000000"/>
                </a:solidFill>
                <a:latin typeface="Times New Roman" pitchFamily="18" charset="0"/>
                <a:cs typeface="Times New Roman" pitchFamily="18" charset="0"/>
              </a:rPr>
              <a:t>υπέρυθρη ακτινοβολία.</a:t>
            </a:r>
            <a:endParaRPr lang="el-GR" sz="2400" dirty="0">
              <a:solidFill>
                <a:srgbClr val="00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up)">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up)">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ΕΡΩΤΗΣΕΙΣ</a:t>
            </a:r>
          </a:p>
        </p:txBody>
      </p:sp>
      <p:sp>
        <p:nvSpPr>
          <p:cNvPr id="3" name="2 - Ορθογώνιο"/>
          <p:cNvSpPr/>
          <p:nvPr/>
        </p:nvSpPr>
        <p:spPr>
          <a:xfrm>
            <a:off x="1847528" y="2276872"/>
            <a:ext cx="8424936" cy="1944216"/>
          </a:xfrm>
          <a:prstGeom prst="rect">
            <a:avLst/>
          </a:prstGeom>
        </p:spPr>
        <p:txBody>
          <a:bodyPr wrap="square">
            <a:spAutoFit/>
          </a:bodyPr>
          <a:lstStyle/>
          <a:p>
            <a:pPr algn="just" fontAlgn="base">
              <a:spcBef>
                <a:spcPct val="0"/>
              </a:spcBef>
              <a:spcAft>
                <a:spcPct val="0"/>
              </a:spcAft>
            </a:pPr>
            <a:r>
              <a:rPr lang="el-GR" sz="2400" dirty="0">
                <a:solidFill>
                  <a:srgbClr val="000000"/>
                </a:solidFill>
                <a:latin typeface="Times New Roman" pitchFamily="18" charset="0"/>
                <a:cs typeface="Times New Roman" pitchFamily="18" charset="0"/>
              </a:rPr>
              <a:t>Επειδή η υπέρυθρη ακτινοβολία είναι αόρατη, για την ανίχνευσή της υπάρχουν ειδικά όργανα, </a:t>
            </a:r>
            <a:r>
              <a:rPr lang="el-GR" sz="2400" b="1" dirty="0">
                <a:solidFill>
                  <a:srgbClr val="000000"/>
                </a:solidFill>
                <a:latin typeface="Times New Roman" pitchFamily="18" charset="0"/>
                <a:cs typeface="Times New Roman" pitchFamily="18" charset="0"/>
              </a:rPr>
              <a:t>οι φωρατές υπερύθρου.</a:t>
            </a:r>
            <a:r>
              <a:rPr lang="el-GR" sz="2400" dirty="0">
                <a:solidFill>
                  <a:srgbClr val="000000"/>
                </a:solidFill>
                <a:latin typeface="Times New Roman" pitchFamily="18" charset="0"/>
                <a:cs typeface="Times New Roman" pitchFamily="18" charset="0"/>
              </a:rPr>
              <a:t> Η αρχή λειτουργίας των φωρατών βασίζεται στην απορρόφηση ενέργειας των υπέρυθρων ακτινοβολιών και στη συνέχεια στη μετατροπή της σε άλλες μορφές.</a:t>
            </a:r>
          </a:p>
        </p:txBody>
      </p:sp>
      <p:sp>
        <p:nvSpPr>
          <p:cNvPr id="4" name="3 - Ορθογώνιο"/>
          <p:cNvSpPr/>
          <p:nvPr/>
        </p:nvSpPr>
        <p:spPr>
          <a:xfrm>
            <a:off x="1847528" y="764705"/>
            <a:ext cx="8496944" cy="1200329"/>
          </a:xfrm>
          <a:prstGeom prst="rect">
            <a:avLst/>
          </a:prstGeom>
        </p:spPr>
        <p:txBody>
          <a:bodyPr wrap="square">
            <a:spAutoFit/>
          </a:bodyPr>
          <a:lstStyle/>
          <a:p>
            <a:pPr algn="just" fontAlgn="base">
              <a:spcBef>
                <a:spcPct val="0"/>
              </a:spcBef>
              <a:spcAft>
                <a:spcPct val="0"/>
              </a:spcAft>
            </a:pPr>
            <a:r>
              <a:rPr lang="el-GR" sz="2400" dirty="0">
                <a:solidFill>
                  <a:srgbClr val="000000"/>
                </a:solidFill>
                <a:latin typeface="Times New Roman" pitchFamily="18" charset="0"/>
                <a:cs typeface="Times New Roman" pitchFamily="18" charset="0"/>
              </a:rPr>
              <a:t>22. Πώς ονομάζονται τα όργανα με τα οποία ανιχνεύεται η υπέρυθρη ακτινοβολία και σε ποια αρχή βασίζεται η λειτουργία τους;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ou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ΑΣΚΗΣΕΙΣ ΚΑΙ ΠΡΟΒΛΗΜΑΤΑ</a:t>
            </a:r>
          </a:p>
        </p:txBody>
      </p:sp>
      <p:sp>
        <p:nvSpPr>
          <p:cNvPr id="3" name="2 - Ορθογώνιο"/>
          <p:cNvSpPr/>
          <p:nvPr/>
        </p:nvSpPr>
        <p:spPr>
          <a:xfrm>
            <a:off x="1524000" y="1052736"/>
            <a:ext cx="9144000" cy="2308324"/>
          </a:xfrm>
          <a:prstGeom prst="rect">
            <a:avLst/>
          </a:prstGeom>
        </p:spPr>
        <p:txBody>
          <a:bodyPr wrap="square">
            <a:spAutoFit/>
          </a:bodyPr>
          <a:lstStyle/>
          <a:p>
            <a:pPr algn="just" fontAlgn="base">
              <a:spcBef>
                <a:spcPct val="0"/>
              </a:spcBef>
              <a:spcAft>
                <a:spcPct val="0"/>
              </a:spcAft>
            </a:pPr>
            <a:r>
              <a:rPr lang="el-GR" sz="2400" dirty="0">
                <a:solidFill>
                  <a:srgbClr val="000000"/>
                </a:solidFill>
                <a:latin typeface="Times New Roman" pitchFamily="18" charset="0"/>
                <a:cs typeface="Times New Roman" pitchFamily="18" charset="0"/>
              </a:rPr>
              <a:t>2.Μία δέσμη φωτός που διαδίδεται στο κενό έχει μήκος κύματος 600nm:</a:t>
            </a:r>
          </a:p>
          <a:p>
            <a:pPr algn="just" fontAlgn="base">
              <a:spcBef>
                <a:spcPct val="0"/>
              </a:spcBef>
              <a:spcAft>
                <a:spcPct val="0"/>
              </a:spcAft>
            </a:pPr>
            <a:r>
              <a:rPr lang="el-GR" sz="2400" dirty="0">
                <a:solidFill>
                  <a:srgbClr val="000000"/>
                </a:solidFill>
                <a:latin typeface="Times New Roman" pitchFamily="18" charset="0"/>
                <a:cs typeface="Times New Roman" pitchFamily="18" charset="0"/>
              </a:rPr>
              <a:t>α. Να υπολογίσετε την ταχύτητα διάδοσης αυτής της δέσμης σε γυαλί με δείκτη διάθλασης 1,6.</a:t>
            </a:r>
          </a:p>
          <a:p>
            <a:pPr algn="just" fontAlgn="base">
              <a:spcBef>
                <a:spcPct val="0"/>
              </a:spcBef>
              <a:spcAft>
                <a:spcPct val="0"/>
              </a:spcAft>
            </a:pPr>
            <a:r>
              <a:rPr lang="el-GR" sz="2400" dirty="0">
                <a:solidFill>
                  <a:srgbClr val="000000"/>
                </a:solidFill>
                <a:latin typeface="Times New Roman" pitchFamily="18" charset="0"/>
                <a:cs typeface="Times New Roman" pitchFamily="18" charset="0"/>
              </a:rPr>
              <a:t>β. Ποια τιμή έχει το μήκος κύματος της δέσμης, όταν αυτή διαδίδεται στο γυαλί; Δίνεται ότι η ταχύτητα του φωτός στο κενό είναι 300000km/s.</a:t>
            </a:r>
          </a:p>
        </p:txBody>
      </p:sp>
      <p:sp>
        <p:nvSpPr>
          <p:cNvPr id="4" name="3 - Ορθογώνιο"/>
          <p:cNvSpPr/>
          <p:nvPr/>
        </p:nvSpPr>
        <p:spPr>
          <a:xfrm>
            <a:off x="1524000" y="404665"/>
            <a:ext cx="9144000" cy="646331"/>
          </a:xfrm>
          <a:prstGeom prst="rect">
            <a:avLst/>
          </a:prstGeom>
        </p:spPr>
        <p:txBody>
          <a:bodyPr wrap="square">
            <a:spAutoFit/>
          </a:bodyPr>
          <a:lstStyle/>
          <a:p>
            <a:pPr fontAlgn="base">
              <a:spcBef>
                <a:spcPct val="0"/>
              </a:spcBef>
              <a:spcAft>
                <a:spcPct val="0"/>
              </a:spcAft>
            </a:pPr>
            <a:r>
              <a:rPr lang="el-GR" i="1" dirty="0">
                <a:solidFill>
                  <a:srgbClr val="000000"/>
                </a:solidFill>
                <a:latin typeface="Times New Roman" pitchFamily="18" charset="0"/>
                <a:cs typeface="Times New Roman" pitchFamily="18" charset="0"/>
              </a:rPr>
              <a:t>Για την επίλυση των προβλημάτων να θεωρηθούν γνωστά: σταθερά του </a:t>
            </a:r>
            <a:r>
              <a:rPr lang="el-GR" i="1" dirty="0" err="1">
                <a:solidFill>
                  <a:srgbClr val="000000"/>
                </a:solidFill>
                <a:latin typeface="Times New Roman" pitchFamily="18" charset="0"/>
                <a:cs typeface="Times New Roman" pitchFamily="18" charset="0"/>
              </a:rPr>
              <a:t>Planck</a:t>
            </a:r>
            <a:r>
              <a:rPr lang="en-US" i="1" dirty="0">
                <a:solidFill>
                  <a:srgbClr val="000000"/>
                </a:solidFill>
                <a:latin typeface="Times New Roman" pitchFamily="18" charset="0"/>
                <a:cs typeface="Times New Roman" pitchFamily="18" charset="0"/>
              </a:rPr>
              <a:t> </a:t>
            </a:r>
            <a:r>
              <a:rPr lang="el-GR" i="1" dirty="0">
                <a:solidFill>
                  <a:srgbClr val="000000"/>
                </a:solidFill>
                <a:latin typeface="Times New Roman" pitchFamily="18" charset="0"/>
                <a:cs typeface="Times New Roman" pitchFamily="18" charset="0"/>
              </a:rPr>
              <a:t>6,63·1034J·s, ταχύτητα του φωτός στον αέρα 3·10</a:t>
            </a:r>
            <a:r>
              <a:rPr lang="el-GR" i="1" baseline="30000" dirty="0">
                <a:solidFill>
                  <a:srgbClr val="000000"/>
                </a:solidFill>
                <a:latin typeface="Times New Roman" pitchFamily="18" charset="0"/>
                <a:cs typeface="Times New Roman" pitchFamily="18" charset="0"/>
              </a:rPr>
              <a:t>8</a:t>
            </a:r>
            <a:r>
              <a:rPr lang="el-GR" i="1" dirty="0">
                <a:solidFill>
                  <a:srgbClr val="000000"/>
                </a:solidFill>
                <a:latin typeface="Times New Roman" pitchFamily="18" charset="0"/>
                <a:cs typeface="Times New Roman" pitchFamily="18" charset="0"/>
              </a:rPr>
              <a:t>m/s</a:t>
            </a:r>
            <a:endParaRPr lang="el-GR" dirty="0">
              <a:solidFill>
                <a:srgbClr val="000000"/>
              </a:solidFill>
              <a:latin typeface="Times New Roman" pitchFamily="18" charset="0"/>
              <a:cs typeface="Times New Roman" pitchFamily="18" charset="0"/>
            </a:endParaRPr>
          </a:p>
        </p:txBody>
      </p:sp>
      <p:pic>
        <p:nvPicPr>
          <p:cNvPr id="143362" name="Picture 2"/>
          <p:cNvPicPr>
            <a:picLocks noChangeAspect="1" noChangeArrowheads="1"/>
          </p:cNvPicPr>
          <p:nvPr/>
        </p:nvPicPr>
        <p:blipFill>
          <a:blip r:embed="rId2" cstate="print"/>
          <a:srcRect/>
          <a:stretch>
            <a:fillRect/>
          </a:stretch>
        </p:blipFill>
        <p:spPr bwMode="auto">
          <a:xfrm>
            <a:off x="3071665" y="3645025"/>
            <a:ext cx="6048375" cy="2543175"/>
          </a:xfrm>
          <a:prstGeom prst="rect">
            <a:avLst/>
          </a:prstGeom>
          <a:noFill/>
          <a:ln w="9525">
            <a:noFill/>
            <a:miter lim="800000"/>
            <a:headEnd/>
            <a:tailEnd/>
          </a:ln>
          <a:effectLst>
            <a:outerShdw blurRad="50800" dist="88900" dir="13500000" algn="br" rotWithShape="0">
              <a:prstClr val="black">
                <a:alpha val="40000"/>
              </a:prst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143362"/>
                                        </p:tgtEl>
                                        <p:attrNameLst>
                                          <p:attrName>style.visibility</p:attrName>
                                        </p:attrNameLst>
                                      </p:cBhvr>
                                      <p:to>
                                        <p:strVal val="visible"/>
                                      </p:to>
                                    </p:set>
                                    <p:animEffect transition="in" filter="box(out)">
                                      <p:cBhvr>
                                        <p:cTn id="12" dur="500"/>
                                        <p:tgtEl>
                                          <p:spTgt spid="143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5 - Ομάδα"/>
          <p:cNvGrpSpPr/>
          <p:nvPr/>
        </p:nvGrpSpPr>
        <p:grpSpPr>
          <a:xfrm>
            <a:off x="1524000" y="1"/>
            <a:ext cx="9144000" cy="1050995"/>
            <a:chOff x="0" y="0"/>
            <a:chExt cx="9144000" cy="1050995"/>
          </a:xfrm>
        </p:grpSpPr>
        <p:sp>
          <p:nvSpPr>
            <p:cNvPr id="2" name="1 - Ορθογώνιο"/>
            <p:cNvSpPr/>
            <p:nvPr/>
          </p:nvSpPr>
          <p:spPr>
            <a:xfrm>
              <a:off x="0" y="0"/>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ΑΣΚΗΣΕΙΣ ΚΑΙ ΠΡΟΒΛΗΜΑΤΑ</a:t>
              </a:r>
            </a:p>
          </p:txBody>
        </p:sp>
        <p:sp>
          <p:nvSpPr>
            <p:cNvPr id="3" name="2 - Ορθογώνιο"/>
            <p:cNvSpPr/>
            <p:nvPr/>
          </p:nvSpPr>
          <p:spPr>
            <a:xfrm>
              <a:off x="0" y="404664"/>
              <a:ext cx="9144000" cy="646331"/>
            </a:xfrm>
            <a:prstGeom prst="rect">
              <a:avLst/>
            </a:prstGeom>
          </p:spPr>
          <p:txBody>
            <a:bodyPr wrap="square">
              <a:spAutoFit/>
            </a:bodyPr>
            <a:lstStyle/>
            <a:p>
              <a:pPr fontAlgn="base">
                <a:spcBef>
                  <a:spcPct val="0"/>
                </a:spcBef>
                <a:spcAft>
                  <a:spcPct val="0"/>
                </a:spcAft>
              </a:pPr>
              <a:r>
                <a:rPr lang="el-GR" i="1" dirty="0">
                  <a:solidFill>
                    <a:srgbClr val="000000"/>
                  </a:solidFill>
                  <a:latin typeface="Times New Roman" pitchFamily="18" charset="0"/>
                  <a:cs typeface="Times New Roman" pitchFamily="18" charset="0"/>
                </a:rPr>
                <a:t>Για την επίλυση των προβλημάτων να θεωρηθούν γνωστά: σταθερά του </a:t>
              </a:r>
              <a:r>
                <a:rPr lang="el-GR" i="1" dirty="0" err="1">
                  <a:solidFill>
                    <a:srgbClr val="000000"/>
                  </a:solidFill>
                  <a:latin typeface="Times New Roman" pitchFamily="18" charset="0"/>
                  <a:cs typeface="Times New Roman" pitchFamily="18" charset="0"/>
                </a:rPr>
                <a:t>Planck</a:t>
              </a:r>
              <a:r>
                <a:rPr lang="en-US" i="1" dirty="0">
                  <a:solidFill>
                    <a:srgbClr val="000000"/>
                  </a:solidFill>
                  <a:latin typeface="Times New Roman" pitchFamily="18" charset="0"/>
                  <a:cs typeface="Times New Roman" pitchFamily="18" charset="0"/>
                </a:rPr>
                <a:t> </a:t>
              </a:r>
              <a:r>
                <a:rPr lang="el-GR" i="1" dirty="0">
                  <a:solidFill>
                    <a:srgbClr val="000000"/>
                  </a:solidFill>
                  <a:latin typeface="Times New Roman" pitchFamily="18" charset="0"/>
                  <a:cs typeface="Times New Roman" pitchFamily="18" charset="0"/>
                </a:rPr>
                <a:t>6,63·1034J·s, ταχύτητα του φωτός στον αέρα 3·10</a:t>
              </a:r>
              <a:r>
                <a:rPr lang="el-GR" i="1" baseline="30000" dirty="0">
                  <a:solidFill>
                    <a:srgbClr val="000000"/>
                  </a:solidFill>
                  <a:latin typeface="Times New Roman" pitchFamily="18" charset="0"/>
                  <a:cs typeface="Times New Roman" pitchFamily="18" charset="0"/>
                </a:rPr>
                <a:t>8</a:t>
              </a:r>
              <a:r>
                <a:rPr lang="el-GR" i="1" dirty="0">
                  <a:solidFill>
                    <a:srgbClr val="000000"/>
                  </a:solidFill>
                  <a:latin typeface="Times New Roman" pitchFamily="18" charset="0"/>
                  <a:cs typeface="Times New Roman" pitchFamily="18" charset="0"/>
                </a:rPr>
                <a:t>m/s</a:t>
              </a:r>
              <a:endParaRPr lang="el-GR" dirty="0">
                <a:solidFill>
                  <a:srgbClr val="000000"/>
                </a:solidFill>
                <a:latin typeface="Times New Roman" pitchFamily="18" charset="0"/>
                <a:cs typeface="Times New Roman" pitchFamily="18" charset="0"/>
              </a:endParaRPr>
            </a:p>
          </p:txBody>
        </p:sp>
      </p:grpSp>
      <p:sp>
        <p:nvSpPr>
          <p:cNvPr id="4" name="3 - Ορθογώνιο"/>
          <p:cNvSpPr/>
          <p:nvPr/>
        </p:nvSpPr>
        <p:spPr>
          <a:xfrm>
            <a:off x="1524000" y="1124744"/>
            <a:ext cx="9144000" cy="1938992"/>
          </a:xfrm>
          <a:prstGeom prst="rect">
            <a:avLst/>
          </a:prstGeom>
        </p:spPr>
        <p:txBody>
          <a:bodyPr wrap="square">
            <a:spAutoFit/>
          </a:bodyPr>
          <a:lstStyle/>
          <a:p>
            <a:pPr algn="just" fontAlgn="base">
              <a:spcBef>
                <a:spcPct val="0"/>
              </a:spcBef>
              <a:spcAft>
                <a:spcPct val="0"/>
              </a:spcAft>
            </a:pPr>
            <a:r>
              <a:rPr lang="el-GR" sz="2400" dirty="0">
                <a:solidFill>
                  <a:srgbClr val="000000"/>
                </a:solidFill>
                <a:latin typeface="Times New Roman" pitchFamily="18" charset="0"/>
                <a:cs typeface="Times New Roman" pitchFamily="18" charset="0"/>
              </a:rPr>
              <a:t>3. Μονοχρωματική ακτίνα φωτός ορισμένης συχνότητας έχει μήκος κύματος 500nm, όταν διαδίδεται στο νερό. Να υπολογιστεί το μήκος κύματος αυτού του φωτός, όταν διαδίδεται στο βενζόλιο. Οι δείκτες διάθλασης του νερού και του βενζολίου είναι αντίστοιχα 1,333 και 1,501.</a:t>
            </a:r>
          </a:p>
        </p:txBody>
      </p:sp>
      <p:pic>
        <p:nvPicPr>
          <p:cNvPr id="144386" name="Picture 2"/>
          <p:cNvPicPr>
            <a:picLocks noChangeAspect="1" noChangeArrowheads="1"/>
          </p:cNvPicPr>
          <p:nvPr/>
        </p:nvPicPr>
        <p:blipFill>
          <a:blip r:embed="rId2" cstate="print"/>
          <a:srcRect/>
          <a:stretch>
            <a:fillRect/>
          </a:stretch>
        </p:blipFill>
        <p:spPr bwMode="auto">
          <a:xfrm>
            <a:off x="1790362" y="3501008"/>
            <a:ext cx="8698126" cy="2257662"/>
          </a:xfrm>
          <a:prstGeom prst="rect">
            <a:avLst/>
          </a:prstGeom>
          <a:noFill/>
          <a:ln w="9525">
            <a:noFill/>
            <a:miter lim="800000"/>
            <a:headEnd/>
            <a:tailEnd/>
          </a:ln>
          <a:effectLst>
            <a:outerShdw blurRad="50800" dist="101600" dir="13500000" algn="br" rotWithShape="0">
              <a:prstClr val="black">
                <a:alpha val="40000"/>
              </a:prst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144386"/>
                                        </p:tgtEl>
                                        <p:attrNameLst>
                                          <p:attrName>style.visibility</p:attrName>
                                        </p:attrNameLst>
                                      </p:cBhvr>
                                      <p:to>
                                        <p:strVal val="visible"/>
                                      </p:to>
                                    </p:set>
                                    <p:animEffect transition="in" filter="box(out)">
                                      <p:cBhvr>
                                        <p:cTn id="12"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2 - Ομάδα"/>
          <p:cNvGrpSpPr/>
          <p:nvPr/>
        </p:nvGrpSpPr>
        <p:grpSpPr>
          <a:xfrm>
            <a:off x="1524000" y="1"/>
            <a:ext cx="9144000" cy="1050995"/>
            <a:chOff x="0" y="0"/>
            <a:chExt cx="9144000" cy="1050995"/>
          </a:xfrm>
        </p:grpSpPr>
        <p:sp>
          <p:nvSpPr>
            <p:cNvPr id="4" name="3 - Ορθογώνιο"/>
            <p:cNvSpPr/>
            <p:nvPr/>
          </p:nvSpPr>
          <p:spPr>
            <a:xfrm>
              <a:off x="0" y="0"/>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ΑΣΚΗΣΕΙΣ ΚΑΙ ΠΡΟΒΛΗΜΑΤΑ</a:t>
              </a:r>
            </a:p>
          </p:txBody>
        </p:sp>
        <p:sp>
          <p:nvSpPr>
            <p:cNvPr id="5" name="4 - Ορθογώνιο"/>
            <p:cNvSpPr/>
            <p:nvPr/>
          </p:nvSpPr>
          <p:spPr>
            <a:xfrm>
              <a:off x="0" y="404664"/>
              <a:ext cx="9144000" cy="646331"/>
            </a:xfrm>
            <a:prstGeom prst="rect">
              <a:avLst/>
            </a:prstGeom>
          </p:spPr>
          <p:txBody>
            <a:bodyPr wrap="square">
              <a:spAutoFit/>
            </a:bodyPr>
            <a:lstStyle/>
            <a:p>
              <a:pPr fontAlgn="base">
                <a:spcBef>
                  <a:spcPct val="0"/>
                </a:spcBef>
                <a:spcAft>
                  <a:spcPct val="0"/>
                </a:spcAft>
              </a:pPr>
              <a:r>
                <a:rPr lang="el-GR" i="1" dirty="0">
                  <a:solidFill>
                    <a:srgbClr val="000000"/>
                  </a:solidFill>
                  <a:latin typeface="Times New Roman" pitchFamily="18" charset="0"/>
                  <a:cs typeface="Times New Roman" pitchFamily="18" charset="0"/>
                </a:rPr>
                <a:t>Για την επίλυση των προβλημάτων να θεωρηθούν γνωστά: σταθερά του </a:t>
              </a:r>
              <a:r>
                <a:rPr lang="el-GR" i="1" dirty="0" err="1">
                  <a:solidFill>
                    <a:srgbClr val="000000"/>
                  </a:solidFill>
                  <a:latin typeface="Times New Roman" pitchFamily="18" charset="0"/>
                  <a:cs typeface="Times New Roman" pitchFamily="18" charset="0"/>
                </a:rPr>
                <a:t>Planck</a:t>
              </a:r>
              <a:r>
                <a:rPr lang="en-US" i="1" dirty="0">
                  <a:solidFill>
                    <a:srgbClr val="000000"/>
                  </a:solidFill>
                  <a:latin typeface="Times New Roman" pitchFamily="18" charset="0"/>
                  <a:cs typeface="Times New Roman" pitchFamily="18" charset="0"/>
                </a:rPr>
                <a:t> </a:t>
              </a:r>
              <a:r>
                <a:rPr lang="el-GR" i="1" dirty="0">
                  <a:solidFill>
                    <a:srgbClr val="000000"/>
                  </a:solidFill>
                  <a:latin typeface="Times New Roman" pitchFamily="18" charset="0"/>
                  <a:cs typeface="Times New Roman" pitchFamily="18" charset="0"/>
                </a:rPr>
                <a:t>6,63·1034J·s, ταχύτητα του φωτός στον αέρα 3·10</a:t>
              </a:r>
              <a:r>
                <a:rPr lang="el-GR" i="1" baseline="30000" dirty="0">
                  <a:solidFill>
                    <a:srgbClr val="000000"/>
                  </a:solidFill>
                  <a:latin typeface="Times New Roman" pitchFamily="18" charset="0"/>
                  <a:cs typeface="Times New Roman" pitchFamily="18" charset="0"/>
                </a:rPr>
                <a:t>8</a:t>
              </a:r>
              <a:r>
                <a:rPr lang="el-GR" i="1" dirty="0">
                  <a:solidFill>
                    <a:srgbClr val="000000"/>
                  </a:solidFill>
                  <a:latin typeface="Times New Roman" pitchFamily="18" charset="0"/>
                  <a:cs typeface="Times New Roman" pitchFamily="18" charset="0"/>
                </a:rPr>
                <a:t>m/s</a:t>
              </a:r>
              <a:endParaRPr lang="el-GR" dirty="0">
                <a:solidFill>
                  <a:srgbClr val="000000"/>
                </a:solidFill>
                <a:latin typeface="Times New Roman" pitchFamily="18" charset="0"/>
                <a:cs typeface="Times New Roman" pitchFamily="18" charset="0"/>
              </a:endParaRPr>
            </a:p>
          </p:txBody>
        </p:sp>
      </p:grpSp>
      <p:sp>
        <p:nvSpPr>
          <p:cNvPr id="6" name="5 - Ορθογώνιο"/>
          <p:cNvSpPr/>
          <p:nvPr/>
        </p:nvSpPr>
        <p:spPr>
          <a:xfrm>
            <a:off x="1524000" y="1124745"/>
            <a:ext cx="9144000" cy="1200329"/>
          </a:xfrm>
          <a:prstGeom prst="rect">
            <a:avLst/>
          </a:prstGeom>
        </p:spPr>
        <p:txBody>
          <a:bodyPr wrap="square">
            <a:spAutoFit/>
          </a:bodyPr>
          <a:lstStyle/>
          <a:p>
            <a:pPr algn="just" fontAlgn="base">
              <a:spcBef>
                <a:spcPct val="0"/>
              </a:spcBef>
              <a:spcAft>
                <a:spcPct val="0"/>
              </a:spcAft>
            </a:pPr>
            <a:r>
              <a:rPr lang="el-GR" sz="2400" dirty="0">
                <a:solidFill>
                  <a:srgbClr val="000000"/>
                </a:solidFill>
                <a:latin typeface="Times New Roman" pitchFamily="18" charset="0"/>
                <a:cs typeface="Times New Roman" pitchFamily="18" charset="0"/>
              </a:rPr>
              <a:t>4. Φως έχει μήκος κύματος 560nm στο κενό. Όταν διαδίδεται στο νερό, έχει ταχύτητα 2,25×l0</a:t>
            </a:r>
            <a:r>
              <a:rPr lang="el-GR" sz="2400" baseline="30000" dirty="0">
                <a:solidFill>
                  <a:srgbClr val="000000"/>
                </a:solidFill>
                <a:latin typeface="Times New Roman" pitchFamily="18" charset="0"/>
                <a:cs typeface="Times New Roman" pitchFamily="18" charset="0"/>
              </a:rPr>
              <a:t>8</a:t>
            </a:r>
            <a:r>
              <a:rPr lang="el-GR" sz="2400" dirty="0">
                <a:solidFill>
                  <a:srgbClr val="000000"/>
                </a:solidFill>
                <a:latin typeface="Times New Roman" pitchFamily="18" charset="0"/>
                <a:cs typeface="Times New Roman" pitchFamily="18" charset="0"/>
              </a:rPr>
              <a:t>m/s. Αν το φως αυτό διαδιδόταν στο νερό, ποιο θα ήταν τότε το μήκος κύματος του;</a:t>
            </a:r>
          </a:p>
        </p:txBody>
      </p:sp>
      <p:pic>
        <p:nvPicPr>
          <p:cNvPr id="145410" name="Picture 2"/>
          <p:cNvPicPr>
            <a:picLocks noChangeAspect="1" noChangeArrowheads="1"/>
          </p:cNvPicPr>
          <p:nvPr/>
        </p:nvPicPr>
        <p:blipFill>
          <a:blip r:embed="rId2" cstate="print"/>
          <a:srcRect/>
          <a:stretch>
            <a:fillRect/>
          </a:stretch>
        </p:blipFill>
        <p:spPr bwMode="auto">
          <a:xfrm>
            <a:off x="1847528" y="2996952"/>
            <a:ext cx="8668470" cy="2376264"/>
          </a:xfrm>
          <a:prstGeom prst="rect">
            <a:avLst/>
          </a:prstGeom>
          <a:noFill/>
          <a:ln w="9525">
            <a:noFill/>
            <a:miter lim="800000"/>
            <a:headEnd/>
            <a:tailEnd/>
          </a:ln>
          <a:effectLst>
            <a:outerShdw blurRad="50800" dist="88900" dir="13500000" algn="br" rotWithShape="0">
              <a:prstClr val="black">
                <a:alpha val="40000"/>
              </a:prst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145410"/>
                                        </p:tgtEl>
                                        <p:attrNameLst>
                                          <p:attrName>style.visibility</p:attrName>
                                        </p:attrNameLst>
                                      </p:cBhvr>
                                      <p:to>
                                        <p:strVal val="visible"/>
                                      </p:to>
                                    </p:set>
                                    <p:animEffect transition="in" filter="box(out)">
                                      <p:cBhvr>
                                        <p:cTn id="12" dur="500"/>
                                        <p:tgtEl>
                                          <p:spTgt spid="145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1524000" y="1"/>
            <a:ext cx="9144000" cy="1050995"/>
            <a:chOff x="0" y="0"/>
            <a:chExt cx="9144000" cy="1050995"/>
          </a:xfrm>
        </p:grpSpPr>
        <p:sp>
          <p:nvSpPr>
            <p:cNvPr id="3" name="2 - Ορθογώνιο"/>
            <p:cNvSpPr/>
            <p:nvPr/>
          </p:nvSpPr>
          <p:spPr>
            <a:xfrm>
              <a:off x="0" y="0"/>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ΑΣΚΗΣΕΙΣ ΚΑΙ ΠΡΟΒΛΗΜΑΤΑ</a:t>
              </a:r>
            </a:p>
          </p:txBody>
        </p:sp>
        <p:sp>
          <p:nvSpPr>
            <p:cNvPr id="4" name="3 - Ορθογώνιο"/>
            <p:cNvSpPr/>
            <p:nvPr/>
          </p:nvSpPr>
          <p:spPr>
            <a:xfrm>
              <a:off x="0" y="404664"/>
              <a:ext cx="9144000" cy="646331"/>
            </a:xfrm>
            <a:prstGeom prst="rect">
              <a:avLst/>
            </a:prstGeom>
          </p:spPr>
          <p:txBody>
            <a:bodyPr wrap="square">
              <a:spAutoFit/>
            </a:bodyPr>
            <a:lstStyle/>
            <a:p>
              <a:pPr fontAlgn="base">
                <a:spcBef>
                  <a:spcPct val="0"/>
                </a:spcBef>
                <a:spcAft>
                  <a:spcPct val="0"/>
                </a:spcAft>
              </a:pPr>
              <a:r>
                <a:rPr lang="el-GR" i="1" dirty="0">
                  <a:solidFill>
                    <a:srgbClr val="000000"/>
                  </a:solidFill>
                  <a:latin typeface="Times New Roman" pitchFamily="18" charset="0"/>
                  <a:cs typeface="Times New Roman" pitchFamily="18" charset="0"/>
                </a:rPr>
                <a:t>Για την επίλυση των προβλημάτων να θεωρηθούν γνωστά: σταθερά του </a:t>
              </a:r>
              <a:r>
                <a:rPr lang="el-GR" i="1" dirty="0" err="1">
                  <a:solidFill>
                    <a:srgbClr val="000000"/>
                  </a:solidFill>
                  <a:latin typeface="Times New Roman" pitchFamily="18" charset="0"/>
                  <a:cs typeface="Times New Roman" pitchFamily="18" charset="0"/>
                </a:rPr>
                <a:t>Planck</a:t>
              </a:r>
              <a:r>
                <a:rPr lang="en-US" i="1" dirty="0">
                  <a:solidFill>
                    <a:srgbClr val="000000"/>
                  </a:solidFill>
                  <a:latin typeface="Times New Roman" pitchFamily="18" charset="0"/>
                  <a:cs typeface="Times New Roman" pitchFamily="18" charset="0"/>
                </a:rPr>
                <a:t> </a:t>
              </a:r>
              <a:r>
                <a:rPr lang="el-GR" i="1" dirty="0">
                  <a:solidFill>
                    <a:srgbClr val="000000"/>
                  </a:solidFill>
                  <a:latin typeface="Times New Roman" pitchFamily="18" charset="0"/>
                  <a:cs typeface="Times New Roman" pitchFamily="18" charset="0"/>
                </a:rPr>
                <a:t>6,63·1034J·s, ταχύτητα του φωτός στον αέρα 3·10</a:t>
              </a:r>
              <a:r>
                <a:rPr lang="el-GR" i="1" baseline="30000" dirty="0">
                  <a:solidFill>
                    <a:srgbClr val="000000"/>
                  </a:solidFill>
                  <a:latin typeface="Times New Roman" pitchFamily="18" charset="0"/>
                  <a:cs typeface="Times New Roman" pitchFamily="18" charset="0"/>
                </a:rPr>
                <a:t>8</a:t>
              </a:r>
              <a:r>
                <a:rPr lang="el-GR" i="1" dirty="0">
                  <a:solidFill>
                    <a:srgbClr val="000000"/>
                  </a:solidFill>
                  <a:latin typeface="Times New Roman" pitchFamily="18" charset="0"/>
                  <a:cs typeface="Times New Roman" pitchFamily="18" charset="0"/>
                </a:rPr>
                <a:t>m/s</a:t>
              </a:r>
              <a:endParaRPr lang="el-GR" dirty="0">
                <a:solidFill>
                  <a:srgbClr val="000000"/>
                </a:solidFill>
                <a:latin typeface="Times New Roman" pitchFamily="18" charset="0"/>
                <a:cs typeface="Times New Roman" pitchFamily="18" charset="0"/>
              </a:endParaRPr>
            </a:p>
          </p:txBody>
        </p:sp>
      </p:grpSp>
      <p:sp>
        <p:nvSpPr>
          <p:cNvPr id="5" name="4 - Ορθογώνιο"/>
          <p:cNvSpPr/>
          <p:nvPr/>
        </p:nvSpPr>
        <p:spPr>
          <a:xfrm>
            <a:off x="1524000" y="1052736"/>
            <a:ext cx="9144000" cy="1569660"/>
          </a:xfrm>
          <a:prstGeom prst="rect">
            <a:avLst/>
          </a:prstGeom>
        </p:spPr>
        <p:txBody>
          <a:bodyPr wrap="square">
            <a:spAutoFit/>
          </a:bodyPr>
          <a:lstStyle/>
          <a:p>
            <a:pPr algn="just" fontAlgn="base">
              <a:spcBef>
                <a:spcPct val="0"/>
              </a:spcBef>
              <a:spcAft>
                <a:spcPct val="0"/>
              </a:spcAft>
            </a:pPr>
            <a:r>
              <a:rPr lang="el-GR" sz="2400" dirty="0">
                <a:solidFill>
                  <a:srgbClr val="000000"/>
                </a:solidFill>
                <a:latin typeface="Times New Roman" pitchFamily="18" charset="0"/>
                <a:cs typeface="Times New Roman" pitchFamily="18" charset="0"/>
              </a:rPr>
              <a:t>5. Φως που διαδίδεται στο κενό έχει μήκος κύματος λ</a:t>
            </a:r>
            <a:r>
              <a:rPr lang="el-GR" sz="2400" baseline="-25000" dirty="0">
                <a:solidFill>
                  <a:srgbClr val="000000"/>
                </a:solidFill>
                <a:latin typeface="Times New Roman" pitchFamily="18" charset="0"/>
                <a:cs typeface="Times New Roman" pitchFamily="18" charset="0"/>
              </a:rPr>
              <a:t>0</a:t>
            </a:r>
            <a:r>
              <a:rPr lang="el-GR" sz="2400" dirty="0">
                <a:solidFill>
                  <a:srgbClr val="000000"/>
                </a:solidFill>
                <a:latin typeface="Times New Roman" pitchFamily="18" charset="0"/>
                <a:cs typeface="Times New Roman" pitchFamily="18" charset="0"/>
              </a:rPr>
              <a:t>. Όταν το ίδιο φως διαδίδεται στην αιθανόλη, έχει μήκος κύματος 440nm και στη γλυκερίνη 405nm. Ποιος είναι ο λόγος του δείκτη διάθλασης της αιθανόλης προς το δείκτη διάθλασης της γλυκερίνης σε μήκος κύματος λ</a:t>
            </a:r>
            <a:r>
              <a:rPr lang="el-GR" sz="2400" baseline="-25000" dirty="0">
                <a:solidFill>
                  <a:srgbClr val="000000"/>
                </a:solidFill>
                <a:latin typeface="Times New Roman" pitchFamily="18" charset="0"/>
                <a:cs typeface="Times New Roman" pitchFamily="18" charset="0"/>
              </a:rPr>
              <a:t>0</a:t>
            </a:r>
            <a:r>
              <a:rPr lang="el-GR" sz="2400" dirty="0">
                <a:solidFill>
                  <a:srgbClr val="000000"/>
                </a:solidFill>
                <a:latin typeface="Times New Roman" pitchFamily="18" charset="0"/>
                <a:cs typeface="Times New Roman" pitchFamily="18" charset="0"/>
              </a:rPr>
              <a:t>.</a:t>
            </a:r>
            <a:r>
              <a:rPr lang="en-US" sz="2400" dirty="0">
                <a:solidFill>
                  <a:srgbClr val="000000"/>
                </a:solidFill>
                <a:latin typeface="Times New Roman" pitchFamily="18" charset="0"/>
                <a:cs typeface="Times New Roman" pitchFamily="18" charset="0"/>
              </a:rPr>
              <a:t> </a:t>
            </a:r>
            <a:endParaRPr lang="el-GR" sz="2400" dirty="0">
              <a:solidFill>
                <a:srgbClr val="000000"/>
              </a:solidFill>
              <a:latin typeface="Times New Roman" pitchFamily="18" charset="0"/>
              <a:cs typeface="Times New Roman" pitchFamily="18" charset="0"/>
            </a:endParaRPr>
          </a:p>
        </p:txBody>
      </p:sp>
      <p:grpSp>
        <p:nvGrpSpPr>
          <p:cNvPr id="8" name="7 - Ομάδα"/>
          <p:cNvGrpSpPr/>
          <p:nvPr/>
        </p:nvGrpSpPr>
        <p:grpSpPr>
          <a:xfrm>
            <a:off x="1919536" y="3068961"/>
            <a:ext cx="8424936" cy="2464373"/>
            <a:chOff x="0" y="2571750"/>
            <a:chExt cx="10548664" cy="2705251"/>
          </a:xfrm>
          <a:effectLst>
            <a:outerShdw blurRad="50800" dist="88900" dir="13500000" algn="br" rotWithShape="0">
              <a:prstClr val="black">
                <a:alpha val="40000"/>
              </a:prstClr>
            </a:outerShdw>
          </a:effectLst>
        </p:grpSpPr>
        <p:pic>
          <p:nvPicPr>
            <p:cNvPr id="146434" name="Picture 2"/>
            <p:cNvPicPr>
              <a:picLocks noChangeAspect="1" noChangeArrowheads="1"/>
            </p:cNvPicPr>
            <p:nvPr/>
          </p:nvPicPr>
          <p:blipFill>
            <a:blip r:embed="rId2" cstate="print"/>
            <a:srcRect/>
            <a:stretch>
              <a:fillRect/>
            </a:stretch>
          </p:blipFill>
          <p:spPr bwMode="auto">
            <a:xfrm>
              <a:off x="0" y="2571750"/>
              <a:ext cx="10544175" cy="1714500"/>
            </a:xfrm>
            <a:prstGeom prst="rect">
              <a:avLst/>
            </a:prstGeom>
            <a:noFill/>
            <a:ln w="9525">
              <a:noFill/>
              <a:miter lim="800000"/>
              <a:headEnd/>
              <a:tailEnd/>
            </a:ln>
          </p:spPr>
        </p:pic>
        <p:pic>
          <p:nvPicPr>
            <p:cNvPr id="146435" name="Picture 3"/>
            <p:cNvPicPr>
              <a:picLocks noChangeAspect="1" noChangeArrowheads="1"/>
            </p:cNvPicPr>
            <p:nvPr/>
          </p:nvPicPr>
          <p:blipFill>
            <a:blip r:embed="rId3" cstate="print"/>
            <a:srcRect/>
            <a:stretch>
              <a:fillRect/>
            </a:stretch>
          </p:blipFill>
          <p:spPr bwMode="auto">
            <a:xfrm>
              <a:off x="0" y="4231724"/>
              <a:ext cx="10548664" cy="1045277"/>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out)">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ΕΡΩΤΗΣΕΙΣ</a:t>
            </a:r>
          </a:p>
        </p:txBody>
      </p:sp>
      <p:sp>
        <p:nvSpPr>
          <p:cNvPr id="3" name="2 - Ορθογώνιο"/>
          <p:cNvSpPr/>
          <p:nvPr/>
        </p:nvSpPr>
        <p:spPr>
          <a:xfrm>
            <a:off x="1847528" y="692698"/>
            <a:ext cx="8568952" cy="830997"/>
          </a:xfrm>
          <a:prstGeom prst="rect">
            <a:avLst/>
          </a:prstGeom>
        </p:spPr>
        <p:txBody>
          <a:bodyPr wrap="square">
            <a:spAutoFit/>
          </a:bodyPr>
          <a:lstStyle/>
          <a:p>
            <a:pPr fontAlgn="base">
              <a:spcBef>
                <a:spcPct val="0"/>
              </a:spcBef>
              <a:spcAft>
                <a:spcPct val="0"/>
              </a:spcAft>
            </a:pPr>
            <a:r>
              <a:rPr lang="el-GR" sz="2400" dirty="0">
                <a:solidFill>
                  <a:srgbClr val="000000"/>
                </a:solidFill>
                <a:latin typeface="Times New Roman" pitchFamily="18" charset="0"/>
                <a:cs typeface="Times New Roman" pitchFamily="18" charset="0"/>
              </a:rPr>
              <a:t>3. Πώς ερμηνεύει η κβαντική θεωρία του </a:t>
            </a:r>
            <a:r>
              <a:rPr lang="el-GR" sz="2400" dirty="0" err="1">
                <a:solidFill>
                  <a:srgbClr val="000000"/>
                </a:solidFill>
                <a:latin typeface="Times New Roman" pitchFamily="18" charset="0"/>
                <a:cs typeface="Times New Roman" pitchFamily="18" charset="0"/>
              </a:rPr>
              <a:t>Planck</a:t>
            </a:r>
            <a:r>
              <a:rPr lang="el-GR" sz="2400" dirty="0">
                <a:solidFill>
                  <a:srgbClr val="000000"/>
                </a:solidFill>
                <a:latin typeface="Times New Roman" pitchFamily="18" charset="0"/>
                <a:cs typeface="Times New Roman" pitchFamily="18" charset="0"/>
              </a:rPr>
              <a:t> την εκπομπή και την απορρόφηση του φωτός;</a:t>
            </a:r>
          </a:p>
        </p:txBody>
      </p:sp>
      <p:sp>
        <p:nvSpPr>
          <p:cNvPr id="129025" name="Rectangle 1"/>
          <p:cNvSpPr>
            <a:spLocks noChangeArrowheads="1"/>
          </p:cNvSpPr>
          <p:nvPr/>
        </p:nvSpPr>
        <p:spPr bwMode="auto">
          <a:xfrm>
            <a:off x="2063552" y="1731873"/>
            <a:ext cx="7704856" cy="3970318"/>
          </a:xfrm>
          <a:prstGeom prst="rect">
            <a:avLst/>
          </a:prstGeom>
          <a:solidFill>
            <a:srgbClr val="BFE7F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66675" algn="ctr" fontAlgn="base">
              <a:spcBef>
                <a:spcPct val="0"/>
              </a:spcBef>
              <a:spcAft>
                <a:spcPct val="0"/>
              </a:spcAft>
            </a:pPr>
            <a:r>
              <a:rPr lang="el-GR" dirty="0">
                <a:solidFill>
                  <a:srgbClr val="000000"/>
                </a:solidFill>
                <a:latin typeface="Arial" pitchFamily="34" charset="0"/>
                <a:cs typeface="Arial" pitchFamily="34" charset="0"/>
              </a:rPr>
              <a:t>Σύμφωνα με την </a:t>
            </a:r>
            <a:r>
              <a:rPr lang="el-GR" b="1" dirty="0">
                <a:solidFill>
                  <a:srgbClr val="000000"/>
                </a:solidFill>
                <a:latin typeface="Arial" pitchFamily="34" charset="0"/>
                <a:cs typeface="Arial" pitchFamily="34" charset="0"/>
              </a:rPr>
              <a:t>κβαντική θεωρία του </a:t>
            </a:r>
            <a:r>
              <a:rPr lang="el-GR" b="1" dirty="0" err="1">
                <a:solidFill>
                  <a:srgbClr val="000000"/>
                </a:solidFill>
                <a:latin typeface="Arial" pitchFamily="34" charset="0"/>
                <a:cs typeface="Arial" pitchFamily="34" charset="0"/>
              </a:rPr>
              <a:t>Planck</a:t>
            </a:r>
            <a:r>
              <a:rPr lang="el-GR" b="1" dirty="0">
                <a:solidFill>
                  <a:srgbClr val="000000"/>
                </a:solidFill>
                <a:latin typeface="Arial" pitchFamily="34" charset="0"/>
                <a:cs typeface="Arial" pitchFamily="34" charset="0"/>
              </a:rPr>
              <a:t>,</a:t>
            </a:r>
            <a:r>
              <a:rPr lang="el-GR" dirty="0">
                <a:solidFill>
                  <a:srgbClr val="000000"/>
                </a:solidFill>
                <a:latin typeface="Arial" pitchFamily="34" charset="0"/>
                <a:cs typeface="Arial" pitchFamily="34" charset="0"/>
              </a:rPr>
              <a:t> το φως (και γενικότερα κάθε ηλεκτρομαγνητική ακτινοβολία) εκπέμπεται και απορροφάται από τα άτομα της ύλης όχι κατά συνεχή τρόπο αλλά </a:t>
            </a:r>
            <a:r>
              <a:rPr lang="el-GR" b="1" dirty="0">
                <a:solidFill>
                  <a:srgbClr val="000000"/>
                </a:solidFill>
                <a:latin typeface="Arial" pitchFamily="34" charset="0"/>
                <a:cs typeface="Arial" pitchFamily="34" charset="0"/>
              </a:rPr>
              <a:t>ασυνεχώς.</a:t>
            </a:r>
            <a:r>
              <a:rPr lang="el-GR" dirty="0">
                <a:solidFill>
                  <a:srgbClr val="000000"/>
                </a:solidFill>
                <a:latin typeface="Arial" pitchFamily="34" charset="0"/>
                <a:cs typeface="Arial" pitchFamily="34" charset="0"/>
              </a:rPr>
              <a:t> Δηλαδή κάθε άτομο εκπέμπει ή απορροφά στοιχειώδη ποσά ενέργειας, που ονομάζονται </a:t>
            </a:r>
            <a:r>
              <a:rPr lang="el-GR" b="1" dirty="0">
                <a:solidFill>
                  <a:srgbClr val="000000"/>
                </a:solidFill>
                <a:latin typeface="Arial" pitchFamily="34" charset="0"/>
                <a:cs typeface="Arial" pitchFamily="34" charset="0"/>
              </a:rPr>
              <a:t>κβάντα φωτός</a:t>
            </a:r>
            <a:r>
              <a:rPr lang="el-GR" dirty="0">
                <a:solidFill>
                  <a:srgbClr val="000000"/>
                </a:solidFill>
                <a:latin typeface="Arial" pitchFamily="34" charset="0"/>
                <a:cs typeface="Arial" pitchFamily="34" charset="0"/>
              </a:rPr>
              <a:t> ή </a:t>
            </a:r>
            <a:r>
              <a:rPr lang="el-GR" b="1" dirty="0">
                <a:solidFill>
                  <a:srgbClr val="000000"/>
                </a:solidFill>
                <a:latin typeface="Arial" pitchFamily="34" charset="0"/>
                <a:cs typeface="Arial" pitchFamily="34" charset="0"/>
              </a:rPr>
              <a:t>φωτόνια.</a:t>
            </a:r>
            <a:r>
              <a:rPr lang="el-GR" dirty="0">
                <a:solidFill>
                  <a:srgbClr val="000000"/>
                </a:solidFill>
                <a:latin typeface="Arial" pitchFamily="34" charset="0"/>
                <a:cs typeface="Arial" pitchFamily="34" charset="0"/>
              </a:rPr>
              <a:t> Από το άτομο λοιπόν δεν εκπέμπονται συνεχώς κύματα αλλά φωτόνια, καθένα από τα οποία χαρακτηρίζεται από συγκεκριμένη συχνότητα και έχει συγκεκριμένη ποσότητα ενέργειας </a:t>
            </a:r>
            <a:r>
              <a:rPr lang="el-GR" b="1" dirty="0">
                <a:solidFill>
                  <a:srgbClr val="000000"/>
                </a:solidFill>
                <a:latin typeface="Arial" pitchFamily="34" charset="0"/>
                <a:cs typeface="Arial" pitchFamily="34" charset="0"/>
              </a:rPr>
              <a:t>Ε.</a:t>
            </a:r>
            <a:endParaRPr lang="en-US" b="1" dirty="0">
              <a:solidFill>
                <a:srgbClr val="000000"/>
              </a:solidFill>
              <a:latin typeface="Arial" pitchFamily="34" charset="0"/>
              <a:cs typeface="Arial" pitchFamily="34" charset="0"/>
            </a:endParaRPr>
          </a:p>
          <a:p>
            <a:pPr indent="66675" algn="ctr" fontAlgn="base">
              <a:spcBef>
                <a:spcPct val="0"/>
              </a:spcBef>
              <a:spcAft>
                <a:spcPct val="0"/>
              </a:spcAft>
            </a:pPr>
            <a:endParaRPr lang="el-GR" dirty="0">
              <a:solidFill>
                <a:srgbClr val="000000"/>
              </a:solidFill>
              <a:latin typeface="Arial" pitchFamily="34" charset="0"/>
              <a:cs typeface="Arial" pitchFamily="34" charset="0"/>
            </a:endParaRPr>
          </a:p>
          <a:p>
            <a:pPr indent="66675" algn="ctr" eaLnBrk="0" fontAlgn="base" hangingPunct="0">
              <a:spcBef>
                <a:spcPct val="0"/>
              </a:spcBef>
              <a:spcAft>
                <a:spcPct val="0"/>
              </a:spcAft>
            </a:pPr>
            <a:r>
              <a:rPr lang="el-GR" dirty="0">
                <a:solidFill>
                  <a:srgbClr val="000000"/>
                </a:solidFill>
                <a:latin typeface="Arial" pitchFamily="34" charset="0"/>
                <a:cs typeface="Arial" pitchFamily="34" charset="0"/>
              </a:rPr>
              <a:t>Όταν το φως προσπίπτει πάνω στην ύλη, τα άτομα της ύλης απορροφούν την ακτινοβολία ασυνεχώς, που σημαίνει ότι κάθε άτομο απορροφά μεμονωμένα φωτόνια. Κάθε φωτόνιο μιας ακτινοβολίας έχει ενέργεια που δίνεται από τη σχέση E = </a:t>
            </a:r>
            <a:r>
              <a:rPr lang="el-GR" dirty="0" err="1">
                <a:solidFill>
                  <a:srgbClr val="000000"/>
                </a:solidFill>
                <a:latin typeface="Arial" pitchFamily="34" charset="0"/>
                <a:cs typeface="Arial" pitchFamily="34" charset="0"/>
              </a:rPr>
              <a:t>h</a:t>
            </a:r>
            <a:r>
              <a:rPr lang="el-GR" i="1" dirty="0" err="1">
                <a:solidFill>
                  <a:srgbClr val="000000"/>
                </a:solidFill>
                <a:latin typeface="Arial" pitchFamily="34" charset="0"/>
                <a:cs typeface="Arial" pitchFamily="34" charset="0"/>
              </a:rPr>
              <a:t>f</a:t>
            </a:r>
            <a:r>
              <a:rPr lang="el-GR" dirty="0">
                <a:solidFill>
                  <a:srgbClr val="000000"/>
                </a:solidFill>
                <a:latin typeface="Arial" pitchFamily="34" charset="0"/>
                <a:cs typeface="Arial" pitchFamily="34" charset="0"/>
              </a:rPr>
              <a:t>.</a:t>
            </a:r>
          </a:p>
          <a:p>
            <a:pPr indent="66675" algn="ctr" eaLnBrk="0" fontAlgn="base" hangingPunct="0">
              <a:spcBef>
                <a:spcPct val="0"/>
              </a:spcBef>
              <a:spcAft>
                <a:spcPct val="0"/>
              </a:spcAft>
            </a:pPr>
            <a:endParaRPr lang="el-GR" dirty="0">
              <a:solidFill>
                <a:srgbClr val="00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9025"/>
                                        </p:tgtEl>
                                        <p:attrNameLst>
                                          <p:attrName>style.visibility</p:attrName>
                                        </p:attrNameLst>
                                      </p:cBhvr>
                                      <p:to>
                                        <p:strVal val="visible"/>
                                      </p:to>
                                    </p:set>
                                    <p:animEffect transition="in" filter="box(out)">
                                      <p:cBhvr>
                                        <p:cTn id="7" dur="500"/>
                                        <p:tgtEl>
                                          <p:spTgt spid="129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ΕΡΩΤΗΣΕΙΣ</a:t>
            </a:r>
          </a:p>
        </p:txBody>
      </p:sp>
      <p:sp>
        <p:nvSpPr>
          <p:cNvPr id="3" name="2 - Ορθογώνιο"/>
          <p:cNvSpPr/>
          <p:nvPr/>
        </p:nvSpPr>
        <p:spPr>
          <a:xfrm>
            <a:off x="1703512" y="620689"/>
            <a:ext cx="8568952" cy="830997"/>
          </a:xfrm>
          <a:prstGeom prst="rect">
            <a:avLst/>
          </a:prstGeom>
        </p:spPr>
        <p:txBody>
          <a:bodyPr wrap="square">
            <a:spAutoFit/>
          </a:bodyPr>
          <a:lstStyle/>
          <a:p>
            <a:pPr fontAlgn="base">
              <a:spcBef>
                <a:spcPct val="0"/>
              </a:spcBef>
              <a:spcAft>
                <a:spcPct val="0"/>
              </a:spcAft>
            </a:pPr>
            <a:r>
              <a:rPr lang="el-GR" sz="2400" dirty="0">
                <a:solidFill>
                  <a:srgbClr val="000000"/>
                </a:solidFill>
                <a:latin typeface="Times New Roman" pitchFamily="18" charset="0"/>
                <a:cs typeface="Times New Roman" pitchFamily="18" charset="0"/>
              </a:rPr>
              <a:t>4. Εξηγήστε γιατί, όταν φως διαπερνά μία διαχωριστική επιφάνεια δύο υλικών μέσων, η συχνότητά του παραμένει αμετάβλητη.</a:t>
            </a:r>
          </a:p>
        </p:txBody>
      </p:sp>
      <p:sp>
        <p:nvSpPr>
          <p:cNvPr id="4" name="3 - Ορθογώνιο"/>
          <p:cNvSpPr/>
          <p:nvPr/>
        </p:nvSpPr>
        <p:spPr>
          <a:xfrm>
            <a:off x="1811016" y="1700808"/>
            <a:ext cx="8533456" cy="4154984"/>
          </a:xfrm>
          <a:prstGeom prst="rect">
            <a:avLst/>
          </a:prstGeom>
        </p:spPr>
        <p:txBody>
          <a:bodyPr wrap="square">
            <a:spAutoFit/>
          </a:bodyPr>
          <a:lstStyle/>
          <a:p>
            <a:pPr algn="ctr" fontAlgn="base">
              <a:spcBef>
                <a:spcPct val="0"/>
              </a:spcBef>
              <a:spcAft>
                <a:spcPct val="0"/>
              </a:spcAft>
            </a:pPr>
            <a:r>
              <a:rPr lang="el-GR" sz="2400" dirty="0">
                <a:solidFill>
                  <a:srgbClr val="000000"/>
                </a:solidFill>
                <a:latin typeface="Times New Roman" pitchFamily="18" charset="0"/>
                <a:cs typeface="Times New Roman" pitchFamily="18" charset="0"/>
              </a:rPr>
              <a:t>Όταν το φως διαπερνά μία διαχωριστική επιφάνεια δύο μέσων (π.χ. από τον αέρα στο γυαλί), η συχνότητα </a:t>
            </a:r>
            <a:r>
              <a:rPr lang="el-GR" sz="2400" i="1" dirty="0">
                <a:solidFill>
                  <a:srgbClr val="000000"/>
                </a:solidFill>
                <a:latin typeface="Times New Roman" pitchFamily="18" charset="0"/>
                <a:cs typeface="Times New Roman" pitchFamily="18" charset="0"/>
              </a:rPr>
              <a:t>f</a:t>
            </a:r>
            <a:r>
              <a:rPr lang="el-GR" sz="2400" dirty="0">
                <a:solidFill>
                  <a:srgbClr val="000000"/>
                </a:solidFill>
                <a:latin typeface="Times New Roman" pitchFamily="18" charset="0"/>
                <a:cs typeface="Times New Roman" pitchFamily="18" charset="0"/>
              </a:rPr>
              <a:t> παραμένει αμετάβλητη. Τούτο γίνεται σαφές, αν σκεφτούμε το εξής</a:t>
            </a:r>
            <a:r>
              <a:rPr lang="el-GR" sz="2400" b="1" dirty="0">
                <a:solidFill>
                  <a:srgbClr val="000000"/>
                </a:solidFill>
                <a:latin typeface="Times New Roman" pitchFamily="18" charset="0"/>
                <a:cs typeface="Times New Roman" pitchFamily="18" charset="0"/>
              </a:rPr>
              <a:t>: το φως είναι κύμα, άρα ο αριθμός των μηκών κύματος που προσπίπτουν στη διαχωριστική επιφάνεια, ανά μονάδα χρόνου, είναι ίσος με τον αριθμό των μηκών κύματος που διέρχονται από αυτήν ανά μονάδα χρόνου. </a:t>
            </a:r>
            <a:r>
              <a:rPr lang="el-GR" sz="2400" dirty="0">
                <a:solidFill>
                  <a:srgbClr val="000000"/>
                </a:solidFill>
                <a:latin typeface="Times New Roman" pitchFamily="18" charset="0"/>
                <a:cs typeface="Times New Roman" pitchFamily="18" charset="0"/>
              </a:rPr>
              <a:t>Αν δε συνέβαινε αυτό, η διαχωριστική επιφάνεια έπρεπε </a:t>
            </a:r>
            <a:r>
              <a:rPr lang="el-GR" sz="2400" b="1" dirty="0">
                <a:solidFill>
                  <a:srgbClr val="000000"/>
                </a:solidFill>
                <a:latin typeface="Times New Roman" pitchFamily="18" charset="0"/>
                <a:cs typeface="Times New Roman" pitchFamily="18" charset="0"/>
              </a:rPr>
              <a:t>να δημιουργεί νέα κύματα ή να εξαφανίζει τα ήδη υπάρχοντα</a:t>
            </a:r>
            <a:r>
              <a:rPr lang="el-GR" sz="2400" dirty="0">
                <a:solidFill>
                  <a:srgbClr val="000000"/>
                </a:solidFill>
                <a:latin typeface="Times New Roman" pitchFamily="18" charset="0"/>
                <a:cs typeface="Times New Roman" pitchFamily="18" charset="0"/>
              </a:rPr>
              <a:t>. Δεν έχει παρατηρηθεί όμως τέτοιος μηχανισμός, που σημαίνει ότι η συχνότητα παραμένει σταθερή, καθώς το φως διέρχεται από τη διαχωριστική επιφάνεια.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out)">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ΕΡΩΤΗΣΕΙΣ</a:t>
            </a:r>
          </a:p>
        </p:txBody>
      </p:sp>
      <p:sp>
        <p:nvSpPr>
          <p:cNvPr id="3" name="2 - Ορθογώνιο"/>
          <p:cNvSpPr/>
          <p:nvPr/>
        </p:nvSpPr>
        <p:spPr>
          <a:xfrm>
            <a:off x="1919536" y="692696"/>
            <a:ext cx="8352928" cy="1584176"/>
          </a:xfrm>
          <a:prstGeom prst="rect">
            <a:avLst/>
          </a:prstGeom>
        </p:spPr>
        <p:txBody>
          <a:bodyPr wrap="square">
            <a:spAutoFit/>
          </a:bodyPr>
          <a:lstStyle/>
          <a:p>
            <a:pPr algn="just" fontAlgn="base">
              <a:spcBef>
                <a:spcPct val="0"/>
              </a:spcBef>
              <a:spcAft>
                <a:spcPct val="0"/>
              </a:spcAft>
            </a:pPr>
            <a:r>
              <a:rPr lang="el-GR" sz="2400" dirty="0">
                <a:solidFill>
                  <a:srgbClr val="000000"/>
                </a:solidFill>
                <a:latin typeface="Times New Roman" pitchFamily="18" charset="0"/>
                <a:cs typeface="Times New Roman" pitchFamily="18" charset="0"/>
              </a:rPr>
              <a:t>5.</a:t>
            </a:r>
            <a:r>
              <a:rPr lang="en-US" sz="2400" dirty="0">
                <a:solidFill>
                  <a:srgbClr val="000000"/>
                </a:solidFill>
                <a:latin typeface="Times New Roman" pitchFamily="18" charset="0"/>
                <a:cs typeface="Times New Roman" pitchFamily="18" charset="0"/>
              </a:rPr>
              <a:t> </a:t>
            </a:r>
            <a:r>
              <a:rPr lang="el-GR" sz="2400" dirty="0">
                <a:solidFill>
                  <a:srgbClr val="000000"/>
                </a:solidFill>
                <a:latin typeface="Times New Roman" pitchFamily="18" charset="0"/>
                <a:cs typeface="Times New Roman" pitchFamily="18" charset="0"/>
              </a:rPr>
              <a:t>Εξηγήστε γιατί το μήκος κύματος μίας μονοχρωματικής ακτινοβολίας, που διαδίδεται σε δύο οπτικά υλικά μέσα, έχει μικρότερη τιμή στο πυκνότερο μέσο σε σχέση με αυτήν που έχει στο αραιότερο.</a:t>
            </a:r>
          </a:p>
        </p:txBody>
      </p:sp>
      <p:grpSp>
        <p:nvGrpSpPr>
          <p:cNvPr id="6" name="5 - Ομάδα"/>
          <p:cNvGrpSpPr/>
          <p:nvPr/>
        </p:nvGrpSpPr>
        <p:grpSpPr>
          <a:xfrm>
            <a:off x="1847529" y="2348880"/>
            <a:ext cx="8328925" cy="4104456"/>
            <a:chOff x="323528" y="2348880"/>
            <a:chExt cx="8328925" cy="4104456"/>
          </a:xfrm>
        </p:grpSpPr>
        <p:pic>
          <p:nvPicPr>
            <p:cNvPr id="215042" name="Picture 2"/>
            <p:cNvPicPr>
              <a:picLocks noChangeAspect="1" noChangeArrowheads="1"/>
            </p:cNvPicPr>
            <p:nvPr/>
          </p:nvPicPr>
          <p:blipFill>
            <a:blip r:embed="rId2" cstate="print">
              <a:clrChange>
                <a:clrFrom>
                  <a:srgbClr val="FFFFFF"/>
                </a:clrFrom>
                <a:clrTo>
                  <a:srgbClr val="FFFFFF">
                    <a:alpha val="0"/>
                  </a:srgbClr>
                </a:clrTo>
              </a:clrChange>
              <a:lum bright="-20000"/>
            </a:blip>
            <a:srcRect/>
            <a:stretch>
              <a:fillRect/>
            </a:stretch>
          </p:blipFill>
          <p:spPr bwMode="auto">
            <a:xfrm>
              <a:off x="323528" y="2348880"/>
              <a:ext cx="5256997" cy="4104456"/>
            </a:xfrm>
            <a:prstGeom prst="rect">
              <a:avLst/>
            </a:prstGeom>
            <a:noFill/>
            <a:ln w="9525">
              <a:noFill/>
              <a:miter lim="800000"/>
              <a:headEnd/>
              <a:tailEnd/>
            </a:ln>
          </p:spPr>
        </p:pic>
        <p:pic>
          <p:nvPicPr>
            <p:cNvPr id="215044" name="Picture 4" descr="1-4γ Εικόνα που δείχνει τη μείωση του μήκους κύματος, όταν το φως διέρχεται από οπτικά αραιότερο σε οπτικά πυκνότερο μέσο. Ισχύει στην περίπτωση αυτή n2 &gt; n1, και λ2 &lt; λ1. Το οπτικά πυκνότερο μέσο είναι αυτό που έχει το μεγαλύτερο δείκτη διάθλασης."/>
            <p:cNvPicPr>
              <a:picLocks noChangeAspect="1" noChangeArrowheads="1"/>
            </p:cNvPicPr>
            <p:nvPr/>
          </p:nvPicPr>
          <p:blipFill>
            <a:blip r:embed="rId3" cstate="print"/>
            <a:srcRect/>
            <a:stretch>
              <a:fillRect/>
            </a:stretch>
          </p:blipFill>
          <p:spPr bwMode="auto">
            <a:xfrm>
              <a:off x="5796136" y="2348880"/>
              <a:ext cx="2856317" cy="1224136"/>
            </a:xfrm>
            <a:prstGeom prst="rect">
              <a:avLst/>
            </a:prstGeom>
            <a:noFill/>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righ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ΕΡΩΤΗΣΕΙΣ</a:t>
            </a:r>
          </a:p>
        </p:txBody>
      </p:sp>
      <p:sp>
        <p:nvSpPr>
          <p:cNvPr id="3" name="2 - Ορθογώνιο"/>
          <p:cNvSpPr/>
          <p:nvPr/>
        </p:nvSpPr>
        <p:spPr>
          <a:xfrm>
            <a:off x="1991544" y="764705"/>
            <a:ext cx="8136904" cy="2431435"/>
          </a:xfrm>
          <a:prstGeom prst="rect">
            <a:avLst/>
          </a:prstGeom>
        </p:spPr>
        <p:txBody>
          <a:bodyPr wrap="square">
            <a:spAutoFit/>
          </a:bodyPr>
          <a:lstStyle/>
          <a:p>
            <a:pPr marL="457200" indent="-457200" fontAlgn="base">
              <a:spcBef>
                <a:spcPct val="0"/>
              </a:spcBef>
              <a:spcAft>
                <a:spcPct val="0"/>
              </a:spcAft>
              <a:buFontTx/>
              <a:buAutoNum type="arabicPeriod" startAt="6"/>
            </a:pPr>
            <a:r>
              <a:rPr lang="el-GR" sz="2400" dirty="0">
                <a:solidFill>
                  <a:srgbClr val="000000"/>
                </a:solidFill>
                <a:latin typeface="Times New Roman" pitchFamily="18" charset="0"/>
                <a:cs typeface="Times New Roman" pitchFamily="18" charset="0"/>
              </a:rPr>
              <a:t>Όταν το φως μεταβαίνει από ένα μέσο σε κάποιο άλλο δεν μεταβάλλονται:</a:t>
            </a:r>
            <a:endParaRPr lang="en-US" sz="2400" dirty="0">
              <a:solidFill>
                <a:srgbClr val="000000"/>
              </a:solidFill>
              <a:latin typeface="Times New Roman" pitchFamily="18" charset="0"/>
              <a:cs typeface="Times New Roman" pitchFamily="18" charset="0"/>
            </a:endParaRPr>
          </a:p>
          <a:p>
            <a:pPr marL="457200" indent="-457200" fontAlgn="base">
              <a:spcBef>
                <a:spcPct val="0"/>
              </a:spcBef>
              <a:spcAft>
                <a:spcPct val="0"/>
              </a:spcAft>
            </a:pPr>
            <a:endParaRPr lang="el-GR" sz="800" dirty="0">
              <a:solidFill>
                <a:srgbClr val="000000"/>
              </a:solidFill>
              <a:latin typeface="Times New Roman" pitchFamily="18" charset="0"/>
              <a:cs typeface="Times New Roman" pitchFamily="18" charset="0"/>
            </a:endParaRPr>
          </a:p>
          <a:p>
            <a:pPr fontAlgn="base">
              <a:spcBef>
                <a:spcPct val="0"/>
              </a:spcBef>
              <a:spcAft>
                <a:spcPct val="0"/>
              </a:spcAft>
            </a:pPr>
            <a:r>
              <a:rPr lang="el-GR" sz="2400" dirty="0">
                <a:solidFill>
                  <a:srgbClr val="000000"/>
                </a:solidFill>
                <a:latin typeface="Times New Roman" pitchFamily="18" charset="0"/>
                <a:cs typeface="Times New Roman" pitchFamily="18" charset="0"/>
              </a:rPr>
              <a:t>α. το μήκος κύματος και η ταχύτητά του.</a:t>
            </a:r>
          </a:p>
          <a:p>
            <a:pPr fontAlgn="base">
              <a:spcBef>
                <a:spcPct val="0"/>
              </a:spcBef>
              <a:spcAft>
                <a:spcPct val="0"/>
              </a:spcAft>
            </a:pPr>
            <a:r>
              <a:rPr lang="el-GR" sz="2400" dirty="0">
                <a:solidFill>
                  <a:srgbClr val="000000"/>
                </a:solidFill>
                <a:latin typeface="Times New Roman" pitchFamily="18" charset="0"/>
                <a:cs typeface="Times New Roman" pitchFamily="18" charset="0"/>
              </a:rPr>
              <a:t>β. η συχνότητα και το μήκος κύματος του.</a:t>
            </a:r>
          </a:p>
          <a:p>
            <a:pPr fontAlgn="base">
              <a:spcBef>
                <a:spcPct val="0"/>
              </a:spcBef>
              <a:spcAft>
                <a:spcPct val="0"/>
              </a:spcAft>
            </a:pPr>
            <a:r>
              <a:rPr lang="el-GR" sz="2400" dirty="0">
                <a:solidFill>
                  <a:srgbClr val="000000"/>
                </a:solidFill>
                <a:latin typeface="Times New Roman" pitchFamily="18" charset="0"/>
                <a:cs typeface="Times New Roman" pitchFamily="18" charset="0"/>
              </a:rPr>
              <a:t>γ. η ταχύτητά του και η ενέργεια των φωτονίων.</a:t>
            </a:r>
          </a:p>
          <a:p>
            <a:pPr fontAlgn="base">
              <a:spcBef>
                <a:spcPct val="0"/>
              </a:spcBef>
              <a:spcAft>
                <a:spcPct val="0"/>
              </a:spcAft>
            </a:pPr>
            <a:r>
              <a:rPr lang="el-GR" sz="2400" dirty="0">
                <a:solidFill>
                  <a:srgbClr val="000000"/>
                </a:solidFill>
                <a:latin typeface="Times New Roman" pitchFamily="18" charset="0"/>
                <a:cs typeface="Times New Roman" pitchFamily="18" charset="0"/>
              </a:rPr>
              <a:t>δ. η ενέργεια των φωτονίων και η συχνότητά του.</a:t>
            </a:r>
          </a:p>
        </p:txBody>
      </p:sp>
      <p:sp>
        <p:nvSpPr>
          <p:cNvPr id="4" name="3 - Έλλειψη"/>
          <p:cNvSpPr/>
          <p:nvPr/>
        </p:nvSpPr>
        <p:spPr>
          <a:xfrm>
            <a:off x="1991544" y="2708920"/>
            <a:ext cx="360040" cy="504056"/>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l-GR" sz="2400">
              <a:solidFill>
                <a:srgbClr val="FFFFFF"/>
              </a:solidFill>
              <a:latin typeface="Times New Roman"/>
              <a:cs typeface="Times New Roman"/>
            </a:endParaRPr>
          </a:p>
        </p:txBody>
      </p:sp>
      <p:sp>
        <p:nvSpPr>
          <p:cNvPr id="5" name="4 - Ορθογώνιο"/>
          <p:cNvSpPr/>
          <p:nvPr/>
        </p:nvSpPr>
        <p:spPr>
          <a:xfrm>
            <a:off x="1524000" y="3441680"/>
            <a:ext cx="9144000" cy="3416320"/>
          </a:xfrm>
          <a:prstGeom prst="rect">
            <a:avLst/>
          </a:prstGeom>
        </p:spPr>
        <p:txBody>
          <a:bodyPr wrap="square">
            <a:spAutoFit/>
          </a:bodyPr>
          <a:lstStyle/>
          <a:p>
            <a:pPr fontAlgn="base">
              <a:spcBef>
                <a:spcPct val="0"/>
              </a:spcBef>
              <a:spcAft>
                <a:spcPct val="0"/>
              </a:spcAft>
            </a:pPr>
            <a:r>
              <a:rPr lang="el-GR" sz="2400" dirty="0">
                <a:solidFill>
                  <a:srgbClr val="000000"/>
                </a:solidFill>
                <a:latin typeface="Times New Roman" pitchFamily="18" charset="0"/>
                <a:cs typeface="Times New Roman" pitchFamily="18" charset="0"/>
              </a:rPr>
              <a:t>7. Σημειώστε με Σ ή Λ όποιες από τις παρακάτω προτάσεις είναι σωστές ή λάθος αντίστοιχα:</a:t>
            </a:r>
          </a:p>
          <a:p>
            <a:pPr fontAlgn="base">
              <a:spcBef>
                <a:spcPct val="0"/>
              </a:spcBef>
              <a:spcAft>
                <a:spcPct val="0"/>
              </a:spcAft>
            </a:pPr>
            <a:r>
              <a:rPr lang="el-GR" sz="2400" dirty="0">
                <a:solidFill>
                  <a:srgbClr val="000000"/>
                </a:solidFill>
                <a:latin typeface="Times New Roman" pitchFamily="18" charset="0"/>
                <a:cs typeface="Times New Roman" pitchFamily="18" charset="0"/>
              </a:rPr>
              <a:t>α. Το φως διαδίδεται σε όλα τα οπτικά υλικά μέσα με ταχύτητα περίπου 3×10</a:t>
            </a:r>
            <a:r>
              <a:rPr lang="el-GR" sz="2400" baseline="30000" dirty="0">
                <a:solidFill>
                  <a:srgbClr val="000000"/>
                </a:solidFill>
                <a:latin typeface="Times New Roman" pitchFamily="18" charset="0"/>
                <a:cs typeface="Times New Roman" pitchFamily="18" charset="0"/>
              </a:rPr>
              <a:t>8</a:t>
            </a:r>
            <a:r>
              <a:rPr lang="el-GR" sz="2400" dirty="0">
                <a:solidFill>
                  <a:srgbClr val="000000"/>
                </a:solidFill>
                <a:latin typeface="Times New Roman" pitchFamily="18" charset="0"/>
                <a:cs typeface="Times New Roman" pitchFamily="18" charset="0"/>
              </a:rPr>
              <a:t>m/s.</a:t>
            </a:r>
          </a:p>
          <a:p>
            <a:pPr fontAlgn="base">
              <a:spcBef>
                <a:spcPct val="0"/>
              </a:spcBef>
              <a:spcAft>
                <a:spcPct val="0"/>
              </a:spcAft>
            </a:pPr>
            <a:r>
              <a:rPr lang="el-GR" sz="2400" dirty="0">
                <a:solidFill>
                  <a:srgbClr val="000000"/>
                </a:solidFill>
                <a:latin typeface="Times New Roman" pitchFamily="18" charset="0"/>
                <a:cs typeface="Times New Roman" pitchFamily="18" charset="0"/>
              </a:rPr>
              <a:t>β. Το φως διαδίδεται στο κενό με ταχύτητα περίπου 3×10</a:t>
            </a:r>
            <a:r>
              <a:rPr lang="el-GR" sz="2400" baseline="30000" dirty="0">
                <a:solidFill>
                  <a:srgbClr val="000000"/>
                </a:solidFill>
                <a:latin typeface="Times New Roman" pitchFamily="18" charset="0"/>
                <a:cs typeface="Times New Roman" pitchFamily="18" charset="0"/>
              </a:rPr>
              <a:t>8</a:t>
            </a:r>
            <a:r>
              <a:rPr lang="el-GR" sz="2400" dirty="0">
                <a:solidFill>
                  <a:srgbClr val="000000"/>
                </a:solidFill>
                <a:latin typeface="Times New Roman" pitchFamily="18" charset="0"/>
                <a:cs typeface="Times New Roman" pitchFamily="18" charset="0"/>
              </a:rPr>
              <a:t>m/s.</a:t>
            </a:r>
          </a:p>
          <a:p>
            <a:pPr fontAlgn="base">
              <a:spcBef>
                <a:spcPct val="0"/>
              </a:spcBef>
              <a:spcAft>
                <a:spcPct val="0"/>
              </a:spcAft>
            </a:pPr>
            <a:r>
              <a:rPr lang="el-GR" sz="2400" dirty="0">
                <a:solidFill>
                  <a:srgbClr val="000000"/>
                </a:solidFill>
                <a:latin typeface="Times New Roman" pitchFamily="18" charset="0"/>
                <a:cs typeface="Times New Roman" pitchFamily="18" charset="0"/>
              </a:rPr>
              <a:t>γ. Η ταχύτητα του φωτός μικραίνει, όταν το φως περνά από πυκνότερο σε αραιότερο οπτικό υλικό μέσο.</a:t>
            </a:r>
          </a:p>
          <a:p>
            <a:pPr fontAlgn="base">
              <a:spcBef>
                <a:spcPct val="0"/>
              </a:spcBef>
              <a:spcAft>
                <a:spcPct val="0"/>
              </a:spcAft>
            </a:pPr>
            <a:r>
              <a:rPr lang="el-GR" sz="2400" dirty="0">
                <a:solidFill>
                  <a:srgbClr val="000000"/>
                </a:solidFill>
                <a:latin typeface="Times New Roman" pitchFamily="18" charset="0"/>
                <a:cs typeface="Times New Roman" pitchFamily="18" charset="0"/>
              </a:rPr>
              <a:t>δ. Η ταχύτητα του φωτός μικραίνει, όταν το φως περνά από αραιότερο σε πυκνότερο οπτικό υλικό μέσο.</a:t>
            </a:r>
          </a:p>
        </p:txBody>
      </p:sp>
      <p:sp>
        <p:nvSpPr>
          <p:cNvPr id="6" name="5 - TextBox"/>
          <p:cNvSpPr txBox="1"/>
          <p:nvPr/>
        </p:nvSpPr>
        <p:spPr>
          <a:xfrm>
            <a:off x="2855640" y="4509121"/>
            <a:ext cx="899592" cy="461665"/>
          </a:xfrm>
          <a:prstGeom prst="rect">
            <a:avLst/>
          </a:prstGeom>
          <a:noFill/>
        </p:spPr>
        <p:txBody>
          <a:bodyPr wrap="square" rtlCol="0">
            <a:spAutoFit/>
          </a:bodyPr>
          <a:lstStyle/>
          <a:p>
            <a:pPr fontAlgn="base">
              <a:spcBef>
                <a:spcPct val="0"/>
              </a:spcBef>
              <a:spcAft>
                <a:spcPct val="0"/>
              </a:spcAft>
            </a:pPr>
            <a:r>
              <a:rPr lang="el-GR" sz="2400" b="1" dirty="0">
                <a:solidFill>
                  <a:srgbClr val="C00000"/>
                </a:solidFill>
                <a:latin typeface="Times New Roman" pitchFamily="18" charset="0"/>
                <a:cs typeface="Times New Roman" pitchFamily="18" charset="0"/>
              </a:rPr>
              <a:t>Λ</a:t>
            </a:r>
          </a:p>
        </p:txBody>
      </p:sp>
      <p:sp>
        <p:nvSpPr>
          <p:cNvPr id="7" name="6 - TextBox"/>
          <p:cNvSpPr txBox="1"/>
          <p:nvPr/>
        </p:nvSpPr>
        <p:spPr>
          <a:xfrm>
            <a:off x="9264352" y="4869161"/>
            <a:ext cx="899592" cy="461665"/>
          </a:xfrm>
          <a:prstGeom prst="rect">
            <a:avLst/>
          </a:prstGeom>
          <a:noFill/>
        </p:spPr>
        <p:txBody>
          <a:bodyPr wrap="square" rtlCol="0">
            <a:spAutoFit/>
          </a:bodyPr>
          <a:lstStyle/>
          <a:p>
            <a:pPr fontAlgn="base">
              <a:spcBef>
                <a:spcPct val="0"/>
              </a:spcBef>
              <a:spcAft>
                <a:spcPct val="0"/>
              </a:spcAft>
            </a:pPr>
            <a:r>
              <a:rPr lang="el-GR" sz="2400" b="1" dirty="0">
                <a:solidFill>
                  <a:srgbClr val="C00000"/>
                </a:solidFill>
                <a:latin typeface="Times New Roman" pitchFamily="18" charset="0"/>
                <a:cs typeface="Times New Roman" pitchFamily="18" charset="0"/>
              </a:rPr>
              <a:t>Σ</a:t>
            </a:r>
          </a:p>
        </p:txBody>
      </p:sp>
      <p:sp>
        <p:nvSpPr>
          <p:cNvPr id="8" name="7 - TextBox"/>
          <p:cNvSpPr txBox="1"/>
          <p:nvPr/>
        </p:nvSpPr>
        <p:spPr>
          <a:xfrm>
            <a:off x="5663952" y="5661249"/>
            <a:ext cx="899592" cy="461665"/>
          </a:xfrm>
          <a:prstGeom prst="rect">
            <a:avLst/>
          </a:prstGeom>
          <a:noFill/>
        </p:spPr>
        <p:txBody>
          <a:bodyPr wrap="square" rtlCol="0">
            <a:spAutoFit/>
          </a:bodyPr>
          <a:lstStyle/>
          <a:p>
            <a:pPr fontAlgn="base">
              <a:spcBef>
                <a:spcPct val="0"/>
              </a:spcBef>
              <a:spcAft>
                <a:spcPct val="0"/>
              </a:spcAft>
            </a:pPr>
            <a:r>
              <a:rPr lang="el-GR" sz="2400" b="1" dirty="0">
                <a:solidFill>
                  <a:srgbClr val="C00000"/>
                </a:solidFill>
                <a:latin typeface="Times New Roman" pitchFamily="18" charset="0"/>
                <a:cs typeface="Times New Roman" pitchFamily="18" charset="0"/>
              </a:rPr>
              <a:t>Λ</a:t>
            </a:r>
          </a:p>
        </p:txBody>
      </p:sp>
      <p:sp>
        <p:nvSpPr>
          <p:cNvPr id="9" name="8 - TextBox"/>
          <p:cNvSpPr txBox="1"/>
          <p:nvPr/>
        </p:nvSpPr>
        <p:spPr>
          <a:xfrm>
            <a:off x="5735960" y="6396336"/>
            <a:ext cx="899592" cy="461665"/>
          </a:xfrm>
          <a:prstGeom prst="rect">
            <a:avLst/>
          </a:prstGeom>
          <a:noFill/>
        </p:spPr>
        <p:txBody>
          <a:bodyPr wrap="square" rtlCol="0">
            <a:spAutoFit/>
          </a:bodyPr>
          <a:lstStyle/>
          <a:p>
            <a:pPr fontAlgn="base">
              <a:spcBef>
                <a:spcPct val="0"/>
              </a:spcBef>
              <a:spcAft>
                <a:spcPct val="0"/>
              </a:spcAft>
            </a:pPr>
            <a:r>
              <a:rPr lang="el-GR" sz="2400" b="1" dirty="0">
                <a:solidFill>
                  <a:srgbClr val="C00000"/>
                </a:solidFill>
                <a:latin typeface="Times New Roman" pitchFamily="18" charset="0"/>
                <a:cs typeface="Times New Roman" pitchFamily="18" charset="0"/>
              </a:rPr>
              <a:t>Σ</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out)">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wipe(left)">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Effect transition="in" filter="wipe(left)">
                                      <p:cBhvr>
                                        <p:cTn id="31" dur="500"/>
                                        <p:tgtEl>
                                          <p:spTgt spid="5">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5">
                                            <p:txEl>
                                              <p:pRg st="3" end="3"/>
                                            </p:txEl>
                                          </p:spTgt>
                                        </p:tgtEl>
                                        <p:attrNameLst>
                                          <p:attrName>style.visibility</p:attrName>
                                        </p:attrNameLst>
                                      </p:cBhvr>
                                      <p:to>
                                        <p:strVal val="visible"/>
                                      </p:to>
                                    </p:set>
                                    <p:animEffect transition="in" filter="wipe(left)">
                                      <p:cBhvr>
                                        <p:cTn id="40" dur="500"/>
                                        <p:tgtEl>
                                          <p:spTgt spid="5">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5">
                                            <p:txEl>
                                              <p:pRg st="4" end="4"/>
                                            </p:txEl>
                                          </p:spTgt>
                                        </p:tgtEl>
                                        <p:attrNameLst>
                                          <p:attrName>style.visibility</p:attrName>
                                        </p:attrNameLst>
                                      </p:cBhvr>
                                      <p:to>
                                        <p:strVal val="visible"/>
                                      </p:to>
                                    </p:set>
                                    <p:animEffect transition="in" filter="wipe(left)">
                                      <p:cBhvr>
                                        <p:cTn id="49" dur="500"/>
                                        <p:tgtEl>
                                          <p:spTgt spid="5">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ΕΡΩΤΗΣΕΙΣ</a:t>
            </a:r>
          </a:p>
        </p:txBody>
      </p:sp>
      <p:sp>
        <p:nvSpPr>
          <p:cNvPr id="3" name="2 - Ορθογώνιο"/>
          <p:cNvSpPr/>
          <p:nvPr/>
        </p:nvSpPr>
        <p:spPr>
          <a:xfrm>
            <a:off x="1775520" y="620690"/>
            <a:ext cx="8496944" cy="461665"/>
          </a:xfrm>
          <a:prstGeom prst="rect">
            <a:avLst/>
          </a:prstGeom>
        </p:spPr>
        <p:txBody>
          <a:bodyPr wrap="square">
            <a:spAutoFit/>
          </a:bodyPr>
          <a:lstStyle/>
          <a:p>
            <a:pPr fontAlgn="base">
              <a:spcBef>
                <a:spcPct val="0"/>
              </a:spcBef>
              <a:spcAft>
                <a:spcPct val="0"/>
              </a:spcAft>
            </a:pPr>
            <a:r>
              <a:rPr lang="el-GR" sz="2400" dirty="0">
                <a:solidFill>
                  <a:srgbClr val="000000"/>
                </a:solidFill>
                <a:latin typeface="Times New Roman" pitchFamily="18" charset="0"/>
                <a:cs typeface="Times New Roman" pitchFamily="18" charset="0"/>
              </a:rPr>
              <a:t>8. Ποιο φαινόμενο ονομάζεται διασκεδασμός του φωτός;</a:t>
            </a:r>
          </a:p>
        </p:txBody>
      </p:sp>
      <p:pic>
        <p:nvPicPr>
          <p:cNvPr id="217090" name="Picture 2"/>
          <p:cNvPicPr>
            <a:picLocks noChangeAspect="1" noChangeArrowheads="1"/>
          </p:cNvPicPr>
          <p:nvPr/>
        </p:nvPicPr>
        <p:blipFill>
          <a:blip r:embed="rId2" cstate="print">
            <a:clrChange>
              <a:clrFrom>
                <a:srgbClr val="FEFEFE"/>
              </a:clrFrom>
              <a:clrTo>
                <a:srgbClr val="FEFEFE">
                  <a:alpha val="0"/>
                </a:srgbClr>
              </a:clrTo>
            </a:clrChange>
            <a:lum bright="-20000"/>
          </a:blip>
          <a:srcRect/>
          <a:stretch>
            <a:fillRect/>
          </a:stretch>
        </p:blipFill>
        <p:spPr bwMode="auto">
          <a:xfrm>
            <a:off x="1524000" y="1268760"/>
            <a:ext cx="9144000" cy="568366"/>
          </a:xfrm>
          <a:prstGeom prst="rect">
            <a:avLst/>
          </a:prstGeom>
          <a:noFill/>
          <a:ln w="9525">
            <a:noFill/>
            <a:miter lim="800000"/>
            <a:headEnd/>
            <a:tailEnd/>
          </a:ln>
        </p:spPr>
      </p:pic>
      <p:sp>
        <p:nvSpPr>
          <p:cNvPr id="5" name="4 - Ορθογώνιο"/>
          <p:cNvSpPr/>
          <p:nvPr/>
        </p:nvSpPr>
        <p:spPr>
          <a:xfrm>
            <a:off x="1703512" y="2060849"/>
            <a:ext cx="8640960" cy="830997"/>
          </a:xfrm>
          <a:prstGeom prst="rect">
            <a:avLst/>
          </a:prstGeom>
        </p:spPr>
        <p:txBody>
          <a:bodyPr wrap="square">
            <a:spAutoFit/>
          </a:bodyPr>
          <a:lstStyle/>
          <a:p>
            <a:pPr fontAlgn="base">
              <a:spcBef>
                <a:spcPct val="0"/>
              </a:spcBef>
              <a:spcAft>
                <a:spcPct val="0"/>
              </a:spcAft>
            </a:pPr>
            <a:r>
              <a:rPr lang="el-GR" sz="2400" dirty="0">
                <a:solidFill>
                  <a:srgbClr val="000000"/>
                </a:solidFill>
                <a:latin typeface="Times New Roman" pitchFamily="18" charset="0"/>
                <a:cs typeface="Times New Roman" pitchFamily="18" charset="0"/>
              </a:rPr>
              <a:t>9. Κατά την ανάλυση του λευκού φωτός παίρνουμε μία ταινία με διάφορα χρώματα. Μπορείτε να εξηγήσετε γιατί συμβαίνει αυτό;</a:t>
            </a:r>
          </a:p>
        </p:txBody>
      </p:sp>
      <p:pic>
        <p:nvPicPr>
          <p:cNvPr id="217092" name="Picture 4" descr="1-7 (α) Απεικόνιση τον διασκεδασμού που προκαλείται σε δέσμη λευκού φωτός από ένα πρίσμα. Η ταινία των εξερχόμενων χρωμάτων ονομάζεται φάσμα. (β) Τα βασικά χρώματα του φάσματος."/>
          <p:cNvPicPr>
            <a:picLocks noChangeAspect="1" noChangeArrowheads="1"/>
          </p:cNvPicPr>
          <p:nvPr/>
        </p:nvPicPr>
        <p:blipFill>
          <a:blip r:embed="rId3" cstate="print"/>
          <a:srcRect/>
          <a:stretch>
            <a:fillRect/>
          </a:stretch>
        </p:blipFill>
        <p:spPr bwMode="auto">
          <a:xfrm>
            <a:off x="1775521" y="3068960"/>
            <a:ext cx="3629025" cy="1819276"/>
          </a:xfrm>
          <a:prstGeom prst="rect">
            <a:avLst/>
          </a:prstGeom>
          <a:noFill/>
          <a:effectLst>
            <a:outerShdw blurRad="50800" dist="76200" dir="13500000" algn="br" rotWithShape="0">
              <a:prstClr val="black">
                <a:alpha val="40000"/>
              </a:prstClr>
            </a:outerShdw>
          </a:effectLst>
        </p:spPr>
      </p:pic>
      <p:sp>
        <p:nvSpPr>
          <p:cNvPr id="7" name="6 - Ορθογώνιο"/>
          <p:cNvSpPr/>
          <p:nvPr/>
        </p:nvSpPr>
        <p:spPr>
          <a:xfrm>
            <a:off x="5519936" y="3284985"/>
            <a:ext cx="4950296" cy="1323439"/>
          </a:xfrm>
          <a:prstGeom prst="rect">
            <a:avLst/>
          </a:prstGeom>
        </p:spPr>
        <p:txBody>
          <a:bodyPr wrap="square">
            <a:spAutoFit/>
          </a:bodyPr>
          <a:lstStyle/>
          <a:p>
            <a:pPr algn="just" fontAlgn="base">
              <a:spcBef>
                <a:spcPct val="0"/>
              </a:spcBef>
              <a:spcAft>
                <a:spcPct val="0"/>
              </a:spcAft>
            </a:pPr>
            <a:r>
              <a:rPr lang="el-GR" sz="2000" dirty="0">
                <a:solidFill>
                  <a:srgbClr val="000000"/>
                </a:solidFill>
                <a:latin typeface="Times New Roman" pitchFamily="18" charset="0"/>
                <a:cs typeface="Times New Roman" pitchFamily="18" charset="0"/>
              </a:rPr>
              <a:t>Βλέπουμε ότι η εξερχόμενη ακτίνα έχει εκτραπεί τελικά από την αρχική της πορεία κατά γωνία φ. Η γωνία φ ονομάζεται </a:t>
            </a:r>
            <a:r>
              <a:rPr lang="el-GR" sz="2000" b="1" dirty="0">
                <a:solidFill>
                  <a:srgbClr val="000000"/>
                </a:solidFill>
                <a:latin typeface="Times New Roman" pitchFamily="18" charset="0"/>
                <a:cs typeface="Times New Roman" pitchFamily="18" charset="0"/>
              </a:rPr>
              <a:t>γωνία εκτροπής.</a:t>
            </a:r>
            <a:endParaRPr lang="el-GR" sz="2000" dirty="0">
              <a:solidFill>
                <a:srgbClr val="000000"/>
              </a:solidFill>
              <a:latin typeface="Times New Roman" pitchFamily="18" charset="0"/>
              <a:cs typeface="Times New Roman" pitchFamily="18" charset="0"/>
            </a:endParaRPr>
          </a:p>
        </p:txBody>
      </p:sp>
      <p:sp>
        <p:nvSpPr>
          <p:cNvPr id="8" name="7 - Ορθογώνιο"/>
          <p:cNvSpPr/>
          <p:nvPr/>
        </p:nvSpPr>
        <p:spPr>
          <a:xfrm>
            <a:off x="1524000" y="4869161"/>
            <a:ext cx="9144000" cy="1015663"/>
          </a:xfrm>
          <a:prstGeom prst="rect">
            <a:avLst/>
          </a:prstGeom>
        </p:spPr>
        <p:txBody>
          <a:bodyPr wrap="square">
            <a:spAutoFit/>
          </a:bodyPr>
          <a:lstStyle/>
          <a:p>
            <a:pPr algn="just" fontAlgn="base">
              <a:spcBef>
                <a:spcPct val="0"/>
              </a:spcBef>
              <a:spcAft>
                <a:spcPct val="0"/>
              </a:spcAft>
            </a:pPr>
            <a:r>
              <a:rPr lang="el-GR" sz="2000" dirty="0">
                <a:solidFill>
                  <a:srgbClr val="000000"/>
                </a:solidFill>
                <a:latin typeface="Times New Roman" pitchFamily="18" charset="0"/>
                <a:cs typeface="Times New Roman" pitchFamily="18" charset="0"/>
              </a:rPr>
              <a:t>Οι ακτίνες που εξέρχονται από το πρίσμα εκτρέπονται και διασκορπίζονται στο χώρο εξόδου, ενώ ταυτόχρονα το λευκό φως αναλύεται σε μία πολύχρωμη συνεχή ταινία, που περιλαμβάνει γνωστά χρώματα. Η ταινία αυτή ονομάζεται </a:t>
            </a:r>
            <a:r>
              <a:rPr lang="el-GR" sz="2000" b="1" dirty="0">
                <a:solidFill>
                  <a:srgbClr val="000000"/>
                </a:solidFill>
                <a:latin typeface="Times New Roman" pitchFamily="18" charset="0"/>
                <a:cs typeface="Times New Roman" pitchFamily="18" charset="0"/>
              </a:rPr>
              <a:t>φάσμα του λευκού φωτός.</a:t>
            </a:r>
            <a:endParaRPr lang="el-GR" sz="2000" dirty="0">
              <a:solidFill>
                <a:srgbClr val="000000"/>
              </a:solidFill>
              <a:latin typeface="Times New Roman" pitchFamily="18" charset="0"/>
              <a:cs typeface="Times New Roman" pitchFamily="18" charset="0"/>
            </a:endParaRPr>
          </a:p>
        </p:txBody>
      </p:sp>
      <p:sp>
        <p:nvSpPr>
          <p:cNvPr id="9" name="8 - Ορθογώνιο"/>
          <p:cNvSpPr/>
          <p:nvPr/>
        </p:nvSpPr>
        <p:spPr>
          <a:xfrm>
            <a:off x="1524000" y="5842338"/>
            <a:ext cx="9144000" cy="1015663"/>
          </a:xfrm>
          <a:prstGeom prst="rect">
            <a:avLst/>
          </a:prstGeom>
        </p:spPr>
        <p:txBody>
          <a:bodyPr wrap="square">
            <a:spAutoFit/>
          </a:bodyPr>
          <a:lstStyle/>
          <a:p>
            <a:pPr fontAlgn="base">
              <a:spcBef>
                <a:spcPct val="0"/>
              </a:spcBef>
              <a:spcAft>
                <a:spcPct val="0"/>
              </a:spcAft>
            </a:pPr>
            <a:r>
              <a:rPr lang="el-GR" sz="2000" dirty="0">
                <a:solidFill>
                  <a:srgbClr val="000000"/>
                </a:solidFill>
                <a:latin typeface="Times New Roman" pitchFamily="18" charset="0"/>
                <a:cs typeface="Times New Roman" pitchFamily="18" charset="0"/>
              </a:rPr>
              <a:t>βλέπουμε ότι οι ιώδεις ακτίνες εκτρέπονται περισσότερο, ενώ οι ερυθρές λιγότερο από τις άλλες που βρίσκονται ανάμεσά τους. Αυτό μας οδηγεί στο συμπέρασμα ότι η γωνία εκτροπής εξαρτάται από το μήκος κύματος κάθε χρώματος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217090"/>
                                        </p:tgtEl>
                                        <p:attrNameLst>
                                          <p:attrName>style.visibility</p:attrName>
                                        </p:attrNameLst>
                                      </p:cBhvr>
                                      <p:to>
                                        <p:strVal val="visible"/>
                                      </p:to>
                                    </p:set>
                                    <p:animEffect transition="in" filter="box(out)">
                                      <p:cBhvr>
                                        <p:cTn id="12" dur="500"/>
                                        <p:tgtEl>
                                          <p:spTgt spid="21709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nodeType="clickEffect">
                                  <p:stCondLst>
                                    <p:cond delay="0"/>
                                  </p:stCondLst>
                                  <p:childTnLst>
                                    <p:set>
                                      <p:cBhvr>
                                        <p:cTn id="21" dur="1" fill="hold">
                                          <p:stCondLst>
                                            <p:cond delay="0"/>
                                          </p:stCondLst>
                                        </p:cTn>
                                        <p:tgtEl>
                                          <p:spTgt spid="217092"/>
                                        </p:tgtEl>
                                        <p:attrNameLst>
                                          <p:attrName>style.visibility</p:attrName>
                                        </p:attrNameLst>
                                      </p:cBhvr>
                                      <p:to>
                                        <p:strVal val="visible"/>
                                      </p:to>
                                    </p:set>
                                    <p:animEffect transition="in" filter="box(out)">
                                      <p:cBhvr>
                                        <p:cTn id="22" dur="500"/>
                                        <p:tgtEl>
                                          <p:spTgt spid="217092"/>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ox(out)">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ox(out)">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ox(out)">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24000" y="1"/>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ΕΡΩΤΗΣΕΙΣ</a:t>
            </a:r>
          </a:p>
        </p:txBody>
      </p:sp>
      <p:sp>
        <p:nvSpPr>
          <p:cNvPr id="3" name="2 - Ορθογώνιο"/>
          <p:cNvSpPr/>
          <p:nvPr/>
        </p:nvSpPr>
        <p:spPr>
          <a:xfrm>
            <a:off x="1919536" y="620689"/>
            <a:ext cx="8352928" cy="1200329"/>
          </a:xfrm>
          <a:prstGeom prst="rect">
            <a:avLst/>
          </a:prstGeom>
        </p:spPr>
        <p:txBody>
          <a:bodyPr wrap="square">
            <a:spAutoFit/>
          </a:bodyPr>
          <a:lstStyle/>
          <a:p>
            <a:pPr algn="just" fontAlgn="base">
              <a:spcBef>
                <a:spcPct val="0"/>
              </a:spcBef>
              <a:spcAft>
                <a:spcPct val="0"/>
              </a:spcAft>
            </a:pPr>
            <a:r>
              <a:rPr lang="el-GR" sz="2400" dirty="0">
                <a:solidFill>
                  <a:srgbClr val="000000"/>
                </a:solidFill>
                <a:latin typeface="Times New Roman" pitchFamily="18" charset="0"/>
                <a:cs typeface="Times New Roman" pitchFamily="18" charset="0"/>
              </a:rPr>
              <a:t>10. Φως μεγαλύτερου μήκους κύματος (ερυθρό) έχει μεγαλύτερη ταχύτητα σε ένα μέσο από φως μικρότερου μήκους κύματος (ιώδες); Να εξηγήσετε πως διαπιστώνουμε αυτό το γεγονός.</a:t>
            </a:r>
          </a:p>
        </p:txBody>
      </p:sp>
      <p:pic>
        <p:nvPicPr>
          <p:cNvPr id="219138" name="Picture 2"/>
          <p:cNvPicPr>
            <a:picLocks noChangeAspect="1" noChangeArrowheads="1"/>
          </p:cNvPicPr>
          <p:nvPr/>
        </p:nvPicPr>
        <p:blipFill>
          <a:blip r:embed="rId2" cstate="print">
            <a:clrChange>
              <a:clrFrom>
                <a:srgbClr val="FEFEFE"/>
              </a:clrFrom>
              <a:clrTo>
                <a:srgbClr val="FEFEFE">
                  <a:alpha val="0"/>
                </a:srgbClr>
              </a:clrTo>
            </a:clrChange>
            <a:lum bright="-20000"/>
          </a:blip>
          <a:srcRect/>
          <a:stretch>
            <a:fillRect/>
          </a:stretch>
        </p:blipFill>
        <p:spPr bwMode="auto">
          <a:xfrm>
            <a:off x="1524001" y="2157413"/>
            <a:ext cx="9143999" cy="220148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ou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219138"/>
                                        </p:tgtEl>
                                        <p:attrNameLst>
                                          <p:attrName>style.visibility</p:attrName>
                                        </p:attrNameLst>
                                      </p:cBhvr>
                                      <p:to>
                                        <p:strVal val="visible"/>
                                      </p:to>
                                    </p:set>
                                    <p:animEffect transition="in" filter="box(out)">
                                      <p:cBhvr>
                                        <p:cTn id="12" dur="500"/>
                                        <p:tgtEl>
                                          <p:spTgt spid="219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75520" y="692696"/>
            <a:ext cx="8568952" cy="4176464"/>
          </a:xfrm>
          <a:prstGeom prst="rect">
            <a:avLst/>
          </a:prstGeom>
        </p:spPr>
        <p:txBody>
          <a:bodyPr wrap="square">
            <a:spAutoFit/>
          </a:bodyPr>
          <a:lstStyle/>
          <a:p>
            <a:pPr algn="just" fontAlgn="base">
              <a:spcBef>
                <a:spcPct val="0"/>
              </a:spcBef>
              <a:spcAft>
                <a:spcPct val="0"/>
              </a:spcAft>
            </a:pPr>
            <a:r>
              <a:rPr lang="el-GR" sz="2400" dirty="0">
                <a:solidFill>
                  <a:srgbClr val="000000"/>
                </a:solidFill>
                <a:latin typeface="Times New Roman" pitchFamily="18" charset="0"/>
                <a:cs typeface="Times New Roman" pitchFamily="18" charset="0"/>
              </a:rPr>
              <a:t>11. Δύο μονοχρωματικές ακτίνες φωτός, η κόκκινη και η κίτρινη, εκτρέπονται από γυάλινο πρίσμα. Ποιες από τις προτάσεις που ακολουθούν είναι σωστές;</a:t>
            </a:r>
          </a:p>
          <a:p>
            <a:pPr algn="just" fontAlgn="base">
              <a:spcBef>
                <a:spcPct val="0"/>
              </a:spcBef>
              <a:spcAft>
                <a:spcPct val="0"/>
              </a:spcAft>
            </a:pPr>
            <a:r>
              <a:rPr lang="el-GR" sz="2400" dirty="0">
                <a:solidFill>
                  <a:srgbClr val="000000"/>
                </a:solidFill>
                <a:latin typeface="Times New Roman" pitchFamily="18" charset="0"/>
                <a:cs typeface="Times New Roman" pitchFamily="18" charset="0"/>
              </a:rPr>
              <a:t>α. Η γωνία εκτροπής της κόκκινης είναι μικρότερη από την αντίστοιχη της κίτρινης.</a:t>
            </a:r>
          </a:p>
          <a:p>
            <a:pPr algn="just" fontAlgn="base">
              <a:spcBef>
                <a:spcPct val="0"/>
              </a:spcBef>
              <a:spcAft>
                <a:spcPct val="0"/>
              </a:spcAft>
            </a:pPr>
            <a:r>
              <a:rPr lang="el-GR" sz="2400" dirty="0">
                <a:solidFill>
                  <a:srgbClr val="000000"/>
                </a:solidFill>
                <a:latin typeface="Times New Roman" pitchFamily="18" charset="0"/>
                <a:cs typeface="Times New Roman" pitchFamily="18" charset="0"/>
              </a:rPr>
              <a:t>β. Η γωνία εκτροπής της κόκκινης είναι μεγαλύτερη από την αντίστοιχη της κίτρινης.</a:t>
            </a:r>
          </a:p>
          <a:p>
            <a:pPr algn="just" fontAlgn="base">
              <a:spcBef>
                <a:spcPct val="0"/>
              </a:spcBef>
              <a:spcAft>
                <a:spcPct val="0"/>
              </a:spcAft>
            </a:pPr>
            <a:r>
              <a:rPr lang="el-GR" sz="2400" dirty="0">
                <a:solidFill>
                  <a:srgbClr val="000000"/>
                </a:solidFill>
                <a:latin typeface="Times New Roman" pitchFamily="18" charset="0"/>
                <a:cs typeface="Times New Roman" pitchFamily="18" charset="0"/>
              </a:rPr>
              <a:t>γ. Η κόκκινη ακτίνα διαδίδεται στο γυαλί με μεγαλύτερη ταχύτητα από ότι η κίτρινη.</a:t>
            </a:r>
          </a:p>
          <a:p>
            <a:pPr algn="just" fontAlgn="base">
              <a:spcBef>
                <a:spcPct val="0"/>
              </a:spcBef>
              <a:spcAft>
                <a:spcPct val="0"/>
              </a:spcAft>
            </a:pPr>
            <a:r>
              <a:rPr lang="el-GR" sz="2400" dirty="0">
                <a:solidFill>
                  <a:srgbClr val="000000"/>
                </a:solidFill>
                <a:latin typeface="Times New Roman" pitchFamily="18" charset="0"/>
                <a:cs typeface="Times New Roman" pitchFamily="18" charset="0"/>
              </a:rPr>
              <a:t>δ. Η κόκκινη και η κίτρινη ακτίνα διαδίδονται στο γυαλί με την ίδια ταχύτητα.</a:t>
            </a:r>
          </a:p>
        </p:txBody>
      </p:sp>
      <p:sp>
        <p:nvSpPr>
          <p:cNvPr id="3" name="2 - Ορθογώνιο"/>
          <p:cNvSpPr/>
          <p:nvPr/>
        </p:nvSpPr>
        <p:spPr>
          <a:xfrm>
            <a:off x="1524000" y="1"/>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ΕΡΩΤΗΣΕΙΣ</a:t>
            </a:r>
          </a:p>
        </p:txBody>
      </p:sp>
      <p:sp>
        <p:nvSpPr>
          <p:cNvPr id="4" name="3 - Ορθογώνιο"/>
          <p:cNvSpPr/>
          <p:nvPr/>
        </p:nvSpPr>
        <p:spPr>
          <a:xfrm>
            <a:off x="1775520" y="1844824"/>
            <a:ext cx="8640960" cy="720080"/>
          </a:xfrm>
          <a:prstGeom prst="rect">
            <a:avLst/>
          </a:prstGeom>
          <a:solidFill>
            <a:srgbClr val="C00000">
              <a:alpha val="5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l-GR" sz="2400">
              <a:solidFill>
                <a:srgbClr val="FFFFFF"/>
              </a:solidFill>
              <a:latin typeface="Times New Roman"/>
              <a:cs typeface="Times New Roman"/>
            </a:endParaRPr>
          </a:p>
        </p:txBody>
      </p:sp>
      <p:sp>
        <p:nvSpPr>
          <p:cNvPr id="5" name="4 - Ορθογώνιο"/>
          <p:cNvSpPr/>
          <p:nvPr/>
        </p:nvSpPr>
        <p:spPr>
          <a:xfrm>
            <a:off x="1775520" y="3284984"/>
            <a:ext cx="8640960" cy="720080"/>
          </a:xfrm>
          <a:prstGeom prst="rect">
            <a:avLst/>
          </a:prstGeom>
          <a:solidFill>
            <a:srgbClr val="C00000">
              <a:alpha val="5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l-GR" sz="2400">
              <a:solidFill>
                <a:srgbClr val="FFFFFF"/>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1" name="Rectangle 1"/>
          <p:cNvSpPr>
            <a:spLocks noChangeArrowheads="1"/>
          </p:cNvSpPr>
          <p:nvPr/>
        </p:nvSpPr>
        <p:spPr bwMode="auto">
          <a:xfrm>
            <a:off x="1847528" y="631722"/>
            <a:ext cx="853244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l-GR" sz="2400" dirty="0">
                <a:solidFill>
                  <a:srgbClr val="000000"/>
                </a:solidFill>
                <a:latin typeface="Times New Roman"/>
                <a:cs typeface="Arial" pitchFamily="34" charset="0"/>
              </a:rPr>
              <a:t>12</a:t>
            </a:r>
            <a:r>
              <a:rPr lang="el-GR" sz="2400" dirty="0">
                <a:solidFill>
                  <a:srgbClr val="0D3193"/>
                </a:solidFill>
                <a:latin typeface="Times New Roman"/>
                <a:cs typeface="Arial" pitchFamily="34" charset="0"/>
              </a:rPr>
              <a:t>.</a:t>
            </a:r>
            <a:r>
              <a:rPr lang="el-GR" sz="2400" dirty="0">
                <a:solidFill>
                  <a:srgbClr val="000000"/>
                </a:solidFill>
                <a:latin typeface="Times New Roman"/>
                <a:cs typeface="Arial" pitchFamily="34" charset="0"/>
              </a:rPr>
              <a:t>Οι δείκτες διάθλασης ενός τυπικού γυαλιού, που ακολουθούν, αντιστοιχούν σε καθένα από τα χρώματα. Να κάνετε την αντιστοιχία χρώματος - δείκτη διάθλασης.</a:t>
            </a:r>
          </a:p>
        </p:txBody>
      </p:sp>
      <p:graphicFrame>
        <p:nvGraphicFramePr>
          <p:cNvPr id="4" name="3 - Πίνακας"/>
          <p:cNvGraphicFramePr>
            <a:graphicFrameLocks noGrp="1"/>
          </p:cNvGraphicFramePr>
          <p:nvPr/>
        </p:nvGraphicFramePr>
        <p:xfrm>
          <a:off x="2711624" y="2060848"/>
          <a:ext cx="5976664" cy="2376264"/>
        </p:xfrm>
        <a:graphic>
          <a:graphicData uri="http://schemas.openxmlformats.org/drawingml/2006/table">
            <a:tbl>
              <a:tblPr/>
              <a:tblGrid>
                <a:gridCol w="2988332">
                  <a:extLst>
                    <a:ext uri="{9D8B030D-6E8A-4147-A177-3AD203B41FA5}">
                      <a16:colId xmlns:a16="http://schemas.microsoft.com/office/drawing/2014/main" val="20000"/>
                    </a:ext>
                  </a:extLst>
                </a:gridCol>
                <a:gridCol w="2988332">
                  <a:extLst>
                    <a:ext uri="{9D8B030D-6E8A-4147-A177-3AD203B41FA5}">
                      <a16:colId xmlns:a16="http://schemas.microsoft.com/office/drawing/2014/main" val="20001"/>
                    </a:ext>
                  </a:extLst>
                </a:gridCol>
              </a:tblGrid>
              <a:tr h="2376264">
                <a:tc>
                  <a:txBody>
                    <a:bodyPr/>
                    <a:lstStyle/>
                    <a:p>
                      <a:pPr algn="ctr"/>
                      <a:r>
                        <a:rPr lang="el-GR" sz="2400" dirty="0"/>
                        <a:t>Ιώδης</a:t>
                      </a:r>
                    </a:p>
                    <a:p>
                      <a:pPr algn="ctr"/>
                      <a:r>
                        <a:rPr lang="el-GR" sz="2400" dirty="0"/>
                        <a:t>Μπλε</a:t>
                      </a:r>
                    </a:p>
                    <a:p>
                      <a:pPr algn="ctr"/>
                      <a:r>
                        <a:rPr lang="el-GR" sz="2400" dirty="0"/>
                        <a:t>Πράσινο</a:t>
                      </a:r>
                    </a:p>
                    <a:p>
                      <a:pPr algn="ctr"/>
                      <a:r>
                        <a:rPr lang="el-GR" sz="2400" dirty="0"/>
                        <a:t>Κίτρινο</a:t>
                      </a:r>
                    </a:p>
                    <a:p>
                      <a:pPr algn="ctr"/>
                      <a:r>
                        <a:rPr lang="el-GR" sz="2400" dirty="0"/>
                        <a:t>Πορτοκαλί</a:t>
                      </a:r>
                    </a:p>
                    <a:p>
                      <a:pPr algn="ctr"/>
                      <a:r>
                        <a:rPr lang="el-GR" sz="2400" dirty="0"/>
                        <a:t>Κόκκινο</a:t>
                      </a:r>
                    </a:p>
                  </a:txBody>
                  <a:tcPr marL="32522" marR="32522" marT="32522" marB="32522" anchor="ctr">
                    <a:lnL>
                      <a:noFill/>
                    </a:lnL>
                    <a:lnR>
                      <a:noFill/>
                    </a:lnR>
                    <a:lnT>
                      <a:noFill/>
                    </a:lnT>
                    <a:lnB>
                      <a:noFill/>
                    </a:lnB>
                    <a:lnTlToBr w="12700" cmpd="sng">
                      <a:noFill/>
                      <a:prstDash val="solid"/>
                    </a:lnTlToBr>
                    <a:lnBlToTr w="12700" cmpd="sng">
                      <a:noFill/>
                      <a:prstDash val="solid"/>
                    </a:lnBlToTr>
                  </a:tcPr>
                </a:tc>
                <a:tc>
                  <a:txBody>
                    <a:bodyPr/>
                    <a:lstStyle/>
                    <a:p>
                      <a:pPr algn="r"/>
                      <a:r>
                        <a:rPr lang="el-GR" sz="2400" dirty="0"/>
                        <a:t>1,530</a:t>
                      </a:r>
                    </a:p>
                    <a:p>
                      <a:pPr algn="r"/>
                      <a:r>
                        <a:rPr lang="el-GR" sz="2400" dirty="0"/>
                        <a:t>1,520</a:t>
                      </a:r>
                    </a:p>
                    <a:p>
                      <a:pPr algn="r"/>
                      <a:r>
                        <a:rPr lang="el-GR" sz="2400" dirty="0"/>
                        <a:t>1,517</a:t>
                      </a:r>
                    </a:p>
                    <a:p>
                      <a:pPr algn="r"/>
                      <a:r>
                        <a:rPr lang="el-GR" sz="2400" dirty="0"/>
                        <a:t>1,512</a:t>
                      </a:r>
                    </a:p>
                    <a:p>
                      <a:pPr algn="r"/>
                      <a:r>
                        <a:rPr lang="el-GR" sz="2400" dirty="0"/>
                        <a:t>1,525</a:t>
                      </a:r>
                    </a:p>
                    <a:p>
                      <a:pPr algn="r"/>
                      <a:r>
                        <a:rPr lang="el-GR" sz="2400" dirty="0"/>
                        <a:t>1,508</a:t>
                      </a:r>
                    </a:p>
                  </a:txBody>
                  <a:tcPr marL="32522" marR="32522" marT="32522" marB="32522" anchor="ctr">
                    <a:lnL>
                      <a:noFill/>
                    </a:lnL>
                    <a:lnR>
                      <a:noFill/>
                    </a:lnR>
                    <a:lnT w="12700" cmpd="sng">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5" name="4 - Ορθογώνιο"/>
          <p:cNvSpPr/>
          <p:nvPr/>
        </p:nvSpPr>
        <p:spPr>
          <a:xfrm>
            <a:off x="1524000" y="1"/>
            <a:ext cx="9144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base">
              <a:spcBef>
                <a:spcPct val="0"/>
              </a:spcBef>
              <a:spcAft>
                <a:spcPct val="0"/>
              </a:spcAft>
            </a:pPr>
            <a:r>
              <a:rPr lang="el-GR" sz="2400" b="1" dirty="0">
                <a:solidFill>
                  <a:srgbClr val="FFFFFF"/>
                </a:solidFill>
                <a:latin typeface="Times New Roman"/>
                <a:cs typeface="Times New Roman"/>
              </a:rPr>
              <a:t>ΕΡΩΤΗΣΕΙΣ</a:t>
            </a:r>
          </a:p>
        </p:txBody>
      </p:sp>
      <p:cxnSp>
        <p:nvCxnSpPr>
          <p:cNvPr id="7" name="6 - Ευθύγραμμο βέλος σύνδεσης"/>
          <p:cNvCxnSpPr/>
          <p:nvPr/>
        </p:nvCxnSpPr>
        <p:spPr>
          <a:xfrm>
            <a:off x="4727848" y="2348880"/>
            <a:ext cx="3168352" cy="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a:off x="4655840" y="2708920"/>
            <a:ext cx="3312368" cy="108012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12 - Ευθύγραμμο βέλος σύνδεσης"/>
          <p:cNvCxnSpPr/>
          <p:nvPr/>
        </p:nvCxnSpPr>
        <p:spPr>
          <a:xfrm flipV="1">
            <a:off x="4799856" y="2708920"/>
            <a:ext cx="3168352" cy="36004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p:nvPr/>
        </p:nvCxnSpPr>
        <p:spPr>
          <a:xfrm flipV="1">
            <a:off x="4727848" y="3068960"/>
            <a:ext cx="3240360" cy="36004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p:nvPr/>
        </p:nvCxnSpPr>
        <p:spPr>
          <a:xfrm flipV="1">
            <a:off x="4943872" y="3429000"/>
            <a:ext cx="3024336" cy="36004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p:nvPr/>
        </p:nvCxnSpPr>
        <p:spPr>
          <a:xfrm>
            <a:off x="4799856" y="4149080"/>
            <a:ext cx="3024336" cy="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20161"/>
                                        </p:tgtEl>
                                        <p:attrNameLst>
                                          <p:attrName>style.visibility</p:attrName>
                                        </p:attrNameLst>
                                      </p:cBhvr>
                                      <p:to>
                                        <p:strVal val="visible"/>
                                      </p:to>
                                    </p:set>
                                    <p:animEffect transition="in" filter="wipe(up)">
                                      <p:cBhvr>
                                        <p:cTn id="7" dur="500"/>
                                        <p:tgtEl>
                                          <p:spTgt spid="220161"/>
                                        </p:tgtEl>
                                      </p:cBhvr>
                                    </p:animEffect>
                                  </p:childTnLst>
                                </p:cTn>
                              </p:par>
                              <p:par>
                                <p:cTn id="8" presetID="22" presetClass="entr" presetSubtype="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up)">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down)">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wipe(left)">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down)">
                                      <p:cBhvr>
                                        <p:cTn id="35" dur="500"/>
                                        <p:tgtEl>
                                          <p:spTgt spid="1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left)">
                                      <p:cBhvr>
                                        <p:cTn id="4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1" grpId="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TotalTime>
  <Words>1571</Words>
  <Application>Microsoft Office PowerPoint</Application>
  <PresentationFormat>Widescreen</PresentationFormat>
  <Paragraphs>107</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Yiannis Chiotelis</dc:creator>
  <cp:lastModifiedBy>Yiannis Chiotelis</cp:lastModifiedBy>
  <cp:revision>1</cp:revision>
  <dcterms:created xsi:type="dcterms:W3CDTF">2020-05-15T08:42:31Z</dcterms:created>
  <dcterms:modified xsi:type="dcterms:W3CDTF">2020-05-15T08:43:48Z</dcterms:modified>
</cp:coreProperties>
</file>