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42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6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15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54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02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67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2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44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02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0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939B-0052-4FFA-B1A6-5736165C3511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4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58" name="Group 42"/>
          <p:cNvGrpSpPr>
            <a:grpSpLocks/>
          </p:cNvGrpSpPr>
          <p:nvPr/>
        </p:nvGrpSpPr>
        <p:grpSpPr bwMode="auto">
          <a:xfrm>
            <a:off x="2063750" y="260350"/>
            <a:ext cx="3956050" cy="979488"/>
            <a:chOff x="340" y="164"/>
            <a:chExt cx="2492" cy="617"/>
          </a:xfrm>
        </p:grpSpPr>
        <p:sp>
          <p:nvSpPr>
            <p:cNvPr id="860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0" y="164"/>
              <a:ext cx="385" cy="6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793" y="216"/>
              <a:ext cx="203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rgbClr val="0033CC"/>
                  </a:solidFill>
                  <a:latin typeface="Calibri"/>
                  <a:cs typeface="Times New Roman" pitchFamily="18" charset="0"/>
                </a:rPr>
                <a:t>ΚΑΡΒΟΞΥΛΙΚΑ ΟΞΕΑ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2063750" y="1412875"/>
            <a:ext cx="7875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>
                <a:solidFill>
                  <a:srgbClr val="0000FF"/>
                </a:solidFill>
                <a:latin typeface="Calibri"/>
                <a:cs typeface="Times New Roman" pitchFamily="18" charset="0"/>
                <a:sym typeface="Symbol" pitchFamily="18" charset="2"/>
              </a:rPr>
              <a:t></a:t>
            </a:r>
            <a:r>
              <a:rPr lang="el-GR">
                <a:solidFill>
                  <a:srgbClr val="0000FF"/>
                </a:solidFill>
                <a:latin typeface="Calibri"/>
                <a:cs typeface="Times New Roman" pitchFamily="18" charset="0"/>
              </a:rPr>
              <a:t> To όνομα καρβοξύλιο για τη ρίζα -COOH προκύπτει από το όνομα των ομάδων:</a:t>
            </a:r>
            <a:endParaRPr lang="en-US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algn="just" eaLnBrk="0" hangingPunct="0"/>
            <a:r>
              <a:rPr lang="el-GR" b="1" u="sng">
                <a:solidFill>
                  <a:srgbClr val="0000FF"/>
                </a:solidFill>
                <a:latin typeface="Calibri"/>
                <a:cs typeface="Times New Roman" pitchFamily="18" charset="0"/>
                <a:sym typeface="Symbol" pitchFamily="18" charset="2"/>
              </a:rPr>
              <a:t>καρβο</a:t>
            </a:r>
            <a:r>
              <a:rPr lang="el-GR">
                <a:solidFill>
                  <a:srgbClr val="0000FF"/>
                </a:solidFill>
                <a:latin typeface="Calibri"/>
                <a:cs typeface="Times New Roman" pitchFamily="18" charset="0"/>
                <a:sym typeface="Symbol" pitchFamily="18" charset="2"/>
              </a:rPr>
              <a:t>νύλιο + υδρο</a:t>
            </a:r>
            <a:r>
              <a:rPr lang="el-GR" b="1" u="sng">
                <a:solidFill>
                  <a:srgbClr val="0000FF"/>
                </a:solidFill>
                <a:latin typeface="Calibri"/>
                <a:cs typeface="Times New Roman" pitchFamily="18" charset="0"/>
                <a:sym typeface="Symbol" pitchFamily="18" charset="2"/>
              </a:rPr>
              <a:t>ξύλιο</a:t>
            </a:r>
            <a:r>
              <a:rPr lang="en-US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el-GR">
                <a:solidFill>
                  <a:srgbClr val="0000FF"/>
                </a:solidFill>
                <a:latin typeface="Calibri"/>
                <a:cs typeface="Times New Roman" pitchFamily="18" charset="0"/>
                <a:sym typeface="Symbol" pitchFamily="18" charset="2"/>
              </a:rPr>
              <a:t>που συγκροτούν τη λέξη καρβοξύλιο.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367213" y="2202807"/>
            <a:ext cx="2659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4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καρβοξύλιο  </a:t>
            </a:r>
            <a:r>
              <a:rPr lang="el-GR" sz="2400">
                <a:solidFill>
                  <a:prstClr val="black"/>
                </a:solidFill>
                <a:latin typeface="Calibri"/>
                <a:cs typeface="Times New Roman" pitchFamily="18" charset="0"/>
              </a:rPr>
              <a:t>-COOH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1919288" y="3068636"/>
            <a:ext cx="7900988" cy="469899"/>
            <a:chOff x="204" y="1979"/>
            <a:chExt cx="4977" cy="296"/>
          </a:xfrm>
        </p:grpSpPr>
        <p:grpSp>
          <p:nvGrpSpPr>
            <p:cNvPr id="86033" name="Group 17"/>
            <p:cNvGrpSpPr>
              <a:grpSpLocks/>
            </p:cNvGrpSpPr>
            <p:nvPr/>
          </p:nvGrpSpPr>
          <p:grpSpPr bwMode="auto">
            <a:xfrm>
              <a:off x="204" y="1979"/>
              <a:ext cx="3068" cy="289"/>
              <a:chOff x="657" y="1986"/>
              <a:chExt cx="3068" cy="289"/>
            </a:xfrm>
          </p:grpSpPr>
          <p:sp>
            <p:nvSpPr>
              <p:cNvPr id="86029" name="Rectangle 13"/>
              <p:cNvSpPr>
                <a:spLocks noChangeArrowheads="1"/>
              </p:cNvSpPr>
              <p:nvPr/>
            </p:nvSpPr>
            <p:spPr bwMode="auto">
              <a:xfrm>
                <a:off x="2925" y="2023"/>
                <a:ext cx="80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000" b="1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CH</a:t>
                </a:r>
                <a:r>
                  <a:rPr lang="el-GR" sz="2000" b="1" baseline="-3000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3</a:t>
                </a:r>
                <a:r>
                  <a:rPr lang="el-GR" sz="2000" b="1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COOH</a:t>
                </a:r>
                <a:r>
                  <a:rPr lang="el-GR" sz="2000" b="1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86032" name="Rectangle 16"/>
              <p:cNvSpPr>
                <a:spLocks noChangeArrowheads="1"/>
              </p:cNvSpPr>
              <p:nvPr/>
            </p:nvSpPr>
            <p:spPr bwMode="auto">
              <a:xfrm>
                <a:off x="657" y="1986"/>
                <a:ext cx="20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400">
                    <a:solidFill>
                      <a:prstClr val="black"/>
                    </a:solidFill>
                    <a:latin typeface="Calibri"/>
                  </a:rPr>
                  <a:t>Τ</a:t>
                </a:r>
                <a:r>
                  <a:rPr lang="el-GR" sz="240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ο αιθανικό ή οξικό οξύ</a:t>
                </a:r>
                <a:r>
                  <a:rPr lang="en-US" sz="240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  <p:sp>
          <p:nvSpPr>
            <p:cNvPr id="86034" name="Rectangle 18"/>
            <p:cNvSpPr>
              <a:spLocks noChangeArrowheads="1"/>
            </p:cNvSpPr>
            <p:nvPr/>
          </p:nvSpPr>
          <p:spPr bwMode="auto">
            <a:xfrm>
              <a:off x="3470" y="2023"/>
              <a:ext cx="17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</a:rPr>
                <a:t>που βρίσκεται στο ξίδι.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19289" y="3933825"/>
            <a:ext cx="8421687" cy="774700"/>
            <a:chOff x="113" y="2640"/>
            <a:chExt cx="5305" cy="488"/>
          </a:xfrm>
        </p:grpSpPr>
        <p:sp>
          <p:nvSpPr>
            <p:cNvPr id="86037" name="Rectangle 21"/>
            <p:cNvSpPr>
              <a:spLocks noChangeArrowheads="1"/>
            </p:cNvSpPr>
            <p:nvPr/>
          </p:nvSpPr>
          <p:spPr bwMode="auto">
            <a:xfrm>
              <a:off x="113" y="2659"/>
              <a:ext cx="3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</a:rPr>
                <a:t>Τ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ο 2-υδροξυπροπανικό</a:t>
              </a:r>
              <a:r>
                <a:rPr lang="el-GR" sz="2000" b="1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οξύ ή γαλακτικό οξύ</a:t>
              </a:r>
              <a:r>
                <a:rPr lang="el-GR" sz="200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aphicFrame>
          <p:nvGraphicFramePr>
            <p:cNvPr id="86038" name="Object 22"/>
            <p:cNvGraphicFramePr>
              <a:graphicFrameLocks noChangeAspect="1"/>
            </p:cNvGraphicFramePr>
            <p:nvPr/>
          </p:nvGraphicFramePr>
          <p:xfrm>
            <a:off x="3243" y="2704"/>
            <a:ext cx="998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952200" imgH="406080" progId="">
                    <p:embed/>
                  </p:oleObj>
                </mc:Choice>
                <mc:Fallback>
                  <p:oleObj r:id="rId3" imgW="952200" imgH="406080" progId="">
                    <p:embed/>
                    <p:pic>
                      <p:nvPicPr>
                        <p:cNvPr id="86038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2704"/>
                          <a:ext cx="998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40" name="Rectangle 24"/>
            <p:cNvSpPr>
              <a:spLocks noChangeArrowheads="1"/>
            </p:cNvSpPr>
            <p:nvPr/>
          </p:nvSpPr>
          <p:spPr bwMode="auto">
            <a:xfrm>
              <a:off x="4286" y="2640"/>
              <a:ext cx="11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που βρίσκεται </a:t>
              </a:r>
              <a:endParaRPr lang="el-GR" sz="2000" b="1">
                <a:solidFill>
                  <a:prstClr val="black"/>
                </a:solidFill>
                <a:latin typeface="Calibri"/>
              </a:endParaRPr>
            </a:p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στο γιαούρτι</a:t>
              </a:r>
              <a:r>
                <a:rPr lang="el-GR" sz="2000" b="1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1992313" y="5229226"/>
            <a:ext cx="7931150" cy="1044575"/>
            <a:chOff x="158" y="3385"/>
            <a:chExt cx="4996" cy="658"/>
          </a:xfrm>
        </p:grpSpPr>
        <p:sp>
          <p:nvSpPr>
            <p:cNvPr id="86043" name="Rectangle 27"/>
            <p:cNvSpPr>
              <a:spLocks noChangeArrowheads="1"/>
            </p:cNvSpPr>
            <p:nvPr/>
          </p:nvSpPr>
          <p:spPr bwMode="auto">
            <a:xfrm>
              <a:off x="158" y="3430"/>
              <a:ext cx="26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</a:rPr>
                <a:t>Τ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ο βενζοϊκό οξύ είναι αρωματικό οξύ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86045" name="Rectangle 29"/>
            <p:cNvSpPr>
              <a:spLocks noChangeArrowheads="1"/>
            </p:cNvSpPr>
            <p:nvPr/>
          </p:nvSpPr>
          <p:spPr bwMode="auto">
            <a:xfrm>
              <a:off x="2880" y="3429"/>
              <a:ext cx="8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6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H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5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COOH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aphicFrame>
          <p:nvGraphicFramePr>
            <p:cNvPr id="86046" name="Object 30"/>
            <p:cNvGraphicFramePr>
              <a:graphicFrameLocks noChangeAspect="1"/>
            </p:cNvGraphicFramePr>
            <p:nvPr/>
          </p:nvGraphicFramePr>
          <p:xfrm>
            <a:off x="3833" y="3385"/>
            <a:ext cx="771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5" imgW="909000" imgH="558720" progId="">
                    <p:embed/>
                  </p:oleObj>
                </mc:Choice>
                <mc:Fallback>
                  <p:oleObj r:id="rId5" imgW="909000" imgH="558720" progId="">
                    <p:embed/>
                    <p:pic>
                      <p:nvPicPr>
                        <p:cNvPr id="86046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3385"/>
                          <a:ext cx="771" cy="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50" name="Rectangle 34"/>
            <p:cNvSpPr>
              <a:spLocks noChangeArrowheads="1"/>
            </p:cNvSpPr>
            <p:nvPr/>
          </p:nvSpPr>
          <p:spPr bwMode="auto">
            <a:xfrm>
              <a:off x="204" y="3793"/>
              <a:ext cx="4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και χρησιμοποιείται ως συντηρητικό τροφίμων (με τον κωδικό Ε120)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0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1" y="2448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774825" y="4724400"/>
          <a:ext cx="188595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3209524" imgH="3304762" progId="MSPhotoEd.3">
                  <p:embed/>
                </p:oleObj>
              </mc:Choice>
              <mc:Fallback>
                <p:oleObj r:id="rId3" imgW="3209524" imgH="3304762" progId="MSPhotoEd.3">
                  <p:embed/>
                  <p:pic>
                    <p:nvPicPr>
                      <p:cNvPr id="95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724400"/>
                        <a:ext cx="1885950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57" name="Group 25"/>
          <p:cNvGrpSpPr>
            <a:grpSpLocks/>
          </p:cNvGrpSpPr>
          <p:nvPr/>
        </p:nvGrpSpPr>
        <p:grpSpPr bwMode="auto">
          <a:xfrm>
            <a:off x="1847851" y="188914"/>
            <a:ext cx="5757863" cy="1074737"/>
            <a:chOff x="204" y="119"/>
            <a:chExt cx="3627" cy="677"/>
          </a:xfrm>
        </p:grpSpPr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703" y="508"/>
              <a:ext cx="3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</a:rPr>
                <a:t>-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Φυσικές Ιδιότητες</a:t>
              </a:r>
              <a:r>
                <a:rPr lang="en-US" sz="240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95240" name="Group 8"/>
            <p:cNvGrpSpPr>
              <a:grpSpLocks/>
            </p:cNvGrpSpPr>
            <p:nvPr/>
          </p:nvGrpSpPr>
          <p:grpSpPr bwMode="auto">
            <a:xfrm>
              <a:off x="204" y="119"/>
              <a:ext cx="2492" cy="617"/>
              <a:chOff x="340" y="164"/>
              <a:chExt cx="2492" cy="617"/>
            </a:xfrm>
          </p:grpSpPr>
          <p:sp>
            <p:nvSpPr>
              <p:cNvPr id="95241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5242" name="Rectangle 10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1774825" y="1006873"/>
            <a:ext cx="424973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Το οξικό οξύ και τα </a:t>
            </a:r>
            <a:r>
              <a:rPr lang="el-GR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κατώτερα μέλη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 της ομόλογης σειράς, όπως το  HCOOH (μεθανικό) και CH</a:t>
            </a:r>
            <a:r>
              <a:rPr lang="el-GR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el-GR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COOH (προπανικό) </a:t>
            </a:r>
            <a:r>
              <a:rPr lang="el-GR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είναι υγρά που διαλύονται εύκολα στο νερό και έχουν χαρακτηριστική οσμή ξιδιού.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 Τα </a:t>
            </a:r>
            <a:r>
              <a:rPr lang="el-GR" b="1">
                <a:solidFill>
                  <a:srgbClr val="0000FF"/>
                </a:solidFill>
                <a:latin typeface="Calibri"/>
                <a:cs typeface="Times New Roman" pitchFamily="18" charset="0"/>
              </a:rPr>
              <a:t>μέσα μέλη C</a:t>
            </a:r>
            <a:r>
              <a:rPr lang="el-GR" b="1" baseline="-30000">
                <a:solidFill>
                  <a:srgbClr val="0000FF"/>
                </a:solidFill>
                <a:latin typeface="Calibri"/>
                <a:cs typeface="Times New Roman" pitchFamily="18" charset="0"/>
              </a:rPr>
              <a:t>4</a:t>
            </a:r>
            <a:r>
              <a:rPr lang="el-GR" b="1">
                <a:solidFill>
                  <a:srgbClr val="0000FF"/>
                </a:solidFill>
                <a:latin typeface="Calibri"/>
                <a:cs typeface="Times New Roman" pitchFamily="18" charset="0"/>
              </a:rPr>
              <a:t>-C</a:t>
            </a:r>
            <a:r>
              <a:rPr lang="el-GR" b="1" baseline="-30000">
                <a:solidFill>
                  <a:srgbClr val="0000FF"/>
                </a:solidFill>
                <a:latin typeface="Calibri"/>
                <a:cs typeface="Times New Roman" pitchFamily="18" charset="0"/>
              </a:rPr>
              <a:t>8</a:t>
            </a:r>
            <a:r>
              <a:rPr lang="el-GR" b="1">
                <a:solidFill>
                  <a:srgbClr val="0000FF"/>
                </a:solidFill>
                <a:latin typeface="Calibri"/>
                <a:cs typeface="Times New Roman" pitchFamily="18" charset="0"/>
              </a:rPr>
              <a:t> είναι υγρά με βαριά δυσάρεστη οσμή (το βουτυρικό οξύ μυρίζει σαν ταγγισμένο βούτυρο) και λίγο διαλυτά στο νερό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. Τα </a:t>
            </a:r>
            <a:r>
              <a:rPr lang="el-GR" b="1">
                <a:solidFill>
                  <a:srgbClr val="FF3300"/>
                </a:solidFill>
                <a:latin typeface="Calibri"/>
                <a:cs typeface="Times New Roman" pitchFamily="18" charset="0"/>
              </a:rPr>
              <a:t>ανώτερα μέλη είναι στερεά, αδιάλυτα στο νερό και άοσμα.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 Τα καρβοξυλικά οξέα γενικά διαλύονται στον αιθέρα και σε άλλους οργανικούς διαλύτες.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95254" name="Picture 22" descr="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4676"/>
            <a:ext cx="4356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1524001" y="2110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5255" name="Object 23"/>
          <p:cNvGraphicFramePr>
            <a:graphicFrameLocks noChangeAspect="1"/>
          </p:cNvGraphicFramePr>
          <p:nvPr/>
        </p:nvGraphicFramePr>
        <p:xfrm>
          <a:off x="4008439" y="4149726"/>
          <a:ext cx="1697037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6" imgW="3153215" imgH="4629796" progId="MSPhotoEd.3">
                  <p:embed/>
                </p:oleObj>
              </mc:Choice>
              <mc:Fallback>
                <p:oleObj r:id="rId6" imgW="3153215" imgH="4629796" progId="MSPhotoEd.3">
                  <p:embed/>
                  <p:pic>
                    <p:nvPicPr>
                      <p:cNvPr id="952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4149726"/>
                        <a:ext cx="1697037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0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8" name="Group 12"/>
          <p:cNvGrpSpPr>
            <a:grpSpLocks/>
          </p:cNvGrpSpPr>
          <p:nvPr/>
        </p:nvGrpSpPr>
        <p:grpSpPr bwMode="auto">
          <a:xfrm>
            <a:off x="1919288" y="260350"/>
            <a:ext cx="5740400" cy="1074738"/>
            <a:chOff x="249" y="164"/>
            <a:chExt cx="3616" cy="677"/>
          </a:xfrm>
        </p:grpSpPr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748" y="553"/>
              <a:ext cx="31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</a:rPr>
                <a:t>-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Χημικές Ιδιότητες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6265" name="Group 9"/>
            <p:cNvGrpSpPr>
              <a:grpSpLocks/>
            </p:cNvGrpSpPr>
            <p:nvPr/>
          </p:nvGrpSpPr>
          <p:grpSpPr bwMode="auto">
            <a:xfrm>
              <a:off x="249" y="164"/>
              <a:ext cx="2492" cy="617"/>
              <a:chOff x="340" y="164"/>
              <a:chExt cx="2492" cy="617"/>
            </a:xfrm>
          </p:grpSpPr>
          <p:sp>
            <p:nvSpPr>
              <p:cNvPr id="96266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267" name="Rectangle 11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2424114" y="1471614"/>
            <a:ext cx="7488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sz="20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Όξινος χαρακτήρας.</a:t>
            </a: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Αυτός εκφράζει το σύνολο των ιδιοτήτων που οφείλονται στην ικανότητα των οξέων να δημιουργούν σε υδατικά διαλύματα κατιόντα Η</a:t>
            </a:r>
            <a:r>
              <a:rPr lang="el-GR" sz="2000" baseline="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+</a:t>
            </a:r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. Οι ιδιότητες αυτές των οξέων είναι :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2495550" y="2636839"/>
            <a:ext cx="597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Έχουν ξινή γεύση και αλλάζουν το χρώμα των δεικτών.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2566988" y="3284539"/>
            <a:ext cx="452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Αντιδρούν με βάσεις και  βασικά οξείδια.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pSp>
        <p:nvGrpSpPr>
          <p:cNvPr id="96282" name="Group 26"/>
          <p:cNvGrpSpPr>
            <a:grpSpLocks/>
          </p:cNvGrpSpPr>
          <p:nvPr/>
        </p:nvGrpSpPr>
        <p:grpSpPr bwMode="auto">
          <a:xfrm>
            <a:off x="2351089" y="3860800"/>
            <a:ext cx="7058025" cy="1074738"/>
            <a:chOff x="521" y="2432"/>
            <a:chExt cx="4446" cy="677"/>
          </a:xfrm>
        </p:grpSpPr>
        <p:graphicFrame>
          <p:nvGraphicFramePr>
            <p:cNvPr id="96276" name="Object 20"/>
            <p:cNvGraphicFramePr>
              <a:graphicFrameLocks noChangeAspect="1"/>
            </p:cNvGraphicFramePr>
            <p:nvPr/>
          </p:nvGraphicFramePr>
          <p:xfrm>
            <a:off x="657" y="2432"/>
            <a:ext cx="385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Equation" r:id="rId3" imgW="2857320" imgH="241200" progId="Equation.3">
                    <p:embed/>
                  </p:oleObj>
                </mc:Choice>
                <mc:Fallback>
                  <p:oleObj name="Equation" r:id="rId3" imgW="2857320" imgH="241200" progId="Equation.3">
                    <p:embed/>
                    <p:pic>
                      <p:nvPicPr>
                        <p:cNvPr id="9627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432"/>
                          <a:ext cx="385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77" name="Object 21"/>
            <p:cNvGraphicFramePr>
              <a:graphicFrameLocks noChangeAspect="1"/>
            </p:cNvGraphicFramePr>
            <p:nvPr/>
          </p:nvGraphicFramePr>
          <p:xfrm>
            <a:off x="521" y="2750"/>
            <a:ext cx="4446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5" imgW="3098520" imgH="228600" progId="Equation.3">
                    <p:embed/>
                  </p:oleObj>
                </mc:Choice>
                <mc:Fallback>
                  <p:oleObj name="Equation" r:id="rId5" imgW="3098520" imgH="228600" progId="Equation.3">
                    <p:embed/>
                    <p:pic>
                      <p:nvPicPr>
                        <p:cNvPr id="9627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750"/>
                          <a:ext cx="4446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81" name="Group 25"/>
          <p:cNvGrpSpPr>
            <a:grpSpLocks/>
          </p:cNvGrpSpPr>
          <p:nvPr/>
        </p:nvGrpSpPr>
        <p:grpSpPr bwMode="auto">
          <a:xfrm>
            <a:off x="2424114" y="5229226"/>
            <a:ext cx="7273925" cy="1008063"/>
            <a:chOff x="567" y="3294"/>
            <a:chExt cx="4582" cy="635"/>
          </a:xfrm>
        </p:grpSpPr>
        <p:graphicFrame>
          <p:nvGraphicFramePr>
            <p:cNvPr id="96279" name="Object 23"/>
            <p:cNvGraphicFramePr>
              <a:graphicFrameLocks noChangeAspect="1"/>
            </p:cNvGraphicFramePr>
            <p:nvPr/>
          </p:nvGraphicFramePr>
          <p:xfrm>
            <a:off x="657" y="3294"/>
            <a:ext cx="4355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7" imgW="3022560" imgH="241200" progId="Equation.3">
                    <p:embed/>
                  </p:oleObj>
                </mc:Choice>
                <mc:Fallback>
                  <p:oleObj name="Equation" r:id="rId7" imgW="3022560" imgH="241200" progId="Equation.3">
                    <p:embed/>
                    <p:pic>
                      <p:nvPicPr>
                        <p:cNvPr id="96279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3294"/>
                          <a:ext cx="4355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80" name="Object 24"/>
            <p:cNvGraphicFramePr>
              <a:graphicFrameLocks noChangeAspect="1"/>
            </p:cNvGraphicFramePr>
            <p:nvPr/>
          </p:nvGraphicFramePr>
          <p:xfrm>
            <a:off x="567" y="3612"/>
            <a:ext cx="458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9" imgW="3263760" imgH="228600" progId="Equation.3">
                    <p:embed/>
                  </p:oleObj>
                </mc:Choice>
                <mc:Fallback>
                  <p:oleObj name="Equation" r:id="rId9" imgW="3263760" imgH="228600" progId="Equation.3">
                    <p:embed/>
                    <p:pic>
                      <p:nvPicPr>
                        <p:cNvPr id="9628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612"/>
                          <a:ext cx="458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99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/>
      <p:bldP spid="96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1919288" y="260350"/>
            <a:ext cx="5740400" cy="1074738"/>
            <a:chOff x="249" y="164"/>
            <a:chExt cx="3616" cy="677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748" y="553"/>
              <a:ext cx="31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</a:rPr>
                <a:t>-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Χημικές Ιδιότητες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7286" name="Group 6"/>
            <p:cNvGrpSpPr>
              <a:grpSpLocks/>
            </p:cNvGrpSpPr>
            <p:nvPr/>
          </p:nvGrpSpPr>
          <p:grpSpPr bwMode="auto">
            <a:xfrm>
              <a:off x="249" y="164"/>
              <a:ext cx="2492" cy="617"/>
              <a:chOff x="340" y="164"/>
              <a:chExt cx="2492" cy="617"/>
            </a:xfrm>
          </p:grpSpPr>
          <p:sp>
            <p:nvSpPr>
              <p:cNvPr id="9728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7288" name="Rectangle 8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1919288" y="1484314"/>
            <a:ext cx="824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Διασπούν τα ανθρακικά άλατα και ελευθερώνουν 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el-GR" sz="2000" b="1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(ανίχνευση οξέων).</a:t>
            </a:r>
            <a:r>
              <a:rPr lang="el-GR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pSp>
        <p:nvGrpSpPr>
          <p:cNvPr id="97293" name="Group 13"/>
          <p:cNvGrpSpPr>
            <a:grpSpLocks/>
          </p:cNvGrpSpPr>
          <p:nvPr/>
        </p:nvGrpSpPr>
        <p:grpSpPr bwMode="auto">
          <a:xfrm>
            <a:off x="2279650" y="2133600"/>
            <a:ext cx="7056438" cy="990600"/>
            <a:chOff x="476" y="1344"/>
            <a:chExt cx="4445" cy="624"/>
          </a:xfrm>
        </p:grpSpPr>
        <p:graphicFrame>
          <p:nvGraphicFramePr>
            <p:cNvPr id="97291" name="Object 11"/>
            <p:cNvGraphicFramePr>
              <a:graphicFrameLocks noChangeAspect="1"/>
            </p:cNvGraphicFramePr>
            <p:nvPr/>
          </p:nvGraphicFramePr>
          <p:xfrm>
            <a:off x="521" y="1344"/>
            <a:ext cx="4219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Equation" r:id="rId3" imgW="3695400" imgH="317160" progId="Equation.3">
                    <p:embed/>
                  </p:oleObj>
                </mc:Choice>
                <mc:Fallback>
                  <p:oleObj name="Equation" r:id="rId3" imgW="3695400" imgH="317160" progId="Equation.3">
                    <p:embed/>
                    <p:pic>
                      <p:nvPicPr>
                        <p:cNvPr id="9729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1344"/>
                          <a:ext cx="4219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292" name="Object 12"/>
            <p:cNvGraphicFramePr>
              <a:graphicFrameLocks noChangeAspect="1"/>
            </p:cNvGraphicFramePr>
            <p:nvPr/>
          </p:nvGraphicFramePr>
          <p:xfrm>
            <a:off x="476" y="1706"/>
            <a:ext cx="4445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5" imgW="3911400" imgH="241200" progId="Equation.3">
                    <p:embed/>
                  </p:oleObj>
                </mc:Choice>
                <mc:Fallback>
                  <p:oleObj name="Equation" r:id="rId5" imgW="3911400" imgH="241200" progId="Equation.3">
                    <p:embed/>
                    <p:pic>
                      <p:nvPicPr>
                        <p:cNvPr id="9729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1706"/>
                          <a:ext cx="4445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135188" y="3573464"/>
            <a:ext cx="538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Αντιδρούν με μέταλλα δραστικότερα από το Η.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2566988" y="4365625"/>
            <a:ext cx="6697662" cy="1276350"/>
            <a:chOff x="657" y="2750"/>
            <a:chExt cx="4219" cy="804"/>
          </a:xfrm>
        </p:grpSpPr>
        <p:graphicFrame>
          <p:nvGraphicFramePr>
            <p:cNvPr id="97296" name="Object 16"/>
            <p:cNvGraphicFramePr>
              <a:graphicFrameLocks noChangeAspect="1"/>
            </p:cNvGraphicFramePr>
            <p:nvPr/>
          </p:nvGraphicFramePr>
          <p:xfrm>
            <a:off x="703" y="2750"/>
            <a:ext cx="4082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Equation" r:id="rId7" imgW="2984400" imgH="317160" progId="Equation.3">
                    <p:embed/>
                  </p:oleObj>
                </mc:Choice>
                <mc:Fallback>
                  <p:oleObj name="Equation" r:id="rId7" imgW="2984400" imgH="317160" progId="Equation.3">
                    <p:embed/>
                    <p:pic>
                      <p:nvPicPr>
                        <p:cNvPr id="9729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2750"/>
                          <a:ext cx="4082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297" name="Object 17"/>
            <p:cNvGraphicFramePr>
              <a:graphicFrameLocks noChangeAspect="1"/>
            </p:cNvGraphicFramePr>
            <p:nvPr/>
          </p:nvGraphicFramePr>
          <p:xfrm>
            <a:off x="657" y="3249"/>
            <a:ext cx="4219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9" imgW="3200400" imgH="228600" progId="Equation.3">
                    <p:embed/>
                  </p:oleObj>
                </mc:Choice>
                <mc:Fallback>
                  <p:oleObj name="Equation" r:id="rId9" imgW="3200400" imgH="228600" progId="Equation.3">
                    <p:embed/>
                    <p:pic>
                      <p:nvPicPr>
                        <p:cNvPr id="9729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3249"/>
                          <a:ext cx="4219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89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  <p:bldP spid="97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1919288" y="260350"/>
            <a:ext cx="5740400" cy="1074738"/>
            <a:chOff x="249" y="164"/>
            <a:chExt cx="3616" cy="677"/>
          </a:xfrm>
        </p:grpSpPr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748" y="553"/>
              <a:ext cx="31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</a:rPr>
                <a:t>-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Χημικές Ιδιότητες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8310" name="Group 6"/>
            <p:cNvGrpSpPr>
              <a:grpSpLocks/>
            </p:cNvGrpSpPr>
            <p:nvPr/>
          </p:nvGrpSpPr>
          <p:grpSpPr bwMode="auto">
            <a:xfrm>
              <a:off x="249" y="164"/>
              <a:ext cx="2492" cy="617"/>
              <a:chOff x="340" y="164"/>
              <a:chExt cx="2492" cy="617"/>
            </a:xfrm>
          </p:grpSpPr>
          <p:sp>
            <p:nvSpPr>
              <p:cNvPr id="98311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8312" name="Rectangle 8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135188" y="1703389"/>
            <a:ext cx="73453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sz="20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Εστεροποίηση.</a:t>
            </a:r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 Τα κορεσμένα μονοκαρβοξυλικά οξέα, όπως ήδη γνωρίζουμε, αντιδρούν με αλκοόλες σε όξινο περιβάλλον και δίνουν εστέρες π.χ.</a:t>
            </a:r>
            <a:r>
              <a:rPr lang="el-GR" sz="200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1919289" y="2852738"/>
          <a:ext cx="83772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4231440" imgH="276840" progId="">
                  <p:embed/>
                </p:oleObj>
              </mc:Choice>
              <mc:Fallback>
                <p:oleObj r:id="rId3" imgW="4231440" imgH="276840" progId="">
                  <p:embed/>
                  <p:pic>
                    <p:nvPicPr>
                      <p:cNvPr id="983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852738"/>
                        <a:ext cx="837723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2135189" y="4076700"/>
            <a:ext cx="7634287" cy="2038350"/>
            <a:chOff x="385" y="2568"/>
            <a:chExt cx="4809" cy="1284"/>
          </a:xfrm>
        </p:grpSpPr>
        <p:pic>
          <p:nvPicPr>
            <p:cNvPr id="98316" name="Picture 12" descr="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68"/>
              <a:ext cx="127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2018" y="3113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 flipH="1">
              <a:off x="1927" y="3249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8320" name="Picture 16" descr="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FFE"/>
                </a:clrFrom>
                <a:clrTo>
                  <a:srgbClr val="FBFFFE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659"/>
              <a:ext cx="1361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1" name="Picture 17" descr="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FFE"/>
                </a:clrFrom>
                <a:clrTo>
                  <a:srgbClr val="FBFFFE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886"/>
              <a:ext cx="86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6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46" name="Group 18"/>
          <p:cNvGrpSpPr>
            <a:grpSpLocks/>
          </p:cNvGrpSpPr>
          <p:nvPr/>
        </p:nvGrpSpPr>
        <p:grpSpPr bwMode="auto">
          <a:xfrm>
            <a:off x="1919288" y="260350"/>
            <a:ext cx="4402138" cy="1074738"/>
            <a:chOff x="249" y="164"/>
            <a:chExt cx="2773" cy="677"/>
          </a:xfrm>
        </p:grpSpPr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748" y="553"/>
              <a:ext cx="2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>
                  <a:solidFill>
                    <a:srgbClr val="0000FF"/>
                  </a:solidFill>
                  <a:latin typeface="Times New Roman" pitchFamily="18" charset="0"/>
                </a:rPr>
                <a:t>-</a:t>
              </a:r>
              <a:r>
                <a:rPr lang="el-GR" sz="2400">
                  <a:solidFill>
                    <a:srgbClr val="0000FF"/>
                  </a:solidFill>
                  <a:latin typeface="Calibri"/>
                </a:rPr>
                <a:t>Χρήσεις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336" name="Group 8"/>
            <p:cNvGrpSpPr>
              <a:grpSpLocks/>
            </p:cNvGrpSpPr>
            <p:nvPr/>
          </p:nvGrpSpPr>
          <p:grpSpPr bwMode="auto">
            <a:xfrm>
              <a:off x="249" y="164"/>
              <a:ext cx="2492" cy="617"/>
              <a:chOff x="340" y="164"/>
              <a:chExt cx="2492" cy="617"/>
            </a:xfrm>
          </p:grpSpPr>
          <p:sp>
            <p:nvSpPr>
              <p:cNvPr id="9933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9338" name="Rectangle 10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919289" y="1651298"/>
            <a:ext cx="82819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Το ξίδι, που χρησιμοποιούμε καθημερινά στο τραπέζι μας, είναι διάλυμα οξικού οξέος (περίπου 5% </a:t>
            </a:r>
            <a:r>
              <a:rPr lang="en-US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w</a:t>
            </a:r>
            <a:r>
              <a:rPr lang="el-GR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/</a:t>
            </a:r>
            <a:r>
              <a:rPr lang="en-US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v</a:t>
            </a:r>
            <a:r>
              <a:rPr lang="el-GR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). Το ξίδι χρησιμοποιείται επίσης στη βιομηχανία τροφίμων για τη συντήρηση τροφίμων (τουρσιά, ελιές κλπ.)</a:t>
            </a:r>
            <a:r>
              <a:rPr lang="en-US" b="1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V="1">
            <a:off x="6507163" y="353060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1992314" y="2924176"/>
            <a:ext cx="772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Το οξικό οξύ χρησιμοποιείται ευρέως στη βιομηχανία ως πρώτη ύλη:</a:t>
            </a:r>
            <a:endParaRPr lang="en-US" sz="20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1992313" y="3789364"/>
            <a:ext cx="7677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α. στη βαφική για τη στερέωση των χρωμάτων στις ίνες.</a:t>
            </a:r>
            <a:endParaRPr lang="el-GR" sz="2000" b="1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b="1">
              <a:solidFill>
                <a:prstClr val="black"/>
              </a:solidFill>
              <a:latin typeface="Calibri"/>
            </a:endParaRPr>
          </a:p>
          <a:p>
            <a:pPr algn="just" eaLnBrk="0" hangingPunct="0"/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β. στην παρασκευή τεχνητής μέταξας (οξική κυτταρίνη).</a:t>
            </a:r>
            <a:endParaRPr lang="el-GR" sz="2000" b="1">
              <a:solidFill>
                <a:prstClr val="black"/>
              </a:solidFill>
              <a:latin typeface="Calibri"/>
            </a:endParaRPr>
          </a:p>
          <a:p>
            <a:pPr algn="just" eaLnBrk="0" hangingPunct="0"/>
            <a:endParaRPr lang="en-US" sz="2000" b="1">
              <a:solidFill>
                <a:prstClr val="black"/>
              </a:solidFill>
              <a:latin typeface="Calibri"/>
            </a:endParaRPr>
          </a:p>
          <a:p>
            <a:pPr algn="just" eaLnBrk="0" hangingPunct="0"/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γ. στη βιομηχανία φαρμάκων (ασπιρίνη) και άλλων χημικών ουσιών </a:t>
            </a:r>
            <a:endParaRPr lang="el-GR" sz="2000" b="1">
              <a:solidFill>
                <a:prstClr val="black"/>
              </a:solidFill>
              <a:latin typeface="Calibri"/>
            </a:endParaRPr>
          </a:p>
          <a:p>
            <a:pPr algn="just" eaLnBrk="0" hangingPunct="0"/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(ακετόνη, εστέρες κ.α.)</a:t>
            </a:r>
            <a:endParaRPr lang="el-GR" sz="2000" b="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1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9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9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9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9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9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1774825" y="188914"/>
            <a:ext cx="4402138" cy="1074737"/>
            <a:chOff x="249" y="164"/>
            <a:chExt cx="2773" cy="677"/>
          </a:xfrm>
        </p:grpSpPr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748" y="553"/>
              <a:ext cx="2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>
                  <a:solidFill>
                    <a:srgbClr val="0000FF"/>
                  </a:solidFill>
                  <a:latin typeface="Times New Roman" pitchFamily="18" charset="0"/>
                </a:rPr>
                <a:t>-</a:t>
              </a:r>
              <a:r>
                <a:rPr lang="el-GR" sz="2400">
                  <a:solidFill>
                    <a:srgbClr val="0000FF"/>
                  </a:solidFill>
                  <a:latin typeface="Calibri"/>
                </a:rPr>
                <a:t>Χρήσεις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0361" name="Group 9"/>
            <p:cNvGrpSpPr>
              <a:grpSpLocks/>
            </p:cNvGrpSpPr>
            <p:nvPr/>
          </p:nvGrpSpPr>
          <p:grpSpPr bwMode="auto">
            <a:xfrm>
              <a:off x="249" y="164"/>
              <a:ext cx="2492" cy="617"/>
              <a:chOff x="340" y="164"/>
              <a:chExt cx="2492" cy="617"/>
            </a:xfrm>
          </p:grpSpPr>
          <p:sp>
            <p:nvSpPr>
              <p:cNvPr id="100362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00363" name="Rectangle 11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grpSp>
        <p:nvGrpSpPr>
          <p:cNvPr id="100381" name="Group 29"/>
          <p:cNvGrpSpPr>
            <a:grpSpLocks/>
          </p:cNvGrpSpPr>
          <p:nvPr/>
        </p:nvGrpSpPr>
        <p:grpSpPr bwMode="auto">
          <a:xfrm>
            <a:off x="3000375" y="1341438"/>
            <a:ext cx="6408738" cy="5111750"/>
            <a:chOff x="930" y="845"/>
            <a:chExt cx="4037" cy="3220"/>
          </a:xfrm>
        </p:grpSpPr>
        <p:sp>
          <p:nvSpPr>
            <p:cNvPr id="100365" name="Text Box 13"/>
            <p:cNvSpPr txBox="1">
              <a:spLocks noChangeArrowheads="1"/>
            </p:cNvSpPr>
            <p:nvPr/>
          </p:nvSpPr>
          <p:spPr bwMode="auto">
            <a:xfrm>
              <a:off x="930" y="845"/>
              <a:ext cx="4037" cy="32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</a:pPr>
              <a:r>
                <a:rPr lang="el-GR" sz="1200" b="1">
                  <a:solidFill>
                    <a:srgbClr val="0000FF"/>
                  </a:solidFill>
                  <a:latin typeface="Times New Roman" pitchFamily="18" charset="0"/>
                </a:rPr>
                <a:t>ΤΟ ΟΞΙΚΟ ΟΞΥ ΣΤΗ ΒΙΟΜΗΧΑΝΙΑ</a:t>
              </a:r>
            </a:p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2528" y="2418"/>
              <a:ext cx="757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l-GR" sz="2000">
                  <a:solidFill>
                    <a:prstClr val="black"/>
                  </a:solidFill>
                  <a:latin typeface="Times New Roman" pitchFamily="18" charset="0"/>
                </a:rPr>
                <a:t>CH</a:t>
              </a:r>
              <a:r>
                <a:rPr lang="en-US" sz="2000" baseline="-25000">
                  <a:solidFill>
                    <a:prstClr val="black"/>
                  </a:solidFill>
                  <a:latin typeface="Times New Roman" pitchFamily="18" charset="0"/>
                </a:rPr>
                <a:t>3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COOH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67" name="Line 15"/>
            <p:cNvSpPr>
              <a:spLocks noChangeShapeType="1"/>
            </p:cNvSpPr>
            <p:nvPr/>
          </p:nvSpPr>
          <p:spPr bwMode="auto">
            <a:xfrm flipV="1">
              <a:off x="2780" y="1703"/>
              <a:ext cx="1" cy="7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68" name="Line 16"/>
            <p:cNvSpPr>
              <a:spLocks noChangeShapeType="1"/>
            </p:cNvSpPr>
            <p:nvPr/>
          </p:nvSpPr>
          <p:spPr bwMode="auto">
            <a:xfrm>
              <a:off x="1603" y="1826"/>
              <a:ext cx="841" cy="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69" name="Line 17"/>
            <p:cNvSpPr>
              <a:spLocks noChangeShapeType="1"/>
            </p:cNvSpPr>
            <p:nvPr/>
          </p:nvSpPr>
          <p:spPr bwMode="auto">
            <a:xfrm>
              <a:off x="1519" y="2550"/>
              <a:ext cx="7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0" name="Line 18"/>
            <p:cNvSpPr>
              <a:spLocks noChangeShapeType="1"/>
            </p:cNvSpPr>
            <p:nvPr/>
          </p:nvSpPr>
          <p:spPr bwMode="auto">
            <a:xfrm flipV="1">
              <a:off x="1687" y="2814"/>
              <a:ext cx="757" cy="6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1" name="Line 19"/>
            <p:cNvSpPr>
              <a:spLocks noChangeShapeType="1"/>
            </p:cNvSpPr>
            <p:nvPr/>
          </p:nvSpPr>
          <p:spPr bwMode="auto">
            <a:xfrm>
              <a:off x="2780" y="2693"/>
              <a:ext cx="1" cy="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2" name="Line 20"/>
            <p:cNvSpPr>
              <a:spLocks noChangeShapeType="1"/>
            </p:cNvSpPr>
            <p:nvPr/>
          </p:nvSpPr>
          <p:spPr bwMode="auto">
            <a:xfrm>
              <a:off x="3033" y="2748"/>
              <a:ext cx="757" cy="7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3" name="Line 21"/>
            <p:cNvSpPr>
              <a:spLocks noChangeShapeType="1"/>
            </p:cNvSpPr>
            <p:nvPr/>
          </p:nvSpPr>
          <p:spPr bwMode="auto">
            <a:xfrm>
              <a:off x="3285" y="2550"/>
              <a:ext cx="6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4" name="Text Box 22"/>
            <p:cNvSpPr txBox="1">
              <a:spLocks noChangeArrowheads="1"/>
            </p:cNvSpPr>
            <p:nvPr/>
          </p:nvSpPr>
          <p:spPr bwMode="auto">
            <a:xfrm>
              <a:off x="2360" y="1248"/>
              <a:ext cx="1345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l-GR" sz="2000">
                  <a:solidFill>
                    <a:prstClr val="black"/>
                  </a:solidFill>
                  <a:latin typeface="Times New Roman" pitchFamily="18" charset="0"/>
                </a:rPr>
                <a:t>οξικός βινυλεστέρας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  (</a:t>
              </a:r>
              <a:r>
                <a:rPr lang="el-GR" sz="2000">
                  <a:solidFill>
                    <a:prstClr val="black"/>
                  </a:solidFill>
                  <a:latin typeface="Times New Roman" pitchFamily="18" charset="0"/>
                </a:rPr>
                <a:t>πλαστικό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PVA)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5" name="Text Box 23"/>
            <p:cNvSpPr txBox="1">
              <a:spLocks noChangeArrowheads="1"/>
            </p:cNvSpPr>
            <p:nvPr/>
          </p:nvSpPr>
          <p:spPr bwMode="auto">
            <a:xfrm>
              <a:off x="1182" y="1570"/>
              <a:ext cx="67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l-GR" sz="2000">
                  <a:solidFill>
                    <a:prstClr val="black"/>
                  </a:solidFill>
                  <a:latin typeface="Times New Roman" pitchFamily="18" charset="0"/>
                </a:rPr>
                <a:t>νάφθα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6" name="Text Box 24"/>
            <p:cNvSpPr txBox="1">
              <a:spLocks noChangeArrowheads="1"/>
            </p:cNvSpPr>
            <p:nvPr/>
          </p:nvSpPr>
          <p:spPr bwMode="auto">
            <a:xfrm>
              <a:off x="1014" y="2418"/>
              <a:ext cx="551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CH</a:t>
              </a:r>
              <a:r>
                <a:rPr lang="en-US" sz="2000" baseline="-25000">
                  <a:solidFill>
                    <a:prstClr val="black"/>
                  </a:solidFill>
                  <a:latin typeface="Times New Roman" pitchFamily="18" charset="0"/>
                </a:rPr>
                <a:t>3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OH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7" name="Text Box 25"/>
            <p:cNvSpPr txBox="1">
              <a:spLocks noChangeArrowheads="1"/>
            </p:cNvSpPr>
            <p:nvPr/>
          </p:nvSpPr>
          <p:spPr bwMode="auto">
            <a:xfrm>
              <a:off x="1266" y="3450"/>
              <a:ext cx="67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CH</a:t>
              </a:r>
              <a:r>
                <a:rPr lang="en-US" sz="2000" baseline="-25000">
                  <a:solidFill>
                    <a:prstClr val="black"/>
                  </a:solidFill>
                  <a:latin typeface="Times New Roman" pitchFamily="18" charset="0"/>
                </a:rPr>
                <a:t>3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CHO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8" name="Text Box 26"/>
            <p:cNvSpPr txBox="1">
              <a:spLocks noChangeArrowheads="1"/>
            </p:cNvSpPr>
            <p:nvPr/>
          </p:nvSpPr>
          <p:spPr bwMode="auto">
            <a:xfrm>
              <a:off x="2528" y="3673"/>
              <a:ext cx="58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l-GR" sz="2000">
                  <a:solidFill>
                    <a:prstClr val="black"/>
                  </a:solidFill>
                  <a:latin typeface="Times New Roman" pitchFamily="18" charset="0"/>
                </a:rPr>
                <a:t>ασπιρίνη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79" name="Text Box 27"/>
            <p:cNvSpPr txBox="1">
              <a:spLocks noChangeArrowheads="1"/>
            </p:cNvSpPr>
            <p:nvPr/>
          </p:nvSpPr>
          <p:spPr bwMode="auto">
            <a:xfrm>
              <a:off x="3705" y="3450"/>
              <a:ext cx="757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l-GR" sz="2000">
                  <a:solidFill>
                    <a:prstClr val="black"/>
                  </a:solidFill>
                  <a:latin typeface="Times New Roman" pitchFamily="18" charset="0"/>
                </a:rPr>
                <a:t>ακετόνη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80" name="Text Box 28"/>
            <p:cNvSpPr txBox="1">
              <a:spLocks noChangeArrowheads="1"/>
            </p:cNvSpPr>
            <p:nvPr/>
          </p:nvSpPr>
          <p:spPr bwMode="auto">
            <a:xfrm>
              <a:off x="4124" y="2294"/>
              <a:ext cx="843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CH</a:t>
              </a:r>
              <a:r>
                <a:rPr lang="el-GR" sz="2000" baseline="-25000">
                  <a:solidFill>
                    <a:prstClr val="black"/>
                  </a:solidFill>
                  <a:latin typeface="Times New Roman" pitchFamily="18" charset="0"/>
                </a:rPr>
                <a:t>3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COOR</a:t>
              </a:r>
              <a:r>
                <a:rPr lang="el-GR" sz="2000">
                  <a:solidFill>
                    <a:prstClr val="black"/>
                  </a:solidFill>
                  <a:latin typeface="Times New Roman" pitchFamily="18" charset="0"/>
                </a:rPr>
                <a:t> οξικοί εστέρες (διαλύτες)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1847851" y="3933825"/>
            <a:ext cx="7440613" cy="1366838"/>
            <a:chOff x="204" y="2478"/>
            <a:chExt cx="4687" cy="861"/>
          </a:xfrm>
        </p:grpSpPr>
        <p:graphicFrame>
          <p:nvGraphicFramePr>
            <p:cNvPr id="87046" name="Object 6"/>
            <p:cNvGraphicFramePr>
              <a:graphicFrameLocks noChangeAspect="1"/>
            </p:cNvGraphicFramePr>
            <p:nvPr/>
          </p:nvGraphicFramePr>
          <p:xfrm>
            <a:off x="1383" y="2478"/>
            <a:ext cx="696" cy="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r:id="rId3" imgW="741600" imgH="919440" progId="">
                    <p:embed/>
                  </p:oleObj>
                </mc:Choice>
                <mc:Fallback>
                  <p:oleObj r:id="rId3" imgW="741600" imgH="919440" progId="">
                    <p:embed/>
                    <p:pic>
                      <p:nvPicPr>
                        <p:cNvPr id="8704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478"/>
                          <a:ext cx="696" cy="8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>
              <a:off x="204" y="2703"/>
              <a:ext cx="10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</a:rPr>
                <a:t>Τ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ο κιτρικό οξύ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87050" name="Rectangle 10"/>
            <p:cNvSpPr>
              <a:spLocks noChangeArrowheads="1"/>
            </p:cNvSpPr>
            <p:nvPr/>
          </p:nvSpPr>
          <p:spPr bwMode="auto">
            <a:xfrm>
              <a:off x="2245" y="2659"/>
              <a:ext cx="264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βρίσκεται στους χυμούς των</a:t>
              </a:r>
              <a:r>
                <a:rPr lang="el-GR" sz="2000" b="1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εσπεριδοειδών</a:t>
              </a:r>
              <a:r>
                <a:rPr lang="el-GR" sz="2000" b="1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και στα αναψυκτικά.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1992314" y="1916114"/>
            <a:ext cx="7788275" cy="1557337"/>
            <a:chOff x="249" y="3294"/>
            <a:chExt cx="4906" cy="890"/>
          </a:xfrm>
        </p:grpSpPr>
        <p:sp>
          <p:nvSpPr>
            <p:cNvPr id="87052" name="Rectangle 12"/>
            <p:cNvSpPr>
              <a:spLocks noChangeArrowheads="1"/>
            </p:cNvSpPr>
            <p:nvPr/>
          </p:nvSpPr>
          <p:spPr bwMode="auto">
            <a:xfrm>
              <a:off x="249" y="3622"/>
              <a:ext cx="113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</a:rPr>
                <a:t>Τ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ο τρυγικό οξύ</a:t>
              </a:r>
              <a:r>
                <a:rPr lang="el-GR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aphicFrame>
          <p:nvGraphicFramePr>
            <p:cNvPr id="87053" name="Object 13"/>
            <p:cNvGraphicFramePr>
              <a:graphicFrameLocks noChangeAspect="1"/>
            </p:cNvGraphicFramePr>
            <p:nvPr/>
          </p:nvGraphicFramePr>
          <p:xfrm>
            <a:off x="1429" y="3294"/>
            <a:ext cx="488" cy="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r:id="rId5" imgW="474840" imgH="868680" progId="">
                    <p:embed/>
                  </p:oleObj>
                </mc:Choice>
                <mc:Fallback>
                  <p:oleObj r:id="rId5" imgW="474840" imgH="868680" progId="">
                    <p:embed/>
                    <p:pic>
                      <p:nvPicPr>
                        <p:cNvPr id="8705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3294"/>
                          <a:ext cx="488" cy="8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54" name="Rectangle 14"/>
            <p:cNvSpPr>
              <a:spLocks noChangeArrowheads="1"/>
            </p:cNvSpPr>
            <p:nvPr/>
          </p:nvSpPr>
          <p:spPr bwMode="auto">
            <a:xfrm>
              <a:off x="2109" y="3605"/>
              <a:ext cx="304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βρίσκεται στο κρασί και</a:t>
              </a:r>
              <a:r>
                <a:rPr lang="el-GR" sz="2000" b="1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στα αναψυκτικά.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2063750" y="260350"/>
            <a:ext cx="3956050" cy="979488"/>
            <a:chOff x="340" y="164"/>
            <a:chExt cx="2492" cy="617"/>
          </a:xfrm>
        </p:grpSpPr>
        <p:sp>
          <p:nvSpPr>
            <p:cNvPr id="8705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40" y="164"/>
              <a:ext cx="385" cy="6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793" y="216"/>
              <a:ext cx="203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rgbClr val="0033CC"/>
                  </a:solidFill>
                  <a:latin typeface="Calibri"/>
                  <a:cs typeface="Times New Roman" pitchFamily="18" charset="0"/>
                </a:rPr>
                <a:t>ΚΑΡΒΟΞΥΛΙΚΑ ΟΞΕΑ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3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82" name="Group 18"/>
          <p:cNvGrpSpPr>
            <a:grpSpLocks/>
          </p:cNvGrpSpPr>
          <p:nvPr/>
        </p:nvGrpSpPr>
        <p:grpSpPr bwMode="auto">
          <a:xfrm>
            <a:off x="2063750" y="260351"/>
            <a:ext cx="3956050" cy="1262063"/>
            <a:chOff x="340" y="164"/>
            <a:chExt cx="2492" cy="795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884" y="709"/>
              <a:ext cx="9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srgbClr val="0000FF"/>
                  </a:solidFill>
                  <a:latin typeface="Calibri"/>
                  <a:cs typeface="Times New Roman" pitchFamily="18" charset="0"/>
                </a:rPr>
                <a:t>Ταξινόμηση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340" y="164"/>
              <a:ext cx="2492" cy="617"/>
              <a:chOff x="340" y="164"/>
              <a:chExt cx="2492" cy="617"/>
            </a:xfrm>
          </p:grpSpPr>
          <p:sp>
            <p:nvSpPr>
              <p:cNvPr id="88071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88072" name="Rectangle 8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1774825" y="1844676"/>
            <a:ext cx="8085138" cy="2328863"/>
            <a:chOff x="431" y="1143"/>
            <a:chExt cx="5093" cy="1467"/>
          </a:xfrm>
        </p:grpSpPr>
        <p:sp>
          <p:nvSpPr>
            <p:cNvPr id="88075" name="Rectangle 11"/>
            <p:cNvSpPr>
              <a:spLocks noChangeArrowheads="1"/>
            </p:cNvSpPr>
            <p:nvPr/>
          </p:nvSpPr>
          <p:spPr bwMode="auto">
            <a:xfrm>
              <a:off x="431" y="1143"/>
              <a:ext cx="509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 typeface="Wingdings" pitchFamily="2" charset="2"/>
                <a:buChar char=""/>
                <a:tabLst>
                  <a:tab pos="228600" algn="l"/>
                </a:tabLst>
              </a:pPr>
              <a:r>
                <a:rPr lang="el-GR" sz="2000" b="1" i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Σε μονοκαρβοξυλικά, δικαρβοξυλικά, τρικαρβοξυλικά κλπ,</a:t>
              </a:r>
              <a:endParaRPr lang="el-GR" sz="2000" b="1" i="1">
                <a:solidFill>
                  <a:prstClr val="black"/>
                </a:solidFill>
                <a:latin typeface="Calibri"/>
              </a:endParaRPr>
            </a:p>
            <a:p>
              <a:pPr>
                <a:tabLst>
                  <a:tab pos="228600" algn="l"/>
                </a:tabLst>
              </a:pP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ανάλογα με τον αριθμό των καρβοξυλίων που περιέχουν στο μόριό τους,</a:t>
              </a:r>
              <a:endParaRPr lang="en-US" sz="20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884" y="1661"/>
              <a:ext cx="183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indent="457200" algn="just"/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3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COOH </a:t>
              </a:r>
              <a:endParaRPr lang="el-GR" sz="2000" b="1">
                <a:solidFill>
                  <a:prstClr val="black"/>
                </a:solidFill>
                <a:latin typeface="Calibri"/>
              </a:endParaRPr>
            </a:p>
            <a:p>
              <a:pPr indent="457200" algn="just"/>
              <a:endParaRPr lang="el-GR" sz="2000">
                <a:solidFill>
                  <a:prstClr val="black"/>
                </a:solidFill>
                <a:latin typeface="Calibri"/>
              </a:endParaRPr>
            </a:p>
            <a:p>
              <a:pPr indent="457200" algn="just"/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αιθανικό ή οξικό οξύ</a:t>
              </a:r>
              <a:endParaRPr lang="el-GR" sz="2000" b="1">
                <a:solidFill>
                  <a:prstClr val="black"/>
                </a:solidFill>
                <a:latin typeface="Calibri"/>
              </a:endParaRPr>
            </a:p>
            <a:p>
              <a:pPr indent="457200" algn="just" eaLnBrk="0" hangingPunct="0"/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(μονοκαρβοξυλικό)</a:t>
              </a:r>
              <a:endParaRPr lang="el-GR" sz="2000" b="1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8078" name="Group 14"/>
            <p:cNvGrpSpPr>
              <a:grpSpLocks/>
            </p:cNvGrpSpPr>
            <p:nvPr/>
          </p:nvGrpSpPr>
          <p:grpSpPr bwMode="auto">
            <a:xfrm>
              <a:off x="3560" y="1616"/>
              <a:ext cx="1679" cy="994"/>
              <a:chOff x="3560" y="1706"/>
              <a:chExt cx="1679" cy="994"/>
            </a:xfrm>
          </p:grpSpPr>
          <p:graphicFrame>
            <p:nvGraphicFramePr>
              <p:cNvPr id="88074" name="Object 10"/>
              <p:cNvGraphicFramePr>
                <a:graphicFrameLocks noChangeAspect="1"/>
              </p:cNvGraphicFramePr>
              <p:nvPr/>
            </p:nvGraphicFramePr>
            <p:xfrm>
              <a:off x="3833" y="1706"/>
              <a:ext cx="635" cy="5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" r:id="rId3" imgW="474980" imgH="393700" progId="ChemDraw.Document.4.5">
                      <p:embed/>
                    </p:oleObj>
                  </mc:Choice>
                  <mc:Fallback>
                    <p:oleObj r:id="rId3" imgW="474980" imgH="393700" progId="ChemDraw.Document.4.5">
                      <p:embed/>
                      <p:pic>
                        <p:nvPicPr>
                          <p:cNvPr id="88074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3" y="1706"/>
                            <a:ext cx="635" cy="5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8077" name="Text Box 13"/>
              <p:cNvSpPr txBox="1">
                <a:spLocks noChangeArrowheads="1"/>
              </p:cNvSpPr>
              <p:nvPr/>
            </p:nvSpPr>
            <p:spPr bwMode="auto">
              <a:xfrm>
                <a:off x="3560" y="2296"/>
                <a:ext cx="167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b="1">
                    <a:solidFill>
                      <a:prstClr val="black"/>
                    </a:solidFill>
                    <a:latin typeface="Calibri"/>
                  </a:rPr>
                  <a:t>αιθανοδιικό ή οξαλικό οξύ (δικαρβοξυλικό)</a:t>
                </a:r>
                <a:endParaRPr lang="en-US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1847850" y="4724401"/>
            <a:ext cx="8280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Wingdings" pitchFamily="2" charset="2"/>
              <a:buChar char=""/>
              <a:tabLst>
                <a:tab pos="228600" algn="l"/>
              </a:tabLst>
            </a:pPr>
            <a:r>
              <a:rPr lang="el-GR" sz="20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Σε κορεσμένα ή ακόρεστα</a:t>
            </a: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endParaRPr lang="el-GR" sz="2000" b="1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000000"/>
              </a:buClr>
              <a:tabLst>
                <a:tab pos="228600" algn="l"/>
              </a:tabLst>
            </a:pP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ανάλογα με τον τρόπο που συνδέονται τα άτομα του άνθρακα μεταξύ τους.</a:t>
            </a:r>
            <a:endParaRPr lang="el-GR" sz="2000" b="1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000000"/>
              </a:buClr>
              <a:tabLst>
                <a:tab pos="228600" algn="l"/>
              </a:tabLst>
            </a:pP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endParaRPr lang="en-US" sz="2000" b="1">
              <a:solidFill>
                <a:prstClr val="black"/>
              </a:solidFill>
              <a:latin typeface="Calibri"/>
            </a:endParaRPr>
          </a:p>
          <a:p>
            <a:pPr eaLnBrk="0" hangingPunct="0">
              <a:tabLst>
                <a:tab pos="228600" algn="l"/>
              </a:tabLst>
            </a:pP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  π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χ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. CH</a:t>
            </a:r>
            <a:r>
              <a:rPr lang="en-US" sz="2000" b="1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en-US" sz="2000" b="1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en-US" sz="2000" b="1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COOH              και                         CH</a:t>
            </a:r>
            <a:r>
              <a:rPr lang="en-US" sz="2000" b="1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=CHCOOH</a:t>
            </a:r>
            <a:endParaRPr lang="en-US" sz="2000" b="1">
              <a:solidFill>
                <a:prstClr val="black"/>
              </a:solidFill>
              <a:latin typeface="Calibri"/>
            </a:endParaRPr>
          </a:p>
          <a:p>
            <a:pPr eaLnBrk="0" hangingPunct="0">
              <a:tabLst>
                <a:tab pos="228600" algn="l"/>
              </a:tabLst>
            </a:pP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  </a:t>
            </a: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βουτανικό ή βουτυρικό οξύ                       προπενικό ή ακρυλικό οξύ</a:t>
            </a:r>
          </a:p>
          <a:p>
            <a:pPr eaLnBrk="0" hangingPunct="0">
              <a:tabLst>
                <a:tab pos="228600" algn="l"/>
              </a:tabLst>
            </a:pP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 (κορεσμένο μονοκαρβοξυλικό)             (ακόρεστο μονοκαρβοξυλικό)</a:t>
            </a:r>
            <a:r>
              <a:rPr lang="en-US" sz="2000" b="1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5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2063750" y="188913"/>
            <a:ext cx="3956050" cy="1262062"/>
            <a:chOff x="340" y="164"/>
            <a:chExt cx="2492" cy="795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884" y="709"/>
              <a:ext cx="9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srgbClr val="0000FF"/>
                  </a:solidFill>
                  <a:latin typeface="Calibri"/>
                  <a:cs typeface="Times New Roman" pitchFamily="18" charset="0"/>
                </a:rPr>
                <a:t>Ταξινόμηση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89094" name="Group 6"/>
            <p:cNvGrpSpPr>
              <a:grpSpLocks/>
            </p:cNvGrpSpPr>
            <p:nvPr/>
          </p:nvGrpSpPr>
          <p:grpSpPr bwMode="auto">
            <a:xfrm>
              <a:off x="340" y="164"/>
              <a:ext cx="2492" cy="617"/>
              <a:chOff x="340" y="164"/>
              <a:chExt cx="2492" cy="617"/>
            </a:xfrm>
          </p:grpSpPr>
          <p:sp>
            <p:nvSpPr>
              <p:cNvPr id="89095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89096" name="Rectangle 8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003635" y="2801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l-GR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9100" name="Group 12"/>
          <p:cNvGrpSpPr>
            <a:grpSpLocks/>
          </p:cNvGrpSpPr>
          <p:nvPr/>
        </p:nvGrpSpPr>
        <p:grpSpPr bwMode="auto">
          <a:xfrm>
            <a:off x="2449514" y="1476377"/>
            <a:ext cx="7462837" cy="1712913"/>
            <a:chOff x="583" y="1157"/>
            <a:chExt cx="4701" cy="1079"/>
          </a:xfrm>
        </p:grpSpPr>
        <p:graphicFrame>
          <p:nvGraphicFramePr>
            <p:cNvPr id="89097" name="Object 9"/>
            <p:cNvGraphicFramePr>
              <a:graphicFrameLocks noChangeAspect="1"/>
            </p:cNvGraphicFramePr>
            <p:nvPr/>
          </p:nvGraphicFramePr>
          <p:xfrm>
            <a:off x="4332" y="1661"/>
            <a:ext cx="952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r:id="rId3" imgW="919480" imgH="556260" progId="ChemDraw.Document.4.5">
                    <p:embed/>
                  </p:oleObj>
                </mc:Choice>
                <mc:Fallback>
                  <p:oleObj r:id="rId3" imgW="919480" imgH="556260" progId="ChemDraw.Document.4.5">
                    <p:embed/>
                    <p:pic>
                      <p:nvPicPr>
                        <p:cNvPr id="8909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1661"/>
                          <a:ext cx="952" cy="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583" y="1157"/>
              <a:ext cx="3478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buFont typeface="Wingdings" pitchFamily="2" charset="2"/>
                <a:buChar char="Ø"/>
                <a:tabLst>
                  <a:tab pos="228600" algn="l"/>
                </a:tabLst>
              </a:pPr>
              <a:r>
                <a:rPr lang="el-GR" sz="2000" b="1" i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Σε αλειφατικά (άκυκλα) και αρωματικά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endParaRPr lang="el-GR" sz="2000" b="1">
                <a:solidFill>
                  <a:prstClr val="black"/>
                </a:solidFill>
                <a:latin typeface="Calibri"/>
              </a:endParaRPr>
            </a:p>
            <a:p>
              <a:pPr algn="just">
                <a:tabLst>
                  <a:tab pos="228600" algn="l"/>
                </a:tabLst>
              </a:pP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ανάλογα αν έχουν βεζολικό ή όχι δακτύλιο</a:t>
              </a:r>
              <a:r>
                <a:rPr lang="el-GR" sz="2000" b="1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pPr algn="just">
                <a:tabLst>
                  <a:tab pos="228600" algn="l"/>
                </a:tabLst>
              </a:pPr>
              <a:endParaRPr lang="en-US" sz="2000" b="1">
                <a:solidFill>
                  <a:prstClr val="black"/>
                </a:solidFill>
                <a:latin typeface="Calibri"/>
              </a:endParaRPr>
            </a:p>
            <a:p>
              <a:pPr algn="just" eaLnBrk="0" hangingPunct="0">
                <a:tabLst>
                  <a:tab pos="228600" algn="l"/>
                </a:tabLst>
              </a:pP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π.χ. </a:t>
              </a:r>
              <a:r>
                <a:rPr lang="en-US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3</a:t>
              </a:r>
              <a:r>
                <a:rPr lang="en-US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2</a:t>
              </a:r>
              <a:r>
                <a:rPr lang="en-US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2</a:t>
              </a:r>
              <a:r>
                <a:rPr lang="en-US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COOH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                      </a:t>
              </a:r>
              <a:r>
                <a:rPr lang="en-US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6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Η</a:t>
              </a:r>
              <a:r>
                <a:rPr lang="el-GR" sz="2000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5</a:t>
              </a:r>
              <a:r>
                <a:rPr lang="en-US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COOH</a:t>
              </a: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  ή</a:t>
              </a:r>
              <a:endParaRPr lang="en-US" sz="2000" b="1">
                <a:solidFill>
                  <a:prstClr val="black"/>
                </a:solidFill>
                <a:latin typeface="Calibri"/>
              </a:endParaRPr>
            </a:p>
            <a:p>
              <a:pPr algn="just" eaLnBrk="0" hangingPunct="0">
                <a:tabLst>
                  <a:tab pos="228600" algn="l"/>
                </a:tabLst>
              </a:pPr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βουτανικό ή βουτυρικό οξύ                 βενζοϊκό οξύ</a:t>
              </a:r>
              <a:endParaRPr lang="el-GR" sz="20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1774826" y="3324226"/>
            <a:ext cx="3940175" cy="2914649"/>
            <a:chOff x="476" y="2275"/>
            <a:chExt cx="2482" cy="1836"/>
          </a:xfrm>
        </p:grpSpPr>
        <p:graphicFrame>
          <p:nvGraphicFramePr>
            <p:cNvPr id="89101" name="Object 13"/>
            <p:cNvGraphicFramePr>
              <a:graphicFrameLocks noChangeAspect="1"/>
            </p:cNvGraphicFramePr>
            <p:nvPr/>
          </p:nvGraphicFramePr>
          <p:xfrm>
            <a:off x="476" y="2296"/>
            <a:ext cx="1043" cy="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r:id="rId5" imgW="1267002" imgH="3057143" progId="MSPhotoEd.3">
                    <p:embed/>
                  </p:oleObj>
                </mc:Choice>
                <mc:Fallback>
                  <p:oleObj r:id="rId5" imgW="1267002" imgH="3057143" progId="MSPhotoEd.3">
                    <p:embed/>
                    <p:pic>
                      <p:nvPicPr>
                        <p:cNvPr id="89101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-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296"/>
                          <a:ext cx="1043" cy="1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04" name="Rectangle 16"/>
            <p:cNvSpPr>
              <a:spLocks noChangeArrowheads="1"/>
            </p:cNvSpPr>
            <p:nvPr/>
          </p:nvSpPr>
          <p:spPr bwMode="auto">
            <a:xfrm>
              <a:off x="1111" y="2275"/>
              <a:ext cx="184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α. το οξαλικό οξύ  είναι ένα </a:t>
              </a:r>
              <a:r>
                <a:rPr lang="el-GR" b="1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r>
                <a:rPr lang="el-GR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δικαρβοξυλικό οξύ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524001" y="226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9110" name="Group 22"/>
          <p:cNvGrpSpPr>
            <a:grpSpLocks/>
          </p:cNvGrpSpPr>
          <p:nvPr/>
        </p:nvGrpSpPr>
        <p:grpSpPr bwMode="auto">
          <a:xfrm>
            <a:off x="3432176" y="3716338"/>
            <a:ext cx="3160713" cy="2946399"/>
            <a:chOff x="1701" y="2341"/>
            <a:chExt cx="1991" cy="1856"/>
          </a:xfrm>
        </p:grpSpPr>
        <p:graphicFrame>
          <p:nvGraphicFramePr>
            <p:cNvPr id="89106" name="Object 18"/>
            <p:cNvGraphicFramePr>
              <a:graphicFrameLocks noChangeAspect="1"/>
            </p:cNvGraphicFramePr>
            <p:nvPr/>
          </p:nvGraphicFramePr>
          <p:xfrm>
            <a:off x="2018" y="2341"/>
            <a:ext cx="1277" cy="1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r:id="rId7" imgW="2419048" imgH="3067478" progId="MSPhotoEd.3">
                    <p:embed/>
                  </p:oleObj>
                </mc:Choice>
                <mc:Fallback>
                  <p:oleObj r:id="rId7" imgW="2419048" imgH="3067478" progId="MSPhotoEd.3">
                    <p:embed/>
                    <p:pic>
                      <p:nvPicPr>
                        <p:cNvPr id="8910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-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2341"/>
                          <a:ext cx="1277" cy="16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09" name="Rectangle 21"/>
            <p:cNvSpPr>
              <a:spLocks noChangeArrowheads="1"/>
            </p:cNvSpPr>
            <p:nvPr/>
          </p:nvSpPr>
          <p:spPr bwMode="auto">
            <a:xfrm>
              <a:off x="1701" y="3964"/>
              <a:ext cx="19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β. η γλυκίνη είναι ένα αμινοξύ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89114" name="Group 26"/>
          <p:cNvGrpSpPr>
            <a:grpSpLocks/>
          </p:cNvGrpSpPr>
          <p:nvPr/>
        </p:nvGrpSpPr>
        <p:grpSpPr bwMode="auto">
          <a:xfrm>
            <a:off x="5880100" y="3716339"/>
            <a:ext cx="4464050" cy="3074988"/>
            <a:chOff x="2744" y="2341"/>
            <a:chExt cx="2812" cy="1937"/>
          </a:xfrm>
        </p:grpSpPr>
        <p:graphicFrame>
          <p:nvGraphicFramePr>
            <p:cNvPr id="89111" name="Object 23"/>
            <p:cNvGraphicFramePr>
              <a:graphicFrameLocks noChangeAspect="1"/>
            </p:cNvGraphicFramePr>
            <p:nvPr/>
          </p:nvGraphicFramePr>
          <p:xfrm>
            <a:off x="2744" y="2341"/>
            <a:ext cx="2721" cy="1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r:id="rId9" imgW="4476190" imgH="1886213" progId="">
                    <p:embed/>
                  </p:oleObj>
                </mc:Choice>
                <mc:Fallback>
                  <p:oleObj r:id="rId9" imgW="4476190" imgH="1886213" progId="">
                    <p:embed/>
                    <p:pic>
                      <p:nvPicPr>
                        <p:cNvPr id="89111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2341"/>
                          <a:ext cx="2721" cy="1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13" name="Rectangle 25"/>
            <p:cNvSpPr>
              <a:spLocks noChangeArrowheads="1"/>
            </p:cNvSpPr>
            <p:nvPr/>
          </p:nvSpPr>
          <p:spPr bwMode="auto">
            <a:xfrm>
              <a:off x="3198" y="3347"/>
              <a:ext cx="2358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el-GR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Μοριακό μοντέλο του σαλικυλικού οξέος (αρωματικό υδροξυκαρβοξυλικό οξύ), που αποτελεί τη βάση για την παρασκευή της ασπιρίνης.</a:t>
              </a:r>
              <a:r>
                <a:rPr lang="en-US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6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36" name="Object 24"/>
          <p:cNvGraphicFramePr>
            <a:graphicFrameLocks noChangeAspect="1"/>
          </p:cNvGraphicFramePr>
          <p:nvPr/>
        </p:nvGraphicFramePr>
        <p:xfrm>
          <a:off x="4151314" y="2349501"/>
          <a:ext cx="16017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848108" imgH="2076740" progId="MSPhotoEd.3">
                  <p:embed/>
                </p:oleObj>
              </mc:Choice>
              <mc:Fallback>
                <p:oleObj r:id="rId3" imgW="1848108" imgH="2076740" progId="MSPhotoEd.3">
                  <p:embed/>
                  <p:pic>
                    <p:nvPicPr>
                      <p:cNvPr id="9013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5FEFF"/>
                          </a:clrFrom>
                          <a:clrTo>
                            <a:srgbClr val="F5FE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2349501"/>
                        <a:ext cx="1601787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24" name="Group 12"/>
          <p:cNvGrpSpPr>
            <a:grpSpLocks/>
          </p:cNvGrpSpPr>
          <p:nvPr/>
        </p:nvGrpSpPr>
        <p:grpSpPr bwMode="auto">
          <a:xfrm>
            <a:off x="1847850" y="188914"/>
            <a:ext cx="6883400" cy="1044575"/>
            <a:chOff x="340" y="119"/>
            <a:chExt cx="4336" cy="658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839" y="527"/>
              <a:ext cx="38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srgbClr val="0000FF"/>
                  </a:solidFill>
                  <a:latin typeface="Calibri"/>
                  <a:cs typeface="Times New Roman" pitchFamily="18" charset="0"/>
                </a:rPr>
                <a:t>4.1 Κορεσμένα μονοκαρβοξυλικά οξέα - Αιθανικό οξύ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90120" name="Group 8"/>
            <p:cNvGrpSpPr>
              <a:grpSpLocks/>
            </p:cNvGrpSpPr>
            <p:nvPr/>
          </p:nvGrpSpPr>
          <p:grpSpPr bwMode="auto">
            <a:xfrm>
              <a:off x="340" y="119"/>
              <a:ext cx="2492" cy="617"/>
              <a:chOff x="340" y="164"/>
              <a:chExt cx="2492" cy="617"/>
            </a:xfrm>
          </p:grpSpPr>
          <p:sp>
            <p:nvSpPr>
              <p:cNvPr id="90121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0122" name="Rectangle 10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4295775" y="1484314"/>
            <a:ext cx="2128838" cy="688975"/>
          </a:xfrm>
          <a:prstGeom prst="rect">
            <a:avLst/>
          </a:prstGeom>
          <a:solidFill>
            <a:srgbClr val="FFD2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400" b="1">
                <a:solidFill>
                  <a:prstClr val="black"/>
                </a:solidFill>
                <a:latin typeface="Calibri"/>
              </a:rPr>
              <a:t>C</a:t>
            </a:r>
            <a:r>
              <a:rPr lang="el-GR" sz="2400" b="1" baseline="-25000">
                <a:solidFill>
                  <a:prstClr val="black"/>
                </a:solidFill>
                <a:latin typeface="Calibri"/>
              </a:rPr>
              <a:t>ν</a:t>
            </a:r>
            <a:r>
              <a:rPr lang="en-US" sz="2400" b="1">
                <a:solidFill>
                  <a:prstClr val="black"/>
                </a:solidFill>
                <a:latin typeface="Calibri"/>
              </a:rPr>
              <a:t>H</a:t>
            </a:r>
            <a:r>
              <a:rPr lang="el-GR" sz="2400" b="1" baseline="-25000">
                <a:solidFill>
                  <a:prstClr val="black"/>
                </a:solidFill>
                <a:latin typeface="Calibri"/>
              </a:rPr>
              <a:t>2ν+1</a:t>
            </a:r>
            <a:r>
              <a:rPr lang="en-US" sz="2400" b="1">
                <a:solidFill>
                  <a:prstClr val="black"/>
                </a:solidFill>
                <a:latin typeface="Calibri"/>
              </a:rPr>
              <a:t>COOH</a:t>
            </a:r>
          </a:p>
        </p:txBody>
      </p: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2063750" y="4221164"/>
            <a:ext cx="6370638" cy="841375"/>
            <a:chOff x="340" y="1933"/>
            <a:chExt cx="4013" cy="530"/>
          </a:xfrm>
        </p:grpSpPr>
        <p:graphicFrame>
          <p:nvGraphicFramePr>
            <p:cNvPr id="90126" name="Object 14"/>
            <p:cNvGraphicFramePr>
              <a:graphicFrameLocks noChangeAspect="1"/>
            </p:cNvGraphicFramePr>
            <p:nvPr/>
          </p:nvGraphicFramePr>
          <p:xfrm>
            <a:off x="340" y="1933"/>
            <a:ext cx="1847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r:id="rId5" imgW="1488240" imgH="426600" progId="">
                    <p:embed/>
                  </p:oleObj>
                </mc:Choice>
                <mc:Fallback>
                  <p:oleObj r:id="rId5" imgW="1488240" imgH="426600" progId="">
                    <p:embed/>
                    <p:pic>
                      <p:nvPicPr>
                        <p:cNvPr id="9012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933"/>
                          <a:ext cx="1847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2608" y="1933"/>
              <a:ext cx="17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2-μεθυλοπεντανικό οξύ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90133" name="Group 21"/>
          <p:cNvGrpSpPr>
            <a:grpSpLocks/>
          </p:cNvGrpSpPr>
          <p:nvPr/>
        </p:nvGrpSpPr>
        <p:grpSpPr bwMode="auto">
          <a:xfrm>
            <a:off x="2135188" y="5445125"/>
            <a:ext cx="6267450" cy="890588"/>
            <a:chOff x="385" y="2523"/>
            <a:chExt cx="3948" cy="561"/>
          </a:xfrm>
        </p:grpSpPr>
        <p:graphicFrame>
          <p:nvGraphicFramePr>
            <p:cNvPr id="90129" name="Object 17"/>
            <p:cNvGraphicFramePr>
              <a:graphicFrameLocks noChangeAspect="1"/>
            </p:cNvGraphicFramePr>
            <p:nvPr/>
          </p:nvGraphicFramePr>
          <p:xfrm>
            <a:off x="385" y="2523"/>
            <a:ext cx="1786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r:id="rId7" imgW="1602720" imgH="502920" progId="">
                    <p:embed/>
                  </p:oleObj>
                </mc:Choice>
                <mc:Fallback>
                  <p:oleObj r:id="rId7" imgW="1602720" imgH="502920" progId="">
                    <p:embed/>
                    <p:pic>
                      <p:nvPicPr>
                        <p:cNvPr id="9012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2523"/>
                          <a:ext cx="1786" cy="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2608" y="2659"/>
              <a:ext cx="17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2-αιθυλοπεντανικό οξύ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15240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1919289" y="2349500"/>
          <a:ext cx="1944687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9" imgW="3238952" imgH="2723810" progId="MSPhotoEd.3">
                  <p:embed/>
                </p:oleObj>
              </mc:Choice>
              <mc:Fallback>
                <p:oleObj r:id="rId9" imgW="3238952" imgH="2723810" progId="MSPhotoEd.3">
                  <p:embed/>
                  <p:pic>
                    <p:nvPicPr>
                      <p:cNvPr id="901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349500"/>
                        <a:ext cx="1944687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1524001" y="2377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1524001" y="2377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8813800" y="188914"/>
          <a:ext cx="185420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11" imgW="1428949" imgH="5601482" progId="MSPhotoEd.3">
                  <p:embed/>
                </p:oleObj>
              </mc:Choice>
              <mc:Fallback>
                <p:oleObj r:id="rId11" imgW="1428949" imgH="5601482" progId="MSPhotoEd.3">
                  <p:embed/>
                  <p:pic>
                    <p:nvPicPr>
                      <p:cNvPr id="9014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800" y="188914"/>
                        <a:ext cx="1854200" cy="645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94" name="Object 158"/>
          <p:cNvGraphicFramePr>
            <a:graphicFrameLocks noChangeAspect="1"/>
          </p:cNvGraphicFramePr>
          <p:nvPr/>
        </p:nvGraphicFramePr>
        <p:xfrm>
          <a:off x="8813800" y="188914"/>
          <a:ext cx="185420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428949" imgH="5601482" progId="MSPhotoEd.3">
                  <p:embed/>
                </p:oleObj>
              </mc:Choice>
              <mc:Fallback>
                <p:oleObj r:id="rId3" imgW="1428949" imgH="5601482" progId="MSPhotoEd.3">
                  <p:embed/>
                  <p:pic>
                    <p:nvPicPr>
                      <p:cNvPr id="91294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800" y="188914"/>
                        <a:ext cx="1854200" cy="645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295" name="Group 159"/>
          <p:cNvGrpSpPr>
            <a:grpSpLocks/>
          </p:cNvGrpSpPr>
          <p:nvPr/>
        </p:nvGrpSpPr>
        <p:grpSpPr bwMode="auto">
          <a:xfrm>
            <a:off x="1847850" y="188914"/>
            <a:ext cx="6883400" cy="1044575"/>
            <a:chOff x="340" y="119"/>
            <a:chExt cx="4336" cy="658"/>
          </a:xfrm>
        </p:grpSpPr>
        <p:sp>
          <p:nvSpPr>
            <p:cNvPr id="91296" name="Rectangle 160"/>
            <p:cNvSpPr>
              <a:spLocks noChangeArrowheads="1"/>
            </p:cNvSpPr>
            <p:nvPr/>
          </p:nvSpPr>
          <p:spPr bwMode="auto">
            <a:xfrm>
              <a:off x="839" y="527"/>
              <a:ext cx="38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>
                  <a:solidFill>
                    <a:srgbClr val="0000FF"/>
                  </a:solidFill>
                  <a:latin typeface="Calibri"/>
                  <a:cs typeface="Times New Roman" pitchFamily="18" charset="0"/>
                </a:rPr>
                <a:t>4.1 Κορεσμένα μονοκαρβοξυλικά οξέα - Αιθανικό οξύ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91297" name="Group 161"/>
            <p:cNvGrpSpPr>
              <a:grpSpLocks/>
            </p:cNvGrpSpPr>
            <p:nvPr/>
          </p:nvGrpSpPr>
          <p:grpSpPr bwMode="auto">
            <a:xfrm>
              <a:off x="340" y="119"/>
              <a:ext cx="2492" cy="617"/>
              <a:chOff x="340" y="164"/>
              <a:chExt cx="2492" cy="617"/>
            </a:xfrm>
          </p:grpSpPr>
          <p:sp>
            <p:nvSpPr>
              <p:cNvPr id="91298" name="WordArt 16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1299" name="Rectangle 163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grpSp>
        <p:nvGrpSpPr>
          <p:cNvPr id="91301" name="Group 165"/>
          <p:cNvGrpSpPr>
            <a:grpSpLocks/>
          </p:cNvGrpSpPr>
          <p:nvPr/>
        </p:nvGrpSpPr>
        <p:grpSpPr bwMode="auto">
          <a:xfrm>
            <a:off x="1774825" y="1773238"/>
            <a:ext cx="6553200" cy="4608512"/>
            <a:chOff x="158" y="1117"/>
            <a:chExt cx="4128" cy="2903"/>
          </a:xfrm>
        </p:grpSpPr>
        <p:grpSp>
          <p:nvGrpSpPr>
            <p:cNvPr id="91293" name="Group 157"/>
            <p:cNvGrpSpPr>
              <a:grpSpLocks/>
            </p:cNvGrpSpPr>
            <p:nvPr/>
          </p:nvGrpSpPr>
          <p:grpSpPr bwMode="auto">
            <a:xfrm>
              <a:off x="158" y="1117"/>
              <a:ext cx="4128" cy="2903"/>
              <a:chOff x="158" y="890"/>
              <a:chExt cx="4128" cy="2903"/>
            </a:xfrm>
          </p:grpSpPr>
          <p:sp>
            <p:nvSpPr>
              <p:cNvPr id="91140" name="Text Box 4"/>
              <p:cNvSpPr txBox="1">
                <a:spLocks noChangeArrowheads="1"/>
              </p:cNvSpPr>
              <p:nvPr/>
            </p:nvSpPr>
            <p:spPr bwMode="auto">
              <a:xfrm>
                <a:off x="158" y="890"/>
                <a:ext cx="4128" cy="272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 b="1">
                    <a:solidFill>
                      <a:srgbClr val="FFFFFF"/>
                    </a:solidFill>
                    <a:latin typeface="Times New Roman" pitchFamily="18" charset="0"/>
                  </a:rPr>
                  <a:t>Πίνακας 4.1:  </a:t>
                </a:r>
                <a:r>
                  <a:rPr lang="el-GR">
                    <a:solidFill>
                      <a:srgbClr val="FFFFFF"/>
                    </a:solidFill>
                    <a:latin typeface="Times New Roman" pitchFamily="18" charset="0"/>
                  </a:rPr>
                  <a:t>Ονομασίες  κορεσμένων  μονοκαρβοξυλικών οξέων</a:t>
                </a: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57" name="Rectangle 21"/>
              <p:cNvSpPr>
                <a:spLocks noChangeArrowheads="1"/>
              </p:cNvSpPr>
              <p:nvPr/>
            </p:nvSpPr>
            <p:spPr bwMode="auto">
              <a:xfrm>
                <a:off x="787" y="1385"/>
                <a:ext cx="116" cy="23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graphicFrame>
            <p:nvGraphicFramePr>
              <p:cNvPr id="91141" name="Object 5"/>
              <p:cNvGraphicFramePr>
                <a:graphicFrameLocks noChangeAspect="1"/>
              </p:cNvGraphicFramePr>
              <p:nvPr/>
            </p:nvGraphicFramePr>
            <p:xfrm>
              <a:off x="2539" y="2333"/>
              <a:ext cx="60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7" r:id="rId5" imgW="952500" imgH="426720" progId="ChemDraw.Document.4.5">
                      <p:embed/>
                    </p:oleObj>
                  </mc:Choice>
                  <mc:Fallback>
                    <p:oleObj r:id="rId5" imgW="952500" imgH="426720" progId="ChemDraw.Document.4.5">
                      <p:embed/>
                      <p:pic>
                        <p:nvPicPr>
                          <p:cNvPr id="91141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9" y="2333"/>
                            <a:ext cx="600" cy="2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1191" name="Rectangle 55"/>
              <p:cNvSpPr>
                <a:spLocks noChangeArrowheads="1"/>
              </p:cNvSpPr>
              <p:nvPr/>
            </p:nvSpPr>
            <p:spPr bwMode="auto">
              <a:xfrm>
                <a:off x="3197" y="3510"/>
                <a:ext cx="1089" cy="2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στεατικό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90" name="Rectangle 54"/>
              <p:cNvSpPr>
                <a:spLocks noChangeArrowheads="1"/>
              </p:cNvSpPr>
              <p:nvPr/>
            </p:nvSpPr>
            <p:spPr bwMode="auto">
              <a:xfrm>
                <a:off x="1583" y="3510"/>
                <a:ext cx="1614" cy="2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δεκαοκτανικό οξύ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9" name="Rectangle 53"/>
              <p:cNvSpPr>
                <a:spLocks noChangeArrowheads="1"/>
              </p:cNvSpPr>
              <p:nvPr/>
            </p:nvSpPr>
            <p:spPr bwMode="auto">
              <a:xfrm>
                <a:off x="158" y="3510"/>
                <a:ext cx="1425" cy="2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(CH</a:t>
                </a:r>
                <a:r>
                  <a:rPr lang="en-US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r>
                  <a: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endParaRPr lang="en-US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8" name="Rectangle 52"/>
              <p:cNvSpPr>
                <a:spLocks noChangeArrowheads="1"/>
              </p:cNvSpPr>
              <p:nvPr/>
            </p:nvSpPr>
            <p:spPr bwMode="auto">
              <a:xfrm>
                <a:off x="3197" y="3226"/>
                <a:ext cx="1089" cy="28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παλμιτικό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7" name="Rectangle 51"/>
              <p:cNvSpPr>
                <a:spLocks noChangeArrowheads="1"/>
              </p:cNvSpPr>
              <p:nvPr/>
            </p:nvSpPr>
            <p:spPr bwMode="auto">
              <a:xfrm>
                <a:off x="1583" y="3226"/>
                <a:ext cx="1614" cy="28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δεκαεξανικό οξύ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6" name="Rectangle 50"/>
              <p:cNvSpPr>
                <a:spLocks noChangeArrowheads="1"/>
              </p:cNvSpPr>
              <p:nvPr/>
            </p:nvSpPr>
            <p:spPr bwMode="auto">
              <a:xfrm>
                <a:off x="158" y="3226"/>
                <a:ext cx="1425" cy="28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14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5" name="Rectangle 49"/>
              <p:cNvSpPr>
                <a:spLocks noChangeArrowheads="1"/>
              </p:cNvSpPr>
              <p:nvPr/>
            </p:nvSpPr>
            <p:spPr bwMode="auto">
              <a:xfrm>
                <a:off x="3197" y="2670"/>
                <a:ext cx="1089" cy="5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ισοβουτυρικό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4" name="Rectangle 48"/>
              <p:cNvSpPr>
                <a:spLocks noChangeArrowheads="1"/>
              </p:cNvSpPr>
              <p:nvPr/>
            </p:nvSpPr>
            <p:spPr bwMode="auto">
              <a:xfrm>
                <a:off x="1583" y="2670"/>
                <a:ext cx="1614" cy="55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μεθυλοπροπανικό οξύ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3" name="Rectangle 47"/>
              <p:cNvSpPr>
                <a:spLocks noChangeArrowheads="1"/>
              </p:cNvSpPr>
              <p:nvPr/>
            </p:nvSpPr>
            <p:spPr bwMode="auto">
              <a:xfrm>
                <a:off x="158" y="2670"/>
                <a:ext cx="1425" cy="5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2" name="Rectangle 46"/>
              <p:cNvSpPr>
                <a:spLocks noChangeArrowheads="1"/>
              </p:cNvSpPr>
              <p:nvPr/>
            </p:nvSpPr>
            <p:spPr bwMode="auto">
              <a:xfrm>
                <a:off x="3197" y="2386"/>
                <a:ext cx="1089" cy="28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βουτυρικό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1" name="Rectangle 45"/>
              <p:cNvSpPr>
                <a:spLocks noChangeArrowheads="1"/>
              </p:cNvSpPr>
              <p:nvPr/>
            </p:nvSpPr>
            <p:spPr bwMode="auto">
              <a:xfrm>
                <a:off x="1583" y="2386"/>
                <a:ext cx="1614" cy="28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βουτανικό οξύ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80" name="Rectangle 44"/>
              <p:cNvSpPr>
                <a:spLocks noChangeArrowheads="1"/>
              </p:cNvSpPr>
              <p:nvPr/>
            </p:nvSpPr>
            <p:spPr bwMode="auto">
              <a:xfrm>
                <a:off x="158" y="2386"/>
                <a:ext cx="1425" cy="28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9" name="Rectangle 43"/>
              <p:cNvSpPr>
                <a:spLocks noChangeArrowheads="1"/>
              </p:cNvSpPr>
              <p:nvPr/>
            </p:nvSpPr>
            <p:spPr bwMode="auto">
              <a:xfrm>
                <a:off x="3197" y="2103"/>
                <a:ext cx="1089" cy="2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προπιονικό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8" name="Rectangle 42"/>
              <p:cNvSpPr>
                <a:spLocks noChangeArrowheads="1"/>
              </p:cNvSpPr>
              <p:nvPr/>
            </p:nvSpPr>
            <p:spPr bwMode="auto">
              <a:xfrm>
                <a:off x="1583" y="2103"/>
                <a:ext cx="1614" cy="2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προπανικό οξύ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7" name="Rectangle 41"/>
              <p:cNvSpPr>
                <a:spLocks noChangeArrowheads="1"/>
              </p:cNvSpPr>
              <p:nvPr/>
            </p:nvSpPr>
            <p:spPr bwMode="auto">
              <a:xfrm>
                <a:off x="158" y="2103"/>
                <a:ext cx="1425" cy="2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6" name="Rectangle 40"/>
              <p:cNvSpPr>
                <a:spLocks noChangeArrowheads="1"/>
              </p:cNvSpPr>
              <p:nvPr/>
            </p:nvSpPr>
            <p:spPr bwMode="auto">
              <a:xfrm>
                <a:off x="3197" y="1820"/>
                <a:ext cx="1089" cy="2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οξικό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5" name="Rectangle 39"/>
              <p:cNvSpPr>
                <a:spLocks noChangeArrowheads="1"/>
              </p:cNvSpPr>
              <p:nvPr/>
            </p:nvSpPr>
            <p:spPr bwMode="auto">
              <a:xfrm>
                <a:off x="1583" y="1820"/>
                <a:ext cx="1614" cy="2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αιθανικό οξύ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4" name="Rectangle 38"/>
              <p:cNvSpPr>
                <a:spLocks noChangeArrowheads="1"/>
              </p:cNvSpPr>
              <p:nvPr/>
            </p:nvSpPr>
            <p:spPr bwMode="auto">
              <a:xfrm>
                <a:off x="158" y="1820"/>
                <a:ext cx="1425" cy="2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l-GR" sz="2000" baseline="-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3" name="Rectangle 37"/>
              <p:cNvSpPr>
                <a:spLocks noChangeArrowheads="1"/>
              </p:cNvSpPr>
              <p:nvPr/>
            </p:nvSpPr>
            <p:spPr bwMode="auto">
              <a:xfrm>
                <a:off x="3197" y="1536"/>
                <a:ext cx="1089" cy="28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μυρμηκικό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2" name="Rectangle 36"/>
              <p:cNvSpPr>
                <a:spLocks noChangeArrowheads="1"/>
              </p:cNvSpPr>
              <p:nvPr/>
            </p:nvSpPr>
            <p:spPr bwMode="auto">
              <a:xfrm>
                <a:off x="1583" y="1536"/>
                <a:ext cx="1614" cy="28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μεθανικό οξύ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1" name="Rectangle 35"/>
              <p:cNvSpPr>
                <a:spLocks noChangeArrowheads="1"/>
              </p:cNvSpPr>
              <p:nvPr/>
            </p:nvSpPr>
            <p:spPr bwMode="auto">
              <a:xfrm>
                <a:off x="158" y="1536"/>
                <a:ext cx="1425" cy="28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HCOOH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70" name="Rectangle 34"/>
              <p:cNvSpPr>
                <a:spLocks noChangeArrowheads="1"/>
              </p:cNvSpPr>
              <p:nvPr/>
            </p:nvSpPr>
            <p:spPr bwMode="auto">
              <a:xfrm>
                <a:off x="3197" y="1253"/>
                <a:ext cx="1089" cy="28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Κοινό Όνομα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69" name="Rectangle 33"/>
              <p:cNvSpPr>
                <a:spLocks noChangeArrowheads="1"/>
              </p:cNvSpPr>
              <p:nvPr/>
            </p:nvSpPr>
            <p:spPr bwMode="auto">
              <a:xfrm>
                <a:off x="1583" y="1253"/>
                <a:ext cx="1614" cy="28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Όνομα IUPAC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68" name="Rectangle 32"/>
              <p:cNvSpPr>
                <a:spLocks noChangeArrowheads="1"/>
              </p:cNvSpPr>
              <p:nvPr/>
            </p:nvSpPr>
            <p:spPr bwMode="auto">
              <a:xfrm>
                <a:off x="158" y="1253"/>
                <a:ext cx="1425" cy="28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lang="el-GR" sz="20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Τύπος</a:t>
                </a:r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92" name="Line 56"/>
              <p:cNvSpPr>
                <a:spLocks noChangeShapeType="1"/>
              </p:cNvSpPr>
              <p:nvPr/>
            </p:nvSpPr>
            <p:spPr bwMode="auto">
              <a:xfrm>
                <a:off x="158" y="1253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93" name="Line 57"/>
              <p:cNvSpPr>
                <a:spLocks noChangeShapeType="1"/>
              </p:cNvSpPr>
              <p:nvPr/>
            </p:nvSpPr>
            <p:spPr bwMode="auto">
              <a:xfrm>
                <a:off x="158" y="3793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94" name="Line 58"/>
              <p:cNvSpPr>
                <a:spLocks noChangeShapeType="1"/>
              </p:cNvSpPr>
              <p:nvPr/>
            </p:nvSpPr>
            <p:spPr bwMode="auto">
              <a:xfrm>
                <a:off x="158" y="1253"/>
                <a:ext cx="0" cy="2540"/>
              </a:xfrm>
              <a:prstGeom prst="line">
                <a:avLst/>
              </a:prstGeom>
              <a:noFill/>
              <a:ln w="127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95" name="Line 59"/>
              <p:cNvSpPr>
                <a:spLocks noChangeShapeType="1"/>
              </p:cNvSpPr>
              <p:nvPr/>
            </p:nvSpPr>
            <p:spPr bwMode="auto">
              <a:xfrm>
                <a:off x="4286" y="1253"/>
                <a:ext cx="0" cy="2540"/>
              </a:xfrm>
              <a:prstGeom prst="line">
                <a:avLst/>
              </a:prstGeom>
              <a:noFill/>
              <a:ln w="127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98" name="Line 62"/>
              <p:cNvSpPr>
                <a:spLocks noChangeShapeType="1"/>
              </p:cNvSpPr>
              <p:nvPr/>
            </p:nvSpPr>
            <p:spPr bwMode="auto">
              <a:xfrm>
                <a:off x="158" y="153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00" name="Line 64"/>
              <p:cNvSpPr>
                <a:spLocks noChangeShapeType="1"/>
              </p:cNvSpPr>
              <p:nvPr/>
            </p:nvSpPr>
            <p:spPr bwMode="auto">
              <a:xfrm>
                <a:off x="1583" y="1253"/>
                <a:ext cx="0" cy="28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03" name="Line 67"/>
              <p:cNvSpPr>
                <a:spLocks noChangeShapeType="1"/>
              </p:cNvSpPr>
              <p:nvPr/>
            </p:nvSpPr>
            <p:spPr bwMode="auto">
              <a:xfrm>
                <a:off x="3197" y="1253"/>
                <a:ext cx="0" cy="28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07" name="Line 71"/>
              <p:cNvSpPr>
                <a:spLocks noChangeShapeType="1"/>
              </p:cNvSpPr>
              <p:nvPr/>
            </p:nvSpPr>
            <p:spPr bwMode="auto">
              <a:xfrm>
                <a:off x="158" y="1820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09" name="Line 73"/>
              <p:cNvSpPr>
                <a:spLocks noChangeShapeType="1"/>
              </p:cNvSpPr>
              <p:nvPr/>
            </p:nvSpPr>
            <p:spPr bwMode="auto">
              <a:xfrm>
                <a:off x="1583" y="1536"/>
                <a:ext cx="0" cy="197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13" name="Line 77"/>
              <p:cNvSpPr>
                <a:spLocks noChangeShapeType="1"/>
              </p:cNvSpPr>
              <p:nvPr/>
            </p:nvSpPr>
            <p:spPr bwMode="auto">
              <a:xfrm>
                <a:off x="3197" y="1536"/>
                <a:ext cx="0" cy="2257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18" name="Line 82"/>
              <p:cNvSpPr>
                <a:spLocks noChangeShapeType="1"/>
              </p:cNvSpPr>
              <p:nvPr/>
            </p:nvSpPr>
            <p:spPr bwMode="auto">
              <a:xfrm>
                <a:off x="158" y="2103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31" name="Line 95"/>
              <p:cNvSpPr>
                <a:spLocks noChangeShapeType="1"/>
              </p:cNvSpPr>
              <p:nvPr/>
            </p:nvSpPr>
            <p:spPr bwMode="auto">
              <a:xfrm>
                <a:off x="158" y="2386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44" name="Line 108"/>
              <p:cNvSpPr>
                <a:spLocks noChangeShapeType="1"/>
              </p:cNvSpPr>
              <p:nvPr/>
            </p:nvSpPr>
            <p:spPr bwMode="auto">
              <a:xfrm>
                <a:off x="158" y="2670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57" name="Line 121"/>
              <p:cNvSpPr>
                <a:spLocks noChangeShapeType="1"/>
              </p:cNvSpPr>
              <p:nvPr/>
            </p:nvSpPr>
            <p:spPr bwMode="auto">
              <a:xfrm>
                <a:off x="158" y="3226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70" name="Line 134"/>
              <p:cNvSpPr>
                <a:spLocks noChangeShapeType="1"/>
              </p:cNvSpPr>
              <p:nvPr/>
            </p:nvSpPr>
            <p:spPr bwMode="auto">
              <a:xfrm>
                <a:off x="158" y="3510"/>
                <a:ext cx="1425" cy="0"/>
              </a:xfrm>
              <a:prstGeom prst="line">
                <a:avLst/>
              </a:prstGeom>
              <a:noFill/>
              <a:ln w="127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82" name="Line 146"/>
              <p:cNvSpPr>
                <a:spLocks noChangeShapeType="1"/>
              </p:cNvSpPr>
              <p:nvPr/>
            </p:nvSpPr>
            <p:spPr bwMode="auto">
              <a:xfrm>
                <a:off x="1583" y="3510"/>
                <a:ext cx="2703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84" name="Line 148"/>
              <p:cNvSpPr>
                <a:spLocks noChangeShapeType="1"/>
              </p:cNvSpPr>
              <p:nvPr/>
            </p:nvSpPr>
            <p:spPr bwMode="auto">
              <a:xfrm>
                <a:off x="1583" y="3510"/>
                <a:ext cx="0" cy="283"/>
              </a:xfrm>
              <a:prstGeom prst="line">
                <a:avLst/>
              </a:prstGeom>
              <a:noFill/>
              <a:ln w="127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aphicFrame>
          <p:nvGraphicFramePr>
            <p:cNvPr id="91300" name="Object 164"/>
            <p:cNvGraphicFramePr>
              <a:graphicFrameLocks noChangeAspect="1"/>
            </p:cNvGraphicFramePr>
            <p:nvPr/>
          </p:nvGraphicFramePr>
          <p:xfrm>
            <a:off x="249" y="2976"/>
            <a:ext cx="953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r:id="rId7" imgW="952200" imgH="426600" progId="">
                    <p:embed/>
                  </p:oleObj>
                </mc:Choice>
                <mc:Fallback>
                  <p:oleObj r:id="rId7" imgW="952200" imgH="426600" progId="">
                    <p:embed/>
                    <p:pic>
                      <p:nvPicPr>
                        <p:cNvPr id="91300" name="Object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2976"/>
                          <a:ext cx="953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385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2" name="Group 22"/>
          <p:cNvGrpSpPr>
            <a:grpSpLocks/>
          </p:cNvGrpSpPr>
          <p:nvPr/>
        </p:nvGrpSpPr>
        <p:grpSpPr bwMode="auto">
          <a:xfrm>
            <a:off x="1847851" y="188914"/>
            <a:ext cx="4937125" cy="1074737"/>
            <a:chOff x="204" y="119"/>
            <a:chExt cx="3110" cy="677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703" y="508"/>
              <a:ext cx="2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</a:rPr>
                <a:t>-Παρασκευές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04" y="119"/>
              <a:ext cx="2492" cy="617"/>
              <a:chOff x="340" y="164"/>
              <a:chExt cx="2492" cy="617"/>
            </a:xfrm>
          </p:grpSpPr>
          <p:sp>
            <p:nvSpPr>
              <p:cNvPr id="9216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2168" name="Rectangle 8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8813800" y="188914"/>
          <a:ext cx="185420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428949" imgH="5601482" progId="MSPhotoEd.3">
                  <p:embed/>
                </p:oleObj>
              </mc:Choice>
              <mc:Fallback>
                <p:oleObj r:id="rId3" imgW="1428949" imgH="5601482" progId="MSPhotoEd.3">
                  <p:embed/>
                  <p:pic>
                    <p:nvPicPr>
                      <p:cNvPr id="921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800" y="188914"/>
                        <a:ext cx="1854200" cy="645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2063750" y="1412876"/>
            <a:ext cx="293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Βιομηχανική παρασκευή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2063751" y="2062432"/>
            <a:ext cx="58324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"/>
              <a:tabLst>
                <a:tab pos="228600" algn="l"/>
              </a:tabLst>
            </a:pPr>
            <a:r>
              <a:rPr lang="el-GR" sz="20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Το  «βιομηχανικό»  οξικό οξύ, που αποβλέπει στη σύνθεση άλλων προϊόντων, όπως π.χ. του πολυοξικού βινυλεστέρα παρασκευάζεται   α. με καταλυτική οξείδωση αλκανίων (π.χ. βουτάνιο C</a:t>
            </a:r>
            <a:r>
              <a:rPr lang="el-GR" sz="2000" b="1" i="1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el-GR" sz="20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l-GR" sz="2000" b="1" i="1" baseline="-30000">
                <a:solidFill>
                  <a:prstClr val="black"/>
                </a:solidFill>
                <a:latin typeface="Calibri"/>
                <a:cs typeface="Times New Roman" pitchFamily="18" charset="0"/>
              </a:rPr>
              <a:t>10</a:t>
            </a:r>
            <a:r>
              <a:rPr lang="el-GR" sz="20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el-GR" sz="2000" b="1" i="1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2063751" y="3860800"/>
            <a:ext cx="4824413" cy="1036638"/>
            <a:chOff x="340" y="2341"/>
            <a:chExt cx="3039" cy="653"/>
          </a:xfrm>
        </p:grpSpPr>
        <p:sp>
          <p:nvSpPr>
            <p:cNvPr id="92177" name="Rectangle 17"/>
            <p:cNvSpPr>
              <a:spLocks noChangeArrowheads="1"/>
            </p:cNvSpPr>
            <p:nvPr/>
          </p:nvSpPr>
          <p:spPr bwMode="auto">
            <a:xfrm>
              <a:off x="340" y="2341"/>
              <a:ext cx="29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b="1" i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β. με καταλυτική οξείδωση ακεταλδεΰδης</a:t>
              </a:r>
              <a:r>
                <a:rPr lang="el-GR" i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.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aphicFrame>
          <p:nvGraphicFramePr>
            <p:cNvPr id="92178" name="Object 18"/>
            <p:cNvGraphicFramePr>
              <a:graphicFrameLocks noChangeAspect="1"/>
            </p:cNvGraphicFramePr>
            <p:nvPr/>
          </p:nvGraphicFramePr>
          <p:xfrm>
            <a:off x="521" y="2659"/>
            <a:ext cx="2858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5" imgW="2171520" imgH="241200" progId="Equation.3">
                    <p:embed/>
                  </p:oleObj>
                </mc:Choice>
                <mc:Fallback>
                  <p:oleObj name="Equation" r:id="rId5" imgW="2171520" imgH="241200" progId="Equation.3">
                    <p:embed/>
                    <p:pic>
                      <p:nvPicPr>
                        <p:cNvPr id="9217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659"/>
                          <a:ext cx="2858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992313" y="5373689"/>
            <a:ext cx="6265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γ. από μεθανόλη με επίδραση </a:t>
            </a:r>
            <a:r>
              <a:rPr lang="en-US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παρουσία καταλυτών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0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1847851" y="188914"/>
            <a:ext cx="4937125" cy="1074737"/>
            <a:chOff x="204" y="119"/>
            <a:chExt cx="3110" cy="677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703" y="508"/>
              <a:ext cx="2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</a:rPr>
                <a:t>-Παρασκευές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93190" name="Group 6"/>
            <p:cNvGrpSpPr>
              <a:grpSpLocks/>
            </p:cNvGrpSpPr>
            <p:nvPr/>
          </p:nvGrpSpPr>
          <p:grpSpPr bwMode="auto">
            <a:xfrm>
              <a:off x="204" y="119"/>
              <a:ext cx="2492" cy="617"/>
              <a:chOff x="340" y="164"/>
              <a:chExt cx="2492" cy="617"/>
            </a:xfrm>
          </p:grpSpPr>
          <p:sp>
            <p:nvSpPr>
              <p:cNvPr id="93191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3192" name="Rectangle 8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8813800" y="188914"/>
          <a:ext cx="185420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428949" imgH="5601482" progId="MSPhotoEd.3">
                  <p:embed/>
                </p:oleObj>
              </mc:Choice>
              <mc:Fallback>
                <p:oleObj r:id="rId3" imgW="1428949" imgH="5601482" progId="MSPhotoEd.3">
                  <p:embed/>
                  <p:pic>
                    <p:nvPicPr>
                      <p:cNvPr id="931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800" y="188914"/>
                        <a:ext cx="1854200" cy="645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992314" y="1209199"/>
            <a:ext cx="68405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Το </a:t>
            </a:r>
            <a:r>
              <a:rPr lang="el-GR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ξίδι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 είναι διάλυμα οξικού οξέος, το οποίο παρασκευάζεται από τη ζύμωση κρασιού ή άλλου αλκοολούχου ποτού μικρής περιεκτικότητας σε οινόπνευμα (περίπου 5%-8%). Κατά τη διεργασία αυτή λαμβάνει χώρα οξείδωση της αιθυλικής αλκοόλης προς οξικό οξύ παρουσία του ενζύμου αλκοολοξειδάση.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93196" name="Object 12"/>
          <p:cNvGraphicFramePr>
            <a:graphicFrameLocks noChangeAspect="1"/>
          </p:cNvGraphicFramePr>
          <p:nvPr/>
        </p:nvGraphicFramePr>
        <p:xfrm>
          <a:off x="2135189" y="2708276"/>
          <a:ext cx="66960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3174840" imgH="342720" progId="Equation.3">
                  <p:embed/>
                </p:oleObj>
              </mc:Choice>
              <mc:Fallback>
                <p:oleObj name="Equation" r:id="rId5" imgW="3174840" imgH="342720" progId="Equation.3">
                  <p:embed/>
                  <p:pic>
                    <p:nvPicPr>
                      <p:cNvPr id="931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08276"/>
                        <a:ext cx="66960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7" name="Picture 13" descr="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478214"/>
            <a:ext cx="62642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847851" y="188914"/>
            <a:ext cx="4937125" cy="1074737"/>
            <a:chOff x="204" y="119"/>
            <a:chExt cx="3110" cy="677"/>
          </a:xfrm>
        </p:grpSpPr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703" y="508"/>
              <a:ext cx="2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4.1 Αιθανικό οξύ</a:t>
              </a:r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</a:rPr>
                <a:t>-Παρασκευές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94214" name="Group 6"/>
            <p:cNvGrpSpPr>
              <a:grpSpLocks/>
            </p:cNvGrpSpPr>
            <p:nvPr/>
          </p:nvGrpSpPr>
          <p:grpSpPr bwMode="auto">
            <a:xfrm>
              <a:off x="204" y="119"/>
              <a:ext cx="2492" cy="617"/>
              <a:chOff x="340" y="164"/>
              <a:chExt cx="2492" cy="617"/>
            </a:xfrm>
          </p:grpSpPr>
          <p:sp>
            <p:nvSpPr>
              <p:cNvPr id="94215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164"/>
                <a:ext cx="385" cy="61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kern="10">
                    <a:solidFill>
                      <a:srgbClr val="0000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4216" name="Rectangle 8"/>
              <p:cNvSpPr>
                <a:spLocks noChangeArrowheads="1"/>
              </p:cNvSpPr>
              <p:nvPr/>
            </p:nvSpPr>
            <p:spPr bwMode="auto">
              <a:xfrm>
                <a:off x="793" y="216"/>
                <a:ext cx="203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l-GR" sz="2800" b="1">
                    <a:solidFill>
                      <a:srgbClr val="0033CC"/>
                    </a:solidFill>
                    <a:latin typeface="Calibri"/>
                    <a:cs typeface="Times New Roman" pitchFamily="18" charset="0"/>
                  </a:rPr>
                  <a:t>ΚΑΡΒΟΞΥΛΙΚΑ ΟΞΕΑ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p:grpSp>
      </p:grp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8813800" y="188914"/>
          <a:ext cx="185420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1428949" imgH="5601482" progId="MSPhotoEd.3">
                  <p:embed/>
                </p:oleObj>
              </mc:Choice>
              <mc:Fallback>
                <p:oleObj r:id="rId3" imgW="1428949" imgH="5601482" progId="MSPhotoEd.3">
                  <p:embed/>
                  <p:pic>
                    <p:nvPicPr>
                      <p:cNvPr id="942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800" y="188914"/>
                        <a:ext cx="1854200" cy="645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992314" y="1412876"/>
            <a:ext cx="6192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sz="2000" b="1" i="1">
                <a:solidFill>
                  <a:prstClr val="black"/>
                </a:solidFill>
                <a:latin typeface="Calibri"/>
                <a:cs typeface="Times New Roman" pitchFamily="18" charset="0"/>
              </a:rPr>
              <a:t>Από τα ζωικά ή φυτικά λίπη</a:t>
            </a:r>
            <a:r>
              <a:rPr lang="el-GR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 μπορούμε με κατάλληλη διεργασία να πάρουμε τα ανώτερα μέλη της σειράς με μεγάλη καθαρότητα.</a:t>
            </a:r>
            <a:r>
              <a:rPr lang="en-US" sz="2000" b="1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1992313" y="2636838"/>
            <a:ext cx="231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4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Στο εργαστήριο</a:t>
            </a:r>
            <a:r>
              <a:rPr lang="el-GR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pSp>
        <p:nvGrpSpPr>
          <p:cNvPr id="94227" name="Group 19"/>
          <p:cNvGrpSpPr>
            <a:grpSpLocks/>
          </p:cNvGrpSpPr>
          <p:nvPr/>
        </p:nvGrpSpPr>
        <p:grpSpPr bwMode="auto">
          <a:xfrm>
            <a:off x="1774826" y="3357563"/>
            <a:ext cx="7273925" cy="1052512"/>
            <a:chOff x="158" y="2115"/>
            <a:chExt cx="4582" cy="663"/>
          </a:xfrm>
        </p:grpSpPr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158" y="2115"/>
              <a:ext cx="45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b="1" i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Με οξείδωση της αιθυλικής αλκοόλης με τα κατάλληλα οξειδωτικά μέσα</a:t>
              </a:r>
              <a:r>
                <a:rPr lang="el-GR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.</a:t>
              </a:r>
              <a:r>
                <a:rPr lang="en-US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aphicFrame>
          <p:nvGraphicFramePr>
            <p:cNvPr id="94224" name="Object 16"/>
            <p:cNvGraphicFramePr>
              <a:graphicFrameLocks noChangeAspect="1"/>
            </p:cNvGraphicFramePr>
            <p:nvPr/>
          </p:nvGraphicFramePr>
          <p:xfrm>
            <a:off x="431" y="2432"/>
            <a:ext cx="367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5" imgW="2730240" imgH="241200" progId="Equation.3">
                    <p:embed/>
                  </p:oleObj>
                </mc:Choice>
                <mc:Fallback>
                  <p:oleObj name="Equation" r:id="rId5" imgW="2730240" imgH="241200" progId="Equation.3">
                    <p:embed/>
                    <p:pic>
                      <p:nvPicPr>
                        <p:cNvPr id="9422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432"/>
                          <a:ext cx="3674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29" name="Group 21"/>
          <p:cNvGrpSpPr>
            <a:grpSpLocks/>
          </p:cNvGrpSpPr>
          <p:nvPr/>
        </p:nvGrpSpPr>
        <p:grpSpPr bwMode="auto">
          <a:xfrm>
            <a:off x="1847850" y="4652964"/>
            <a:ext cx="6337300" cy="1443037"/>
            <a:chOff x="204" y="2931"/>
            <a:chExt cx="3992" cy="909"/>
          </a:xfrm>
        </p:grpSpPr>
        <p:sp>
          <p:nvSpPr>
            <p:cNvPr id="94226" name="Rectangle 18"/>
            <p:cNvSpPr>
              <a:spLocks noChangeArrowheads="1"/>
            </p:cNvSpPr>
            <p:nvPr/>
          </p:nvSpPr>
          <p:spPr bwMode="auto">
            <a:xfrm>
              <a:off x="204" y="2931"/>
              <a:ext cx="39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l-GR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Με υδρόλυση του CH</a:t>
              </a:r>
              <a:r>
                <a:rPr lang="el-GR" b="1" baseline="-3000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3</a:t>
              </a:r>
              <a:r>
                <a:rPr lang="el-GR" b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CN (αιθανονιτρίλιο ή μεθυλοκυανίδιο). Η υδρόλυση γίνεται παρουσία οξέος ή βάσης.</a:t>
              </a:r>
              <a:r>
                <a:rPr lang="en-US" b="1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graphicFrame>
          <p:nvGraphicFramePr>
            <p:cNvPr id="94228" name="Object 20"/>
            <p:cNvGraphicFramePr>
              <a:graphicFrameLocks noChangeAspect="1"/>
            </p:cNvGraphicFramePr>
            <p:nvPr/>
          </p:nvGraphicFramePr>
          <p:xfrm>
            <a:off x="476" y="3521"/>
            <a:ext cx="3674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Equation" r:id="rId7" imgW="2997000" imgH="266400" progId="Equation.3">
                    <p:embed/>
                  </p:oleObj>
                </mc:Choice>
                <mc:Fallback>
                  <p:oleObj name="Equation" r:id="rId7" imgW="2997000" imgH="266400" progId="Equation.3">
                    <p:embed/>
                    <p:pic>
                      <p:nvPicPr>
                        <p:cNvPr id="9422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3521"/>
                          <a:ext cx="3674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166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Wingdings</vt:lpstr>
      <vt:lpstr>Θέμα του Office</vt:lpstr>
      <vt:lpstr>ChemDraw.Document.4.5</vt:lpstr>
      <vt:lpstr>MSPhotoEd.3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2020-03-18T18:11:28Z</dcterms:created>
  <dcterms:modified xsi:type="dcterms:W3CDTF">2020-03-18T18:12:12Z</dcterms:modified>
</cp:coreProperties>
</file>