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7" r:id="rId2"/>
    <p:sldId id="378" r:id="rId3"/>
    <p:sldId id="379" r:id="rId4"/>
    <p:sldId id="380" r:id="rId5"/>
    <p:sldId id="381" r:id="rId6"/>
    <p:sldId id="382" r:id="rId7"/>
    <p:sldId id="383" r:id="rId8"/>
    <p:sldId id="384" r:id="rId9"/>
    <p:sldId id="385" r:id="rId10"/>
    <p:sldId id="386" r:id="rId11"/>
    <p:sldId id="387" r:id="rId12"/>
    <p:sldId id="388" r:id="rId13"/>
    <p:sldId id="389" r:id="rId14"/>
    <p:sldId id="411" r:id="rId15"/>
    <p:sldId id="412" r:id="rId16"/>
    <p:sldId id="413" r:id="rId17"/>
    <p:sldId id="414" r:id="rId18"/>
    <p:sldId id="415" r:id="rId19"/>
    <p:sldId id="416" r:id="rId20"/>
    <p:sldId id="417" r:id="rId21"/>
    <p:sldId id="418" r:id="rId22"/>
    <p:sldId id="419" r:id="rId23"/>
    <p:sldId id="420" r:id="rId24"/>
    <p:sldId id="421" r:id="rId25"/>
    <p:sldId id="422"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1.png"/><Relationship Id="rId4"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1.png"/><Relationship Id="rId5" Type="http://schemas.openxmlformats.org/officeDocument/2006/relationships/image" Target="../media/image9.wmf"/><Relationship Id="rId4"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a:t>Στυλ κύριου τίτλου</a:t>
            </a: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EE87939B-0052-4FFA-B1A6-5736165C3511}" type="datetimeFigureOut">
              <a:rPr lang="el-GR" smtClean="0"/>
              <a:t>23/3/2020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276815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EE87939B-0052-4FFA-B1A6-5736165C3511}" type="datetimeFigureOut">
              <a:rPr lang="el-GR" smtClean="0"/>
              <a:t>23/3/2020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123556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EE87939B-0052-4FFA-B1A6-5736165C3511}" type="datetimeFigureOut">
              <a:rPr lang="el-GR" smtClean="0"/>
              <a:t>23/3/2020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285429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EE87939B-0052-4FFA-B1A6-5736165C3511}" type="datetimeFigureOut">
              <a:rPr lang="el-GR" smtClean="0"/>
              <a:t>23/3/2020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59484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EE87939B-0052-4FFA-B1A6-5736165C3511}" type="datetimeFigureOut">
              <a:rPr lang="el-GR" smtClean="0"/>
              <a:t>23/3/2020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256981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EE87939B-0052-4FFA-B1A6-5736165C3511}" type="datetimeFigureOut">
              <a:rPr lang="el-GR" smtClean="0"/>
              <a:t>23/3/2020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1285687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EE87939B-0052-4FFA-B1A6-5736165C3511}" type="datetimeFigureOut">
              <a:rPr lang="el-GR" smtClean="0"/>
              <a:t>23/3/2020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142167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EE87939B-0052-4FFA-B1A6-5736165C3511}" type="datetimeFigureOut">
              <a:rPr lang="el-GR" smtClean="0"/>
              <a:t>23/3/2020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75874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E87939B-0052-4FFA-B1A6-5736165C3511}" type="datetimeFigureOut">
              <a:rPr lang="el-GR" smtClean="0"/>
              <a:t>23/3/2020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333254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EE87939B-0052-4FFA-B1A6-5736165C3511}" type="datetimeFigureOut">
              <a:rPr lang="el-GR" smtClean="0"/>
              <a:t>23/3/2020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4244944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EE87939B-0052-4FFA-B1A6-5736165C3511}" type="datetimeFigureOut">
              <a:rPr lang="el-GR" smtClean="0"/>
              <a:t>23/3/2020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2211356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7939B-0052-4FFA-B1A6-5736165C3511}" type="datetimeFigureOut">
              <a:rPr lang="el-GR" smtClean="0"/>
              <a:t>23/3/2020</a:t>
            </a:fld>
            <a:endParaRPr lang="el-GR"/>
          </a:p>
        </p:txBody>
      </p:sp>
      <p:sp>
        <p:nvSpPr>
          <p:cNvPr id="5" name="Θέση υποσέλιδου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2BDB0-A5D6-4589-A7EE-FAD4BF44EE1A}" type="slidenum">
              <a:rPr lang="el-GR" smtClean="0"/>
              <a:t>‹#›</a:t>
            </a:fld>
            <a:endParaRPr lang="el-GR"/>
          </a:p>
        </p:txBody>
      </p:sp>
    </p:spTree>
    <p:extLst>
      <p:ext uri="{BB962C8B-B14F-4D97-AF65-F5344CB8AC3E}">
        <p14:creationId xmlns:p14="http://schemas.microsoft.com/office/powerpoint/2010/main" val="435948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6.wmf"/><Relationship Id="rId5" Type="http://schemas.openxmlformats.org/officeDocument/2006/relationships/oleObject" Target="../embeddings/oleObject21.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4.bin"/><Relationship Id="rId10" Type="http://schemas.openxmlformats.org/officeDocument/2006/relationships/image" Target="../media/image5.wmf"/><Relationship Id="rId4" Type="http://schemas.openxmlformats.org/officeDocument/2006/relationships/image" Target="../media/image1.png"/><Relationship Id="rId9"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8.wmf"/><Relationship Id="rId4" Type="http://schemas.openxmlformats.org/officeDocument/2006/relationships/image" Target="../media/image1.png"/><Relationship Id="rId9"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14.bin"/><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3.wmf"/><Relationship Id="rId5" Type="http://schemas.openxmlformats.org/officeDocument/2006/relationships/oleObject" Target="../embeddings/oleObject17.bin"/><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95" name="Group 19"/>
          <p:cNvGrpSpPr>
            <a:grpSpLocks/>
          </p:cNvGrpSpPr>
          <p:nvPr/>
        </p:nvGrpSpPr>
        <p:grpSpPr bwMode="auto">
          <a:xfrm>
            <a:off x="1524000" y="188914"/>
            <a:ext cx="8923338" cy="2678113"/>
            <a:chOff x="0" y="119"/>
            <a:chExt cx="5621" cy="1687"/>
          </a:xfrm>
        </p:grpSpPr>
        <p:grpSp>
          <p:nvGrpSpPr>
            <p:cNvPr id="101387" name="Group 11"/>
            <p:cNvGrpSpPr>
              <a:grpSpLocks/>
            </p:cNvGrpSpPr>
            <p:nvPr/>
          </p:nvGrpSpPr>
          <p:grpSpPr bwMode="auto">
            <a:xfrm>
              <a:off x="158" y="119"/>
              <a:ext cx="4321" cy="617"/>
              <a:chOff x="158" y="119"/>
              <a:chExt cx="4321" cy="617"/>
            </a:xfrm>
          </p:grpSpPr>
          <p:sp>
            <p:nvSpPr>
              <p:cNvPr id="101381" name="Rectangle 5"/>
              <p:cNvSpPr>
                <a:spLocks noChangeArrowheads="1"/>
              </p:cNvSpPr>
              <p:nvPr/>
            </p:nvSpPr>
            <p:spPr bwMode="auto">
              <a:xfrm>
                <a:off x="612" y="436"/>
                <a:ext cx="38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400" b="1">
                    <a:solidFill>
                      <a:srgbClr val="0000FF"/>
                    </a:solidFill>
                    <a:latin typeface="Calibri"/>
                    <a:cs typeface="Times New Roman" pitchFamily="18" charset="0"/>
                  </a:rPr>
                  <a:t>4.2 Γαλακτικό οξύ ή 2-υδροξυπροπανικό οξύ</a:t>
                </a:r>
                <a:r>
                  <a:rPr lang="en-US">
                    <a:solidFill>
                      <a:prstClr val="black"/>
                    </a:solidFill>
                    <a:latin typeface="Calibri"/>
                  </a:rPr>
                  <a:t> </a:t>
                </a:r>
              </a:p>
            </p:txBody>
          </p:sp>
          <p:grpSp>
            <p:nvGrpSpPr>
              <p:cNvPr id="101384" name="Group 8"/>
              <p:cNvGrpSpPr>
                <a:grpSpLocks/>
              </p:cNvGrpSpPr>
              <p:nvPr/>
            </p:nvGrpSpPr>
            <p:grpSpPr bwMode="auto">
              <a:xfrm>
                <a:off x="158" y="119"/>
                <a:ext cx="2492" cy="617"/>
                <a:chOff x="340" y="164"/>
                <a:chExt cx="2492" cy="617"/>
              </a:xfrm>
            </p:grpSpPr>
            <p:sp>
              <p:nvSpPr>
                <p:cNvPr id="101385" name="WordArt 9"/>
                <p:cNvSpPr>
                  <a:spLocks noChangeArrowheads="1" noChangeShapeType="1" noTextEdit="1"/>
                </p:cNvSpPr>
                <p:nvPr/>
              </p:nvSpPr>
              <p:spPr bwMode="auto">
                <a:xfrm>
                  <a:off x="340" y="164"/>
                  <a:ext cx="385" cy="61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l-GR" sz="3600" kern="10">
                      <a:solidFill>
                        <a:srgbClr val="0000FF"/>
                      </a:solidFill>
                      <a:latin typeface="Arial Black"/>
                    </a:rPr>
                    <a:t>4</a:t>
                  </a:r>
                </a:p>
              </p:txBody>
            </p:sp>
            <p:sp>
              <p:nvSpPr>
                <p:cNvPr id="101386" name="Rectangle 10"/>
                <p:cNvSpPr>
                  <a:spLocks noChangeArrowheads="1"/>
                </p:cNvSpPr>
                <p:nvPr/>
              </p:nvSpPr>
              <p:spPr bwMode="auto">
                <a:xfrm>
                  <a:off x="793" y="216"/>
                  <a:ext cx="203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800" b="1">
                      <a:solidFill>
                        <a:srgbClr val="0033CC"/>
                      </a:solidFill>
                      <a:latin typeface="Calibri"/>
                      <a:cs typeface="Times New Roman" pitchFamily="18" charset="0"/>
                    </a:rPr>
                    <a:t>ΚΑΡΒΟΞΥΛΙΚΑ ΟΞΕΑ</a:t>
                  </a:r>
                  <a:r>
                    <a:rPr lang="en-US">
                      <a:solidFill>
                        <a:prstClr val="black"/>
                      </a:solidFill>
                      <a:latin typeface="Calibri"/>
                    </a:rPr>
                    <a:t> </a:t>
                  </a:r>
                </a:p>
              </p:txBody>
            </p:sp>
          </p:grpSp>
        </p:grpSp>
        <p:sp>
          <p:nvSpPr>
            <p:cNvPr id="101389" name="Rectangle 13"/>
            <p:cNvSpPr>
              <a:spLocks noChangeArrowheads="1"/>
            </p:cNvSpPr>
            <p:nvPr/>
          </p:nvSpPr>
          <p:spPr bwMode="auto">
            <a:xfrm>
              <a:off x="0" y="1573"/>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solidFill>
                  <a:prstClr val="black"/>
                </a:solidFill>
                <a:latin typeface="Calibri"/>
              </a:endParaRPr>
            </a:p>
          </p:txBody>
        </p:sp>
        <p:graphicFrame>
          <p:nvGraphicFramePr>
            <p:cNvPr id="101388" name="Object 12"/>
            <p:cNvGraphicFramePr>
              <a:graphicFrameLocks noChangeAspect="1"/>
            </p:cNvGraphicFramePr>
            <p:nvPr/>
          </p:nvGraphicFramePr>
          <p:xfrm>
            <a:off x="4105" y="164"/>
            <a:ext cx="1516" cy="1469"/>
          </p:xfrm>
          <a:graphic>
            <a:graphicData uri="http://schemas.openxmlformats.org/presentationml/2006/ole">
              <mc:AlternateContent xmlns:mc="http://schemas.openxmlformats.org/markup-compatibility/2006">
                <mc:Choice xmlns:v="urn:schemas-microsoft-com:vml" Requires="v">
                  <p:oleObj spid="_x0000_s1026" r:id="rId3" imgW="2703332" imgH="2618355" progId="MSPhotoEd.3">
                    <p:embed/>
                  </p:oleObj>
                </mc:Choice>
                <mc:Fallback>
                  <p:oleObj r:id="rId3" imgW="2703332" imgH="2618355" progId="MSPhotoEd.3">
                    <p:embed/>
                    <p:pic>
                      <p:nvPicPr>
                        <p:cNvPr id="101388" name="Object 12"/>
                        <p:cNvPicPr>
                          <a:picLocks noChangeAspect="1" noChangeArrowheads="1"/>
                        </p:cNvPicPr>
                        <p:nvPr/>
                      </p:nvPicPr>
                      <p:blipFill>
                        <a:blip r:embed="rId4">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4105" y="164"/>
                          <a:ext cx="1516" cy="14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1391" name="Rectangle 15"/>
          <p:cNvSpPr>
            <a:spLocks noChangeArrowheads="1"/>
          </p:cNvSpPr>
          <p:nvPr/>
        </p:nvSpPr>
        <p:spPr bwMode="auto">
          <a:xfrm>
            <a:off x="1847851" y="1341439"/>
            <a:ext cx="615632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solidFill>
                  <a:prstClr val="black"/>
                </a:solidFill>
                <a:latin typeface="Calibri"/>
                <a:cs typeface="Times New Roman" pitchFamily="18" charset="0"/>
              </a:rPr>
              <a:t>Το σημαντικότερο από τα κορεσμένα μονουδροξυμονοκαρβοξυλικά οξέα είναι το </a:t>
            </a:r>
            <a:r>
              <a:rPr lang="el-GR" b="1">
                <a:solidFill>
                  <a:prstClr val="black"/>
                </a:solidFill>
                <a:latin typeface="Calibri"/>
                <a:cs typeface="Times New Roman" pitchFamily="18" charset="0"/>
              </a:rPr>
              <a:t>γαλακτικό οξύ</a:t>
            </a:r>
            <a:r>
              <a:rPr lang="el-GR">
                <a:solidFill>
                  <a:prstClr val="black"/>
                </a:solidFill>
                <a:latin typeface="Calibri"/>
                <a:cs typeface="Times New Roman" pitchFamily="18" charset="0"/>
              </a:rPr>
              <a:t>. Το γαλακτικό οξύ είναι πολύ διαδεδομένο στη φύση. Βρίσκεται στους </a:t>
            </a:r>
            <a:r>
              <a:rPr lang="el-GR" b="1">
                <a:solidFill>
                  <a:prstClr val="black"/>
                </a:solidFill>
                <a:latin typeface="Calibri"/>
                <a:cs typeface="Times New Roman" pitchFamily="18" charset="0"/>
              </a:rPr>
              <a:t>μυς,</a:t>
            </a:r>
            <a:r>
              <a:rPr lang="el-GR">
                <a:solidFill>
                  <a:prstClr val="black"/>
                </a:solidFill>
                <a:latin typeface="Calibri"/>
                <a:cs typeface="Times New Roman" pitchFamily="18" charset="0"/>
              </a:rPr>
              <a:t> όπ</a:t>
            </a:r>
            <a:r>
              <a:rPr lang="en-US">
                <a:solidFill>
                  <a:prstClr val="black"/>
                </a:solidFill>
                <a:latin typeface="Calibri"/>
                <a:cs typeface="Times New Roman" pitchFamily="18" charset="0"/>
              </a:rPr>
              <a:t>o</a:t>
            </a:r>
            <a:r>
              <a:rPr lang="el-GR">
                <a:solidFill>
                  <a:prstClr val="black"/>
                </a:solidFill>
                <a:latin typeface="Calibri"/>
                <a:cs typeface="Times New Roman" pitchFamily="18" charset="0"/>
              </a:rPr>
              <a:t>υ σχηματίζεται από τη </a:t>
            </a:r>
            <a:r>
              <a:rPr lang="el-GR" b="1">
                <a:solidFill>
                  <a:prstClr val="black"/>
                </a:solidFill>
                <a:latin typeface="Calibri"/>
                <a:cs typeface="Times New Roman" pitchFamily="18" charset="0"/>
              </a:rPr>
              <a:t>διάσπαση του γλυκογόνου.</a:t>
            </a:r>
            <a:r>
              <a:rPr lang="el-GR">
                <a:solidFill>
                  <a:prstClr val="black"/>
                </a:solidFill>
                <a:latin typeface="Calibri"/>
                <a:cs typeface="Times New Roman" pitchFamily="18" charset="0"/>
              </a:rPr>
              <a:t> Η περιεκτικότητα των μυών σε γαλακτικό οξύ </a:t>
            </a:r>
            <a:r>
              <a:rPr lang="el-GR" b="1">
                <a:solidFill>
                  <a:prstClr val="black"/>
                </a:solidFill>
                <a:latin typeface="Calibri"/>
                <a:cs typeface="Times New Roman" pitchFamily="18" charset="0"/>
              </a:rPr>
              <a:t>αυξάνει κατά την κίνηση</a:t>
            </a:r>
            <a:r>
              <a:rPr lang="el-GR">
                <a:solidFill>
                  <a:prstClr val="black"/>
                </a:solidFill>
                <a:latin typeface="Calibri"/>
                <a:cs typeface="Times New Roman" pitchFamily="18" charset="0"/>
              </a:rPr>
              <a:t> κι’ αυτό δημιουργεί την </a:t>
            </a:r>
            <a:r>
              <a:rPr lang="el-GR" b="1">
                <a:solidFill>
                  <a:prstClr val="black"/>
                </a:solidFill>
                <a:latin typeface="Calibri"/>
                <a:cs typeface="Times New Roman" pitchFamily="18" charset="0"/>
              </a:rPr>
              <a:t>αίσθηση της κούρασης</a:t>
            </a:r>
            <a:r>
              <a:rPr lang="el-GR">
                <a:solidFill>
                  <a:prstClr val="black"/>
                </a:solidFill>
                <a:latin typeface="Calibri"/>
                <a:cs typeface="Times New Roman" pitchFamily="18" charset="0"/>
              </a:rPr>
              <a:t>. Κατά την ανάπαυση το γαλακτικό οξειδώνεται προς </a:t>
            </a:r>
            <a:r>
              <a:rPr lang="en-US">
                <a:solidFill>
                  <a:prstClr val="black"/>
                </a:solidFill>
                <a:latin typeface="Calibri"/>
                <a:cs typeface="Times New Roman" pitchFamily="18" charset="0"/>
              </a:rPr>
              <a:t>CO</a:t>
            </a:r>
            <a:r>
              <a:rPr lang="el-GR" baseline="-30000">
                <a:solidFill>
                  <a:prstClr val="black"/>
                </a:solidFill>
                <a:latin typeface="Calibri"/>
                <a:cs typeface="Times New Roman" pitchFamily="18" charset="0"/>
              </a:rPr>
              <a:t>2</a:t>
            </a:r>
            <a:r>
              <a:rPr lang="el-GR">
                <a:solidFill>
                  <a:prstClr val="black"/>
                </a:solidFill>
                <a:latin typeface="Calibri"/>
                <a:cs typeface="Times New Roman" pitchFamily="18" charset="0"/>
              </a:rPr>
              <a:t>.</a:t>
            </a:r>
            <a:r>
              <a:rPr lang="el-GR">
                <a:solidFill>
                  <a:prstClr val="black"/>
                </a:solidFill>
                <a:latin typeface="Calibri"/>
              </a:rPr>
              <a:t> </a:t>
            </a:r>
          </a:p>
        </p:txBody>
      </p:sp>
      <p:sp>
        <p:nvSpPr>
          <p:cNvPr id="101393" name="Rectangle 17"/>
          <p:cNvSpPr>
            <a:spLocks noChangeArrowheads="1"/>
          </p:cNvSpPr>
          <p:nvPr/>
        </p:nvSpPr>
        <p:spPr bwMode="auto">
          <a:xfrm>
            <a:off x="1919289" y="3960814"/>
            <a:ext cx="81375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solidFill>
                  <a:prstClr val="black"/>
                </a:solidFill>
                <a:latin typeface="Calibri"/>
                <a:cs typeface="Times New Roman" pitchFamily="18" charset="0"/>
              </a:rPr>
              <a:t>Η ονομασία του σύμφωνα με την IUPAC είναι 2-υδροξυπρο-πανικό οξύ ή α-υδροξυπροπανικό οξύ, γιατί το άτομο του άνθρακα, το γειτονικό στο καρβοξύλιο, ονομάζεται και άλφα άτομο άνθρακα. Ο συντακτικός τύπος του οξέος είναι:</a:t>
            </a:r>
            <a:r>
              <a:rPr lang="en-US">
                <a:solidFill>
                  <a:prstClr val="black"/>
                </a:solidFill>
                <a:latin typeface="Calibri"/>
              </a:rPr>
              <a:t> </a:t>
            </a:r>
          </a:p>
        </p:txBody>
      </p:sp>
      <p:graphicFrame>
        <p:nvGraphicFramePr>
          <p:cNvPr id="101394" name="Object 18"/>
          <p:cNvGraphicFramePr>
            <a:graphicFrameLocks noChangeAspect="1"/>
          </p:cNvGraphicFramePr>
          <p:nvPr/>
        </p:nvGraphicFramePr>
        <p:xfrm>
          <a:off x="5303839" y="5229225"/>
          <a:ext cx="1944687" cy="827088"/>
        </p:xfrm>
        <a:graphic>
          <a:graphicData uri="http://schemas.openxmlformats.org/presentationml/2006/ole">
            <mc:AlternateContent xmlns:mc="http://schemas.openxmlformats.org/markup-compatibility/2006">
              <mc:Choice xmlns:v="urn:schemas-microsoft-com:vml" Requires="v">
                <p:oleObj spid="_x0000_s1027" r:id="rId5" imgW="952200" imgH="406080" progId="">
                  <p:embed/>
                </p:oleObj>
              </mc:Choice>
              <mc:Fallback>
                <p:oleObj r:id="rId5" imgW="952200" imgH="406080" progId="">
                  <p:embed/>
                  <p:pic>
                    <p:nvPicPr>
                      <p:cNvPr id="101394"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839" y="5229225"/>
                        <a:ext cx="1944687" cy="827088"/>
                      </a:xfrm>
                      <a:prstGeom prst="rect">
                        <a:avLst/>
                      </a:prstGeom>
                      <a:solidFill>
                        <a:srgbClr val="FFD28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60788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1391"/>
                                        </p:tgtEl>
                                        <p:attrNameLst>
                                          <p:attrName>style.visibility</p:attrName>
                                        </p:attrNameLst>
                                      </p:cBhvr>
                                      <p:to>
                                        <p:strVal val="visible"/>
                                      </p:to>
                                    </p:set>
                                    <p:animEffect transition="in" filter="strips(downRight)">
                                      <p:cBhvr>
                                        <p:cTn id="7" dur="500"/>
                                        <p:tgtEl>
                                          <p:spTgt spid="101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01393">
                                            <p:txEl>
                                              <p:pRg st="0" end="0"/>
                                            </p:txEl>
                                          </p:spTgt>
                                        </p:tgtEl>
                                        <p:attrNameLst>
                                          <p:attrName>style.visibility</p:attrName>
                                        </p:attrNameLst>
                                      </p:cBhvr>
                                      <p:to>
                                        <p:strVal val="visible"/>
                                      </p:to>
                                    </p:set>
                                    <p:animEffect transition="in" filter="strips(downRight)">
                                      <p:cBhvr>
                                        <p:cTn id="12" dur="500"/>
                                        <p:tgtEl>
                                          <p:spTgt spid="1013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1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ChangeArrowheads="1"/>
          </p:cNvSpPr>
          <p:nvPr/>
        </p:nvSpPr>
        <p:spPr bwMode="auto">
          <a:xfrm>
            <a:off x="1847851" y="197794"/>
            <a:ext cx="25385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400" b="1">
                <a:solidFill>
                  <a:srgbClr val="0033CC"/>
                </a:solidFill>
                <a:latin typeface="Calibri"/>
                <a:cs typeface="Times New Roman" pitchFamily="18" charset="0"/>
              </a:rPr>
              <a:t>Χημικά Πρόσθετα</a:t>
            </a:r>
            <a:r>
              <a:rPr lang="en-US" sz="2400" b="1">
                <a:solidFill>
                  <a:srgbClr val="0033CC"/>
                </a:solidFill>
                <a:latin typeface="Calibri"/>
              </a:rPr>
              <a:t> </a:t>
            </a:r>
          </a:p>
        </p:txBody>
      </p:sp>
      <p:sp>
        <p:nvSpPr>
          <p:cNvPr id="110599" name="Rectangle 7"/>
          <p:cNvSpPr>
            <a:spLocks noChangeArrowheads="1"/>
          </p:cNvSpPr>
          <p:nvPr/>
        </p:nvSpPr>
        <p:spPr bwMode="auto">
          <a:xfrm>
            <a:off x="1919288" y="765176"/>
            <a:ext cx="8388350"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57200" algn="just"/>
            <a:r>
              <a:rPr lang="el-GR">
                <a:solidFill>
                  <a:prstClr val="black"/>
                </a:solidFill>
                <a:latin typeface="Calibri"/>
                <a:cs typeface="Times New Roman" pitchFamily="18" charset="0"/>
              </a:rPr>
              <a:t>Τα χημικά πρόσθετα που χρησιμοποιούνται στα τρόφιμα είναι ουσίες ή μίγματα ουσιών, που διαφέρουν από τα βασικά συστατικά των τροφίμων και προστίθενται σε αυτά με σκοπό να βελτιώσουν την παραγωγή τους, την επεξεργασία τους και γενικά τη συντήρηση και την εμφάνισή τους.</a:t>
            </a:r>
            <a:endParaRPr lang="en-US">
              <a:solidFill>
                <a:prstClr val="black"/>
              </a:solidFill>
              <a:latin typeface="Calibri"/>
            </a:endParaRPr>
          </a:p>
          <a:p>
            <a:pPr indent="457200" algn="just" eaLnBrk="0" hangingPunct="0"/>
            <a:r>
              <a:rPr lang="el-GR">
                <a:solidFill>
                  <a:prstClr val="black"/>
                </a:solidFill>
                <a:latin typeface="Calibri"/>
                <a:cs typeface="Times New Roman" pitchFamily="18" charset="0"/>
              </a:rPr>
              <a:t>Τα χημικά πρόσθετα περιλαμβάνουν πάρα πολλές ομάδες, όπως τα συντηρητικά, τα αντιοξειδωτικά, τις χρωστικές, τις αρωματικές και τις γλυκαντικές ύλες, τους γαλακτοματοποιητές, τους σταθεροποιητές, τα πηκτικά μέσα, τα μέσα οξίνισης κι άλλες.</a:t>
            </a:r>
            <a:endParaRPr lang="en-US">
              <a:solidFill>
                <a:prstClr val="black"/>
              </a:solidFill>
              <a:latin typeface="Calibri"/>
            </a:endParaRPr>
          </a:p>
          <a:p>
            <a:pPr indent="457200" algn="just" eaLnBrk="0" hangingPunct="0"/>
            <a:r>
              <a:rPr lang="el-GR">
                <a:solidFill>
                  <a:prstClr val="black"/>
                </a:solidFill>
                <a:latin typeface="Calibri"/>
                <a:cs typeface="Times New Roman" pitchFamily="18" charset="0"/>
              </a:rPr>
              <a:t>Σε διεθνή βάση υπάρχουν διάφορα συστήματα κωδικοποίησης των προσθέτων, για να διευκολύνεται η μελέτη και η χρήση τους. Το σύστημα κωδικοποίησης, που ισχύει από το 1978 στην Ευρωπαϊκή Ένωση, δηλώνει τα συγκεκριμένα πρόσθετα με το γράμμα «Ε». Το «Ε» συνοδεύεται από κάποιο τριψήφιο αριθμό και είναι ένας κωδικός χαρακτηριστικός της κατηγορίας, στην οποία ανήκει το πρόσθετο. Αυτός ο κωδικός σημαίνει ότι το χημικό πρόσθετο έχει λάβει την έγκρισή του από την Ευρωπαϊκή Ένωση και μπορεί να χρησιμοποιηθεί νόμιμα ως «ουσία ασφαλής για τη δημόσια υγεία» σε όλα τα κράτη μέλη.</a:t>
            </a:r>
            <a:endParaRPr lang="en-US">
              <a:solidFill>
                <a:prstClr val="black"/>
              </a:solidFill>
              <a:latin typeface="Calibri"/>
            </a:endParaRPr>
          </a:p>
          <a:p>
            <a:pPr indent="457200" algn="just" eaLnBrk="0" hangingPunct="0"/>
            <a:r>
              <a:rPr lang="el-GR">
                <a:solidFill>
                  <a:prstClr val="black"/>
                </a:solidFill>
                <a:latin typeface="Calibri"/>
                <a:cs typeface="Times New Roman" pitchFamily="18" charset="0"/>
              </a:rPr>
              <a:t>Οι έλεγχοι για την έγκριση του προσθέτου γίνονται με μια σειρά δοκιμών, κυρίως σε πειραματόζωα, και αποβλέπουν στον καθορισμό της μέγιστης ακίνδυνης δόσης για τον άνθρωπο. Αυτή ονομάζεται «αποδεκτή ημερήσια πρόσληψη» (Α.Η.Π.) για τον άνθρωπο και εκφράζεται σε γραμμάρια ανά κιλό βάρους σώματος.</a:t>
            </a:r>
          </a:p>
        </p:txBody>
      </p:sp>
    </p:spTree>
    <p:extLst>
      <p:ext uri="{BB962C8B-B14F-4D97-AF65-F5344CB8AC3E}">
        <p14:creationId xmlns:p14="http://schemas.microsoft.com/office/powerpoint/2010/main" val="4219933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0599"/>
                                        </p:tgtEl>
                                        <p:attrNameLst>
                                          <p:attrName>style.visibility</p:attrName>
                                        </p:attrNameLst>
                                      </p:cBhvr>
                                      <p:to>
                                        <p:strVal val="visible"/>
                                      </p:to>
                                    </p:set>
                                    <p:animEffect transition="in" filter="strips(downLeft)">
                                      <p:cBhvr>
                                        <p:cTn id="7" dur="500"/>
                                        <p:tgtEl>
                                          <p:spTgt spid="110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ChangeArrowheads="1"/>
          </p:cNvSpPr>
          <p:nvPr/>
        </p:nvSpPr>
        <p:spPr bwMode="auto">
          <a:xfrm>
            <a:off x="1847851" y="197794"/>
            <a:ext cx="25385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400" b="1">
                <a:solidFill>
                  <a:srgbClr val="0033CC"/>
                </a:solidFill>
                <a:latin typeface="Calibri"/>
                <a:cs typeface="Times New Roman" pitchFamily="18" charset="0"/>
              </a:rPr>
              <a:t>Χημικά Πρόσθετα</a:t>
            </a:r>
            <a:r>
              <a:rPr lang="en-US" sz="2400" b="1">
                <a:solidFill>
                  <a:srgbClr val="0033CC"/>
                </a:solidFill>
                <a:latin typeface="Calibri"/>
              </a:rPr>
              <a:t> </a:t>
            </a:r>
          </a:p>
        </p:txBody>
      </p:sp>
      <p:sp>
        <p:nvSpPr>
          <p:cNvPr id="111622" name="Rectangle 6"/>
          <p:cNvSpPr>
            <a:spLocks noChangeArrowheads="1"/>
          </p:cNvSpPr>
          <p:nvPr/>
        </p:nvSpPr>
        <p:spPr bwMode="auto">
          <a:xfrm>
            <a:off x="1992314" y="863600"/>
            <a:ext cx="7920037"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tabLst>
                <a:tab pos="228600" algn="l"/>
              </a:tabLst>
            </a:pPr>
            <a:r>
              <a:rPr lang="el-GR" b="1">
                <a:solidFill>
                  <a:prstClr val="black"/>
                </a:solidFill>
                <a:latin typeface="Calibri"/>
                <a:cs typeface="Times New Roman" pitchFamily="18" charset="0"/>
              </a:rPr>
              <a:t>Οι κατηγορίες των προσθέτων είναι:</a:t>
            </a:r>
            <a:endParaRPr lang="en-US" b="1">
              <a:solidFill>
                <a:prstClr val="black"/>
              </a:solidFill>
              <a:latin typeface="Calibri"/>
            </a:endParaRPr>
          </a:p>
          <a:p>
            <a:pPr algn="just" eaLnBrk="0" hangingPunct="0">
              <a:buFont typeface="Wingdings" pitchFamily="2" charset="2"/>
              <a:buChar char=""/>
              <a:tabLst>
                <a:tab pos="228600" algn="l"/>
              </a:tabLst>
            </a:pPr>
            <a:r>
              <a:rPr lang="el-GR" b="1">
                <a:solidFill>
                  <a:prstClr val="black"/>
                </a:solidFill>
                <a:latin typeface="Calibri"/>
                <a:cs typeface="Times New Roman" pitchFamily="18" charset="0"/>
              </a:rPr>
              <a:t>Ε100-Ε199 (χρωστικές)</a:t>
            </a:r>
            <a:endParaRPr lang="en-US" b="1">
              <a:solidFill>
                <a:prstClr val="black"/>
              </a:solidFill>
              <a:latin typeface="Calibri"/>
            </a:endParaRPr>
          </a:p>
          <a:p>
            <a:pPr algn="just" eaLnBrk="0" hangingPunct="0">
              <a:buFont typeface="Wingdings" pitchFamily="2" charset="2"/>
              <a:buChar char=""/>
              <a:tabLst>
                <a:tab pos="228600" algn="l"/>
              </a:tabLst>
            </a:pPr>
            <a:r>
              <a:rPr lang="el-GR" b="1">
                <a:solidFill>
                  <a:prstClr val="black"/>
                </a:solidFill>
                <a:latin typeface="Calibri"/>
                <a:cs typeface="Times New Roman" pitchFamily="18" charset="0"/>
              </a:rPr>
              <a:t>Ε200-Ε299 (συντηρητικά)</a:t>
            </a:r>
            <a:endParaRPr lang="en-US" b="1">
              <a:solidFill>
                <a:prstClr val="black"/>
              </a:solidFill>
              <a:latin typeface="Calibri"/>
            </a:endParaRPr>
          </a:p>
          <a:p>
            <a:pPr algn="just" eaLnBrk="0" hangingPunct="0">
              <a:buFont typeface="Wingdings" pitchFamily="2" charset="2"/>
              <a:buChar char=""/>
              <a:tabLst>
                <a:tab pos="228600" algn="l"/>
              </a:tabLst>
            </a:pPr>
            <a:r>
              <a:rPr lang="el-GR" b="1">
                <a:solidFill>
                  <a:prstClr val="black"/>
                </a:solidFill>
                <a:latin typeface="Calibri"/>
                <a:cs typeface="Times New Roman" pitchFamily="18" charset="0"/>
              </a:rPr>
              <a:t>Ε300-Ε399 (αντιοξειδωτικά)</a:t>
            </a:r>
            <a:endParaRPr lang="en-US" b="1">
              <a:solidFill>
                <a:prstClr val="black"/>
              </a:solidFill>
              <a:latin typeface="Calibri"/>
            </a:endParaRPr>
          </a:p>
          <a:p>
            <a:pPr algn="just" eaLnBrk="0" hangingPunct="0">
              <a:buFont typeface="Wingdings" pitchFamily="2" charset="2"/>
              <a:buChar char=""/>
              <a:tabLst>
                <a:tab pos="228600" algn="l"/>
              </a:tabLst>
            </a:pPr>
            <a:r>
              <a:rPr lang="el-GR" b="1">
                <a:solidFill>
                  <a:prstClr val="black"/>
                </a:solidFill>
                <a:latin typeface="Calibri"/>
                <a:cs typeface="Times New Roman" pitchFamily="18" charset="0"/>
              </a:rPr>
              <a:t>Ε400-Ε599 (γαλακτοματοποιητές, μέσα οξίνισης κ.α.)</a:t>
            </a:r>
            <a:endParaRPr lang="en-US" b="1">
              <a:solidFill>
                <a:prstClr val="black"/>
              </a:solidFill>
              <a:latin typeface="Calibri"/>
            </a:endParaRPr>
          </a:p>
          <a:p>
            <a:pPr algn="just" eaLnBrk="0" hangingPunct="0">
              <a:buFont typeface="Wingdings" pitchFamily="2" charset="2"/>
              <a:buChar char=""/>
              <a:tabLst>
                <a:tab pos="228600" algn="l"/>
              </a:tabLst>
            </a:pPr>
            <a:r>
              <a:rPr lang="el-GR" b="1">
                <a:solidFill>
                  <a:prstClr val="black"/>
                </a:solidFill>
                <a:latin typeface="Calibri"/>
                <a:cs typeface="Times New Roman" pitchFamily="18" charset="0"/>
              </a:rPr>
              <a:t>Ε620-Ε637 (ενισχυτικά γεύσης και αρώματος) κ.ο.κ.</a:t>
            </a:r>
            <a:endParaRPr lang="en-GB" b="1">
              <a:solidFill>
                <a:prstClr val="black"/>
              </a:solidFill>
              <a:latin typeface="Calibri"/>
              <a:cs typeface="Times New Roman" pitchFamily="18" charset="0"/>
            </a:endParaRPr>
          </a:p>
          <a:p>
            <a:pPr algn="just" eaLnBrk="0" hangingPunct="0">
              <a:tabLst>
                <a:tab pos="228600" algn="l"/>
              </a:tabLst>
            </a:pPr>
            <a:r>
              <a:rPr lang="en-GB" b="1">
                <a:solidFill>
                  <a:prstClr val="black"/>
                </a:solidFill>
                <a:latin typeface="Calibri"/>
                <a:cs typeface="Times New Roman" pitchFamily="18" charset="0"/>
              </a:rPr>
              <a:t>Τα πρόσθετα που χρησιμοποιούνται στα τρόφιμα, περιλαμβάνονται στον Κώδικα Τροφίμων και Ποτών κάθε χώρας. Σ’ αυτόν αναφέρονται αναλυτικά οι ύλες που επιτρέπεται να χρησιμοποιούνται (ουσίες ή μίγματα ουσιών), καθώς και οι δόσεις που είναι ασφαλείς για τον άνθρωπο σύμφωνα με τις τελευταίες επιστημονικές έρευνες.</a:t>
            </a:r>
            <a:r>
              <a:rPr lang="en-US" b="1">
                <a:solidFill>
                  <a:prstClr val="black"/>
                </a:solidFill>
                <a:latin typeface="Calibri"/>
              </a:rPr>
              <a:t> </a:t>
            </a:r>
          </a:p>
        </p:txBody>
      </p:sp>
      <p:sp>
        <p:nvSpPr>
          <p:cNvPr id="111749" name="Rectangle 133"/>
          <p:cNvSpPr>
            <a:spLocks noChangeArrowheads="1"/>
          </p:cNvSpPr>
          <p:nvPr/>
        </p:nvSpPr>
        <p:spPr bwMode="auto">
          <a:xfrm>
            <a:off x="1847850" y="4259948"/>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b="1">
                <a:solidFill>
                  <a:srgbClr val="000000"/>
                </a:solidFill>
                <a:latin typeface="Calibri"/>
                <a:cs typeface="Times New Roman" pitchFamily="18" charset="0"/>
              </a:rPr>
              <a:t>Ο κατάλογος των χημικών προσθέτων περιλαμβάνει πολλά οργανικά οξέα και άλατά τους, ανά κατηγορία προσθέτων όπως είναι τα:</a:t>
            </a:r>
            <a:endParaRPr lang="el-GR" b="1">
              <a:solidFill>
                <a:prstClr val="black"/>
              </a:solidFill>
              <a:latin typeface="Calibri"/>
            </a:endParaRPr>
          </a:p>
        </p:txBody>
      </p:sp>
      <p:graphicFrame>
        <p:nvGraphicFramePr>
          <p:cNvPr id="111791" name="Group 175"/>
          <p:cNvGraphicFramePr>
            <a:graphicFrameLocks noGrp="1"/>
          </p:cNvGraphicFramePr>
          <p:nvPr/>
        </p:nvGraphicFramePr>
        <p:xfrm>
          <a:off x="2351088" y="5157788"/>
          <a:ext cx="3744912" cy="1233488"/>
        </p:xfrm>
        <a:graphic>
          <a:graphicData uri="http://schemas.openxmlformats.org/drawingml/2006/table">
            <a:tbl>
              <a:tblPr/>
              <a:tblGrid>
                <a:gridCol w="706437">
                  <a:extLst>
                    <a:ext uri="{9D8B030D-6E8A-4147-A177-3AD203B41FA5}">
                      <a16:colId xmlns:a16="http://schemas.microsoft.com/office/drawing/2014/main" val="20000"/>
                    </a:ext>
                  </a:extLst>
                </a:gridCol>
                <a:gridCol w="1560513">
                  <a:extLst>
                    <a:ext uri="{9D8B030D-6E8A-4147-A177-3AD203B41FA5}">
                      <a16:colId xmlns:a16="http://schemas.microsoft.com/office/drawing/2014/main" val="20001"/>
                    </a:ext>
                  </a:extLst>
                </a:gridCol>
                <a:gridCol w="1477962">
                  <a:extLst>
                    <a:ext uri="{9D8B030D-6E8A-4147-A177-3AD203B41FA5}">
                      <a16:colId xmlns:a16="http://schemas.microsoft.com/office/drawing/2014/main" val="20002"/>
                    </a:ext>
                  </a:extLst>
                </a:gridCol>
              </a:tblGrid>
              <a:tr h="723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a:ln>
                            <a:noFill/>
                          </a:ln>
                          <a:solidFill>
                            <a:srgbClr val="000000"/>
                          </a:solidFill>
                          <a:effectLst/>
                          <a:latin typeface="Times New Roman" pitchFamily="18" charset="0"/>
                          <a:cs typeface="Times New Roman" pitchFamily="18" charset="0"/>
                        </a:rPr>
                        <a:t>Ε260</a:t>
                      </a:r>
                      <a:endParaRPr kumimoji="0" lang="el-GR" sz="1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a:ln>
                            <a:noFill/>
                          </a:ln>
                          <a:solidFill>
                            <a:srgbClr val="000000"/>
                          </a:solidFill>
                          <a:effectLst/>
                          <a:latin typeface="Times New Roman" pitchFamily="18" charset="0"/>
                          <a:cs typeface="Times New Roman" pitchFamily="18" charset="0"/>
                        </a:rPr>
                        <a:t>Οξικό οξύ</a:t>
                      </a:r>
                      <a:endParaRPr kumimoji="0" lang="el-GR" sz="1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Times New Roman" pitchFamily="18" charset="0"/>
                          <a:cs typeface="Times New Roman" pitchFamily="18" charset="0"/>
                        </a:rPr>
                        <a:t>CH</a:t>
                      </a:r>
                      <a:r>
                        <a:rPr kumimoji="0" lang="el-GR" sz="1800" b="1" i="0" u="none" strike="noStrike" cap="none" normalizeH="0" baseline="-30000">
                          <a:ln>
                            <a:noFill/>
                          </a:ln>
                          <a:solidFill>
                            <a:srgbClr val="000000"/>
                          </a:solidFill>
                          <a:effectLst/>
                          <a:latin typeface="Times New Roman" pitchFamily="18" charset="0"/>
                          <a:cs typeface="Times New Roman" pitchFamily="18" charset="0"/>
                        </a:rPr>
                        <a:t>3</a:t>
                      </a:r>
                      <a:r>
                        <a:rPr kumimoji="0" lang="en-US" sz="1800" b="1" i="0" u="none" strike="noStrike" cap="none" normalizeH="0" baseline="0">
                          <a:ln>
                            <a:noFill/>
                          </a:ln>
                          <a:solidFill>
                            <a:srgbClr val="000000"/>
                          </a:solidFill>
                          <a:effectLst/>
                          <a:latin typeface="Times New Roman" pitchFamily="18" charset="0"/>
                          <a:cs typeface="Times New Roman" pitchFamily="18" charset="0"/>
                        </a:rPr>
                        <a:t>COOH</a:t>
                      </a:r>
                      <a:endParaRPr kumimoji="0" lang="en-US" sz="1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9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Times New Roman" pitchFamily="18" charset="0"/>
                          <a:cs typeface="Times New Roman" pitchFamily="18" charset="0"/>
                        </a:rPr>
                        <a:t>E</a:t>
                      </a:r>
                      <a:r>
                        <a:rPr kumimoji="0" lang="el-GR" sz="1800" b="1" i="0" u="none" strike="noStrike" cap="none" normalizeH="0" baseline="0">
                          <a:ln>
                            <a:noFill/>
                          </a:ln>
                          <a:solidFill>
                            <a:srgbClr val="000000"/>
                          </a:solidFill>
                          <a:effectLst/>
                          <a:latin typeface="Times New Roman" pitchFamily="18" charset="0"/>
                          <a:cs typeface="Times New Roman" pitchFamily="18" charset="0"/>
                        </a:rPr>
                        <a:t>262</a:t>
                      </a:r>
                      <a:endParaRPr kumimoji="0" lang="el-GR" sz="1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a:ln>
                            <a:noFill/>
                          </a:ln>
                          <a:solidFill>
                            <a:srgbClr val="000000"/>
                          </a:solidFill>
                          <a:effectLst/>
                          <a:latin typeface="Times New Roman" pitchFamily="18" charset="0"/>
                          <a:cs typeface="Times New Roman" pitchFamily="18" charset="0"/>
                        </a:rPr>
                        <a:t>Οξικό νάτριο</a:t>
                      </a:r>
                      <a:endParaRPr kumimoji="0" lang="el-GR" sz="1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Times New Roman" pitchFamily="18" charset="0"/>
                          <a:cs typeface="Times New Roman" pitchFamily="18" charset="0"/>
                        </a:rPr>
                        <a:t>CH</a:t>
                      </a:r>
                      <a:r>
                        <a:rPr kumimoji="0" lang="el-GR" sz="1800" b="1" i="0" u="none" strike="noStrike" cap="none" normalizeH="0" baseline="-30000">
                          <a:ln>
                            <a:noFill/>
                          </a:ln>
                          <a:solidFill>
                            <a:srgbClr val="000000"/>
                          </a:solidFill>
                          <a:effectLst/>
                          <a:latin typeface="Times New Roman" pitchFamily="18" charset="0"/>
                          <a:cs typeface="Times New Roman" pitchFamily="18" charset="0"/>
                        </a:rPr>
                        <a:t>3</a:t>
                      </a:r>
                      <a:r>
                        <a:rPr kumimoji="0" lang="en-US" sz="1800" b="1" i="0" u="none" strike="noStrike" cap="none" normalizeH="0" baseline="0">
                          <a:ln>
                            <a:noFill/>
                          </a:ln>
                          <a:solidFill>
                            <a:srgbClr val="000000"/>
                          </a:solidFill>
                          <a:effectLst/>
                          <a:latin typeface="Times New Roman" pitchFamily="18" charset="0"/>
                          <a:cs typeface="Times New Roman" pitchFamily="18" charset="0"/>
                        </a:rPr>
                        <a:t>COONa</a:t>
                      </a:r>
                      <a:endParaRPr kumimoji="0" lang="en-US" sz="1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67531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1622"/>
                                        </p:tgtEl>
                                        <p:attrNameLst>
                                          <p:attrName>style.visibility</p:attrName>
                                        </p:attrNameLst>
                                      </p:cBhvr>
                                      <p:to>
                                        <p:strVal val="visible"/>
                                      </p:to>
                                    </p:set>
                                    <p:animEffect transition="in" filter="strips(downRight)">
                                      <p:cBhvr>
                                        <p:cTn id="7" dur="500"/>
                                        <p:tgtEl>
                                          <p:spTgt spid="1116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11749">
                                            <p:txEl>
                                              <p:pRg st="0" end="0"/>
                                            </p:txEl>
                                          </p:spTgt>
                                        </p:tgtEl>
                                        <p:attrNameLst>
                                          <p:attrName>style.visibility</p:attrName>
                                        </p:attrNameLst>
                                      </p:cBhvr>
                                      <p:to>
                                        <p:strVal val="visible"/>
                                      </p:to>
                                    </p:set>
                                    <p:animEffect transition="in" filter="strips(downRight)">
                                      <p:cBhvr>
                                        <p:cTn id="12" dur="500"/>
                                        <p:tgtEl>
                                          <p:spTgt spid="11174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11791"/>
                                        </p:tgtEl>
                                        <p:attrNameLst>
                                          <p:attrName>style.visibility</p:attrName>
                                        </p:attrNameLst>
                                      </p:cBhvr>
                                      <p:to>
                                        <p:strVal val="visible"/>
                                      </p:to>
                                    </p:set>
                                    <p:animEffect transition="in" filter="box(out)">
                                      <p:cBhvr>
                                        <p:cTn id="17" dur="500"/>
                                        <p:tgtEl>
                                          <p:spTgt spid="111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ChangeArrowheads="1"/>
          </p:cNvSpPr>
          <p:nvPr/>
        </p:nvSpPr>
        <p:spPr bwMode="auto">
          <a:xfrm>
            <a:off x="1847851" y="197794"/>
            <a:ext cx="25385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400" b="1">
                <a:solidFill>
                  <a:srgbClr val="0033CC"/>
                </a:solidFill>
                <a:latin typeface="Calibri"/>
                <a:cs typeface="Times New Roman" pitchFamily="18" charset="0"/>
              </a:rPr>
              <a:t>Χημικά Πρόσθετα</a:t>
            </a:r>
            <a:r>
              <a:rPr lang="en-US" sz="2400" b="1">
                <a:solidFill>
                  <a:srgbClr val="0033CC"/>
                </a:solidFill>
                <a:latin typeface="Calibri"/>
              </a:rPr>
              <a:t> </a:t>
            </a:r>
          </a:p>
        </p:txBody>
      </p:sp>
      <p:sp>
        <p:nvSpPr>
          <p:cNvPr id="112646" name="Rectangle 6"/>
          <p:cNvSpPr>
            <a:spLocks noChangeArrowheads="1"/>
          </p:cNvSpPr>
          <p:nvPr/>
        </p:nvSpPr>
        <p:spPr bwMode="auto">
          <a:xfrm>
            <a:off x="1774826" y="928688"/>
            <a:ext cx="8424863"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b="1">
                <a:solidFill>
                  <a:srgbClr val="000000"/>
                </a:solidFill>
                <a:latin typeface="Calibri"/>
                <a:cs typeface="Times New Roman" pitchFamily="18" charset="0"/>
              </a:rPr>
              <a:t>Το οξικό οξύ έχει αντιμικροβιακές ιδιότητες και χρησιμοποιείται ως συντηρητικό τροφίμων. Στην αρτοποιία χρησιμοποιείται, για να εμποδίζει την ανάπτυξη μυκήτων, που προκαλούν το μούχλιασμα. Στη ζυθοποιία χρησιμοποιείται για την παραγωγή σταθερής ποιότητας μπίρας. Δεν υπάρχουν γνωστά τοξικολογικά προβλήματα από την κατανάλωσή του.</a:t>
            </a:r>
            <a:r>
              <a:rPr lang="en-US" b="1">
                <a:solidFill>
                  <a:prstClr val="black"/>
                </a:solidFill>
                <a:latin typeface="Calibri"/>
              </a:rPr>
              <a:t> </a:t>
            </a:r>
          </a:p>
        </p:txBody>
      </p:sp>
      <p:sp>
        <p:nvSpPr>
          <p:cNvPr id="112653" name="Rectangle 13"/>
          <p:cNvSpPr>
            <a:spLocks noChangeArrowheads="1"/>
          </p:cNvSpPr>
          <p:nvPr/>
        </p:nvSpPr>
        <p:spPr bwMode="auto">
          <a:xfrm>
            <a:off x="4365626" y="23622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a:solidFill>
                <a:prstClr val="black"/>
              </a:solidFill>
              <a:latin typeface="Calibri"/>
            </a:endParaRPr>
          </a:p>
        </p:txBody>
      </p:sp>
      <p:sp>
        <p:nvSpPr>
          <p:cNvPr id="112657" name="Rectangle 17"/>
          <p:cNvSpPr>
            <a:spLocks noChangeArrowheads="1"/>
          </p:cNvSpPr>
          <p:nvPr/>
        </p:nvSpPr>
        <p:spPr bwMode="auto">
          <a:xfrm>
            <a:off x="4365626" y="23622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a:solidFill>
                <a:prstClr val="black"/>
              </a:solidFill>
              <a:latin typeface="Calibri"/>
            </a:endParaRPr>
          </a:p>
        </p:txBody>
      </p:sp>
      <p:sp>
        <p:nvSpPr>
          <p:cNvPr id="112661" name="Rectangle 21"/>
          <p:cNvSpPr>
            <a:spLocks noChangeArrowheads="1"/>
          </p:cNvSpPr>
          <p:nvPr/>
        </p:nvSpPr>
        <p:spPr bwMode="auto">
          <a:xfrm>
            <a:off x="4365626" y="23622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a:solidFill>
                <a:prstClr val="black"/>
              </a:solidFill>
              <a:latin typeface="Calibri"/>
            </a:endParaRPr>
          </a:p>
        </p:txBody>
      </p:sp>
      <p:sp>
        <p:nvSpPr>
          <p:cNvPr id="112665" name="Rectangle 25"/>
          <p:cNvSpPr>
            <a:spLocks noChangeArrowheads="1"/>
          </p:cNvSpPr>
          <p:nvPr/>
        </p:nvSpPr>
        <p:spPr bwMode="auto">
          <a:xfrm>
            <a:off x="4365626" y="23622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a:solidFill>
                <a:prstClr val="black"/>
              </a:solidFill>
              <a:latin typeface="Calibri"/>
            </a:endParaRPr>
          </a:p>
        </p:txBody>
      </p:sp>
      <p:grpSp>
        <p:nvGrpSpPr>
          <p:cNvPr id="112732" name="Group 92"/>
          <p:cNvGrpSpPr>
            <a:grpSpLocks/>
          </p:cNvGrpSpPr>
          <p:nvPr/>
        </p:nvGrpSpPr>
        <p:grpSpPr bwMode="auto">
          <a:xfrm>
            <a:off x="3143250" y="2708275"/>
            <a:ext cx="5976938" cy="3600450"/>
            <a:chOff x="884" y="1752"/>
            <a:chExt cx="3221" cy="1941"/>
          </a:xfrm>
        </p:grpSpPr>
        <p:graphicFrame>
          <p:nvGraphicFramePr>
            <p:cNvPr id="112650" name="Object 10"/>
            <p:cNvGraphicFramePr>
              <a:graphicFrameLocks noChangeAspect="1"/>
            </p:cNvGraphicFramePr>
            <p:nvPr/>
          </p:nvGraphicFramePr>
          <p:xfrm>
            <a:off x="3016" y="1797"/>
            <a:ext cx="907" cy="372"/>
          </p:xfrm>
          <a:graphic>
            <a:graphicData uri="http://schemas.openxmlformats.org/presentationml/2006/ole">
              <mc:AlternateContent xmlns:mc="http://schemas.openxmlformats.org/markup-compatibility/2006">
                <mc:Choice xmlns:v="urn:schemas-microsoft-com:vml" Requires="v">
                  <p:oleObj spid="_x0000_s8194" r:id="rId3" imgW="952500" imgH="393700" progId="ChemDraw.Document.4.5">
                    <p:embed/>
                  </p:oleObj>
                </mc:Choice>
                <mc:Fallback>
                  <p:oleObj r:id="rId3" imgW="952500" imgH="393700" progId="ChemDraw.Document.4.5">
                    <p:embed/>
                    <p:pic>
                      <p:nvPicPr>
                        <p:cNvPr id="11265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 y="1797"/>
                          <a:ext cx="907" cy="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49" name="Object 9"/>
            <p:cNvGraphicFramePr>
              <a:graphicFrameLocks noChangeAspect="1"/>
            </p:cNvGraphicFramePr>
            <p:nvPr/>
          </p:nvGraphicFramePr>
          <p:xfrm>
            <a:off x="2925" y="2251"/>
            <a:ext cx="997" cy="379"/>
          </p:xfrm>
          <a:graphic>
            <a:graphicData uri="http://schemas.openxmlformats.org/presentationml/2006/ole">
              <mc:AlternateContent xmlns:mc="http://schemas.openxmlformats.org/markup-compatibility/2006">
                <mc:Choice xmlns:v="urn:schemas-microsoft-com:vml" Requires="v">
                  <p:oleObj spid="_x0000_s8195" r:id="rId5" imgW="1026160" imgH="393700" progId="ChemDraw.Document.4.5">
                    <p:embed/>
                  </p:oleObj>
                </mc:Choice>
                <mc:Fallback>
                  <p:oleObj r:id="rId5" imgW="1026160" imgH="393700" progId="ChemDraw.Document.4.5">
                    <p:embed/>
                    <p:pic>
                      <p:nvPicPr>
                        <p:cNvPr id="112649"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5" y="2251"/>
                          <a:ext cx="997" cy="3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48" name="Object 8"/>
            <p:cNvGraphicFramePr>
              <a:graphicFrameLocks noChangeAspect="1"/>
            </p:cNvGraphicFramePr>
            <p:nvPr/>
          </p:nvGraphicFramePr>
          <p:xfrm>
            <a:off x="2880" y="2704"/>
            <a:ext cx="1043" cy="428"/>
          </p:xfrm>
          <a:graphic>
            <a:graphicData uri="http://schemas.openxmlformats.org/presentationml/2006/ole">
              <mc:AlternateContent xmlns:mc="http://schemas.openxmlformats.org/markup-compatibility/2006">
                <mc:Choice xmlns:v="urn:schemas-microsoft-com:vml" Requires="v">
                  <p:oleObj spid="_x0000_s8196" r:id="rId7" imgW="952500" imgH="393700" progId="ChemDraw.Document.4.5">
                    <p:embed/>
                  </p:oleObj>
                </mc:Choice>
                <mc:Fallback>
                  <p:oleObj r:id="rId7" imgW="952500" imgH="393700" progId="ChemDraw.Document.4.5">
                    <p:embed/>
                    <p:pic>
                      <p:nvPicPr>
                        <p:cNvPr id="11264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0" y="2704"/>
                          <a:ext cx="1043" cy="4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47" name="Object 7"/>
            <p:cNvGraphicFramePr>
              <a:graphicFrameLocks noChangeAspect="1"/>
            </p:cNvGraphicFramePr>
            <p:nvPr/>
          </p:nvGraphicFramePr>
          <p:xfrm>
            <a:off x="2835" y="3203"/>
            <a:ext cx="1225" cy="490"/>
          </p:xfrm>
          <a:graphic>
            <a:graphicData uri="http://schemas.openxmlformats.org/presentationml/2006/ole">
              <mc:AlternateContent xmlns:mc="http://schemas.openxmlformats.org/markup-compatibility/2006">
                <mc:Choice xmlns:v="urn:schemas-microsoft-com:vml" Requires="v">
                  <p:oleObj spid="_x0000_s8197" r:id="rId9" imgW="1191260" imgH="474980" progId="ChemDraw.Document.4.5">
                    <p:embed/>
                  </p:oleObj>
                </mc:Choice>
                <mc:Fallback>
                  <p:oleObj r:id="rId9" imgW="1191260" imgH="474980" progId="ChemDraw.Document.4.5">
                    <p:embed/>
                    <p:pic>
                      <p:nvPicPr>
                        <p:cNvPr id="112647"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5" y="3203"/>
                          <a:ext cx="1225" cy="4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79" name="Rectangle 39"/>
            <p:cNvSpPr>
              <a:spLocks noChangeArrowheads="1"/>
            </p:cNvSpPr>
            <p:nvPr/>
          </p:nvSpPr>
          <p:spPr bwMode="auto">
            <a:xfrm>
              <a:off x="2667" y="3181"/>
              <a:ext cx="1438"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l-GR" b="1">
                <a:solidFill>
                  <a:prstClr val="black"/>
                </a:solidFill>
                <a:latin typeface="Calibri"/>
              </a:endParaRPr>
            </a:p>
          </p:txBody>
        </p:sp>
        <p:sp>
          <p:nvSpPr>
            <p:cNvPr id="112678" name="Rectangle 38"/>
            <p:cNvSpPr>
              <a:spLocks noChangeArrowheads="1"/>
            </p:cNvSpPr>
            <p:nvPr/>
          </p:nvSpPr>
          <p:spPr bwMode="auto">
            <a:xfrm>
              <a:off x="1318" y="3181"/>
              <a:ext cx="1349"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l-GR" sz="2000" b="1">
                  <a:solidFill>
                    <a:srgbClr val="000000"/>
                  </a:solidFill>
                  <a:latin typeface="Times New Roman" pitchFamily="18" charset="0"/>
                  <a:cs typeface="Times New Roman" pitchFamily="18" charset="0"/>
                </a:rPr>
                <a:t>γαλακτικό ασβέστιο</a:t>
              </a:r>
              <a:endParaRPr lang="el-GR" sz="2000" b="1">
                <a:solidFill>
                  <a:prstClr val="black"/>
                </a:solidFill>
                <a:latin typeface="Calibri"/>
              </a:endParaRPr>
            </a:p>
          </p:txBody>
        </p:sp>
        <p:sp>
          <p:nvSpPr>
            <p:cNvPr id="112677" name="Rectangle 37"/>
            <p:cNvSpPr>
              <a:spLocks noChangeArrowheads="1"/>
            </p:cNvSpPr>
            <p:nvPr/>
          </p:nvSpPr>
          <p:spPr bwMode="auto">
            <a:xfrm>
              <a:off x="884" y="3181"/>
              <a:ext cx="434"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l-GR" sz="2000" b="1">
                  <a:solidFill>
                    <a:srgbClr val="000000"/>
                  </a:solidFill>
                  <a:latin typeface="Times New Roman" pitchFamily="18" charset="0"/>
                  <a:cs typeface="Times New Roman" pitchFamily="18" charset="0"/>
                </a:rPr>
                <a:t>Ε327</a:t>
              </a:r>
              <a:endParaRPr lang="el-GR" sz="2000" b="1">
                <a:solidFill>
                  <a:prstClr val="black"/>
                </a:solidFill>
                <a:latin typeface="Calibri"/>
              </a:endParaRPr>
            </a:p>
          </p:txBody>
        </p:sp>
        <p:sp>
          <p:nvSpPr>
            <p:cNvPr id="112676" name="Rectangle 36"/>
            <p:cNvSpPr>
              <a:spLocks noChangeArrowheads="1"/>
            </p:cNvSpPr>
            <p:nvPr/>
          </p:nvSpPr>
          <p:spPr bwMode="auto">
            <a:xfrm>
              <a:off x="2667" y="2705"/>
              <a:ext cx="1438"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l-GR" b="1">
                <a:solidFill>
                  <a:prstClr val="black"/>
                </a:solidFill>
                <a:latin typeface="Calibri"/>
              </a:endParaRPr>
            </a:p>
          </p:txBody>
        </p:sp>
        <p:sp>
          <p:nvSpPr>
            <p:cNvPr id="112675" name="Rectangle 35"/>
            <p:cNvSpPr>
              <a:spLocks noChangeArrowheads="1"/>
            </p:cNvSpPr>
            <p:nvPr/>
          </p:nvSpPr>
          <p:spPr bwMode="auto">
            <a:xfrm>
              <a:off x="1318" y="2705"/>
              <a:ext cx="1349"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l-GR" sz="2000" b="1">
                  <a:solidFill>
                    <a:srgbClr val="000000"/>
                  </a:solidFill>
                  <a:latin typeface="Times New Roman" pitchFamily="18" charset="0"/>
                  <a:cs typeface="Times New Roman" pitchFamily="18" charset="0"/>
                </a:rPr>
                <a:t>γαλακτικό κάλιο</a:t>
              </a:r>
              <a:endParaRPr lang="el-GR" sz="2000" b="1">
                <a:solidFill>
                  <a:prstClr val="black"/>
                </a:solidFill>
                <a:latin typeface="Calibri"/>
              </a:endParaRPr>
            </a:p>
          </p:txBody>
        </p:sp>
        <p:sp>
          <p:nvSpPr>
            <p:cNvPr id="112674" name="Rectangle 34"/>
            <p:cNvSpPr>
              <a:spLocks noChangeArrowheads="1"/>
            </p:cNvSpPr>
            <p:nvPr/>
          </p:nvSpPr>
          <p:spPr bwMode="auto">
            <a:xfrm>
              <a:off x="884" y="2705"/>
              <a:ext cx="434"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l-GR" sz="2000" b="1">
                  <a:solidFill>
                    <a:srgbClr val="000000"/>
                  </a:solidFill>
                  <a:latin typeface="Times New Roman" pitchFamily="18" charset="0"/>
                  <a:cs typeface="Times New Roman" pitchFamily="18" charset="0"/>
                </a:rPr>
                <a:t>Ε326</a:t>
              </a:r>
              <a:endParaRPr lang="el-GR" sz="2000" b="1">
                <a:solidFill>
                  <a:prstClr val="black"/>
                </a:solidFill>
                <a:latin typeface="Calibri"/>
              </a:endParaRPr>
            </a:p>
          </p:txBody>
        </p:sp>
        <p:sp>
          <p:nvSpPr>
            <p:cNvPr id="112673" name="Rectangle 33"/>
            <p:cNvSpPr>
              <a:spLocks noChangeArrowheads="1"/>
            </p:cNvSpPr>
            <p:nvPr/>
          </p:nvSpPr>
          <p:spPr bwMode="auto">
            <a:xfrm>
              <a:off x="2667" y="2228"/>
              <a:ext cx="1438"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l-GR" b="1">
                <a:solidFill>
                  <a:prstClr val="black"/>
                </a:solidFill>
                <a:latin typeface="Calibri"/>
              </a:endParaRPr>
            </a:p>
          </p:txBody>
        </p:sp>
        <p:sp>
          <p:nvSpPr>
            <p:cNvPr id="112672" name="Rectangle 32"/>
            <p:cNvSpPr>
              <a:spLocks noChangeArrowheads="1"/>
            </p:cNvSpPr>
            <p:nvPr/>
          </p:nvSpPr>
          <p:spPr bwMode="auto">
            <a:xfrm>
              <a:off x="1318" y="2228"/>
              <a:ext cx="1349"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l-GR" sz="2000" b="1">
                  <a:solidFill>
                    <a:srgbClr val="000000"/>
                  </a:solidFill>
                  <a:latin typeface="Times New Roman" pitchFamily="18" charset="0"/>
                  <a:cs typeface="Times New Roman" pitchFamily="18" charset="0"/>
                </a:rPr>
                <a:t>γαλακτικό νάτριο</a:t>
              </a:r>
              <a:endParaRPr lang="el-GR" sz="2000" b="1">
                <a:solidFill>
                  <a:prstClr val="black"/>
                </a:solidFill>
                <a:latin typeface="Calibri"/>
              </a:endParaRPr>
            </a:p>
          </p:txBody>
        </p:sp>
        <p:sp>
          <p:nvSpPr>
            <p:cNvPr id="112671" name="Rectangle 31"/>
            <p:cNvSpPr>
              <a:spLocks noChangeArrowheads="1"/>
            </p:cNvSpPr>
            <p:nvPr/>
          </p:nvSpPr>
          <p:spPr bwMode="auto">
            <a:xfrm>
              <a:off x="884" y="2228"/>
              <a:ext cx="434"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l-GR" sz="2000" b="1">
                  <a:solidFill>
                    <a:srgbClr val="000000"/>
                  </a:solidFill>
                  <a:latin typeface="Times New Roman" pitchFamily="18" charset="0"/>
                  <a:cs typeface="Times New Roman" pitchFamily="18" charset="0"/>
                </a:rPr>
                <a:t>Ε325</a:t>
              </a:r>
              <a:endParaRPr lang="el-GR" sz="2000" b="1">
                <a:solidFill>
                  <a:prstClr val="black"/>
                </a:solidFill>
                <a:latin typeface="Calibri"/>
              </a:endParaRPr>
            </a:p>
          </p:txBody>
        </p:sp>
        <p:sp>
          <p:nvSpPr>
            <p:cNvPr id="112670" name="Rectangle 30"/>
            <p:cNvSpPr>
              <a:spLocks noChangeArrowheads="1"/>
            </p:cNvSpPr>
            <p:nvPr/>
          </p:nvSpPr>
          <p:spPr bwMode="auto">
            <a:xfrm>
              <a:off x="2667" y="1752"/>
              <a:ext cx="1438"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l-GR" b="1">
                <a:solidFill>
                  <a:prstClr val="black"/>
                </a:solidFill>
                <a:latin typeface="Calibri"/>
              </a:endParaRPr>
            </a:p>
          </p:txBody>
        </p:sp>
        <p:sp>
          <p:nvSpPr>
            <p:cNvPr id="112669" name="Rectangle 29"/>
            <p:cNvSpPr>
              <a:spLocks noChangeArrowheads="1"/>
            </p:cNvSpPr>
            <p:nvPr/>
          </p:nvSpPr>
          <p:spPr bwMode="auto">
            <a:xfrm>
              <a:off x="1318" y="1752"/>
              <a:ext cx="1349"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l-GR" sz="2000" b="1">
                  <a:solidFill>
                    <a:srgbClr val="000000"/>
                  </a:solidFill>
                  <a:latin typeface="Times New Roman" pitchFamily="18" charset="0"/>
                  <a:cs typeface="Times New Roman" pitchFamily="18" charset="0"/>
                </a:rPr>
                <a:t>γαλακτικό οξύ</a:t>
              </a:r>
              <a:endParaRPr lang="el-GR" sz="2000" b="1">
                <a:solidFill>
                  <a:prstClr val="black"/>
                </a:solidFill>
                <a:latin typeface="Calibri"/>
              </a:endParaRPr>
            </a:p>
          </p:txBody>
        </p:sp>
        <p:sp>
          <p:nvSpPr>
            <p:cNvPr id="112668" name="Rectangle 28"/>
            <p:cNvSpPr>
              <a:spLocks noChangeArrowheads="1"/>
            </p:cNvSpPr>
            <p:nvPr/>
          </p:nvSpPr>
          <p:spPr bwMode="auto">
            <a:xfrm>
              <a:off x="884" y="1752"/>
              <a:ext cx="434"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l-GR" sz="2000" b="1">
                  <a:solidFill>
                    <a:srgbClr val="000000"/>
                  </a:solidFill>
                  <a:latin typeface="Times New Roman" pitchFamily="18" charset="0"/>
                  <a:cs typeface="Times New Roman" pitchFamily="18" charset="0"/>
                </a:rPr>
                <a:t>Ε270</a:t>
              </a:r>
              <a:endParaRPr lang="el-GR" sz="2000" b="1">
                <a:solidFill>
                  <a:prstClr val="black"/>
                </a:solidFill>
                <a:latin typeface="Calibri"/>
              </a:endParaRPr>
            </a:p>
          </p:txBody>
        </p:sp>
        <p:sp>
          <p:nvSpPr>
            <p:cNvPr id="112680" name="Line 40"/>
            <p:cNvSpPr>
              <a:spLocks noChangeShapeType="1"/>
            </p:cNvSpPr>
            <p:nvPr/>
          </p:nvSpPr>
          <p:spPr bwMode="auto">
            <a:xfrm>
              <a:off x="884" y="1752"/>
              <a:ext cx="3221"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solidFill>
                  <a:prstClr val="black"/>
                </a:solidFill>
                <a:latin typeface="Calibri"/>
              </a:endParaRPr>
            </a:p>
          </p:txBody>
        </p:sp>
        <p:sp>
          <p:nvSpPr>
            <p:cNvPr id="112681" name="Line 41"/>
            <p:cNvSpPr>
              <a:spLocks noChangeShapeType="1"/>
            </p:cNvSpPr>
            <p:nvPr/>
          </p:nvSpPr>
          <p:spPr bwMode="auto">
            <a:xfrm>
              <a:off x="884" y="3657"/>
              <a:ext cx="3221"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solidFill>
                  <a:prstClr val="black"/>
                </a:solidFill>
                <a:latin typeface="Calibri"/>
              </a:endParaRPr>
            </a:p>
          </p:txBody>
        </p:sp>
        <p:sp>
          <p:nvSpPr>
            <p:cNvPr id="112682" name="Line 42"/>
            <p:cNvSpPr>
              <a:spLocks noChangeShapeType="1"/>
            </p:cNvSpPr>
            <p:nvPr/>
          </p:nvSpPr>
          <p:spPr bwMode="auto">
            <a:xfrm>
              <a:off x="884" y="1752"/>
              <a:ext cx="0" cy="190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solidFill>
                  <a:prstClr val="black"/>
                </a:solidFill>
                <a:latin typeface="Calibri"/>
              </a:endParaRPr>
            </a:p>
          </p:txBody>
        </p:sp>
        <p:sp>
          <p:nvSpPr>
            <p:cNvPr id="112683" name="Line 43"/>
            <p:cNvSpPr>
              <a:spLocks noChangeShapeType="1"/>
            </p:cNvSpPr>
            <p:nvPr/>
          </p:nvSpPr>
          <p:spPr bwMode="auto">
            <a:xfrm>
              <a:off x="4105" y="1752"/>
              <a:ext cx="0" cy="190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solidFill>
                  <a:prstClr val="black"/>
                </a:solidFill>
                <a:latin typeface="Calibri"/>
              </a:endParaRPr>
            </a:p>
          </p:txBody>
        </p:sp>
        <p:sp>
          <p:nvSpPr>
            <p:cNvPr id="112686" name="Line 46"/>
            <p:cNvSpPr>
              <a:spLocks noChangeShapeType="1"/>
            </p:cNvSpPr>
            <p:nvPr/>
          </p:nvSpPr>
          <p:spPr bwMode="auto">
            <a:xfrm>
              <a:off x="884" y="2228"/>
              <a:ext cx="3221"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solidFill>
                  <a:prstClr val="black"/>
                </a:solidFill>
                <a:latin typeface="Calibri"/>
              </a:endParaRPr>
            </a:p>
          </p:txBody>
        </p:sp>
        <p:sp>
          <p:nvSpPr>
            <p:cNvPr id="112688" name="Line 48"/>
            <p:cNvSpPr>
              <a:spLocks noChangeShapeType="1"/>
            </p:cNvSpPr>
            <p:nvPr/>
          </p:nvSpPr>
          <p:spPr bwMode="auto">
            <a:xfrm>
              <a:off x="1318" y="1752"/>
              <a:ext cx="0" cy="190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solidFill>
                  <a:prstClr val="black"/>
                </a:solidFill>
                <a:latin typeface="Calibri"/>
              </a:endParaRPr>
            </a:p>
          </p:txBody>
        </p:sp>
        <p:sp>
          <p:nvSpPr>
            <p:cNvPr id="112691" name="Line 51"/>
            <p:cNvSpPr>
              <a:spLocks noChangeShapeType="1"/>
            </p:cNvSpPr>
            <p:nvPr/>
          </p:nvSpPr>
          <p:spPr bwMode="auto">
            <a:xfrm>
              <a:off x="2667" y="1752"/>
              <a:ext cx="0" cy="190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solidFill>
                  <a:prstClr val="black"/>
                </a:solidFill>
                <a:latin typeface="Calibri"/>
              </a:endParaRPr>
            </a:p>
          </p:txBody>
        </p:sp>
        <p:sp>
          <p:nvSpPr>
            <p:cNvPr id="112695" name="Line 55"/>
            <p:cNvSpPr>
              <a:spLocks noChangeShapeType="1"/>
            </p:cNvSpPr>
            <p:nvPr/>
          </p:nvSpPr>
          <p:spPr bwMode="auto">
            <a:xfrm>
              <a:off x="884" y="2705"/>
              <a:ext cx="3221"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solidFill>
                  <a:prstClr val="black"/>
                </a:solidFill>
                <a:latin typeface="Calibri"/>
              </a:endParaRPr>
            </a:p>
          </p:txBody>
        </p:sp>
        <p:sp>
          <p:nvSpPr>
            <p:cNvPr id="112708" name="Line 68"/>
            <p:cNvSpPr>
              <a:spLocks noChangeShapeType="1"/>
            </p:cNvSpPr>
            <p:nvPr/>
          </p:nvSpPr>
          <p:spPr bwMode="auto">
            <a:xfrm>
              <a:off x="884" y="3181"/>
              <a:ext cx="3221"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solidFill>
                  <a:prstClr val="black"/>
                </a:solidFill>
                <a:latin typeface="Calibri"/>
              </a:endParaRPr>
            </a:p>
          </p:txBody>
        </p:sp>
      </p:grpSp>
    </p:spTree>
    <p:extLst>
      <p:ext uri="{BB962C8B-B14F-4D97-AF65-F5344CB8AC3E}">
        <p14:creationId xmlns:p14="http://schemas.microsoft.com/office/powerpoint/2010/main" val="4004806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2646"/>
                                        </p:tgtEl>
                                        <p:attrNameLst>
                                          <p:attrName>style.visibility</p:attrName>
                                        </p:attrNameLst>
                                      </p:cBhvr>
                                      <p:to>
                                        <p:strVal val="visible"/>
                                      </p:to>
                                    </p:set>
                                    <p:animEffect transition="in" filter="strips(downRight)">
                                      <p:cBhvr>
                                        <p:cTn id="7" dur="500"/>
                                        <p:tgtEl>
                                          <p:spTgt spid="1126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12732"/>
                                        </p:tgtEl>
                                        <p:attrNameLst>
                                          <p:attrName>style.visibility</p:attrName>
                                        </p:attrNameLst>
                                      </p:cBhvr>
                                      <p:to>
                                        <p:strVal val="visible"/>
                                      </p:to>
                                    </p:set>
                                    <p:animEffect transition="in" filter="box(out)">
                                      <p:cBhvr>
                                        <p:cTn id="12" dur="500"/>
                                        <p:tgtEl>
                                          <p:spTgt spid="112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ChangeArrowheads="1"/>
          </p:cNvSpPr>
          <p:nvPr/>
        </p:nvSpPr>
        <p:spPr bwMode="auto">
          <a:xfrm>
            <a:off x="1847851" y="197794"/>
            <a:ext cx="25385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400" b="1">
                <a:solidFill>
                  <a:srgbClr val="0033CC"/>
                </a:solidFill>
                <a:latin typeface="Calibri"/>
                <a:cs typeface="Times New Roman" pitchFamily="18" charset="0"/>
              </a:rPr>
              <a:t>Χημικά Πρόσθετα</a:t>
            </a:r>
            <a:r>
              <a:rPr lang="en-US" sz="2400" b="1">
                <a:solidFill>
                  <a:srgbClr val="0033CC"/>
                </a:solidFill>
                <a:latin typeface="Calibri"/>
              </a:rPr>
              <a:t> </a:t>
            </a:r>
          </a:p>
        </p:txBody>
      </p:sp>
      <p:sp>
        <p:nvSpPr>
          <p:cNvPr id="113670" name="Rectangle 6"/>
          <p:cNvSpPr>
            <a:spLocks noChangeArrowheads="1"/>
          </p:cNvSpPr>
          <p:nvPr/>
        </p:nvSpPr>
        <p:spPr bwMode="auto">
          <a:xfrm>
            <a:off x="1992313" y="765175"/>
            <a:ext cx="80645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b="1">
                <a:solidFill>
                  <a:srgbClr val="000000"/>
                </a:solidFill>
                <a:latin typeface="Calibri"/>
                <a:cs typeface="Times New Roman" pitchFamily="18" charset="0"/>
              </a:rPr>
              <a:t>Το γαλακτικό οξύ χρησιμοποιείται ως συντηρητικό στα τρόφιμα, ακόμα για τον αρωματισμό τους και αυξάνει την αντιοξειδωτική δράση άλλων ουσιών. Τα προϊόντα που το περιέχουν, είναι πάρα πολλά, όπως η μαλακή μαργαρίνη, ποτά με διοξείδιο του άνθρακα, γάλατα βρεφών, σάλτσες για σαλάτα, συμπυκνωμένοι χυμοί ντομάτας, μαρμελάδες, κονσερβαρισμένα φρούτα κι άλλα. Στη βιολογική του δράση δεν αναφέρονται προβλήματα.</a:t>
            </a:r>
            <a:r>
              <a:rPr lang="en-US" b="1">
                <a:solidFill>
                  <a:prstClr val="black"/>
                </a:solidFill>
                <a:latin typeface="Calibri"/>
              </a:rPr>
              <a:t> </a:t>
            </a:r>
          </a:p>
        </p:txBody>
      </p:sp>
      <p:graphicFrame>
        <p:nvGraphicFramePr>
          <p:cNvPr id="113750" name="Group 86"/>
          <p:cNvGraphicFramePr>
            <a:graphicFrameLocks noGrp="1"/>
          </p:cNvGraphicFramePr>
          <p:nvPr/>
        </p:nvGraphicFramePr>
        <p:xfrm>
          <a:off x="3432176" y="2565400"/>
          <a:ext cx="5040313" cy="2809876"/>
        </p:xfrm>
        <a:graphic>
          <a:graphicData uri="http://schemas.openxmlformats.org/drawingml/2006/table">
            <a:tbl>
              <a:tblPr/>
              <a:tblGrid>
                <a:gridCol w="777875">
                  <a:extLst>
                    <a:ext uri="{9D8B030D-6E8A-4147-A177-3AD203B41FA5}">
                      <a16:colId xmlns:a16="http://schemas.microsoft.com/office/drawing/2014/main" val="20000"/>
                    </a:ext>
                  </a:extLst>
                </a:gridCol>
                <a:gridCol w="2309813">
                  <a:extLst>
                    <a:ext uri="{9D8B030D-6E8A-4147-A177-3AD203B41FA5}">
                      <a16:colId xmlns:a16="http://schemas.microsoft.com/office/drawing/2014/main" val="20001"/>
                    </a:ext>
                  </a:extLst>
                </a:gridCol>
                <a:gridCol w="1952625">
                  <a:extLst>
                    <a:ext uri="{9D8B030D-6E8A-4147-A177-3AD203B41FA5}">
                      <a16:colId xmlns:a16="http://schemas.microsoft.com/office/drawing/2014/main" val="20002"/>
                    </a:ext>
                  </a:extLst>
                </a:gridCol>
              </a:tblGrid>
              <a:tr h="7032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rgbClr val="000000"/>
                          </a:solidFill>
                          <a:effectLst/>
                          <a:latin typeface="Times New Roman" pitchFamily="18" charset="0"/>
                          <a:cs typeface="Times New Roman" pitchFamily="18" charset="0"/>
                        </a:rPr>
                        <a:t>Ε210</a:t>
                      </a:r>
                      <a:endParaRPr kumimoji="0" lang="el-GR"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rgbClr val="000000"/>
                          </a:solidFill>
                          <a:effectLst/>
                          <a:latin typeface="Times New Roman" pitchFamily="18" charset="0"/>
                          <a:cs typeface="Times New Roman" pitchFamily="18" charset="0"/>
                        </a:rPr>
                        <a:t>Βενζοϊκό οξύ</a:t>
                      </a:r>
                      <a:endParaRPr kumimoji="0" lang="el-GR"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C</a:t>
                      </a:r>
                      <a:r>
                        <a:rPr kumimoji="0" lang="el-GR" sz="2000" b="1" i="0" u="none" strike="noStrike" cap="none" normalizeH="0" baseline="-30000">
                          <a:ln>
                            <a:noFill/>
                          </a:ln>
                          <a:solidFill>
                            <a:srgbClr val="000000"/>
                          </a:solidFill>
                          <a:effectLst/>
                          <a:latin typeface="Times New Roman" pitchFamily="18" charset="0"/>
                          <a:cs typeface="Times New Roman" pitchFamily="18" charset="0"/>
                        </a:rPr>
                        <a:t>6</a:t>
                      </a:r>
                      <a:r>
                        <a:rPr kumimoji="0" lang="en-US" sz="2000" b="1" i="0" u="none" strike="noStrike" cap="none" normalizeH="0" baseline="0">
                          <a:ln>
                            <a:noFill/>
                          </a:ln>
                          <a:solidFill>
                            <a:srgbClr val="000000"/>
                          </a:solidFill>
                          <a:effectLst/>
                          <a:latin typeface="Times New Roman" pitchFamily="18" charset="0"/>
                          <a:cs typeface="Times New Roman" pitchFamily="18" charset="0"/>
                        </a:rPr>
                        <a:t>H</a:t>
                      </a:r>
                      <a:r>
                        <a:rPr kumimoji="0" lang="el-GR" sz="2000" b="1" i="0" u="none" strike="noStrike" cap="none" normalizeH="0" baseline="-30000">
                          <a:ln>
                            <a:noFill/>
                          </a:ln>
                          <a:solidFill>
                            <a:srgbClr val="000000"/>
                          </a:solidFill>
                          <a:effectLst/>
                          <a:latin typeface="Times New Roman" pitchFamily="18" charset="0"/>
                          <a:cs typeface="Times New Roman" pitchFamily="18" charset="0"/>
                        </a:rPr>
                        <a:t>5</a:t>
                      </a:r>
                      <a:r>
                        <a:rPr kumimoji="0" lang="en-US" sz="2000" b="1" i="0" u="none" strike="noStrike" cap="none" normalizeH="0" baseline="0">
                          <a:ln>
                            <a:noFill/>
                          </a:ln>
                          <a:solidFill>
                            <a:srgbClr val="000000"/>
                          </a:solidFill>
                          <a:effectLst/>
                          <a:latin typeface="Times New Roman" pitchFamily="18" charset="0"/>
                          <a:cs typeface="Times New Roman" pitchFamily="18" charset="0"/>
                        </a:rPr>
                        <a:t>COOH</a:t>
                      </a:r>
                      <a:endParaRPr kumimoji="0" lang="en-US"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16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rgbClr val="000000"/>
                          </a:solidFill>
                          <a:effectLst/>
                          <a:latin typeface="Times New Roman" pitchFamily="18" charset="0"/>
                          <a:cs typeface="Times New Roman" pitchFamily="18" charset="0"/>
                        </a:rPr>
                        <a:t>Ε211</a:t>
                      </a:r>
                      <a:endParaRPr kumimoji="0" lang="el-GR"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rgbClr val="000000"/>
                          </a:solidFill>
                          <a:effectLst/>
                          <a:latin typeface="Times New Roman" pitchFamily="18" charset="0"/>
                          <a:cs typeface="Times New Roman" pitchFamily="18" charset="0"/>
                        </a:rPr>
                        <a:t>Βενζοϊκό νάτριο</a:t>
                      </a:r>
                      <a:endParaRPr kumimoji="0" lang="el-GR"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C</a:t>
                      </a:r>
                      <a:r>
                        <a:rPr kumimoji="0" lang="el-GR" sz="2000" b="1" i="0" u="none" strike="noStrike" cap="none" normalizeH="0" baseline="-30000">
                          <a:ln>
                            <a:noFill/>
                          </a:ln>
                          <a:solidFill>
                            <a:srgbClr val="000000"/>
                          </a:solidFill>
                          <a:effectLst/>
                          <a:latin typeface="Times New Roman" pitchFamily="18" charset="0"/>
                          <a:cs typeface="Times New Roman" pitchFamily="18" charset="0"/>
                        </a:rPr>
                        <a:t>6</a:t>
                      </a:r>
                      <a:r>
                        <a:rPr kumimoji="0" lang="en-US" sz="2000" b="1" i="0" u="none" strike="noStrike" cap="none" normalizeH="0" baseline="0">
                          <a:ln>
                            <a:noFill/>
                          </a:ln>
                          <a:solidFill>
                            <a:srgbClr val="000000"/>
                          </a:solidFill>
                          <a:effectLst/>
                          <a:latin typeface="Times New Roman" pitchFamily="18" charset="0"/>
                          <a:cs typeface="Times New Roman" pitchFamily="18" charset="0"/>
                        </a:rPr>
                        <a:t>H</a:t>
                      </a:r>
                      <a:r>
                        <a:rPr kumimoji="0" lang="el-GR" sz="2000" b="1" i="0" u="none" strike="noStrike" cap="none" normalizeH="0" baseline="-30000">
                          <a:ln>
                            <a:noFill/>
                          </a:ln>
                          <a:solidFill>
                            <a:srgbClr val="000000"/>
                          </a:solidFill>
                          <a:effectLst/>
                          <a:latin typeface="Times New Roman" pitchFamily="18" charset="0"/>
                          <a:cs typeface="Times New Roman" pitchFamily="18" charset="0"/>
                        </a:rPr>
                        <a:t>5</a:t>
                      </a:r>
                      <a:r>
                        <a:rPr kumimoji="0" lang="en-US" sz="2000" b="1" i="0" u="none" strike="noStrike" cap="none" normalizeH="0" baseline="0">
                          <a:ln>
                            <a:noFill/>
                          </a:ln>
                          <a:solidFill>
                            <a:srgbClr val="000000"/>
                          </a:solidFill>
                          <a:effectLst/>
                          <a:latin typeface="Times New Roman" pitchFamily="18" charset="0"/>
                          <a:cs typeface="Times New Roman" pitchFamily="18" charset="0"/>
                        </a:rPr>
                        <a:t>COONa</a:t>
                      </a:r>
                      <a:endParaRPr kumimoji="0" lang="en-US"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32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rgbClr val="000000"/>
                          </a:solidFill>
                          <a:effectLst/>
                          <a:latin typeface="Times New Roman" pitchFamily="18" charset="0"/>
                          <a:cs typeface="Times New Roman" pitchFamily="18" charset="0"/>
                        </a:rPr>
                        <a:t>Ε212</a:t>
                      </a:r>
                      <a:endParaRPr kumimoji="0" lang="el-GR"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rgbClr val="000000"/>
                          </a:solidFill>
                          <a:effectLst/>
                          <a:latin typeface="Times New Roman" pitchFamily="18" charset="0"/>
                          <a:cs typeface="Times New Roman" pitchFamily="18" charset="0"/>
                        </a:rPr>
                        <a:t>Βενζοϊκό κάλιο</a:t>
                      </a:r>
                      <a:endParaRPr kumimoji="0" lang="el-GR"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C</a:t>
                      </a:r>
                      <a:r>
                        <a:rPr kumimoji="0" lang="el-GR" sz="2000" b="1" i="0" u="none" strike="noStrike" cap="none" normalizeH="0" baseline="-30000">
                          <a:ln>
                            <a:noFill/>
                          </a:ln>
                          <a:solidFill>
                            <a:srgbClr val="000000"/>
                          </a:solidFill>
                          <a:effectLst/>
                          <a:latin typeface="Times New Roman" pitchFamily="18" charset="0"/>
                          <a:cs typeface="Times New Roman" pitchFamily="18" charset="0"/>
                        </a:rPr>
                        <a:t>6</a:t>
                      </a:r>
                      <a:r>
                        <a:rPr kumimoji="0" lang="en-US" sz="2000" b="1" i="0" u="none" strike="noStrike" cap="none" normalizeH="0" baseline="0">
                          <a:ln>
                            <a:noFill/>
                          </a:ln>
                          <a:solidFill>
                            <a:srgbClr val="000000"/>
                          </a:solidFill>
                          <a:effectLst/>
                          <a:latin typeface="Times New Roman" pitchFamily="18" charset="0"/>
                          <a:cs typeface="Times New Roman" pitchFamily="18" charset="0"/>
                        </a:rPr>
                        <a:t>H</a:t>
                      </a:r>
                      <a:r>
                        <a:rPr kumimoji="0" lang="el-GR" sz="2000" b="1" i="0" u="none" strike="noStrike" cap="none" normalizeH="0" baseline="-30000">
                          <a:ln>
                            <a:noFill/>
                          </a:ln>
                          <a:solidFill>
                            <a:srgbClr val="000000"/>
                          </a:solidFill>
                          <a:effectLst/>
                          <a:latin typeface="Times New Roman" pitchFamily="18" charset="0"/>
                          <a:cs typeface="Times New Roman" pitchFamily="18" charset="0"/>
                        </a:rPr>
                        <a:t>5</a:t>
                      </a:r>
                      <a:r>
                        <a:rPr kumimoji="0" lang="en-US" sz="2000" b="1" i="0" u="none" strike="noStrike" cap="none" normalizeH="0" baseline="0">
                          <a:ln>
                            <a:noFill/>
                          </a:ln>
                          <a:solidFill>
                            <a:srgbClr val="000000"/>
                          </a:solidFill>
                          <a:effectLst/>
                          <a:latin typeface="Times New Roman" pitchFamily="18" charset="0"/>
                          <a:cs typeface="Times New Roman" pitchFamily="18" charset="0"/>
                        </a:rPr>
                        <a:t>COOK</a:t>
                      </a:r>
                      <a:endParaRPr kumimoji="0" lang="en-US"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6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rgbClr val="000000"/>
                          </a:solidFill>
                          <a:effectLst/>
                          <a:latin typeface="Times New Roman" pitchFamily="18" charset="0"/>
                          <a:cs typeface="Times New Roman" pitchFamily="18" charset="0"/>
                        </a:rPr>
                        <a:t>Ε213</a:t>
                      </a:r>
                      <a:endParaRPr kumimoji="0" lang="el-GR"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rgbClr val="000000"/>
                          </a:solidFill>
                          <a:effectLst/>
                          <a:latin typeface="Times New Roman" pitchFamily="18" charset="0"/>
                          <a:cs typeface="Times New Roman" pitchFamily="18" charset="0"/>
                        </a:rPr>
                        <a:t>Βενζοϊκό ασβέστιο</a:t>
                      </a:r>
                      <a:endParaRPr kumimoji="0" lang="el-GR"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rgbClr val="000000"/>
                          </a:solidFill>
                          <a:effectLst/>
                          <a:latin typeface="Times New Roman" pitchFamily="18" charset="0"/>
                          <a:cs typeface="Times New Roman" pitchFamily="18" charset="0"/>
                        </a:rPr>
                        <a:t>(</a:t>
                      </a:r>
                      <a:r>
                        <a:rPr kumimoji="0" lang="en-US" sz="2000" b="1" i="0" u="none" strike="noStrike" cap="none" normalizeH="0" baseline="0">
                          <a:ln>
                            <a:noFill/>
                          </a:ln>
                          <a:solidFill>
                            <a:srgbClr val="000000"/>
                          </a:solidFill>
                          <a:effectLst/>
                          <a:latin typeface="Times New Roman" pitchFamily="18" charset="0"/>
                          <a:cs typeface="Times New Roman" pitchFamily="18" charset="0"/>
                        </a:rPr>
                        <a:t>C</a:t>
                      </a:r>
                      <a:r>
                        <a:rPr kumimoji="0" lang="el-GR" sz="2000" b="1" i="0" u="none" strike="noStrike" cap="none" normalizeH="0" baseline="-30000">
                          <a:ln>
                            <a:noFill/>
                          </a:ln>
                          <a:solidFill>
                            <a:srgbClr val="000000"/>
                          </a:solidFill>
                          <a:effectLst/>
                          <a:latin typeface="Times New Roman" pitchFamily="18" charset="0"/>
                          <a:cs typeface="Times New Roman" pitchFamily="18" charset="0"/>
                        </a:rPr>
                        <a:t>6</a:t>
                      </a:r>
                      <a:r>
                        <a:rPr kumimoji="0" lang="en-US" sz="2000" b="1" i="0" u="none" strike="noStrike" cap="none" normalizeH="0" baseline="0">
                          <a:ln>
                            <a:noFill/>
                          </a:ln>
                          <a:solidFill>
                            <a:srgbClr val="000000"/>
                          </a:solidFill>
                          <a:effectLst/>
                          <a:latin typeface="Times New Roman" pitchFamily="18" charset="0"/>
                          <a:cs typeface="Times New Roman" pitchFamily="18" charset="0"/>
                        </a:rPr>
                        <a:t>H</a:t>
                      </a:r>
                      <a:r>
                        <a:rPr kumimoji="0" lang="el-GR" sz="2000" b="1" i="0" u="none" strike="noStrike" cap="none" normalizeH="0" baseline="-30000">
                          <a:ln>
                            <a:noFill/>
                          </a:ln>
                          <a:solidFill>
                            <a:srgbClr val="000000"/>
                          </a:solidFill>
                          <a:effectLst/>
                          <a:latin typeface="Times New Roman" pitchFamily="18" charset="0"/>
                          <a:cs typeface="Times New Roman" pitchFamily="18" charset="0"/>
                        </a:rPr>
                        <a:t>5</a:t>
                      </a:r>
                      <a:r>
                        <a:rPr kumimoji="0" lang="en-US" sz="2000" b="1" i="0" u="none" strike="noStrike" cap="none" normalizeH="0" baseline="0">
                          <a:ln>
                            <a:noFill/>
                          </a:ln>
                          <a:solidFill>
                            <a:srgbClr val="000000"/>
                          </a:solidFill>
                          <a:effectLst/>
                          <a:latin typeface="Times New Roman" pitchFamily="18" charset="0"/>
                          <a:cs typeface="Times New Roman" pitchFamily="18" charset="0"/>
                        </a:rPr>
                        <a:t>COO</a:t>
                      </a:r>
                      <a:r>
                        <a:rPr kumimoji="0" lang="el-GR" sz="2000" b="1" i="0" u="none" strike="noStrike" cap="none" normalizeH="0" baseline="0">
                          <a:ln>
                            <a:noFill/>
                          </a:ln>
                          <a:solidFill>
                            <a:srgbClr val="000000"/>
                          </a:solidFill>
                          <a:effectLst/>
                          <a:latin typeface="Times New Roman" pitchFamily="18" charset="0"/>
                          <a:cs typeface="Times New Roman" pitchFamily="18" charset="0"/>
                        </a:rPr>
                        <a:t>)</a:t>
                      </a:r>
                      <a:r>
                        <a:rPr kumimoji="0" lang="el-GR" sz="2000" b="1" i="0" u="none" strike="noStrike" cap="none" normalizeH="0" baseline="-30000">
                          <a:ln>
                            <a:noFill/>
                          </a:ln>
                          <a:solidFill>
                            <a:srgbClr val="000000"/>
                          </a:solidFill>
                          <a:effectLst/>
                          <a:latin typeface="Times New Roman" pitchFamily="18" charset="0"/>
                          <a:cs typeface="Times New Roman" pitchFamily="18" charset="0"/>
                        </a:rPr>
                        <a:t>2</a:t>
                      </a:r>
                      <a:r>
                        <a:rPr kumimoji="0" lang="en-US" sz="2000" b="1" i="0" u="none" strike="noStrike" cap="none" normalizeH="0" baseline="0">
                          <a:ln>
                            <a:noFill/>
                          </a:ln>
                          <a:solidFill>
                            <a:srgbClr val="000000"/>
                          </a:solidFill>
                          <a:effectLst/>
                          <a:latin typeface="Times New Roman" pitchFamily="18" charset="0"/>
                          <a:cs typeface="Times New Roman" pitchFamily="18" charset="0"/>
                        </a:rPr>
                        <a:t>Ca</a:t>
                      </a:r>
                      <a:endParaRPr kumimoji="0" lang="en-US"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3752" name="Rectangle 88"/>
          <p:cNvSpPr>
            <a:spLocks noChangeArrowheads="1"/>
          </p:cNvSpPr>
          <p:nvPr/>
        </p:nvSpPr>
        <p:spPr bwMode="auto">
          <a:xfrm>
            <a:off x="1847850" y="5384712"/>
            <a:ext cx="83518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b="1">
                <a:solidFill>
                  <a:srgbClr val="000000"/>
                </a:solidFill>
                <a:latin typeface="Calibri"/>
                <a:cs typeface="Times New Roman" pitchFamily="18" charset="0"/>
              </a:rPr>
              <a:t>Τα παραπάνω πρόσθετα είναι συντηρητικά, χρησιμοποιούνται σε χυμούς φρούτων, σε ανθρακούχα ποτά, σε γιαούρτια με φρούτα σε μαργαρίνες, κ.ά.</a:t>
            </a:r>
            <a:endParaRPr lang="en-GB" b="1">
              <a:solidFill>
                <a:srgbClr val="000000"/>
              </a:solidFill>
              <a:latin typeface="Calibri"/>
              <a:cs typeface="Times New Roman" pitchFamily="18" charset="0"/>
            </a:endParaRPr>
          </a:p>
          <a:p>
            <a:pPr algn="just" eaLnBrk="0" hangingPunct="0"/>
            <a:r>
              <a:rPr lang="en-GB" b="1">
                <a:solidFill>
                  <a:srgbClr val="000000"/>
                </a:solidFill>
                <a:latin typeface="Calibri"/>
                <a:cs typeface="Times New Roman" pitchFamily="18" charset="0"/>
              </a:rPr>
              <a:t>Το βενζοϊκό οξύ και οι ενώσεις του επιβαρύνουν την κατάσταση αλλεργικών ατόμων, όπως των ασθματικών και των ευαίσθητων στην ασπιρίνη.</a:t>
            </a:r>
            <a:r>
              <a:rPr lang="en-US" b="1">
                <a:solidFill>
                  <a:prstClr val="black"/>
                </a:solidFill>
                <a:latin typeface="Calibri"/>
              </a:rPr>
              <a:t> </a:t>
            </a:r>
          </a:p>
        </p:txBody>
      </p:sp>
    </p:spTree>
    <p:extLst>
      <p:ext uri="{BB962C8B-B14F-4D97-AF65-F5344CB8AC3E}">
        <p14:creationId xmlns:p14="http://schemas.microsoft.com/office/powerpoint/2010/main" val="3902426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3670"/>
                                        </p:tgtEl>
                                        <p:attrNameLst>
                                          <p:attrName>style.visibility</p:attrName>
                                        </p:attrNameLst>
                                      </p:cBhvr>
                                      <p:to>
                                        <p:strVal val="visible"/>
                                      </p:to>
                                    </p:set>
                                    <p:animEffect transition="in" filter="strips(downRight)">
                                      <p:cBhvr>
                                        <p:cTn id="7" dur="500"/>
                                        <p:tgtEl>
                                          <p:spTgt spid="1136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13750"/>
                                        </p:tgtEl>
                                        <p:attrNameLst>
                                          <p:attrName>style.visibility</p:attrName>
                                        </p:attrNameLst>
                                      </p:cBhvr>
                                      <p:to>
                                        <p:strVal val="visible"/>
                                      </p:to>
                                    </p:set>
                                    <p:animEffect transition="in" filter="box(out)">
                                      <p:cBhvr>
                                        <p:cTn id="12" dur="500"/>
                                        <p:tgtEl>
                                          <p:spTgt spid="1137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3752"/>
                                        </p:tgtEl>
                                        <p:attrNameLst>
                                          <p:attrName>style.visibility</p:attrName>
                                        </p:attrNameLst>
                                      </p:cBhvr>
                                      <p:to>
                                        <p:strVal val="visible"/>
                                      </p:to>
                                    </p:set>
                                    <p:animEffect transition="in" filter="strips(downRight)">
                                      <p:cBhvr>
                                        <p:cTn id="17" dur="500"/>
                                        <p:tgtEl>
                                          <p:spTgt spid="113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p:bldP spid="1137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17026" y="0"/>
            <a:ext cx="2948115" cy="523220"/>
          </a:xfrm>
          <a:prstGeom prst="rect">
            <a:avLst/>
          </a:prstGeom>
        </p:spPr>
        <p:txBody>
          <a:bodyPr wrap="none">
            <a:spAutoFit/>
          </a:bodyPr>
          <a:lstStyle/>
          <a:p>
            <a:r>
              <a:rPr lang="en-GB" sz="2800" b="1" dirty="0">
                <a:solidFill>
                  <a:srgbClr val="0070C0"/>
                </a:solidFill>
                <a:latin typeface="Calibri"/>
              </a:rPr>
              <a:t>5.2 </a:t>
            </a:r>
            <a:r>
              <a:rPr lang="en-GB" sz="2800" b="1" dirty="0" err="1">
                <a:solidFill>
                  <a:srgbClr val="0070C0"/>
                </a:solidFill>
                <a:latin typeface="Calibri"/>
              </a:rPr>
              <a:t>Λί</a:t>
            </a:r>
            <a:r>
              <a:rPr lang="en-GB" sz="2800" b="1" dirty="0">
                <a:solidFill>
                  <a:srgbClr val="0070C0"/>
                </a:solidFill>
                <a:latin typeface="Calibri"/>
              </a:rPr>
              <a:t>πη και έλαια</a:t>
            </a:r>
            <a:endParaRPr lang="el-GR" sz="2800" b="1" dirty="0">
              <a:solidFill>
                <a:srgbClr val="0070C0"/>
              </a:solidFill>
              <a:latin typeface="Calibri"/>
            </a:endParaRPr>
          </a:p>
        </p:txBody>
      </p:sp>
      <p:sp>
        <p:nvSpPr>
          <p:cNvPr id="3" name="Ορθογώνιο 2"/>
          <p:cNvSpPr/>
          <p:nvPr/>
        </p:nvSpPr>
        <p:spPr>
          <a:xfrm>
            <a:off x="2423592" y="908721"/>
            <a:ext cx="6696744" cy="3139321"/>
          </a:xfrm>
          <a:prstGeom prst="rect">
            <a:avLst/>
          </a:prstGeom>
        </p:spPr>
        <p:txBody>
          <a:bodyPr wrap="square">
            <a:spAutoFit/>
          </a:bodyPr>
          <a:lstStyle/>
          <a:p>
            <a:pPr algn="ctr"/>
            <a:r>
              <a:rPr lang="el-GR" dirty="0">
                <a:solidFill>
                  <a:prstClr val="black"/>
                </a:solidFill>
                <a:latin typeface="Calibri"/>
              </a:rPr>
              <a:t>Όταν ένας ζωικός ή φυτικός ιστός  εκχυλιστεί με ένα μη πολικό διαλύτη (</a:t>
            </a:r>
            <a:r>
              <a:rPr lang="el-GR" dirty="0" err="1">
                <a:solidFill>
                  <a:prstClr val="black"/>
                </a:solidFill>
                <a:latin typeface="Calibri"/>
              </a:rPr>
              <a:t>π.χ.αιθέρα</a:t>
            </a:r>
            <a:r>
              <a:rPr lang="el-GR" dirty="0">
                <a:solidFill>
                  <a:prstClr val="black"/>
                </a:solidFill>
                <a:latin typeface="Calibri"/>
              </a:rPr>
              <a:t>, χλωροφόρμιο, βενζόλιο ή κάποιο </a:t>
            </a:r>
            <a:r>
              <a:rPr lang="el-GR" dirty="0" err="1">
                <a:solidFill>
                  <a:prstClr val="black"/>
                </a:solidFill>
                <a:latin typeface="Calibri"/>
              </a:rPr>
              <a:t>αλκάνιο</a:t>
            </a:r>
            <a:r>
              <a:rPr lang="el-GR" dirty="0">
                <a:solidFill>
                  <a:prstClr val="black"/>
                </a:solidFill>
                <a:latin typeface="Calibri"/>
              </a:rPr>
              <a:t>), ένα μέρος από τον ιστό αυτό διαλύεται. Τα συστατικά αυτά, τα οποία διαλύονται σε αυτές τις συνθήκες λέγονται </a:t>
            </a:r>
            <a:r>
              <a:rPr lang="el-GR" b="1" i="1" dirty="0">
                <a:solidFill>
                  <a:prstClr val="black"/>
                </a:solidFill>
                <a:latin typeface="Calibri"/>
              </a:rPr>
              <a:t>λιπίδια</a:t>
            </a:r>
            <a:r>
              <a:rPr lang="el-GR" dirty="0">
                <a:solidFill>
                  <a:prstClr val="black"/>
                </a:solidFill>
                <a:latin typeface="Calibri"/>
              </a:rPr>
              <a:t>. </a:t>
            </a:r>
            <a:endParaRPr lang="en-US" dirty="0">
              <a:solidFill>
                <a:prstClr val="black"/>
              </a:solidFill>
              <a:latin typeface="Calibri"/>
            </a:endParaRPr>
          </a:p>
          <a:p>
            <a:pPr algn="ctr"/>
            <a:endParaRPr lang="el-GR" dirty="0">
              <a:solidFill>
                <a:prstClr val="black"/>
              </a:solidFill>
              <a:latin typeface="Calibri"/>
            </a:endParaRPr>
          </a:p>
          <a:p>
            <a:pPr algn="ctr"/>
            <a:r>
              <a:rPr lang="el-GR" dirty="0">
                <a:solidFill>
                  <a:prstClr val="black"/>
                </a:solidFill>
                <a:latin typeface="Calibri"/>
              </a:rPr>
              <a:t>Τα λιπίδια περιλαμβάνουν μία μεγάλη ποικιλία διαφορετικών ενώσεων όπως</a:t>
            </a:r>
            <a:r>
              <a:rPr lang="el-GR" i="1" dirty="0">
                <a:solidFill>
                  <a:prstClr val="black"/>
                </a:solidFill>
                <a:latin typeface="Calibri"/>
              </a:rPr>
              <a:t> </a:t>
            </a:r>
            <a:r>
              <a:rPr lang="el-GR" i="1" dirty="0" err="1">
                <a:solidFill>
                  <a:prstClr val="black"/>
                </a:solidFill>
                <a:latin typeface="Calibri"/>
              </a:rPr>
              <a:t>καρβοξυλικά</a:t>
            </a:r>
            <a:r>
              <a:rPr lang="el-GR" i="1" dirty="0">
                <a:solidFill>
                  <a:prstClr val="black"/>
                </a:solidFill>
                <a:latin typeface="Calibri"/>
              </a:rPr>
              <a:t> οξέα (ή λιπαρά οξέα)</a:t>
            </a:r>
            <a:r>
              <a:rPr lang="el-GR" dirty="0">
                <a:solidFill>
                  <a:prstClr val="black"/>
                </a:solidFill>
                <a:latin typeface="Calibri"/>
              </a:rPr>
              <a:t>, </a:t>
            </a:r>
            <a:r>
              <a:rPr lang="el-GR" i="1" dirty="0" err="1">
                <a:solidFill>
                  <a:prstClr val="black"/>
                </a:solidFill>
                <a:latin typeface="Calibri"/>
              </a:rPr>
              <a:t>τριεστέρες</a:t>
            </a:r>
            <a:r>
              <a:rPr lang="el-GR" i="1" dirty="0">
                <a:solidFill>
                  <a:prstClr val="black"/>
                </a:solidFill>
                <a:latin typeface="Calibri"/>
              </a:rPr>
              <a:t> της γλυκερίνης ή </a:t>
            </a:r>
            <a:r>
              <a:rPr lang="el-GR" i="1" dirty="0" err="1">
                <a:solidFill>
                  <a:prstClr val="black"/>
                </a:solidFill>
                <a:latin typeface="Calibri"/>
              </a:rPr>
              <a:t>τριγλυκερίδια</a:t>
            </a:r>
            <a:r>
              <a:rPr lang="el-GR" i="1" dirty="0">
                <a:solidFill>
                  <a:prstClr val="black"/>
                </a:solidFill>
                <a:latin typeface="Calibri"/>
              </a:rPr>
              <a:t> </a:t>
            </a:r>
            <a:r>
              <a:rPr lang="el-GR" dirty="0">
                <a:solidFill>
                  <a:prstClr val="black"/>
                </a:solidFill>
                <a:latin typeface="Calibri"/>
              </a:rPr>
              <a:t>(ή </a:t>
            </a:r>
            <a:r>
              <a:rPr lang="el-GR" i="1" dirty="0">
                <a:solidFill>
                  <a:prstClr val="black"/>
                </a:solidFill>
                <a:latin typeface="Calibri"/>
              </a:rPr>
              <a:t>ουδέτερα λίπη</a:t>
            </a:r>
            <a:r>
              <a:rPr lang="el-GR" dirty="0">
                <a:solidFill>
                  <a:prstClr val="black"/>
                </a:solidFill>
                <a:latin typeface="Calibri"/>
              </a:rPr>
              <a:t>),</a:t>
            </a:r>
            <a:r>
              <a:rPr lang="el-GR" i="1" dirty="0">
                <a:solidFill>
                  <a:prstClr val="black"/>
                </a:solidFill>
                <a:latin typeface="Calibri"/>
              </a:rPr>
              <a:t> </a:t>
            </a:r>
            <a:r>
              <a:rPr lang="el-GR" i="1" dirty="0" err="1">
                <a:solidFill>
                  <a:prstClr val="black"/>
                </a:solidFill>
                <a:latin typeface="Calibri"/>
              </a:rPr>
              <a:t>φωσφολιπίδια</a:t>
            </a:r>
            <a:r>
              <a:rPr lang="el-GR" dirty="0">
                <a:solidFill>
                  <a:prstClr val="black"/>
                </a:solidFill>
                <a:latin typeface="Calibri"/>
              </a:rPr>
              <a:t>, </a:t>
            </a:r>
            <a:r>
              <a:rPr lang="el-GR" i="1" dirty="0" err="1">
                <a:solidFill>
                  <a:prstClr val="black"/>
                </a:solidFill>
                <a:latin typeface="Calibri"/>
              </a:rPr>
              <a:t>γλυκολιπίδια</a:t>
            </a:r>
            <a:r>
              <a:rPr lang="el-GR" i="1" dirty="0">
                <a:solidFill>
                  <a:prstClr val="black"/>
                </a:solidFill>
                <a:latin typeface="Calibri"/>
              </a:rPr>
              <a:t>, κηρούς, τερπένια, </a:t>
            </a:r>
            <a:r>
              <a:rPr lang="el-GR" i="1" dirty="0" err="1">
                <a:solidFill>
                  <a:prstClr val="black"/>
                </a:solidFill>
                <a:latin typeface="Calibri"/>
              </a:rPr>
              <a:t>στεροεϊδή</a:t>
            </a:r>
            <a:r>
              <a:rPr lang="el-GR" dirty="0">
                <a:solidFill>
                  <a:prstClr val="black"/>
                </a:solidFill>
                <a:latin typeface="Calibri"/>
              </a:rPr>
              <a:t> και</a:t>
            </a:r>
            <a:r>
              <a:rPr lang="el-GR" i="1" dirty="0">
                <a:solidFill>
                  <a:prstClr val="black"/>
                </a:solidFill>
                <a:latin typeface="Calibri"/>
              </a:rPr>
              <a:t> </a:t>
            </a:r>
            <a:r>
              <a:rPr lang="el-GR" i="1" dirty="0" err="1">
                <a:solidFill>
                  <a:prstClr val="black"/>
                </a:solidFill>
                <a:latin typeface="Calibri"/>
              </a:rPr>
              <a:t>προσταγλανίνες</a:t>
            </a:r>
            <a:r>
              <a:rPr lang="el-GR" dirty="0">
                <a:solidFill>
                  <a:prstClr val="black"/>
                </a:solidFill>
                <a:latin typeface="Calibri"/>
              </a:rPr>
              <a:t>. Στις παραγράφους που ακολουθούν θα εξεταστούν τα σημαντικότερα θέματα που αφορούν τα λίπη.</a:t>
            </a:r>
          </a:p>
        </p:txBody>
      </p:sp>
      <p:pic>
        <p:nvPicPr>
          <p:cNvPr id="8909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8836" y="3645024"/>
            <a:ext cx="2933378"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0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9090"/>
                                        </p:tgtEl>
                                        <p:attrNameLst>
                                          <p:attrName>style.visibility</p:attrName>
                                        </p:attrNameLst>
                                      </p:cBhvr>
                                      <p:to>
                                        <p:strVal val="visible"/>
                                      </p:to>
                                    </p:set>
                                    <p:animEffect transition="in" filter="fade">
                                      <p:cBhvr>
                                        <p:cTn id="21" dur="5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135560" y="523220"/>
            <a:ext cx="3506344" cy="400110"/>
          </a:xfrm>
          <a:prstGeom prst="rect">
            <a:avLst/>
          </a:prstGeom>
        </p:spPr>
        <p:txBody>
          <a:bodyPr wrap="none">
            <a:spAutoFit/>
          </a:bodyPr>
          <a:lstStyle/>
          <a:p>
            <a:r>
              <a:rPr lang="en-GB" sz="2000" b="1" dirty="0" err="1">
                <a:solidFill>
                  <a:srgbClr val="0070C0"/>
                </a:solidFill>
                <a:latin typeface="Calibri"/>
              </a:rPr>
              <a:t>Λι</a:t>
            </a:r>
            <a:r>
              <a:rPr lang="en-GB" sz="2000" b="1" dirty="0">
                <a:solidFill>
                  <a:srgbClr val="0070C0"/>
                </a:solidFill>
                <a:latin typeface="Calibri"/>
              </a:rPr>
              <a:t>παρά οξέα και τριγλυκερίδια</a:t>
            </a:r>
            <a:endParaRPr lang="el-GR" sz="2000" b="1" dirty="0">
              <a:solidFill>
                <a:srgbClr val="0070C0"/>
              </a:solidFill>
              <a:latin typeface="Calibri"/>
            </a:endParaRPr>
          </a:p>
        </p:txBody>
      </p:sp>
      <p:sp>
        <p:nvSpPr>
          <p:cNvPr id="3" name="Ορθογώνιο 2"/>
          <p:cNvSpPr/>
          <p:nvPr/>
        </p:nvSpPr>
        <p:spPr>
          <a:xfrm>
            <a:off x="1517026" y="0"/>
            <a:ext cx="2948115" cy="523220"/>
          </a:xfrm>
          <a:prstGeom prst="rect">
            <a:avLst/>
          </a:prstGeom>
        </p:spPr>
        <p:txBody>
          <a:bodyPr wrap="none">
            <a:spAutoFit/>
          </a:bodyPr>
          <a:lstStyle/>
          <a:p>
            <a:r>
              <a:rPr lang="en-GB" sz="2800" b="1" dirty="0">
                <a:solidFill>
                  <a:srgbClr val="0070C0"/>
                </a:solidFill>
                <a:latin typeface="Calibri"/>
              </a:rPr>
              <a:t>5.2 </a:t>
            </a:r>
            <a:r>
              <a:rPr lang="en-GB" sz="2800" b="1" dirty="0" err="1">
                <a:solidFill>
                  <a:srgbClr val="0070C0"/>
                </a:solidFill>
                <a:latin typeface="Calibri"/>
              </a:rPr>
              <a:t>Λί</a:t>
            </a:r>
            <a:r>
              <a:rPr lang="en-GB" sz="2800" b="1" dirty="0">
                <a:solidFill>
                  <a:srgbClr val="0070C0"/>
                </a:solidFill>
                <a:latin typeface="Calibri"/>
              </a:rPr>
              <a:t>πη και έλαια</a:t>
            </a:r>
            <a:endParaRPr lang="el-GR" sz="2800" b="1" dirty="0">
              <a:solidFill>
                <a:srgbClr val="0070C0"/>
              </a:solidFill>
              <a:latin typeface="Calibri"/>
            </a:endParaRPr>
          </a:p>
        </p:txBody>
      </p:sp>
      <p:sp>
        <p:nvSpPr>
          <p:cNvPr id="4" name="Ορθογώνιο 3"/>
          <p:cNvSpPr/>
          <p:nvPr/>
        </p:nvSpPr>
        <p:spPr>
          <a:xfrm>
            <a:off x="2130338" y="1124744"/>
            <a:ext cx="7926102" cy="1754326"/>
          </a:xfrm>
          <a:prstGeom prst="rect">
            <a:avLst/>
          </a:prstGeom>
        </p:spPr>
        <p:txBody>
          <a:bodyPr wrap="square">
            <a:spAutoFit/>
          </a:bodyPr>
          <a:lstStyle/>
          <a:p>
            <a:pPr algn="ctr"/>
            <a:r>
              <a:rPr lang="en-GB" dirty="0">
                <a:solidFill>
                  <a:prstClr val="black"/>
                </a:solidFill>
                <a:latin typeface="Calibri"/>
              </a:rPr>
              <a:t>Όπ</a:t>
            </a:r>
            <a:r>
              <a:rPr lang="en-GB" dirty="0" err="1">
                <a:solidFill>
                  <a:prstClr val="black"/>
                </a:solidFill>
                <a:latin typeface="Calibri"/>
              </a:rPr>
              <a:t>ως</a:t>
            </a:r>
            <a:r>
              <a:rPr lang="en-GB" dirty="0">
                <a:solidFill>
                  <a:prstClr val="black"/>
                </a:solidFill>
                <a:latin typeface="Calibri"/>
              </a:rPr>
              <a:t> </a:t>
            </a:r>
            <a:r>
              <a:rPr lang="en-GB" dirty="0" err="1">
                <a:solidFill>
                  <a:prstClr val="black"/>
                </a:solidFill>
                <a:latin typeface="Calibri"/>
              </a:rPr>
              <a:t>είδ</a:t>
            </a:r>
            <a:r>
              <a:rPr lang="en-GB" dirty="0">
                <a:solidFill>
                  <a:prstClr val="black"/>
                </a:solidFill>
                <a:latin typeface="Calibri"/>
              </a:rPr>
              <a:t>αμε, μόνο ένα μικρό μέρος από το παραπάνω εκχύλισμα του ιστού αποτελείται από ελεύθερα καρβοξυλικά οξέα ενώ, το μεγαλύτερο μέρος είναι κυρίως εστέρες αυτών με</a:t>
            </a:r>
            <a:r>
              <a:rPr lang="en-GB" i="1" dirty="0">
                <a:solidFill>
                  <a:prstClr val="black"/>
                </a:solidFill>
                <a:latin typeface="Calibri"/>
              </a:rPr>
              <a:t> γλυκερίνη</a:t>
            </a:r>
            <a:r>
              <a:rPr lang="en-GB" dirty="0">
                <a:solidFill>
                  <a:prstClr val="black"/>
                </a:solidFill>
                <a:latin typeface="Calibri"/>
              </a:rPr>
              <a:t>, γνωστοί ως </a:t>
            </a:r>
            <a:r>
              <a:rPr lang="en-GB" i="1" dirty="0">
                <a:solidFill>
                  <a:prstClr val="black"/>
                </a:solidFill>
                <a:latin typeface="Calibri"/>
              </a:rPr>
              <a:t>γλυκερίδια ή τριγλυκερίδια </a:t>
            </a:r>
            <a:r>
              <a:rPr lang="en-GB" dirty="0">
                <a:solidFill>
                  <a:prstClr val="black"/>
                </a:solidFill>
                <a:latin typeface="Calibri"/>
              </a:rPr>
              <a:t>ή με πιο σύγχρονη ονοματολογία</a:t>
            </a:r>
            <a:r>
              <a:rPr lang="en-GB" i="1" dirty="0">
                <a:solidFill>
                  <a:prstClr val="black"/>
                </a:solidFill>
                <a:latin typeface="Calibri"/>
              </a:rPr>
              <a:t> γλυκερυλοαλκανοϊκοί (εστέρες)</a:t>
            </a:r>
            <a:r>
              <a:rPr lang="en-GB" dirty="0">
                <a:solidFill>
                  <a:prstClr val="black"/>
                </a:solidFill>
                <a:latin typeface="Calibri"/>
              </a:rPr>
              <a:t>. Τα π</a:t>
            </a:r>
            <a:r>
              <a:rPr lang="en-GB" dirty="0" err="1">
                <a:solidFill>
                  <a:prstClr val="black"/>
                </a:solidFill>
                <a:latin typeface="Calibri"/>
              </a:rPr>
              <a:t>λέον</a:t>
            </a:r>
            <a:r>
              <a:rPr lang="en-GB" dirty="0">
                <a:solidFill>
                  <a:prstClr val="black"/>
                </a:solidFill>
                <a:latin typeface="Calibri"/>
              </a:rPr>
              <a:t> </a:t>
            </a:r>
            <a:r>
              <a:rPr lang="en-GB" dirty="0" err="1">
                <a:solidFill>
                  <a:prstClr val="black"/>
                </a:solidFill>
                <a:latin typeface="Calibri"/>
              </a:rPr>
              <a:t>συνήθη</a:t>
            </a:r>
            <a:r>
              <a:rPr lang="en-GB" dirty="0">
                <a:solidFill>
                  <a:prstClr val="black"/>
                </a:solidFill>
                <a:latin typeface="Calibri"/>
              </a:rPr>
              <a:t> </a:t>
            </a:r>
            <a:r>
              <a:rPr lang="en-GB" dirty="0" err="1">
                <a:solidFill>
                  <a:prstClr val="black"/>
                </a:solidFill>
                <a:latin typeface="Calibri"/>
              </a:rPr>
              <a:t>τριγλυκερίδι</a:t>
            </a:r>
            <a:r>
              <a:rPr lang="en-GB" dirty="0">
                <a:solidFill>
                  <a:prstClr val="black"/>
                </a:solidFill>
                <a:latin typeface="Calibri"/>
              </a:rPr>
              <a:t>α είναι εκείνα τα οποία έχουν καρβοξυλικά οξέα με μεγάλη ανθρακική αλυσίδα.</a:t>
            </a:r>
            <a:endParaRPr lang="el-GR" dirty="0">
              <a:solidFill>
                <a:prstClr val="black"/>
              </a:solidFill>
              <a:latin typeface="Calibri"/>
            </a:endParaRPr>
          </a:p>
        </p:txBody>
      </p:sp>
      <p:sp>
        <p:nvSpPr>
          <p:cNvPr id="5" name="Ορθογώνιο 4"/>
          <p:cNvSpPr/>
          <p:nvPr/>
        </p:nvSpPr>
        <p:spPr>
          <a:xfrm>
            <a:off x="2279576" y="2996952"/>
            <a:ext cx="7920880" cy="1477328"/>
          </a:xfrm>
          <a:prstGeom prst="rect">
            <a:avLst/>
          </a:prstGeom>
        </p:spPr>
        <p:txBody>
          <a:bodyPr wrap="square">
            <a:spAutoFit/>
          </a:bodyPr>
          <a:lstStyle/>
          <a:p>
            <a:pPr algn="ctr"/>
            <a:r>
              <a:rPr lang="en-GB" dirty="0">
                <a:solidFill>
                  <a:prstClr val="black"/>
                </a:solidFill>
                <a:latin typeface="Calibri"/>
              </a:rPr>
              <a:t>Τα </a:t>
            </a:r>
            <a:r>
              <a:rPr lang="en-GB" dirty="0" err="1">
                <a:solidFill>
                  <a:prstClr val="black"/>
                </a:solidFill>
                <a:latin typeface="Calibri"/>
              </a:rPr>
              <a:t>τριγλυκερίδι</a:t>
            </a:r>
            <a:r>
              <a:rPr lang="en-GB" dirty="0">
                <a:solidFill>
                  <a:prstClr val="black"/>
                </a:solidFill>
                <a:latin typeface="Calibri"/>
              </a:rPr>
              <a:t>α αυτά είναι τα </a:t>
            </a:r>
            <a:r>
              <a:rPr lang="en-GB" b="1" i="1" dirty="0">
                <a:solidFill>
                  <a:prstClr val="black"/>
                </a:solidFill>
                <a:latin typeface="Calibri"/>
              </a:rPr>
              <a:t>έλαια</a:t>
            </a:r>
            <a:r>
              <a:rPr lang="en-GB" b="1" dirty="0">
                <a:solidFill>
                  <a:prstClr val="black"/>
                </a:solidFill>
                <a:latin typeface="Calibri"/>
              </a:rPr>
              <a:t> </a:t>
            </a:r>
            <a:r>
              <a:rPr lang="en-GB" dirty="0">
                <a:solidFill>
                  <a:prstClr val="black"/>
                </a:solidFill>
                <a:latin typeface="Calibri"/>
              </a:rPr>
              <a:t>και τα </a:t>
            </a:r>
            <a:r>
              <a:rPr lang="en-GB" b="1" i="1" dirty="0">
                <a:solidFill>
                  <a:prstClr val="black"/>
                </a:solidFill>
                <a:latin typeface="Calibri"/>
              </a:rPr>
              <a:t>λίπη</a:t>
            </a:r>
            <a:r>
              <a:rPr lang="en-GB" dirty="0">
                <a:solidFill>
                  <a:prstClr val="black"/>
                </a:solidFill>
                <a:latin typeface="Calibri"/>
              </a:rPr>
              <a:t> φυτικής και ζωικής προέλευσης. </a:t>
            </a:r>
            <a:r>
              <a:rPr lang="en-GB" dirty="0" err="1">
                <a:solidFill>
                  <a:prstClr val="black"/>
                </a:solidFill>
                <a:latin typeface="Calibri"/>
              </a:rPr>
              <a:t>Περιλ</a:t>
            </a:r>
            <a:r>
              <a:rPr lang="en-GB" dirty="0">
                <a:solidFill>
                  <a:prstClr val="black"/>
                </a:solidFill>
                <a:latin typeface="Calibri"/>
              </a:rPr>
              <a:t>αμβάνουν πολλές ουσίες κοινής χρήσης, όπως φυστικέλαιο, ελαιόλαδο, σογιέλαιο, αραβοσιτέλαιο, βούτυρο, λαρδί και ξύγκι. </a:t>
            </a:r>
            <a:r>
              <a:rPr lang="en-GB" dirty="0" err="1">
                <a:solidFill>
                  <a:prstClr val="black"/>
                </a:solidFill>
                <a:latin typeface="Calibri"/>
              </a:rPr>
              <a:t>Εκείν</a:t>
            </a:r>
            <a:r>
              <a:rPr lang="en-GB" dirty="0">
                <a:solidFill>
                  <a:prstClr val="black"/>
                </a:solidFill>
                <a:latin typeface="Calibri"/>
              </a:rPr>
              <a:t>α τα τριγλυκερίδια που είναι υγρά σε θερμοκρασία δωματίου είναι γνωστά ως </a:t>
            </a:r>
            <a:r>
              <a:rPr lang="en-GB" i="1" dirty="0">
                <a:solidFill>
                  <a:prstClr val="black"/>
                </a:solidFill>
                <a:latin typeface="Calibri"/>
              </a:rPr>
              <a:t>έλαια,</a:t>
            </a:r>
            <a:r>
              <a:rPr lang="en-GB" dirty="0">
                <a:solidFill>
                  <a:prstClr val="black"/>
                </a:solidFill>
                <a:latin typeface="Calibri"/>
              </a:rPr>
              <a:t> ενώ εκείνα που είναι στερεά ονομάζονται συνήθως </a:t>
            </a:r>
            <a:r>
              <a:rPr lang="en-GB" i="1" dirty="0">
                <a:solidFill>
                  <a:prstClr val="black"/>
                </a:solidFill>
                <a:latin typeface="Calibri"/>
              </a:rPr>
              <a:t>λίπη.</a:t>
            </a:r>
            <a:endParaRPr lang="el-GR" dirty="0">
              <a:solidFill>
                <a:prstClr val="black"/>
              </a:solidFill>
              <a:latin typeface="Calibri"/>
            </a:endParaRPr>
          </a:p>
        </p:txBody>
      </p:sp>
      <p:sp>
        <p:nvSpPr>
          <p:cNvPr id="6" name="Ορθογώνιο 5"/>
          <p:cNvSpPr/>
          <p:nvPr/>
        </p:nvSpPr>
        <p:spPr>
          <a:xfrm>
            <a:off x="2423592" y="4797152"/>
            <a:ext cx="7776864" cy="923330"/>
          </a:xfrm>
          <a:prstGeom prst="rect">
            <a:avLst/>
          </a:prstGeom>
        </p:spPr>
        <p:txBody>
          <a:bodyPr wrap="square">
            <a:spAutoFit/>
          </a:bodyPr>
          <a:lstStyle/>
          <a:p>
            <a:pPr algn="ctr"/>
            <a:r>
              <a:rPr lang="en-GB" dirty="0">
                <a:solidFill>
                  <a:prstClr val="black"/>
                </a:solidFill>
                <a:latin typeface="Calibri"/>
              </a:rPr>
              <a:t>Τα καρβ</a:t>
            </a:r>
            <a:r>
              <a:rPr lang="en-GB" dirty="0" err="1">
                <a:solidFill>
                  <a:prstClr val="black"/>
                </a:solidFill>
                <a:latin typeface="Calibri"/>
              </a:rPr>
              <a:t>οξυλικά</a:t>
            </a:r>
            <a:r>
              <a:rPr lang="en-GB" dirty="0">
                <a:solidFill>
                  <a:prstClr val="black"/>
                </a:solidFill>
                <a:latin typeface="Calibri"/>
              </a:rPr>
              <a:t> </a:t>
            </a:r>
            <a:r>
              <a:rPr lang="en-GB" dirty="0" err="1">
                <a:solidFill>
                  <a:prstClr val="black"/>
                </a:solidFill>
                <a:latin typeface="Calibri"/>
              </a:rPr>
              <a:t>οξέ</a:t>
            </a:r>
            <a:r>
              <a:rPr lang="en-GB" dirty="0">
                <a:solidFill>
                  <a:prstClr val="black"/>
                </a:solidFill>
                <a:latin typeface="Calibri"/>
              </a:rPr>
              <a:t>α που προκύπτουν από την </a:t>
            </a:r>
            <a:r>
              <a:rPr lang="en-GB" i="1" dirty="0">
                <a:solidFill>
                  <a:prstClr val="black"/>
                </a:solidFill>
                <a:latin typeface="Calibri"/>
              </a:rPr>
              <a:t> υδρόλυση</a:t>
            </a:r>
            <a:r>
              <a:rPr lang="en-GB" dirty="0">
                <a:solidFill>
                  <a:prstClr val="black"/>
                </a:solidFill>
                <a:latin typeface="Calibri"/>
              </a:rPr>
              <a:t> των φυσικών λιπών και ελαίων έχουν συνήθως ευθεία αλυσίδα με άρτιο αριθμό ατόμων άνθρακα. </a:t>
            </a:r>
            <a:r>
              <a:rPr lang="en-GB" dirty="0" err="1">
                <a:solidFill>
                  <a:prstClr val="black"/>
                </a:solidFill>
                <a:latin typeface="Calibri"/>
              </a:rPr>
              <a:t>Μετ</a:t>
            </a:r>
            <a:r>
              <a:rPr lang="en-GB" dirty="0">
                <a:solidFill>
                  <a:prstClr val="black"/>
                </a:solidFill>
                <a:latin typeface="Calibri"/>
              </a:rPr>
              <a:t>αξύ αυτών κυριότερα είναι εκείνα με 14, 16 και 18 </a:t>
            </a:r>
            <a:r>
              <a:rPr lang="en-US" dirty="0">
                <a:solidFill>
                  <a:prstClr val="black"/>
                </a:solidFill>
                <a:latin typeface="Calibri"/>
              </a:rPr>
              <a:t>C</a:t>
            </a:r>
            <a:r>
              <a:rPr lang="en-GB" dirty="0">
                <a:solidFill>
                  <a:prstClr val="black"/>
                </a:solidFill>
                <a:latin typeface="Calibri"/>
              </a:rPr>
              <a:t>. </a:t>
            </a:r>
            <a:endParaRPr lang="el-GR" dirty="0">
              <a:solidFill>
                <a:prstClr val="black"/>
              </a:solidFill>
              <a:latin typeface="Calibri"/>
            </a:endParaRPr>
          </a:p>
        </p:txBody>
      </p:sp>
    </p:spTree>
    <p:extLst>
      <p:ext uri="{BB962C8B-B14F-4D97-AF65-F5344CB8AC3E}">
        <p14:creationId xmlns:p14="http://schemas.microsoft.com/office/powerpoint/2010/main" val="3035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135560" y="523220"/>
            <a:ext cx="3506344" cy="400110"/>
          </a:xfrm>
          <a:prstGeom prst="rect">
            <a:avLst/>
          </a:prstGeom>
        </p:spPr>
        <p:txBody>
          <a:bodyPr wrap="none">
            <a:spAutoFit/>
          </a:bodyPr>
          <a:lstStyle/>
          <a:p>
            <a:r>
              <a:rPr lang="en-GB" sz="2000" b="1" dirty="0" err="1">
                <a:solidFill>
                  <a:srgbClr val="0070C0"/>
                </a:solidFill>
                <a:latin typeface="Calibri"/>
              </a:rPr>
              <a:t>Λι</a:t>
            </a:r>
            <a:r>
              <a:rPr lang="en-GB" sz="2000" b="1" dirty="0">
                <a:solidFill>
                  <a:srgbClr val="0070C0"/>
                </a:solidFill>
                <a:latin typeface="Calibri"/>
              </a:rPr>
              <a:t>παρά οξέα και τριγλυκερίδια</a:t>
            </a:r>
            <a:endParaRPr lang="el-GR" sz="2000" b="1" dirty="0">
              <a:solidFill>
                <a:srgbClr val="0070C0"/>
              </a:solidFill>
              <a:latin typeface="Calibri"/>
            </a:endParaRPr>
          </a:p>
        </p:txBody>
      </p:sp>
      <p:sp>
        <p:nvSpPr>
          <p:cNvPr id="3" name="Ορθογώνιο 2"/>
          <p:cNvSpPr/>
          <p:nvPr/>
        </p:nvSpPr>
        <p:spPr>
          <a:xfrm>
            <a:off x="1517026" y="0"/>
            <a:ext cx="2948115" cy="523220"/>
          </a:xfrm>
          <a:prstGeom prst="rect">
            <a:avLst/>
          </a:prstGeom>
        </p:spPr>
        <p:txBody>
          <a:bodyPr wrap="none">
            <a:spAutoFit/>
          </a:bodyPr>
          <a:lstStyle/>
          <a:p>
            <a:r>
              <a:rPr lang="en-GB" sz="2800" b="1" dirty="0">
                <a:solidFill>
                  <a:srgbClr val="0070C0"/>
                </a:solidFill>
                <a:latin typeface="Calibri"/>
              </a:rPr>
              <a:t>5.2 </a:t>
            </a:r>
            <a:r>
              <a:rPr lang="en-GB" sz="2800" b="1" dirty="0" err="1">
                <a:solidFill>
                  <a:srgbClr val="0070C0"/>
                </a:solidFill>
                <a:latin typeface="Calibri"/>
              </a:rPr>
              <a:t>Λί</a:t>
            </a:r>
            <a:r>
              <a:rPr lang="en-GB" sz="2800" b="1" dirty="0">
                <a:solidFill>
                  <a:srgbClr val="0070C0"/>
                </a:solidFill>
                <a:latin typeface="Calibri"/>
              </a:rPr>
              <a:t>πη και έλαια</a:t>
            </a:r>
            <a:endParaRPr lang="el-GR" sz="2800" b="1" dirty="0">
              <a:solidFill>
                <a:srgbClr val="0070C0"/>
              </a:solidFill>
              <a:latin typeface="Calibri"/>
            </a:endParaRPr>
          </a:p>
        </p:txBody>
      </p:sp>
      <p:pic>
        <p:nvPicPr>
          <p:cNvPr id="90113"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5600" y="1340768"/>
            <a:ext cx="712879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04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0113"/>
                                        </p:tgtEl>
                                        <p:attrNameLst>
                                          <p:attrName>style.visibility</p:attrName>
                                        </p:attrNameLst>
                                      </p:cBhvr>
                                      <p:to>
                                        <p:strVal val="visible"/>
                                      </p:to>
                                    </p:set>
                                    <p:animEffect transition="in" filter="fade">
                                      <p:cBhvr>
                                        <p:cTn id="7" dur="1000"/>
                                        <p:tgtEl>
                                          <p:spTgt spid="90113"/>
                                        </p:tgtEl>
                                      </p:cBhvr>
                                    </p:animEffect>
                                    <p:anim calcmode="lin" valueType="num">
                                      <p:cBhvr>
                                        <p:cTn id="8" dur="1000" fill="hold"/>
                                        <p:tgtEl>
                                          <p:spTgt spid="90113"/>
                                        </p:tgtEl>
                                        <p:attrNameLst>
                                          <p:attrName>ppt_x</p:attrName>
                                        </p:attrNameLst>
                                      </p:cBhvr>
                                      <p:tavLst>
                                        <p:tav tm="0">
                                          <p:val>
                                            <p:strVal val="#ppt_x"/>
                                          </p:val>
                                        </p:tav>
                                        <p:tav tm="100000">
                                          <p:val>
                                            <p:strVal val="#ppt_x"/>
                                          </p:val>
                                        </p:tav>
                                      </p:tavLst>
                                    </p:anim>
                                    <p:anim calcmode="lin" valueType="num">
                                      <p:cBhvr>
                                        <p:cTn id="9" dur="1000" fill="hold"/>
                                        <p:tgtEl>
                                          <p:spTgt spid="90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063552" y="523221"/>
            <a:ext cx="4734886" cy="461665"/>
          </a:xfrm>
          <a:prstGeom prst="rect">
            <a:avLst/>
          </a:prstGeom>
        </p:spPr>
        <p:txBody>
          <a:bodyPr wrap="none">
            <a:spAutoFit/>
          </a:bodyPr>
          <a:lstStyle/>
          <a:p>
            <a:r>
              <a:rPr lang="en-GB" sz="2400" b="1" dirty="0">
                <a:solidFill>
                  <a:srgbClr val="0070C0"/>
                </a:solidFill>
                <a:latin typeface="Calibri"/>
              </a:rPr>
              <a:t>Σαπ</a:t>
            </a:r>
            <a:r>
              <a:rPr lang="en-GB" sz="2400" b="1" dirty="0" err="1">
                <a:solidFill>
                  <a:srgbClr val="0070C0"/>
                </a:solidFill>
                <a:latin typeface="Calibri"/>
              </a:rPr>
              <a:t>ωνο</a:t>
            </a:r>
            <a:r>
              <a:rPr lang="en-GB" sz="2400" b="1" dirty="0">
                <a:solidFill>
                  <a:srgbClr val="0070C0"/>
                </a:solidFill>
                <a:latin typeface="Calibri"/>
              </a:rPr>
              <a:t>ποίηση των τριγλυκεριδίων</a:t>
            </a:r>
            <a:endParaRPr lang="el-GR" sz="2400" dirty="0">
              <a:solidFill>
                <a:srgbClr val="0070C0"/>
              </a:solidFill>
              <a:latin typeface="Calibri"/>
            </a:endParaRPr>
          </a:p>
        </p:txBody>
      </p:sp>
      <p:sp>
        <p:nvSpPr>
          <p:cNvPr id="3" name="Ορθογώνιο 2"/>
          <p:cNvSpPr/>
          <p:nvPr/>
        </p:nvSpPr>
        <p:spPr>
          <a:xfrm>
            <a:off x="1517026" y="0"/>
            <a:ext cx="2948115" cy="523220"/>
          </a:xfrm>
          <a:prstGeom prst="rect">
            <a:avLst/>
          </a:prstGeom>
        </p:spPr>
        <p:txBody>
          <a:bodyPr wrap="none">
            <a:spAutoFit/>
          </a:bodyPr>
          <a:lstStyle/>
          <a:p>
            <a:r>
              <a:rPr lang="en-GB" sz="2800" b="1" dirty="0">
                <a:solidFill>
                  <a:srgbClr val="0070C0"/>
                </a:solidFill>
                <a:latin typeface="Calibri"/>
              </a:rPr>
              <a:t>5.2 </a:t>
            </a:r>
            <a:r>
              <a:rPr lang="en-GB" sz="2800" b="1" dirty="0" err="1">
                <a:solidFill>
                  <a:srgbClr val="0070C0"/>
                </a:solidFill>
                <a:latin typeface="Calibri"/>
              </a:rPr>
              <a:t>Λί</a:t>
            </a:r>
            <a:r>
              <a:rPr lang="en-GB" sz="2800" b="1" dirty="0">
                <a:solidFill>
                  <a:srgbClr val="0070C0"/>
                </a:solidFill>
                <a:latin typeface="Calibri"/>
              </a:rPr>
              <a:t>πη και έλαια</a:t>
            </a:r>
            <a:endParaRPr lang="el-GR" sz="2800" b="1" dirty="0">
              <a:solidFill>
                <a:srgbClr val="0070C0"/>
              </a:solidFill>
              <a:latin typeface="Calibri"/>
            </a:endParaRPr>
          </a:p>
        </p:txBody>
      </p:sp>
      <p:sp>
        <p:nvSpPr>
          <p:cNvPr id="4" name="Ορθογώνιο 3"/>
          <p:cNvSpPr/>
          <p:nvPr/>
        </p:nvSpPr>
        <p:spPr>
          <a:xfrm>
            <a:off x="1919536" y="1196752"/>
            <a:ext cx="7920880" cy="1477328"/>
          </a:xfrm>
          <a:prstGeom prst="rect">
            <a:avLst/>
          </a:prstGeom>
        </p:spPr>
        <p:txBody>
          <a:bodyPr wrap="square">
            <a:spAutoFit/>
          </a:bodyPr>
          <a:lstStyle/>
          <a:p>
            <a:pPr algn="ctr"/>
            <a:r>
              <a:rPr lang="en-GB" dirty="0">
                <a:solidFill>
                  <a:prstClr val="black"/>
                </a:solidFill>
                <a:latin typeface="Calibri"/>
              </a:rPr>
              <a:t>Σαπ</a:t>
            </a:r>
            <a:r>
              <a:rPr lang="en-GB" dirty="0" err="1">
                <a:solidFill>
                  <a:prstClr val="black"/>
                </a:solidFill>
                <a:latin typeface="Calibri"/>
              </a:rPr>
              <a:t>ωνο</a:t>
            </a:r>
            <a:r>
              <a:rPr lang="en-GB" dirty="0">
                <a:solidFill>
                  <a:prstClr val="black"/>
                </a:solidFill>
                <a:latin typeface="Calibri"/>
              </a:rPr>
              <a:t>ποίηση των τριγλυκεριδίων είναι η υδρόλυσή τους σε αλκαλικό περιβάλλον π.χ. πα</a:t>
            </a:r>
            <a:r>
              <a:rPr lang="en-GB" dirty="0" err="1">
                <a:solidFill>
                  <a:prstClr val="black"/>
                </a:solidFill>
                <a:latin typeface="Calibri"/>
              </a:rPr>
              <a:t>ρουσί</a:t>
            </a:r>
            <a:r>
              <a:rPr lang="en-GB" dirty="0">
                <a:solidFill>
                  <a:prstClr val="black"/>
                </a:solidFill>
                <a:latin typeface="Calibri"/>
              </a:rPr>
              <a:t>α Ν</a:t>
            </a:r>
            <a:r>
              <a:rPr lang="en-US" dirty="0">
                <a:solidFill>
                  <a:prstClr val="black"/>
                </a:solidFill>
                <a:latin typeface="Calibri"/>
              </a:rPr>
              <a:t>a</a:t>
            </a:r>
            <a:r>
              <a:rPr lang="en-GB" dirty="0">
                <a:solidFill>
                  <a:prstClr val="black"/>
                </a:solidFill>
                <a:latin typeface="Calibri"/>
              </a:rPr>
              <a:t>ΟΗ ή ΚΟΗ. </a:t>
            </a:r>
            <a:r>
              <a:rPr lang="en-GB" dirty="0" err="1">
                <a:solidFill>
                  <a:prstClr val="black"/>
                </a:solidFill>
                <a:latin typeface="Calibri"/>
              </a:rPr>
              <a:t>Αυτή</a:t>
            </a:r>
            <a:r>
              <a:rPr lang="en-GB" dirty="0">
                <a:solidFill>
                  <a:prstClr val="black"/>
                </a:solidFill>
                <a:latin typeface="Calibri"/>
              </a:rPr>
              <a:t> </a:t>
            </a:r>
            <a:r>
              <a:rPr lang="en-GB" dirty="0" err="1">
                <a:solidFill>
                  <a:prstClr val="black"/>
                </a:solidFill>
                <a:latin typeface="Calibri"/>
              </a:rPr>
              <a:t>δίνει</a:t>
            </a:r>
            <a:r>
              <a:rPr lang="en-GB" dirty="0">
                <a:solidFill>
                  <a:prstClr val="black"/>
                </a:solidFill>
                <a:latin typeface="Calibri"/>
              </a:rPr>
              <a:t> </a:t>
            </a:r>
            <a:r>
              <a:rPr lang="en-GB" dirty="0" err="1">
                <a:solidFill>
                  <a:prstClr val="black"/>
                </a:solidFill>
                <a:latin typeface="Calibri"/>
              </a:rPr>
              <a:t>ως</a:t>
            </a:r>
            <a:r>
              <a:rPr lang="en-GB" dirty="0">
                <a:solidFill>
                  <a:prstClr val="black"/>
                </a:solidFill>
                <a:latin typeface="Calibri"/>
              </a:rPr>
              <a:t> π</a:t>
            </a:r>
            <a:r>
              <a:rPr lang="en-GB" dirty="0" err="1">
                <a:solidFill>
                  <a:prstClr val="black"/>
                </a:solidFill>
                <a:latin typeface="Calibri"/>
              </a:rPr>
              <a:t>ροϊόντ</a:t>
            </a:r>
            <a:r>
              <a:rPr lang="en-GB" dirty="0">
                <a:solidFill>
                  <a:prstClr val="black"/>
                </a:solidFill>
                <a:latin typeface="Calibri"/>
              </a:rPr>
              <a:t>α γλυκερίνη και ένα μίγμα αλάτων μακράς αλυσίδας καρβοξυλικών οξέων με Νa ή Κ. </a:t>
            </a:r>
            <a:r>
              <a:rPr lang="en-GB" dirty="0" err="1">
                <a:solidFill>
                  <a:prstClr val="black"/>
                </a:solidFill>
                <a:latin typeface="Calibri"/>
              </a:rPr>
              <a:t>Το</a:t>
            </a:r>
            <a:r>
              <a:rPr lang="en-GB" dirty="0">
                <a:solidFill>
                  <a:prstClr val="black"/>
                </a:solidFill>
                <a:latin typeface="Calibri"/>
              </a:rPr>
              <a:t> </a:t>
            </a:r>
            <a:r>
              <a:rPr lang="en-GB" dirty="0" err="1">
                <a:solidFill>
                  <a:prstClr val="black"/>
                </a:solidFill>
                <a:latin typeface="Calibri"/>
              </a:rPr>
              <a:t>μίγμ</a:t>
            </a:r>
            <a:r>
              <a:rPr lang="en-GB" dirty="0">
                <a:solidFill>
                  <a:prstClr val="black"/>
                </a:solidFill>
                <a:latin typeface="Calibri"/>
              </a:rPr>
              <a:t>α αυτό αποτελεί τους </a:t>
            </a:r>
            <a:r>
              <a:rPr lang="en-GB" b="1" i="1" dirty="0">
                <a:solidFill>
                  <a:prstClr val="black"/>
                </a:solidFill>
                <a:latin typeface="Calibri"/>
              </a:rPr>
              <a:t>σάπωνες </a:t>
            </a:r>
            <a:r>
              <a:rPr lang="en-GB" dirty="0">
                <a:solidFill>
                  <a:prstClr val="black"/>
                </a:solidFill>
                <a:latin typeface="Calibri"/>
              </a:rPr>
              <a:t>και οι αντιδράσεις σαπωνοποίησης είναι ο τρόπος με τον οποίο αυτοί παρασκευάζονται. Η α</a:t>
            </a:r>
            <a:r>
              <a:rPr lang="en-GB" dirty="0" err="1">
                <a:solidFill>
                  <a:prstClr val="black"/>
                </a:solidFill>
                <a:latin typeface="Calibri"/>
              </a:rPr>
              <a:t>ντίδρ</a:t>
            </a:r>
            <a:r>
              <a:rPr lang="en-GB" dirty="0">
                <a:solidFill>
                  <a:prstClr val="black"/>
                </a:solidFill>
                <a:latin typeface="Calibri"/>
              </a:rPr>
              <a:t>αση δίνεται παρακάτω:</a:t>
            </a:r>
            <a:endParaRPr lang="el-GR" dirty="0">
              <a:solidFill>
                <a:prstClr val="black"/>
              </a:solidFill>
              <a:latin typeface="Calibri"/>
            </a:endParaRPr>
          </a:p>
        </p:txBody>
      </p:sp>
      <p:pic>
        <p:nvPicPr>
          <p:cNvPr id="921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396" y="2996952"/>
            <a:ext cx="737316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32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63"/>
                                        </p:tgtEl>
                                        <p:attrNameLst>
                                          <p:attrName>style.visibility</p:attrName>
                                        </p:attrNameLst>
                                      </p:cBhvr>
                                      <p:to>
                                        <p:strVal val="visible"/>
                                      </p:to>
                                    </p:set>
                                    <p:animEffect transition="in" filter="fade">
                                      <p:cBhvr>
                                        <p:cTn id="14" dur="1000"/>
                                        <p:tgtEl>
                                          <p:spTgt spid="92163"/>
                                        </p:tgtEl>
                                      </p:cBhvr>
                                    </p:animEffect>
                                    <p:anim calcmode="lin" valueType="num">
                                      <p:cBhvr>
                                        <p:cTn id="15" dur="1000" fill="hold"/>
                                        <p:tgtEl>
                                          <p:spTgt spid="92163"/>
                                        </p:tgtEl>
                                        <p:attrNameLst>
                                          <p:attrName>ppt_x</p:attrName>
                                        </p:attrNameLst>
                                      </p:cBhvr>
                                      <p:tavLst>
                                        <p:tav tm="0">
                                          <p:val>
                                            <p:strVal val="#ppt_x"/>
                                          </p:val>
                                        </p:tav>
                                        <p:tav tm="100000">
                                          <p:val>
                                            <p:strVal val="#ppt_x"/>
                                          </p:val>
                                        </p:tav>
                                      </p:tavLst>
                                    </p:anim>
                                    <p:anim calcmode="lin" valueType="num">
                                      <p:cBhvr>
                                        <p:cTn id="16" dur="1000" fill="hold"/>
                                        <p:tgtEl>
                                          <p:spTgt spid="921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063552" y="523221"/>
            <a:ext cx="4734886" cy="461665"/>
          </a:xfrm>
          <a:prstGeom prst="rect">
            <a:avLst/>
          </a:prstGeom>
        </p:spPr>
        <p:txBody>
          <a:bodyPr wrap="none">
            <a:spAutoFit/>
          </a:bodyPr>
          <a:lstStyle/>
          <a:p>
            <a:r>
              <a:rPr lang="en-GB" sz="2400" b="1" dirty="0">
                <a:solidFill>
                  <a:srgbClr val="0070C0"/>
                </a:solidFill>
                <a:latin typeface="Calibri"/>
              </a:rPr>
              <a:t>Σαπ</a:t>
            </a:r>
            <a:r>
              <a:rPr lang="en-GB" sz="2400" b="1" dirty="0" err="1">
                <a:solidFill>
                  <a:srgbClr val="0070C0"/>
                </a:solidFill>
                <a:latin typeface="Calibri"/>
              </a:rPr>
              <a:t>ωνο</a:t>
            </a:r>
            <a:r>
              <a:rPr lang="en-GB" sz="2400" b="1" dirty="0">
                <a:solidFill>
                  <a:srgbClr val="0070C0"/>
                </a:solidFill>
                <a:latin typeface="Calibri"/>
              </a:rPr>
              <a:t>ποίηση των τριγλυκεριδίων</a:t>
            </a:r>
            <a:endParaRPr lang="el-GR" sz="2400" dirty="0">
              <a:solidFill>
                <a:srgbClr val="0070C0"/>
              </a:solidFill>
              <a:latin typeface="Calibri"/>
            </a:endParaRPr>
          </a:p>
        </p:txBody>
      </p:sp>
      <p:sp>
        <p:nvSpPr>
          <p:cNvPr id="3" name="Ορθογώνιο 2"/>
          <p:cNvSpPr/>
          <p:nvPr/>
        </p:nvSpPr>
        <p:spPr>
          <a:xfrm>
            <a:off x="1517026" y="0"/>
            <a:ext cx="2948115" cy="523220"/>
          </a:xfrm>
          <a:prstGeom prst="rect">
            <a:avLst/>
          </a:prstGeom>
        </p:spPr>
        <p:txBody>
          <a:bodyPr wrap="none">
            <a:spAutoFit/>
          </a:bodyPr>
          <a:lstStyle/>
          <a:p>
            <a:r>
              <a:rPr lang="en-GB" sz="2800" b="1" dirty="0">
                <a:solidFill>
                  <a:srgbClr val="0070C0"/>
                </a:solidFill>
                <a:latin typeface="Calibri"/>
              </a:rPr>
              <a:t>5.2 </a:t>
            </a:r>
            <a:r>
              <a:rPr lang="en-GB" sz="2800" b="1" dirty="0" err="1">
                <a:solidFill>
                  <a:srgbClr val="0070C0"/>
                </a:solidFill>
                <a:latin typeface="Calibri"/>
              </a:rPr>
              <a:t>Λί</a:t>
            </a:r>
            <a:r>
              <a:rPr lang="en-GB" sz="2800" b="1" dirty="0">
                <a:solidFill>
                  <a:srgbClr val="0070C0"/>
                </a:solidFill>
                <a:latin typeface="Calibri"/>
              </a:rPr>
              <a:t>πη και έλαια</a:t>
            </a:r>
            <a:endParaRPr lang="el-GR" sz="2800" b="1" dirty="0">
              <a:solidFill>
                <a:srgbClr val="0070C0"/>
              </a:solidFill>
              <a:latin typeface="Calibri"/>
            </a:endParaRP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latin typeface="Calibri"/>
            </a:endParaRPr>
          </a:p>
        </p:txBody>
      </p:sp>
      <p:sp>
        <p:nvSpPr>
          <p:cNvPr id="6" name="Ορθογώνιο 5"/>
          <p:cNvSpPr/>
          <p:nvPr/>
        </p:nvSpPr>
        <p:spPr>
          <a:xfrm>
            <a:off x="2144995" y="984886"/>
            <a:ext cx="5967229" cy="1200329"/>
          </a:xfrm>
          <a:prstGeom prst="rect">
            <a:avLst/>
          </a:prstGeom>
        </p:spPr>
        <p:txBody>
          <a:bodyPr wrap="square">
            <a:spAutoFit/>
          </a:bodyPr>
          <a:lstStyle/>
          <a:p>
            <a:pPr algn="ctr"/>
            <a:r>
              <a:rPr lang="el-GR" dirty="0">
                <a:solidFill>
                  <a:prstClr val="black"/>
                </a:solidFill>
                <a:latin typeface="Calibri"/>
              </a:rPr>
              <a:t>Στην βιομηχανία των απορρυπαντικών γενικά χρησιμοποιείται  το </a:t>
            </a:r>
            <a:r>
              <a:rPr lang="el-GR" i="1" dirty="0" err="1">
                <a:solidFill>
                  <a:prstClr val="black"/>
                </a:solidFill>
                <a:latin typeface="Calibri"/>
              </a:rPr>
              <a:t>λαουρικό</a:t>
            </a:r>
            <a:r>
              <a:rPr lang="el-GR" i="1" dirty="0">
                <a:solidFill>
                  <a:prstClr val="black"/>
                </a:solidFill>
                <a:latin typeface="Calibri"/>
              </a:rPr>
              <a:t> οξύ</a:t>
            </a:r>
            <a:r>
              <a:rPr lang="el-GR" dirty="0">
                <a:solidFill>
                  <a:prstClr val="black"/>
                </a:solidFill>
                <a:latin typeface="Calibri"/>
              </a:rPr>
              <a:t> (</a:t>
            </a:r>
            <a:r>
              <a:rPr lang="el-GR" dirty="0" err="1">
                <a:solidFill>
                  <a:prstClr val="black"/>
                </a:solidFill>
                <a:latin typeface="Calibri"/>
              </a:rPr>
              <a:t>δωδεκανικό</a:t>
            </a:r>
            <a:r>
              <a:rPr lang="el-GR" dirty="0">
                <a:solidFill>
                  <a:prstClr val="black"/>
                </a:solidFill>
                <a:latin typeface="Calibri"/>
              </a:rPr>
              <a:t> οξύ) </a:t>
            </a:r>
            <a:r>
              <a:rPr lang="en-US" dirty="0">
                <a:solidFill>
                  <a:prstClr val="black"/>
                </a:solidFill>
                <a:latin typeface="Calibri"/>
              </a:rPr>
              <a:t>CH</a:t>
            </a:r>
            <a:r>
              <a:rPr lang="el-GR" baseline="-25000" dirty="0">
                <a:solidFill>
                  <a:prstClr val="black"/>
                </a:solidFill>
                <a:latin typeface="Calibri"/>
              </a:rPr>
              <a:t>3</a:t>
            </a:r>
            <a:r>
              <a:rPr lang="el-GR" dirty="0">
                <a:solidFill>
                  <a:prstClr val="black"/>
                </a:solidFill>
                <a:latin typeface="Calibri"/>
              </a:rPr>
              <a:t>(</a:t>
            </a:r>
            <a:r>
              <a:rPr lang="en-US" dirty="0">
                <a:solidFill>
                  <a:prstClr val="black"/>
                </a:solidFill>
                <a:latin typeface="Calibri"/>
              </a:rPr>
              <a:t>CH</a:t>
            </a:r>
            <a:r>
              <a:rPr lang="el-GR" baseline="-25000" dirty="0">
                <a:solidFill>
                  <a:prstClr val="black"/>
                </a:solidFill>
                <a:latin typeface="Calibri"/>
              </a:rPr>
              <a:t>2</a:t>
            </a:r>
            <a:r>
              <a:rPr lang="el-GR" dirty="0">
                <a:solidFill>
                  <a:prstClr val="black"/>
                </a:solidFill>
                <a:latin typeface="Calibri"/>
              </a:rPr>
              <a:t>)</a:t>
            </a:r>
            <a:r>
              <a:rPr lang="el-GR" baseline="-25000" dirty="0">
                <a:solidFill>
                  <a:prstClr val="black"/>
                </a:solidFill>
                <a:latin typeface="Calibri"/>
              </a:rPr>
              <a:t>10</a:t>
            </a:r>
            <a:r>
              <a:rPr lang="en-US" dirty="0">
                <a:solidFill>
                  <a:prstClr val="black"/>
                </a:solidFill>
                <a:latin typeface="Calibri"/>
              </a:rPr>
              <a:t>COOH</a:t>
            </a:r>
            <a:r>
              <a:rPr lang="el-GR" dirty="0">
                <a:solidFill>
                  <a:prstClr val="black"/>
                </a:solidFill>
                <a:latin typeface="Calibri"/>
              </a:rPr>
              <a:t>, </a:t>
            </a:r>
          </a:p>
          <a:p>
            <a:pPr algn="ctr"/>
            <a:r>
              <a:rPr lang="el-GR" dirty="0">
                <a:solidFill>
                  <a:prstClr val="black"/>
                </a:solidFill>
                <a:latin typeface="Calibri"/>
              </a:rPr>
              <a:t>το οποίο υπάρχει στο καρυδέλαιο (</a:t>
            </a:r>
            <a:r>
              <a:rPr lang="en-US" dirty="0">
                <a:solidFill>
                  <a:prstClr val="black"/>
                </a:solidFill>
                <a:latin typeface="Calibri"/>
              </a:rPr>
              <a:t>coconut oil</a:t>
            </a:r>
            <a:r>
              <a:rPr lang="el-GR" dirty="0">
                <a:solidFill>
                  <a:prstClr val="black"/>
                </a:solidFill>
                <a:latin typeface="Calibri"/>
              </a:rPr>
              <a:t>). </a:t>
            </a:r>
          </a:p>
        </p:txBody>
      </p:sp>
      <p:sp>
        <p:nvSpPr>
          <p:cNvPr id="7" name="Ορθογώνιο 6"/>
          <p:cNvSpPr/>
          <p:nvPr/>
        </p:nvSpPr>
        <p:spPr>
          <a:xfrm>
            <a:off x="2144994" y="2636913"/>
            <a:ext cx="6111246" cy="2585323"/>
          </a:xfrm>
          <a:prstGeom prst="rect">
            <a:avLst/>
          </a:prstGeom>
        </p:spPr>
        <p:txBody>
          <a:bodyPr wrap="square">
            <a:spAutoFit/>
          </a:bodyPr>
          <a:lstStyle/>
          <a:p>
            <a:pPr algn="ctr"/>
            <a:r>
              <a:rPr lang="el-GR" dirty="0">
                <a:solidFill>
                  <a:prstClr val="black"/>
                </a:solidFill>
                <a:latin typeface="Calibri"/>
              </a:rPr>
              <a:t>Έτσι, λίπη και έλαια βράζονται σε υδατικό διάλυμα </a:t>
            </a:r>
            <a:r>
              <a:rPr lang="el-GR" dirty="0" err="1">
                <a:solidFill>
                  <a:prstClr val="black"/>
                </a:solidFill>
                <a:latin typeface="Calibri"/>
              </a:rPr>
              <a:t>ΝαΟΗ</a:t>
            </a:r>
            <a:r>
              <a:rPr lang="el-GR" dirty="0">
                <a:solidFill>
                  <a:prstClr val="black"/>
                </a:solidFill>
                <a:latin typeface="Calibri"/>
              </a:rPr>
              <a:t> μέχρι να </a:t>
            </a:r>
            <a:r>
              <a:rPr lang="el-GR" dirty="0" err="1">
                <a:solidFill>
                  <a:prstClr val="black"/>
                </a:solidFill>
                <a:latin typeface="Calibri"/>
              </a:rPr>
              <a:t>υδρολυθούν</a:t>
            </a:r>
            <a:r>
              <a:rPr lang="el-GR" dirty="0">
                <a:solidFill>
                  <a:prstClr val="black"/>
                </a:solidFill>
                <a:latin typeface="Calibri"/>
              </a:rPr>
              <a:t> πλήρως. Με προσθήκη </a:t>
            </a:r>
            <a:r>
              <a:rPr lang="en-US" dirty="0" err="1">
                <a:solidFill>
                  <a:prstClr val="black"/>
                </a:solidFill>
                <a:latin typeface="Calibri"/>
              </a:rPr>
              <a:t>NaCl</a:t>
            </a:r>
            <a:r>
              <a:rPr lang="el-GR" dirty="0">
                <a:solidFill>
                  <a:prstClr val="black"/>
                </a:solidFill>
                <a:latin typeface="Calibri"/>
              </a:rPr>
              <a:t> στο μίγμα καθιζάνουν οι σάπωνες (εξαλάτωση). Μετά την απομάκρυνση των σαπώνων, η γλυκερίνη διαχωρίζεται από την υδατική φάση με </a:t>
            </a:r>
            <a:r>
              <a:rPr lang="el-GR" i="1" dirty="0">
                <a:solidFill>
                  <a:prstClr val="black"/>
                </a:solidFill>
                <a:latin typeface="Calibri"/>
              </a:rPr>
              <a:t>απόσταξη</a:t>
            </a:r>
            <a:r>
              <a:rPr lang="el-GR" dirty="0">
                <a:solidFill>
                  <a:prstClr val="black"/>
                </a:solidFill>
                <a:latin typeface="Calibri"/>
              </a:rPr>
              <a:t>. Προσθήκη αρωμάτων παράγει τα αρωματικά σαπούνια. Προσθήκη άμμου </a:t>
            </a:r>
            <a:r>
              <a:rPr lang="en-US" dirty="0">
                <a:solidFill>
                  <a:prstClr val="black"/>
                </a:solidFill>
                <a:latin typeface="Calibri"/>
              </a:rPr>
              <a:t>Na</a:t>
            </a:r>
            <a:r>
              <a:rPr lang="el-GR" baseline="-25000" dirty="0">
                <a:solidFill>
                  <a:prstClr val="black"/>
                </a:solidFill>
                <a:latin typeface="Calibri"/>
              </a:rPr>
              <a:t>2</a:t>
            </a:r>
            <a:r>
              <a:rPr lang="en-US" dirty="0">
                <a:solidFill>
                  <a:prstClr val="black"/>
                </a:solidFill>
                <a:latin typeface="Calibri"/>
              </a:rPr>
              <a:t>CO</a:t>
            </a:r>
            <a:r>
              <a:rPr lang="el-GR" baseline="-25000" dirty="0">
                <a:solidFill>
                  <a:prstClr val="black"/>
                </a:solidFill>
                <a:latin typeface="Calibri"/>
              </a:rPr>
              <a:t>3</a:t>
            </a:r>
            <a:r>
              <a:rPr lang="el-GR" dirty="0">
                <a:solidFill>
                  <a:prstClr val="black"/>
                </a:solidFill>
                <a:latin typeface="Calibri"/>
              </a:rPr>
              <a:t> και άλλων </a:t>
            </a:r>
            <a:r>
              <a:rPr lang="el-GR" dirty="0" err="1">
                <a:solidFill>
                  <a:prstClr val="black"/>
                </a:solidFill>
                <a:latin typeface="Calibri"/>
              </a:rPr>
              <a:t>πληρωτικών</a:t>
            </a:r>
            <a:r>
              <a:rPr lang="el-GR" dirty="0">
                <a:solidFill>
                  <a:prstClr val="black"/>
                </a:solidFill>
                <a:latin typeface="Calibri"/>
              </a:rPr>
              <a:t> υλικών δίνει τα σκληρά σαπούνια. Αν κατά την παρασκευή διοχετευθεί αέρας, παράγονται επιπλέοντα σαπούνια (αν αυτό επιθυμεί η αγορά …).</a:t>
            </a:r>
          </a:p>
        </p:txBody>
      </p:sp>
      <p:grpSp>
        <p:nvGrpSpPr>
          <p:cNvPr id="9" name="Ομάδα 8"/>
          <p:cNvGrpSpPr/>
          <p:nvPr/>
        </p:nvGrpSpPr>
        <p:grpSpPr>
          <a:xfrm>
            <a:off x="8911530" y="44624"/>
            <a:ext cx="1720974" cy="6785866"/>
            <a:chOff x="7387530" y="44624"/>
            <a:chExt cx="1720974" cy="6785866"/>
          </a:xfrm>
        </p:grpSpPr>
        <p:pic>
          <p:nvPicPr>
            <p:cNvPr id="93188" name="Picture 4"/>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387530" y="44624"/>
              <a:ext cx="1720974" cy="678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Ορθογώνιο 7"/>
            <p:cNvSpPr/>
            <p:nvPr/>
          </p:nvSpPr>
          <p:spPr>
            <a:xfrm>
              <a:off x="7393609" y="6461158"/>
              <a:ext cx="1371529" cy="369332"/>
            </a:xfrm>
            <a:prstGeom prst="rect">
              <a:avLst/>
            </a:prstGeom>
          </p:spPr>
          <p:txBody>
            <a:bodyPr wrap="none">
              <a:spAutoFit/>
            </a:bodyPr>
            <a:lstStyle/>
            <a:p>
              <a:r>
                <a:rPr lang="el-GR" dirty="0">
                  <a:solidFill>
                    <a:prstClr val="black"/>
                  </a:solidFill>
                  <a:latin typeface="Calibri"/>
                </a:rPr>
                <a:t>Στεατικό οξύ</a:t>
              </a:r>
            </a:p>
          </p:txBody>
        </p:sp>
      </p:grpSp>
    </p:spTree>
    <p:extLst>
      <p:ext uri="{BB962C8B-B14F-4D97-AF65-F5344CB8AC3E}">
        <p14:creationId xmlns:p14="http://schemas.microsoft.com/office/powerpoint/2010/main" val="334754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063553" y="523221"/>
            <a:ext cx="5016245" cy="461665"/>
          </a:xfrm>
          <a:prstGeom prst="rect">
            <a:avLst/>
          </a:prstGeom>
        </p:spPr>
        <p:txBody>
          <a:bodyPr wrap="none">
            <a:spAutoFit/>
          </a:bodyPr>
          <a:lstStyle/>
          <a:p>
            <a:r>
              <a:rPr lang="el-GR" sz="2400" b="1" dirty="0">
                <a:solidFill>
                  <a:srgbClr val="0070C0"/>
                </a:solidFill>
                <a:latin typeface="Calibri"/>
              </a:rPr>
              <a:t>Απορρυπαντική δράση των σαπώνων</a:t>
            </a:r>
            <a:endParaRPr lang="el-GR" sz="2400" dirty="0">
              <a:solidFill>
                <a:srgbClr val="0070C0"/>
              </a:solidFill>
              <a:latin typeface="Calibri"/>
            </a:endParaRPr>
          </a:p>
        </p:txBody>
      </p:sp>
      <p:sp>
        <p:nvSpPr>
          <p:cNvPr id="3" name="Ορθογώνιο 2"/>
          <p:cNvSpPr/>
          <p:nvPr/>
        </p:nvSpPr>
        <p:spPr>
          <a:xfrm>
            <a:off x="1517026" y="0"/>
            <a:ext cx="2948115" cy="523220"/>
          </a:xfrm>
          <a:prstGeom prst="rect">
            <a:avLst/>
          </a:prstGeom>
        </p:spPr>
        <p:txBody>
          <a:bodyPr wrap="none">
            <a:spAutoFit/>
          </a:bodyPr>
          <a:lstStyle/>
          <a:p>
            <a:r>
              <a:rPr lang="en-GB" sz="2800" b="1" dirty="0">
                <a:solidFill>
                  <a:srgbClr val="0070C0"/>
                </a:solidFill>
                <a:latin typeface="Calibri"/>
              </a:rPr>
              <a:t>5.2 </a:t>
            </a:r>
            <a:r>
              <a:rPr lang="en-GB" sz="2800" b="1" dirty="0" err="1">
                <a:solidFill>
                  <a:srgbClr val="0070C0"/>
                </a:solidFill>
                <a:latin typeface="Calibri"/>
              </a:rPr>
              <a:t>Λί</a:t>
            </a:r>
            <a:r>
              <a:rPr lang="en-GB" sz="2800" b="1" dirty="0">
                <a:solidFill>
                  <a:srgbClr val="0070C0"/>
                </a:solidFill>
                <a:latin typeface="Calibri"/>
              </a:rPr>
              <a:t>πη και έλαια</a:t>
            </a:r>
            <a:endParaRPr lang="el-GR" sz="2800" b="1" dirty="0">
              <a:solidFill>
                <a:srgbClr val="0070C0"/>
              </a:solidFill>
              <a:latin typeface="Calibri"/>
            </a:endParaRPr>
          </a:p>
        </p:txBody>
      </p:sp>
      <p:sp>
        <p:nvSpPr>
          <p:cNvPr id="5" name="Ορθογώνιο 4"/>
          <p:cNvSpPr/>
          <p:nvPr/>
        </p:nvSpPr>
        <p:spPr>
          <a:xfrm>
            <a:off x="1775520" y="984886"/>
            <a:ext cx="6984776" cy="2031325"/>
          </a:xfrm>
          <a:prstGeom prst="rect">
            <a:avLst/>
          </a:prstGeom>
        </p:spPr>
        <p:txBody>
          <a:bodyPr wrap="square">
            <a:spAutoFit/>
          </a:bodyPr>
          <a:lstStyle/>
          <a:p>
            <a:pPr algn="ctr"/>
            <a:r>
              <a:rPr lang="en-GB" dirty="0">
                <a:solidFill>
                  <a:prstClr val="black"/>
                </a:solidFill>
                <a:latin typeface="Calibri"/>
              </a:rPr>
              <a:t>Τα σαπ</a:t>
            </a:r>
            <a:r>
              <a:rPr lang="en-GB" dirty="0" err="1">
                <a:solidFill>
                  <a:prstClr val="black"/>
                </a:solidFill>
                <a:latin typeface="Calibri"/>
              </a:rPr>
              <a:t>ούνι</a:t>
            </a:r>
            <a:r>
              <a:rPr lang="en-GB" dirty="0">
                <a:solidFill>
                  <a:prstClr val="black"/>
                </a:solidFill>
                <a:latin typeface="Calibri"/>
              </a:rPr>
              <a:t>α είναι σχεδόν πλήρως αναμίξιμα -διαλυτά- με το νερό. </a:t>
            </a:r>
            <a:r>
              <a:rPr lang="en-GB" dirty="0" err="1">
                <a:solidFill>
                  <a:prstClr val="black"/>
                </a:solidFill>
                <a:latin typeface="Calibri"/>
              </a:rPr>
              <a:t>Όμως</a:t>
            </a:r>
            <a:r>
              <a:rPr lang="en-GB" dirty="0">
                <a:solidFill>
                  <a:prstClr val="black"/>
                </a:solidFill>
                <a:latin typeface="Calibri"/>
              </a:rPr>
              <a:t> ο </a:t>
            </a:r>
            <a:r>
              <a:rPr lang="en-GB" dirty="0" err="1">
                <a:solidFill>
                  <a:prstClr val="black"/>
                </a:solidFill>
                <a:latin typeface="Calibri"/>
              </a:rPr>
              <a:t>μηχ</a:t>
            </a:r>
            <a:r>
              <a:rPr lang="en-GB" dirty="0">
                <a:solidFill>
                  <a:prstClr val="black"/>
                </a:solidFill>
                <a:latin typeface="Calibri"/>
              </a:rPr>
              <a:t>ανισμός με τον οποίο διαλύονται είναι διαφορετικός από μία απλή διάσταση προς </a:t>
            </a:r>
            <a:r>
              <a:rPr lang="en-US" dirty="0">
                <a:solidFill>
                  <a:prstClr val="black"/>
                </a:solidFill>
                <a:latin typeface="Calibri"/>
              </a:rPr>
              <a:t>RCOO</a:t>
            </a:r>
            <a:r>
              <a:rPr lang="en-GB" baseline="30000" dirty="0">
                <a:solidFill>
                  <a:prstClr val="black"/>
                </a:solidFill>
                <a:latin typeface="Calibri"/>
              </a:rPr>
              <a:t>-</a:t>
            </a:r>
            <a:r>
              <a:rPr lang="en-GB" dirty="0">
                <a:solidFill>
                  <a:prstClr val="black"/>
                </a:solidFill>
                <a:latin typeface="Calibri"/>
              </a:rPr>
              <a:t> και Ν</a:t>
            </a:r>
            <a:r>
              <a:rPr lang="en-US" dirty="0">
                <a:solidFill>
                  <a:prstClr val="black"/>
                </a:solidFill>
                <a:latin typeface="Calibri"/>
              </a:rPr>
              <a:t>a</a:t>
            </a:r>
            <a:r>
              <a:rPr lang="en-GB" baseline="30000" dirty="0">
                <a:solidFill>
                  <a:prstClr val="black"/>
                </a:solidFill>
                <a:latin typeface="Calibri"/>
              </a:rPr>
              <a:t>+</a:t>
            </a:r>
            <a:r>
              <a:rPr lang="en-GB" dirty="0">
                <a:solidFill>
                  <a:prstClr val="black"/>
                </a:solidFill>
                <a:latin typeface="Calibri"/>
              </a:rPr>
              <a:t>(α</a:t>
            </a:r>
            <a:r>
              <a:rPr lang="en-GB" dirty="0" err="1">
                <a:solidFill>
                  <a:prstClr val="black"/>
                </a:solidFill>
                <a:latin typeface="Calibri"/>
              </a:rPr>
              <a:t>υτό</a:t>
            </a:r>
            <a:r>
              <a:rPr lang="en-GB" dirty="0">
                <a:solidFill>
                  <a:prstClr val="black"/>
                </a:solidFill>
                <a:latin typeface="Calibri"/>
              </a:rPr>
              <a:t> </a:t>
            </a:r>
            <a:r>
              <a:rPr lang="en-GB" dirty="0" err="1">
                <a:solidFill>
                  <a:prstClr val="black"/>
                </a:solidFill>
                <a:latin typeface="Calibri"/>
              </a:rPr>
              <a:t>συμ</a:t>
            </a:r>
            <a:r>
              <a:rPr lang="en-GB" dirty="0">
                <a:solidFill>
                  <a:prstClr val="black"/>
                </a:solidFill>
                <a:latin typeface="Calibri"/>
              </a:rPr>
              <a:t>βαίνει μόνο στα πολύ αραιά διαλύματα). Κα</a:t>
            </a:r>
            <a:r>
              <a:rPr lang="en-GB" dirty="0" err="1">
                <a:solidFill>
                  <a:prstClr val="black"/>
                </a:solidFill>
                <a:latin typeface="Calibri"/>
              </a:rPr>
              <a:t>τά</a:t>
            </a:r>
            <a:r>
              <a:rPr lang="en-GB" dirty="0">
                <a:solidFill>
                  <a:prstClr val="black"/>
                </a:solidFill>
                <a:latin typeface="Calibri"/>
              </a:rPr>
              <a:t> </a:t>
            </a:r>
            <a:r>
              <a:rPr lang="en-GB" dirty="0" err="1">
                <a:solidFill>
                  <a:prstClr val="black"/>
                </a:solidFill>
                <a:latin typeface="Calibri"/>
              </a:rPr>
              <a:t>τη</a:t>
            </a:r>
            <a:r>
              <a:rPr lang="en-GB" dirty="0">
                <a:solidFill>
                  <a:prstClr val="black"/>
                </a:solidFill>
                <a:latin typeface="Calibri"/>
              </a:rPr>
              <a:t> </a:t>
            </a:r>
            <a:r>
              <a:rPr lang="en-GB" dirty="0" err="1">
                <a:solidFill>
                  <a:prstClr val="black"/>
                </a:solidFill>
                <a:latin typeface="Calibri"/>
              </a:rPr>
              <a:t>διάλυσή</a:t>
            </a:r>
            <a:r>
              <a:rPr lang="en-GB" dirty="0">
                <a:solidFill>
                  <a:prstClr val="black"/>
                </a:solidFill>
                <a:latin typeface="Calibri"/>
              </a:rPr>
              <a:t> </a:t>
            </a:r>
            <a:r>
              <a:rPr lang="en-GB" dirty="0" err="1">
                <a:solidFill>
                  <a:prstClr val="black"/>
                </a:solidFill>
                <a:latin typeface="Calibri"/>
              </a:rPr>
              <a:t>τους</a:t>
            </a:r>
            <a:r>
              <a:rPr lang="en-GB" dirty="0">
                <a:solidFill>
                  <a:prstClr val="black"/>
                </a:solidFill>
                <a:latin typeface="Calibri"/>
              </a:rPr>
              <a:t> τα σαπ</a:t>
            </a:r>
            <a:r>
              <a:rPr lang="en-GB" dirty="0" err="1">
                <a:solidFill>
                  <a:prstClr val="black"/>
                </a:solidFill>
                <a:latin typeface="Calibri"/>
              </a:rPr>
              <a:t>ούνι</a:t>
            </a:r>
            <a:r>
              <a:rPr lang="en-GB" dirty="0">
                <a:solidFill>
                  <a:prstClr val="black"/>
                </a:solidFill>
                <a:latin typeface="Calibri"/>
              </a:rPr>
              <a:t>α σχηματίζουν </a:t>
            </a:r>
            <a:r>
              <a:rPr lang="en-GB" b="1" dirty="0">
                <a:solidFill>
                  <a:prstClr val="black"/>
                </a:solidFill>
                <a:latin typeface="Calibri"/>
              </a:rPr>
              <a:t> </a:t>
            </a:r>
            <a:r>
              <a:rPr lang="en-GB" b="1" i="1" dirty="0">
                <a:solidFill>
                  <a:prstClr val="black"/>
                </a:solidFill>
                <a:latin typeface="Calibri"/>
              </a:rPr>
              <a:t>μικκύλια</a:t>
            </a:r>
            <a:r>
              <a:rPr lang="en-GB" b="1" dirty="0">
                <a:solidFill>
                  <a:prstClr val="black"/>
                </a:solidFill>
                <a:latin typeface="Calibri"/>
              </a:rPr>
              <a:t> </a:t>
            </a:r>
            <a:r>
              <a:rPr lang="en-GB" dirty="0">
                <a:solidFill>
                  <a:prstClr val="black"/>
                </a:solidFill>
                <a:latin typeface="Calibri"/>
              </a:rPr>
              <a:t>(όπως στην περίπτωση των </a:t>
            </a:r>
            <a:r>
              <a:rPr lang="en-GB" i="1" dirty="0">
                <a:solidFill>
                  <a:prstClr val="black"/>
                </a:solidFill>
                <a:latin typeface="Calibri"/>
              </a:rPr>
              <a:t>κολλοειδών συστημάτων</a:t>
            </a:r>
            <a:r>
              <a:rPr lang="en-GB" dirty="0">
                <a:solidFill>
                  <a:prstClr val="black"/>
                </a:solidFill>
                <a:latin typeface="Calibri"/>
              </a:rPr>
              <a:t>).Τα μικκύλια των σαπώνων είναι συνήθως σφαιρικά συσσωματώματα καρβοξυλικών ιόντων τα οποία </a:t>
            </a:r>
            <a:r>
              <a:rPr lang="en-GB" i="1" dirty="0">
                <a:solidFill>
                  <a:prstClr val="black"/>
                </a:solidFill>
                <a:latin typeface="Calibri"/>
              </a:rPr>
              <a:t>διασπείρονται </a:t>
            </a:r>
            <a:r>
              <a:rPr lang="en-GB" dirty="0">
                <a:solidFill>
                  <a:prstClr val="black"/>
                </a:solidFill>
                <a:latin typeface="Calibri"/>
              </a:rPr>
              <a:t>στην υδατική φάση</a:t>
            </a:r>
            <a:endParaRPr lang="el-GR" dirty="0">
              <a:solidFill>
                <a:prstClr val="black"/>
              </a:solidFill>
              <a:latin typeface="Calibri"/>
            </a:endParaRPr>
          </a:p>
        </p:txBody>
      </p:sp>
      <p:pic>
        <p:nvPicPr>
          <p:cNvPr id="94210" name="Picture 2"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3140968"/>
            <a:ext cx="4301741"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Ομάδα 6"/>
          <p:cNvGrpSpPr/>
          <p:nvPr/>
        </p:nvGrpSpPr>
        <p:grpSpPr>
          <a:xfrm>
            <a:off x="6573896" y="307560"/>
            <a:ext cx="3718605" cy="6001760"/>
            <a:chOff x="5049895" y="307560"/>
            <a:chExt cx="3718605" cy="6001760"/>
          </a:xfrm>
        </p:grpSpPr>
        <p:pic>
          <p:nvPicPr>
            <p:cNvPr id="94212" name="Picture 4"/>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049895" y="307560"/>
              <a:ext cx="3718605" cy="600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p:cNvSpPr/>
            <p:nvPr/>
          </p:nvSpPr>
          <p:spPr>
            <a:xfrm>
              <a:off x="6516216" y="5733256"/>
              <a:ext cx="1199046" cy="369332"/>
            </a:xfrm>
            <a:prstGeom prst="rect">
              <a:avLst/>
            </a:prstGeom>
          </p:spPr>
          <p:txBody>
            <a:bodyPr wrap="none">
              <a:spAutoFit/>
            </a:bodyPr>
            <a:lstStyle/>
            <a:p>
              <a:r>
                <a:rPr lang="el-GR" dirty="0" err="1">
                  <a:solidFill>
                    <a:prstClr val="black"/>
                  </a:solidFill>
                  <a:latin typeface="Calibri"/>
                </a:rPr>
                <a:t>Ελαϊκό</a:t>
              </a:r>
              <a:r>
                <a:rPr lang="el-GR" dirty="0">
                  <a:solidFill>
                    <a:prstClr val="black"/>
                  </a:solidFill>
                  <a:latin typeface="Calibri"/>
                </a:rPr>
                <a:t> οξύ</a:t>
              </a:r>
            </a:p>
          </p:txBody>
        </p:sp>
      </p:grpSp>
    </p:spTree>
    <p:extLst>
      <p:ext uri="{BB962C8B-B14F-4D97-AF65-F5344CB8AC3E}">
        <p14:creationId xmlns:p14="http://schemas.microsoft.com/office/powerpoint/2010/main" val="208773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4210"/>
                                        </p:tgtEl>
                                        <p:attrNameLst>
                                          <p:attrName>style.visibility</p:attrName>
                                        </p:attrNameLst>
                                      </p:cBhvr>
                                      <p:to>
                                        <p:strVal val="visible"/>
                                      </p:to>
                                    </p:set>
                                    <p:animEffect transition="in" filter="fade">
                                      <p:cBhvr>
                                        <p:cTn id="14" dur="5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4" name="Group 4"/>
          <p:cNvGrpSpPr>
            <a:grpSpLocks/>
          </p:cNvGrpSpPr>
          <p:nvPr/>
        </p:nvGrpSpPr>
        <p:grpSpPr bwMode="auto">
          <a:xfrm>
            <a:off x="1524000" y="188914"/>
            <a:ext cx="8923338" cy="2678113"/>
            <a:chOff x="0" y="119"/>
            <a:chExt cx="5621" cy="1687"/>
          </a:xfrm>
        </p:grpSpPr>
        <p:grpSp>
          <p:nvGrpSpPr>
            <p:cNvPr id="102405" name="Group 5"/>
            <p:cNvGrpSpPr>
              <a:grpSpLocks/>
            </p:cNvGrpSpPr>
            <p:nvPr/>
          </p:nvGrpSpPr>
          <p:grpSpPr bwMode="auto">
            <a:xfrm>
              <a:off x="158" y="119"/>
              <a:ext cx="4321" cy="617"/>
              <a:chOff x="158" y="119"/>
              <a:chExt cx="4321" cy="617"/>
            </a:xfrm>
          </p:grpSpPr>
          <p:sp>
            <p:nvSpPr>
              <p:cNvPr id="102406" name="Rectangle 6"/>
              <p:cNvSpPr>
                <a:spLocks noChangeArrowheads="1"/>
              </p:cNvSpPr>
              <p:nvPr/>
            </p:nvSpPr>
            <p:spPr bwMode="auto">
              <a:xfrm>
                <a:off x="612" y="436"/>
                <a:ext cx="38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400" b="1">
                    <a:solidFill>
                      <a:srgbClr val="0000FF"/>
                    </a:solidFill>
                    <a:latin typeface="Calibri"/>
                    <a:cs typeface="Times New Roman" pitchFamily="18" charset="0"/>
                  </a:rPr>
                  <a:t>4.2 Γαλακτικό οξύ ή 2-υδροξυπροπανικό οξύ</a:t>
                </a:r>
                <a:r>
                  <a:rPr lang="en-US">
                    <a:solidFill>
                      <a:prstClr val="black"/>
                    </a:solidFill>
                    <a:latin typeface="Calibri"/>
                  </a:rPr>
                  <a:t> </a:t>
                </a:r>
              </a:p>
            </p:txBody>
          </p:sp>
          <p:grpSp>
            <p:nvGrpSpPr>
              <p:cNvPr id="102407" name="Group 7"/>
              <p:cNvGrpSpPr>
                <a:grpSpLocks/>
              </p:cNvGrpSpPr>
              <p:nvPr/>
            </p:nvGrpSpPr>
            <p:grpSpPr bwMode="auto">
              <a:xfrm>
                <a:off x="158" y="119"/>
                <a:ext cx="2492" cy="617"/>
                <a:chOff x="340" y="164"/>
                <a:chExt cx="2492" cy="617"/>
              </a:xfrm>
            </p:grpSpPr>
            <p:sp>
              <p:nvSpPr>
                <p:cNvPr id="102408" name="WordArt 8"/>
                <p:cNvSpPr>
                  <a:spLocks noChangeArrowheads="1" noChangeShapeType="1" noTextEdit="1"/>
                </p:cNvSpPr>
                <p:nvPr/>
              </p:nvSpPr>
              <p:spPr bwMode="auto">
                <a:xfrm>
                  <a:off x="340" y="164"/>
                  <a:ext cx="385" cy="61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l-GR" sz="3600" kern="10">
                      <a:solidFill>
                        <a:srgbClr val="0000FF"/>
                      </a:solidFill>
                      <a:latin typeface="Arial Black"/>
                    </a:rPr>
                    <a:t>4</a:t>
                  </a:r>
                </a:p>
              </p:txBody>
            </p:sp>
            <p:sp>
              <p:nvSpPr>
                <p:cNvPr id="102409" name="Rectangle 9"/>
                <p:cNvSpPr>
                  <a:spLocks noChangeArrowheads="1"/>
                </p:cNvSpPr>
                <p:nvPr/>
              </p:nvSpPr>
              <p:spPr bwMode="auto">
                <a:xfrm>
                  <a:off x="793" y="216"/>
                  <a:ext cx="203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800" b="1">
                      <a:solidFill>
                        <a:srgbClr val="0033CC"/>
                      </a:solidFill>
                      <a:latin typeface="Calibri"/>
                      <a:cs typeface="Times New Roman" pitchFamily="18" charset="0"/>
                    </a:rPr>
                    <a:t>ΚΑΡΒΟΞΥΛΙΚΑ ΟΞΕΑ</a:t>
                  </a:r>
                  <a:r>
                    <a:rPr lang="en-US">
                      <a:solidFill>
                        <a:prstClr val="black"/>
                      </a:solidFill>
                      <a:latin typeface="Calibri"/>
                    </a:rPr>
                    <a:t> </a:t>
                  </a:r>
                </a:p>
              </p:txBody>
            </p:sp>
          </p:grpSp>
        </p:grpSp>
        <p:sp>
          <p:nvSpPr>
            <p:cNvPr id="102410" name="Rectangle 10"/>
            <p:cNvSpPr>
              <a:spLocks noChangeArrowheads="1"/>
            </p:cNvSpPr>
            <p:nvPr/>
          </p:nvSpPr>
          <p:spPr bwMode="auto">
            <a:xfrm>
              <a:off x="0" y="1573"/>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solidFill>
                  <a:prstClr val="black"/>
                </a:solidFill>
                <a:latin typeface="Calibri"/>
              </a:endParaRPr>
            </a:p>
          </p:txBody>
        </p:sp>
        <p:graphicFrame>
          <p:nvGraphicFramePr>
            <p:cNvPr id="102411" name="Object 11"/>
            <p:cNvGraphicFramePr>
              <a:graphicFrameLocks noChangeAspect="1"/>
            </p:cNvGraphicFramePr>
            <p:nvPr/>
          </p:nvGraphicFramePr>
          <p:xfrm>
            <a:off x="4105" y="164"/>
            <a:ext cx="1516" cy="1469"/>
          </p:xfrm>
          <a:graphic>
            <a:graphicData uri="http://schemas.openxmlformats.org/presentationml/2006/ole">
              <mc:AlternateContent xmlns:mc="http://schemas.openxmlformats.org/markup-compatibility/2006">
                <mc:Choice xmlns:v="urn:schemas-microsoft-com:vml" Requires="v">
                  <p:oleObj spid="_x0000_s2050" r:id="rId3" imgW="2703332" imgH="2618355" progId="MSPhotoEd.3">
                    <p:embed/>
                  </p:oleObj>
                </mc:Choice>
                <mc:Fallback>
                  <p:oleObj r:id="rId3" imgW="2703332" imgH="2618355" progId="MSPhotoEd.3">
                    <p:embed/>
                    <p:pic>
                      <p:nvPicPr>
                        <p:cNvPr id="102411" name="Object 11"/>
                        <p:cNvPicPr>
                          <a:picLocks noChangeAspect="1" noChangeArrowheads="1"/>
                        </p:cNvPicPr>
                        <p:nvPr/>
                      </p:nvPicPr>
                      <p:blipFill>
                        <a:blip r:embed="rId4">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4105" y="164"/>
                          <a:ext cx="1516" cy="14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2413" name="Rectangle 13"/>
          <p:cNvSpPr>
            <a:spLocks noChangeArrowheads="1"/>
          </p:cNvSpPr>
          <p:nvPr/>
        </p:nvSpPr>
        <p:spPr bwMode="auto">
          <a:xfrm>
            <a:off x="2566988" y="1196976"/>
            <a:ext cx="1604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000" b="1">
                <a:solidFill>
                  <a:srgbClr val="0000FF"/>
                </a:solidFill>
                <a:latin typeface="Calibri"/>
                <a:cs typeface="Times New Roman" pitchFamily="18" charset="0"/>
              </a:rPr>
              <a:t>Παρασκευές</a:t>
            </a:r>
            <a:r>
              <a:rPr lang="en-US" sz="2000" b="1">
                <a:solidFill>
                  <a:prstClr val="black"/>
                </a:solidFill>
                <a:latin typeface="Calibri"/>
              </a:rPr>
              <a:t> </a:t>
            </a:r>
          </a:p>
        </p:txBody>
      </p:sp>
      <p:sp>
        <p:nvSpPr>
          <p:cNvPr id="102415" name="Rectangle 15"/>
          <p:cNvSpPr>
            <a:spLocks noChangeArrowheads="1"/>
          </p:cNvSpPr>
          <p:nvPr/>
        </p:nvSpPr>
        <p:spPr bwMode="auto">
          <a:xfrm>
            <a:off x="1847851" y="1531939"/>
            <a:ext cx="590391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solidFill>
                  <a:prstClr val="black"/>
                </a:solidFill>
                <a:latin typeface="Calibri"/>
              </a:rPr>
              <a:t> </a:t>
            </a:r>
            <a:r>
              <a:rPr lang="el-GR" b="1" i="1">
                <a:solidFill>
                  <a:prstClr val="black"/>
                </a:solidFill>
                <a:latin typeface="Calibri"/>
                <a:cs typeface="Times New Roman" pitchFamily="18" charset="0"/>
              </a:rPr>
              <a:t>Με γαλακτική ζύμωση</a:t>
            </a:r>
            <a:r>
              <a:rPr lang="el-GR" b="1">
                <a:solidFill>
                  <a:prstClr val="black"/>
                </a:solidFill>
                <a:latin typeface="Calibri"/>
                <a:cs typeface="Times New Roman" pitchFamily="18" charset="0"/>
              </a:rPr>
              <a:t> διαφόρων σακχάρων, κυρίως γλυκόζης ή γαλακτόζης παρουσία ενζύμου που ονομάζεται </a:t>
            </a:r>
            <a:r>
              <a:rPr lang="el-GR" b="1" i="1">
                <a:solidFill>
                  <a:prstClr val="black"/>
                </a:solidFill>
                <a:latin typeface="Calibri"/>
                <a:cs typeface="Times New Roman" pitchFamily="18" charset="0"/>
              </a:rPr>
              <a:t>λακτάση.</a:t>
            </a:r>
            <a:r>
              <a:rPr lang="el-GR" b="1">
                <a:solidFill>
                  <a:prstClr val="black"/>
                </a:solidFill>
                <a:latin typeface="Calibri"/>
                <a:cs typeface="Times New Roman" pitchFamily="18" charset="0"/>
              </a:rPr>
              <a:t> (βιομηχανική μέθοδος).</a:t>
            </a:r>
            <a:r>
              <a:rPr lang="el-GR" b="1">
                <a:solidFill>
                  <a:prstClr val="black"/>
                </a:solidFill>
                <a:latin typeface="Calibri"/>
              </a:rPr>
              <a:t> </a:t>
            </a:r>
          </a:p>
        </p:txBody>
      </p:sp>
      <p:graphicFrame>
        <p:nvGraphicFramePr>
          <p:cNvPr id="102416" name="Object 16"/>
          <p:cNvGraphicFramePr>
            <a:graphicFrameLocks noChangeAspect="1"/>
          </p:cNvGraphicFramePr>
          <p:nvPr/>
        </p:nvGraphicFramePr>
        <p:xfrm>
          <a:off x="2855913" y="2492376"/>
          <a:ext cx="5688012" cy="1489075"/>
        </p:xfrm>
        <a:graphic>
          <a:graphicData uri="http://schemas.openxmlformats.org/presentationml/2006/ole">
            <mc:AlternateContent xmlns:mc="http://schemas.openxmlformats.org/markup-compatibility/2006">
              <mc:Choice xmlns:v="urn:schemas-microsoft-com:vml" Requires="v">
                <p:oleObj spid="_x0000_s2051" r:id="rId5" imgW="2872440" imgH="751680" progId="">
                  <p:embed/>
                </p:oleObj>
              </mc:Choice>
              <mc:Fallback>
                <p:oleObj r:id="rId5" imgW="2872440" imgH="751680" progId="">
                  <p:embed/>
                  <p:pic>
                    <p:nvPicPr>
                      <p:cNvPr id="102416"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5913" y="2492376"/>
                        <a:ext cx="5688012"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18" name="Rectangle 18"/>
          <p:cNvSpPr>
            <a:spLocks noChangeArrowheads="1"/>
          </p:cNvSpPr>
          <p:nvPr/>
        </p:nvSpPr>
        <p:spPr bwMode="auto">
          <a:xfrm>
            <a:off x="2063751" y="3972611"/>
            <a:ext cx="77517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l-GR">
                <a:solidFill>
                  <a:prstClr val="black"/>
                </a:solidFill>
                <a:latin typeface="Calibri"/>
                <a:cs typeface="Times New Roman" pitchFamily="18" charset="0"/>
              </a:rPr>
              <a:t>Η ζύμωση αυτή συντελείται κατά την παρασκευή του γιαουρτιού ή άλλων γαλακτοκομικών προϊόντων (ξινόγαλα κ.λπ.).</a:t>
            </a:r>
            <a:r>
              <a:rPr lang="en-US">
                <a:solidFill>
                  <a:prstClr val="black"/>
                </a:solidFill>
                <a:latin typeface="Calibri"/>
              </a:rPr>
              <a:t> </a:t>
            </a:r>
          </a:p>
        </p:txBody>
      </p:sp>
      <p:sp>
        <p:nvSpPr>
          <p:cNvPr id="102420" name="Rectangle 20"/>
          <p:cNvSpPr>
            <a:spLocks noChangeArrowheads="1"/>
          </p:cNvSpPr>
          <p:nvPr/>
        </p:nvSpPr>
        <p:spPr bwMode="auto">
          <a:xfrm>
            <a:off x="1703389" y="4426636"/>
            <a:ext cx="87852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l-GR" b="1" i="1">
                <a:solidFill>
                  <a:prstClr val="black"/>
                </a:solidFill>
                <a:latin typeface="Calibri"/>
                <a:cs typeface="Times New Roman" pitchFamily="18" charset="0"/>
              </a:rPr>
              <a:t>Συνθετικά</a:t>
            </a:r>
            <a:r>
              <a:rPr lang="el-GR" b="1">
                <a:solidFill>
                  <a:prstClr val="black"/>
                </a:solidFill>
                <a:latin typeface="Calibri"/>
                <a:cs typeface="Times New Roman" pitchFamily="18" charset="0"/>
              </a:rPr>
              <a:t> παρασκευάζεται από την αιθανάλη (ακεταλδεϋδη) με την ακόλουθη σειρά  αντιδράσεων</a:t>
            </a:r>
            <a:r>
              <a:rPr lang="en-US" b="1">
                <a:solidFill>
                  <a:prstClr val="black"/>
                </a:solidFill>
                <a:latin typeface="Calibri"/>
              </a:rPr>
              <a:t> </a:t>
            </a:r>
          </a:p>
        </p:txBody>
      </p:sp>
      <p:graphicFrame>
        <p:nvGraphicFramePr>
          <p:cNvPr id="102421" name="Object 21"/>
          <p:cNvGraphicFramePr>
            <a:graphicFrameLocks noChangeAspect="1"/>
          </p:cNvGraphicFramePr>
          <p:nvPr/>
        </p:nvGraphicFramePr>
        <p:xfrm>
          <a:off x="3503614" y="5084763"/>
          <a:ext cx="5184775" cy="711200"/>
        </p:xfrm>
        <a:graphic>
          <a:graphicData uri="http://schemas.openxmlformats.org/presentationml/2006/ole">
            <mc:AlternateContent xmlns:mc="http://schemas.openxmlformats.org/markup-compatibility/2006">
              <mc:Choice xmlns:v="urn:schemas-microsoft-com:vml" Requires="v">
                <p:oleObj spid="_x0000_s2052" r:id="rId7" imgW="2869920" imgH="393480" progId="">
                  <p:embed/>
                </p:oleObj>
              </mc:Choice>
              <mc:Fallback>
                <p:oleObj r:id="rId7" imgW="2869920" imgH="393480" progId="">
                  <p:embed/>
                  <p:pic>
                    <p:nvPicPr>
                      <p:cNvPr id="102421"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3614" y="5084763"/>
                        <a:ext cx="51847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22" name="Object 22"/>
          <p:cNvGraphicFramePr>
            <a:graphicFrameLocks noChangeAspect="1"/>
          </p:cNvGraphicFramePr>
          <p:nvPr/>
        </p:nvGraphicFramePr>
        <p:xfrm>
          <a:off x="2855914" y="5876926"/>
          <a:ext cx="6840537" cy="796925"/>
        </p:xfrm>
        <a:graphic>
          <a:graphicData uri="http://schemas.openxmlformats.org/presentationml/2006/ole">
            <mc:AlternateContent xmlns:mc="http://schemas.openxmlformats.org/markup-compatibility/2006">
              <mc:Choice xmlns:v="urn:schemas-microsoft-com:vml" Requires="v">
                <p:oleObj spid="_x0000_s2053" r:id="rId9" imgW="3853080" imgH="449280" progId="">
                  <p:embed/>
                </p:oleObj>
              </mc:Choice>
              <mc:Fallback>
                <p:oleObj r:id="rId9" imgW="3853080" imgH="449280" progId="">
                  <p:embed/>
                  <p:pic>
                    <p:nvPicPr>
                      <p:cNvPr id="102422" name="Object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5914" y="5876926"/>
                        <a:ext cx="684053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45539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6" fill="hold" nodeType="clickEffect">
                                  <p:stCondLst>
                                    <p:cond delay="0"/>
                                  </p:stCondLst>
                                  <p:childTnLst>
                                    <p:set>
                                      <p:cBhvr>
                                        <p:cTn id="10" dur="1" fill="hold">
                                          <p:stCondLst>
                                            <p:cond delay="0"/>
                                          </p:stCondLst>
                                        </p:cTn>
                                        <p:tgtEl>
                                          <p:spTgt spid="102415">
                                            <p:txEl>
                                              <p:pRg st="0" end="0"/>
                                            </p:txEl>
                                          </p:spTgt>
                                        </p:tgtEl>
                                        <p:attrNameLst>
                                          <p:attrName>style.visibility</p:attrName>
                                        </p:attrNameLst>
                                      </p:cBhvr>
                                      <p:to>
                                        <p:strVal val="visible"/>
                                      </p:to>
                                    </p:set>
                                    <p:animEffect transition="in" filter="strips(downRight)">
                                      <p:cBhvr>
                                        <p:cTn id="11" dur="500"/>
                                        <p:tgtEl>
                                          <p:spTgt spid="10241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102416"/>
                                        </p:tgtEl>
                                        <p:attrNameLst>
                                          <p:attrName>style.visibility</p:attrName>
                                        </p:attrNameLst>
                                      </p:cBhvr>
                                      <p:to>
                                        <p:strVal val="visible"/>
                                      </p:to>
                                    </p:set>
                                    <p:animEffect transition="in" filter="checkerboard(across)">
                                      <p:cBhvr>
                                        <p:cTn id="16" dur="500"/>
                                        <p:tgtEl>
                                          <p:spTgt spid="1024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102418">
                                            <p:txEl>
                                              <p:pRg st="0" end="0"/>
                                            </p:txEl>
                                          </p:spTgt>
                                        </p:tgtEl>
                                        <p:attrNameLst>
                                          <p:attrName>style.visibility</p:attrName>
                                        </p:attrNameLst>
                                      </p:cBhvr>
                                      <p:to>
                                        <p:strVal val="visible"/>
                                      </p:to>
                                    </p:set>
                                    <p:animEffect transition="in" filter="strips(downRight)">
                                      <p:cBhvr>
                                        <p:cTn id="21" dur="500"/>
                                        <p:tgtEl>
                                          <p:spTgt spid="102418">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nodeType="clickEffect">
                                  <p:stCondLst>
                                    <p:cond delay="0"/>
                                  </p:stCondLst>
                                  <p:childTnLst>
                                    <p:set>
                                      <p:cBhvr>
                                        <p:cTn id="25" dur="1" fill="hold">
                                          <p:stCondLst>
                                            <p:cond delay="0"/>
                                          </p:stCondLst>
                                        </p:cTn>
                                        <p:tgtEl>
                                          <p:spTgt spid="102420">
                                            <p:txEl>
                                              <p:pRg st="0" end="0"/>
                                            </p:txEl>
                                          </p:spTgt>
                                        </p:tgtEl>
                                        <p:attrNameLst>
                                          <p:attrName>style.visibility</p:attrName>
                                        </p:attrNameLst>
                                      </p:cBhvr>
                                      <p:to>
                                        <p:strVal val="visible"/>
                                      </p:to>
                                    </p:set>
                                    <p:animEffect transition="in" filter="strips(downRight)">
                                      <p:cBhvr>
                                        <p:cTn id="26" dur="500"/>
                                        <p:tgtEl>
                                          <p:spTgt spid="102420">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102421"/>
                                        </p:tgtEl>
                                        <p:attrNameLst>
                                          <p:attrName>style.visibility</p:attrName>
                                        </p:attrNameLst>
                                      </p:cBhvr>
                                      <p:to>
                                        <p:strVal val="visible"/>
                                      </p:to>
                                    </p:set>
                                    <p:animEffect transition="in" filter="checkerboard(across)">
                                      <p:cBhvr>
                                        <p:cTn id="31" dur="500"/>
                                        <p:tgtEl>
                                          <p:spTgt spid="10242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102422"/>
                                        </p:tgtEl>
                                        <p:attrNameLst>
                                          <p:attrName>style.visibility</p:attrName>
                                        </p:attrNameLst>
                                      </p:cBhvr>
                                      <p:to>
                                        <p:strVal val="visible"/>
                                      </p:to>
                                    </p:set>
                                    <p:animEffect transition="in" filter="checkerboard(across)">
                                      <p:cBhvr>
                                        <p:cTn id="36" dur="500"/>
                                        <p:tgtEl>
                                          <p:spTgt spid="102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063553" y="523221"/>
            <a:ext cx="5016245" cy="461665"/>
          </a:xfrm>
          <a:prstGeom prst="rect">
            <a:avLst/>
          </a:prstGeom>
        </p:spPr>
        <p:txBody>
          <a:bodyPr wrap="none">
            <a:spAutoFit/>
          </a:bodyPr>
          <a:lstStyle/>
          <a:p>
            <a:r>
              <a:rPr lang="el-GR" sz="2400" b="1" dirty="0">
                <a:solidFill>
                  <a:srgbClr val="0070C0"/>
                </a:solidFill>
                <a:latin typeface="Calibri"/>
              </a:rPr>
              <a:t>Απορρυπαντική δράση των σαπώνων</a:t>
            </a:r>
            <a:endParaRPr lang="el-GR" sz="2400" dirty="0">
              <a:solidFill>
                <a:srgbClr val="0070C0"/>
              </a:solidFill>
              <a:latin typeface="Calibri"/>
            </a:endParaRPr>
          </a:p>
        </p:txBody>
      </p:sp>
      <p:sp>
        <p:nvSpPr>
          <p:cNvPr id="3" name="Ορθογώνιο 2"/>
          <p:cNvSpPr/>
          <p:nvPr/>
        </p:nvSpPr>
        <p:spPr>
          <a:xfrm>
            <a:off x="1517026" y="0"/>
            <a:ext cx="2948115" cy="523220"/>
          </a:xfrm>
          <a:prstGeom prst="rect">
            <a:avLst/>
          </a:prstGeom>
        </p:spPr>
        <p:txBody>
          <a:bodyPr wrap="none">
            <a:spAutoFit/>
          </a:bodyPr>
          <a:lstStyle/>
          <a:p>
            <a:r>
              <a:rPr lang="en-GB" sz="2800" b="1" dirty="0">
                <a:solidFill>
                  <a:srgbClr val="0070C0"/>
                </a:solidFill>
                <a:latin typeface="Calibri"/>
              </a:rPr>
              <a:t>5.2 </a:t>
            </a:r>
            <a:r>
              <a:rPr lang="en-GB" sz="2800" b="1" dirty="0" err="1">
                <a:solidFill>
                  <a:srgbClr val="0070C0"/>
                </a:solidFill>
                <a:latin typeface="Calibri"/>
              </a:rPr>
              <a:t>Λί</a:t>
            </a:r>
            <a:r>
              <a:rPr lang="en-GB" sz="2800" b="1" dirty="0">
                <a:solidFill>
                  <a:srgbClr val="0070C0"/>
                </a:solidFill>
                <a:latin typeface="Calibri"/>
              </a:rPr>
              <a:t>πη και έλαια</a:t>
            </a:r>
            <a:endParaRPr lang="el-GR" sz="2800" b="1" dirty="0">
              <a:solidFill>
                <a:srgbClr val="0070C0"/>
              </a:solidFill>
              <a:latin typeface="Calibri"/>
            </a:endParaRPr>
          </a:p>
        </p:txBody>
      </p:sp>
      <p:sp>
        <p:nvSpPr>
          <p:cNvPr id="4" name="Ορθογώνιο 3"/>
          <p:cNvSpPr/>
          <p:nvPr/>
        </p:nvSpPr>
        <p:spPr>
          <a:xfrm>
            <a:off x="2059227" y="997456"/>
            <a:ext cx="7637173" cy="1477328"/>
          </a:xfrm>
          <a:prstGeom prst="rect">
            <a:avLst/>
          </a:prstGeom>
        </p:spPr>
        <p:txBody>
          <a:bodyPr wrap="square">
            <a:spAutoFit/>
          </a:bodyPr>
          <a:lstStyle/>
          <a:p>
            <a:pPr algn="ctr"/>
            <a:r>
              <a:rPr lang="en-GB" dirty="0">
                <a:solidFill>
                  <a:prstClr val="black"/>
                </a:solidFill>
                <a:latin typeface="Calibri"/>
              </a:rPr>
              <a:t>Τα καρβ</a:t>
            </a:r>
            <a:r>
              <a:rPr lang="en-GB" dirty="0" err="1">
                <a:solidFill>
                  <a:prstClr val="black"/>
                </a:solidFill>
                <a:latin typeface="Calibri"/>
              </a:rPr>
              <a:t>οξυλικά</a:t>
            </a:r>
            <a:r>
              <a:rPr lang="en-GB" dirty="0">
                <a:solidFill>
                  <a:prstClr val="black"/>
                </a:solidFill>
                <a:latin typeface="Calibri"/>
              </a:rPr>
              <a:t> </a:t>
            </a:r>
            <a:r>
              <a:rPr lang="en-GB" dirty="0" err="1">
                <a:solidFill>
                  <a:prstClr val="black"/>
                </a:solidFill>
                <a:latin typeface="Calibri"/>
              </a:rPr>
              <a:t>ιόντ</a:t>
            </a:r>
            <a:r>
              <a:rPr lang="en-GB" dirty="0">
                <a:solidFill>
                  <a:prstClr val="black"/>
                </a:solidFill>
                <a:latin typeface="Calibri"/>
              </a:rPr>
              <a:t>α συνωθούνται με τέτοιο τρόπο, ώστε το αρνητικό τους άκρο (άρα και το πολικό τους τμήμα) να κατευθύνεται προς την επιφάνεια του μικκυλίου, δηλαδή προς την υδατική πολική φάση. </a:t>
            </a:r>
            <a:r>
              <a:rPr lang="en-GB" dirty="0" err="1">
                <a:solidFill>
                  <a:prstClr val="black"/>
                </a:solidFill>
                <a:latin typeface="Calibri"/>
              </a:rPr>
              <a:t>Αντίθετ</a:t>
            </a:r>
            <a:r>
              <a:rPr lang="en-GB" dirty="0">
                <a:solidFill>
                  <a:prstClr val="black"/>
                </a:solidFill>
                <a:latin typeface="Calibri"/>
              </a:rPr>
              <a:t>α η μη πολική ανθρακική τους αλυσίδα κατευθύνεται προς το εσωτερικό του μικκυλίου. Τα Na</a:t>
            </a:r>
            <a:r>
              <a:rPr lang="en-GB" baseline="30000" dirty="0">
                <a:solidFill>
                  <a:prstClr val="black"/>
                </a:solidFill>
                <a:latin typeface="Calibri"/>
              </a:rPr>
              <a:t>+</a:t>
            </a:r>
            <a:r>
              <a:rPr lang="en-GB" dirty="0">
                <a:solidFill>
                  <a:prstClr val="black"/>
                </a:solidFill>
                <a:latin typeface="Calibri"/>
              </a:rPr>
              <a:t> </a:t>
            </a:r>
            <a:r>
              <a:rPr lang="en-GB" dirty="0" err="1">
                <a:solidFill>
                  <a:prstClr val="black"/>
                </a:solidFill>
                <a:latin typeface="Calibri"/>
              </a:rPr>
              <a:t>δι</a:t>
            </a:r>
            <a:r>
              <a:rPr lang="en-GB" dirty="0">
                <a:solidFill>
                  <a:prstClr val="black"/>
                </a:solidFill>
                <a:latin typeface="Calibri"/>
              </a:rPr>
              <a:t>ασπείρονται στην υδατική φάση ως μεμονωμένα, ενυδατωμένα ιόντα. </a:t>
            </a:r>
            <a:endParaRPr lang="el-GR" dirty="0">
              <a:solidFill>
                <a:prstClr val="black"/>
              </a:solidFill>
              <a:latin typeface="Calibri"/>
            </a:endParaRPr>
          </a:p>
        </p:txBody>
      </p:sp>
      <p:sp>
        <p:nvSpPr>
          <p:cNvPr id="5" name="Ορθογώνιο 4"/>
          <p:cNvSpPr/>
          <p:nvPr/>
        </p:nvSpPr>
        <p:spPr>
          <a:xfrm>
            <a:off x="2179140" y="2564905"/>
            <a:ext cx="7373244" cy="2031325"/>
          </a:xfrm>
          <a:prstGeom prst="rect">
            <a:avLst/>
          </a:prstGeom>
        </p:spPr>
        <p:txBody>
          <a:bodyPr wrap="square">
            <a:spAutoFit/>
          </a:bodyPr>
          <a:lstStyle/>
          <a:p>
            <a:pPr algn="ctr"/>
            <a:r>
              <a:rPr lang="en-GB" dirty="0">
                <a:solidFill>
                  <a:prstClr val="black"/>
                </a:solidFill>
                <a:latin typeface="Calibri"/>
              </a:rPr>
              <a:t>Ο </a:t>
            </a:r>
            <a:r>
              <a:rPr lang="en-GB" dirty="0" err="1">
                <a:solidFill>
                  <a:prstClr val="black"/>
                </a:solidFill>
                <a:latin typeface="Calibri"/>
              </a:rPr>
              <a:t>σχημ</a:t>
            </a:r>
            <a:r>
              <a:rPr lang="en-GB" dirty="0">
                <a:solidFill>
                  <a:prstClr val="black"/>
                </a:solidFill>
                <a:latin typeface="Calibri"/>
              </a:rPr>
              <a:t>ατισμός αυτών των μικκυλίων εξηγεί το μηχανισμό της διάλυσης των σαπώνων στο νερό. </a:t>
            </a:r>
            <a:r>
              <a:rPr lang="en-GB" dirty="0" err="1">
                <a:solidFill>
                  <a:prstClr val="black"/>
                </a:solidFill>
                <a:latin typeface="Calibri"/>
              </a:rPr>
              <a:t>Το</a:t>
            </a:r>
            <a:r>
              <a:rPr lang="en-GB" dirty="0">
                <a:solidFill>
                  <a:prstClr val="black"/>
                </a:solidFill>
                <a:latin typeface="Calibri"/>
              </a:rPr>
              <a:t> </a:t>
            </a:r>
            <a:r>
              <a:rPr lang="en-GB" dirty="0" err="1">
                <a:solidFill>
                  <a:prstClr val="black"/>
                </a:solidFill>
                <a:latin typeface="Calibri"/>
              </a:rPr>
              <a:t>μη</a:t>
            </a:r>
            <a:r>
              <a:rPr lang="en-GB" dirty="0">
                <a:solidFill>
                  <a:prstClr val="black"/>
                </a:solidFill>
                <a:latin typeface="Calibri"/>
              </a:rPr>
              <a:t> π</a:t>
            </a:r>
            <a:r>
              <a:rPr lang="en-GB" dirty="0" err="1">
                <a:solidFill>
                  <a:prstClr val="black"/>
                </a:solidFill>
                <a:latin typeface="Calibri"/>
              </a:rPr>
              <a:t>ολικό</a:t>
            </a:r>
            <a:r>
              <a:rPr lang="en-GB" dirty="0">
                <a:solidFill>
                  <a:prstClr val="black"/>
                </a:solidFill>
                <a:latin typeface="Calibri"/>
              </a:rPr>
              <a:t> </a:t>
            </a:r>
            <a:r>
              <a:rPr lang="en-GB" dirty="0" err="1">
                <a:solidFill>
                  <a:prstClr val="black"/>
                </a:solidFill>
                <a:latin typeface="Calibri"/>
              </a:rPr>
              <a:t>τμήμ</a:t>
            </a:r>
            <a:r>
              <a:rPr lang="en-GB" dirty="0">
                <a:solidFill>
                  <a:prstClr val="black"/>
                </a:solidFill>
                <a:latin typeface="Calibri"/>
              </a:rPr>
              <a:t>α τους - άρα το </a:t>
            </a:r>
            <a:r>
              <a:rPr lang="en-GB" b="1" dirty="0">
                <a:solidFill>
                  <a:prstClr val="black"/>
                </a:solidFill>
                <a:latin typeface="Calibri"/>
              </a:rPr>
              <a:t> </a:t>
            </a:r>
            <a:r>
              <a:rPr lang="en-GB" b="1" i="1" dirty="0">
                <a:solidFill>
                  <a:prstClr val="black"/>
                </a:solidFill>
                <a:latin typeface="Calibri"/>
              </a:rPr>
              <a:t>υδρόφοβο</a:t>
            </a:r>
            <a:r>
              <a:rPr lang="en-GB" b="1" dirty="0">
                <a:solidFill>
                  <a:prstClr val="black"/>
                </a:solidFill>
                <a:latin typeface="Calibri"/>
              </a:rPr>
              <a:t> </a:t>
            </a:r>
            <a:r>
              <a:rPr lang="en-GB" dirty="0">
                <a:solidFill>
                  <a:prstClr val="black"/>
                </a:solidFill>
                <a:latin typeface="Calibri"/>
              </a:rPr>
              <a:t>- της ανθρακικής αλυσίδας παραμένει σε μη πολικό περιβάλλον, στο εσωτερικό του μικκυλίου. </a:t>
            </a:r>
            <a:r>
              <a:rPr lang="en-GB" dirty="0" err="1">
                <a:solidFill>
                  <a:prstClr val="black"/>
                </a:solidFill>
                <a:latin typeface="Calibri"/>
              </a:rPr>
              <a:t>Το</a:t>
            </a:r>
            <a:r>
              <a:rPr lang="en-GB" dirty="0">
                <a:solidFill>
                  <a:prstClr val="black"/>
                </a:solidFill>
                <a:latin typeface="Calibri"/>
              </a:rPr>
              <a:t> π</a:t>
            </a:r>
            <a:r>
              <a:rPr lang="en-GB" dirty="0" err="1">
                <a:solidFill>
                  <a:prstClr val="black"/>
                </a:solidFill>
                <a:latin typeface="Calibri"/>
              </a:rPr>
              <a:t>ολικό</a:t>
            </a:r>
            <a:r>
              <a:rPr lang="en-GB" dirty="0">
                <a:solidFill>
                  <a:prstClr val="black"/>
                </a:solidFill>
                <a:latin typeface="Calibri"/>
              </a:rPr>
              <a:t> </a:t>
            </a:r>
            <a:r>
              <a:rPr lang="en-GB" dirty="0" err="1">
                <a:solidFill>
                  <a:prstClr val="black"/>
                </a:solidFill>
                <a:latin typeface="Calibri"/>
              </a:rPr>
              <a:t>τμήμ</a:t>
            </a:r>
            <a:r>
              <a:rPr lang="en-GB" dirty="0">
                <a:solidFill>
                  <a:prstClr val="black"/>
                </a:solidFill>
                <a:latin typeface="Calibri"/>
              </a:rPr>
              <a:t>α - άρα και </a:t>
            </a:r>
            <a:r>
              <a:rPr lang="en-GB" b="1" i="1" dirty="0">
                <a:solidFill>
                  <a:prstClr val="black"/>
                </a:solidFill>
                <a:latin typeface="Calibri"/>
              </a:rPr>
              <a:t>υδρόφιλο</a:t>
            </a:r>
            <a:r>
              <a:rPr lang="en-GB" dirty="0">
                <a:solidFill>
                  <a:prstClr val="black"/>
                </a:solidFill>
                <a:latin typeface="Calibri"/>
              </a:rPr>
              <a:t>- δηλαδή η ομάδα </a:t>
            </a:r>
            <a:r>
              <a:rPr lang="en-US" dirty="0">
                <a:solidFill>
                  <a:prstClr val="black"/>
                </a:solidFill>
                <a:latin typeface="Calibri"/>
              </a:rPr>
              <a:t>RCOO</a:t>
            </a:r>
            <a:r>
              <a:rPr lang="en-GB" dirty="0">
                <a:solidFill>
                  <a:prstClr val="black"/>
                </a:solidFill>
                <a:latin typeface="Calibri"/>
              </a:rPr>
              <a:t>- κα</a:t>
            </a:r>
            <a:r>
              <a:rPr lang="en-GB" dirty="0" err="1">
                <a:solidFill>
                  <a:prstClr val="black"/>
                </a:solidFill>
                <a:latin typeface="Calibri"/>
              </a:rPr>
              <a:t>τευθύνετ</a:t>
            </a:r>
            <a:r>
              <a:rPr lang="en-GB" dirty="0">
                <a:solidFill>
                  <a:prstClr val="black"/>
                </a:solidFill>
                <a:latin typeface="Calibri"/>
              </a:rPr>
              <a:t>αι προς το πολικό υδάτινο περιβάλλον. </a:t>
            </a:r>
            <a:r>
              <a:rPr lang="en-GB" dirty="0" err="1">
                <a:solidFill>
                  <a:prstClr val="black"/>
                </a:solidFill>
                <a:latin typeface="Calibri"/>
              </a:rPr>
              <a:t>Μι</a:t>
            </a:r>
            <a:r>
              <a:rPr lang="en-GB" dirty="0">
                <a:solidFill>
                  <a:prstClr val="black"/>
                </a:solidFill>
                <a:latin typeface="Calibri"/>
              </a:rPr>
              <a:t>α και η επιφάνεια των μικκυλίων είναι αρνητικά φορτισμένη, αυτά απωθούνται και παραμένουν σε αιώρηση ή διασπορά μέσα στην υδατική φάση.</a:t>
            </a:r>
            <a:endParaRPr lang="el-GR" dirty="0">
              <a:solidFill>
                <a:prstClr val="black"/>
              </a:solidFill>
              <a:latin typeface="Calibri"/>
            </a:endParaRPr>
          </a:p>
        </p:txBody>
      </p:sp>
      <p:sp>
        <p:nvSpPr>
          <p:cNvPr id="6" name="Ορθογώνιο 5"/>
          <p:cNvSpPr/>
          <p:nvPr/>
        </p:nvSpPr>
        <p:spPr>
          <a:xfrm>
            <a:off x="1775520" y="4638036"/>
            <a:ext cx="8712968" cy="2031325"/>
          </a:xfrm>
          <a:prstGeom prst="rect">
            <a:avLst/>
          </a:prstGeom>
        </p:spPr>
        <p:txBody>
          <a:bodyPr wrap="square">
            <a:spAutoFit/>
          </a:bodyPr>
          <a:lstStyle/>
          <a:p>
            <a:pPr algn="ctr"/>
            <a:r>
              <a:rPr lang="en-GB" dirty="0">
                <a:solidFill>
                  <a:prstClr val="black"/>
                </a:solidFill>
                <a:latin typeface="Calibri"/>
              </a:rPr>
              <a:t>Η </a:t>
            </a:r>
            <a:r>
              <a:rPr lang="en-GB" dirty="0" err="1">
                <a:solidFill>
                  <a:prstClr val="black"/>
                </a:solidFill>
                <a:latin typeface="Calibri"/>
              </a:rPr>
              <a:t>κύρι</a:t>
            </a:r>
            <a:r>
              <a:rPr lang="en-GB" dirty="0">
                <a:solidFill>
                  <a:prstClr val="black"/>
                </a:solidFill>
                <a:latin typeface="Calibri"/>
              </a:rPr>
              <a:t>α χρήση των σαπουνιών στηρίζεται στη λεγόμενη </a:t>
            </a:r>
            <a:r>
              <a:rPr lang="en-GB" i="1" dirty="0">
                <a:solidFill>
                  <a:prstClr val="black"/>
                </a:solidFill>
                <a:latin typeface="Calibri"/>
              </a:rPr>
              <a:t>απορρυπαντική τους δράση</a:t>
            </a:r>
            <a:r>
              <a:rPr lang="en-GB" dirty="0">
                <a:solidFill>
                  <a:prstClr val="black"/>
                </a:solidFill>
                <a:latin typeface="Calibri"/>
              </a:rPr>
              <a:t>. Ο </a:t>
            </a:r>
            <a:r>
              <a:rPr lang="en-GB" dirty="0" err="1">
                <a:solidFill>
                  <a:prstClr val="black"/>
                </a:solidFill>
                <a:latin typeface="Calibri"/>
              </a:rPr>
              <a:t>μηχ</a:t>
            </a:r>
            <a:r>
              <a:rPr lang="en-GB" dirty="0">
                <a:solidFill>
                  <a:prstClr val="black"/>
                </a:solidFill>
                <a:latin typeface="Calibri"/>
              </a:rPr>
              <a:t>ανισμός με τον οποίο αυτοί απομακρύνουν τους ρύπους είναι ανάλογος με εκείνον της διάλυσής τους. </a:t>
            </a:r>
            <a:r>
              <a:rPr lang="en-GB" dirty="0" err="1">
                <a:solidFill>
                  <a:prstClr val="black"/>
                </a:solidFill>
                <a:latin typeface="Calibri"/>
              </a:rPr>
              <a:t>Οι</a:t>
            </a:r>
            <a:r>
              <a:rPr lang="en-GB" dirty="0">
                <a:solidFill>
                  <a:prstClr val="black"/>
                </a:solidFill>
                <a:latin typeface="Calibri"/>
              </a:rPr>
              <a:t> π</a:t>
            </a:r>
            <a:r>
              <a:rPr lang="en-GB" dirty="0" err="1">
                <a:solidFill>
                  <a:prstClr val="black"/>
                </a:solidFill>
                <a:latin typeface="Calibri"/>
              </a:rPr>
              <a:t>ερισσότερες</a:t>
            </a:r>
            <a:r>
              <a:rPr lang="en-GB" dirty="0">
                <a:solidFill>
                  <a:prstClr val="black"/>
                </a:solidFill>
                <a:latin typeface="Calibri"/>
              </a:rPr>
              <a:t> «β</a:t>
            </a:r>
            <a:r>
              <a:rPr lang="en-GB" dirty="0" err="1">
                <a:solidFill>
                  <a:prstClr val="black"/>
                </a:solidFill>
                <a:latin typeface="Calibri"/>
              </a:rPr>
              <a:t>ρωμιές</a:t>
            </a:r>
            <a:r>
              <a:rPr lang="en-GB" dirty="0">
                <a:solidFill>
                  <a:prstClr val="black"/>
                </a:solidFill>
                <a:latin typeface="Calibri"/>
              </a:rPr>
              <a:t>» π.χ. </a:t>
            </a:r>
            <a:r>
              <a:rPr lang="en-GB" dirty="0" err="1">
                <a:solidFill>
                  <a:prstClr val="black"/>
                </a:solidFill>
                <a:latin typeface="Calibri"/>
              </a:rPr>
              <a:t>στο</a:t>
            </a:r>
            <a:r>
              <a:rPr lang="en-GB" dirty="0">
                <a:solidFill>
                  <a:prstClr val="black"/>
                </a:solidFill>
                <a:latin typeface="Calibri"/>
              </a:rPr>
              <a:t> </a:t>
            </a:r>
            <a:r>
              <a:rPr lang="en-GB" dirty="0" err="1">
                <a:solidFill>
                  <a:prstClr val="black"/>
                </a:solidFill>
                <a:latin typeface="Calibri"/>
              </a:rPr>
              <a:t>δέρμ</a:t>
            </a:r>
            <a:r>
              <a:rPr lang="en-GB" dirty="0">
                <a:solidFill>
                  <a:prstClr val="black"/>
                </a:solidFill>
                <a:latin typeface="Calibri"/>
              </a:rPr>
              <a:t>α περιβάλλονται από ένα στρώμα λίπους ή λαδιού. Τα </a:t>
            </a:r>
            <a:r>
              <a:rPr lang="en-GB" dirty="0" err="1">
                <a:solidFill>
                  <a:prstClr val="black"/>
                </a:solidFill>
                <a:latin typeface="Calibri"/>
              </a:rPr>
              <a:t>μόρι</a:t>
            </a:r>
            <a:r>
              <a:rPr lang="en-GB" dirty="0">
                <a:solidFill>
                  <a:prstClr val="black"/>
                </a:solidFill>
                <a:latin typeface="Calibri"/>
              </a:rPr>
              <a:t>α του νερού από μόνα τους είναι ανήμπορα να διαπεράσουν αυτά τα λιπαρά σφαιρίδια, μια και δε διαπερνούν την ελαιώδη φάση. </a:t>
            </a:r>
            <a:r>
              <a:rPr lang="en-GB" dirty="0" err="1">
                <a:solidFill>
                  <a:prstClr val="black"/>
                </a:solidFill>
                <a:latin typeface="Calibri"/>
              </a:rPr>
              <a:t>Έτσι</a:t>
            </a:r>
            <a:r>
              <a:rPr lang="en-GB" dirty="0">
                <a:solidFill>
                  <a:prstClr val="black"/>
                </a:solidFill>
                <a:latin typeface="Calibri"/>
              </a:rPr>
              <a:t>, </a:t>
            </a:r>
            <a:r>
              <a:rPr lang="en-GB" dirty="0" err="1">
                <a:solidFill>
                  <a:prstClr val="black"/>
                </a:solidFill>
                <a:latin typeface="Calibri"/>
              </a:rPr>
              <a:t>δεν</a:t>
            </a:r>
            <a:r>
              <a:rPr lang="en-GB" dirty="0">
                <a:solidFill>
                  <a:prstClr val="black"/>
                </a:solidFill>
                <a:latin typeface="Calibri"/>
              </a:rPr>
              <a:t> μπ</a:t>
            </a:r>
            <a:r>
              <a:rPr lang="en-GB" dirty="0" err="1">
                <a:solidFill>
                  <a:prstClr val="black"/>
                </a:solidFill>
                <a:latin typeface="Calibri"/>
              </a:rPr>
              <a:t>ορούν</a:t>
            </a:r>
            <a:r>
              <a:rPr lang="en-GB" dirty="0">
                <a:solidFill>
                  <a:prstClr val="black"/>
                </a:solidFill>
                <a:latin typeface="Calibri"/>
              </a:rPr>
              <a:t> να </a:t>
            </a:r>
            <a:r>
              <a:rPr lang="en-GB" dirty="0" err="1">
                <a:solidFill>
                  <a:prstClr val="black"/>
                </a:solidFill>
                <a:latin typeface="Calibri"/>
              </a:rPr>
              <a:t>δι</a:t>
            </a:r>
            <a:r>
              <a:rPr lang="en-GB" dirty="0">
                <a:solidFill>
                  <a:prstClr val="black"/>
                </a:solidFill>
                <a:latin typeface="Calibri"/>
              </a:rPr>
              <a:t>ασπάσουν τον ρύπο σε μικρότερα τεμαχίδια και να τον απομακρύνουν από την επιφάνεια στην οποία αυτός έχει κολλήσει. </a:t>
            </a:r>
            <a:endParaRPr lang="el-GR" dirty="0">
              <a:solidFill>
                <a:prstClr val="black"/>
              </a:solidFill>
              <a:latin typeface="Calibri"/>
            </a:endParaRPr>
          </a:p>
        </p:txBody>
      </p:sp>
    </p:spTree>
    <p:extLst>
      <p:ext uri="{BB962C8B-B14F-4D97-AF65-F5344CB8AC3E}">
        <p14:creationId xmlns:p14="http://schemas.microsoft.com/office/powerpoint/2010/main" val="8380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40" y="984887"/>
            <a:ext cx="6048672" cy="38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2063553" y="523221"/>
            <a:ext cx="5016245" cy="461665"/>
          </a:xfrm>
          <a:prstGeom prst="rect">
            <a:avLst/>
          </a:prstGeom>
        </p:spPr>
        <p:txBody>
          <a:bodyPr wrap="none">
            <a:spAutoFit/>
          </a:bodyPr>
          <a:lstStyle/>
          <a:p>
            <a:r>
              <a:rPr lang="el-GR" sz="2400" b="1" dirty="0">
                <a:solidFill>
                  <a:srgbClr val="0070C0"/>
                </a:solidFill>
                <a:latin typeface="Calibri"/>
              </a:rPr>
              <a:t>Απορρυπαντική δράση των σαπώνων</a:t>
            </a:r>
            <a:endParaRPr lang="el-GR" sz="2400" dirty="0">
              <a:solidFill>
                <a:srgbClr val="0070C0"/>
              </a:solidFill>
              <a:latin typeface="Calibri"/>
            </a:endParaRPr>
          </a:p>
        </p:txBody>
      </p:sp>
      <p:sp>
        <p:nvSpPr>
          <p:cNvPr id="4" name="Ορθογώνιο 3"/>
          <p:cNvSpPr/>
          <p:nvPr/>
        </p:nvSpPr>
        <p:spPr>
          <a:xfrm>
            <a:off x="1517026" y="0"/>
            <a:ext cx="2948115" cy="523220"/>
          </a:xfrm>
          <a:prstGeom prst="rect">
            <a:avLst/>
          </a:prstGeom>
        </p:spPr>
        <p:txBody>
          <a:bodyPr wrap="none">
            <a:spAutoFit/>
          </a:bodyPr>
          <a:lstStyle/>
          <a:p>
            <a:r>
              <a:rPr lang="en-GB" sz="2800" b="1" dirty="0">
                <a:solidFill>
                  <a:srgbClr val="0070C0"/>
                </a:solidFill>
                <a:latin typeface="Calibri"/>
              </a:rPr>
              <a:t>5.2 </a:t>
            </a:r>
            <a:r>
              <a:rPr lang="en-GB" sz="2800" b="1" dirty="0" err="1">
                <a:solidFill>
                  <a:srgbClr val="0070C0"/>
                </a:solidFill>
                <a:latin typeface="Calibri"/>
              </a:rPr>
              <a:t>Λί</a:t>
            </a:r>
            <a:r>
              <a:rPr lang="en-GB" sz="2800" b="1" dirty="0">
                <a:solidFill>
                  <a:srgbClr val="0070C0"/>
                </a:solidFill>
                <a:latin typeface="Calibri"/>
              </a:rPr>
              <a:t>πη και έλαια</a:t>
            </a:r>
            <a:endParaRPr lang="el-GR" sz="2800" b="1" dirty="0">
              <a:solidFill>
                <a:srgbClr val="0070C0"/>
              </a:solidFill>
              <a:latin typeface="Calibri"/>
            </a:endParaRPr>
          </a:p>
        </p:txBody>
      </p:sp>
      <p:sp>
        <p:nvSpPr>
          <p:cNvPr id="5" name="Ορθογώνιο 4"/>
          <p:cNvSpPr/>
          <p:nvPr/>
        </p:nvSpPr>
        <p:spPr>
          <a:xfrm>
            <a:off x="1524001" y="4848597"/>
            <a:ext cx="9150975" cy="2031325"/>
          </a:xfrm>
          <a:prstGeom prst="rect">
            <a:avLst/>
          </a:prstGeom>
        </p:spPr>
        <p:txBody>
          <a:bodyPr wrap="square">
            <a:spAutoFit/>
          </a:bodyPr>
          <a:lstStyle/>
          <a:p>
            <a:pPr algn="ctr"/>
            <a:r>
              <a:rPr lang="el-GR" dirty="0">
                <a:solidFill>
                  <a:prstClr val="black"/>
                </a:solidFill>
                <a:latin typeface="Calibri"/>
              </a:rPr>
              <a:t>Αντίθετα, το αιώρημα του σαπουνιού μπορεί να διαχωρίσει τη «βρωμιά» σε μικρότερα τμήματα, μια και η ανθρακική υδρόφοβη αλυσίδα μπορεί να διέλθει από την ελαιώδη επικάλυψή της. Καθώς αυτό γίνεται, κάθε μεμονωμένο σωματίδιο του ρύπου αναπτύσσει μία εξωτερική στοιβάδα </a:t>
            </a:r>
            <a:r>
              <a:rPr lang="el-GR" dirty="0" err="1">
                <a:solidFill>
                  <a:prstClr val="black"/>
                </a:solidFill>
                <a:latin typeface="Calibri"/>
              </a:rPr>
              <a:t>καρβοξυλικών</a:t>
            </a:r>
            <a:r>
              <a:rPr lang="el-GR" dirty="0">
                <a:solidFill>
                  <a:prstClr val="black"/>
                </a:solidFill>
                <a:latin typeface="Calibri"/>
              </a:rPr>
              <a:t> ιόντων και συνεπώς προβάλλεται προς την υδατική φάση  πιο συμβατά, θα έλεγε κανείς, μέσω της πολικής αυτής ομάδας. Τα τμήματα πια του ρύπου απωθούνται λόγω του εξωτερικού φορτίου, διασπείρονται προς την υδατική φάση και παίρνουν το δρόμο προς την αποχέτευση.  </a:t>
            </a:r>
          </a:p>
        </p:txBody>
      </p:sp>
    </p:spTree>
    <p:extLst>
      <p:ext uri="{BB962C8B-B14F-4D97-AF65-F5344CB8AC3E}">
        <p14:creationId xmlns:p14="http://schemas.microsoft.com/office/powerpoint/2010/main" val="114986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063552" y="523221"/>
            <a:ext cx="3810146" cy="461665"/>
          </a:xfrm>
          <a:prstGeom prst="rect">
            <a:avLst/>
          </a:prstGeom>
        </p:spPr>
        <p:txBody>
          <a:bodyPr wrap="none">
            <a:spAutoFit/>
          </a:bodyPr>
          <a:lstStyle/>
          <a:p>
            <a:r>
              <a:rPr lang="el-GR" sz="2400" b="1" dirty="0">
                <a:solidFill>
                  <a:srgbClr val="0070C0"/>
                </a:solidFill>
                <a:latin typeface="Calibri"/>
              </a:rPr>
              <a:t>Συνθετικά απορρυπαντικά </a:t>
            </a:r>
            <a:endParaRPr lang="el-GR" sz="2400" dirty="0">
              <a:solidFill>
                <a:srgbClr val="0070C0"/>
              </a:solidFill>
              <a:latin typeface="Calibri"/>
            </a:endParaRPr>
          </a:p>
        </p:txBody>
      </p:sp>
      <p:sp>
        <p:nvSpPr>
          <p:cNvPr id="3" name="Ορθογώνιο 2"/>
          <p:cNvSpPr/>
          <p:nvPr/>
        </p:nvSpPr>
        <p:spPr>
          <a:xfrm>
            <a:off x="1517026" y="0"/>
            <a:ext cx="2948115" cy="523220"/>
          </a:xfrm>
          <a:prstGeom prst="rect">
            <a:avLst/>
          </a:prstGeom>
        </p:spPr>
        <p:txBody>
          <a:bodyPr wrap="none">
            <a:spAutoFit/>
          </a:bodyPr>
          <a:lstStyle/>
          <a:p>
            <a:r>
              <a:rPr lang="en-GB" sz="2800" b="1" dirty="0">
                <a:solidFill>
                  <a:srgbClr val="0070C0"/>
                </a:solidFill>
                <a:latin typeface="Calibri"/>
              </a:rPr>
              <a:t>5.2 </a:t>
            </a:r>
            <a:r>
              <a:rPr lang="en-GB" sz="2800" b="1" dirty="0" err="1">
                <a:solidFill>
                  <a:srgbClr val="0070C0"/>
                </a:solidFill>
                <a:latin typeface="Calibri"/>
              </a:rPr>
              <a:t>Λί</a:t>
            </a:r>
            <a:r>
              <a:rPr lang="en-GB" sz="2800" b="1" dirty="0">
                <a:solidFill>
                  <a:srgbClr val="0070C0"/>
                </a:solidFill>
                <a:latin typeface="Calibri"/>
              </a:rPr>
              <a:t>πη και έλαια</a:t>
            </a:r>
            <a:endParaRPr lang="el-GR" sz="2800" b="1" dirty="0">
              <a:solidFill>
                <a:srgbClr val="0070C0"/>
              </a:solidFill>
              <a:latin typeface="Calibri"/>
            </a:endParaRPr>
          </a:p>
        </p:txBody>
      </p:sp>
      <p:pic>
        <p:nvPicPr>
          <p:cNvPr id="4" name="Picture 2"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944" y="1010477"/>
            <a:ext cx="4680520" cy="296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1775520" y="1052546"/>
            <a:ext cx="3600400" cy="3139321"/>
          </a:xfrm>
          <a:prstGeom prst="rect">
            <a:avLst/>
          </a:prstGeom>
        </p:spPr>
        <p:txBody>
          <a:bodyPr wrap="square">
            <a:spAutoFit/>
          </a:bodyPr>
          <a:lstStyle/>
          <a:p>
            <a:pPr algn="just"/>
            <a:r>
              <a:rPr lang="el-GR" dirty="0">
                <a:solidFill>
                  <a:prstClr val="black"/>
                </a:solidFill>
                <a:latin typeface="Calibri"/>
              </a:rPr>
              <a:t>Τα </a:t>
            </a:r>
            <a:r>
              <a:rPr lang="el-GR" i="1" dirty="0">
                <a:solidFill>
                  <a:prstClr val="black"/>
                </a:solidFill>
                <a:latin typeface="Calibri"/>
              </a:rPr>
              <a:t>συνθετικά απορρυπαντικά</a:t>
            </a:r>
            <a:r>
              <a:rPr lang="el-GR" dirty="0">
                <a:solidFill>
                  <a:prstClr val="black"/>
                </a:solidFill>
                <a:latin typeface="Calibri"/>
              </a:rPr>
              <a:t> δρουν με τον ίδιο τρόπο με τον οποίο δρουν και οι σάπωνες. Από άποψη δομής έχουν και αυτά μία μακριά, μη πολική, κορεσμένη, ανθρακική αλυσίδα με μία πολική ομάδα στο τέλος της. Οι πολικές ομάδες των περισσοτέρων συνθετικών απορρυπαντικών είναι θειικοί ή, καλύτερα, </a:t>
            </a:r>
            <a:r>
              <a:rPr lang="el-GR" dirty="0" err="1">
                <a:solidFill>
                  <a:prstClr val="black"/>
                </a:solidFill>
                <a:latin typeface="Calibri"/>
              </a:rPr>
              <a:t>σουλφονικοί</a:t>
            </a:r>
            <a:r>
              <a:rPr lang="el-GR" dirty="0">
                <a:solidFill>
                  <a:prstClr val="black"/>
                </a:solidFill>
                <a:latin typeface="Calibri"/>
              </a:rPr>
              <a:t> εστέρες ή θειικά άλατα του </a:t>
            </a:r>
            <a:r>
              <a:rPr lang="en-US" dirty="0">
                <a:solidFill>
                  <a:prstClr val="black"/>
                </a:solidFill>
                <a:latin typeface="Calibri"/>
              </a:rPr>
              <a:t>Na</a:t>
            </a:r>
            <a:r>
              <a:rPr lang="el-GR" dirty="0">
                <a:solidFill>
                  <a:prstClr val="black"/>
                </a:solidFill>
                <a:latin typeface="Calibri"/>
              </a:rPr>
              <a:t> π.χ. :</a:t>
            </a:r>
          </a:p>
        </p:txBody>
      </p:sp>
      <p:pic>
        <p:nvPicPr>
          <p:cNvPr id="96258" name="Picture 2"/>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063553" y="4408950"/>
            <a:ext cx="815654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33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6258"/>
                                        </p:tgtEl>
                                        <p:attrNameLst>
                                          <p:attrName>style.visibility</p:attrName>
                                        </p:attrNameLst>
                                      </p:cBhvr>
                                      <p:to>
                                        <p:strVal val="visible"/>
                                      </p:to>
                                    </p:set>
                                    <p:animEffect transition="in" filter="fade">
                                      <p:cBhvr>
                                        <p:cTn id="14" dur="1000"/>
                                        <p:tgtEl>
                                          <p:spTgt spid="96258"/>
                                        </p:tgtEl>
                                      </p:cBhvr>
                                    </p:animEffect>
                                    <p:anim calcmode="lin" valueType="num">
                                      <p:cBhvr>
                                        <p:cTn id="15" dur="1000" fill="hold"/>
                                        <p:tgtEl>
                                          <p:spTgt spid="96258"/>
                                        </p:tgtEl>
                                        <p:attrNameLst>
                                          <p:attrName>ppt_x</p:attrName>
                                        </p:attrNameLst>
                                      </p:cBhvr>
                                      <p:tavLst>
                                        <p:tav tm="0">
                                          <p:val>
                                            <p:strVal val="#ppt_x"/>
                                          </p:val>
                                        </p:tav>
                                        <p:tav tm="100000">
                                          <p:val>
                                            <p:strVal val="#ppt_x"/>
                                          </p:val>
                                        </p:tav>
                                      </p:tavLst>
                                    </p:anim>
                                    <p:anim calcmode="lin" valueType="num">
                                      <p:cBhvr>
                                        <p:cTn id="16" dur="1000" fill="hold"/>
                                        <p:tgtEl>
                                          <p:spTgt spid="962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063552" y="523221"/>
            <a:ext cx="3810146" cy="461665"/>
          </a:xfrm>
          <a:prstGeom prst="rect">
            <a:avLst/>
          </a:prstGeom>
        </p:spPr>
        <p:txBody>
          <a:bodyPr wrap="none">
            <a:spAutoFit/>
          </a:bodyPr>
          <a:lstStyle/>
          <a:p>
            <a:r>
              <a:rPr lang="el-GR" sz="2400" b="1" dirty="0">
                <a:solidFill>
                  <a:srgbClr val="0070C0"/>
                </a:solidFill>
                <a:latin typeface="Calibri"/>
              </a:rPr>
              <a:t>Συνθετικά απορρυπαντικά </a:t>
            </a:r>
            <a:endParaRPr lang="el-GR" sz="2400" dirty="0">
              <a:solidFill>
                <a:srgbClr val="0070C0"/>
              </a:solidFill>
              <a:latin typeface="Calibri"/>
            </a:endParaRPr>
          </a:p>
        </p:txBody>
      </p:sp>
      <p:sp>
        <p:nvSpPr>
          <p:cNvPr id="3" name="Ορθογώνιο 2"/>
          <p:cNvSpPr/>
          <p:nvPr/>
        </p:nvSpPr>
        <p:spPr>
          <a:xfrm>
            <a:off x="1517026" y="0"/>
            <a:ext cx="2948115" cy="523220"/>
          </a:xfrm>
          <a:prstGeom prst="rect">
            <a:avLst/>
          </a:prstGeom>
        </p:spPr>
        <p:txBody>
          <a:bodyPr wrap="none">
            <a:spAutoFit/>
          </a:bodyPr>
          <a:lstStyle/>
          <a:p>
            <a:r>
              <a:rPr lang="en-GB" sz="2800" b="1" dirty="0">
                <a:solidFill>
                  <a:srgbClr val="0070C0"/>
                </a:solidFill>
                <a:latin typeface="Calibri"/>
              </a:rPr>
              <a:t>5.2 </a:t>
            </a:r>
            <a:r>
              <a:rPr lang="en-GB" sz="2800" b="1" dirty="0" err="1">
                <a:solidFill>
                  <a:srgbClr val="0070C0"/>
                </a:solidFill>
                <a:latin typeface="Calibri"/>
              </a:rPr>
              <a:t>Λί</a:t>
            </a:r>
            <a:r>
              <a:rPr lang="en-GB" sz="2800" b="1" dirty="0">
                <a:solidFill>
                  <a:srgbClr val="0070C0"/>
                </a:solidFill>
                <a:latin typeface="Calibri"/>
              </a:rPr>
              <a:t>πη και έλαια</a:t>
            </a:r>
            <a:endParaRPr lang="el-GR" sz="2800" b="1" dirty="0">
              <a:solidFill>
                <a:srgbClr val="0070C0"/>
              </a:solidFill>
              <a:latin typeface="Calibri"/>
            </a:endParaRPr>
          </a:p>
        </p:txBody>
      </p:sp>
      <p:sp>
        <p:nvSpPr>
          <p:cNvPr id="4" name="Ορθογώνιο 3"/>
          <p:cNvSpPr/>
          <p:nvPr/>
        </p:nvSpPr>
        <p:spPr>
          <a:xfrm>
            <a:off x="2063552" y="1124744"/>
            <a:ext cx="7992888" cy="3416320"/>
          </a:xfrm>
          <a:prstGeom prst="rect">
            <a:avLst/>
          </a:prstGeom>
        </p:spPr>
        <p:txBody>
          <a:bodyPr wrap="square">
            <a:spAutoFit/>
          </a:bodyPr>
          <a:lstStyle/>
          <a:p>
            <a:pPr algn="ctr"/>
            <a:r>
              <a:rPr lang="el-GR" dirty="0">
                <a:solidFill>
                  <a:prstClr val="black"/>
                </a:solidFill>
                <a:latin typeface="Calibri"/>
              </a:rPr>
              <a:t>Στα τυπικά απορρυπαντικά το ν έχει τιμή ίση με 10 -14. </a:t>
            </a:r>
          </a:p>
          <a:p>
            <a:pPr algn="ctr"/>
            <a:r>
              <a:rPr lang="el-GR" dirty="0">
                <a:solidFill>
                  <a:prstClr val="black"/>
                </a:solidFill>
                <a:latin typeface="Calibri"/>
              </a:rPr>
              <a:t>Τα συνθετικά απορρυπαντικά παρουσιάζουν ένα σημαντικό πλεονέκτημα έναντι των σαπώνων  - και αυτό πέρα από το γεγονός ότι αυτά παρασκευάζονται από μη βρώσιμες ύλες . </a:t>
            </a:r>
          </a:p>
          <a:p>
            <a:pPr algn="ctr"/>
            <a:r>
              <a:rPr lang="el-GR" dirty="0">
                <a:solidFill>
                  <a:prstClr val="black"/>
                </a:solidFill>
                <a:latin typeface="Calibri"/>
              </a:rPr>
              <a:t>Λειτουργούν το ίδιο καλά και σε </a:t>
            </a:r>
            <a:r>
              <a:rPr lang="el-GR" dirty="0" err="1">
                <a:solidFill>
                  <a:prstClr val="black"/>
                </a:solidFill>
                <a:latin typeface="Calibri"/>
                <a:sym typeface="Symbol"/>
              </a:rPr>
              <a:t></a:t>
            </a:r>
            <a:r>
              <a:rPr lang="el-GR" dirty="0" err="1">
                <a:solidFill>
                  <a:prstClr val="black"/>
                </a:solidFill>
                <a:latin typeface="Calibri"/>
              </a:rPr>
              <a:t>σκληρό</a:t>
            </a:r>
            <a:r>
              <a:rPr lang="el-GR" dirty="0" err="1">
                <a:solidFill>
                  <a:prstClr val="black"/>
                </a:solidFill>
                <a:latin typeface="Calibri"/>
                <a:sym typeface="Symbol"/>
              </a:rPr>
              <a:t></a:t>
            </a:r>
            <a:r>
              <a:rPr lang="el-GR" dirty="0">
                <a:solidFill>
                  <a:prstClr val="black"/>
                </a:solidFill>
                <a:latin typeface="Calibri"/>
              </a:rPr>
              <a:t> νερό, το οποίο έχει μεγάλη περιεκτικότητα σε ιόντα </a:t>
            </a:r>
            <a:r>
              <a:rPr lang="en-US" dirty="0" err="1">
                <a:solidFill>
                  <a:prstClr val="black"/>
                </a:solidFill>
                <a:latin typeface="Calibri"/>
              </a:rPr>
              <a:t>Ca</a:t>
            </a:r>
            <a:r>
              <a:rPr lang="el-GR" baseline="30000" dirty="0">
                <a:solidFill>
                  <a:prstClr val="black"/>
                </a:solidFill>
                <a:latin typeface="Calibri"/>
              </a:rPr>
              <a:t>2+</a:t>
            </a:r>
            <a:r>
              <a:rPr lang="el-GR" dirty="0">
                <a:solidFill>
                  <a:prstClr val="black"/>
                </a:solidFill>
                <a:latin typeface="Calibri"/>
              </a:rPr>
              <a:t>, </a:t>
            </a:r>
            <a:r>
              <a:rPr lang="en-US" dirty="0">
                <a:solidFill>
                  <a:prstClr val="black"/>
                </a:solidFill>
                <a:latin typeface="Calibri"/>
              </a:rPr>
              <a:t>Mg</a:t>
            </a:r>
            <a:r>
              <a:rPr lang="el-GR" baseline="30000" dirty="0">
                <a:solidFill>
                  <a:prstClr val="black"/>
                </a:solidFill>
                <a:latin typeface="Calibri"/>
              </a:rPr>
              <a:t>2+</a:t>
            </a:r>
            <a:r>
              <a:rPr lang="el-GR" dirty="0">
                <a:solidFill>
                  <a:prstClr val="black"/>
                </a:solidFill>
                <a:latin typeface="Calibri"/>
              </a:rPr>
              <a:t>, </a:t>
            </a:r>
            <a:r>
              <a:rPr lang="en-US" dirty="0">
                <a:solidFill>
                  <a:prstClr val="black"/>
                </a:solidFill>
                <a:latin typeface="Calibri"/>
              </a:rPr>
              <a:t>Fe</a:t>
            </a:r>
            <a:r>
              <a:rPr lang="el-GR" baseline="30000" dirty="0">
                <a:solidFill>
                  <a:prstClr val="black"/>
                </a:solidFill>
                <a:latin typeface="Calibri"/>
              </a:rPr>
              <a:t>2+</a:t>
            </a:r>
            <a:r>
              <a:rPr lang="el-GR" dirty="0">
                <a:solidFill>
                  <a:prstClr val="black"/>
                </a:solidFill>
                <a:latin typeface="Calibri"/>
              </a:rPr>
              <a:t> και </a:t>
            </a:r>
            <a:r>
              <a:rPr lang="en-US" dirty="0">
                <a:solidFill>
                  <a:prstClr val="black"/>
                </a:solidFill>
                <a:latin typeface="Calibri"/>
              </a:rPr>
              <a:t>Fe</a:t>
            </a:r>
            <a:r>
              <a:rPr lang="el-GR" baseline="30000" dirty="0">
                <a:solidFill>
                  <a:prstClr val="black"/>
                </a:solidFill>
                <a:latin typeface="Calibri"/>
              </a:rPr>
              <a:t>3+</a:t>
            </a:r>
            <a:r>
              <a:rPr lang="el-GR" dirty="0">
                <a:solidFill>
                  <a:prstClr val="black"/>
                </a:solidFill>
                <a:latin typeface="Calibri"/>
              </a:rPr>
              <a:t>. Αυτό συμβαίνει διότι τα άλατα των </a:t>
            </a:r>
            <a:r>
              <a:rPr lang="el-GR" dirty="0" err="1">
                <a:solidFill>
                  <a:prstClr val="black"/>
                </a:solidFill>
                <a:latin typeface="Calibri"/>
              </a:rPr>
              <a:t>αλκυλοσουλφονικών</a:t>
            </a:r>
            <a:r>
              <a:rPr lang="el-GR" dirty="0">
                <a:solidFill>
                  <a:prstClr val="black"/>
                </a:solidFill>
                <a:latin typeface="Calibri"/>
              </a:rPr>
              <a:t> και όξινων θειικών </a:t>
            </a:r>
            <a:r>
              <a:rPr lang="el-GR" dirty="0" err="1">
                <a:solidFill>
                  <a:prstClr val="black"/>
                </a:solidFill>
                <a:latin typeface="Calibri"/>
              </a:rPr>
              <a:t>αλκυλίων</a:t>
            </a:r>
            <a:r>
              <a:rPr lang="el-GR" dirty="0">
                <a:solidFill>
                  <a:prstClr val="black"/>
                </a:solidFill>
                <a:latin typeface="Calibri"/>
              </a:rPr>
              <a:t> με </a:t>
            </a:r>
            <a:r>
              <a:rPr lang="en-US" dirty="0" err="1">
                <a:solidFill>
                  <a:prstClr val="black"/>
                </a:solidFill>
                <a:latin typeface="Calibri"/>
              </a:rPr>
              <a:t>Ca</a:t>
            </a:r>
            <a:r>
              <a:rPr lang="el-GR" dirty="0">
                <a:solidFill>
                  <a:prstClr val="black"/>
                </a:solidFill>
                <a:latin typeface="Calibri"/>
              </a:rPr>
              <a:t>, </a:t>
            </a:r>
            <a:r>
              <a:rPr lang="en-US" dirty="0">
                <a:solidFill>
                  <a:prstClr val="black"/>
                </a:solidFill>
                <a:latin typeface="Calibri"/>
              </a:rPr>
              <a:t>Mg</a:t>
            </a:r>
            <a:r>
              <a:rPr lang="el-GR" dirty="0">
                <a:solidFill>
                  <a:prstClr val="black"/>
                </a:solidFill>
                <a:latin typeface="Calibri"/>
              </a:rPr>
              <a:t> και </a:t>
            </a:r>
            <a:r>
              <a:rPr lang="en-US" dirty="0">
                <a:solidFill>
                  <a:prstClr val="black"/>
                </a:solidFill>
                <a:latin typeface="Calibri"/>
              </a:rPr>
              <a:t>Fe</a:t>
            </a:r>
            <a:r>
              <a:rPr lang="el-GR" dirty="0">
                <a:solidFill>
                  <a:prstClr val="black"/>
                </a:solidFill>
                <a:latin typeface="Calibri"/>
              </a:rPr>
              <a:t> είναι διαλυτά στο νερό και συνεπώς τα συνθετικά απορρυπαντικά παραμένουν ενεργά και σε τέτοιο περιβάλλον.</a:t>
            </a:r>
          </a:p>
          <a:p>
            <a:pPr algn="ctr"/>
            <a:r>
              <a:rPr lang="el-GR" dirty="0">
                <a:solidFill>
                  <a:prstClr val="black"/>
                </a:solidFill>
                <a:latin typeface="Calibri"/>
              </a:rPr>
              <a:t> Αντίθετα, τα αντίστοιχα άλατα των λιπαρών οξέων σχηματίζουν ιζήματα - τις γνωστές αποθέσεις στα είδη υγιεινής και κουζίνας -  και συνεπώς απενεργοποιούνται στο σκληρό νερό. </a:t>
            </a:r>
          </a:p>
        </p:txBody>
      </p:sp>
    </p:spTree>
    <p:extLst>
      <p:ext uri="{BB962C8B-B14F-4D97-AF65-F5344CB8AC3E}">
        <p14:creationId xmlns:p14="http://schemas.microsoft.com/office/powerpoint/2010/main" val="292205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063552" y="523221"/>
            <a:ext cx="5354992" cy="461665"/>
          </a:xfrm>
          <a:prstGeom prst="rect">
            <a:avLst/>
          </a:prstGeom>
        </p:spPr>
        <p:txBody>
          <a:bodyPr wrap="none">
            <a:spAutoFit/>
          </a:bodyPr>
          <a:lstStyle/>
          <a:p>
            <a:r>
              <a:rPr lang="el-GR" sz="2400" b="1" dirty="0">
                <a:solidFill>
                  <a:srgbClr val="0070C0"/>
                </a:solidFill>
                <a:latin typeface="Calibri"/>
              </a:rPr>
              <a:t>Βιολογικός ρόλος των λιπών και ελαίων.</a:t>
            </a:r>
            <a:endParaRPr lang="el-GR" sz="2400" dirty="0">
              <a:solidFill>
                <a:srgbClr val="0070C0"/>
              </a:solidFill>
              <a:latin typeface="Calibri"/>
            </a:endParaRPr>
          </a:p>
        </p:txBody>
      </p:sp>
      <p:sp>
        <p:nvSpPr>
          <p:cNvPr id="3" name="Ορθογώνιο 2"/>
          <p:cNvSpPr/>
          <p:nvPr/>
        </p:nvSpPr>
        <p:spPr>
          <a:xfrm>
            <a:off x="1517026" y="0"/>
            <a:ext cx="2948115" cy="523220"/>
          </a:xfrm>
          <a:prstGeom prst="rect">
            <a:avLst/>
          </a:prstGeom>
        </p:spPr>
        <p:txBody>
          <a:bodyPr wrap="none">
            <a:spAutoFit/>
          </a:bodyPr>
          <a:lstStyle/>
          <a:p>
            <a:r>
              <a:rPr lang="en-GB" sz="2800" b="1" dirty="0">
                <a:solidFill>
                  <a:srgbClr val="0070C0"/>
                </a:solidFill>
                <a:latin typeface="Calibri"/>
              </a:rPr>
              <a:t>5.2 </a:t>
            </a:r>
            <a:r>
              <a:rPr lang="en-GB" sz="2800" b="1" dirty="0" err="1">
                <a:solidFill>
                  <a:srgbClr val="0070C0"/>
                </a:solidFill>
                <a:latin typeface="Calibri"/>
              </a:rPr>
              <a:t>Λί</a:t>
            </a:r>
            <a:r>
              <a:rPr lang="en-GB" sz="2800" b="1" dirty="0">
                <a:solidFill>
                  <a:srgbClr val="0070C0"/>
                </a:solidFill>
                <a:latin typeface="Calibri"/>
              </a:rPr>
              <a:t>πη και έλαια</a:t>
            </a:r>
            <a:endParaRPr lang="el-GR" sz="2800" b="1" dirty="0">
              <a:solidFill>
                <a:srgbClr val="0070C0"/>
              </a:solidFill>
              <a:latin typeface="Calibri"/>
            </a:endParaRPr>
          </a:p>
        </p:txBody>
      </p:sp>
      <p:sp>
        <p:nvSpPr>
          <p:cNvPr id="4" name="Ορθογώνιο 3"/>
          <p:cNvSpPr/>
          <p:nvPr/>
        </p:nvSpPr>
        <p:spPr>
          <a:xfrm>
            <a:off x="1919536" y="1196752"/>
            <a:ext cx="8136904" cy="1477328"/>
          </a:xfrm>
          <a:prstGeom prst="rect">
            <a:avLst/>
          </a:prstGeom>
        </p:spPr>
        <p:txBody>
          <a:bodyPr wrap="square">
            <a:spAutoFit/>
          </a:bodyPr>
          <a:lstStyle/>
          <a:p>
            <a:pPr algn="ctr"/>
            <a:r>
              <a:rPr lang="el-GR" dirty="0">
                <a:solidFill>
                  <a:prstClr val="black"/>
                </a:solidFill>
                <a:latin typeface="Calibri"/>
              </a:rPr>
              <a:t>Ο κυριότερος ρόλος των λιπών στη διατροφή των θηλαστικών είναι σαν μία πηγή χημικής ενέργειας. Όταν τα γλυκερίδια αυτά μετατραπούν στον οργανισμό σε </a:t>
            </a:r>
            <a:r>
              <a:rPr lang="en-US" dirty="0">
                <a:solidFill>
                  <a:prstClr val="black"/>
                </a:solidFill>
                <a:latin typeface="Calibri"/>
              </a:rPr>
              <a:t>CO</a:t>
            </a:r>
            <a:r>
              <a:rPr lang="el-GR" baseline="-25000" dirty="0">
                <a:solidFill>
                  <a:prstClr val="black"/>
                </a:solidFill>
                <a:latin typeface="Calibri"/>
              </a:rPr>
              <a:t>2</a:t>
            </a:r>
            <a:r>
              <a:rPr lang="el-GR" dirty="0">
                <a:solidFill>
                  <a:prstClr val="black"/>
                </a:solidFill>
                <a:latin typeface="Calibri"/>
              </a:rPr>
              <a:t> και Η</a:t>
            </a:r>
            <a:r>
              <a:rPr lang="el-GR" baseline="-25000" dirty="0">
                <a:solidFill>
                  <a:prstClr val="black"/>
                </a:solidFill>
                <a:latin typeface="Calibri"/>
              </a:rPr>
              <a:t>2</a:t>
            </a:r>
            <a:r>
              <a:rPr lang="el-GR" dirty="0">
                <a:solidFill>
                  <a:prstClr val="black"/>
                </a:solidFill>
                <a:latin typeface="Calibri"/>
              </a:rPr>
              <a:t>Ο, δηλαδή όταν </a:t>
            </a:r>
            <a:r>
              <a:rPr lang="el-GR" b="1" i="1" dirty="0">
                <a:solidFill>
                  <a:prstClr val="black"/>
                </a:solidFill>
                <a:latin typeface="Calibri"/>
              </a:rPr>
              <a:t>μεταβολιστούν,</a:t>
            </a:r>
            <a:r>
              <a:rPr lang="el-GR" i="1" dirty="0">
                <a:solidFill>
                  <a:prstClr val="black"/>
                </a:solidFill>
                <a:latin typeface="Calibri"/>
              </a:rPr>
              <a:t> </a:t>
            </a:r>
            <a:r>
              <a:rPr lang="el-GR" dirty="0">
                <a:solidFill>
                  <a:prstClr val="black"/>
                </a:solidFill>
                <a:latin typeface="Calibri"/>
              </a:rPr>
              <a:t>αποδίδουν διπλάσιο αριθμό θερμίδων ανά </a:t>
            </a:r>
            <a:r>
              <a:rPr lang="en-US" dirty="0">
                <a:solidFill>
                  <a:prstClr val="black"/>
                </a:solidFill>
                <a:latin typeface="Calibri"/>
              </a:rPr>
              <a:t>g</a:t>
            </a:r>
            <a:r>
              <a:rPr lang="el-GR" dirty="0">
                <a:solidFill>
                  <a:prstClr val="black"/>
                </a:solidFill>
                <a:latin typeface="Calibri"/>
              </a:rPr>
              <a:t> από εκείνες που δίνουν τα σάκχαρα. Αυτό οφείλεται κυρίως στη μεγάλη αναλογία των δεσμών </a:t>
            </a:r>
            <a:r>
              <a:rPr lang="en-US" dirty="0">
                <a:solidFill>
                  <a:prstClr val="black"/>
                </a:solidFill>
                <a:latin typeface="Calibri"/>
              </a:rPr>
              <a:t>C</a:t>
            </a:r>
            <a:r>
              <a:rPr lang="el-GR" dirty="0">
                <a:solidFill>
                  <a:prstClr val="black"/>
                </a:solidFill>
                <a:latin typeface="Calibri"/>
              </a:rPr>
              <a:t>-</a:t>
            </a:r>
            <a:r>
              <a:rPr lang="en-US" dirty="0">
                <a:solidFill>
                  <a:prstClr val="black"/>
                </a:solidFill>
                <a:latin typeface="Calibri"/>
              </a:rPr>
              <a:t>H</a:t>
            </a:r>
            <a:r>
              <a:rPr lang="el-GR" dirty="0">
                <a:solidFill>
                  <a:prstClr val="black"/>
                </a:solidFill>
                <a:latin typeface="Calibri"/>
              </a:rPr>
              <a:t> ανά μόριο.</a:t>
            </a:r>
          </a:p>
        </p:txBody>
      </p:sp>
      <p:sp>
        <p:nvSpPr>
          <p:cNvPr id="5" name="Ορθογώνιο 4"/>
          <p:cNvSpPr/>
          <p:nvPr/>
        </p:nvSpPr>
        <p:spPr>
          <a:xfrm>
            <a:off x="1910906" y="2770941"/>
            <a:ext cx="8433566" cy="2862322"/>
          </a:xfrm>
          <a:prstGeom prst="rect">
            <a:avLst/>
          </a:prstGeom>
        </p:spPr>
        <p:txBody>
          <a:bodyPr wrap="square">
            <a:spAutoFit/>
          </a:bodyPr>
          <a:lstStyle/>
          <a:p>
            <a:pPr algn="ctr"/>
            <a:r>
              <a:rPr lang="el-GR" dirty="0">
                <a:solidFill>
                  <a:prstClr val="black"/>
                </a:solidFill>
                <a:latin typeface="Calibri"/>
              </a:rPr>
              <a:t>Τα γλυκερίδια είναι διανεμημένα σε όλα σχεδόν τα κύτταρα του σώματος, κυρίως όμως είναι αποθηκευμένα ως </a:t>
            </a:r>
            <a:r>
              <a:rPr lang="el-GR" i="1" dirty="0">
                <a:solidFill>
                  <a:prstClr val="black"/>
                </a:solidFill>
                <a:latin typeface="Calibri"/>
              </a:rPr>
              <a:t>σωματικό λίπος</a:t>
            </a:r>
            <a:r>
              <a:rPr lang="el-GR" dirty="0">
                <a:solidFill>
                  <a:prstClr val="black"/>
                </a:solidFill>
                <a:latin typeface="Calibri"/>
              </a:rPr>
              <a:t> σε μερικές «αποθήκες» από ειδικό συνδετικό ιστό, γνωστό με το όνομα λιπώδης ιστός. Στον ανθρώπινο οργανισμό τα </a:t>
            </a:r>
            <a:r>
              <a:rPr lang="el-GR" dirty="0" err="1">
                <a:solidFill>
                  <a:prstClr val="black"/>
                </a:solidFill>
                <a:latin typeface="Calibri"/>
              </a:rPr>
              <a:t>τριγλυκερίδια</a:t>
            </a:r>
            <a:r>
              <a:rPr lang="el-GR" dirty="0">
                <a:solidFill>
                  <a:prstClr val="black"/>
                </a:solidFill>
                <a:latin typeface="Calibri"/>
              </a:rPr>
              <a:t> μπορούν να συντίθενται και από τα τρία βασικά ήδη τροφών, δηλαδή τις πρωτεΐνες, τα σάκχαρα και κυρίως από τα λίπη και τα έλαια. </a:t>
            </a:r>
          </a:p>
          <a:p>
            <a:pPr algn="ctr"/>
            <a:r>
              <a:rPr lang="el-GR" dirty="0">
                <a:solidFill>
                  <a:prstClr val="black"/>
                </a:solidFill>
                <a:latin typeface="Calibri"/>
              </a:rPr>
              <a:t>Οι καταναλωτές στην Ευρώπη και στην Αμερική προτιμούσαν ιστορικά τα </a:t>
            </a:r>
            <a:r>
              <a:rPr lang="el-GR" i="1" dirty="0">
                <a:solidFill>
                  <a:prstClr val="black"/>
                </a:solidFill>
                <a:latin typeface="Calibri"/>
              </a:rPr>
              <a:t>ζωικά</a:t>
            </a:r>
            <a:r>
              <a:rPr lang="el-GR" dirty="0">
                <a:solidFill>
                  <a:prstClr val="black"/>
                </a:solidFill>
                <a:latin typeface="Calibri"/>
              </a:rPr>
              <a:t> λίπη (βούτυρο) τα οποία είναι στερεά, μια και η βάση τους είναι από κορεσμένα λιπαρά οξέα. Η αύξηση του πληθυσμού αλλά και η διαπίστωση ότι τα λίπη αυτά πέρα από κάποιο όριο είναι επιβλαβή, οδήγησε τόσο στην </a:t>
            </a:r>
            <a:r>
              <a:rPr lang="el-GR" i="1" dirty="0">
                <a:solidFill>
                  <a:prstClr val="black"/>
                </a:solidFill>
                <a:latin typeface="Calibri"/>
              </a:rPr>
              <a:t>υδρογόνωση </a:t>
            </a:r>
            <a:r>
              <a:rPr lang="el-GR" dirty="0">
                <a:solidFill>
                  <a:prstClr val="black"/>
                </a:solidFill>
                <a:latin typeface="Calibri"/>
              </a:rPr>
              <a:t>όσο και κύρια στην εκτεταμένη χρήση των </a:t>
            </a:r>
            <a:r>
              <a:rPr lang="el-GR" dirty="0" err="1">
                <a:solidFill>
                  <a:prstClr val="black"/>
                </a:solidFill>
                <a:latin typeface="Calibri"/>
              </a:rPr>
              <a:t>πολυακορέστων</a:t>
            </a:r>
            <a:r>
              <a:rPr lang="el-GR" dirty="0">
                <a:solidFill>
                  <a:prstClr val="black"/>
                </a:solidFill>
                <a:latin typeface="Calibri"/>
              </a:rPr>
              <a:t> ελαίων.</a:t>
            </a:r>
          </a:p>
        </p:txBody>
      </p:sp>
    </p:spTree>
    <p:extLst>
      <p:ext uri="{BB962C8B-B14F-4D97-AF65-F5344CB8AC3E}">
        <p14:creationId xmlns:p14="http://schemas.microsoft.com/office/powerpoint/2010/main" val="64039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063552" y="523221"/>
            <a:ext cx="5354992" cy="461665"/>
          </a:xfrm>
          <a:prstGeom prst="rect">
            <a:avLst/>
          </a:prstGeom>
        </p:spPr>
        <p:txBody>
          <a:bodyPr wrap="none">
            <a:spAutoFit/>
          </a:bodyPr>
          <a:lstStyle/>
          <a:p>
            <a:r>
              <a:rPr lang="el-GR" sz="2400" b="1" dirty="0">
                <a:solidFill>
                  <a:srgbClr val="0070C0"/>
                </a:solidFill>
                <a:latin typeface="Calibri"/>
              </a:rPr>
              <a:t>Βιολογικός ρόλος των λιπών και ελαίων.</a:t>
            </a:r>
            <a:endParaRPr lang="el-GR" sz="2400" dirty="0">
              <a:solidFill>
                <a:srgbClr val="0070C0"/>
              </a:solidFill>
              <a:latin typeface="Calibri"/>
            </a:endParaRPr>
          </a:p>
        </p:txBody>
      </p:sp>
      <p:sp>
        <p:nvSpPr>
          <p:cNvPr id="3" name="Ορθογώνιο 2"/>
          <p:cNvSpPr/>
          <p:nvPr/>
        </p:nvSpPr>
        <p:spPr>
          <a:xfrm>
            <a:off x="1517026" y="0"/>
            <a:ext cx="2948115" cy="523220"/>
          </a:xfrm>
          <a:prstGeom prst="rect">
            <a:avLst/>
          </a:prstGeom>
        </p:spPr>
        <p:txBody>
          <a:bodyPr wrap="none">
            <a:spAutoFit/>
          </a:bodyPr>
          <a:lstStyle/>
          <a:p>
            <a:r>
              <a:rPr lang="en-GB" sz="2800" b="1" dirty="0">
                <a:solidFill>
                  <a:srgbClr val="0070C0"/>
                </a:solidFill>
                <a:latin typeface="Calibri"/>
              </a:rPr>
              <a:t>5.2 </a:t>
            </a:r>
            <a:r>
              <a:rPr lang="en-GB" sz="2800" b="1" dirty="0" err="1">
                <a:solidFill>
                  <a:srgbClr val="0070C0"/>
                </a:solidFill>
                <a:latin typeface="Calibri"/>
              </a:rPr>
              <a:t>Λί</a:t>
            </a:r>
            <a:r>
              <a:rPr lang="en-GB" sz="2800" b="1" dirty="0">
                <a:solidFill>
                  <a:srgbClr val="0070C0"/>
                </a:solidFill>
                <a:latin typeface="Calibri"/>
              </a:rPr>
              <a:t>πη και έλαια</a:t>
            </a:r>
            <a:endParaRPr lang="el-GR" sz="2800" b="1" dirty="0">
              <a:solidFill>
                <a:srgbClr val="0070C0"/>
              </a:solidFill>
              <a:latin typeface="Calibri"/>
            </a:endParaRPr>
          </a:p>
        </p:txBody>
      </p:sp>
      <p:sp>
        <p:nvSpPr>
          <p:cNvPr id="4" name="Ορθογώνιο 3"/>
          <p:cNvSpPr/>
          <p:nvPr/>
        </p:nvSpPr>
        <p:spPr>
          <a:xfrm>
            <a:off x="2207568" y="1052736"/>
            <a:ext cx="7704856" cy="2308324"/>
          </a:xfrm>
          <a:prstGeom prst="rect">
            <a:avLst/>
          </a:prstGeom>
        </p:spPr>
        <p:txBody>
          <a:bodyPr wrap="square">
            <a:spAutoFit/>
          </a:bodyPr>
          <a:lstStyle/>
          <a:p>
            <a:pPr algn="ctr"/>
            <a:r>
              <a:rPr lang="el-GR" dirty="0">
                <a:solidFill>
                  <a:prstClr val="black"/>
                </a:solidFill>
                <a:latin typeface="Calibri"/>
              </a:rPr>
              <a:t>Κατά την πέψη, τα λίπη και έλαια δεν </a:t>
            </a:r>
            <a:r>
              <a:rPr lang="el-GR" dirty="0" err="1">
                <a:solidFill>
                  <a:prstClr val="black"/>
                </a:solidFill>
                <a:latin typeface="Calibri"/>
              </a:rPr>
              <a:t>υδρολύονται</a:t>
            </a:r>
            <a:r>
              <a:rPr lang="el-GR" dirty="0">
                <a:solidFill>
                  <a:prstClr val="black"/>
                </a:solidFill>
                <a:latin typeface="Calibri"/>
              </a:rPr>
              <a:t> στο στόμα ή στο στομάχι. Το ένζυμο </a:t>
            </a:r>
            <a:r>
              <a:rPr lang="el-GR" i="1" dirty="0" err="1">
                <a:solidFill>
                  <a:prstClr val="black"/>
                </a:solidFill>
                <a:latin typeface="Calibri"/>
              </a:rPr>
              <a:t>λιπάση</a:t>
            </a:r>
            <a:r>
              <a:rPr lang="el-GR" i="1" dirty="0">
                <a:solidFill>
                  <a:prstClr val="black"/>
                </a:solidFill>
                <a:latin typeface="Calibri"/>
              </a:rPr>
              <a:t>, </a:t>
            </a:r>
            <a:r>
              <a:rPr lang="el-GR" dirty="0">
                <a:solidFill>
                  <a:prstClr val="black"/>
                </a:solidFill>
                <a:latin typeface="Calibri"/>
              </a:rPr>
              <a:t>το οποίο εκκρίνεται από το </a:t>
            </a:r>
            <a:r>
              <a:rPr lang="el-GR" i="1" dirty="0">
                <a:solidFill>
                  <a:prstClr val="black"/>
                </a:solidFill>
                <a:latin typeface="Calibri"/>
              </a:rPr>
              <a:t>πάγκρεας,</a:t>
            </a:r>
            <a:r>
              <a:rPr lang="el-GR" dirty="0">
                <a:solidFill>
                  <a:prstClr val="black"/>
                </a:solidFill>
                <a:latin typeface="Calibri"/>
              </a:rPr>
              <a:t> καταλύει την υδρόλυση του </a:t>
            </a:r>
            <a:r>
              <a:rPr lang="el-GR" dirty="0" err="1">
                <a:solidFill>
                  <a:prstClr val="black"/>
                </a:solidFill>
                <a:latin typeface="Calibri"/>
              </a:rPr>
              <a:t>εστερικού</a:t>
            </a:r>
            <a:r>
              <a:rPr lang="el-GR" dirty="0">
                <a:solidFill>
                  <a:prstClr val="black"/>
                </a:solidFill>
                <a:latin typeface="Calibri"/>
              </a:rPr>
              <a:t> δεσμού στο λεπτό έντερο. Όμως το ένζυμο είναι διαλυτό στο νερό σε αντίθεση με τα λίπη. Με τη βοήθεια όμως των  χολικών αλάτων, τα οποία εκκρίνει το συκώτι, επιτυγχάνεται ο κατακερματισμός των σταγόνων των ελαίων σε ελαχιστότατα σταγονίδια, τα οποία έχουν μεγάλη επιφάνεια και επιτρέπουν το </a:t>
            </a:r>
            <a:r>
              <a:rPr lang="el-GR" dirty="0" err="1">
                <a:solidFill>
                  <a:prstClr val="black"/>
                </a:solidFill>
                <a:latin typeface="Calibri"/>
              </a:rPr>
              <a:t>υδατοδιαλυτό</a:t>
            </a:r>
            <a:r>
              <a:rPr lang="el-GR" dirty="0">
                <a:solidFill>
                  <a:prstClr val="black"/>
                </a:solidFill>
                <a:latin typeface="Calibri"/>
              </a:rPr>
              <a:t> ένζυμο να δράσει. Η δράση δηλαδή των χολικών αυτών αλάτων μοιάζει πολύ με εκείνη των απορρυπαντικών.</a:t>
            </a:r>
          </a:p>
        </p:txBody>
      </p:sp>
      <p:sp>
        <p:nvSpPr>
          <p:cNvPr id="5" name="Ορθογώνιο 4"/>
          <p:cNvSpPr/>
          <p:nvPr/>
        </p:nvSpPr>
        <p:spPr>
          <a:xfrm>
            <a:off x="1549172" y="3429000"/>
            <a:ext cx="6923092" cy="3416320"/>
          </a:xfrm>
          <a:prstGeom prst="rect">
            <a:avLst/>
          </a:prstGeom>
        </p:spPr>
        <p:txBody>
          <a:bodyPr wrap="square">
            <a:spAutoFit/>
          </a:bodyPr>
          <a:lstStyle/>
          <a:p>
            <a:r>
              <a:rPr lang="el-GR" dirty="0">
                <a:solidFill>
                  <a:prstClr val="black"/>
                </a:solidFill>
                <a:latin typeface="Calibri"/>
              </a:rPr>
              <a:t>Ένα  κοινό στερεό συνθετικό απορρυπαντικό έχει την παρακάτω μέση σύσταση:</a:t>
            </a:r>
          </a:p>
          <a:p>
            <a:r>
              <a:rPr lang="el-GR" dirty="0">
                <a:solidFill>
                  <a:prstClr val="black"/>
                </a:solidFill>
                <a:latin typeface="Calibri"/>
              </a:rPr>
              <a:t> </a:t>
            </a:r>
          </a:p>
          <a:p>
            <a:r>
              <a:rPr lang="el-GR" dirty="0">
                <a:solidFill>
                  <a:prstClr val="black"/>
                </a:solidFill>
                <a:latin typeface="Calibri"/>
              </a:rPr>
              <a:t>θειικό </a:t>
            </a:r>
            <a:r>
              <a:rPr lang="el-GR" dirty="0" err="1">
                <a:solidFill>
                  <a:prstClr val="black"/>
                </a:solidFill>
                <a:latin typeface="Calibri"/>
              </a:rPr>
              <a:t>αλκυλβενζoλ</a:t>
            </a:r>
            <a:r>
              <a:rPr lang="el-GR" dirty="0">
                <a:solidFill>
                  <a:prstClr val="black"/>
                </a:solidFill>
                <a:latin typeface="Calibri"/>
              </a:rPr>
              <a:t>-</a:t>
            </a:r>
          </a:p>
          <a:p>
            <a:r>
              <a:rPr lang="el-GR" dirty="0">
                <a:solidFill>
                  <a:prstClr val="black"/>
                </a:solidFill>
                <a:latin typeface="Calibri"/>
              </a:rPr>
              <a:t>νάτριο                         18%</a:t>
            </a:r>
          </a:p>
          <a:p>
            <a:r>
              <a:rPr lang="el-GR" dirty="0" err="1">
                <a:solidFill>
                  <a:prstClr val="black"/>
                </a:solidFill>
                <a:latin typeface="Calibri"/>
              </a:rPr>
              <a:t>τριπολυφωσφορικο</a:t>
            </a:r>
            <a:r>
              <a:rPr lang="el-GR" dirty="0">
                <a:solidFill>
                  <a:prstClr val="black"/>
                </a:solidFill>
                <a:latin typeface="Calibri"/>
              </a:rPr>
              <a:t>-</a:t>
            </a:r>
          </a:p>
          <a:p>
            <a:r>
              <a:rPr lang="el-GR" dirty="0">
                <a:solidFill>
                  <a:prstClr val="black"/>
                </a:solidFill>
                <a:latin typeface="Calibri"/>
              </a:rPr>
              <a:t>νάτριο                          50%</a:t>
            </a:r>
          </a:p>
          <a:p>
            <a:r>
              <a:rPr lang="el-GR" dirty="0" err="1">
                <a:solidFill>
                  <a:prstClr val="black"/>
                </a:solidFill>
                <a:latin typeface="Calibri"/>
              </a:rPr>
              <a:t>αφροματοποιητή</a:t>
            </a:r>
            <a:r>
              <a:rPr lang="el-GR" dirty="0">
                <a:solidFill>
                  <a:prstClr val="black"/>
                </a:solidFill>
                <a:latin typeface="Calibri"/>
              </a:rPr>
              <a:t>          3%</a:t>
            </a:r>
          </a:p>
          <a:p>
            <a:r>
              <a:rPr lang="el-GR" dirty="0" err="1">
                <a:solidFill>
                  <a:prstClr val="black"/>
                </a:solidFill>
                <a:latin typeface="Calibri"/>
              </a:rPr>
              <a:t>λαμπρυντικό</a:t>
            </a:r>
            <a:r>
              <a:rPr lang="el-GR" dirty="0">
                <a:solidFill>
                  <a:prstClr val="black"/>
                </a:solidFill>
                <a:latin typeface="Calibri"/>
              </a:rPr>
              <a:t>                 3%</a:t>
            </a:r>
          </a:p>
          <a:p>
            <a:r>
              <a:rPr lang="el-GR" dirty="0" err="1">
                <a:solidFill>
                  <a:prstClr val="black"/>
                </a:solidFill>
                <a:latin typeface="Calibri"/>
              </a:rPr>
              <a:t>αποκονιοτικό</a:t>
            </a:r>
            <a:r>
              <a:rPr lang="el-GR" dirty="0">
                <a:solidFill>
                  <a:prstClr val="black"/>
                </a:solidFill>
                <a:latin typeface="Calibri"/>
              </a:rPr>
              <a:t>                3%</a:t>
            </a:r>
          </a:p>
          <a:p>
            <a:r>
              <a:rPr lang="el-GR" dirty="0">
                <a:solidFill>
                  <a:prstClr val="black"/>
                </a:solidFill>
                <a:latin typeface="Calibri"/>
              </a:rPr>
              <a:t>νερό και ανόργανο </a:t>
            </a:r>
          </a:p>
          <a:p>
            <a:r>
              <a:rPr lang="el-GR" dirty="0" err="1">
                <a:solidFill>
                  <a:prstClr val="black"/>
                </a:solidFill>
                <a:latin typeface="Calibri"/>
              </a:rPr>
              <a:t>πληρωτικό</a:t>
            </a:r>
            <a:r>
              <a:rPr lang="el-GR" dirty="0">
                <a:solidFill>
                  <a:prstClr val="black"/>
                </a:solidFill>
                <a:latin typeface="Calibri"/>
              </a:rPr>
              <a:t>                   20%.</a:t>
            </a:r>
          </a:p>
        </p:txBody>
      </p:sp>
      <p:sp>
        <p:nvSpPr>
          <p:cNvPr id="6" name="Ορθογώνιο 5"/>
          <p:cNvSpPr/>
          <p:nvPr/>
        </p:nvSpPr>
        <p:spPr>
          <a:xfrm>
            <a:off x="5447928" y="4259998"/>
            <a:ext cx="4572000" cy="2031325"/>
          </a:xfrm>
          <a:prstGeom prst="rect">
            <a:avLst/>
          </a:prstGeom>
        </p:spPr>
        <p:txBody>
          <a:bodyPr>
            <a:spAutoFit/>
          </a:bodyPr>
          <a:lstStyle/>
          <a:p>
            <a:pPr algn="just"/>
            <a:r>
              <a:rPr lang="el-GR" dirty="0">
                <a:solidFill>
                  <a:prstClr val="black"/>
                </a:solidFill>
                <a:latin typeface="Calibri"/>
                <a:sym typeface="Symbol"/>
              </a:rPr>
              <a:t></a:t>
            </a:r>
            <a:r>
              <a:rPr lang="el-GR" dirty="0">
                <a:solidFill>
                  <a:prstClr val="black"/>
                </a:solidFill>
                <a:latin typeface="Calibri"/>
              </a:rPr>
              <a:t> Η παρουσία  του </a:t>
            </a:r>
            <a:r>
              <a:rPr lang="el-GR" dirty="0" err="1">
                <a:solidFill>
                  <a:prstClr val="black"/>
                </a:solidFill>
                <a:latin typeface="Calibri"/>
              </a:rPr>
              <a:t>τριπολυφωσφορικού</a:t>
            </a:r>
            <a:r>
              <a:rPr lang="el-GR" dirty="0">
                <a:solidFill>
                  <a:prstClr val="black"/>
                </a:solidFill>
                <a:latin typeface="Calibri"/>
              </a:rPr>
              <a:t> νατρίου  σε μεγάλη αναλογία στα συνθετικά απορρυπαντικά δημιούργησε το φαινόμενο του </a:t>
            </a:r>
            <a:r>
              <a:rPr lang="el-GR" i="1" dirty="0">
                <a:solidFill>
                  <a:prstClr val="black"/>
                </a:solidFill>
                <a:latin typeface="Calibri"/>
              </a:rPr>
              <a:t>ευτροφισμού</a:t>
            </a:r>
            <a:r>
              <a:rPr lang="el-GR" dirty="0">
                <a:solidFill>
                  <a:prstClr val="black"/>
                </a:solidFill>
                <a:latin typeface="Calibri"/>
              </a:rPr>
              <a:t>. Η προσπάθεια αντικατάστασής του με Ν(</a:t>
            </a:r>
            <a:r>
              <a:rPr lang="en-US" dirty="0">
                <a:solidFill>
                  <a:prstClr val="black"/>
                </a:solidFill>
                <a:latin typeface="Calibri"/>
              </a:rPr>
              <a:t>CH</a:t>
            </a:r>
            <a:r>
              <a:rPr lang="el-GR" baseline="-25000" dirty="0">
                <a:solidFill>
                  <a:prstClr val="black"/>
                </a:solidFill>
                <a:latin typeface="Calibri"/>
              </a:rPr>
              <a:t>2</a:t>
            </a:r>
            <a:r>
              <a:rPr lang="en-US" dirty="0">
                <a:solidFill>
                  <a:prstClr val="black"/>
                </a:solidFill>
                <a:latin typeface="Calibri"/>
              </a:rPr>
              <a:t>COOH</a:t>
            </a:r>
            <a:r>
              <a:rPr lang="el-GR" dirty="0">
                <a:solidFill>
                  <a:prstClr val="black"/>
                </a:solidFill>
                <a:latin typeface="Calibri"/>
              </a:rPr>
              <a:t>)</a:t>
            </a:r>
            <a:r>
              <a:rPr lang="el-GR" baseline="-25000" dirty="0">
                <a:solidFill>
                  <a:prstClr val="black"/>
                </a:solidFill>
                <a:latin typeface="Calibri"/>
              </a:rPr>
              <a:t>3</a:t>
            </a:r>
            <a:r>
              <a:rPr lang="el-GR" dirty="0">
                <a:solidFill>
                  <a:prstClr val="black"/>
                </a:solidFill>
                <a:latin typeface="Calibri"/>
              </a:rPr>
              <a:t>, </a:t>
            </a:r>
            <a:r>
              <a:rPr lang="el-GR" dirty="0" err="1">
                <a:solidFill>
                  <a:prstClr val="black"/>
                </a:solidFill>
                <a:latin typeface="Calibri"/>
              </a:rPr>
              <a:t>νιτρίλοτριοξικό</a:t>
            </a:r>
            <a:r>
              <a:rPr lang="el-GR" dirty="0">
                <a:solidFill>
                  <a:prstClr val="black"/>
                </a:solidFill>
                <a:latin typeface="Calibri"/>
              </a:rPr>
              <a:t> </a:t>
            </a:r>
            <a:r>
              <a:rPr lang="el-GR" dirty="0" err="1">
                <a:solidFill>
                  <a:prstClr val="black"/>
                </a:solidFill>
                <a:latin typeface="Calibri"/>
              </a:rPr>
              <a:t>οξύ,ΝΤΑ</a:t>
            </a:r>
            <a:r>
              <a:rPr lang="el-GR" dirty="0">
                <a:solidFill>
                  <a:prstClr val="black"/>
                </a:solidFill>
                <a:latin typeface="Calibri"/>
              </a:rPr>
              <a:t>,  δεν ευοδώθηκε, μια και αυτό αποδείχτηκε καρκινογόνο.</a:t>
            </a:r>
          </a:p>
        </p:txBody>
      </p:sp>
    </p:spTree>
    <p:extLst>
      <p:ext uri="{BB962C8B-B14F-4D97-AF65-F5344CB8AC3E}">
        <p14:creationId xmlns:p14="http://schemas.microsoft.com/office/powerpoint/2010/main" val="18311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8" name="Group 4"/>
          <p:cNvGrpSpPr>
            <a:grpSpLocks/>
          </p:cNvGrpSpPr>
          <p:nvPr/>
        </p:nvGrpSpPr>
        <p:grpSpPr bwMode="auto">
          <a:xfrm>
            <a:off x="1524000" y="188914"/>
            <a:ext cx="8923338" cy="2678113"/>
            <a:chOff x="0" y="119"/>
            <a:chExt cx="5621" cy="1687"/>
          </a:xfrm>
        </p:grpSpPr>
        <p:grpSp>
          <p:nvGrpSpPr>
            <p:cNvPr id="103429" name="Group 5"/>
            <p:cNvGrpSpPr>
              <a:grpSpLocks/>
            </p:cNvGrpSpPr>
            <p:nvPr/>
          </p:nvGrpSpPr>
          <p:grpSpPr bwMode="auto">
            <a:xfrm>
              <a:off x="158" y="119"/>
              <a:ext cx="4321" cy="617"/>
              <a:chOff x="158" y="119"/>
              <a:chExt cx="4321" cy="617"/>
            </a:xfrm>
          </p:grpSpPr>
          <p:sp>
            <p:nvSpPr>
              <p:cNvPr id="103430" name="Rectangle 6"/>
              <p:cNvSpPr>
                <a:spLocks noChangeArrowheads="1"/>
              </p:cNvSpPr>
              <p:nvPr/>
            </p:nvSpPr>
            <p:spPr bwMode="auto">
              <a:xfrm>
                <a:off x="612" y="436"/>
                <a:ext cx="38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400" b="1">
                    <a:solidFill>
                      <a:srgbClr val="0000FF"/>
                    </a:solidFill>
                    <a:latin typeface="Calibri"/>
                    <a:cs typeface="Times New Roman" pitchFamily="18" charset="0"/>
                  </a:rPr>
                  <a:t>4.2 Γαλακτικό οξύ ή 2-υδροξυπροπανικό οξύ</a:t>
                </a:r>
                <a:r>
                  <a:rPr lang="en-US">
                    <a:solidFill>
                      <a:prstClr val="black"/>
                    </a:solidFill>
                    <a:latin typeface="Calibri"/>
                  </a:rPr>
                  <a:t> </a:t>
                </a:r>
              </a:p>
            </p:txBody>
          </p:sp>
          <p:grpSp>
            <p:nvGrpSpPr>
              <p:cNvPr id="103431" name="Group 7"/>
              <p:cNvGrpSpPr>
                <a:grpSpLocks/>
              </p:cNvGrpSpPr>
              <p:nvPr/>
            </p:nvGrpSpPr>
            <p:grpSpPr bwMode="auto">
              <a:xfrm>
                <a:off x="158" y="119"/>
                <a:ext cx="2492" cy="617"/>
                <a:chOff x="340" y="164"/>
                <a:chExt cx="2492" cy="617"/>
              </a:xfrm>
            </p:grpSpPr>
            <p:sp>
              <p:nvSpPr>
                <p:cNvPr id="103432" name="WordArt 8"/>
                <p:cNvSpPr>
                  <a:spLocks noChangeArrowheads="1" noChangeShapeType="1" noTextEdit="1"/>
                </p:cNvSpPr>
                <p:nvPr/>
              </p:nvSpPr>
              <p:spPr bwMode="auto">
                <a:xfrm>
                  <a:off x="340" y="164"/>
                  <a:ext cx="385" cy="61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l-GR" sz="3600" kern="10">
                      <a:solidFill>
                        <a:srgbClr val="0000FF"/>
                      </a:solidFill>
                      <a:latin typeface="Arial Black"/>
                    </a:rPr>
                    <a:t>4</a:t>
                  </a:r>
                </a:p>
              </p:txBody>
            </p:sp>
            <p:sp>
              <p:nvSpPr>
                <p:cNvPr id="103433" name="Rectangle 9"/>
                <p:cNvSpPr>
                  <a:spLocks noChangeArrowheads="1"/>
                </p:cNvSpPr>
                <p:nvPr/>
              </p:nvSpPr>
              <p:spPr bwMode="auto">
                <a:xfrm>
                  <a:off x="793" y="216"/>
                  <a:ext cx="203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800" b="1">
                      <a:solidFill>
                        <a:srgbClr val="0033CC"/>
                      </a:solidFill>
                      <a:latin typeface="Calibri"/>
                      <a:cs typeface="Times New Roman" pitchFamily="18" charset="0"/>
                    </a:rPr>
                    <a:t>ΚΑΡΒΟΞΥΛΙΚΑ ΟΞΕΑ</a:t>
                  </a:r>
                  <a:r>
                    <a:rPr lang="en-US">
                      <a:solidFill>
                        <a:prstClr val="black"/>
                      </a:solidFill>
                      <a:latin typeface="Calibri"/>
                    </a:rPr>
                    <a:t> </a:t>
                  </a:r>
                </a:p>
              </p:txBody>
            </p:sp>
          </p:grpSp>
        </p:grpSp>
        <p:sp>
          <p:nvSpPr>
            <p:cNvPr id="103434" name="Rectangle 10"/>
            <p:cNvSpPr>
              <a:spLocks noChangeArrowheads="1"/>
            </p:cNvSpPr>
            <p:nvPr/>
          </p:nvSpPr>
          <p:spPr bwMode="auto">
            <a:xfrm>
              <a:off x="0" y="1573"/>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solidFill>
                  <a:prstClr val="black"/>
                </a:solidFill>
                <a:latin typeface="Calibri"/>
              </a:endParaRPr>
            </a:p>
          </p:txBody>
        </p:sp>
        <p:graphicFrame>
          <p:nvGraphicFramePr>
            <p:cNvPr id="103435" name="Object 11"/>
            <p:cNvGraphicFramePr>
              <a:graphicFrameLocks noChangeAspect="1"/>
            </p:cNvGraphicFramePr>
            <p:nvPr/>
          </p:nvGraphicFramePr>
          <p:xfrm>
            <a:off x="4105" y="164"/>
            <a:ext cx="1516" cy="1469"/>
          </p:xfrm>
          <a:graphic>
            <a:graphicData uri="http://schemas.openxmlformats.org/presentationml/2006/ole">
              <mc:AlternateContent xmlns:mc="http://schemas.openxmlformats.org/markup-compatibility/2006">
                <mc:Choice xmlns:v="urn:schemas-microsoft-com:vml" Requires="v">
                  <p:oleObj spid="_x0000_s3074" r:id="rId3" imgW="2703332" imgH="2618355" progId="MSPhotoEd.3">
                    <p:embed/>
                  </p:oleObj>
                </mc:Choice>
                <mc:Fallback>
                  <p:oleObj r:id="rId3" imgW="2703332" imgH="2618355" progId="MSPhotoEd.3">
                    <p:embed/>
                    <p:pic>
                      <p:nvPicPr>
                        <p:cNvPr id="103435" name="Object 11"/>
                        <p:cNvPicPr>
                          <a:picLocks noChangeAspect="1" noChangeArrowheads="1"/>
                        </p:cNvPicPr>
                        <p:nvPr/>
                      </p:nvPicPr>
                      <p:blipFill>
                        <a:blip r:embed="rId4">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4105" y="164"/>
                          <a:ext cx="1516" cy="14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3437" name="Rectangle 13"/>
          <p:cNvSpPr>
            <a:spLocks noChangeArrowheads="1"/>
          </p:cNvSpPr>
          <p:nvPr/>
        </p:nvSpPr>
        <p:spPr bwMode="auto">
          <a:xfrm>
            <a:off x="2208214" y="1341439"/>
            <a:ext cx="6624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l-GR" sz="2000" b="1">
                <a:solidFill>
                  <a:srgbClr val="0000FF"/>
                </a:solidFill>
                <a:latin typeface="Calibri"/>
                <a:cs typeface="Times New Roman" pitchFamily="18" charset="0"/>
              </a:rPr>
              <a:t>Φυσικές Ιδιότητες</a:t>
            </a:r>
            <a:endParaRPr lang="el-GR" sz="2000">
              <a:solidFill>
                <a:prstClr val="black"/>
              </a:solidFill>
              <a:latin typeface="Calibri"/>
              <a:cs typeface="Times New Roman" pitchFamily="18" charset="0"/>
            </a:endParaRPr>
          </a:p>
          <a:p>
            <a:pPr eaLnBrk="0" hangingPunct="0"/>
            <a:r>
              <a:rPr lang="el-GR" sz="2000">
                <a:solidFill>
                  <a:prstClr val="black"/>
                </a:solidFill>
                <a:latin typeface="Calibri"/>
                <a:cs typeface="Times New Roman" pitchFamily="18" charset="0"/>
              </a:rPr>
              <a:t>Το γαλακτικό οξύ είναι άχρωμο στερεό, κρυσταλλικό, υγροσκοπικό, διαλύεται στο νερό και στο οινόπνευμα.</a:t>
            </a:r>
            <a:r>
              <a:rPr lang="en-US">
                <a:solidFill>
                  <a:prstClr val="black"/>
                </a:solidFill>
                <a:latin typeface="Calibri"/>
              </a:rPr>
              <a:t> </a:t>
            </a:r>
          </a:p>
        </p:txBody>
      </p:sp>
      <p:sp>
        <p:nvSpPr>
          <p:cNvPr id="103439" name="Rectangle 15"/>
          <p:cNvSpPr>
            <a:spLocks noChangeArrowheads="1"/>
          </p:cNvSpPr>
          <p:nvPr/>
        </p:nvSpPr>
        <p:spPr bwMode="auto">
          <a:xfrm>
            <a:off x="4872039" y="2419321"/>
            <a:ext cx="21165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000" b="1">
                <a:solidFill>
                  <a:srgbClr val="0000FF"/>
                </a:solidFill>
                <a:latin typeface="Calibri"/>
                <a:cs typeface="Times New Roman" pitchFamily="18" charset="0"/>
              </a:rPr>
              <a:t>Χημικές Ιδιότητες</a:t>
            </a:r>
            <a:r>
              <a:rPr lang="en-US" sz="2000">
                <a:solidFill>
                  <a:prstClr val="black"/>
                </a:solidFill>
                <a:latin typeface="Calibri"/>
              </a:rPr>
              <a:t> </a:t>
            </a:r>
          </a:p>
        </p:txBody>
      </p:sp>
      <p:sp>
        <p:nvSpPr>
          <p:cNvPr id="103441" name="Rectangle 17"/>
          <p:cNvSpPr>
            <a:spLocks noChangeArrowheads="1"/>
          </p:cNvSpPr>
          <p:nvPr/>
        </p:nvSpPr>
        <p:spPr bwMode="auto">
          <a:xfrm>
            <a:off x="2568575" y="3141664"/>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000" b="1" i="1">
                <a:solidFill>
                  <a:prstClr val="black"/>
                </a:solidFill>
                <a:latin typeface="Calibri"/>
                <a:cs typeface="Times New Roman" pitchFamily="18" charset="0"/>
              </a:rPr>
              <a:t>Ιδιότητες οξέος</a:t>
            </a:r>
            <a:r>
              <a:rPr lang="el-GR">
                <a:solidFill>
                  <a:prstClr val="black"/>
                </a:solidFill>
                <a:latin typeface="Calibri"/>
              </a:rPr>
              <a:t> </a:t>
            </a:r>
          </a:p>
        </p:txBody>
      </p:sp>
      <p:sp>
        <p:nvSpPr>
          <p:cNvPr id="103443" name="Rectangle 19"/>
          <p:cNvSpPr>
            <a:spLocks noChangeArrowheads="1"/>
          </p:cNvSpPr>
          <p:nvPr/>
        </p:nvSpPr>
        <p:spPr bwMode="auto">
          <a:xfrm>
            <a:off x="7464426" y="3141664"/>
            <a:ext cx="2327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000" b="1" i="1">
                <a:solidFill>
                  <a:prstClr val="black"/>
                </a:solidFill>
                <a:latin typeface="Calibri"/>
                <a:cs typeface="Times New Roman" pitchFamily="18" charset="0"/>
              </a:rPr>
              <a:t>Ιδιότητες αλκοόλης</a:t>
            </a:r>
            <a:r>
              <a:rPr lang="en-US">
                <a:solidFill>
                  <a:prstClr val="black"/>
                </a:solidFill>
                <a:latin typeface="Calibri"/>
              </a:rPr>
              <a:t> </a:t>
            </a:r>
          </a:p>
        </p:txBody>
      </p:sp>
      <p:sp>
        <p:nvSpPr>
          <p:cNvPr id="103444" name="AutoShape 20"/>
          <p:cNvSpPr>
            <a:spLocks noChangeArrowheads="1"/>
          </p:cNvSpPr>
          <p:nvPr/>
        </p:nvSpPr>
        <p:spPr bwMode="auto">
          <a:xfrm rot="19522921">
            <a:off x="4368801" y="2852738"/>
            <a:ext cx="576263" cy="215900"/>
          </a:xfrm>
          <a:prstGeom prst="leftArrow">
            <a:avLst>
              <a:gd name="adj1" fmla="val 50000"/>
              <a:gd name="adj2" fmla="val 66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solidFill>
                <a:prstClr val="black"/>
              </a:solidFill>
              <a:latin typeface="Calibri"/>
            </a:endParaRPr>
          </a:p>
        </p:txBody>
      </p:sp>
      <p:sp>
        <p:nvSpPr>
          <p:cNvPr id="103445" name="AutoShape 21"/>
          <p:cNvSpPr>
            <a:spLocks noChangeArrowheads="1"/>
          </p:cNvSpPr>
          <p:nvPr/>
        </p:nvSpPr>
        <p:spPr bwMode="auto">
          <a:xfrm rot="13443702">
            <a:off x="7032626" y="2852738"/>
            <a:ext cx="576263" cy="215900"/>
          </a:xfrm>
          <a:prstGeom prst="leftArrow">
            <a:avLst>
              <a:gd name="adj1" fmla="val 50000"/>
              <a:gd name="adj2" fmla="val 66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solidFill>
                <a:prstClr val="black"/>
              </a:solidFill>
              <a:latin typeface="Calibri"/>
            </a:endParaRPr>
          </a:p>
        </p:txBody>
      </p:sp>
      <p:grpSp>
        <p:nvGrpSpPr>
          <p:cNvPr id="103449" name="Group 25"/>
          <p:cNvGrpSpPr>
            <a:grpSpLocks/>
          </p:cNvGrpSpPr>
          <p:nvPr/>
        </p:nvGrpSpPr>
        <p:grpSpPr bwMode="auto">
          <a:xfrm>
            <a:off x="1524000" y="3620338"/>
            <a:ext cx="4572000" cy="961186"/>
            <a:chOff x="158" y="2371"/>
            <a:chExt cx="2903" cy="636"/>
          </a:xfrm>
        </p:grpSpPr>
        <p:graphicFrame>
          <p:nvGraphicFramePr>
            <p:cNvPr id="103446" name="Object 22"/>
            <p:cNvGraphicFramePr>
              <a:graphicFrameLocks noChangeAspect="1"/>
            </p:cNvGraphicFramePr>
            <p:nvPr/>
          </p:nvGraphicFramePr>
          <p:xfrm>
            <a:off x="158" y="2704"/>
            <a:ext cx="2903" cy="303"/>
          </p:xfrm>
          <a:graphic>
            <a:graphicData uri="http://schemas.openxmlformats.org/presentationml/2006/ole">
              <mc:AlternateContent xmlns:mc="http://schemas.openxmlformats.org/markup-compatibility/2006">
                <mc:Choice xmlns:v="urn:schemas-microsoft-com:vml" Requires="v">
                  <p:oleObj spid="_x0000_s3075" r:id="rId5" imgW="3804840" imgH="396000" progId="">
                    <p:embed/>
                  </p:oleObj>
                </mc:Choice>
                <mc:Fallback>
                  <p:oleObj r:id="rId5" imgW="3804840" imgH="396000" progId="">
                    <p:embed/>
                    <p:pic>
                      <p:nvPicPr>
                        <p:cNvPr id="103446"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 y="2704"/>
                          <a:ext cx="2903"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48" name="Rectangle 24"/>
            <p:cNvSpPr>
              <a:spLocks noChangeArrowheads="1"/>
            </p:cNvSpPr>
            <p:nvPr/>
          </p:nvSpPr>
          <p:spPr bwMode="auto">
            <a:xfrm>
              <a:off x="204" y="2371"/>
              <a:ext cx="1073"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solidFill>
                    <a:prstClr val="black"/>
                  </a:solidFill>
                  <a:latin typeface="Calibri"/>
                  <a:cs typeface="Times New Roman" pitchFamily="18" charset="0"/>
                </a:rPr>
                <a:t>Εξουδετέρωση:</a:t>
              </a:r>
              <a:r>
                <a:rPr lang="en-US">
                  <a:solidFill>
                    <a:prstClr val="black"/>
                  </a:solidFill>
                  <a:latin typeface="Calibri"/>
                </a:rPr>
                <a:t> </a:t>
              </a:r>
            </a:p>
          </p:txBody>
        </p:sp>
      </p:grpSp>
      <p:grpSp>
        <p:nvGrpSpPr>
          <p:cNvPr id="103459" name="Group 35"/>
          <p:cNvGrpSpPr>
            <a:grpSpLocks/>
          </p:cNvGrpSpPr>
          <p:nvPr/>
        </p:nvGrpSpPr>
        <p:grpSpPr bwMode="auto">
          <a:xfrm>
            <a:off x="6311901" y="3629025"/>
            <a:ext cx="4359275" cy="1492250"/>
            <a:chOff x="3016" y="2286"/>
            <a:chExt cx="2746" cy="940"/>
          </a:xfrm>
        </p:grpSpPr>
        <p:grpSp>
          <p:nvGrpSpPr>
            <p:cNvPr id="103453" name="Group 29"/>
            <p:cNvGrpSpPr>
              <a:grpSpLocks/>
            </p:cNvGrpSpPr>
            <p:nvPr/>
          </p:nvGrpSpPr>
          <p:grpSpPr bwMode="auto">
            <a:xfrm>
              <a:off x="3016" y="2286"/>
              <a:ext cx="2744" cy="564"/>
              <a:chOff x="3016" y="2286"/>
              <a:chExt cx="2744" cy="564"/>
            </a:xfrm>
          </p:grpSpPr>
          <p:graphicFrame>
            <p:nvGraphicFramePr>
              <p:cNvPr id="103450" name="Object 26"/>
              <p:cNvGraphicFramePr>
                <a:graphicFrameLocks noChangeAspect="1"/>
              </p:cNvGraphicFramePr>
              <p:nvPr/>
            </p:nvGraphicFramePr>
            <p:xfrm>
              <a:off x="3016" y="2568"/>
              <a:ext cx="2744" cy="282"/>
            </p:xfrm>
            <a:graphic>
              <a:graphicData uri="http://schemas.openxmlformats.org/presentationml/2006/ole">
                <mc:AlternateContent xmlns:mc="http://schemas.openxmlformats.org/markup-compatibility/2006">
                  <mc:Choice xmlns:v="urn:schemas-microsoft-com:vml" Requires="v">
                    <p:oleObj spid="_x0000_s3076" r:id="rId7" imgW="4005360" imgH="411480" progId="">
                      <p:embed/>
                    </p:oleObj>
                  </mc:Choice>
                  <mc:Fallback>
                    <p:oleObj r:id="rId7" imgW="4005360" imgH="411480" progId="">
                      <p:embed/>
                      <p:pic>
                        <p:nvPicPr>
                          <p:cNvPr id="10345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6" y="2568"/>
                            <a:ext cx="274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52" name="Rectangle 28"/>
              <p:cNvSpPr>
                <a:spLocks noChangeArrowheads="1"/>
              </p:cNvSpPr>
              <p:nvPr/>
            </p:nvSpPr>
            <p:spPr bwMode="auto">
              <a:xfrm>
                <a:off x="3016" y="2286"/>
                <a:ext cx="77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solidFill>
                      <a:prstClr val="black"/>
                    </a:solidFill>
                    <a:latin typeface="Calibri"/>
                    <a:cs typeface="Times New Roman" pitchFamily="18" charset="0"/>
                  </a:rPr>
                  <a:t>Οξείδωση</a:t>
                </a:r>
                <a:r>
                  <a:rPr lang="en-US">
                    <a:solidFill>
                      <a:prstClr val="black"/>
                    </a:solidFill>
                    <a:latin typeface="Calibri"/>
                    <a:cs typeface="Times New Roman" pitchFamily="18" charset="0"/>
                  </a:rPr>
                  <a:t>:</a:t>
                </a:r>
                <a:r>
                  <a:rPr lang="el-GR">
                    <a:solidFill>
                      <a:prstClr val="black"/>
                    </a:solidFill>
                    <a:latin typeface="Calibri"/>
                  </a:rPr>
                  <a:t> </a:t>
                </a:r>
              </a:p>
            </p:txBody>
          </p:sp>
        </p:grpSp>
        <p:sp>
          <p:nvSpPr>
            <p:cNvPr id="103458" name="Rectangle 34"/>
            <p:cNvSpPr>
              <a:spLocks noChangeArrowheads="1"/>
            </p:cNvSpPr>
            <p:nvPr/>
          </p:nvSpPr>
          <p:spPr bwMode="auto">
            <a:xfrm>
              <a:off x="4694" y="2819"/>
              <a:ext cx="106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solidFill>
                    <a:prstClr val="black"/>
                  </a:solidFill>
                  <a:latin typeface="Calibri"/>
                  <a:cs typeface="Times New Roman" pitchFamily="18" charset="0"/>
                </a:rPr>
                <a:t>Πυροσταφυλικό</a:t>
              </a:r>
              <a:endParaRPr lang="en-US">
                <a:solidFill>
                  <a:prstClr val="black"/>
                </a:solidFill>
                <a:latin typeface="Calibri"/>
                <a:cs typeface="Times New Roman" pitchFamily="18" charset="0"/>
              </a:endParaRPr>
            </a:p>
            <a:p>
              <a:r>
                <a:rPr lang="el-GR">
                  <a:solidFill>
                    <a:prstClr val="black"/>
                  </a:solidFill>
                  <a:latin typeface="Calibri"/>
                  <a:cs typeface="Times New Roman" pitchFamily="18" charset="0"/>
                </a:rPr>
                <a:t> οξύ</a:t>
              </a:r>
              <a:r>
                <a:rPr lang="en-US">
                  <a:solidFill>
                    <a:prstClr val="black"/>
                  </a:solidFill>
                  <a:latin typeface="Calibri"/>
                </a:rPr>
                <a:t> </a:t>
              </a:r>
            </a:p>
          </p:txBody>
        </p:sp>
      </p:grpSp>
      <p:grpSp>
        <p:nvGrpSpPr>
          <p:cNvPr id="103464" name="Group 40"/>
          <p:cNvGrpSpPr>
            <a:grpSpLocks/>
          </p:cNvGrpSpPr>
          <p:nvPr/>
        </p:nvGrpSpPr>
        <p:grpSpPr bwMode="auto">
          <a:xfrm>
            <a:off x="1524000" y="4997451"/>
            <a:ext cx="4787900" cy="1636713"/>
            <a:chOff x="0" y="3057"/>
            <a:chExt cx="3016" cy="1031"/>
          </a:xfrm>
        </p:grpSpPr>
        <p:sp>
          <p:nvSpPr>
            <p:cNvPr id="103455" name="Rectangle 31"/>
            <p:cNvSpPr>
              <a:spLocks noChangeArrowheads="1"/>
            </p:cNvSpPr>
            <p:nvPr/>
          </p:nvSpPr>
          <p:spPr bwMode="auto">
            <a:xfrm>
              <a:off x="1746" y="3681"/>
              <a:ext cx="99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solidFill>
                    <a:prstClr val="black"/>
                  </a:solidFill>
                  <a:latin typeface="Calibri"/>
                  <a:cs typeface="Times New Roman" pitchFamily="18" charset="0"/>
                </a:rPr>
                <a:t>γαλακτικός </a:t>
              </a:r>
              <a:endParaRPr lang="en-US">
                <a:solidFill>
                  <a:prstClr val="black"/>
                </a:solidFill>
                <a:latin typeface="Calibri"/>
                <a:cs typeface="Times New Roman" pitchFamily="18" charset="0"/>
              </a:endParaRPr>
            </a:p>
            <a:p>
              <a:r>
                <a:rPr lang="el-GR">
                  <a:solidFill>
                    <a:prstClr val="black"/>
                  </a:solidFill>
                  <a:latin typeface="Calibri"/>
                  <a:cs typeface="Times New Roman" pitchFamily="18" charset="0"/>
                </a:rPr>
                <a:t>μεθυλεστέρας</a:t>
              </a:r>
              <a:r>
                <a:rPr lang="en-US">
                  <a:solidFill>
                    <a:prstClr val="black"/>
                  </a:solidFill>
                  <a:latin typeface="Calibri"/>
                </a:rPr>
                <a:t> </a:t>
              </a:r>
            </a:p>
          </p:txBody>
        </p:sp>
        <p:graphicFrame>
          <p:nvGraphicFramePr>
            <p:cNvPr id="103461" name="Object 37"/>
            <p:cNvGraphicFramePr>
              <a:graphicFrameLocks noChangeAspect="1"/>
            </p:cNvGraphicFramePr>
            <p:nvPr/>
          </p:nvGraphicFramePr>
          <p:xfrm>
            <a:off x="113" y="3339"/>
            <a:ext cx="2903" cy="302"/>
          </p:xfrm>
          <a:graphic>
            <a:graphicData uri="http://schemas.openxmlformats.org/presentationml/2006/ole">
              <mc:AlternateContent xmlns:mc="http://schemas.openxmlformats.org/markup-compatibility/2006">
                <mc:Choice xmlns:v="urn:schemas-microsoft-com:vml" Requires="v">
                  <p:oleObj spid="_x0000_s3077" r:id="rId9" imgW="3792240" imgH="396000" progId="">
                    <p:embed/>
                  </p:oleObj>
                </mc:Choice>
                <mc:Fallback>
                  <p:oleObj r:id="rId9" imgW="3792240" imgH="396000" progId="">
                    <p:embed/>
                    <p:pic>
                      <p:nvPicPr>
                        <p:cNvPr id="103461" name="Object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 y="3339"/>
                          <a:ext cx="2903"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63" name="Rectangle 39"/>
            <p:cNvSpPr>
              <a:spLocks noChangeArrowheads="1"/>
            </p:cNvSpPr>
            <p:nvPr/>
          </p:nvSpPr>
          <p:spPr bwMode="auto">
            <a:xfrm>
              <a:off x="0" y="3057"/>
              <a:ext cx="10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solidFill>
                    <a:prstClr val="black"/>
                  </a:solidFill>
                  <a:latin typeface="Calibri"/>
                  <a:cs typeface="Times New Roman" pitchFamily="18" charset="0"/>
                </a:rPr>
                <a:t>Eστεροποίηση:</a:t>
              </a:r>
              <a:r>
                <a:rPr lang="el-GR">
                  <a:solidFill>
                    <a:prstClr val="black"/>
                  </a:solidFill>
                  <a:latin typeface="Calibri"/>
                </a:rPr>
                <a:t> </a:t>
              </a:r>
            </a:p>
          </p:txBody>
        </p:sp>
      </p:grpSp>
      <p:grpSp>
        <p:nvGrpSpPr>
          <p:cNvPr id="103468" name="Group 44"/>
          <p:cNvGrpSpPr>
            <a:grpSpLocks/>
          </p:cNvGrpSpPr>
          <p:nvPr/>
        </p:nvGrpSpPr>
        <p:grpSpPr bwMode="auto">
          <a:xfrm>
            <a:off x="6456364" y="4997450"/>
            <a:ext cx="4211637" cy="839788"/>
            <a:chOff x="3107" y="3148"/>
            <a:chExt cx="2653" cy="529"/>
          </a:xfrm>
        </p:grpSpPr>
        <p:graphicFrame>
          <p:nvGraphicFramePr>
            <p:cNvPr id="103465" name="Object 41"/>
            <p:cNvGraphicFramePr>
              <a:graphicFrameLocks noChangeAspect="1"/>
            </p:cNvGraphicFramePr>
            <p:nvPr/>
          </p:nvGraphicFramePr>
          <p:xfrm>
            <a:off x="3152" y="3430"/>
            <a:ext cx="2608" cy="247"/>
          </p:xfrm>
          <a:graphic>
            <a:graphicData uri="http://schemas.openxmlformats.org/presentationml/2006/ole">
              <mc:AlternateContent xmlns:mc="http://schemas.openxmlformats.org/markup-compatibility/2006">
                <mc:Choice xmlns:v="urn:schemas-microsoft-com:vml" Requires="v">
                  <p:oleObj spid="_x0000_s3078" r:id="rId11" imgW="4140000" imgH="390960" progId="">
                    <p:embed/>
                  </p:oleObj>
                </mc:Choice>
                <mc:Fallback>
                  <p:oleObj r:id="rId11" imgW="4140000" imgH="390960" progId="">
                    <p:embed/>
                    <p:pic>
                      <p:nvPicPr>
                        <p:cNvPr id="103465" name="Object 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2" y="3430"/>
                          <a:ext cx="260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67" name="Rectangle 43"/>
            <p:cNvSpPr>
              <a:spLocks noChangeArrowheads="1"/>
            </p:cNvSpPr>
            <p:nvPr/>
          </p:nvSpPr>
          <p:spPr bwMode="auto">
            <a:xfrm>
              <a:off x="3107" y="3148"/>
              <a:ext cx="10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solidFill>
                    <a:prstClr val="black"/>
                  </a:solidFill>
                  <a:latin typeface="Calibri"/>
                  <a:cs typeface="Times New Roman" pitchFamily="18" charset="0"/>
                </a:rPr>
                <a:t>Εστεροποίηση</a:t>
              </a:r>
              <a:r>
                <a:rPr lang="en-US">
                  <a:solidFill>
                    <a:prstClr val="black"/>
                  </a:solidFill>
                  <a:latin typeface="Calibri"/>
                  <a:cs typeface="Times New Roman" pitchFamily="18" charset="0"/>
                </a:rPr>
                <a:t>:</a:t>
              </a:r>
              <a:r>
                <a:rPr lang="en-US">
                  <a:solidFill>
                    <a:prstClr val="black"/>
                  </a:solidFill>
                  <a:latin typeface="Calibri"/>
                </a:rPr>
                <a:t> </a:t>
              </a:r>
            </a:p>
          </p:txBody>
        </p:sp>
      </p:grpSp>
    </p:spTree>
    <p:extLst>
      <p:ext uri="{BB962C8B-B14F-4D97-AF65-F5344CB8AC3E}">
        <p14:creationId xmlns:p14="http://schemas.microsoft.com/office/powerpoint/2010/main" val="1885907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3437"/>
                                        </p:tgtEl>
                                        <p:attrNameLst>
                                          <p:attrName>style.visibility</p:attrName>
                                        </p:attrNameLst>
                                      </p:cBhvr>
                                      <p:to>
                                        <p:strVal val="visible"/>
                                      </p:to>
                                    </p:set>
                                    <p:animEffect transition="in" filter="strips(downRight)">
                                      <p:cBhvr>
                                        <p:cTn id="7" dur="500"/>
                                        <p:tgtEl>
                                          <p:spTgt spid="103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343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103444"/>
                                        </p:tgtEl>
                                        <p:attrNameLst>
                                          <p:attrName>style.visibility</p:attrName>
                                        </p:attrNameLst>
                                      </p:cBhvr>
                                      <p:to>
                                        <p:strVal val="visible"/>
                                      </p:to>
                                    </p:set>
                                    <p:animEffect transition="in" filter="strips(downLeft)">
                                      <p:cBhvr>
                                        <p:cTn id="16" dur="500"/>
                                        <p:tgtEl>
                                          <p:spTgt spid="1034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3441">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103445"/>
                                        </p:tgtEl>
                                        <p:attrNameLst>
                                          <p:attrName>style.visibility</p:attrName>
                                        </p:attrNameLst>
                                      </p:cBhvr>
                                      <p:to>
                                        <p:strVal val="visible"/>
                                      </p:to>
                                    </p:set>
                                    <p:animEffect transition="in" filter="strips(downRight)">
                                      <p:cBhvr>
                                        <p:cTn id="25" dur="500"/>
                                        <p:tgtEl>
                                          <p:spTgt spid="1034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03443">
                                            <p:txEl>
                                              <p:pRg st="0" end="0"/>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03449"/>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0346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103459"/>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103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7" grpId="0"/>
      <p:bldP spid="103439" grpId="0"/>
      <p:bldP spid="103444" grpId="0" animBg="1"/>
      <p:bldP spid="1034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2" name="Group 4"/>
          <p:cNvGrpSpPr>
            <a:grpSpLocks/>
          </p:cNvGrpSpPr>
          <p:nvPr/>
        </p:nvGrpSpPr>
        <p:grpSpPr bwMode="auto">
          <a:xfrm>
            <a:off x="1524000" y="188914"/>
            <a:ext cx="8923338" cy="2678113"/>
            <a:chOff x="0" y="119"/>
            <a:chExt cx="5621" cy="1687"/>
          </a:xfrm>
        </p:grpSpPr>
        <p:grpSp>
          <p:nvGrpSpPr>
            <p:cNvPr id="104453" name="Group 5"/>
            <p:cNvGrpSpPr>
              <a:grpSpLocks/>
            </p:cNvGrpSpPr>
            <p:nvPr/>
          </p:nvGrpSpPr>
          <p:grpSpPr bwMode="auto">
            <a:xfrm>
              <a:off x="158" y="119"/>
              <a:ext cx="4321" cy="617"/>
              <a:chOff x="158" y="119"/>
              <a:chExt cx="4321" cy="617"/>
            </a:xfrm>
          </p:grpSpPr>
          <p:sp>
            <p:nvSpPr>
              <p:cNvPr id="104454" name="Rectangle 6"/>
              <p:cNvSpPr>
                <a:spLocks noChangeArrowheads="1"/>
              </p:cNvSpPr>
              <p:nvPr/>
            </p:nvSpPr>
            <p:spPr bwMode="auto">
              <a:xfrm>
                <a:off x="612" y="436"/>
                <a:ext cx="38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400" b="1">
                    <a:solidFill>
                      <a:srgbClr val="0000FF"/>
                    </a:solidFill>
                    <a:latin typeface="Calibri"/>
                    <a:cs typeface="Times New Roman" pitchFamily="18" charset="0"/>
                  </a:rPr>
                  <a:t>4.2 Γαλακτικό οξύ ή 2-υδροξυπροπανικό οξύ</a:t>
                </a:r>
                <a:r>
                  <a:rPr lang="en-US">
                    <a:solidFill>
                      <a:prstClr val="black"/>
                    </a:solidFill>
                    <a:latin typeface="Calibri"/>
                  </a:rPr>
                  <a:t> </a:t>
                </a:r>
              </a:p>
            </p:txBody>
          </p:sp>
          <p:grpSp>
            <p:nvGrpSpPr>
              <p:cNvPr id="104455" name="Group 7"/>
              <p:cNvGrpSpPr>
                <a:grpSpLocks/>
              </p:cNvGrpSpPr>
              <p:nvPr/>
            </p:nvGrpSpPr>
            <p:grpSpPr bwMode="auto">
              <a:xfrm>
                <a:off x="158" y="119"/>
                <a:ext cx="2492" cy="617"/>
                <a:chOff x="340" y="164"/>
                <a:chExt cx="2492" cy="617"/>
              </a:xfrm>
            </p:grpSpPr>
            <p:sp>
              <p:nvSpPr>
                <p:cNvPr id="104456" name="WordArt 8"/>
                <p:cNvSpPr>
                  <a:spLocks noChangeArrowheads="1" noChangeShapeType="1" noTextEdit="1"/>
                </p:cNvSpPr>
                <p:nvPr/>
              </p:nvSpPr>
              <p:spPr bwMode="auto">
                <a:xfrm>
                  <a:off x="340" y="164"/>
                  <a:ext cx="385" cy="61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l-GR" sz="3600" kern="10">
                      <a:solidFill>
                        <a:srgbClr val="0000FF"/>
                      </a:solidFill>
                      <a:latin typeface="Arial Black"/>
                    </a:rPr>
                    <a:t>4</a:t>
                  </a:r>
                </a:p>
              </p:txBody>
            </p:sp>
            <p:sp>
              <p:nvSpPr>
                <p:cNvPr id="104457" name="Rectangle 9"/>
                <p:cNvSpPr>
                  <a:spLocks noChangeArrowheads="1"/>
                </p:cNvSpPr>
                <p:nvPr/>
              </p:nvSpPr>
              <p:spPr bwMode="auto">
                <a:xfrm>
                  <a:off x="793" y="216"/>
                  <a:ext cx="203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800" b="1">
                      <a:solidFill>
                        <a:srgbClr val="0033CC"/>
                      </a:solidFill>
                      <a:latin typeface="Calibri"/>
                      <a:cs typeface="Times New Roman" pitchFamily="18" charset="0"/>
                    </a:rPr>
                    <a:t>ΚΑΡΒΟΞΥΛΙΚΑ ΟΞΕΑ</a:t>
                  </a:r>
                  <a:r>
                    <a:rPr lang="en-US">
                      <a:solidFill>
                        <a:prstClr val="black"/>
                      </a:solidFill>
                      <a:latin typeface="Calibri"/>
                    </a:rPr>
                    <a:t> </a:t>
                  </a:r>
                </a:p>
              </p:txBody>
            </p:sp>
          </p:grpSp>
        </p:grpSp>
        <p:sp>
          <p:nvSpPr>
            <p:cNvPr id="104458" name="Rectangle 10"/>
            <p:cNvSpPr>
              <a:spLocks noChangeArrowheads="1"/>
            </p:cNvSpPr>
            <p:nvPr/>
          </p:nvSpPr>
          <p:spPr bwMode="auto">
            <a:xfrm>
              <a:off x="0" y="1573"/>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solidFill>
                  <a:prstClr val="black"/>
                </a:solidFill>
                <a:latin typeface="Calibri"/>
              </a:endParaRPr>
            </a:p>
          </p:txBody>
        </p:sp>
        <p:graphicFrame>
          <p:nvGraphicFramePr>
            <p:cNvPr id="104459" name="Object 11"/>
            <p:cNvGraphicFramePr>
              <a:graphicFrameLocks noChangeAspect="1"/>
            </p:cNvGraphicFramePr>
            <p:nvPr/>
          </p:nvGraphicFramePr>
          <p:xfrm>
            <a:off x="4105" y="164"/>
            <a:ext cx="1516" cy="1469"/>
          </p:xfrm>
          <a:graphic>
            <a:graphicData uri="http://schemas.openxmlformats.org/presentationml/2006/ole">
              <mc:AlternateContent xmlns:mc="http://schemas.openxmlformats.org/markup-compatibility/2006">
                <mc:Choice xmlns:v="urn:schemas-microsoft-com:vml" Requires="v">
                  <p:oleObj spid="_x0000_s4098" r:id="rId3" imgW="2703332" imgH="2618355" progId="MSPhotoEd.3">
                    <p:embed/>
                  </p:oleObj>
                </mc:Choice>
                <mc:Fallback>
                  <p:oleObj r:id="rId3" imgW="2703332" imgH="2618355" progId="MSPhotoEd.3">
                    <p:embed/>
                    <p:pic>
                      <p:nvPicPr>
                        <p:cNvPr id="104459" name="Object 11"/>
                        <p:cNvPicPr>
                          <a:picLocks noChangeAspect="1" noChangeArrowheads="1"/>
                        </p:cNvPicPr>
                        <p:nvPr/>
                      </p:nvPicPr>
                      <p:blipFill>
                        <a:blip r:embed="rId4">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4105" y="164"/>
                          <a:ext cx="1516" cy="14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4461" name="Rectangle 13"/>
          <p:cNvSpPr>
            <a:spLocks noChangeArrowheads="1"/>
          </p:cNvSpPr>
          <p:nvPr/>
        </p:nvSpPr>
        <p:spPr bwMode="auto">
          <a:xfrm>
            <a:off x="1919289" y="1925639"/>
            <a:ext cx="81375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sz="2000" b="1">
                <a:solidFill>
                  <a:srgbClr val="0000FF"/>
                </a:solidFill>
                <a:latin typeface="Calibri"/>
                <a:cs typeface="Times New Roman" pitchFamily="18" charset="0"/>
              </a:rPr>
              <a:t>Χρήσεις</a:t>
            </a:r>
            <a:r>
              <a:rPr lang="en-US" sz="2000" b="1">
                <a:solidFill>
                  <a:srgbClr val="0000FF"/>
                </a:solidFill>
                <a:latin typeface="Calibri"/>
                <a:cs typeface="Times New Roman" pitchFamily="18" charset="0"/>
              </a:rPr>
              <a:t>:</a:t>
            </a:r>
          </a:p>
          <a:p>
            <a:pPr algn="just"/>
            <a:endParaRPr lang="el-GR" sz="2000">
              <a:solidFill>
                <a:prstClr val="black"/>
              </a:solidFill>
              <a:latin typeface="Calibri"/>
              <a:cs typeface="Times New Roman" pitchFamily="18" charset="0"/>
            </a:endParaRPr>
          </a:p>
          <a:p>
            <a:pPr algn="just" eaLnBrk="0" hangingPunct="0"/>
            <a:r>
              <a:rPr lang="el-GR" sz="2000">
                <a:solidFill>
                  <a:prstClr val="black"/>
                </a:solidFill>
                <a:latin typeface="Calibri"/>
                <a:cs typeface="Times New Roman" pitchFamily="18" charset="0"/>
              </a:rPr>
              <a:t>Χρησιμοποιείται στη </a:t>
            </a:r>
            <a:r>
              <a:rPr lang="el-GR" sz="2000" b="1">
                <a:solidFill>
                  <a:prstClr val="black"/>
                </a:solidFill>
                <a:latin typeface="Calibri"/>
                <a:cs typeface="Times New Roman" pitchFamily="18" charset="0"/>
              </a:rPr>
              <a:t>βαφική, στη βυρσοδεψία και στη θεραπευτική ως ήπιο αντισηπτικό.</a:t>
            </a:r>
            <a:r>
              <a:rPr lang="el-GR" sz="2000">
                <a:solidFill>
                  <a:prstClr val="black"/>
                </a:solidFill>
                <a:latin typeface="Calibri"/>
                <a:cs typeface="Times New Roman" pitchFamily="18" charset="0"/>
              </a:rPr>
              <a:t> Η </a:t>
            </a:r>
            <a:r>
              <a:rPr lang="el-GR" sz="2000" b="1">
                <a:solidFill>
                  <a:prstClr val="black"/>
                </a:solidFill>
                <a:latin typeface="Calibri"/>
                <a:cs typeface="Times New Roman" pitchFamily="18" charset="0"/>
              </a:rPr>
              <a:t>παρασκευή γιαουρτιού</a:t>
            </a:r>
            <a:r>
              <a:rPr lang="el-GR" sz="2000">
                <a:solidFill>
                  <a:prstClr val="black"/>
                </a:solidFill>
                <a:latin typeface="Calibri"/>
                <a:cs typeface="Times New Roman" pitchFamily="18" charset="0"/>
              </a:rPr>
              <a:t> στηρίζεται στη γαλακτική ζύμωση σακχάρων που περιέχονται στο γάλα. Η </a:t>
            </a:r>
            <a:r>
              <a:rPr lang="el-GR" sz="2000" b="1">
                <a:solidFill>
                  <a:prstClr val="black"/>
                </a:solidFill>
                <a:latin typeface="Calibri"/>
                <a:cs typeface="Times New Roman" pitchFamily="18" charset="0"/>
              </a:rPr>
              <a:t>ξινή γεύση του γιαουρτιού</a:t>
            </a:r>
            <a:r>
              <a:rPr lang="el-GR" sz="2000">
                <a:solidFill>
                  <a:prstClr val="black"/>
                </a:solidFill>
                <a:latin typeface="Calibri"/>
                <a:cs typeface="Times New Roman" pitchFamily="18" charset="0"/>
              </a:rPr>
              <a:t> οφείλεται στο </a:t>
            </a:r>
            <a:r>
              <a:rPr lang="el-GR" sz="2000" b="1">
                <a:solidFill>
                  <a:prstClr val="black"/>
                </a:solidFill>
                <a:latin typeface="Calibri"/>
                <a:cs typeface="Times New Roman" pitchFamily="18" charset="0"/>
              </a:rPr>
              <a:t>γαλακτικό οξύ</a:t>
            </a:r>
            <a:r>
              <a:rPr lang="el-GR" sz="2000">
                <a:solidFill>
                  <a:prstClr val="black"/>
                </a:solidFill>
                <a:latin typeface="Calibri"/>
                <a:cs typeface="Times New Roman" pitchFamily="18" charset="0"/>
              </a:rPr>
              <a:t> που περιέχεται σε αυτό.</a:t>
            </a:r>
            <a:r>
              <a:rPr lang="en-US">
                <a:solidFill>
                  <a:prstClr val="black"/>
                </a:solidFill>
                <a:latin typeface="Calibri"/>
              </a:rPr>
              <a:t> </a:t>
            </a:r>
          </a:p>
        </p:txBody>
      </p:sp>
    </p:spTree>
    <p:extLst>
      <p:ext uri="{BB962C8B-B14F-4D97-AF65-F5344CB8AC3E}">
        <p14:creationId xmlns:p14="http://schemas.microsoft.com/office/powerpoint/2010/main" val="1923856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4461"/>
                                        </p:tgtEl>
                                        <p:attrNameLst>
                                          <p:attrName>style.visibility</p:attrName>
                                        </p:attrNameLst>
                                      </p:cBhvr>
                                      <p:to>
                                        <p:strVal val="visible"/>
                                      </p:to>
                                    </p:set>
                                    <p:animEffect transition="in" filter="strips(downRight)">
                                      <p:cBhvr>
                                        <p:cTn id="7" dur="500"/>
                                        <p:tgtEl>
                                          <p:spTgt spid="104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88" name="Group 16"/>
          <p:cNvGrpSpPr>
            <a:grpSpLocks/>
          </p:cNvGrpSpPr>
          <p:nvPr/>
        </p:nvGrpSpPr>
        <p:grpSpPr bwMode="auto">
          <a:xfrm>
            <a:off x="1774826" y="188913"/>
            <a:ext cx="8664575" cy="1860550"/>
            <a:chOff x="158" y="119"/>
            <a:chExt cx="5458" cy="1172"/>
          </a:xfrm>
        </p:grpSpPr>
        <p:grpSp>
          <p:nvGrpSpPr>
            <p:cNvPr id="105486" name="Group 14"/>
            <p:cNvGrpSpPr>
              <a:grpSpLocks/>
            </p:cNvGrpSpPr>
            <p:nvPr/>
          </p:nvGrpSpPr>
          <p:grpSpPr bwMode="auto">
            <a:xfrm>
              <a:off x="158" y="119"/>
              <a:ext cx="2492" cy="617"/>
              <a:chOff x="158" y="119"/>
              <a:chExt cx="2492" cy="617"/>
            </a:xfrm>
          </p:grpSpPr>
          <p:sp>
            <p:nvSpPr>
              <p:cNvPr id="105477" name="Rectangle 5"/>
              <p:cNvSpPr>
                <a:spLocks noChangeArrowheads="1"/>
              </p:cNvSpPr>
              <p:nvPr/>
            </p:nvSpPr>
            <p:spPr bwMode="auto">
              <a:xfrm>
                <a:off x="657" y="482"/>
                <a:ext cx="13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000" b="1">
                    <a:solidFill>
                      <a:srgbClr val="0000FF"/>
                    </a:solidFill>
                    <a:latin typeface="Calibri"/>
                    <a:cs typeface="Times New Roman" pitchFamily="18" charset="0"/>
                  </a:rPr>
                  <a:t>4.3 Βενζοϊκό οξύ</a:t>
                </a:r>
                <a:r>
                  <a:rPr lang="en-US">
                    <a:solidFill>
                      <a:prstClr val="black"/>
                    </a:solidFill>
                    <a:latin typeface="Calibri"/>
                  </a:rPr>
                  <a:t> </a:t>
                </a:r>
              </a:p>
            </p:txBody>
          </p:sp>
          <p:grpSp>
            <p:nvGrpSpPr>
              <p:cNvPr id="105481" name="Group 9"/>
              <p:cNvGrpSpPr>
                <a:grpSpLocks/>
              </p:cNvGrpSpPr>
              <p:nvPr/>
            </p:nvGrpSpPr>
            <p:grpSpPr bwMode="auto">
              <a:xfrm>
                <a:off x="158" y="119"/>
                <a:ext cx="2492" cy="617"/>
                <a:chOff x="340" y="164"/>
                <a:chExt cx="2492" cy="617"/>
              </a:xfrm>
            </p:grpSpPr>
            <p:sp>
              <p:nvSpPr>
                <p:cNvPr id="105482" name="WordArt 10"/>
                <p:cNvSpPr>
                  <a:spLocks noChangeArrowheads="1" noChangeShapeType="1" noTextEdit="1"/>
                </p:cNvSpPr>
                <p:nvPr/>
              </p:nvSpPr>
              <p:spPr bwMode="auto">
                <a:xfrm>
                  <a:off x="340" y="164"/>
                  <a:ext cx="385" cy="61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l-GR" sz="3600" kern="10">
                      <a:solidFill>
                        <a:srgbClr val="0000FF"/>
                      </a:solidFill>
                      <a:latin typeface="Arial Black"/>
                    </a:rPr>
                    <a:t>4</a:t>
                  </a:r>
                </a:p>
              </p:txBody>
            </p:sp>
            <p:sp>
              <p:nvSpPr>
                <p:cNvPr id="105483" name="Rectangle 11"/>
                <p:cNvSpPr>
                  <a:spLocks noChangeArrowheads="1"/>
                </p:cNvSpPr>
                <p:nvPr/>
              </p:nvSpPr>
              <p:spPr bwMode="auto">
                <a:xfrm>
                  <a:off x="793" y="216"/>
                  <a:ext cx="203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800" b="1">
                      <a:solidFill>
                        <a:srgbClr val="0033CC"/>
                      </a:solidFill>
                      <a:latin typeface="Calibri"/>
                      <a:cs typeface="Times New Roman" pitchFamily="18" charset="0"/>
                    </a:rPr>
                    <a:t>ΚΑΡΒΟΞΥΛΙΚΑ ΟΞΕΑ</a:t>
                  </a:r>
                  <a:r>
                    <a:rPr lang="en-US">
                      <a:solidFill>
                        <a:prstClr val="black"/>
                      </a:solidFill>
                      <a:latin typeface="Calibri"/>
                    </a:rPr>
                    <a:t> </a:t>
                  </a:r>
                </a:p>
              </p:txBody>
            </p:sp>
          </p:grpSp>
        </p:grpSp>
        <p:graphicFrame>
          <p:nvGraphicFramePr>
            <p:cNvPr id="105487" name="Object 15"/>
            <p:cNvGraphicFramePr>
              <a:graphicFrameLocks noChangeAspect="1"/>
            </p:cNvGraphicFramePr>
            <p:nvPr/>
          </p:nvGraphicFramePr>
          <p:xfrm>
            <a:off x="2472" y="210"/>
            <a:ext cx="3144" cy="1081"/>
          </p:xfrm>
          <a:graphic>
            <a:graphicData uri="http://schemas.openxmlformats.org/presentationml/2006/ole">
              <mc:AlternateContent xmlns:mc="http://schemas.openxmlformats.org/markup-compatibility/2006">
                <mc:Choice xmlns:v="urn:schemas-microsoft-com:vml" Requires="v">
                  <p:oleObj spid="_x0000_s5122" r:id="rId3" imgW="4704762" imgH="1619476" progId="">
                    <p:embed/>
                  </p:oleObj>
                </mc:Choice>
                <mc:Fallback>
                  <p:oleObj r:id="rId3" imgW="4704762" imgH="1619476" progId="">
                    <p:embed/>
                    <p:pic>
                      <p:nvPicPr>
                        <p:cNvPr id="105487" name="Object 15"/>
                        <p:cNvPicPr>
                          <a:picLocks noChangeAspect="1" noChangeArrowheads="1"/>
                        </p:cNvPicPr>
                        <p:nvPr/>
                      </p:nvPicPr>
                      <p:blipFill>
                        <a:blip r:embed="rId4">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2472" y="210"/>
                          <a:ext cx="3144" cy="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5490" name="Rectangle 18"/>
          <p:cNvSpPr>
            <a:spLocks noChangeArrowheads="1"/>
          </p:cNvSpPr>
          <p:nvPr/>
        </p:nvSpPr>
        <p:spPr bwMode="auto">
          <a:xfrm>
            <a:off x="1992314" y="1482696"/>
            <a:ext cx="13562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000" b="1">
                <a:solidFill>
                  <a:prstClr val="black"/>
                </a:solidFill>
                <a:latin typeface="Calibri"/>
                <a:cs typeface="Times New Roman" pitchFamily="18" charset="0"/>
              </a:rPr>
              <a:t>C</a:t>
            </a:r>
            <a:r>
              <a:rPr lang="el-GR" sz="2000" b="1" baseline="-30000">
                <a:solidFill>
                  <a:prstClr val="black"/>
                </a:solidFill>
                <a:latin typeface="Calibri"/>
                <a:cs typeface="Times New Roman" pitchFamily="18" charset="0"/>
              </a:rPr>
              <a:t>6</a:t>
            </a:r>
            <a:r>
              <a:rPr lang="el-GR" sz="2000" b="1">
                <a:solidFill>
                  <a:prstClr val="black"/>
                </a:solidFill>
                <a:latin typeface="Calibri"/>
                <a:cs typeface="Times New Roman" pitchFamily="18" charset="0"/>
              </a:rPr>
              <a:t>H</a:t>
            </a:r>
            <a:r>
              <a:rPr lang="el-GR" sz="2000" b="1" baseline="-30000">
                <a:solidFill>
                  <a:prstClr val="black"/>
                </a:solidFill>
                <a:latin typeface="Calibri"/>
                <a:cs typeface="Times New Roman" pitchFamily="18" charset="0"/>
              </a:rPr>
              <a:t>5</a:t>
            </a:r>
            <a:r>
              <a:rPr lang="el-GR" sz="2000" b="1">
                <a:solidFill>
                  <a:prstClr val="black"/>
                </a:solidFill>
                <a:latin typeface="Calibri"/>
                <a:cs typeface="Times New Roman" pitchFamily="18" charset="0"/>
              </a:rPr>
              <a:t>COOH</a:t>
            </a:r>
            <a:r>
              <a:rPr lang="en-US" sz="2000" b="1">
                <a:solidFill>
                  <a:prstClr val="black"/>
                </a:solidFill>
                <a:latin typeface="Calibri"/>
              </a:rPr>
              <a:t> </a:t>
            </a:r>
          </a:p>
        </p:txBody>
      </p:sp>
      <p:graphicFrame>
        <p:nvGraphicFramePr>
          <p:cNvPr id="105491" name="Object 19"/>
          <p:cNvGraphicFramePr>
            <a:graphicFrameLocks noChangeAspect="1"/>
          </p:cNvGraphicFramePr>
          <p:nvPr/>
        </p:nvGraphicFramePr>
        <p:xfrm>
          <a:off x="3648076" y="1412875"/>
          <a:ext cx="1584325" cy="958850"/>
        </p:xfrm>
        <a:graphic>
          <a:graphicData uri="http://schemas.openxmlformats.org/presentationml/2006/ole">
            <mc:AlternateContent xmlns:mc="http://schemas.openxmlformats.org/markup-compatibility/2006">
              <mc:Choice xmlns:v="urn:schemas-microsoft-com:vml" Requires="v">
                <p:oleObj spid="_x0000_s5123" r:id="rId5" imgW="919440" imgH="556200" progId="">
                  <p:embed/>
                </p:oleObj>
              </mc:Choice>
              <mc:Fallback>
                <p:oleObj r:id="rId5" imgW="919440" imgH="556200" progId="">
                  <p:embed/>
                  <p:pic>
                    <p:nvPicPr>
                      <p:cNvPr id="105491"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076" y="1412875"/>
                        <a:ext cx="158432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93" name="Rectangle 21"/>
          <p:cNvSpPr>
            <a:spLocks noChangeArrowheads="1"/>
          </p:cNvSpPr>
          <p:nvPr/>
        </p:nvSpPr>
        <p:spPr bwMode="auto">
          <a:xfrm>
            <a:off x="2063751" y="2349501"/>
            <a:ext cx="1592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000" b="1">
                <a:solidFill>
                  <a:srgbClr val="0000FF"/>
                </a:solidFill>
                <a:latin typeface="Calibri"/>
                <a:cs typeface="Times New Roman" pitchFamily="18" charset="0"/>
              </a:rPr>
              <a:t>Παρασκευές</a:t>
            </a:r>
            <a:r>
              <a:rPr lang="en-US">
                <a:solidFill>
                  <a:prstClr val="black"/>
                </a:solidFill>
                <a:latin typeface="Calibri"/>
              </a:rPr>
              <a:t> </a:t>
            </a:r>
          </a:p>
        </p:txBody>
      </p:sp>
      <p:sp>
        <p:nvSpPr>
          <p:cNvPr id="105495" name="Rectangle 23"/>
          <p:cNvSpPr>
            <a:spLocks noChangeArrowheads="1"/>
          </p:cNvSpPr>
          <p:nvPr/>
        </p:nvSpPr>
        <p:spPr bwMode="auto">
          <a:xfrm>
            <a:off x="2135189" y="2781301"/>
            <a:ext cx="77819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l-GR" sz="2000" b="1">
                <a:solidFill>
                  <a:prstClr val="black"/>
                </a:solidFill>
                <a:latin typeface="Calibri"/>
                <a:cs typeface="Times New Roman" pitchFamily="18" charset="0"/>
              </a:rPr>
              <a:t>Στη βιομηχανία το βενζοϊκό οξύ παρασκευάζεται με καταλυτική οξείδωση του μεθυλοβενζολίου (τολουολίου).</a:t>
            </a:r>
            <a:r>
              <a:rPr lang="el-GR" b="1">
                <a:solidFill>
                  <a:prstClr val="black"/>
                </a:solidFill>
                <a:latin typeface="Calibri"/>
              </a:rPr>
              <a:t> </a:t>
            </a:r>
          </a:p>
        </p:txBody>
      </p:sp>
      <p:graphicFrame>
        <p:nvGraphicFramePr>
          <p:cNvPr id="105496" name="Object 24"/>
          <p:cNvGraphicFramePr>
            <a:graphicFrameLocks noChangeAspect="1"/>
          </p:cNvGraphicFramePr>
          <p:nvPr/>
        </p:nvGraphicFramePr>
        <p:xfrm>
          <a:off x="2135189" y="3500439"/>
          <a:ext cx="7127875" cy="1017587"/>
        </p:xfrm>
        <a:graphic>
          <a:graphicData uri="http://schemas.openxmlformats.org/presentationml/2006/ole">
            <mc:AlternateContent xmlns:mc="http://schemas.openxmlformats.org/markup-compatibility/2006">
              <mc:Choice xmlns:v="urn:schemas-microsoft-com:vml" Requires="v">
                <p:oleObj spid="_x0000_s5124" r:id="rId7" imgW="3878280" imgH="553680" progId="">
                  <p:embed/>
                </p:oleObj>
              </mc:Choice>
              <mc:Fallback>
                <p:oleObj r:id="rId7" imgW="3878280" imgH="553680" progId="">
                  <p:embed/>
                  <p:pic>
                    <p:nvPicPr>
                      <p:cNvPr id="105496"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5189" y="3500439"/>
                        <a:ext cx="7127875"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98" name="Rectangle 26"/>
          <p:cNvSpPr>
            <a:spLocks noChangeArrowheads="1"/>
          </p:cNvSpPr>
          <p:nvPr/>
        </p:nvSpPr>
        <p:spPr bwMode="auto">
          <a:xfrm>
            <a:off x="2063751" y="4394112"/>
            <a:ext cx="75612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solidFill>
                  <a:prstClr val="black"/>
                </a:solidFill>
                <a:latin typeface="Calibri"/>
              </a:rPr>
              <a:t> </a:t>
            </a:r>
            <a:r>
              <a:rPr lang="el-GR" b="1">
                <a:solidFill>
                  <a:prstClr val="black"/>
                </a:solidFill>
                <a:latin typeface="Calibri"/>
                <a:cs typeface="Times New Roman" pitchFamily="18" charset="0"/>
              </a:rPr>
              <a:t>Το τολουόλιο, που χρησιμοποιείται ως πρώτη ύλη, σχηματίζεται κατά την πυρόλυση κλασμάτων του πετρελαίου και κυρίως της νάφθας Πολύ μικρότερες ποσότητες τολουόλιου απομονώνονται απ’ ευθείας από λιθανθρακόπισσα.</a:t>
            </a:r>
            <a:r>
              <a:rPr lang="en-US" b="1">
                <a:solidFill>
                  <a:prstClr val="black"/>
                </a:solidFill>
                <a:latin typeface="Calibri"/>
              </a:rPr>
              <a:t> </a:t>
            </a:r>
          </a:p>
        </p:txBody>
      </p:sp>
      <p:sp>
        <p:nvSpPr>
          <p:cNvPr id="105500" name="Rectangle 28"/>
          <p:cNvSpPr>
            <a:spLocks noChangeArrowheads="1"/>
          </p:cNvSpPr>
          <p:nvPr/>
        </p:nvSpPr>
        <p:spPr bwMode="auto">
          <a:xfrm>
            <a:off x="2208213" y="5587971"/>
            <a:ext cx="21726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000" b="1">
                <a:solidFill>
                  <a:srgbClr val="0000FF"/>
                </a:solidFill>
                <a:latin typeface="Calibri"/>
                <a:cs typeface="Times New Roman" pitchFamily="18" charset="0"/>
              </a:rPr>
              <a:t>Φυσικές Ιδιότητες</a:t>
            </a:r>
            <a:r>
              <a:rPr lang="en-US">
                <a:solidFill>
                  <a:prstClr val="black"/>
                </a:solidFill>
                <a:latin typeface="Calibri"/>
              </a:rPr>
              <a:t> </a:t>
            </a:r>
          </a:p>
        </p:txBody>
      </p:sp>
      <p:sp>
        <p:nvSpPr>
          <p:cNvPr id="105502" name="Rectangle 30"/>
          <p:cNvSpPr>
            <a:spLocks noChangeArrowheads="1"/>
          </p:cNvSpPr>
          <p:nvPr/>
        </p:nvSpPr>
        <p:spPr bwMode="auto">
          <a:xfrm>
            <a:off x="2135189" y="6092826"/>
            <a:ext cx="7064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000" b="1">
                <a:solidFill>
                  <a:prstClr val="black"/>
                </a:solidFill>
                <a:latin typeface="Calibri"/>
                <a:cs typeface="Times New Roman" pitchFamily="18" charset="0"/>
              </a:rPr>
              <a:t>Το βενζοϊκό οξύ είναι στερεό, διαλυτό σε οργανικούς διαλύτες.</a:t>
            </a:r>
            <a:r>
              <a:rPr lang="en-US">
                <a:solidFill>
                  <a:prstClr val="black"/>
                </a:solidFill>
                <a:latin typeface="Calibri"/>
              </a:rPr>
              <a:t> </a:t>
            </a:r>
          </a:p>
        </p:txBody>
      </p:sp>
    </p:spTree>
    <p:extLst>
      <p:ext uri="{BB962C8B-B14F-4D97-AF65-F5344CB8AC3E}">
        <p14:creationId xmlns:p14="http://schemas.microsoft.com/office/powerpoint/2010/main" val="1090391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54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549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05495"/>
                                        </p:tgtEl>
                                        <p:attrNameLst>
                                          <p:attrName>style.visibility</p:attrName>
                                        </p:attrNameLst>
                                      </p:cBhvr>
                                      <p:to>
                                        <p:strVal val="visible"/>
                                      </p:to>
                                    </p:set>
                                    <p:animEffect transition="in" filter="strips(downRight)">
                                      <p:cBhvr>
                                        <p:cTn id="19" dur="500"/>
                                        <p:tgtEl>
                                          <p:spTgt spid="10549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105496"/>
                                        </p:tgtEl>
                                        <p:attrNameLst>
                                          <p:attrName>style.visibility</p:attrName>
                                        </p:attrNameLst>
                                      </p:cBhvr>
                                      <p:to>
                                        <p:strVal val="visible"/>
                                      </p:to>
                                    </p:set>
                                    <p:animEffect transition="in" filter="checkerboard(across)">
                                      <p:cBhvr>
                                        <p:cTn id="24" dur="500"/>
                                        <p:tgtEl>
                                          <p:spTgt spid="10549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05498"/>
                                        </p:tgtEl>
                                        <p:attrNameLst>
                                          <p:attrName>style.visibility</p:attrName>
                                        </p:attrNameLst>
                                      </p:cBhvr>
                                      <p:to>
                                        <p:strVal val="visible"/>
                                      </p:to>
                                    </p:set>
                                    <p:animEffect transition="in" filter="strips(downRight)">
                                      <p:cBhvr>
                                        <p:cTn id="29" dur="500"/>
                                        <p:tgtEl>
                                          <p:spTgt spid="10549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5500"/>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6" fill="hold" nodeType="clickEffect">
                                  <p:stCondLst>
                                    <p:cond delay="0"/>
                                  </p:stCondLst>
                                  <p:childTnLst>
                                    <p:set>
                                      <p:cBhvr>
                                        <p:cTn id="37" dur="1" fill="hold">
                                          <p:stCondLst>
                                            <p:cond delay="0"/>
                                          </p:stCondLst>
                                        </p:cTn>
                                        <p:tgtEl>
                                          <p:spTgt spid="105502">
                                            <p:txEl>
                                              <p:pRg st="0" end="0"/>
                                            </p:txEl>
                                          </p:spTgt>
                                        </p:tgtEl>
                                        <p:attrNameLst>
                                          <p:attrName>style.visibility</p:attrName>
                                        </p:attrNameLst>
                                      </p:cBhvr>
                                      <p:to>
                                        <p:strVal val="visible"/>
                                      </p:to>
                                    </p:set>
                                    <p:animEffect transition="in" filter="strips(downRight)">
                                      <p:cBhvr>
                                        <p:cTn id="38" dur="500"/>
                                        <p:tgtEl>
                                          <p:spTgt spid="1055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90" grpId="0"/>
      <p:bldP spid="105495" grpId="0"/>
      <p:bldP spid="105498" grpId="0"/>
      <p:bldP spid="1055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5"/>
          <p:cNvSpPr>
            <a:spLocks noChangeArrowheads="1"/>
          </p:cNvSpPr>
          <p:nvPr/>
        </p:nvSpPr>
        <p:spPr bwMode="auto">
          <a:xfrm>
            <a:off x="1992313" y="1467922"/>
            <a:ext cx="19248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b="1">
                <a:solidFill>
                  <a:srgbClr val="0000FF"/>
                </a:solidFill>
                <a:latin typeface="Calibri"/>
                <a:cs typeface="Times New Roman" pitchFamily="18" charset="0"/>
              </a:rPr>
              <a:t>Χημικές Ιδιότητες</a:t>
            </a:r>
            <a:r>
              <a:rPr lang="en-US">
                <a:solidFill>
                  <a:prstClr val="black"/>
                </a:solidFill>
                <a:latin typeface="Calibri"/>
              </a:rPr>
              <a:t> </a:t>
            </a:r>
          </a:p>
        </p:txBody>
      </p:sp>
      <p:grpSp>
        <p:nvGrpSpPr>
          <p:cNvPr id="106502" name="Group 6"/>
          <p:cNvGrpSpPr>
            <a:grpSpLocks/>
          </p:cNvGrpSpPr>
          <p:nvPr/>
        </p:nvGrpSpPr>
        <p:grpSpPr bwMode="auto">
          <a:xfrm>
            <a:off x="1774826" y="188913"/>
            <a:ext cx="8664575" cy="1860550"/>
            <a:chOff x="158" y="119"/>
            <a:chExt cx="5458" cy="1172"/>
          </a:xfrm>
        </p:grpSpPr>
        <p:grpSp>
          <p:nvGrpSpPr>
            <p:cNvPr id="106503" name="Group 7"/>
            <p:cNvGrpSpPr>
              <a:grpSpLocks/>
            </p:cNvGrpSpPr>
            <p:nvPr/>
          </p:nvGrpSpPr>
          <p:grpSpPr bwMode="auto">
            <a:xfrm>
              <a:off x="158" y="119"/>
              <a:ext cx="2492" cy="617"/>
              <a:chOff x="158" y="119"/>
              <a:chExt cx="2492" cy="617"/>
            </a:xfrm>
          </p:grpSpPr>
          <p:sp>
            <p:nvSpPr>
              <p:cNvPr id="106504" name="Rectangle 8"/>
              <p:cNvSpPr>
                <a:spLocks noChangeArrowheads="1"/>
              </p:cNvSpPr>
              <p:nvPr/>
            </p:nvSpPr>
            <p:spPr bwMode="auto">
              <a:xfrm>
                <a:off x="657" y="482"/>
                <a:ext cx="13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000" b="1">
                    <a:solidFill>
                      <a:srgbClr val="0000FF"/>
                    </a:solidFill>
                    <a:latin typeface="Calibri"/>
                    <a:cs typeface="Times New Roman" pitchFamily="18" charset="0"/>
                  </a:rPr>
                  <a:t>4.3 Βενζοϊκό οξύ</a:t>
                </a:r>
                <a:r>
                  <a:rPr lang="en-US">
                    <a:solidFill>
                      <a:prstClr val="black"/>
                    </a:solidFill>
                    <a:latin typeface="Calibri"/>
                  </a:rPr>
                  <a:t> </a:t>
                </a:r>
              </a:p>
            </p:txBody>
          </p:sp>
          <p:grpSp>
            <p:nvGrpSpPr>
              <p:cNvPr id="106505" name="Group 9"/>
              <p:cNvGrpSpPr>
                <a:grpSpLocks/>
              </p:cNvGrpSpPr>
              <p:nvPr/>
            </p:nvGrpSpPr>
            <p:grpSpPr bwMode="auto">
              <a:xfrm>
                <a:off x="158" y="119"/>
                <a:ext cx="2492" cy="617"/>
                <a:chOff x="340" y="164"/>
                <a:chExt cx="2492" cy="617"/>
              </a:xfrm>
            </p:grpSpPr>
            <p:sp>
              <p:nvSpPr>
                <p:cNvPr id="106506" name="WordArt 10"/>
                <p:cNvSpPr>
                  <a:spLocks noChangeArrowheads="1" noChangeShapeType="1" noTextEdit="1"/>
                </p:cNvSpPr>
                <p:nvPr/>
              </p:nvSpPr>
              <p:spPr bwMode="auto">
                <a:xfrm>
                  <a:off x="340" y="164"/>
                  <a:ext cx="385" cy="61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l-GR" sz="3600" kern="10">
                      <a:solidFill>
                        <a:srgbClr val="0000FF"/>
                      </a:solidFill>
                      <a:latin typeface="Arial Black"/>
                    </a:rPr>
                    <a:t>4</a:t>
                  </a:r>
                </a:p>
              </p:txBody>
            </p:sp>
            <p:sp>
              <p:nvSpPr>
                <p:cNvPr id="106507" name="Rectangle 11"/>
                <p:cNvSpPr>
                  <a:spLocks noChangeArrowheads="1"/>
                </p:cNvSpPr>
                <p:nvPr/>
              </p:nvSpPr>
              <p:spPr bwMode="auto">
                <a:xfrm>
                  <a:off x="793" y="216"/>
                  <a:ext cx="203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800" b="1">
                      <a:solidFill>
                        <a:srgbClr val="0033CC"/>
                      </a:solidFill>
                      <a:latin typeface="Calibri"/>
                      <a:cs typeface="Times New Roman" pitchFamily="18" charset="0"/>
                    </a:rPr>
                    <a:t>ΚΑΡΒΟΞΥΛΙΚΑ ΟΞΕΑ</a:t>
                  </a:r>
                  <a:r>
                    <a:rPr lang="en-US">
                      <a:solidFill>
                        <a:prstClr val="black"/>
                      </a:solidFill>
                      <a:latin typeface="Calibri"/>
                    </a:rPr>
                    <a:t> </a:t>
                  </a:r>
                </a:p>
              </p:txBody>
            </p:sp>
          </p:grpSp>
        </p:grpSp>
        <p:graphicFrame>
          <p:nvGraphicFramePr>
            <p:cNvPr id="106508" name="Object 12"/>
            <p:cNvGraphicFramePr>
              <a:graphicFrameLocks noChangeAspect="1"/>
            </p:cNvGraphicFramePr>
            <p:nvPr/>
          </p:nvGraphicFramePr>
          <p:xfrm>
            <a:off x="2472" y="210"/>
            <a:ext cx="3144" cy="1081"/>
          </p:xfrm>
          <a:graphic>
            <a:graphicData uri="http://schemas.openxmlformats.org/presentationml/2006/ole">
              <mc:AlternateContent xmlns:mc="http://schemas.openxmlformats.org/markup-compatibility/2006">
                <mc:Choice xmlns:v="urn:schemas-microsoft-com:vml" Requires="v">
                  <p:oleObj spid="_x0000_s6146" r:id="rId3" imgW="4704762" imgH="1619476" progId="">
                    <p:embed/>
                  </p:oleObj>
                </mc:Choice>
                <mc:Fallback>
                  <p:oleObj r:id="rId3" imgW="4704762" imgH="1619476" progId="">
                    <p:embed/>
                    <p:pic>
                      <p:nvPicPr>
                        <p:cNvPr id="106508" name="Object 12"/>
                        <p:cNvPicPr>
                          <a:picLocks noChangeAspect="1" noChangeArrowheads="1"/>
                        </p:cNvPicPr>
                        <p:nvPr/>
                      </p:nvPicPr>
                      <p:blipFill>
                        <a:blip r:embed="rId4">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2472" y="210"/>
                          <a:ext cx="3144" cy="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6510" name="Rectangle 14"/>
          <p:cNvSpPr>
            <a:spLocks noChangeArrowheads="1"/>
          </p:cNvSpPr>
          <p:nvPr/>
        </p:nvSpPr>
        <p:spPr bwMode="auto">
          <a:xfrm>
            <a:off x="1992314" y="2169211"/>
            <a:ext cx="83518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l-GR" b="1" i="1">
                <a:solidFill>
                  <a:prstClr val="black"/>
                </a:solidFill>
                <a:latin typeface="Calibri"/>
                <a:cs typeface="Times New Roman" pitchFamily="18" charset="0"/>
              </a:rPr>
              <a:t>Αντιδράσεις δακτυλίου</a:t>
            </a:r>
            <a:r>
              <a:rPr lang="el-GR">
                <a:solidFill>
                  <a:prstClr val="black"/>
                </a:solidFill>
                <a:latin typeface="Calibri"/>
                <a:cs typeface="Times New Roman" pitchFamily="18" charset="0"/>
              </a:rPr>
              <a:t> (αρωματικός χαρακτήρας). Δηλαδή, δίνει εύκολα αντιδράσεις υποκατάστασης του υδρογόνου του βενζολικού δακτυλίου.</a:t>
            </a:r>
            <a:r>
              <a:rPr lang="en-US">
                <a:solidFill>
                  <a:prstClr val="black"/>
                </a:solidFill>
                <a:latin typeface="Calibri"/>
              </a:rPr>
              <a:t> </a:t>
            </a:r>
          </a:p>
        </p:txBody>
      </p:sp>
      <p:sp>
        <p:nvSpPr>
          <p:cNvPr id="106512" name="Rectangle 16"/>
          <p:cNvSpPr>
            <a:spLocks noChangeArrowheads="1"/>
          </p:cNvSpPr>
          <p:nvPr/>
        </p:nvSpPr>
        <p:spPr bwMode="auto">
          <a:xfrm>
            <a:off x="2063751" y="2820086"/>
            <a:ext cx="77057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l-GR" b="1" i="1">
                <a:solidFill>
                  <a:prstClr val="black"/>
                </a:solidFill>
                <a:latin typeface="Calibri"/>
                <a:cs typeface="Times New Roman" pitchFamily="18" charset="0"/>
              </a:rPr>
              <a:t>Αντιδράσεις πλευρικής ομάδας</a:t>
            </a:r>
            <a:r>
              <a:rPr lang="el-GR">
                <a:solidFill>
                  <a:prstClr val="black"/>
                </a:solidFill>
                <a:latin typeface="Calibri"/>
                <a:cs typeface="Times New Roman" pitchFamily="18" charset="0"/>
              </a:rPr>
              <a:t>. Δηλαδή, στην περίπτωση του βενζοϊκού οξέος, δίνει αντιδράσεις οξέος λόγω του καρβοξυλίου.</a:t>
            </a:r>
            <a:r>
              <a:rPr lang="en-US">
                <a:solidFill>
                  <a:prstClr val="black"/>
                </a:solidFill>
                <a:latin typeface="Calibri"/>
              </a:rPr>
              <a:t> </a:t>
            </a:r>
          </a:p>
        </p:txBody>
      </p:sp>
      <p:sp>
        <p:nvSpPr>
          <p:cNvPr id="106514" name="Rectangle 18"/>
          <p:cNvSpPr>
            <a:spLocks noChangeArrowheads="1"/>
          </p:cNvSpPr>
          <p:nvPr/>
        </p:nvSpPr>
        <p:spPr bwMode="auto">
          <a:xfrm>
            <a:off x="2135189" y="3484047"/>
            <a:ext cx="21503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b="1" i="1">
                <a:solidFill>
                  <a:prstClr val="black"/>
                </a:solidFill>
                <a:latin typeface="Calibri"/>
                <a:cs typeface="Times New Roman" pitchFamily="18" charset="0"/>
              </a:rPr>
              <a:t>Όξινος χαρακτήρας:</a:t>
            </a:r>
            <a:r>
              <a:rPr lang="el-GR">
                <a:solidFill>
                  <a:prstClr val="black"/>
                </a:solidFill>
                <a:latin typeface="Calibri"/>
              </a:rPr>
              <a:t> </a:t>
            </a:r>
          </a:p>
        </p:txBody>
      </p:sp>
      <p:graphicFrame>
        <p:nvGraphicFramePr>
          <p:cNvPr id="106515" name="Object 19"/>
          <p:cNvGraphicFramePr>
            <a:graphicFrameLocks noChangeAspect="1"/>
          </p:cNvGraphicFramePr>
          <p:nvPr/>
        </p:nvGraphicFramePr>
        <p:xfrm>
          <a:off x="2351088" y="3860801"/>
          <a:ext cx="7345362" cy="1433513"/>
        </p:xfrm>
        <a:graphic>
          <a:graphicData uri="http://schemas.openxmlformats.org/presentationml/2006/ole">
            <mc:AlternateContent xmlns:mc="http://schemas.openxmlformats.org/markup-compatibility/2006">
              <mc:Choice xmlns:v="urn:schemas-microsoft-com:vml" Requires="v">
                <p:oleObj spid="_x0000_s6147" name="Equation" r:id="rId5" imgW="3682800" imgH="736560" progId="Equation.3">
                  <p:embed/>
                </p:oleObj>
              </mc:Choice>
              <mc:Fallback>
                <p:oleObj name="Equation" r:id="rId5" imgW="3682800" imgH="736560" progId="Equation.3">
                  <p:embed/>
                  <p:pic>
                    <p:nvPicPr>
                      <p:cNvPr id="106515"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1088" y="3860801"/>
                        <a:ext cx="734536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6517" name="Rectangle 21"/>
          <p:cNvSpPr>
            <a:spLocks noChangeArrowheads="1"/>
          </p:cNvSpPr>
          <p:nvPr/>
        </p:nvSpPr>
        <p:spPr bwMode="auto">
          <a:xfrm>
            <a:off x="2135189" y="5300663"/>
            <a:ext cx="1698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b="1" i="1">
                <a:solidFill>
                  <a:prstClr val="black"/>
                </a:solidFill>
                <a:latin typeface="Calibri"/>
                <a:cs typeface="Times New Roman" pitchFamily="18" charset="0"/>
              </a:rPr>
              <a:t>Εστεροποίηση:</a:t>
            </a:r>
            <a:r>
              <a:rPr lang="en-US">
                <a:solidFill>
                  <a:prstClr val="black"/>
                </a:solidFill>
                <a:latin typeface="Calibri"/>
              </a:rPr>
              <a:t> </a:t>
            </a:r>
          </a:p>
        </p:txBody>
      </p:sp>
      <p:grpSp>
        <p:nvGrpSpPr>
          <p:cNvPr id="106521" name="Group 25"/>
          <p:cNvGrpSpPr>
            <a:grpSpLocks/>
          </p:cNvGrpSpPr>
          <p:nvPr/>
        </p:nvGrpSpPr>
        <p:grpSpPr bwMode="auto">
          <a:xfrm>
            <a:off x="2424113" y="5805493"/>
            <a:ext cx="7200900" cy="785813"/>
            <a:chOff x="567" y="3657"/>
            <a:chExt cx="4536" cy="495"/>
          </a:xfrm>
        </p:grpSpPr>
        <p:graphicFrame>
          <p:nvGraphicFramePr>
            <p:cNvPr id="106518" name="Object 22"/>
            <p:cNvGraphicFramePr>
              <a:graphicFrameLocks noChangeAspect="1"/>
            </p:cNvGraphicFramePr>
            <p:nvPr/>
          </p:nvGraphicFramePr>
          <p:xfrm>
            <a:off x="567" y="3657"/>
            <a:ext cx="4536" cy="235"/>
          </p:xfrm>
          <a:graphic>
            <a:graphicData uri="http://schemas.openxmlformats.org/presentationml/2006/ole">
              <mc:AlternateContent xmlns:mc="http://schemas.openxmlformats.org/markup-compatibility/2006">
                <mc:Choice xmlns:v="urn:schemas-microsoft-com:vml" Requires="v">
                  <p:oleObj spid="_x0000_s6148" r:id="rId7" imgW="3670200" imgH="190440" progId="">
                    <p:embed/>
                  </p:oleObj>
                </mc:Choice>
                <mc:Fallback>
                  <p:oleObj r:id="rId7" imgW="3670200" imgH="190440" progId="">
                    <p:embed/>
                    <p:pic>
                      <p:nvPicPr>
                        <p:cNvPr id="106518"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 y="3657"/>
                          <a:ext cx="4536"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6520" name="Rectangle 24"/>
            <p:cNvSpPr>
              <a:spLocks noChangeArrowheads="1"/>
            </p:cNvSpPr>
            <p:nvPr/>
          </p:nvSpPr>
          <p:spPr bwMode="auto">
            <a:xfrm>
              <a:off x="3288" y="3919"/>
              <a:ext cx="160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solidFill>
                    <a:prstClr val="black"/>
                  </a:solidFill>
                  <a:latin typeface="Calibri"/>
                  <a:cs typeface="Times New Roman" pitchFamily="18" charset="0"/>
                </a:rPr>
                <a:t>βενζοϊκός μεθυλεστέρας</a:t>
              </a:r>
              <a:r>
                <a:rPr lang="en-US">
                  <a:solidFill>
                    <a:prstClr val="black"/>
                  </a:solidFill>
                  <a:latin typeface="Calibri"/>
                </a:rPr>
                <a:t> </a:t>
              </a:r>
            </a:p>
          </p:txBody>
        </p:sp>
      </p:grpSp>
    </p:spTree>
    <p:extLst>
      <p:ext uri="{BB962C8B-B14F-4D97-AF65-F5344CB8AC3E}">
        <p14:creationId xmlns:p14="http://schemas.microsoft.com/office/powerpoint/2010/main" val="3284317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6" fill="hold" nodeType="clickEffect">
                                  <p:stCondLst>
                                    <p:cond delay="0"/>
                                  </p:stCondLst>
                                  <p:childTnLst>
                                    <p:set>
                                      <p:cBhvr>
                                        <p:cTn id="10" dur="1" fill="hold">
                                          <p:stCondLst>
                                            <p:cond delay="0"/>
                                          </p:stCondLst>
                                        </p:cTn>
                                        <p:tgtEl>
                                          <p:spTgt spid="106510">
                                            <p:txEl>
                                              <p:pRg st="0" end="0"/>
                                            </p:txEl>
                                          </p:spTgt>
                                        </p:tgtEl>
                                        <p:attrNameLst>
                                          <p:attrName>style.visibility</p:attrName>
                                        </p:attrNameLst>
                                      </p:cBhvr>
                                      <p:to>
                                        <p:strVal val="visible"/>
                                      </p:to>
                                    </p:set>
                                    <p:animEffect transition="in" filter="strips(downRight)">
                                      <p:cBhvr>
                                        <p:cTn id="11" dur="500"/>
                                        <p:tgtEl>
                                          <p:spTgt spid="10651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06512"/>
                                        </p:tgtEl>
                                        <p:attrNameLst>
                                          <p:attrName>style.visibility</p:attrName>
                                        </p:attrNameLst>
                                      </p:cBhvr>
                                      <p:to>
                                        <p:strVal val="visible"/>
                                      </p:to>
                                    </p:set>
                                    <p:animEffect transition="in" filter="strips(downRight)">
                                      <p:cBhvr>
                                        <p:cTn id="16" dur="500"/>
                                        <p:tgtEl>
                                          <p:spTgt spid="1065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5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106515"/>
                                        </p:tgtEl>
                                        <p:attrNameLst>
                                          <p:attrName>style.visibility</p:attrName>
                                        </p:attrNameLst>
                                      </p:cBhvr>
                                      <p:to>
                                        <p:strVal val="visible"/>
                                      </p:to>
                                    </p:set>
                                    <p:animEffect transition="in" filter="checkerboard(across)">
                                      <p:cBhvr>
                                        <p:cTn id="25" dur="500"/>
                                        <p:tgtEl>
                                          <p:spTgt spid="10651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06517">
                                            <p:txEl>
                                              <p:pRg st="0" end="0"/>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106521"/>
                                        </p:tgtEl>
                                        <p:attrNameLst>
                                          <p:attrName>style.visibility</p:attrName>
                                        </p:attrNameLst>
                                      </p:cBhvr>
                                      <p:to>
                                        <p:strVal val="visible"/>
                                      </p:to>
                                    </p:set>
                                    <p:animEffect transition="in" filter="checkerboard(across)">
                                      <p:cBhvr>
                                        <p:cTn id="34" dur="500"/>
                                        <p:tgtEl>
                                          <p:spTgt spid="106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p:bldP spid="106512" grpId="0"/>
      <p:bldP spid="1065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Rectangle 5"/>
          <p:cNvSpPr>
            <a:spLocks noChangeArrowheads="1"/>
          </p:cNvSpPr>
          <p:nvPr/>
        </p:nvSpPr>
        <p:spPr bwMode="auto">
          <a:xfrm>
            <a:off x="2495551" y="1555721"/>
            <a:ext cx="10935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000" b="1">
                <a:solidFill>
                  <a:srgbClr val="0000FF"/>
                </a:solidFill>
                <a:latin typeface="Calibri"/>
                <a:cs typeface="Times New Roman" pitchFamily="18" charset="0"/>
              </a:rPr>
              <a:t>Χρήσεις</a:t>
            </a:r>
            <a:r>
              <a:rPr lang="en-US" sz="2000" b="1">
                <a:solidFill>
                  <a:prstClr val="black"/>
                </a:solidFill>
                <a:latin typeface="Calibri"/>
              </a:rPr>
              <a:t> </a:t>
            </a:r>
          </a:p>
        </p:txBody>
      </p:sp>
      <p:grpSp>
        <p:nvGrpSpPr>
          <p:cNvPr id="107526" name="Group 6"/>
          <p:cNvGrpSpPr>
            <a:grpSpLocks/>
          </p:cNvGrpSpPr>
          <p:nvPr/>
        </p:nvGrpSpPr>
        <p:grpSpPr bwMode="auto">
          <a:xfrm>
            <a:off x="1774826" y="188913"/>
            <a:ext cx="8664575" cy="1860550"/>
            <a:chOff x="158" y="119"/>
            <a:chExt cx="5458" cy="1172"/>
          </a:xfrm>
        </p:grpSpPr>
        <p:grpSp>
          <p:nvGrpSpPr>
            <p:cNvPr id="107527" name="Group 7"/>
            <p:cNvGrpSpPr>
              <a:grpSpLocks/>
            </p:cNvGrpSpPr>
            <p:nvPr/>
          </p:nvGrpSpPr>
          <p:grpSpPr bwMode="auto">
            <a:xfrm>
              <a:off x="158" y="119"/>
              <a:ext cx="2492" cy="617"/>
              <a:chOff x="158" y="119"/>
              <a:chExt cx="2492" cy="617"/>
            </a:xfrm>
          </p:grpSpPr>
          <p:sp>
            <p:nvSpPr>
              <p:cNvPr id="107528" name="Rectangle 8"/>
              <p:cNvSpPr>
                <a:spLocks noChangeArrowheads="1"/>
              </p:cNvSpPr>
              <p:nvPr/>
            </p:nvSpPr>
            <p:spPr bwMode="auto">
              <a:xfrm>
                <a:off x="657" y="482"/>
                <a:ext cx="13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000" b="1">
                    <a:solidFill>
                      <a:srgbClr val="0000FF"/>
                    </a:solidFill>
                    <a:latin typeface="Calibri"/>
                    <a:cs typeface="Times New Roman" pitchFamily="18" charset="0"/>
                  </a:rPr>
                  <a:t>4.3 Βενζοϊκό οξύ</a:t>
                </a:r>
                <a:r>
                  <a:rPr lang="en-US">
                    <a:solidFill>
                      <a:prstClr val="black"/>
                    </a:solidFill>
                    <a:latin typeface="Calibri"/>
                  </a:rPr>
                  <a:t> </a:t>
                </a:r>
              </a:p>
            </p:txBody>
          </p:sp>
          <p:grpSp>
            <p:nvGrpSpPr>
              <p:cNvPr id="107529" name="Group 9"/>
              <p:cNvGrpSpPr>
                <a:grpSpLocks/>
              </p:cNvGrpSpPr>
              <p:nvPr/>
            </p:nvGrpSpPr>
            <p:grpSpPr bwMode="auto">
              <a:xfrm>
                <a:off x="158" y="119"/>
                <a:ext cx="2492" cy="617"/>
                <a:chOff x="340" y="164"/>
                <a:chExt cx="2492" cy="617"/>
              </a:xfrm>
            </p:grpSpPr>
            <p:sp>
              <p:nvSpPr>
                <p:cNvPr id="107530" name="WordArt 10"/>
                <p:cNvSpPr>
                  <a:spLocks noChangeArrowheads="1" noChangeShapeType="1" noTextEdit="1"/>
                </p:cNvSpPr>
                <p:nvPr/>
              </p:nvSpPr>
              <p:spPr bwMode="auto">
                <a:xfrm>
                  <a:off x="340" y="164"/>
                  <a:ext cx="385" cy="61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l-GR" sz="3600" kern="10">
                      <a:solidFill>
                        <a:srgbClr val="0000FF"/>
                      </a:solidFill>
                      <a:latin typeface="Arial Black"/>
                    </a:rPr>
                    <a:t>4</a:t>
                  </a:r>
                </a:p>
              </p:txBody>
            </p:sp>
            <p:sp>
              <p:nvSpPr>
                <p:cNvPr id="107531" name="Rectangle 11"/>
                <p:cNvSpPr>
                  <a:spLocks noChangeArrowheads="1"/>
                </p:cNvSpPr>
                <p:nvPr/>
              </p:nvSpPr>
              <p:spPr bwMode="auto">
                <a:xfrm>
                  <a:off x="793" y="216"/>
                  <a:ext cx="203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sz="2800" b="1">
                      <a:solidFill>
                        <a:srgbClr val="0033CC"/>
                      </a:solidFill>
                      <a:latin typeface="Calibri"/>
                      <a:cs typeface="Times New Roman" pitchFamily="18" charset="0"/>
                    </a:rPr>
                    <a:t>ΚΑΡΒΟΞΥΛΙΚΑ ΟΞΕΑ</a:t>
                  </a:r>
                  <a:r>
                    <a:rPr lang="en-US">
                      <a:solidFill>
                        <a:prstClr val="black"/>
                      </a:solidFill>
                      <a:latin typeface="Calibri"/>
                    </a:rPr>
                    <a:t> </a:t>
                  </a:r>
                </a:p>
              </p:txBody>
            </p:sp>
          </p:grpSp>
        </p:grpSp>
        <p:graphicFrame>
          <p:nvGraphicFramePr>
            <p:cNvPr id="107532" name="Object 12"/>
            <p:cNvGraphicFramePr>
              <a:graphicFrameLocks noChangeAspect="1"/>
            </p:cNvGraphicFramePr>
            <p:nvPr/>
          </p:nvGraphicFramePr>
          <p:xfrm>
            <a:off x="2472" y="210"/>
            <a:ext cx="3144" cy="1081"/>
          </p:xfrm>
          <a:graphic>
            <a:graphicData uri="http://schemas.openxmlformats.org/presentationml/2006/ole">
              <mc:AlternateContent xmlns:mc="http://schemas.openxmlformats.org/markup-compatibility/2006">
                <mc:Choice xmlns:v="urn:schemas-microsoft-com:vml" Requires="v">
                  <p:oleObj spid="_x0000_s7170" r:id="rId3" imgW="4704762" imgH="1619476" progId="">
                    <p:embed/>
                  </p:oleObj>
                </mc:Choice>
                <mc:Fallback>
                  <p:oleObj r:id="rId3" imgW="4704762" imgH="1619476" progId="">
                    <p:embed/>
                    <p:pic>
                      <p:nvPicPr>
                        <p:cNvPr id="107532" name="Object 12"/>
                        <p:cNvPicPr>
                          <a:picLocks noChangeAspect="1" noChangeArrowheads="1"/>
                        </p:cNvPicPr>
                        <p:nvPr/>
                      </p:nvPicPr>
                      <p:blipFill>
                        <a:blip r:embed="rId4">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2472" y="210"/>
                          <a:ext cx="3144" cy="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7534" name="Rectangle 14"/>
          <p:cNvSpPr>
            <a:spLocks noChangeArrowheads="1"/>
          </p:cNvSpPr>
          <p:nvPr/>
        </p:nvSpPr>
        <p:spPr bwMode="auto">
          <a:xfrm>
            <a:off x="2208214" y="2155826"/>
            <a:ext cx="727233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sz="2000" b="1">
                <a:solidFill>
                  <a:prstClr val="black"/>
                </a:solidFill>
                <a:latin typeface="Calibri"/>
                <a:cs typeface="Times New Roman" pitchFamily="18" charset="0"/>
              </a:rPr>
              <a:t>Τα μεγαλύτερα ποσά βενζοϊκού οξέος σήμερα χρησιμοποιούνται στη συντήρηση των τροφίμων και φέρεται στο εμπόριο με το κωδικό όνομα Ε210. Χρησιμοποιείται επίσης στη βιομηχανία χρωμάτων, καλλυντικών και πλαστικών.</a:t>
            </a:r>
            <a:r>
              <a:rPr lang="en-US" sz="2000" b="1">
                <a:solidFill>
                  <a:prstClr val="black"/>
                </a:solidFill>
                <a:latin typeface="Calibri"/>
              </a:rPr>
              <a:t> </a:t>
            </a:r>
          </a:p>
        </p:txBody>
      </p:sp>
    </p:spTree>
    <p:extLst>
      <p:ext uri="{BB962C8B-B14F-4D97-AF65-F5344CB8AC3E}">
        <p14:creationId xmlns:p14="http://schemas.microsoft.com/office/powerpoint/2010/main" val="1010009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6" fill="hold" grpId="0" nodeType="clickEffect">
                                  <p:stCondLst>
                                    <p:cond delay="0"/>
                                  </p:stCondLst>
                                  <p:childTnLst>
                                    <p:set>
                                      <p:cBhvr>
                                        <p:cTn id="10" dur="1" fill="hold">
                                          <p:stCondLst>
                                            <p:cond delay="0"/>
                                          </p:stCondLst>
                                        </p:cTn>
                                        <p:tgtEl>
                                          <p:spTgt spid="107534"/>
                                        </p:tgtEl>
                                        <p:attrNameLst>
                                          <p:attrName>style.visibility</p:attrName>
                                        </p:attrNameLst>
                                      </p:cBhvr>
                                      <p:to>
                                        <p:strVal val="visible"/>
                                      </p:to>
                                    </p:set>
                                    <p:animEffect transition="in" filter="strips(downRight)">
                                      <p:cBhvr>
                                        <p:cTn id="11" dur="500"/>
                                        <p:tgtEl>
                                          <p:spTgt spid="107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p:bldP spid="1075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Rectangle 5"/>
          <p:cNvSpPr>
            <a:spLocks noChangeArrowheads="1"/>
          </p:cNvSpPr>
          <p:nvPr/>
        </p:nvSpPr>
        <p:spPr bwMode="auto">
          <a:xfrm>
            <a:off x="1919289" y="260350"/>
            <a:ext cx="3252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400" b="1">
                <a:solidFill>
                  <a:srgbClr val="0033CC"/>
                </a:solidFill>
                <a:latin typeface="Calibri"/>
                <a:cs typeface="Times New Roman" pitchFamily="18" charset="0"/>
              </a:rPr>
              <a:t>Τα «Θαλασσινά» Οξέα</a:t>
            </a:r>
            <a:r>
              <a:rPr lang="en-US">
                <a:solidFill>
                  <a:prstClr val="black"/>
                </a:solidFill>
                <a:latin typeface="Calibri"/>
              </a:rPr>
              <a:t> </a:t>
            </a:r>
          </a:p>
        </p:txBody>
      </p:sp>
      <p:sp>
        <p:nvSpPr>
          <p:cNvPr id="108551" name="Rectangle 7"/>
          <p:cNvSpPr>
            <a:spLocks noChangeArrowheads="1"/>
          </p:cNvSpPr>
          <p:nvPr/>
        </p:nvSpPr>
        <p:spPr bwMode="auto">
          <a:xfrm>
            <a:off x="1919288" y="908051"/>
            <a:ext cx="80645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a:solidFill>
                  <a:prstClr val="black"/>
                </a:solidFill>
                <a:latin typeface="Calibri"/>
                <a:cs typeface="Times New Roman" pitchFamily="18" charset="0"/>
              </a:rPr>
              <a:t>Το φυτοπλαγκτόν, η πρωτόγονη, μικροσκοπική αλλά τόσο ευεργετική μονάδα ζωής, παράγει εξαιρετικής βιολογικής σημασίας ουσίες όπως γλυκόζη, λιπίδια, πρωτεΐνες, οξυγόνο και τα θαλασσινά οξέα. Γενικά, τα θαλασσινά οξέα παράγονται «προνομιακά» από τους θαλασσινούς οργανισμούς. Ανάμεσά τους ξεχωρίζουν ορισμένα, όπως το εικοσι-πεντεν-ικό οξύ (με είκοσι άτομα άνθρακα και πέντε διπλούς δεσμούς) και το εικοσιδυο-εξεν-ικό οξύ (με εικοσιδύο άτομα άνθρακα και έξι διπλούς δεσμούς). Οι δεσμοί αυτοί ξεκινούν από τη θέση 3, από το τέλος του μορίου, γι’ αυτό και οι ενώσεις χαρακτηρίζονται ως </a:t>
            </a:r>
            <a:r>
              <a:rPr lang="en-GB" b="1">
                <a:solidFill>
                  <a:prstClr val="black"/>
                </a:solidFill>
                <a:latin typeface="Calibri"/>
                <a:cs typeface="Times New Roman" pitchFamily="18" charset="0"/>
              </a:rPr>
              <a:t>ω-3 πολυακόρεστα οξέα</a:t>
            </a:r>
            <a:r>
              <a:rPr lang="en-GB">
                <a:solidFill>
                  <a:prstClr val="black"/>
                </a:solidFill>
                <a:latin typeface="Calibri"/>
                <a:cs typeface="Times New Roman" pitchFamily="18" charset="0"/>
              </a:rPr>
              <a:t>.</a:t>
            </a:r>
            <a:r>
              <a:rPr lang="en-US">
                <a:solidFill>
                  <a:prstClr val="black"/>
                </a:solidFill>
                <a:latin typeface="Calibri"/>
              </a:rPr>
              <a:t> </a:t>
            </a:r>
          </a:p>
        </p:txBody>
      </p:sp>
      <p:sp>
        <p:nvSpPr>
          <p:cNvPr id="108553" name="Rectangle 9"/>
          <p:cNvSpPr>
            <a:spLocks noChangeArrowheads="1"/>
          </p:cNvSpPr>
          <p:nvPr/>
        </p:nvSpPr>
        <p:spPr bwMode="auto">
          <a:xfrm>
            <a:off x="1847851" y="3496827"/>
            <a:ext cx="813752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a:solidFill>
                  <a:prstClr val="black"/>
                </a:solidFill>
                <a:latin typeface="Calibri"/>
                <a:cs typeface="Times New Roman" pitchFamily="18" charset="0"/>
              </a:rPr>
              <a:t>Το φυτοπλαγκτόν αποτελεί τροφή για τα μικροσκοπικά, αόρατα στο μάτι γαριδάκια, δηλαδή το ζωοπλαγκτόν, αλλά και για την άκακη φάλαινα, τα καλαμάρια και πολλά άλλα ακόμα θαλασσινά. Με τη σειρά τους, τα μικρά ψάρια τρέφονται με το ζωοπλαγκτόν και αυτά καταβροχθίζονται από τα μεγαλύτερα ψάρια. Τα οξέα αυτά, που υπάρχουν κυρίως στα ψάρια, δεν είναι δυνατό να δημιουργηθούν από τον ανθρώπινο οργανισμό, γι’ αυτό εισάγονται σ’ αυτόν με την τροφή. Οι ενάλιοι, δηλαδή, οργανισμοί έχουν κληρονομήσει τα ω-3 οξέα από την πανάρχαια ιστορία της ζωής, δισεκατομμύρια χρόνια πριν, τότε, που δεν υπήρχε παρά μόνο φυτοπλαγκτόν.</a:t>
            </a:r>
            <a:r>
              <a:rPr lang="en-US">
                <a:solidFill>
                  <a:prstClr val="black"/>
                </a:solidFill>
                <a:latin typeface="Calibri"/>
              </a:rPr>
              <a:t> </a:t>
            </a:r>
          </a:p>
        </p:txBody>
      </p:sp>
    </p:spTree>
    <p:extLst>
      <p:ext uri="{BB962C8B-B14F-4D97-AF65-F5344CB8AC3E}">
        <p14:creationId xmlns:p14="http://schemas.microsoft.com/office/powerpoint/2010/main" val="1680824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8551"/>
                                        </p:tgtEl>
                                        <p:attrNameLst>
                                          <p:attrName>style.visibility</p:attrName>
                                        </p:attrNameLst>
                                      </p:cBhvr>
                                      <p:to>
                                        <p:strVal val="visible"/>
                                      </p:to>
                                    </p:set>
                                    <p:animEffect transition="in" filter="strips(downLeft)">
                                      <p:cBhvr>
                                        <p:cTn id="7" dur="500"/>
                                        <p:tgtEl>
                                          <p:spTgt spid="1085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8553"/>
                                        </p:tgtEl>
                                        <p:attrNameLst>
                                          <p:attrName>style.visibility</p:attrName>
                                        </p:attrNameLst>
                                      </p:cBhvr>
                                      <p:to>
                                        <p:strVal val="visible"/>
                                      </p:to>
                                    </p:set>
                                    <p:animEffect transition="in" filter="strips(downLeft)">
                                      <p:cBhvr>
                                        <p:cTn id="12" dur="500"/>
                                        <p:tgtEl>
                                          <p:spTgt spid="108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p:bldP spid="1085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Rectangle 5"/>
          <p:cNvSpPr>
            <a:spLocks noChangeArrowheads="1"/>
          </p:cNvSpPr>
          <p:nvPr/>
        </p:nvSpPr>
        <p:spPr bwMode="auto">
          <a:xfrm>
            <a:off x="2208213" y="968375"/>
            <a:ext cx="7561262"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57200" algn="just"/>
            <a:r>
              <a:rPr lang="el-GR">
                <a:solidFill>
                  <a:prstClr val="black"/>
                </a:solidFill>
                <a:latin typeface="Calibri"/>
                <a:cs typeface="Times New Roman" pitchFamily="18" charset="0"/>
              </a:rPr>
              <a:t>Αξίζει να σημειωθεί ότι στη στεριά οι σπόροι, κύρια πηγή των λαδιών (σπορέλαια), περιέχουν κυρίως ω-6 ακόρεστα οξέα, ενώ τα ω-3 σπανίζουν. Τα ω-6 ακόρεστα οξέα έχουν την τάση να μετασχηματίζονται σε αραχιδονικό οξύ. Το αραχιδονικό οξύ αποτελείται από είκοσι άτομα άνθρακα και περιέχει τέσσερις διπλούς δεσμούς και, παρόλο που είναι απαραίτητο ως συστατικό της μεμβράνης των κυττάρων, έχει και δυσάρεστες παρενέργειες. Οι ουσίες που προέρχονται από αυτό, φαίνεται ότι συμβάλλουν στην αθηροσκλήρωση, στη θρόμβωση, στη ρευματική αρθρίτιδα και στο βρογχικό άσθμα.</a:t>
            </a:r>
            <a:endParaRPr lang="en-US">
              <a:solidFill>
                <a:prstClr val="black"/>
              </a:solidFill>
              <a:latin typeface="Calibri"/>
            </a:endParaRPr>
          </a:p>
          <a:p>
            <a:pPr indent="457200" algn="just" eaLnBrk="0" hangingPunct="0"/>
            <a:r>
              <a:rPr lang="el-GR">
                <a:solidFill>
                  <a:prstClr val="black"/>
                </a:solidFill>
                <a:latin typeface="Calibri"/>
                <a:cs typeface="Times New Roman" pitchFamily="18" charset="0"/>
              </a:rPr>
              <a:t>Τα ω-3 ακόρεστα οξέα του θαλασσινού βασιλείου ανταγωνίζονται το σχηματισμό του αραχιδονικού οξέος, αναστέλλουν την παραγωγή του και των «απογόνων» ουσιών του. Το ίδιο αποτέλεσμα επιτυγχάνει η ασπιρίνη, το παλαιότερο συνθετικό φάρμακο, γνωστό από το 1895, της οποίας η αντιθρομβωτική και η παυσίπονη δράση οφείλεται στον ίδιο μηχανισμό παρεμπόδισης της ενζυματικής μετατροπής του αραχιδονικού οξέος στους «απογόνους» του. </a:t>
            </a:r>
            <a:endParaRPr lang="en-GB">
              <a:solidFill>
                <a:prstClr val="black"/>
              </a:solidFill>
              <a:latin typeface="Calibri"/>
              <a:cs typeface="Times New Roman" pitchFamily="18" charset="0"/>
            </a:endParaRPr>
          </a:p>
          <a:p>
            <a:pPr indent="457200" algn="just" eaLnBrk="0" hangingPunct="0"/>
            <a:r>
              <a:rPr lang="en-GB">
                <a:solidFill>
                  <a:prstClr val="black"/>
                </a:solidFill>
                <a:latin typeface="Calibri"/>
                <a:cs typeface="Times New Roman" pitchFamily="18" charset="0"/>
              </a:rPr>
              <a:t>Για τους παραπάνω λόγους οι καρδιολόγοι όλου του κόσμου συνιστούν τα λιπαρά ψάρια ως κύρια τροφή και μικρές δόσεις ασπιρίνης στους ηλικιωμένους.</a:t>
            </a:r>
            <a:r>
              <a:rPr lang="en-US">
                <a:solidFill>
                  <a:prstClr val="black"/>
                </a:solidFill>
                <a:latin typeface="Calibri"/>
              </a:rPr>
              <a:t> </a:t>
            </a:r>
          </a:p>
        </p:txBody>
      </p:sp>
      <p:sp>
        <p:nvSpPr>
          <p:cNvPr id="109574" name="Rectangle 6"/>
          <p:cNvSpPr>
            <a:spLocks noChangeArrowheads="1"/>
          </p:cNvSpPr>
          <p:nvPr/>
        </p:nvSpPr>
        <p:spPr bwMode="auto">
          <a:xfrm>
            <a:off x="1919289" y="260350"/>
            <a:ext cx="3252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400" b="1">
                <a:solidFill>
                  <a:srgbClr val="0033CC"/>
                </a:solidFill>
                <a:latin typeface="Calibri"/>
                <a:cs typeface="Times New Roman" pitchFamily="18" charset="0"/>
              </a:rPr>
              <a:t>Τα «Θαλασσινά» Οξέα</a:t>
            </a:r>
            <a:r>
              <a:rPr lang="en-US">
                <a:solidFill>
                  <a:prstClr val="black"/>
                </a:solidFill>
                <a:latin typeface="Calibri"/>
              </a:rPr>
              <a:t> </a:t>
            </a:r>
          </a:p>
        </p:txBody>
      </p:sp>
    </p:spTree>
    <p:extLst>
      <p:ext uri="{BB962C8B-B14F-4D97-AF65-F5344CB8AC3E}">
        <p14:creationId xmlns:p14="http://schemas.microsoft.com/office/powerpoint/2010/main" val="3229651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9573"/>
                                        </p:tgtEl>
                                        <p:attrNameLst>
                                          <p:attrName>style.visibility</p:attrName>
                                        </p:attrNameLst>
                                      </p:cBhvr>
                                      <p:to>
                                        <p:strVal val="visible"/>
                                      </p:to>
                                    </p:set>
                                    <p:animEffect transition="in" filter="strips(downLeft)">
                                      <p:cBhvr>
                                        <p:cTn id="7" dur="500"/>
                                        <p:tgtEl>
                                          <p:spTgt spid="109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2930</Words>
  <Application>Microsoft Office PowerPoint</Application>
  <PresentationFormat>Widescreen</PresentationFormat>
  <Paragraphs>174</Paragraphs>
  <Slides>25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34" baseType="lpstr">
      <vt:lpstr>Arial</vt:lpstr>
      <vt:lpstr>Arial Black</vt:lpstr>
      <vt:lpstr>Calibri</vt:lpstr>
      <vt:lpstr>Times New Roman</vt:lpstr>
      <vt:lpstr>Wingdings</vt:lpstr>
      <vt:lpstr>Θέμα του Office</vt:lpstr>
      <vt:lpstr>MSPhotoEd.3</vt:lpstr>
      <vt:lpstr>Equation</vt:lpstr>
      <vt:lpstr>ChemDraw.Document.4.5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Yiannis Chiotelis</dc:creator>
  <cp:lastModifiedBy>Yiannis Chiotelis</cp:lastModifiedBy>
  <cp:revision>1</cp:revision>
  <dcterms:created xsi:type="dcterms:W3CDTF">2020-03-23T15:25:18Z</dcterms:created>
  <dcterms:modified xsi:type="dcterms:W3CDTF">2020-03-23T15:38:52Z</dcterms:modified>
</cp:coreProperties>
</file>