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390" r:id="rId3"/>
    <p:sldId id="391" r:id="rId4"/>
    <p:sldId id="392" r:id="rId5"/>
    <p:sldId id="393" r:id="rId6"/>
    <p:sldId id="394" r:id="rId7"/>
    <p:sldId id="395" r:id="rId8"/>
    <p:sldId id="396" r:id="rId9"/>
    <p:sldId id="397" r:id="rId10"/>
    <p:sldId id="398" r:id="rId11"/>
    <p:sldId id="399" r:id="rId12"/>
    <p:sldId id="400" r:id="rId13"/>
    <p:sldId id="296"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a:t>Στυλ κύριου τίτλου</a:t>
            </a: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32510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72703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64096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174346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EE87939B-0052-4FFA-B1A6-5736165C3511}" type="datetimeFigureOut">
              <a:rPr lang="el-GR" smtClean="0"/>
              <a:t>23/3/2020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73470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74113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E87939B-0052-4FFA-B1A6-5736165C3511}" type="datetimeFigureOut">
              <a:rPr lang="el-GR" smtClean="0"/>
              <a:t>23/3/2020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00637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EE87939B-0052-4FFA-B1A6-5736165C3511}" type="datetimeFigureOut">
              <a:rPr lang="el-GR" smtClean="0"/>
              <a:t>23/3/2020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87432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E87939B-0052-4FFA-B1A6-5736165C3511}" type="datetimeFigureOut">
              <a:rPr lang="el-GR" smtClean="0"/>
              <a:t>23/3/2020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66585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281112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EE87939B-0052-4FFA-B1A6-5736165C3511}" type="datetimeFigureOut">
              <a:rPr lang="el-GR" smtClean="0"/>
              <a:t>23/3/2020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742BDB0-A5D6-4589-A7EE-FAD4BF44EE1A}" type="slidenum">
              <a:rPr lang="el-GR" smtClean="0"/>
              <a:t>‹#›</a:t>
            </a:fld>
            <a:endParaRPr lang="el-GR"/>
          </a:p>
        </p:txBody>
      </p:sp>
    </p:spTree>
    <p:extLst>
      <p:ext uri="{BB962C8B-B14F-4D97-AF65-F5344CB8AC3E}">
        <p14:creationId xmlns:p14="http://schemas.microsoft.com/office/powerpoint/2010/main" val="356712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7939B-0052-4FFA-B1A6-5736165C3511}" type="datetimeFigureOut">
              <a:rPr lang="el-GR" smtClean="0"/>
              <a:t>23/3/2020</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2BDB0-A5D6-4589-A7EE-FAD4BF44EE1A}" type="slidenum">
              <a:rPr lang="el-GR" smtClean="0"/>
              <a:t>‹#›</a:t>
            </a:fld>
            <a:endParaRPr lang="el-GR"/>
          </a:p>
        </p:txBody>
      </p:sp>
    </p:spTree>
    <p:extLst>
      <p:ext uri="{BB962C8B-B14F-4D97-AF65-F5344CB8AC3E}">
        <p14:creationId xmlns:p14="http://schemas.microsoft.com/office/powerpoint/2010/main" val="390150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498073" y="-143452"/>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pic>
        <p:nvPicPr>
          <p:cNvPr id="102402"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1583028"/>
            <a:ext cx="3366232" cy="447996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741984" y="606676"/>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pic>
        <p:nvPicPr>
          <p:cNvPr id="102403" name="Picture 3"/>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19455" y="4581128"/>
            <a:ext cx="5397023" cy="148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descr="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986" y="1987997"/>
            <a:ext cx="1789119" cy="2276915"/>
          </a:xfrm>
          <a:prstGeom prst="rect">
            <a:avLst/>
          </a:prstGeom>
          <a:noFill/>
          <a:extLst>
            <a:ext uri="{909E8E84-426E-40DD-AFC4-6F175D3DCCD1}">
              <a14:hiddenFill xmlns:a14="http://schemas.microsoft.com/office/drawing/2010/main">
                <a:solidFill>
                  <a:srgbClr val="FFFFFF"/>
                </a:solidFill>
              </a14:hiddenFill>
            </a:ext>
          </a:extLst>
        </p:spPr>
      </p:pic>
      <p:pic>
        <p:nvPicPr>
          <p:cNvPr id="102407" name="Picture 7" descr="εικόν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8128" y="1972223"/>
            <a:ext cx="1516604" cy="2308460"/>
          </a:xfrm>
          <a:prstGeom prst="rect">
            <a:avLst/>
          </a:prstGeom>
          <a:noFill/>
          <a:extLst>
            <a:ext uri="{909E8E84-426E-40DD-AFC4-6F175D3DCCD1}">
              <a14:hiddenFill xmlns:a14="http://schemas.microsoft.com/office/drawing/2010/main">
                <a:solidFill>
                  <a:srgbClr val="FFFFFF"/>
                </a:solidFill>
              </a14:hiddenFill>
            </a:ext>
          </a:extLst>
        </p:spPr>
      </p:pic>
      <p:pic>
        <p:nvPicPr>
          <p:cNvPr id="102409" name="Picture 9" descr="εικόνα"/>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0652" y="2006400"/>
            <a:ext cx="1301416" cy="225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8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703512" y="1268760"/>
            <a:ext cx="4572000" cy="2862322"/>
          </a:xfrm>
          <a:prstGeom prst="rect">
            <a:avLst/>
          </a:prstGeom>
        </p:spPr>
        <p:txBody>
          <a:bodyPr>
            <a:spAutoFit/>
          </a:bodyPr>
          <a:lstStyle/>
          <a:p>
            <a:pPr algn="just"/>
            <a:r>
              <a:rPr lang="el-GR" dirty="0">
                <a:solidFill>
                  <a:prstClr val="black"/>
                </a:solidFill>
                <a:latin typeface="Calibri"/>
              </a:rPr>
              <a:t>• Νάφθα είναι το κλάσμα της απόσταξης του αργού πετρελαίου που βρίσκεται μεταξύ της βενζίνης και της κηροζίνης. Το κλάσμα αυτό αποτελείται κυρίως από </a:t>
            </a:r>
            <a:r>
              <a:rPr lang="el-GR" dirty="0" err="1">
                <a:solidFill>
                  <a:prstClr val="black"/>
                </a:solidFill>
                <a:latin typeface="Calibri"/>
              </a:rPr>
              <a:t>αλκάνια</a:t>
            </a:r>
            <a:r>
              <a:rPr lang="el-GR" dirty="0">
                <a:solidFill>
                  <a:prstClr val="black"/>
                </a:solidFill>
                <a:latin typeface="Calibri"/>
              </a:rPr>
              <a:t> με 5 έως 9 άτομα άνθρακα.</a:t>
            </a:r>
          </a:p>
          <a:p>
            <a:pPr algn="just"/>
            <a:endParaRPr lang="el-GR" dirty="0">
              <a:solidFill>
                <a:prstClr val="black"/>
              </a:solidFill>
              <a:latin typeface="Calibri"/>
            </a:endParaRPr>
          </a:p>
          <a:p>
            <a:pPr algn="just"/>
            <a:r>
              <a:rPr lang="el-GR" dirty="0">
                <a:solidFill>
                  <a:prstClr val="black"/>
                </a:solidFill>
                <a:latin typeface="Calibri"/>
              </a:rPr>
              <a:t>• Πετροχημεία είναι ο κλάδος της βιομηχανικής χημείας, που περιλαμβάνει το σύνολο των μεθόδων παραγωγής χημικών προϊόντων με πρώτη ύλη το πετρέλαιο.</a:t>
            </a:r>
          </a:p>
        </p:txBody>
      </p:sp>
      <p:sp>
        <p:nvSpPr>
          <p:cNvPr id="3"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4" name="Ορθογώνιο 3"/>
          <p:cNvSpPr/>
          <p:nvPr/>
        </p:nvSpPr>
        <p:spPr>
          <a:xfrm>
            <a:off x="1502474" y="712604"/>
            <a:ext cx="4572000" cy="369332"/>
          </a:xfrm>
          <a:prstGeom prst="rect">
            <a:avLst/>
          </a:prstGeom>
        </p:spPr>
        <p:txBody>
          <a:bodyPr>
            <a:spAutoFit/>
          </a:bodyPr>
          <a:lstStyle/>
          <a:p>
            <a:r>
              <a:rPr lang="el-GR" b="1" dirty="0">
                <a:solidFill>
                  <a:srgbClr val="0070C0"/>
                </a:solidFill>
                <a:latin typeface="Calibri"/>
              </a:rPr>
              <a:t>(2.2)  Νάφθα - Πετροχημικά</a:t>
            </a:r>
          </a:p>
        </p:txBody>
      </p:sp>
      <p:pic>
        <p:nvPicPr>
          <p:cNvPr id="111618" name="Picture 2" descr="εικόνα"/>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6960096" y="188641"/>
            <a:ext cx="3384376" cy="636392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847528" y="4437112"/>
            <a:ext cx="4572000" cy="1754326"/>
          </a:xfrm>
          <a:prstGeom prst="rect">
            <a:avLst/>
          </a:prstGeom>
        </p:spPr>
        <p:txBody>
          <a:bodyPr>
            <a:spAutoFit/>
          </a:bodyPr>
          <a:lstStyle/>
          <a:p>
            <a:pPr algn="ctr"/>
            <a:r>
              <a:rPr lang="el-GR" dirty="0">
                <a:solidFill>
                  <a:prstClr val="black"/>
                </a:solidFill>
                <a:latin typeface="Calibri"/>
              </a:rPr>
              <a:t>Οι πρώτες ύλες της πετροχημείας είναι  αέριοι και υγροί υδρογονάνθρακες που προέρχονται κυρίως από το πετρέλαιο και ειδικότερα από τη νάφθα. Η σημαντικότερη διεργασία μέσω της οποίας η νάφθα δίνει τις κύριες πρώτες ύλες της πετροχημείας είναι η πυρόλυση.</a:t>
            </a:r>
          </a:p>
        </p:txBody>
      </p:sp>
    </p:spTree>
    <p:extLst>
      <p:ext uri="{BB962C8B-B14F-4D97-AF65-F5344CB8AC3E}">
        <p14:creationId xmlns:p14="http://schemas.microsoft.com/office/powerpoint/2010/main" val="24912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502474" y="712604"/>
            <a:ext cx="4572000" cy="369332"/>
          </a:xfrm>
          <a:prstGeom prst="rect">
            <a:avLst/>
          </a:prstGeom>
        </p:spPr>
        <p:txBody>
          <a:bodyPr>
            <a:spAutoFit/>
          </a:bodyPr>
          <a:lstStyle/>
          <a:p>
            <a:r>
              <a:rPr lang="el-GR" b="1" dirty="0">
                <a:solidFill>
                  <a:srgbClr val="0070C0"/>
                </a:solidFill>
                <a:latin typeface="Calibri"/>
              </a:rPr>
              <a:t>(2.2)  Νάφθα - Πετροχημικά</a:t>
            </a:r>
          </a:p>
        </p:txBody>
      </p:sp>
      <p:pic>
        <p:nvPicPr>
          <p:cNvPr id="4" name="Picture 2" descr="εικόνα"/>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7283368" y="188641"/>
            <a:ext cx="3384376" cy="636392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775520" y="1123112"/>
            <a:ext cx="6336704" cy="2831544"/>
          </a:xfrm>
          <a:prstGeom prst="rect">
            <a:avLst/>
          </a:prstGeom>
        </p:spPr>
        <p:txBody>
          <a:bodyPr wrap="square">
            <a:spAutoFit/>
          </a:bodyPr>
          <a:lstStyle/>
          <a:p>
            <a:pPr algn="just"/>
            <a:r>
              <a:rPr lang="el-GR" dirty="0">
                <a:solidFill>
                  <a:prstClr val="black"/>
                </a:solidFill>
                <a:latin typeface="Calibri"/>
              </a:rPr>
              <a:t>Κατά την πυρόλυση της νάφθας προκύπτουν τα εξής προϊόντα:</a:t>
            </a:r>
          </a:p>
          <a:p>
            <a:pPr algn="just"/>
            <a:endParaRPr lang="el-GR" dirty="0">
              <a:solidFill>
                <a:prstClr val="black"/>
              </a:solidFill>
              <a:latin typeface="Calibri"/>
            </a:endParaRPr>
          </a:p>
          <a:p>
            <a:pPr marL="342900" indent="-342900" algn="just">
              <a:buFontTx/>
              <a:buAutoNum type="arabicPeriod"/>
            </a:pPr>
            <a:r>
              <a:rPr lang="el-GR" dirty="0">
                <a:solidFill>
                  <a:prstClr val="black"/>
                </a:solidFill>
                <a:latin typeface="Calibri"/>
              </a:rPr>
              <a:t>Αέριο νάφθας, που χρησιμοποιείται κυρίως ως καύσιμο και περιέχει περίπου CH</a:t>
            </a:r>
            <a:r>
              <a:rPr lang="el-GR" baseline="-25000" dirty="0">
                <a:solidFill>
                  <a:prstClr val="black"/>
                </a:solidFill>
                <a:latin typeface="Calibri"/>
              </a:rPr>
              <a:t>4</a:t>
            </a:r>
            <a:r>
              <a:rPr lang="el-GR" dirty="0">
                <a:solidFill>
                  <a:prstClr val="black"/>
                </a:solidFill>
                <a:latin typeface="Calibri"/>
              </a:rPr>
              <a:t> (75%), H</a:t>
            </a:r>
            <a:r>
              <a:rPr lang="el-GR" baseline="-25000" dirty="0">
                <a:solidFill>
                  <a:prstClr val="black"/>
                </a:solidFill>
                <a:latin typeface="Calibri"/>
              </a:rPr>
              <a:t>2</a:t>
            </a:r>
            <a:r>
              <a:rPr lang="el-GR" dirty="0">
                <a:solidFill>
                  <a:prstClr val="black"/>
                </a:solidFill>
                <a:latin typeface="Calibri"/>
              </a:rPr>
              <a:t> (5%), C</a:t>
            </a:r>
            <a:r>
              <a:rPr lang="el-GR" baseline="-25000" dirty="0">
                <a:solidFill>
                  <a:prstClr val="black"/>
                </a:solidFill>
                <a:latin typeface="Calibri"/>
              </a:rPr>
              <a:t>4</a:t>
            </a:r>
            <a:r>
              <a:rPr lang="el-GR" dirty="0">
                <a:solidFill>
                  <a:prstClr val="black"/>
                </a:solidFill>
                <a:latin typeface="Calibri"/>
              </a:rPr>
              <a:t>H</a:t>
            </a:r>
            <a:r>
              <a:rPr lang="el-GR" baseline="-25000" dirty="0">
                <a:solidFill>
                  <a:prstClr val="black"/>
                </a:solidFill>
                <a:latin typeface="Calibri"/>
              </a:rPr>
              <a:t>10</a:t>
            </a:r>
            <a:r>
              <a:rPr lang="el-GR" dirty="0">
                <a:solidFill>
                  <a:prstClr val="black"/>
                </a:solidFill>
                <a:latin typeface="Calibri"/>
              </a:rPr>
              <a:t> (5%).</a:t>
            </a:r>
          </a:p>
          <a:p>
            <a:pPr marL="342900" indent="-342900" algn="just">
              <a:buFontTx/>
              <a:buAutoNum type="arabicPeriod"/>
            </a:pPr>
            <a:endParaRPr lang="el-GR" sz="800" dirty="0">
              <a:solidFill>
                <a:prstClr val="black"/>
              </a:solidFill>
              <a:latin typeface="Calibri"/>
            </a:endParaRPr>
          </a:p>
          <a:p>
            <a:pPr algn="just"/>
            <a:r>
              <a:rPr lang="el-GR" dirty="0">
                <a:solidFill>
                  <a:prstClr val="black"/>
                </a:solidFill>
                <a:latin typeface="Calibri"/>
              </a:rPr>
              <a:t>2. Βενζίνη</a:t>
            </a:r>
          </a:p>
          <a:p>
            <a:pPr algn="just"/>
            <a:endParaRPr lang="el-GR" sz="800" dirty="0">
              <a:solidFill>
                <a:prstClr val="black"/>
              </a:solidFill>
              <a:latin typeface="Calibri"/>
            </a:endParaRPr>
          </a:p>
          <a:p>
            <a:pPr algn="just"/>
            <a:r>
              <a:rPr lang="el-GR" dirty="0">
                <a:solidFill>
                  <a:prstClr val="black"/>
                </a:solidFill>
                <a:latin typeface="Calibri"/>
              </a:rPr>
              <a:t>3. Κατώτεροι ακόρεστοι υδρογονάνθρακες, όπως </a:t>
            </a:r>
            <a:r>
              <a:rPr lang="el-GR" dirty="0" err="1">
                <a:solidFill>
                  <a:prstClr val="black"/>
                </a:solidFill>
                <a:latin typeface="Calibri"/>
              </a:rPr>
              <a:t>αιθένιο</a:t>
            </a:r>
            <a:r>
              <a:rPr lang="el-GR" dirty="0">
                <a:solidFill>
                  <a:prstClr val="black"/>
                </a:solidFill>
                <a:latin typeface="Calibri"/>
              </a:rPr>
              <a:t>, προπένιο, </a:t>
            </a:r>
            <a:r>
              <a:rPr lang="el-GR" dirty="0" err="1">
                <a:solidFill>
                  <a:prstClr val="black"/>
                </a:solidFill>
                <a:latin typeface="Calibri"/>
              </a:rPr>
              <a:t>βουτένιο</a:t>
            </a:r>
            <a:r>
              <a:rPr lang="el-GR" dirty="0">
                <a:solidFill>
                  <a:prstClr val="black"/>
                </a:solidFill>
                <a:latin typeface="Calibri"/>
              </a:rPr>
              <a:t>, 1,3 - </a:t>
            </a:r>
            <a:r>
              <a:rPr lang="el-GR" dirty="0" err="1">
                <a:solidFill>
                  <a:prstClr val="black"/>
                </a:solidFill>
                <a:latin typeface="Calibri"/>
              </a:rPr>
              <a:t>βουταδιένιο</a:t>
            </a:r>
            <a:r>
              <a:rPr lang="el-GR" dirty="0">
                <a:solidFill>
                  <a:prstClr val="black"/>
                </a:solidFill>
                <a:latin typeface="Calibri"/>
              </a:rPr>
              <a:t>. Μαζί μ’ αυτούς παράγεται μικρή ποσότητα αρωματικών υδρογονανθράκων με σημαντικότερο το βενζόλιο.</a:t>
            </a:r>
          </a:p>
        </p:txBody>
      </p:sp>
      <p:sp>
        <p:nvSpPr>
          <p:cNvPr id="6" name="Ορθογώνιο 5"/>
          <p:cNvSpPr/>
          <p:nvPr/>
        </p:nvSpPr>
        <p:spPr>
          <a:xfrm>
            <a:off x="1759108" y="4244239"/>
            <a:ext cx="5524260" cy="2308324"/>
          </a:xfrm>
          <a:prstGeom prst="rect">
            <a:avLst/>
          </a:prstGeom>
        </p:spPr>
        <p:txBody>
          <a:bodyPr wrap="square">
            <a:spAutoFit/>
          </a:bodyPr>
          <a:lstStyle/>
          <a:p>
            <a:pPr algn="ctr"/>
            <a:r>
              <a:rPr lang="el-GR" dirty="0">
                <a:solidFill>
                  <a:prstClr val="black"/>
                </a:solidFill>
                <a:latin typeface="Calibri"/>
              </a:rPr>
              <a:t>Με βάση τους «μικρούς» αυτούς υδρογονάνθρακες (μεθάνιο, </a:t>
            </a:r>
            <a:r>
              <a:rPr lang="el-GR" dirty="0" err="1">
                <a:solidFill>
                  <a:prstClr val="black"/>
                </a:solidFill>
                <a:latin typeface="Calibri"/>
              </a:rPr>
              <a:t>αιθένιο</a:t>
            </a:r>
            <a:r>
              <a:rPr lang="el-GR" dirty="0">
                <a:solidFill>
                  <a:prstClr val="black"/>
                </a:solidFill>
                <a:latin typeface="Calibri"/>
              </a:rPr>
              <a:t>, προπένιο, </a:t>
            </a:r>
            <a:r>
              <a:rPr lang="el-GR" dirty="0" err="1">
                <a:solidFill>
                  <a:prstClr val="black"/>
                </a:solidFill>
                <a:latin typeface="Calibri"/>
              </a:rPr>
              <a:t>βουτένιο</a:t>
            </a:r>
            <a:r>
              <a:rPr lang="el-GR" dirty="0">
                <a:solidFill>
                  <a:prstClr val="black"/>
                </a:solidFill>
                <a:latin typeface="Calibri"/>
              </a:rPr>
              <a:t>, 1,3 - </a:t>
            </a:r>
            <a:r>
              <a:rPr lang="el-GR" dirty="0" err="1">
                <a:solidFill>
                  <a:prstClr val="black"/>
                </a:solidFill>
                <a:latin typeface="Calibri"/>
              </a:rPr>
              <a:t>βουταδιένιο</a:t>
            </a:r>
            <a:r>
              <a:rPr lang="el-GR" dirty="0">
                <a:solidFill>
                  <a:prstClr val="black"/>
                </a:solidFill>
                <a:latin typeface="Calibri"/>
              </a:rPr>
              <a:t>, βενζόλιο) μπορούν να παρασκευαστούν πλήθος οργανικών προϊόντων, ακόμη και πολύπλοκης δομής </a:t>
            </a:r>
            <a:r>
              <a:rPr lang="el-GR" dirty="0" err="1">
                <a:solidFill>
                  <a:prstClr val="black"/>
                </a:solidFill>
                <a:latin typeface="Calibri"/>
              </a:rPr>
              <a:t>μεγαλομόρια</a:t>
            </a:r>
            <a:r>
              <a:rPr lang="el-GR" dirty="0">
                <a:solidFill>
                  <a:prstClr val="black"/>
                </a:solidFill>
                <a:latin typeface="Calibri"/>
              </a:rPr>
              <a:t>, μεγάλης τεχνολογικής και οικονομικής σημασίας. Ανάμεσα σ' αυτά αναφέρουμε τα απορρυπαντικά, αζωτούχα λιπάσματα, πολυμερή, </a:t>
            </a:r>
            <a:r>
              <a:rPr lang="el-GR" dirty="0" err="1">
                <a:solidFill>
                  <a:prstClr val="black"/>
                </a:solidFill>
                <a:latin typeface="Calibri"/>
              </a:rPr>
              <a:t>υφάνσιμες</a:t>
            </a:r>
            <a:r>
              <a:rPr lang="el-GR" dirty="0">
                <a:solidFill>
                  <a:prstClr val="black"/>
                </a:solidFill>
                <a:latin typeface="Calibri"/>
              </a:rPr>
              <a:t> ίνες κλπ.</a:t>
            </a:r>
          </a:p>
        </p:txBody>
      </p:sp>
    </p:spTree>
    <p:extLst>
      <p:ext uri="{BB962C8B-B14F-4D97-AF65-F5344CB8AC3E}">
        <p14:creationId xmlns:p14="http://schemas.microsoft.com/office/powerpoint/2010/main" val="346980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anim calcmode="lin" valueType="num">
                                      <p:cBhvr>
                                        <p:cTn id="2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502474" y="712604"/>
            <a:ext cx="4572000" cy="369332"/>
          </a:xfrm>
          <a:prstGeom prst="rect">
            <a:avLst/>
          </a:prstGeom>
        </p:spPr>
        <p:txBody>
          <a:bodyPr>
            <a:spAutoFit/>
          </a:bodyPr>
          <a:lstStyle/>
          <a:p>
            <a:r>
              <a:rPr lang="el-GR" b="1" dirty="0">
                <a:solidFill>
                  <a:srgbClr val="0070C0"/>
                </a:solidFill>
                <a:latin typeface="Calibri"/>
              </a:rPr>
              <a:t>(2.2)  Νάφθα - Πετροχημικά</a:t>
            </a:r>
          </a:p>
        </p:txBody>
      </p:sp>
      <p:pic>
        <p:nvPicPr>
          <p:cNvPr id="112642"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312862"/>
            <a:ext cx="7391268" cy="449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fade">
                                      <p:cBhvr>
                                        <p:cTn id="7" dur="5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68450" y="2462"/>
            <a:ext cx="6327775" cy="369332"/>
          </a:xfrm>
          <a:prstGeom prst="rect">
            <a:avLst/>
          </a:prstGeom>
        </p:spPr>
        <p:txBody>
          <a:bodyPr wrap="square">
            <a:spAutoFit/>
          </a:bodyPr>
          <a:lstStyle/>
          <a:p>
            <a:r>
              <a:rPr lang="el-GR" b="1" dirty="0">
                <a:solidFill>
                  <a:srgbClr val="0070C0"/>
                </a:solidFill>
                <a:latin typeface="Calibri"/>
              </a:rPr>
              <a:t>(2.3)</a:t>
            </a:r>
            <a:r>
              <a:rPr lang="en-US" b="1" dirty="0">
                <a:solidFill>
                  <a:srgbClr val="0070C0"/>
                </a:solidFill>
                <a:latin typeface="Calibri"/>
              </a:rPr>
              <a:t> </a:t>
            </a:r>
            <a:r>
              <a:rPr lang="el-GR" b="1" dirty="0" err="1">
                <a:solidFill>
                  <a:srgbClr val="0070C0"/>
                </a:solidFill>
                <a:latin typeface="Calibri"/>
              </a:rPr>
              <a:t>Αλκάνια</a:t>
            </a:r>
            <a:r>
              <a:rPr lang="el-GR" b="1" dirty="0">
                <a:solidFill>
                  <a:srgbClr val="0070C0"/>
                </a:solidFill>
                <a:latin typeface="Calibri"/>
              </a:rPr>
              <a:t> - μεθάνιο,</a:t>
            </a:r>
            <a:r>
              <a:rPr lang="en-US" b="1" dirty="0">
                <a:solidFill>
                  <a:srgbClr val="0070C0"/>
                </a:solidFill>
                <a:latin typeface="Calibri"/>
              </a:rPr>
              <a:t> </a:t>
            </a:r>
            <a:r>
              <a:rPr lang="el-GR" b="1" dirty="0">
                <a:solidFill>
                  <a:srgbClr val="0070C0"/>
                </a:solidFill>
                <a:latin typeface="Calibri"/>
              </a:rPr>
              <a:t>φυσικό αέριο, βιοαέριο</a:t>
            </a:r>
          </a:p>
        </p:txBody>
      </p:sp>
      <p:sp>
        <p:nvSpPr>
          <p:cNvPr id="3" name="Ορθογώνιο 2"/>
          <p:cNvSpPr/>
          <p:nvPr/>
        </p:nvSpPr>
        <p:spPr>
          <a:xfrm>
            <a:off x="1524000" y="548680"/>
            <a:ext cx="9144000" cy="1477328"/>
          </a:xfrm>
          <a:prstGeom prst="rect">
            <a:avLst/>
          </a:prstGeom>
        </p:spPr>
        <p:txBody>
          <a:bodyPr wrap="square">
            <a:spAutoFit/>
          </a:bodyPr>
          <a:lstStyle/>
          <a:p>
            <a:pPr algn="just"/>
            <a:r>
              <a:rPr lang="el-GR" b="1" dirty="0">
                <a:solidFill>
                  <a:srgbClr val="0070C0"/>
                </a:solidFill>
                <a:latin typeface="Calibri"/>
              </a:rPr>
              <a:t>Φυσικό αέριο</a:t>
            </a:r>
          </a:p>
          <a:p>
            <a:pPr algn="just"/>
            <a:r>
              <a:rPr lang="el-GR" dirty="0">
                <a:solidFill>
                  <a:prstClr val="black"/>
                </a:solidFill>
                <a:latin typeface="Calibri"/>
              </a:rPr>
              <a:t>Συνήθως το πετρέλαιο συνυπάρχει με αέριο μίγμα, κυρίως υδρογονανθράκων, που ονομάζεται φυσικό αέριο. </a:t>
            </a:r>
          </a:p>
          <a:p>
            <a:pPr algn="just"/>
            <a:r>
              <a:rPr lang="el-GR" dirty="0">
                <a:solidFill>
                  <a:prstClr val="black"/>
                </a:solidFill>
                <a:latin typeface="Calibri"/>
              </a:rPr>
              <a:t>• Το φυσικό αέριο είναι μίγμα αέριων υδρογονανθράκων με κύριο συστατικό το μεθάνιο, CH</a:t>
            </a:r>
            <a:r>
              <a:rPr lang="el-GR" baseline="-25000" dirty="0">
                <a:solidFill>
                  <a:prstClr val="black"/>
                </a:solidFill>
                <a:latin typeface="Calibri"/>
              </a:rPr>
              <a:t>4</a:t>
            </a:r>
            <a:r>
              <a:rPr lang="el-GR" dirty="0">
                <a:solidFill>
                  <a:prstClr val="black"/>
                </a:solidFill>
                <a:latin typeface="Calibri"/>
              </a:rPr>
              <a:t> (μέχρι και 90%).</a:t>
            </a:r>
          </a:p>
        </p:txBody>
      </p:sp>
      <p:pic>
        <p:nvPicPr>
          <p:cNvPr id="89090" name="Picture 2" descr="εικο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2026009"/>
            <a:ext cx="2448272" cy="432439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847528" y="2348879"/>
            <a:ext cx="5688632" cy="3970318"/>
          </a:xfrm>
          <a:prstGeom prst="rect">
            <a:avLst/>
          </a:prstGeom>
        </p:spPr>
        <p:txBody>
          <a:bodyPr wrap="square">
            <a:spAutoFit/>
          </a:bodyPr>
          <a:lstStyle/>
          <a:p>
            <a:pPr algn="ctr"/>
            <a:r>
              <a:rPr lang="el-GR" dirty="0">
                <a:solidFill>
                  <a:prstClr val="black"/>
                </a:solidFill>
                <a:latin typeface="Calibri"/>
              </a:rPr>
              <a:t>Το φυσικό αέριο χρησιμοποιείται ως καύσιμο και παρουσιάζει δύο βασικά πλεονεκτήματα έναντι του πετρελαίου:</a:t>
            </a:r>
            <a:endParaRPr lang="en-US" dirty="0">
              <a:solidFill>
                <a:prstClr val="black"/>
              </a:solidFill>
              <a:latin typeface="Calibri"/>
            </a:endParaRPr>
          </a:p>
          <a:p>
            <a:pPr algn="just"/>
            <a:endParaRPr lang="el-GR" dirty="0">
              <a:solidFill>
                <a:prstClr val="black"/>
              </a:solidFill>
              <a:latin typeface="Calibri"/>
            </a:endParaRPr>
          </a:p>
          <a:p>
            <a:pPr algn="just"/>
            <a:r>
              <a:rPr lang="el-GR" dirty="0">
                <a:solidFill>
                  <a:prstClr val="black"/>
                </a:solidFill>
                <a:latin typeface="Calibri"/>
              </a:rPr>
              <a:t>1. Είναι καθαρό καύσιμο, γιατί αφ' ενός μεν καίγεται πλήρως και με ευκολία προς CO</a:t>
            </a:r>
            <a:r>
              <a:rPr lang="el-GR" baseline="-25000" dirty="0">
                <a:solidFill>
                  <a:prstClr val="black"/>
                </a:solidFill>
                <a:latin typeface="Calibri"/>
              </a:rPr>
              <a:t>2</a:t>
            </a:r>
            <a:r>
              <a:rPr lang="el-GR" dirty="0">
                <a:solidFill>
                  <a:prstClr val="black"/>
                </a:solidFill>
                <a:latin typeface="Calibri"/>
              </a:rPr>
              <a:t>, αφ' ετέρου δεν περιέχει S ή Ν</a:t>
            </a:r>
            <a:r>
              <a:rPr lang="el-GR" baseline="-25000" dirty="0">
                <a:solidFill>
                  <a:prstClr val="black"/>
                </a:solidFill>
                <a:latin typeface="Calibri"/>
              </a:rPr>
              <a:t>2</a:t>
            </a:r>
            <a:r>
              <a:rPr lang="el-GR" dirty="0">
                <a:solidFill>
                  <a:prstClr val="black"/>
                </a:solidFill>
                <a:latin typeface="Calibri"/>
              </a:rPr>
              <a:t>, οπότε δε δίνει ρυπογόνα αέρια όπως, SO</a:t>
            </a:r>
            <a:r>
              <a:rPr lang="el-GR" baseline="-25000" dirty="0">
                <a:solidFill>
                  <a:prstClr val="black"/>
                </a:solidFill>
                <a:latin typeface="Calibri"/>
              </a:rPr>
              <a:t>2</a:t>
            </a:r>
            <a:r>
              <a:rPr lang="el-GR" dirty="0">
                <a:solidFill>
                  <a:prstClr val="black"/>
                </a:solidFill>
                <a:latin typeface="Calibri"/>
              </a:rPr>
              <a:t>, CO, </a:t>
            </a:r>
            <a:r>
              <a:rPr lang="el-GR" dirty="0" err="1">
                <a:solidFill>
                  <a:prstClr val="black"/>
                </a:solidFill>
                <a:latin typeface="Calibri"/>
              </a:rPr>
              <a:t>NΟx</a:t>
            </a:r>
            <a:r>
              <a:rPr lang="el-GR" dirty="0">
                <a:solidFill>
                  <a:prstClr val="black"/>
                </a:solidFill>
                <a:latin typeface="Calibri"/>
              </a:rPr>
              <a:t>.</a:t>
            </a:r>
            <a:endParaRPr lang="en-US" dirty="0">
              <a:solidFill>
                <a:prstClr val="black"/>
              </a:solidFill>
              <a:latin typeface="Calibri"/>
            </a:endParaRPr>
          </a:p>
          <a:p>
            <a:pPr algn="just"/>
            <a:endParaRPr lang="el-GR" dirty="0">
              <a:solidFill>
                <a:prstClr val="black"/>
              </a:solidFill>
              <a:latin typeface="Calibri"/>
            </a:endParaRPr>
          </a:p>
          <a:p>
            <a:pPr algn="just"/>
            <a:r>
              <a:rPr lang="el-GR" dirty="0">
                <a:solidFill>
                  <a:prstClr val="black"/>
                </a:solidFill>
                <a:latin typeface="Calibri"/>
              </a:rPr>
              <a:t>2. Έχει μεγάλη θερμαντική ικανότητα (9000 - 12000 </a:t>
            </a:r>
            <a:r>
              <a:rPr lang="el-GR" dirty="0" err="1">
                <a:solidFill>
                  <a:prstClr val="black"/>
                </a:solidFill>
                <a:latin typeface="Calibri"/>
              </a:rPr>
              <a:t>Kcal</a:t>
            </a:r>
            <a:r>
              <a:rPr lang="el-GR" dirty="0">
                <a:solidFill>
                  <a:prstClr val="black"/>
                </a:solidFill>
                <a:latin typeface="Calibri"/>
              </a:rPr>
              <a:t> για κάθε 1 m</a:t>
            </a:r>
            <a:r>
              <a:rPr lang="el-GR" baseline="30000" dirty="0">
                <a:solidFill>
                  <a:prstClr val="black"/>
                </a:solidFill>
                <a:latin typeface="Calibri"/>
              </a:rPr>
              <a:t>3</a:t>
            </a:r>
            <a:r>
              <a:rPr lang="el-GR" dirty="0">
                <a:solidFill>
                  <a:prstClr val="black"/>
                </a:solidFill>
                <a:latin typeface="Calibri"/>
              </a:rPr>
              <a:t> καυσίμου).</a:t>
            </a:r>
          </a:p>
          <a:p>
            <a:pPr algn="just"/>
            <a:endParaRPr lang="el-GR" dirty="0">
              <a:solidFill>
                <a:prstClr val="black"/>
              </a:solidFill>
              <a:latin typeface="Calibri"/>
            </a:endParaRPr>
          </a:p>
          <a:p>
            <a:pPr algn="ctr"/>
            <a:r>
              <a:rPr lang="el-GR" dirty="0">
                <a:solidFill>
                  <a:prstClr val="black"/>
                </a:solidFill>
                <a:latin typeface="Calibri"/>
              </a:rPr>
              <a:t>Εκτός από καύσιμο το φυσικό αέριο χρησιμοποιείται και ως πρώτη ύλη στη βιομηχανία πετροχημικών προϊόντων.</a:t>
            </a:r>
          </a:p>
        </p:txBody>
      </p:sp>
    </p:spTree>
    <p:extLst>
      <p:ext uri="{BB962C8B-B14F-4D97-AF65-F5344CB8AC3E}">
        <p14:creationId xmlns:p14="http://schemas.microsoft.com/office/powerpoint/2010/main" val="33165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9090"/>
                                        </p:tgtEl>
                                        <p:attrNameLst>
                                          <p:attrName>style.visibility</p:attrName>
                                        </p:attrNameLst>
                                      </p:cBhvr>
                                      <p:to>
                                        <p:strVal val="visible"/>
                                      </p:to>
                                    </p:set>
                                    <p:animEffect transition="in" filter="fade">
                                      <p:cBhvr>
                                        <p:cTn id="14" dur="500"/>
                                        <p:tgtEl>
                                          <p:spTgt spid="8909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35559" y="1556793"/>
            <a:ext cx="7848873" cy="4247317"/>
          </a:xfrm>
          <a:prstGeom prst="rect">
            <a:avLst/>
          </a:prstGeom>
        </p:spPr>
        <p:txBody>
          <a:bodyPr wrap="square">
            <a:spAutoFit/>
          </a:bodyPr>
          <a:lstStyle/>
          <a:p>
            <a:pPr algn="just"/>
            <a:r>
              <a:rPr lang="el-GR" i="1" dirty="0">
                <a:solidFill>
                  <a:prstClr val="black"/>
                </a:solidFill>
                <a:latin typeface="Calibri"/>
              </a:rPr>
              <a:t>Καύση</a:t>
            </a:r>
            <a:r>
              <a:rPr lang="el-GR" dirty="0">
                <a:solidFill>
                  <a:prstClr val="black"/>
                </a:solidFill>
                <a:latin typeface="Calibri"/>
              </a:rPr>
              <a:t> μιας ανόργανης ή οργανικής ουσίας είναι η αντίδραση αυτής με οξυγόνο (ή αέρα), όταν συνοδεύεται από παραγωγή φωτός και θερμότητας.</a:t>
            </a:r>
            <a:endParaRPr lang="en-US" dirty="0">
              <a:solidFill>
                <a:prstClr val="black"/>
              </a:solidFill>
              <a:latin typeface="Calibri"/>
            </a:endParaRPr>
          </a:p>
          <a:p>
            <a:pPr algn="just"/>
            <a:endParaRPr lang="el-GR" dirty="0">
              <a:solidFill>
                <a:prstClr val="black"/>
              </a:solidFill>
              <a:latin typeface="Calibri"/>
            </a:endParaRPr>
          </a:p>
          <a:p>
            <a:pPr algn="just"/>
            <a:r>
              <a:rPr lang="el-GR" dirty="0">
                <a:solidFill>
                  <a:prstClr val="black"/>
                </a:solidFill>
                <a:latin typeface="Calibri"/>
              </a:rPr>
              <a:t>Κατά την καύση του C σχηματίζεται CO</a:t>
            </a:r>
            <a:r>
              <a:rPr lang="el-GR" baseline="-25000" dirty="0">
                <a:solidFill>
                  <a:prstClr val="black"/>
                </a:solidFill>
                <a:latin typeface="Calibri"/>
              </a:rPr>
              <a:t>2</a:t>
            </a:r>
            <a:r>
              <a:rPr lang="el-GR" dirty="0">
                <a:solidFill>
                  <a:prstClr val="black"/>
                </a:solidFill>
                <a:latin typeface="Calibri"/>
              </a:rPr>
              <a:t>, αν η καύση είναι πλήρης και CO, αν είναι ατελής.</a:t>
            </a:r>
          </a:p>
          <a:p>
            <a:pPr algn="just"/>
            <a:r>
              <a:rPr lang="el-GR" dirty="0">
                <a:solidFill>
                  <a:srgbClr val="0070C0"/>
                </a:solidFill>
                <a:latin typeface="Calibri"/>
              </a:rPr>
              <a:t>C + O</a:t>
            </a:r>
            <a:r>
              <a:rPr lang="el-GR" baseline="-25000" dirty="0">
                <a:solidFill>
                  <a:srgbClr val="0070C0"/>
                </a:solidFill>
                <a:latin typeface="Calibri"/>
              </a:rPr>
              <a:t>2</a:t>
            </a:r>
            <a:r>
              <a:rPr lang="el-GR" dirty="0">
                <a:solidFill>
                  <a:srgbClr val="0070C0"/>
                </a:solidFill>
                <a:latin typeface="Calibri"/>
              </a:rPr>
              <a:t> → CO</a:t>
            </a:r>
            <a:r>
              <a:rPr lang="el-GR" baseline="-25000" dirty="0">
                <a:solidFill>
                  <a:srgbClr val="0070C0"/>
                </a:solidFill>
                <a:latin typeface="Calibri"/>
              </a:rPr>
              <a:t>2</a:t>
            </a:r>
            <a:r>
              <a:rPr lang="el-GR" dirty="0">
                <a:solidFill>
                  <a:prstClr val="black"/>
                </a:solidFill>
                <a:latin typeface="Calibri"/>
              </a:rPr>
              <a:t> πλήρης καύση</a:t>
            </a:r>
          </a:p>
          <a:p>
            <a:pPr algn="just"/>
            <a:r>
              <a:rPr lang="el-GR" dirty="0">
                <a:solidFill>
                  <a:srgbClr val="0070C0"/>
                </a:solidFill>
                <a:latin typeface="Calibri"/>
              </a:rPr>
              <a:t>2C + O</a:t>
            </a:r>
            <a:r>
              <a:rPr lang="el-GR" baseline="-25000" dirty="0">
                <a:solidFill>
                  <a:srgbClr val="0070C0"/>
                </a:solidFill>
                <a:latin typeface="Calibri"/>
              </a:rPr>
              <a:t>2</a:t>
            </a:r>
            <a:r>
              <a:rPr lang="el-GR" dirty="0">
                <a:solidFill>
                  <a:srgbClr val="0070C0"/>
                </a:solidFill>
                <a:latin typeface="Calibri"/>
              </a:rPr>
              <a:t> → 2CO </a:t>
            </a:r>
            <a:r>
              <a:rPr lang="el-GR" dirty="0">
                <a:solidFill>
                  <a:prstClr val="black"/>
                </a:solidFill>
                <a:latin typeface="Calibri"/>
              </a:rPr>
              <a:t>ατελής καύση </a:t>
            </a:r>
          </a:p>
          <a:p>
            <a:pPr algn="just"/>
            <a:endParaRPr lang="en-US" dirty="0">
              <a:solidFill>
                <a:prstClr val="black"/>
              </a:solidFill>
              <a:latin typeface="Calibri"/>
            </a:endParaRPr>
          </a:p>
          <a:p>
            <a:pPr algn="just"/>
            <a:r>
              <a:rPr lang="el-GR" dirty="0">
                <a:solidFill>
                  <a:prstClr val="black"/>
                </a:solidFill>
                <a:latin typeface="Calibri"/>
              </a:rPr>
              <a:t>Αντίστοιχα, το Η</a:t>
            </a:r>
            <a:r>
              <a:rPr lang="el-GR" baseline="-25000" dirty="0">
                <a:solidFill>
                  <a:prstClr val="black"/>
                </a:solidFill>
                <a:latin typeface="Calibri"/>
              </a:rPr>
              <a:t>2</a:t>
            </a:r>
            <a:r>
              <a:rPr lang="el-GR" dirty="0">
                <a:solidFill>
                  <a:prstClr val="black"/>
                </a:solidFill>
                <a:latin typeface="Calibri"/>
              </a:rPr>
              <a:t> δίνει Η</a:t>
            </a:r>
            <a:r>
              <a:rPr lang="el-GR" baseline="-25000" dirty="0">
                <a:solidFill>
                  <a:prstClr val="black"/>
                </a:solidFill>
                <a:latin typeface="Calibri"/>
              </a:rPr>
              <a:t>2</a:t>
            </a:r>
            <a:r>
              <a:rPr lang="el-GR" dirty="0">
                <a:solidFill>
                  <a:prstClr val="black"/>
                </a:solidFill>
                <a:latin typeface="Calibri"/>
              </a:rPr>
              <a:t>Ο</a:t>
            </a:r>
          </a:p>
          <a:p>
            <a:pPr algn="just"/>
            <a:r>
              <a:rPr lang="el-GR" dirty="0">
                <a:solidFill>
                  <a:srgbClr val="0070C0"/>
                </a:solidFill>
                <a:latin typeface="Calibri"/>
              </a:rPr>
              <a:t>2Η</a:t>
            </a:r>
            <a:r>
              <a:rPr lang="el-GR" baseline="-25000" dirty="0">
                <a:solidFill>
                  <a:srgbClr val="0070C0"/>
                </a:solidFill>
                <a:latin typeface="Calibri"/>
              </a:rPr>
              <a:t>2</a:t>
            </a:r>
            <a:r>
              <a:rPr lang="el-GR" dirty="0">
                <a:solidFill>
                  <a:srgbClr val="0070C0"/>
                </a:solidFill>
                <a:latin typeface="Calibri"/>
              </a:rPr>
              <a:t> + O</a:t>
            </a:r>
            <a:r>
              <a:rPr lang="el-GR" baseline="-25000" dirty="0">
                <a:solidFill>
                  <a:srgbClr val="0070C0"/>
                </a:solidFill>
                <a:latin typeface="Calibri"/>
              </a:rPr>
              <a:t>2</a:t>
            </a:r>
            <a:r>
              <a:rPr lang="el-GR" dirty="0">
                <a:solidFill>
                  <a:srgbClr val="0070C0"/>
                </a:solidFill>
                <a:latin typeface="Calibri"/>
              </a:rPr>
              <a:t> → 2Η</a:t>
            </a:r>
            <a:r>
              <a:rPr lang="el-GR" baseline="-25000" dirty="0">
                <a:solidFill>
                  <a:srgbClr val="0070C0"/>
                </a:solidFill>
                <a:latin typeface="Calibri"/>
              </a:rPr>
              <a:t>2</a:t>
            </a:r>
            <a:r>
              <a:rPr lang="el-GR" dirty="0">
                <a:solidFill>
                  <a:srgbClr val="0070C0"/>
                </a:solidFill>
                <a:latin typeface="Calibri"/>
              </a:rPr>
              <a:t>O</a:t>
            </a:r>
            <a:endParaRPr lang="en-US" dirty="0">
              <a:solidFill>
                <a:srgbClr val="0070C0"/>
              </a:solidFill>
              <a:latin typeface="Calibri"/>
            </a:endParaRPr>
          </a:p>
          <a:p>
            <a:pPr algn="just"/>
            <a:endParaRPr lang="el-GR" dirty="0">
              <a:solidFill>
                <a:prstClr val="black"/>
              </a:solidFill>
              <a:latin typeface="Calibri"/>
            </a:endParaRPr>
          </a:p>
          <a:p>
            <a:pPr algn="just"/>
            <a:r>
              <a:rPr lang="el-GR" dirty="0">
                <a:solidFill>
                  <a:prstClr val="black"/>
                </a:solidFill>
                <a:latin typeface="Calibri"/>
              </a:rPr>
              <a:t>Κατά την πλήρη καύση υδρογονάνθρακα π.χ. του προπανίου που περιέχεται στα «γκαζάκια», σχηματίζεται CO</a:t>
            </a:r>
            <a:r>
              <a:rPr lang="el-GR" baseline="-25000" dirty="0">
                <a:solidFill>
                  <a:prstClr val="black"/>
                </a:solidFill>
                <a:latin typeface="Calibri"/>
              </a:rPr>
              <a:t>2</a:t>
            </a:r>
            <a:r>
              <a:rPr lang="el-GR" dirty="0">
                <a:solidFill>
                  <a:prstClr val="black"/>
                </a:solidFill>
                <a:latin typeface="Calibri"/>
              </a:rPr>
              <a:t> και Η</a:t>
            </a:r>
            <a:r>
              <a:rPr lang="el-GR" baseline="-25000" dirty="0">
                <a:solidFill>
                  <a:prstClr val="black"/>
                </a:solidFill>
                <a:latin typeface="Calibri"/>
              </a:rPr>
              <a:t>2</a:t>
            </a:r>
            <a:r>
              <a:rPr lang="el-GR" dirty="0">
                <a:solidFill>
                  <a:prstClr val="black"/>
                </a:solidFill>
                <a:latin typeface="Calibri"/>
              </a:rPr>
              <a:t>Ο.</a:t>
            </a:r>
          </a:p>
          <a:p>
            <a:pPr algn="just"/>
            <a:r>
              <a:rPr lang="el-GR" dirty="0">
                <a:solidFill>
                  <a:prstClr val="black"/>
                </a:solidFill>
                <a:latin typeface="Calibri"/>
              </a:rPr>
              <a:t>Σε όλες αυτές τις αντιδράσεις καύσης ελευθερώνεται θερμότητα (</a:t>
            </a:r>
            <a:r>
              <a:rPr lang="el-GR" i="1" dirty="0">
                <a:solidFill>
                  <a:prstClr val="black"/>
                </a:solidFill>
                <a:latin typeface="Calibri"/>
              </a:rPr>
              <a:t>εξώθερμες αντιδράσεις</a:t>
            </a:r>
            <a:r>
              <a:rPr lang="el-GR" dirty="0">
                <a:solidFill>
                  <a:prstClr val="black"/>
                </a:solidFill>
                <a:latin typeface="Calibri"/>
              </a:rPr>
              <a:t>).</a:t>
            </a:r>
          </a:p>
        </p:txBody>
      </p:sp>
      <p:sp>
        <p:nvSpPr>
          <p:cNvPr id="3"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4" name="Ορθογώνιο 3"/>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spTree>
    <p:extLst>
      <p:ext uri="{BB962C8B-B14F-4D97-AF65-F5344CB8AC3E}">
        <p14:creationId xmlns:p14="http://schemas.microsoft.com/office/powerpoint/2010/main" val="245199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1000"/>
                                        <p:tgtEl>
                                          <p:spTgt spid="2">
                                            <p:txEl>
                                              <p:pRg st="10" end="10"/>
                                            </p:txEl>
                                          </p:spTgt>
                                        </p:tgtEl>
                                      </p:cBhvr>
                                    </p:animEffect>
                                    <p:anim calcmode="lin" valueType="num">
                                      <p:cBhvr>
                                        <p:cTn id="4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sp>
        <p:nvSpPr>
          <p:cNvPr id="4" name="Ορθογώνιο 3"/>
          <p:cNvSpPr/>
          <p:nvPr/>
        </p:nvSpPr>
        <p:spPr>
          <a:xfrm>
            <a:off x="1919536" y="1454337"/>
            <a:ext cx="6048672" cy="2308324"/>
          </a:xfrm>
          <a:prstGeom prst="rect">
            <a:avLst/>
          </a:prstGeom>
        </p:spPr>
        <p:txBody>
          <a:bodyPr wrap="square">
            <a:spAutoFit/>
          </a:bodyPr>
          <a:lstStyle/>
          <a:p>
            <a:pPr algn="just"/>
            <a:r>
              <a:rPr lang="el-GR" b="1" dirty="0">
                <a:solidFill>
                  <a:srgbClr val="0070C0"/>
                </a:solidFill>
                <a:latin typeface="Calibri"/>
              </a:rPr>
              <a:t>Πετρέλαιο</a:t>
            </a:r>
          </a:p>
          <a:p>
            <a:pPr algn="just"/>
            <a:r>
              <a:rPr lang="el-GR" dirty="0">
                <a:solidFill>
                  <a:prstClr val="black"/>
                </a:solidFill>
                <a:latin typeface="Calibri"/>
              </a:rPr>
              <a:t>Το πετρέλαιο είναι ένα </a:t>
            </a:r>
            <a:r>
              <a:rPr lang="el-GR" b="1" dirty="0">
                <a:solidFill>
                  <a:prstClr val="black"/>
                </a:solidFill>
                <a:latin typeface="Calibri"/>
              </a:rPr>
              <a:t>υγρό ορυκτό που περιέχει εκατοντάδες ουσίες.</a:t>
            </a:r>
            <a:r>
              <a:rPr lang="el-GR" dirty="0">
                <a:solidFill>
                  <a:prstClr val="black"/>
                </a:solidFill>
                <a:latin typeface="Calibri"/>
              </a:rPr>
              <a:t> Η μεγάλη πλειοψηφία των ουσιών αυτών είναι </a:t>
            </a:r>
            <a:r>
              <a:rPr lang="el-GR" b="1" dirty="0">
                <a:solidFill>
                  <a:prstClr val="black"/>
                </a:solidFill>
                <a:latin typeface="Calibri"/>
              </a:rPr>
              <a:t>υγροί υδρογονάνθρακες στους οποίους είναι διαλυμένοι αέριοι και στερεοί υδρογονάνθρακες</a:t>
            </a:r>
            <a:r>
              <a:rPr lang="el-GR" dirty="0">
                <a:solidFill>
                  <a:prstClr val="black"/>
                </a:solidFill>
                <a:latin typeface="Calibri"/>
              </a:rPr>
              <a:t>. Οι υδρογονάνθρακες αυτοί μπορεί να είναι </a:t>
            </a:r>
            <a:r>
              <a:rPr lang="el-GR" dirty="0" err="1">
                <a:solidFill>
                  <a:prstClr val="black"/>
                </a:solidFill>
                <a:latin typeface="Calibri"/>
              </a:rPr>
              <a:t>άκυκλοι</a:t>
            </a:r>
            <a:r>
              <a:rPr lang="el-GR" dirty="0">
                <a:solidFill>
                  <a:prstClr val="black"/>
                </a:solidFill>
                <a:latin typeface="Calibri"/>
              </a:rPr>
              <a:t> κορεσμένοι (</a:t>
            </a:r>
            <a:r>
              <a:rPr lang="el-GR" dirty="0" err="1">
                <a:solidFill>
                  <a:prstClr val="black"/>
                </a:solidFill>
                <a:latin typeface="Calibri"/>
              </a:rPr>
              <a:t>αλκάνια</a:t>
            </a:r>
            <a:r>
              <a:rPr lang="el-GR" dirty="0">
                <a:solidFill>
                  <a:prstClr val="black"/>
                </a:solidFill>
                <a:latin typeface="Calibri"/>
              </a:rPr>
              <a:t>), κυκλικοί κορεσμένοι (</a:t>
            </a:r>
            <a:r>
              <a:rPr lang="el-GR" dirty="0" err="1">
                <a:solidFill>
                  <a:prstClr val="black"/>
                </a:solidFill>
                <a:latin typeface="Calibri"/>
              </a:rPr>
              <a:t>κυκλοαλκάνια</a:t>
            </a:r>
            <a:r>
              <a:rPr lang="el-GR" dirty="0">
                <a:solidFill>
                  <a:prstClr val="black"/>
                </a:solidFill>
                <a:latin typeface="Calibri"/>
              </a:rPr>
              <a:t>) και αρωματικοί. </a:t>
            </a:r>
          </a:p>
        </p:txBody>
      </p:sp>
      <p:pic>
        <p:nvPicPr>
          <p:cNvPr id="103426" name="Picture 2" descr="εικόνα"/>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1370" y="548679"/>
            <a:ext cx="2538664" cy="417646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919536" y="3933056"/>
            <a:ext cx="6048672" cy="923330"/>
          </a:xfrm>
          <a:prstGeom prst="rect">
            <a:avLst/>
          </a:prstGeom>
        </p:spPr>
        <p:txBody>
          <a:bodyPr wrap="square">
            <a:spAutoFit/>
          </a:bodyPr>
          <a:lstStyle/>
          <a:p>
            <a:pPr algn="just"/>
            <a:r>
              <a:rPr lang="el-GR" dirty="0">
                <a:solidFill>
                  <a:prstClr val="black"/>
                </a:solidFill>
                <a:latin typeface="Calibri"/>
              </a:rPr>
              <a:t>Πετρέλαιο είναι ένα υγρό ορυκτό με εκατοντάδες ουσίες, κυρίως υγρών υδρογονανθράκων στους οποίους είναι διαλυμένοι αέριοι και στερεοί υδρογονάνθρακες.</a:t>
            </a:r>
          </a:p>
        </p:txBody>
      </p:sp>
      <p:sp>
        <p:nvSpPr>
          <p:cNvPr id="6" name="Ορθογώνιο 5"/>
          <p:cNvSpPr/>
          <p:nvPr/>
        </p:nvSpPr>
        <p:spPr>
          <a:xfrm>
            <a:off x="1919536" y="5085184"/>
            <a:ext cx="8424936" cy="1477328"/>
          </a:xfrm>
          <a:prstGeom prst="rect">
            <a:avLst/>
          </a:prstGeom>
        </p:spPr>
        <p:txBody>
          <a:bodyPr wrap="square">
            <a:spAutoFit/>
          </a:bodyPr>
          <a:lstStyle/>
          <a:p>
            <a:pPr algn="just"/>
            <a:r>
              <a:rPr lang="el-GR" b="1" dirty="0">
                <a:solidFill>
                  <a:srgbClr val="0070C0"/>
                </a:solidFill>
                <a:latin typeface="Calibri"/>
              </a:rPr>
              <a:t>Σχηματισμός πετρελαίου</a:t>
            </a:r>
          </a:p>
          <a:p>
            <a:pPr algn="just"/>
            <a:r>
              <a:rPr lang="el-GR" dirty="0">
                <a:solidFill>
                  <a:prstClr val="black"/>
                </a:solidFill>
                <a:latin typeface="Calibri"/>
              </a:rPr>
              <a:t>Αν και υπάρχουν διάφορες θεωρίες για το σχηματισμό του πετρελαίου, αυτή που θεωρείται επικρατέστερη σήμερα, είναι αυτή που στηρίζεται στη </a:t>
            </a:r>
            <a:r>
              <a:rPr lang="el-GR" b="1" i="1" dirty="0" err="1">
                <a:solidFill>
                  <a:prstClr val="black"/>
                </a:solidFill>
                <a:latin typeface="Calibri"/>
              </a:rPr>
              <a:t>φυτοζωική</a:t>
            </a:r>
            <a:r>
              <a:rPr lang="el-GR" dirty="0">
                <a:solidFill>
                  <a:prstClr val="black"/>
                </a:solidFill>
                <a:latin typeface="Calibri"/>
              </a:rPr>
              <a:t> του προέλευση. Πιστεύουμε δηλαδή, ότι το πετρέλαιο σχηματίστηκε από ζωικούς και φυτικούς οργανισμούς, κυρίως από το </a:t>
            </a:r>
            <a:r>
              <a:rPr lang="el-GR" b="1" i="1" dirty="0">
                <a:solidFill>
                  <a:prstClr val="black"/>
                </a:solidFill>
                <a:latin typeface="Calibri"/>
              </a:rPr>
              <a:t>πλαγκτόν</a:t>
            </a:r>
            <a:r>
              <a:rPr lang="el-GR" dirty="0">
                <a:solidFill>
                  <a:prstClr val="black"/>
                </a:solidFill>
                <a:latin typeface="Calibri"/>
              </a:rPr>
              <a:t>, πριν από πολλά εκατομμύρια χρόνια.</a:t>
            </a:r>
          </a:p>
        </p:txBody>
      </p:sp>
    </p:spTree>
    <p:extLst>
      <p:ext uri="{BB962C8B-B14F-4D97-AF65-F5344CB8AC3E}">
        <p14:creationId xmlns:p14="http://schemas.microsoft.com/office/powerpoint/2010/main" val="25610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741984" y="690918"/>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sp>
        <p:nvSpPr>
          <p:cNvPr id="4" name="Ορθογώνιο 3"/>
          <p:cNvSpPr/>
          <p:nvPr/>
        </p:nvSpPr>
        <p:spPr>
          <a:xfrm>
            <a:off x="1919536" y="1337248"/>
            <a:ext cx="4572000" cy="1754326"/>
          </a:xfrm>
          <a:prstGeom prst="rect">
            <a:avLst/>
          </a:prstGeom>
        </p:spPr>
        <p:txBody>
          <a:bodyPr>
            <a:spAutoFit/>
          </a:bodyPr>
          <a:lstStyle/>
          <a:p>
            <a:pPr algn="just"/>
            <a:r>
              <a:rPr lang="el-GR" b="1" dirty="0">
                <a:solidFill>
                  <a:srgbClr val="0070C0"/>
                </a:solidFill>
                <a:latin typeface="Calibri"/>
              </a:rPr>
              <a:t>Διύλιση πετρελαίου</a:t>
            </a:r>
          </a:p>
          <a:p>
            <a:pPr algn="just"/>
            <a:r>
              <a:rPr lang="el-GR" dirty="0">
                <a:solidFill>
                  <a:prstClr val="black"/>
                </a:solidFill>
                <a:latin typeface="Calibri"/>
              </a:rPr>
              <a:t>Η εξαγωγή του πετρελαίου γίνεται με άντληση μέσω γεωτρήσεων. Η διαδικασία άντλησης από το υπέδαφος στην ξηρά είναι σχετικά πιο εύκολη σε σχέση μ´ αυτήν από τον υποθαλάσσιο χώρο.</a:t>
            </a:r>
          </a:p>
        </p:txBody>
      </p:sp>
      <p:pic>
        <p:nvPicPr>
          <p:cNvPr id="105475" name="Picture 3"/>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0871" y="3124917"/>
            <a:ext cx="2627874" cy="371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5232576" y="3501009"/>
            <a:ext cx="4680520" cy="2585323"/>
          </a:xfrm>
          <a:prstGeom prst="rect">
            <a:avLst/>
          </a:prstGeom>
        </p:spPr>
        <p:txBody>
          <a:bodyPr wrap="square">
            <a:spAutoFit/>
          </a:bodyPr>
          <a:lstStyle/>
          <a:p>
            <a:pPr algn="just"/>
            <a:r>
              <a:rPr lang="el-GR" dirty="0">
                <a:solidFill>
                  <a:prstClr val="black"/>
                </a:solidFill>
                <a:latin typeface="Calibri"/>
              </a:rPr>
              <a:t>Το πετρέλαιο που παίρνουμε με αυτόν τον τρόπο ονομάζεται </a:t>
            </a:r>
            <a:r>
              <a:rPr lang="el-GR" b="1" i="1" dirty="0">
                <a:solidFill>
                  <a:prstClr val="black"/>
                </a:solidFill>
                <a:latin typeface="Calibri"/>
              </a:rPr>
              <a:t>αργό πετρέλαιο</a:t>
            </a:r>
            <a:r>
              <a:rPr lang="el-GR" dirty="0">
                <a:solidFill>
                  <a:prstClr val="black"/>
                </a:solidFill>
                <a:latin typeface="Calibri"/>
              </a:rPr>
              <a:t> (ακάθαρτο) και είναι ένα υγρό </a:t>
            </a:r>
            <a:r>
              <a:rPr lang="el-GR" dirty="0" err="1">
                <a:solidFill>
                  <a:prstClr val="black"/>
                </a:solidFill>
                <a:latin typeface="Calibri"/>
              </a:rPr>
              <a:t>καστανοκίτρινο</a:t>
            </a:r>
            <a:r>
              <a:rPr lang="el-GR" dirty="0">
                <a:solidFill>
                  <a:prstClr val="black"/>
                </a:solidFill>
                <a:latin typeface="Calibri"/>
              </a:rPr>
              <a:t> ή </a:t>
            </a:r>
            <a:r>
              <a:rPr lang="el-GR" dirty="0" err="1">
                <a:solidFill>
                  <a:prstClr val="black"/>
                </a:solidFill>
                <a:latin typeface="Calibri"/>
              </a:rPr>
              <a:t>καστανόμαυρο</a:t>
            </a:r>
            <a:r>
              <a:rPr lang="el-GR" dirty="0">
                <a:solidFill>
                  <a:prstClr val="black"/>
                </a:solidFill>
                <a:latin typeface="Calibri"/>
              </a:rPr>
              <a:t> με χαρακτηριστική οσμή, αδιάλυτο στο νερό και με πυκνότητα 0,8 g mL</a:t>
            </a:r>
            <a:r>
              <a:rPr lang="el-GR" baseline="30000" dirty="0">
                <a:solidFill>
                  <a:prstClr val="black"/>
                </a:solidFill>
                <a:latin typeface="Calibri"/>
              </a:rPr>
              <a:t>-1</a:t>
            </a:r>
            <a:r>
              <a:rPr lang="el-GR" dirty="0">
                <a:solidFill>
                  <a:prstClr val="black"/>
                </a:solidFill>
                <a:latin typeface="Calibri"/>
              </a:rPr>
              <a:t> - 0,95 g mL</a:t>
            </a:r>
            <a:r>
              <a:rPr lang="el-GR" baseline="30000" dirty="0">
                <a:solidFill>
                  <a:prstClr val="black"/>
                </a:solidFill>
                <a:latin typeface="Calibri"/>
              </a:rPr>
              <a:t>-1</a:t>
            </a:r>
            <a:r>
              <a:rPr lang="el-GR" dirty="0">
                <a:solidFill>
                  <a:prstClr val="black"/>
                </a:solidFill>
                <a:latin typeface="Calibri"/>
              </a:rPr>
              <a:t>. Το πετρέλαιο είναι ένα εξαιρετικά πολύπλοκο μίγμα οργανικών κυρίως ουσιών, που το σημείο ζέσης τους κυμαίνεται από τους -160 ºC έως και τους +400 ºC. </a:t>
            </a:r>
          </a:p>
        </p:txBody>
      </p:sp>
      <p:pic>
        <p:nvPicPr>
          <p:cNvPr id="8" name="Picture 2" descr="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870" y="188640"/>
            <a:ext cx="380900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1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4" name="Ορθογώνιο 3"/>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sp>
        <p:nvSpPr>
          <p:cNvPr id="2" name="Ορθογώνιο 1"/>
          <p:cNvSpPr/>
          <p:nvPr/>
        </p:nvSpPr>
        <p:spPr>
          <a:xfrm>
            <a:off x="1741984" y="1440299"/>
            <a:ext cx="4572000" cy="1754326"/>
          </a:xfrm>
          <a:prstGeom prst="rect">
            <a:avLst/>
          </a:prstGeom>
        </p:spPr>
        <p:txBody>
          <a:bodyPr>
            <a:spAutoFit/>
          </a:bodyPr>
          <a:lstStyle/>
          <a:p>
            <a:pPr algn="just"/>
            <a:r>
              <a:rPr lang="el-GR" dirty="0">
                <a:solidFill>
                  <a:prstClr val="black"/>
                </a:solidFill>
                <a:latin typeface="Calibri"/>
              </a:rPr>
              <a:t>Για να μετατραπεί το αργό πετρέλαιο σε εμπορεύσιμα προϊόντα, υποβάλλεται σε μία κατεργασία που ονομάζεται </a:t>
            </a:r>
            <a:r>
              <a:rPr lang="el-GR" b="1" i="1" dirty="0">
                <a:solidFill>
                  <a:prstClr val="black"/>
                </a:solidFill>
                <a:latin typeface="Calibri"/>
              </a:rPr>
              <a:t>διύλιση</a:t>
            </a:r>
            <a:r>
              <a:rPr lang="el-GR" dirty="0">
                <a:solidFill>
                  <a:prstClr val="black"/>
                </a:solidFill>
                <a:latin typeface="Calibri"/>
              </a:rPr>
              <a:t> και η οποία γίνεται σε ειδικές εγκαταστάσεις που ονομάζονται διυλιστήρια. Η διύλιση περιλαμβάνει τα εξής στάδια:</a:t>
            </a:r>
          </a:p>
        </p:txBody>
      </p:sp>
      <p:sp>
        <p:nvSpPr>
          <p:cNvPr id="5" name="Ορθογώνιο 4"/>
          <p:cNvSpPr/>
          <p:nvPr/>
        </p:nvSpPr>
        <p:spPr>
          <a:xfrm>
            <a:off x="1741984" y="3210942"/>
            <a:ext cx="4572000" cy="923330"/>
          </a:xfrm>
          <a:prstGeom prst="rect">
            <a:avLst/>
          </a:prstGeom>
        </p:spPr>
        <p:txBody>
          <a:bodyPr>
            <a:spAutoFit/>
          </a:bodyPr>
          <a:lstStyle/>
          <a:p>
            <a:pPr algn="just"/>
            <a:r>
              <a:rPr lang="el-GR" dirty="0">
                <a:solidFill>
                  <a:prstClr val="black"/>
                </a:solidFill>
                <a:latin typeface="Calibri"/>
              </a:rPr>
              <a:t>1. Απομάκρυνση των ξένων προς τους υδρογονάνθρακες ουσιών και κυρίως του θείου.</a:t>
            </a:r>
          </a:p>
        </p:txBody>
      </p:sp>
      <p:sp>
        <p:nvSpPr>
          <p:cNvPr id="6" name="Rectangle 3"/>
          <p:cNvSpPr>
            <a:spLocks noChangeArrowheads="1"/>
          </p:cNvSpPr>
          <p:nvPr/>
        </p:nvSpPr>
        <p:spPr bwMode="auto">
          <a:xfrm>
            <a:off x="1741984" y="4026551"/>
            <a:ext cx="457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l-GR" dirty="0">
                <a:solidFill>
                  <a:prstClr val="black"/>
                </a:solidFill>
                <a:latin typeface="Calibri"/>
                <a:cs typeface="Arial" charset="0"/>
              </a:rPr>
              <a:t>2. </a:t>
            </a:r>
            <a:r>
              <a:rPr lang="el-GR" b="1" i="1" dirty="0">
                <a:solidFill>
                  <a:prstClr val="black"/>
                </a:solidFill>
                <a:latin typeface="Calibri"/>
                <a:cs typeface="Arial" charset="0"/>
              </a:rPr>
              <a:t>κλασματική απόσταξη</a:t>
            </a:r>
            <a:r>
              <a:rPr lang="el-GR" dirty="0">
                <a:solidFill>
                  <a:prstClr val="black"/>
                </a:solidFill>
                <a:latin typeface="Calibri"/>
                <a:cs typeface="Arial" charset="0"/>
              </a:rPr>
              <a:t>.  </a:t>
            </a:r>
          </a:p>
          <a:p>
            <a:pPr algn="just" eaLnBrk="0" fontAlgn="base" hangingPunct="0">
              <a:spcBef>
                <a:spcPct val="0"/>
              </a:spcBef>
              <a:spcAft>
                <a:spcPct val="0"/>
              </a:spcAft>
            </a:pPr>
            <a:r>
              <a:rPr lang="el-GR" dirty="0">
                <a:solidFill>
                  <a:prstClr val="black"/>
                </a:solidFill>
                <a:latin typeface="Calibri"/>
                <a:cs typeface="Arial" charset="0"/>
              </a:rPr>
              <a:t>Κατά τη διεργασία αυτή το πετρέλαιο διαχωρίζεται σε κλάσματα με βάση τα σημεία ζέσεως των συστατικών του. Η κλασματική απόσταξη γίνεται σε ειδική στήλη που ονομάζεται </a:t>
            </a:r>
            <a:r>
              <a:rPr lang="el-GR" b="1" dirty="0">
                <a:solidFill>
                  <a:prstClr val="black"/>
                </a:solidFill>
                <a:latin typeface="Calibri"/>
                <a:cs typeface="Arial" charset="0"/>
              </a:rPr>
              <a:t>αποστακτική στήλη</a:t>
            </a:r>
            <a:r>
              <a:rPr lang="el-GR" dirty="0">
                <a:solidFill>
                  <a:prstClr val="black"/>
                </a:solidFill>
                <a:latin typeface="Calibri"/>
                <a:cs typeface="Arial" charset="0"/>
              </a:rPr>
              <a:t> </a:t>
            </a:r>
          </a:p>
        </p:txBody>
      </p:sp>
      <p:pic>
        <p:nvPicPr>
          <p:cNvPr id="106503" name="Picture 7"/>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1000"/>
                    </a14:imgEffect>
                    <a14:imgEffect>
                      <a14:brightnessContrast bright="4000" contrast="54000"/>
                    </a14:imgEffect>
                  </a14:imgLayer>
                </a14:imgProps>
              </a:ext>
              <a:ext uri="{28A0092B-C50C-407E-A947-70E740481C1C}">
                <a14:useLocalDpi xmlns:a14="http://schemas.microsoft.com/office/drawing/2010/main" val="0"/>
              </a:ext>
            </a:extLst>
          </a:blip>
          <a:srcRect/>
          <a:stretch>
            <a:fillRect/>
          </a:stretch>
        </p:blipFill>
        <p:spPr bwMode="auto">
          <a:xfrm>
            <a:off x="6052294" y="387484"/>
            <a:ext cx="4494932" cy="613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2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pic>
        <p:nvPicPr>
          <p:cNvPr id="107522"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5591945" y="1086685"/>
            <a:ext cx="461962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1741984" y="1446810"/>
            <a:ext cx="4572000" cy="4524315"/>
          </a:xfrm>
          <a:prstGeom prst="rect">
            <a:avLst/>
          </a:prstGeom>
        </p:spPr>
        <p:txBody>
          <a:bodyPr>
            <a:spAutoFit/>
          </a:bodyPr>
          <a:lstStyle/>
          <a:p>
            <a:pPr algn="just"/>
            <a:r>
              <a:rPr lang="el-GR" dirty="0">
                <a:solidFill>
                  <a:prstClr val="black"/>
                </a:solidFill>
                <a:latin typeface="Calibri"/>
              </a:rPr>
              <a:t>Όπως φαίνεται στο ίδιο σχήμα, το μεγαλύτερο μέρος των προϊόντων της κλασματικής απόσταξης του αργού πετρελαίου χρησιμοποιείται ως πηγή ενέργειας. Η ενέργεια αυτή χρησιμοποιείται για την κίνηση μεταφορικών μέσων, θέρμανση χώρων, παραγωγή ηλεκτρικής ενέργειας κ.α.</a:t>
            </a:r>
          </a:p>
          <a:p>
            <a:pPr algn="just"/>
            <a:endParaRPr lang="el-GR" dirty="0">
              <a:solidFill>
                <a:prstClr val="black"/>
              </a:solidFill>
              <a:latin typeface="Calibri"/>
            </a:endParaRPr>
          </a:p>
          <a:p>
            <a:pPr algn="just"/>
            <a:endParaRPr lang="el-GR" dirty="0">
              <a:solidFill>
                <a:prstClr val="black"/>
              </a:solidFill>
              <a:latin typeface="Calibri"/>
            </a:endParaRPr>
          </a:p>
          <a:p>
            <a:pPr algn="just"/>
            <a:r>
              <a:rPr lang="el-GR" dirty="0">
                <a:solidFill>
                  <a:prstClr val="black"/>
                </a:solidFill>
                <a:latin typeface="Calibri"/>
              </a:rPr>
              <a:t>Ένα άλλο μέρος των προϊόντων του πετρελαίου χρησιμοποιείται ως πρώτη ύλη για την παρασκευή άλλων χημικών ουσιών κυρίως οργανικών. Οι ουσίες αυτές ονομάζονται </a:t>
            </a:r>
            <a:r>
              <a:rPr lang="el-GR" b="1" i="1" dirty="0">
                <a:solidFill>
                  <a:prstClr val="black"/>
                </a:solidFill>
                <a:latin typeface="Calibri"/>
              </a:rPr>
              <a:t>πετροχημικά</a:t>
            </a:r>
            <a:r>
              <a:rPr lang="el-GR" dirty="0">
                <a:solidFill>
                  <a:prstClr val="black"/>
                </a:solidFill>
                <a:latin typeface="Calibri"/>
              </a:rPr>
              <a:t>. Το κεφάλαιο της χημείας που μελετά την παραγωγή αυτών των ουσιών από το πετρέλαιο ονομάζεται </a:t>
            </a:r>
            <a:r>
              <a:rPr lang="el-GR" b="1" i="1" dirty="0">
                <a:solidFill>
                  <a:prstClr val="black"/>
                </a:solidFill>
                <a:latin typeface="Calibri"/>
              </a:rPr>
              <a:t>πετροχημεία</a:t>
            </a:r>
            <a:r>
              <a:rPr lang="el-GR" dirty="0">
                <a:solidFill>
                  <a:prstClr val="black"/>
                </a:solidFill>
                <a:latin typeface="Calibri"/>
              </a:rPr>
              <a:t>. </a:t>
            </a:r>
          </a:p>
        </p:txBody>
      </p:sp>
    </p:spTree>
    <p:extLst>
      <p:ext uri="{BB962C8B-B14F-4D97-AF65-F5344CB8AC3E}">
        <p14:creationId xmlns:p14="http://schemas.microsoft.com/office/powerpoint/2010/main" val="13456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sp>
        <p:nvSpPr>
          <p:cNvPr id="4" name="Ορθογώνιο 3"/>
          <p:cNvSpPr/>
          <p:nvPr/>
        </p:nvSpPr>
        <p:spPr>
          <a:xfrm>
            <a:off x="1745610" y="1409851"/>
            <a:ext cx="6874296" cy="1477328"/>
          </a:xfrm>
          <a:prstGeom prst="rect">
            <a:avLst/>
          </a:prstGeom>
        </p:spPr>
        <p:txBody>
          <a:bodyPr wrap="square">
            <a:spAutoFit/>
          </a:bodyPr>
          <a:lstStyle/>
          <a:p>
            <a:pPr algn="just"/>
            <a:r>
              <a:rPr lang="el-GR" b="1" dirty="0">
                <a:solidFill>
                  <a:srgbClr val="0070C0"/>
                </a:solidFill>
                <a:latin typeface="Calibri"/>
              </a:rPr>
              <a:t>Βενζίνη</a:t>
            </a:r>
          </a:p>
          <a:p>
            <a:pPr algn="just"/>
            <a:r>
              <a:rPr lang="el-GR" dirty="0">
                <a:solidFill>
                  <a:prstClr val="black"/>
                </a:solidFill>
                <a:latin typeface="Calibri"/>
              </a:rPr>
              <a:t>Η βενζίνη είναι το σημαντικότερο κλάσμα της διύλισης του πετρελαίου. Από χημικής σκοπιάς η βενζίνη είναι μίγμα υδρογονανθράκων με 5 έως 12 άτομα άνθρακα στο μόριό τους. Οι μέσες τιμές των ιδιοτήτων της βενζίνης πλησιάζουν αυτές του οκτανίου. </a:t>
            </a:r>
          </a:p>
        </p:txBody>
      </p:sp>
      <p:pic>
        <p:nvPicPr>
          <p:cNvPr id="108546"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1" y="188640"/>
            <a:ext cx="1792745" cy="636789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847528" y="3068960"/>
            <a:ext cx="6624736" cy="1754326"/>
          </a:xfrm>
          <a:prstGeom prst="rect">
            <a:avLst/>
          </a:prstGeom>
        </p:spPr>
        <p:txBody>
          <a:bodyPr wrap="square">
            <a:spAutoFit/>
          </a:bodyPr>
          <a:lstStyle/>
          <a:p>
            <a:pPr algn="just"/>
            <a:r>
              <a:rPr lang="el-GR" dirty="0">
                <a:solidFill>
                  <a:prstClr val="black"/>
                </a:solidFill>
                <a:latin typeface="Calibri"/>
              </a:rPr>
              <a:t>Η βενζίνη όμως που παίρνουμε από την κλασματική απόσταξη του αργού πετρελαίου δεν φτάνει για να καλύψει τις αυξανόμενες ανάγκες της αγοράς. Ο λόγος αυτός οδήγησε στην παραγωγή βενζίνης από ανώτερα κλάσματα του πετρελαίου. Ανώτερα κλάσματα ονομάζονται αυτά που τα παίρνουμε σε θερμοκρασία μεγαλύτερη από αυτή που αποστάζει η βενζίνη.</a:t>
            </a:r>
          </a:p>
        </p:txBody>
      </p:sp>
    </p:spTree>
    <p:extLst>
      <p:ext uri="{BB962C8B-B14F-4D97-AF65-F5344CB8AC3E}">
        <p14:creationId xmlns:p14="http://schemas.microsoft.com/office/powerpoint/2010/main" val="362951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91544" y="1556793"/>
            <a:ext cx="6336704" cy="2585323"/>
          </a:xfrm>
          <a:prstGeom prst="rect">
            <a:avLst/>
          </a:prstGeom>
        </p:spPr>
        <p:txBody>
          <a:bodyPr wrap="square">
            <a:spAutoFit/>
          </a:bodyPr>
          <a:lstStyle/>
          <a:p>
            <a:pPr algn="just"/>
            <a:r>
              <a:rPr lang="el-GR" dirty="0">
                <a:solidFill>
                  <a:prstClr val="black"/>
                </a:solidFill>
                <a:latin typeface="Calibri"/>
              </a:rPr>
              <a:t>Τα ανώτερα κλάσματα του πετρελαίου, που δεν έχουν τόσο μεγάλη ζήτηση όσο η βενζίνη, υποβάλλονται σε μία κατεργασία που ονομάζεται </a:t>
            </a:r>
            <a:r>
              <a:rPr lang="el-GR" b="1" i="1" dirty="0">
                <a:solidFill>
                  <a:prstClr val="black"/>
                </a:solidFill>
                <a:latin typeface="Calibri"/>
              </a:rPr>
              <a:t>πυρόλυση </a:t>
            </a:r>
            <a:r>
              <a:rPr lang="el-GR" dirty="0">
                <a:solidFill>
                  <a:prstClr val="black"/>
                </a:solidFill>
                <a:latin typeface="Calibri"/>
              </a:rPr>
              <a:t>(</a:t>
            </a:r>
            <a:r>
              <a:rPr lang="el-GR" dirty="0" err="1">
                <a:solidFill>
                  <a:prstClr val="black"/>
                </a:solidFill>
                <a:latin typeface="Calibri"/>
              </a:rPr>
              <a:t>cracking</a:t>
            </a:r>
            <a:r>
              <a:rPr lang="el-GR" dirty="0">
                <a:solidFill>
                  <a:prstClr val="black"/>
                </a:solidFill>
                <a:latin typeface="Calibri"/>
              </a:rPr>
              <a:t>). Κατά την πυρόλυση θερμαίνεται το κλάσμα του πετρελαίου παρουσία καταλυτών (Al</a:t>
            </a:r>
            <a:r>
              <a:rPr lang="el-GR" baseline="-25000" dirty="0">
                <a:solidFill>
                  <a:prstClr val="black"/>
                </a:solidFill>
                <a:latin typeface="Calibri"/>
              </a:rPr>
              <a:t>2</a:t>
            </a:r>
            <a:r>
              <a:rPr lang="el-GR" dirty="0">
                <a:solidFill>
                  <a:prstClr val="black"/>
                </a:solidFill>
                <a:latin typeface="Calibri"/>
              </a:rPr>
              <a:t>O</a:t>
            </a:r>
            <a:r>
              <a:rPr lang="el-GR" baseline="-25000" dirty="0">
                <a:solidFill>
                  <a:prstClr val="black"/>
                </a:solidFill>
                <a:latin typeface="Calibri"/>
              </a:rPr>
              <a:t>3</a:t>
            </a:r>
            <a:r>
              <a:rPr lang="el-GR" dirty="0">
                <a:solidFill>
                  <a:prstClr val="black"/>
                </a:solidFill>
                <a:latin typeface="Calibri"/>
              </a:rPr>
              <a:t> και SiO</a:t>
            </a:r>
            <a:r>
              <a:rPr lang="el-GR" baseline="-25000" dirty="0">
                <a:solidFill>
                  <a:prstClr val="black"/>
                </a:solidFill>
                <a:latin typeface="Calibri"/>
              </a:rPr>
              <a:t>2</a:t>
            </a:r>
            <a:r>
              <a:rPr lang="el-GR" dirty="0">
                <a:solidFill>
                  <a:prstClr val="black"/>
                </a:solidFill>
                <a:latin typeface="Calibri"/>
              </a:rPr>
              <a:t>), οπότε διασπάται σε υδρογονάνθρακες με λιγότερα άτομα άνθρακα π.χ. το </a:t>
            </a:r>
            <a:r>
              <a:rPr lang="el-GR" dirty="0" err="1">
                <a:solidFill>
                  <a:prstClr val="black"/>
                </a:solidFill>
                <a:latin typeface="Calibri"/>
              </a:rPr>
              <a:t>δεκατριάνιο</a:t>
            </a:r>
            <a:r>
              <a:rPr lang="el-GR" dirty="0">
                <a:solidFill>
                  <a:prstClr val="black"/>
                </a:solidFill>
                <a:latin typeface="Calibri"/>
              </a:rPr>
              <a:t> μπορεί να διασπαστεί</a:t>
            </a:r>
          </a:p>
          <a:p>
            <a:pPr algn="ctr"/>
            <a:r>
              <a:rPr lang="el-GR" b="1" dirty="0">
                <a:solidFill>
                  <a:srgbClr val="0070C0"/>
                </a:solidFill>
                <a:latin typeface="Calibri"/>
              </a:rPr>
              <a:t>C</a:t>
            </a:r>
            <a:r>
              <a:rPr lang="el-GR" b="1" baseline="-25000" dirty="0">
                <a:solidFill>
                  <a:srgbClr val="0070C0"/>
                </a:solidFill>
                <a:latin typeface="Calibri"/>
              </a:rPr>
              <a:t>13</a:t>
            </a:r>
            <a:r>
              <a:rPr lang="el-GR" b="1" dirty="0">
                <a:solidFill>
                  <a:srgbClr val="0070C0"/>
                </a:solidFill>
                <a:latin typeface="Calibri"/>
              </a:rPr>
              <a:t>H</a:t>
            </a:r>
            <a:r>
              <a:rPr lang="el-GR" b="1" baseline="-25000" dirty="0">
                <a:solidFill>
                  <a:srgbClr val="0070C0"/>
                </a:solidFill>
                <a:latin typeface="Calibri"/>
              </a:rPr>
              <a:t>28</a:t>
            </a:r>
            <a:r>
              <a:rPr lang="el-GR" b="1" dirty="0">
                <a:solidFill>
                  <a:srgbClr val="0070C0"/>
                </a:solidFill>
                <a:latin typeface="Calibri"/>
              </a:rPr>
              <a:t> → C</a:t>
            </a:r>
            <a:r>
              <a:rPr lang="el-GR" b="1" baseline="-25000" dirty="0">
                <a:solidFill>
                  <a:srgbClr val="0070C0"/>
                </a:solidFill>
                <a:latin typeface="Calibri"/>
              </a:rPr>
              <a:t>8</a:t>
            </a:r>
            <a:r>
              <a:rPr lang="el-GR" b="1" dirty="0">
                <a:solidFill>
                  <a:srgbClr val="0070C0"/>
                </a:solidFill>
                <a:latin typeface="Calibri"/>
              </a:rPr>
              <a:t>H</a:t>
            </a:r>
            <a:r>
              <a:rPr lang="el-GR" b="1" baseline="-25000" dirty="0">
                <a:solidFill>
                  <a:srgbClr val="0070C0"/>
                </a:solidFill>
                <a:latin typeface="Calibri"/>
              </a:rPr>
              <a:t>18</a:t>
            </a:r>
            <a:r>
              <a:rPr lang="el-GR" b="1" dirty="0">
                <a:solidFill>
                  <a:srgbClr val="0070C0"/>
                </a:solidFill>
                <a:latin typeface="Calibri"/>
              </a:rPr>
              <a:t> + CH</a:t>
            </a:r>
            <a:r>
              <a:rPr lang="el-GR" b="1" baseline="-25000" dirty="0">
                <a:solidFill>
                  <a:srgbClr val="0070C0"/>
                </a:solidFill>
                <a:latin typeface="Calibri"/>
              </a:rPr>
              <a:t>2</a:t>
            </a:r>
            <a:r>
              <a:rPr lang="el-GR" b="1" dirty="0">
                <a:solidFill>
                  <a:srgbClr val="0070C0"/>
                </a:solidFill>
                <a:latin typeface="Calibri"/>
              </a:rPr>
              <a:t>=CH</a:t>
            </a:r>
            <a:r>
              <a:rPr lang="el-GR" b="1" baseline="-25000" dirty="0">
                <a:solidFill>
                  <a:srgbClr val="0070C0"/>
                </a:solidFill>
                <a:latin typeface="Calibri"/>
              </a:rPr>
              <a:t>2</a:t>
            </a:r>
            <a:r>
              <a:rPr lang="el-GR" b="1" dirty="0">
                <a:solidFill>
                  <a:srgbClr val="0070C0"/>
                </a:solidFill>
                <a:latin typeface="Calibri"/>
              </a:rPr>
              <a:t> + CH</a:t>
            </a:r>
            <a:r>
              <a:rPr lang="el-GR" b="1" baseline="-25000" dirty="0">
                <a:solidFill>
                  <a:srgbClr val="0070C0"/>
                </a:solidFill>
                <a:latin typeface="Calibri"/>
              </a:rPr>
              <a:t>3</a:t>
            </a:r>
            <a:r>
              <a:rPr lang="el-GR" b="1" dirty="0">
                <a:solidFill>
                  <a:srgbClr val="0070C0"/>
                </a:solidFill>
                <a:latin typeface="Calibri"/>
              </a:rPr>
              <a:t>CH=CH</a:t>
            </a:r>
            <a:r>
              <a:rPr lang="el-GR" b="1" baseline="-25000" dirty="0">
                <a:solidFill>
                  <a:srgbClr val="0070C0"/>
                </a:solidFill>
                <a:latin typeface="Calibri"/>
              </a:rPr>
              <a:t>2</a:t>
            </a:r>
          </a:p>
          <a:p>
            <a:pPr algn="just"/>
            <a:r>
              <a:rPr lang="el-GR" dirty="0">
                <a:solidFill>
                  <a:prstClr val="black"/>
                </a:solidFill>
                <a:latin typeface="Calibri"/>
              </a:rPr>
              <a:t>βενζίνη πρώτες ύλες πετροχημείας</a:t>
            </a:r>
          </a:p>
        </p:txBody>
      </p:sp>
      <p:sp>
        <p:nvSpPr>
          <p:cNvPr id="3"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4" name="Ορθογώνιο 3"/>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pic>
        <p:nvPicPr>
          <p:cNvPr id="5" name="Picture 2" descr="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1" y="188640"/>
            <a:ext cx="1792745" cy="636789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207568" y="4444663"/>
            <a:ext cx="6120680" cy="1477328"/>
          </a:xfrm>
          <a:prstGeom prst="rect">
            <a:avLst/>
          </a:prstGeom>
        </p:spPr>
        <p:txBody>
          <a:bodyPr wrap="square">
            <a:spAutoFit/>
          </a:bodyPr>
          <a:lstStyle/>
          <a:p>
            <a:pPr algn="ctr"/>
            <a:r>
              <a:rPr lang="el-GR" dirty="0">
                <a:solidFill>
                  <a:prstClr val="black"/>
                </a:solidFill>
                <a:latin typeface="Calibri"/>
              </a:rPr>
              <a:t>Η βενζίνη που παίρνουμε από την πυρόλυση είναι καλύτερης ποιότητας, από τη βενζίνη που παίρνουμε με κλασματική απόσταξη του αργού πετρελαίου. Με ανάμειξη των δύο αυτών ειδών της βενζίνης παίρνουμε τη βενζίνη που χρησιμοποιούμε στην καθημερινή ζωή.</a:t>
            </a:r>
          </a:p>
        </p:txBody>
      </p:sp>
    </p:spTree>
    <p:extLst>
      <p:ext uri="{BB962C8B-B14F-4D97-AF65-F5344CB8AC3E}">
        <p14:creationId xmlns:p14="http://schemas.microsoft.com/office/powerpoint/2010/main" val="3529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487665" y="1093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dirty="0">
                <a:solidFill>
                  <a:srgbClr val="C0504D"/>
                </a:solidFill>
                <a:latin typeface="Calibri"/>
              </a:rPr>
              <a:t>2</a:t>
            </a:r>
            <a:r>
              <a:rPr lang="en-US" b="1" dirty="0">
                <a:solidFill>
                  <a:srgbClr val="C0504D"/>
                </a:solidFill>
                <a:latin typeface="Calibri"/>
              </a:rPr>
              <a:t>. </a:t>
            </a:r>
            <a:r>
              <a:rPr lang="el-GR" sz="2400" b="1" dirty="0">
                <a:solidFill>
                  <a:srgbClr val="C0504D"/>
                </a:solidFill>
                <a:latin typeface="Calibri"/>
              </a:rPr>
              <a:t>ΠΕΤΡΕΛΑΙΟ - ΥΔΡΟΓΟΝΑΝΘΡΑΚΕΣ</a:t>
            </a:r>
            <a:endParaRPr lang="en-US" sz="2400" b="1" dirty="0">
              <a:solidFill>
                <a:srgbClr val="C0504D"/>
              </a:solidFill>
              <a:latin typeface="Calibri"/>
            </a:endParaRPr>
          </a:p>
        </p:txBody>
      </p:sp>
      <p:sp>
        <p:nvSpPr>
          <p:cNvPr id="3" name="Ορθογώνιο 2"/>
          <p:cNvSpPr/>
          <p:nvPr/>
        </p:nvSpPr>
        <p:spPr>
          <a:xfrm>
            <a:off x="1741984" y="763521"/>
            <a:ext cx="7450360" cy="646331"/>
          </a:xfrm>
          <a:prstGeom prst="rect">
            <a:avLst/>
          </a:prstGeom>
        </p:spPr>
        <p:txBody>
          <a:bodyPr wrap="square">
            <a:spAutoFit/>
          </a:bodyPr>
          <a:lstStyle/>
          <a:p>
            <a:r>
              <a:rPr lang="el-GR" b="1" dirty="0">
                <a:solidFill>
                  <a:srgbClr val="7030A0"/>
                </a:solidFill>
                <a:latin typeface="Calibri"/>
              </a:rPr>
              <a:t>(2.1)</a:t>
            </a:r>
            <a:r>
              <a:rPr lang="en-US" b="1" dirty="0">
                <a:solidFill>
                  <a:srgbClr val="7030A0"/>
                </a:solidFill>
                <a:latin typeface="Calibri"/>
              </a:rPr>
              <a:t> </a:t>
            </a:r>
            <a:r>
              <a:rPr lang="el-GR" b="1" dirty="0">
                <a:solidFill>
                  <a:srgbClr val="7030A0"/>
                </a:solidFill>
                <a:latin typeface="Calibri"/>
              </a:rPr>
              <a:t>Πετρέλαιο - προϊόντα πετρελαίου.</a:t>
            </a:r>
          </a:p>
          <a:p>
            <a:r>
              <a:rPr lang="el-GR" b="1" dirty="0">
                <a:solidFill>
                  <a:srgbClr val="7030A0"/>
                </a:solidFill>
                <a:latin typeface="Calibri"/>
              </a:rPr>
              <a:t>Βενζίνη. Καύση- καύσιμα</a:t>
            </a:r>
          </a:p>
        </p:txBody>
      </p:sp>
      <p:pic>
        <p:nvPicPr>
          <p:cNvPr id="109570" name="Picture 2" descr="εικόνα"/>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26302" y="200678"/>
            <a:ext cx="2341699" cy="6626134"/>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524001" y="1440392"/>
            <a:ext cx="6948265" cy="2031325"/>
          </a:xfrm>
          <a:prstGeom prst="rect">
            <a:avLst/>
          </a:prstGeom>
        </p:spPr>
        <p:txBody>
          <a:bodyPr wrap="square">
            <a:spAutoFit/>
          </a:bodyPr>
          <a:lstStyle/>
          <a:p>
            <a:pPr algn="ctr"/>
            <a:r>
              <a:rPr lang="el-GR" dirty="0">
                <a:solidFill>
                  <a:prstClr val="black"/>
                </a:solidFill>
                <a:latin typeface="Calibri"/>
              </a:rPr>
              <a:t>Η ποιότητα της βενζίνης καθορίζεται από τη συμπεριφορά της κατά την καύση σε πρότυπο βενζινοκινητήρα. Μετριέται δε με ένα δείκτη που ονομάζεται </a:t>
            </a:r>
            <a:r>
              <a:rPr lang="el-GR" b="1" i="1" dirty="0">
                <a:solidFill>
                  <a:prstClr val="black"/>
                </a:solidFill>
                <a:latin typeface="Calibri"/>
              </a:rPr>
              <a:t>αριθμός οκτανίου</a:t>
            </a:r>
            <a:r>
              <a:rPr lang="el-GR" dirty="0">
                <a:solidFill>
                  <a:prstClr val="black"/>
                </a:solidFill>
                <a:latin typeface="Calibri"/>
              </a:rPr>
              <a:t>. Όσο μεγαλύτερος είναι ο αριθμός οκτανίου μιας βενζίνης, τόσο καλύτερης ποιότητας είναι. Οι υδρογονάνθρακες με  ευθύγραμμη αλυσίδα έχουν μικρό αριθμό οκτανίων. Αντίθετα, οι υδρογονάνθρακες με πολλές διακλαδώσεις έχουν μεγάλο αριθμό οκτανίων, όπως φαίνεται στον παρακάτω πίνακα.</a:t>
            </a:r>
          </a:p>
        </p:txBody>
      </p:sp>
      <p:pic>
        <p:nvPicPr>
          <p:cNvPr id="109572" name="Picture 4" descr="εικόνα"/>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3000" contrast="-8000"/>
                    </a14:imgEffect>
                  </a14:imgLayer>
                </a14:imgProps>
              </a:ext>
              <a:ext uri="{28A0092B-C50C-407E-A947-70E740481C1C}">
                <a14:useLocalDpi xmlns:a14="http://schemas.microsoft.com/office/drawing/2010/main" val="0"/>
              </a:ext>
            </a:extLst>
          </a:blip>
          <a:srcRect/>
          <a:stretch>
            <a:fillRect/>
          </a:stretch>
        </p:blipFill>
        <p:spPr bwMode="auto">
          <a:xfrm>
            <a:off x="1919536" y="3527119"/>
            <a:ext cx="612068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9572"/>
                                        </p:tgtEl>
                                        <p:attrNameLst>
                                          <p:attrName>style.visibility</p:attrName>
                                        </p:attrNameLst>
                                      </p:cBhvr>
                                      <p:to>
                                        <p:strVal val="visible"/>
                                      </p:to>
                                    </p:set>
                                    <p:animEffect transition="in" filter="fade">
                                      <p:cBhvr>
                                        <p:cTn id="14"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Chiotelis</dc:creator>
  <cp:lastModifiedBy>Yiannis Chiotelis</cp:lastModifiedBy>
  <cp:revision>1</cp:revision>
  <dcterms:created xsi:type="dcterms:W3CDTF">2020-03-23T14:46:11Z</dcterms:created>
  <dcterms:modified xsi:type="dcterms:W3CDTF">2020-03-23T14:46:46Z</dcterms:modified>
</cp:coreProperties>
</file>