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424" r:id="rId25"/>
    <p:sldId id="425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900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8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16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530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6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552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81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49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41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19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4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32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0.wdp"/><Relationship Id="rId7" Type="http://schemas.microsoft.com/office/2007/relationships/hdphoto" Target="../media/hdphoto1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08" y="142707"/>
            <a:ext cx="4343400" cy="538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16633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1085727"/>
            <a:ext cx="4829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795464" y="1988841"/>
            <a:ext cx="42952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prstClr val="black"/>
                </a:solidFill>
                <a:latin typeface="Calibri"/>
              </a:rPr>
              <a:t>Οργανική χημεία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ονομάζεται ο κλάδος της χημείας που μελετά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τις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ενώσεις του άνθρακα. 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l-GR" dirty="0">
                <a:solidFill>
                  <a:prstClr val="black"/>
                </a:solidFill>
                <a:latin typeface="Calibri"/>
              </a:rPr>
              <a:t>Εξαίρεση αποτελούν το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μονοξείδιο του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άνθρακα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(CO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), το διοξείδιο του άνθρακα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(CO</a:t>
            </a:r>
            <a:r>
              <a:rPr lang="el-GR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) και τα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ανθρακικά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άλατα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(π.χ. το ανθρακικό ασβέστιο CaCO</a:t>
            </a:r>
            <a:r>
              <a:rPr lang="el-GR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), που εξετάζονται στην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ανόργανη χημεία (μαζί με τον C).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524002" y="5361735"/>
            <a:ext cx="9143999" cy="1477328"/>
          </a:xfrm>
          <a:prstGeom prst="rect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2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prstClr val="black"/>
                </a:solidFill>
                <a:latin typeface="Calibri"/>
              </a:rPr>
              <a:t>Οι πρώτες οργανικές ενώσεις απομονώθηκαν στις αρχές του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18ου αιώνα, παρόλο που ορισμένες απ’ αυτές, όπως τα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σάκχαρα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και το οινόπνευμα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, ήταν γνωστές χιλιάδες χρόνια πριν. 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πρώτος που μελέτησε συστηματικά τις οργανικές ενώσεις, ήταν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ο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Σουηδός χημικός </a:t>
            </a:r>
            <a:r>
              <a:rPr lang="el-GR" b="1" dirty="0" err="1">
                <a:solidFill>
                  <a:prstClr val="black"/>
                </a:solidFill>
                <a:latin typeface="Calibri"/>
              </a:rPr>
              <a:t>Scheele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(1742-1786), ο οποίος απομόνωσε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πλήθος οργανικών ενώσεων από φυτικές και ζωικές ύλες, π.χ.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απομόνωσε το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γαλακτικό οξύ από το γάλα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2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03512" y="1700809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  <a:latin typeface="Calibri"/>
              </a:rPr>
              <a:t>Αρωματικές 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ονομάζονται (συνήθως) οι κυκλικές ενώσεις που περιέχουν τουλάχιστον ένα </a:t>
            </a:r>
            <a:r>
              <a:rPr lang="el-GR" i="1" dirty="0" err="1">
                <a:solidFill>
                  <a:prstClr val="black"/>
                </a:solidFill>
                <a:latin typeface="Calibri"/>
              </a:rPr>
              <a:t>βενζολικό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 δακτύλιο.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903072" y="5099604"/>
            <a:ext cx="5811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err="1">
                <a:solidFill>
                  <a:prstClr val="black"/>
                </a:solidFill>
                <a:latin typeface="Calibri"/>
              </a:rPr>
              <a:t>Αλεικυκλικές</a:t>
            </a:r>
            <a:r>
              <a:rPr lang="el-GR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ονομάζονται όλες οι μη αρωματικές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ισοκυκλικές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ενώσεις.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10" y="2347140"/>
            <a:ext cx="60579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7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20" y="1988841"/>
            <a:ext cx="68484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578683" y="1556571"/>
            <a:ext cx="8837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  <a:latin typeface="Calibri"/>
              </a:rPr>
              <a:t>Ταξινόμηση με βάση τη χαρακτηριστική ομάδα που βρίσκεται στο μόριο της ένωσης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8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75520" y="2348880"/>
            <a:ext cx="79928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i="1" dirty="0">
                <a:solidFill>
                  <a:prstClr val="black"/>
                </a:solidFill>
                <a:latin typeface="Calibri"/>
              </a:rPr>
              <a:t>Ομόλογη σειρά ονομάζεται ένα σύνολο οργανικών ενώσεων, των οποίων τα μέλη (οργανικές ενώσεις) έχουν τα εξής κοινά χαρακτηριστικά:</a:t>
            </a:r>
          </a:p>
          <a:p>
            <a:pPr algn="just"/>
            <a:endParaRPr lang="el-GR" sz="800" i="1" dirty="0"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Tx/>
              <a:buAutoNum type="arabicPeriod"/>
            </a:pPr>
            <a:r>
              <a:rPr lang="el-GR" i="1" dirty="0">
                <a:solidFill>
                  <a:prstClr val="black"/>
                </a:solidFill>
                <a:latin typeface="Calibri"/>
              </a:rPr>
              <a:t>Έχουν τον ίδιο γενικό μοριακό τύπο.</a:t>
            </a:r>
          </a:p>
          <a:p>
            <a:pPr marL="342900" indent="-342900" algn="just">
              <a:buFontTx/>
              <a:buAutoNum type="arabicPeriod"/>
            </a:pPr>
            <a:endParaRPr lang="el-GR" sz="800" i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l-GR" i="1" dirty="0">
                <a:solidFill>
                  <a:prstClr val="black"/>
                </a:solidFill>
                <a:latin typeface="Calibri"/>
              </a:rPr>
              <a:t>2. Όλα τα μέλη έχουν ανάλογη σύνταξη και περιέχουν την ίδια χαρακτηριστική ομάδα.</a:t>
            </a:r>
          </a:p>
          <a:p>
            <a:pPr algn="just"/>
            <a:endParaRPr lang="el-GR" sz="800" i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l-GR" i="1" dirty="0">
                <a:solidFill>
                  <a:prstClr val="black"/>
                </a:solidFill>
                <a:latin typeface="Calibri"/>
              </a:rPr>
              <a:t>3. Έχουν παρόμοιες χημικές ιδιότητες, καθώς η χημική συμπεριφορά τους εξαρτάται από τη σύνταξη του μορίου και τις χαρακτηριστικές ομάδες.</a:t>
            </a:r>
          </a:p>
          <a:p>
            <a:pPr algn="just"/>
            <a:endParaRPr lang="el-GR" sz="800" i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l-GR" i="1" dirty="0">
                <a:solidFill>
                  <a:prstClr val="black"/>
                </a:solidFill>
                <a:latin typeface="Calibri"/>
              </a:rPr>
              <a:t>4. Οι φυσικές τους ιδιότητες μεταβάλλονται ανάλογα με τη σχετική μοριακή τους μάζα (</a:t>
            </a:r>
            <a:r>
              <a:rPr lang="el-GR" i="1" dirty="0" err="1">
                <a:solidFill>
                  <a:prstClr val="black"/>
                </a:solidFill>
                <a:latin typeface="Calibri"/>
              </a:rPr>
              <a:t>Mr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 ) και τη θέση της χαρακτηριστικής ομάδας.</a:t>
            </a:r>
          </a:p>
          <a:p>
            <a:pPr algn="just"/>
            <a:endParaRPr lang="el-GR" sz="800" i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l-GR" i="1" dirty="0">
                <a:solidFill>
                  <a:prstClr val="black"/>
                </a:solidFill>
                <a:latin typeface="Calibri"/>
              </a:rPr>
              <a:t>5. Έχουν παρόμοιες παρασκευές.</a:t>
            </a:r>
          </a:p>
          <a:p>
            <a:pPr algn="just"/>
            <a:endParaRPr lang="el-GR" sz="800" i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l-GR" i="1" dirty="0">
                <a:solidFill>
                  <a:prstClr val="black"/>
                </a:solidFill>
                <a:latin typeface="Calibri"/>
              </a:rPr>
              <a:t>6. Κάθε μέλος διαφέρει από το προηγούμενο και το επόμενό του κατά την ομάδα -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CH2-.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775520" y="1732244"/>
            <a:ext cx="8067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  <a:latin typeface="Calibri"/>
              </a:rPr>
              <a:t>Ταξινόμηση των οργανικών ενώσεων με βάση τις ομόλογες σειρές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7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772816"/>
            <a:ext cx="78863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81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050"/>
            <a:ext cx="7488832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8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1.3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  <a:latin typeface="Calibri"/>
              </a:rPr>
              <a:t>άκυκλων</a:t>
            </a:r>
            <a:endParaRPr lang="el-GR" sz="2400" b="1" dirty="0">
              <a:solidFill>
                <a:srgbClr val="0070C0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οργανικών ενώσεων</a:t>
            </a:r>
            <a:endParaRPr lang="el-GR" sz="24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160453"/>
            <a:ext cx="773086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063552" y="1005493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H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ονομασία μιας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άκυκλης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οργανικής ένωσης με συνεχή ανθρακική αλυσίδα, προκύπτει από το συνδυασμό τριών συνθετικών.</a:t>
            </a:r>
          </a:p>
        </p:txBody>
      </p:sp>
    </p:spTree>
    <p:extLst>
      <p:ext uri="{BB962C8B-B14F-4D97-AF65-F5344CB8AC3E}">
        <p14:creationId xmlns:p14="http://schemas.microsoft.com/office/powerpoint/2010/main" val="10483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1.3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  <a:latin typeface="Calibri"/>
              </a:rPr>
              <a:t>άκυκλων</a:t>
            </a:r>
            <a:endParaRPr lang="el-GR" sz="2400" b="1" dirty="0">
              <a:solidFill>
                <a:srgbClr val="0070C0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οργανικών ενώσεων</a:t>
            </a:r>
            <a:endParaRPr lang="el-GR" sz="24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081102"/>
            <a:ext cx="41433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14" y="2564905"/>
            <a:ext cx="3532386" cy="134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03" y="4149081"/>
            <a:ext cx="54578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2058775" y="5085184"/>
            <a:ext cx="5562600" cy="1518214"/>
            <a:chOff x="534775" y="5085184"/>
            <a:chExt cx="5562600" cy="151821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75" y="5085184"/>
              <a:ext cx="310515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75" y="5984273"/>
              <a:ext cx="556260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45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124743"/>
            <a:ext cx="7344817" cy="63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1.3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  <a:latin typeface="Calibri"/>
              </a:rPr>
              <a:t>άκυκλων</a:t>
            </a:r>
            <a:endParaRPr lang="el-GR" sz="2400" b="1" dirty="0">
              <a:solidFill>
                <a:srgbClr val="0070C0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οργανικών ενώσεων</a:t>
            </a:r>
            <a:endParaRPr lang="el-GR" sz="24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5" y="1784882"/>
            <a:ext cx="30194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5" y="2785007"/>
            <a:ext cx="56578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5" y="4437113"/>
            <a:ext cx="7086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09" y="5589240"/>
            <a:ext cx="1752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28" y="5303490"/>
            <a:ext cx="515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7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1.3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  <a:latin typeface="Calibri"/>
              </a:rPr>
              <a:t>άκυκλων</a:t>
            </a:r>
            <a:endParaRPr lang="el-GR" sz="2400" b="1" dirty="0">
              <a:solidFill>
                <a:srgbClr val="0070C0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οργανικών ενώσεων</a:t>
            </a:r>
            <a:endParaRPr lang="el-GR" sz="24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052736"/>
            <a:ext cx="70580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967904"/>
            <a:ext cx="2448272" cy="112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59" y="4221088"/>
            <a:ext cx="70485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34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1.3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  <a:latin typeface="Calibri"/>
              </a:rPr>
              <a:t>άκυκλων</a:t>
            </a:r>
            <a:endParaRPr lang="el-GR" sz="2400" b="1" dirty="0">
              <a:solidFill>
                <a:srgbClr val="0070C0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οργανικών ενώσεων</a:t>
            </a:r>
            <a:endParaRPr lang="el-GR" sz="24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09" y="1124744"/>
            <a:ext cx="294332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33" y="2348880"/>
            <a:ext cx="70961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2135510" y="3933056"/>
            <a:ext cx="7362825" cy="1181100"/>
            <a:chOff x="611509" y="3933056"/>
            <a:chExt cx="7362825" cy="11811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9" y="3933056"/>
              <a:ext cx="73628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9" y="4533131"/>
              <a:ext cx="736282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10" y="5373217"/>
            <a:ext cx="7343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0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16633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1085727"/>
            <a:ext cx="4829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80540" y="1810850"/>
            <a:ext cx="84049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prstClr val="black"/>
                </a:solidFill>
                <a:latin typeface="Calibri"/>
              </a:rPr>
              <a:t>Κατά τη διάρκεια του 18ου αιώνα, οι χημικοί πίστευαν ότι,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για να συντεθεί μία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οργανική ουσία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, ήταν απαραίτητη η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ζωική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δύναμη (</a:t>
            </a:r>
            <a:r>
              <a:rPr lang="el-GR" b="1" dirty="0" err="1">
                <a:solidFill>
                  <a:prstClr val="black"/>
                </a:solidFill>
                <a:latin typeface="Calibri"/>
              </a:rPr>
              <a:t>vis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 err="1">
                <a:solidFill>
                  <a:prstClr val="black"/>
                </a:solidFill>
                <a:latin typeface="Calibri"/>
              </a:rPr>
              <a:t>vitalis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, την οποία διαθέτουν μόνο οι ζωντανοί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οργανισμοί. Δηλαδή, επικρατούσε η βιταλιστική θεωρία, ότι οι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ουσίες χωρίζονται σε ανόργανες και οργανικές και ότι, μόνο σε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ζωντανούς οργανισμούς μπορούν να συντεθούν οι οργανικές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ουσίες.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100"/>
            <a:ext cx="21717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063552" y="3429000"/>
            <a:ext cx="8121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err="1">
                <a:solidFill>
                  <a:prstClr val="black"/>
                </a:solidFill>
                <a:latin typeface="Calibri"/>
              </a:rPr>
              <a:t>To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1828 ο </a:t>
            </a:r>
            <a:r>
              <a:rPr lang="el-GR" b="1" dirty="0" err="1">
                <a:solidFill>
                  <a:prstClr val="black"/>
                </a:solidFill>
                <a:latin typeface="Calibri"/>
              </a:rPr>
              <a:t>Wöhler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ανακάλυψε, ότι μία οργανική ουσία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μπορεί να παρασκευασθεί εργαστηριακά. Αυτό το πέτυχε τυχαία,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κατά την παρασκευή της οργανικής ένωσης ουρία, με θέρμανση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κυανικού αμμωνίου NH</a:t>
            </a:r>
            <a:r>
              <a:rPr lang="el-GR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OCN (η οποία είναι ανόργανη ένωση).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581128"/>
            <a:ext cx="4046190" cy="15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1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1.3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  <a:latin typeface="Calibri"/>
              </a:rPr>
              <a:t>άκυκλων</a:t>
            </a:r>
            <a:endParaRPr lang="el-GR" sz="2400" b="1" dirty="0">
              <a:solidFill>
                <a:srgbClr val="0070C0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οργανικών ενώσεων</a:t>
            </a:r>
            <a:endParaRPr lang="el-GR" sz="24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85" y="902593"/>
            <a:ext cx="49339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85" y="1700809"/>
            <a:ext cx="716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420888"/>
            <a:ext cx="7191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17" y="4050107"/>
            <a:ext cx="7181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17" y="5157192"/>
            <a:ext cx="7181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3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1.3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  <a:latin typeface="Calibri"/>
              </a:rPr>
              <a:t>άκυκλων</a:t>
            </a:r>
            <a:endParaRPr lang="el-GR" sz="2400" b="1" dirty="0">
              <a:solidFill>
                <a:srgbClr val="0070C0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οργανικών ενώσεων</a:t>
            </a:r>
            <a:endParaRPr lang="el-GR" sz="24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196008"/>
            <a:ext cx="28258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636913"/>
            <a:ext cx="2681793" cy="47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32" y="3501008"/>
            <a:ext cx="82418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1.3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  <a:latin typeface="Calibri"/>
              </a:rPr>
              <a:t>άκυκλων</a:t>
            </a:r>
            <a:endParaRPr lang="el-GR" sz="2400" b="1" dirty="0">
              <a:solidFill>
                <a:srgbClr val="0070C0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οργανικών ενώσεων</a:t>
            </a:r>
            <a:endParaRPr lang="el-GR" sz="24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24745"/>
            <a:ext cx="73533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060848"/>
            <a:ext cx="31955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08" y="3284985"/>
            <a:ext cx="2567196" cy="46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34" y="2060848"/>
            <a:ext cx="313199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61" y="3334483"/>
            <a:ext cx="2660054" cy="37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72" y="3929064"/>
            <a:ext cx="2831308" cy="108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09" y="5157192"/>
            <a:ext cx="253288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09" y="5805265"/>
            <a:ext cx="71723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8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1.3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  <a:latin typeface="Calibri"/>
              </a:rPr>
              <a:t>άκυκλων</a:t>
            </a:r>
            <a:endParaRPr lang="el-GR" sz="2400" b="1" dirty="0">
              <a:solidFill>
                <a:srgbClr val="0070C0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οργανικών ενώσεων</a:t>
            </a:r>
            <a:endParaRPr lang="el-GR" sz="24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68760"/>
            <a:ext cx="40021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957513"/>
            <a:ext cx="3654238" cy="3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268761"/>
            <a:ext cx="3263386" cy="157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7" y="3133726"/>
            <a:ext cx="3163373" cy="36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87" y="3971925"/>
            <a:ext cx="3136642" cy="132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2" y="5517232"/>
            <a:ext cx="3016742" cy="3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0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074D25A-8E1D-4700-BDE9-6F637D0F6F0F}"/>
              </a:ext>
            </a:extLst>
          </p:cNvPr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1.3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  <a:latin typeface="Calibri"/>
              </a:rPr>
              <a:t>άκυκλων</a:t>
            </a:r>
            <a:endParaRPr lang="el-GR" sz="2400" b="1" dirty="0">
              <a:solidFill>
                <a:srgbClr val="0070C0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οργανικών ενώσεων</a:t>
            </a:r>
            <a:endParaRPr lang="el-GR" sz="24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9150E4-7054-4132-8686-B7F5BEF7AB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5832" y="1165898"/>
            <a:ext cx="9144000" cy="45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77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E426810-1883-4981-98FC-B016A58C90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268761"/>
            <a:ext cx="9144000" cy="4891303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09B1A7C-351A-4231-ABA4-4DE0E045CD43}"/>
              </a:ext>
            </a:extLst>
          </p:cNvPr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1.3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  <a:latin typeface="Calibri"/>
              </a:rPr>
              <a:t>άκυκλων</a:t>
            </a:r>
            <a:endParaRPr lang="el-GR" sz="2400" b="1" dirty="0">
              <a:solidFill>
                <a:srgbClr val="0070C0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libri"/>
              </a:rPr>
              <a:t>οργανικών ενώσεων</a:t>
            </a:r>
            <a:endParaRPr lang="el-GR" sz="2400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43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16633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1085727"/>
            <a:ext cx="4829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500692" y="1476251"/>
            <a:ext cx="9140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i="1" u="sng" dirty="0">
                <a:solidFill>
                  <a:prstClr val="black"/>
                </a:solidFill>
                <a:latin typeface="Calibri"/>
              </a:rPr>
              <a:t>Σημασία της οργανικής χημείας</a:t>
            </a:r>
          </a:p>
          <a:p>
            <a:pPr algn="just"/>
            <a:r>
              <a:rPr lang="el-GR" dirty="0">
                <a:solidFill>
                  <a:prstClr val="black"/>
                </a:solidFill>
                <a:latin typeface="Calibri"/>
              </a:rPr>
              <a:t>Είναι εύκολο να διαπιστώσουμε ότι η ζωή μας επηρεάζεται σε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μεγάλο βαθμό από την οργανική χημεία. Τα τρόφιμα, τα ρούχα,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τα φάρμακα, τα καύσιμα, τα απορρυπαντικά, τα καλλυντικά, τα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εντομοκτόνα, τα πλαστικά και τόσα άλλα, είναι στη βάση τους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οργανικές ενώσεις και η εξέλιξή τους είναι αντικείμενο μελέτης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της οργανικής χημείας.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527691" y="5517233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solidFill>
                  <a:prstClr val="black"/>
                </a:solidFill>
                <a:latin typeface="Calibri"/>
              </a:rPr>
              <a:t>Γιατί ο άνθρακας ξεχωρίζει</a:t>
            </a:r>
          </a:p>
          <a:p>
            <a:pPr algn="just"/>
            <a:r>
              <a:rPr lang="el-GR" dirty="0">
                <a:solidFill>
                  <a:prstClr val="black"/>
                </a:solidFill>
                <a:latin typeface="Calibri"/>
              </a:rPr>
              <a:t>Οι οργανικές ενώσεις που έχουν βρεθεί στη φύση ή έχουν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παρασκευαστεί μέχρι σήμερα είναι περισσότερες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από 12.000.000, ενώ οι ανόργανες ενώσεις είναι περίπου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1.000.000, μετά το πλήθος των ενώσεων του πυριτίου που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παρασκευάστηκαν τα τελευταία χρόνια.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99" y="3133215"/>
            <a:ext cx="2083453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207425"/>
            <a:ext cx="2311012" cy="214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207424"/>
            <a:ext cx="1917422" cy="21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207424"/>
            <a:ext cx="1774106" cy="21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16633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998776"/>
            <a:ext cx="4829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919536" y="1484785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solidFill>
                  <a:prstClr val="black"/>
                </a:solidFill>
                <a:latin typeface="Calibri"/>
              </a:rPr>
              <a:t>Γιατί όμως ο άνθρακας είναι τόσο ιδιαίτερος;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l-GR" dirty="0">
                <a:solidFill>
                  <a:prstClr val="black"/>
                </a:solidFill>
                <a:latin typeface="Calibri"/>
              </a:rPr>
              <a:t>Γιατί ξεχωρίζει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από τα άλλα στοιχεία του περιοδικού πίνακα;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l-GR" dirty="0">
                <a:solidFill>
                  <a:prstClr val="black"/>
                </a:solidFill>
                <a:latin typeface="Calibri"/>
              </a:rPr>
              <a:t>Πού οφείλεται η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ικανότητα του άνθρακα να σχηματίζει τόσες πολλές ενώσεις;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el-GR" sz="80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l-GR" b="1" dirty="0">
                <a:solidFill>
                  <a:prstClr val="black"/>
                </a:solidFill>
                <a:latin typeface="Calibri"/>
              </a:rPr>
              <a:t>O άνθρακας έχει τα εξής ιδιαίτερα χαρακτηριστικά: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924050" y="3105835"/>
            <a:ext cx="7772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el-GR" sz="2800" b="1" i="1" dirty="0">
                <a:solidFill>
                  <a:prstClr val="black"/>
                </a:solidFill>
                <a:latin typeface="Calibri"/>
              </a:rPr>
              <a:t>Διαθέτει τέσσερα μονήρη (μοναχικά) ηλεκτρόνια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919536" y="4535542"/>
            <a:ext cx="4384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800" b="1" i="1" dirty="0">
                <a:solidFill>
                  <a:prstClr val="black"/>
                </a:solidFill>
                <a:latin typeface="Calibri"/>
              </a:rPr>
              <a:t>Έχει μικρή ατομική ακτίνα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179676" y="3566045"/>
            <a:ext cx="7020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prstClr val="black"/>
                </a:solidFill>
                <a:latin typeface="Calibri"/>
              </a:rPr>
              <a:t>Έχει τέσσερις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μονάδες συγγένειας (που συμβολίζονται με μία παύλα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η καθεμία). Γι’ αυτό μπορεί να ενωθεί με άτομα άλλων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στοιχείων (συνηθέστερα είναι τα H, O, N, S, αλογόνα) ή με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άλλα άτομα άνθρακα.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3414243" y="5058762"/>
            <a:ext cx="6786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prstClr val="black"/>
                </a:solidFill>
                <a:latin typeface="Calibri"/>
              </a:rPr>
              <a:t>Σχηματίζει σταθερούς ομοιοπολικούς δεσμούς (τα κοινά ζεύγη ηλεκτρονίων συγκρατούνται ισχυρά, επειδή είναι κοντά στον πυρήνα του ατόμου του άνθρακα).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98" y="-44196"/>
            <a:ext cx="2583602" cy="208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16633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998776"/>
            <a:ext cx="4829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03512" y="155679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Calibri"/>
              </a:rPr>
              <a:t>Τα άτομα του άνθρακα μπορεί να συνδεθούν μεταξύ τους με απλό, διπλό ή τριπλό δεσμό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927225"/>
            <a:ext cx="4896544" cy="370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060849"/>
            <a:ext cx="2324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398451"/>
            <a:ext cx="23241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653137"/>
            <a:ext cx="23241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2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16633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998776"/>
            <a:ext cx="4829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924050" y="1622765"/>
            <a:ext cx="8420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>
                <a:solidFill>
                  <a:prstClr val="black"/>
                </a:solidFill>
                <a:latin typeface="Calibri"/>
              </a:rPr>
              <a:t>Οι ενώσεις στις οποίες όλα τα άτομα άνθρακα συνδέονται μεταξύ τους με απλούς δεσμούς λέγονται </a:t>
            </a:r>
            <a:r>
              <a:rPr lang="el-GR" b="1" i="1" dirty="0">
                <a:solidFill>
                  <a:prstClr val="black"/>
                </a:solidFill>
                <a:latin typeface="Calibri"/>
              </a:rPr>
              <a:t>κορεσμένες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algn="ctr"/>
            <a:r>
              <a:rPr lang="el-GR" i="1" dirty="0">
                <a:solidFill>
                  <a:prstClr val="black"/>
                </a:solidFill>
                <a:latin typeface="Calibri"/>
              </a:rPr>
              <a:t>Οι ενώσεις στις οποίες δύο τουλάχιστον άτομα άνθρακα συνδέονται μεταξύ τους με διπλό ή τριπλό δεσμό λέγονται </a:t>
            </a:r>
            <a:r>
              <a:rPr lang="el-GR" b="1" i="1" dirty="0">
                <a:solidFill>
                  <a:prstClr val="black"/>
                </a:solidFill>
                <a:latin typeface="Calibri"/>
              </a:rPr>
              <a:t>ακόρεστες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068960"/>
            <a:ext cx="428184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24" y="3595490"/>
            <a:ext cx="3349558" cy="112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Ομάδα 6"/>
          <p:cNvGrpSpPr/>
          <p:nvPr/>
        </p:nvGrpSpPr>
        <p:grpSpPr>
          <a:xfrm>
            <a:off x="3359693" y="5445225"/>
            <a:ext cx="7169282" cy="1397769"/>
            <a:chOff x="1835693" y="5445224"/>
            <a:chExt cx="7169282" cy="1397769"/>
          </a:xfrm>
        </p:grpSpPr>
        <p:sp>
          <p:nvSpPr>
            <p:cNvPr id="5" name="Επεξήγηση με γραμμή 1 4"/>
            <p:cNvSpPr/>
            <p:nvPr/>
          </p:nvSpPr>
          <p:spPr>
            <a:xfrm rot="10800000">
              <a:off x="1835693" y="5445224"/>
              <a:ext cx="576066" cy="288032"/>
            </a:xfrm>
            <a:prstGeom prst="borderCallout1">
              <a:avLst>
                <a:gd name="adj1" fmla="val 18750"/>
                <a:gd name="adj2" fmla="val -8333"/>
                <a:gd name="adj3" fmla="val -130837"/>
                <a:gd name="adj4" fmla="val -349680"/>
              </a:avLst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4432975" y="5919663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Calibri"/>
                </a:rPr>
                <a:t>O </a:t>
              </a:r>
              <a:r>
                <a:rPr lang="el-GR" b="1" dirty="0">
                  <a:solidFill>
                    <a:srgbClr val="C00000"/>
                  </a:solidFill>
                  <a:latin typeface="Calibri"/>
                </a:rPr>
                <a:t>διπλός δεσμός δηλαδή μεταξύ άνθρακα και οξυγόνου δεν «μετράει» για το χαρακτηρισμό της ένωσης.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59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876923" y="1556571"/>
            <a:ext cx="8323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  <a:latin typeface="Calibri"/>
              </a:rPr>
              <a:t>1. Με βάση το είδος των δεσμών που αναπτύσσονται μεταξύ των ατόμων άνθρακα.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55840" y="1947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Διακρίνονται σε κορεσμένες και ακόρεστες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876923" y="2333096"/>
            <a:ext cx="810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i="1" dirty="0">
                <a:solidFill>
                  <a:prstClr val="black"/>
                </a:solidFill>
                <a:latin typeface="Calibri"/>
              </a:rPr>
              <a:t>2. Με βάση τον τρόπο σύνδεσης των ατόμων άνθρακα μεταξύ τους (διάταξη ανθρακικής αλυσίδας).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140968"/>
            <a:ext cx="770587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8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890243" y="1556571"/>
            <a:ext cx="8539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i="1" dirty="0" err="1">
                <a:solidFill>
                  <a:prstClr val="black"/>
                </a:solidFill>
                <a:latin typeface="Calibri"/>
              </a:rPr>
              <a:t>Άκυκλες</a:t>
            </a:r>
            <a:r>
              <a:rPr lang="el-GR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ονομάζομαι οι ενώσεις στις οποίες τα άτομα του άνθρακα ενώνονται σε ευθεία ή διακλαδισμένη ανθρακική αλυσίδα. Οι ενώσεις αυτές ονομάζονται </a:t>
            </a:r>
            <a:r>
              <a:rPr lang="el-GR" b="1" i="1" dirty="0" err="1">
                <a:solidFill>
                  <a:prstClr val="black"/>
                </a:solidFill>
                <a:latin typeface="Calibri"/>
              </a:rPr>
              <a:t>αλειφατικές</a:t>
            </a:r>
            <a:r>
              <a:rPr lang="el-GR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(ή </a:t>
            </a:r>
            <a:r>
              <a:rPr lang="el-GR" b="1" i="1" dirty="0">
                <a:solidFill>
                  <a:prstClr val="black"/>
                </a:solidFill>
                <a:latin typeface="Calibri"/>
              </a:rPr>
              <a:t>λιπαρές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), γιατί τα λίπη περιέχουν ενώσεις αυτού του είδους.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43" y="2616421"/>
            <a:ext cx="6060403" cy="218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23631" y="3304875"/>
            <a:ext cx="35528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6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919536" y="173278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i="1" dirty="0">
                <a:solidFill>
                  <a:prstClr val="black"/>
                </a:solidFill>
                <a:latin typeface="Calibri"/>
              </a:rPr>
              <a:t>Κυκλικές 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ονομάζονται οι ενώσεις στο μόριο των οποίων υπάρχει ένας τουλάχιστον δακτύλιος, δηλαδή σχηματίζεται κλειστή αλυσίδα.</a:t>
            </a:r>
          </a:p>
          <a:p>
            <a:r>
              <a:rPr lang="el-GR" b="1" i="1" dirty="0" err="1">
                <a:solidFill>
                  <a:prstClr val="black"/>
                </a:solidFill>
                <a:latin typeface="Calibri"/>
              </a:rPr>
              <a:t>Ισοκυκλικές</a:t>
            </a:r>
            <a:r>
              <a:rPr lang="el-GR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ονομάζονται οι κυκλικές ενώσεις στις οποίες ο δακτύλιος σχηματίζεται αποκλειστικά και μόνο από άτομα άνθρακα.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54" y="2911262"/>
            <a:ext cx="6120680" cy="307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826222" y="6038988"/>
            <a:ext cx="8395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i="1" dirty="0" err="1">
                <a:solidFill>
                  <a:prstClr val="black"/>
                </a:solidFill>
                <a:latin typeface="Calibri"/>
              </a:rPr>
              <a:t>Ετεροκυκλικές</a:t>
            </a:r>
            <a:r>
              <a:rPr lang="el-GR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ονομάζονται οι κυκλικές ενώσεις στις οποίες ο δακτύλιος σχηματίζεται όχι μόνο από άτομα άνθρακα, αλλά και από άτομα άλλου στοιχείου, συνήθως O, N.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9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Widescreen</PresentationFormat>
  <Paragraphs>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2020-03-23T14:24:20Z</dcterms:created>
  <dcterms:modified xsi:type="dcterms:W3CDTF">2020-03-23T14:25:15Z</dcterms:modified>
</cp:coreProperties>
</file>