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3" r:id="rId2"/>
    <p:sldId id="324" r:id="rId3"/>
    <p:sldId id="325" r:id="rId4"/>
    <p:sldId id="326" r:id="rId5"/>
    <p:sldId id="327" r:id="rId6"/>
    <p:sldId id="328" r:id="rId7"/>
    <p:sldId id="329" r:id="rId8"/>
    <p:sldId id="330" r:id="rId9"/>
    <p:sldId id="331" r:id="rId10"/>
    <p:sldId id="332" r:id="rId11"/>
    <p:sldId id="333" r:id="rId12"/>
    <p:sldId id="334" r:id="rId13"/>
    <p:sldId id="335" r:id="rId14"/>
    <p:sldId id="336"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png"/><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227635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156778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190786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349040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3378181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EE87939B-0052-4FFA-B1A6-5736165C3511}" type="datetimeFigureOut">
              <a:rPr lang="el-GR" smtClean="0"/>
              <a:t>23/3/2020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172306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E87939B-0052-4FFA-B1A6-5736165C3511}" type="datetimeFigureOut">
              <a:rPr lang="el-GR" smtClean="0"/>
              <a:t>23/3/2020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182807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EE87939B-0052-4FFA-B1A6-5736165C3511}" type="datetimeFigureOut">
              <a:rPr lang="el-GR" smtClean="0"/>
              <a:t>23/3/2020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297815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E87939B-0052-4FFA-B1A6-5736165C3511}" type="datetimeFigureOut">
              <a:rPr lang="el-GR" smtClean="0"/>
              <a:t>23/3/2020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129451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EE87939B-0052-4FFA-B1A6-5736165C3511}" type="datetimeFigureOut">
              <a:rPr lang="el-GR" smtClean="0"/>
              <a:t>23/3/2020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164704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EE87939B-0052-4FFA-B1A6-5736165C3511}" type="datetimeFigureOut">
              <a:rPr lang="el-GR" smtClean="0"/>
              <a:t>23/3/2020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348656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7939B-0052-4FFA-B1A6-5736165C3511}" type="datetimeFigureOut">
              <a:rPr lang="el-GR" smtClean="0"/>
              <a:t>23/3/2020</a:t>
            </a:fld>
            <a:endParaRPr lang="el-GR"/>
          </a:p>
        </p:txBody>
      </p:sp>
      <p:sp>
        <p:nvSpPr>
          <p:cNvPr id="5" name="Θέση υποσέλιδου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2BDB0-A5D6-4589-A7EE-FAD4BF44EE1A}" type="slidenum">
              <a:rPr lang="el-GR" smtClean="0"/>
              <a:t>‹#›</a:t>
            </a:fld>
            <a:endParaRPr lang="el-GR"/>
          </a:p>
        </p:txBody>
      </p:sp>
    </p:spTree>
    <p:extLst>
      <p:ext uri="{BB962C8B-B14F-4D97-AF65-F5344CB8AC3E}">
        <p14:creationId xmlns:p14="http://schemas.microsoft.com/office/powerpoint/2010/main" val="206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5.jpeg"/><Relationship Id="rId10" Type="http://schemas.openxmlformats.org/officeDocument/2006/relationships/oleObject" Target="../embeddings/oleObject4.bin"/><Relationship Id="rId4" Type="http://schemas.openxmlformats.org/officeDocument/2006/relationships/image" Target="../media/image1.png"/><Relationship Id="rId9"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1.wmf"/><Relationship Id="rId5" Type="http://schemas.openxmlformats.org/officeDocument/2006/relationships/oleObject" Target="../embeddings/oleObject19.bin"/><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3.png"/><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11.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oleObject" Target="../embeddings/oleObject15.bin"/><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17.bin"/><Relationship Id="rId4" Type="http://schemas.openxmlformats.org/officeDocument/2006/relationships/image" Target="../media/image1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8" name="Group 8"/>
          <p:cNvGrpSpPr>
            <a:grpSpLocks/>
          </p:cNvGrpSpPr>
          <p:nvPr/>
        </p:nvGrpSpPr>
        <p:grpSpPr bwMode="auto">
          <a:xfrm>
            <a:off x="1703388" y="188913"/>
            <a:ext cx="5643562" cy="950912"/>
            <a:chOff x="113" y="119"/>
            <a:chExt cx="3555" cy="599"/>
          </a:xfrm>
        </p:grpSpPr>
        <p:sp>
          <p:nvSpPr>
            <p:cNvPr id="46085" name="Rectangle 5"/>
            <p:cNvSpPr>
              <a:spLocks noChangeArrowheads="1"/>
            </p:cNvSpPr>
            <p:nvPr/>
          </p:nvSpPr>
          <p:spPr bwMode="auto">
            <a:xfrm>
              <a:off x="113" y="119"/>
              <a:ext cx="35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800" b="1">
                  <a:solidFill>
                    <a:srgbClr val="0000FF"/>
                  </a:solidFill>
                  <a:latin typeface="Calibri"/>
                  <a:cs typeface="Times New Roman" pitchFamily="18" charset="0"/>
                </a:rPr>
                <a:t>2.7 Αρωματικές ενώσεις - Βενζόλιο</a:t>
              </a:r>
              <a:r>
                <a:rPr lang="en-US">
                  <a:solidFill>
                    <a:prstClr val="black"/>
                  </a:solidFill>
                  <a:latin typeface="Calibri"/>
                </a:rPr>
                <a:t> </a:t>
              </a:r>
            </a:p>
          </p:txBody>
        </p:sp>
        <p:sp>
          <p:nvSpPr>
            <p:cNvPr id="46087" name="Rectangle 7"/>
            <p:cNvSpPr>
              <a:spLocks noChangeArrowheads="1"/>
            </p:cNvSpPr>
            <p:nvPr/>
          </p:nvSpPr>
          <p:spPr bwMode="auto">
            <a:xfrm>
              <a:off x="476" y="391"/>
              <a:ext cx="29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800" b="1">
                  <a:solidFill>
                    <a:srgbClr val="0033CC"/>
                  </a:solidFill>
                  <a:latin typeface="Calibri"/>
                  <a:cs typeface="Times New Roman" pitchFamily="18" charset="0"/>
                </a:rPr>
                <a:t>Γενικά - Τύπος του βενζολίου</a:t>
              </a:r>
              <a:r>
                <a:rPr lang="en-US">
                  <a:solidFill>
                    <a:prstClr val="black"/>
                  </a:solidFill>
                  <a:latin typeface="Calibri"/>
                </a:rPr>
                <a:t> </a:t>
              </a:r>
            </a:p>
          </p:txBody>
        </p:sp>
      </p:grpSp>
      <p:sp>
        <p:nvSpPr>
          <p:cNvPr id="46090" name="Rectangle 10"/>
          <p:cNvSpPr>
            <a:spLocks noChangeArrowheads="1"/>
          </p:cNvSpPr>
          <p:nvPr/>
        </p:nvSpPr>
        <p:spPr bwMode="auto">
          <a:xfrm>
            <a:off x="1524001" y="22061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graphicFrame>
        <p:nvGraphicFramePr>
          <p:cNvPr id="46089" name="Object 9"/>
          <p:cNvGraphicFramePr>
            <a:graphicFrameLocks noChangeAspect="1"/>
          </p:cNvGraphicFramePr>
          <p:nvPr/>
        </p:nvGraphicFramePr>
        <p:xfrm>
          <a:off x="7680325" y="404813"/>
          <a:ext cx="2514600" cy="3384550"/>
        </p:xfrm>
        <a:graphic>
          <a:graphicData uri="http://schemas.openxmlformats.org/presentationml/2006/ole">
            <mc:AlternateContent xmlns:mc="http://schemas.openxmlformats.org/markup-compatibility/2006">
              <mc:Choice xmlns:v="urn:schemas-microsoft-com:vml" Requires="v">
                <p:oleObj spid="_x0000_s1026" r:id="rId3" imgW="2085714" imgH="2809524" progId="MSPhotoEd.3">
                  <p:embed/>
                </p:oleObj>
              </mc:Choice>
              <mc:Fallback>
                <p:oleObj r:id="rId3" imgW="2085714" imgH="2809524" progId="MSPhotoEd.3">
                  <p:embed/>
                  <p:pic>
                    <p:nvPicPr>
                      <p:cNvPr id="46089"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325" y="404813"/>
                        <a:ext cx="2514600" cy="338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6091" name="Picture 11" descr="2"/>
          <p:cNvPicPr>
            <a:picLocks noChangeAspect="1" noChangeArrowheads="1"/>
          </p:cNvPicPr>
          <p:nvPr/>
        </p:nvPicPr>
        <p:blipFill>
          <a:blip r:embed="rId5" cstate="print">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2135188" y="1052514"/>
            <a:ext cx="18288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3" name="Rectangle 13"/>
          <p:cNvSpPr>
            <a:spLocks noChangeArrowheads="1"/>
          </p:cNvSpPr>
          <p:nvPr/>
        </p:nvSpPr>
        <p:spPr bwMode="auto">
          <a:xfrm>
            <a:off x="1524001" y="2720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graphicFrame>
        <p:nvGraphicFramePr>
          <p:cNvPr id="46092" name="Object 12"/>
          <p:cNvGraphicFramePr>
            <a:graphicFrameLocks noChangeAspect="1"/>
          </p:cNvGraphicFramePr>
          <p:nvPr/>
        </p:nvGraphicFramePr>
        <p:xfrm>
          <a:off x="3935414" y="2492376"/>
          <a:ext cx="1620837" cy="1800225"/>
        </p:xfrm>
        <a:graphic>
          <a:graphicData uri="http://schemas.openxmlformats.org/presentationml/2006/ole">
            <mc:AlternateContent xmlns:mc="http://schemas.openxmlformats.org/markup-compatibility/2006">
              <mc:Choice xmlns:v="urn:schemas-microsoft-com:vml" Requires="v">
                <p:oleObj spid="_x0000_s1027" r:id="rId6" imgW="777240" imgH="866140" progId="ChemDraw.Document.4.5">
                  <p:embed/>
                </p:oleObj>
              </mc:Choice>
              <mc:Fallback>
                <p:oleObj r:id="rId6" imgW="777240" imgH="866140" progId="ChemDraw.Document.4.5">
                  <p:embed/>
                  <p:pic>
                    <p:nvPicPr>
                      <p:cNvPr id="46092"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5414" y="2492376"/>
                        <a:ext cx="1620837" cy="1800225"/>
                      </a:xfrm>
                      <a:prstGeom prst="rect">
                        <a:avLst/>
                      </a:prstGeom>
                      <a:solidFill>
                        <a:srgbClr val="FFD281"/>
                      </a:solidFill>
                    </p:spPr>
                  </p:pic>
                </p:oleObj>
              </mc:Fallback>
            </mc:AlternateContent>
          </a:graphicData>
        </a:graphic>
      </p:graphicFrame>
      <p:sp>
        <p:nvSpPr>
          <p:cNvPr id="46095" name="Rectangle 15"/>
          <p:cNvSpPr>
            <a:spLocks noChangeArrowheads="1"/>
          </p:cNvSpPr>
          <p:nvPr/>
        </p:nvSpPr>
        <p:spPr bwMode="auto">
          <a:xfrm>
            <a:off x="1524001" y="27252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graphicFrame>
        <p:nvGraphicFramePr>
          <p:cNvPr id="46094" name="Object 14"/>
          <p:cNvGraphicFramePr>
            <a:graphicFrameLocks noChangeAspect="1"/>
          </p:cNvGraphicFramePr>
          <p:nvPr/>
        </p:nvGraphicFramePr>
        <p:xfrm>
          <a:off x="5880100" y="3860801"/>
          <a:ext cx="1619250" cy="1800225"/>
        </p:xfrm>
        <a:graphic>
          <a:graphicData uri="http://schemas.openxmlformats.org/presentationml/2006/ole">
            <mc:AlternateContent xmlns:mc="http://schemas.openxmlformats.org/markup-compatibility/2006">
              <mc:Choice xmlns:v="urn:schemas-microsoft-com:vml" Requires="v">
                <p:oleObj spid="_x0000_s1028" r:id="rId8" imgW="779780" imgH="868680" progId="ChemDraw.Document.4.5">
                  <p:embed/>
                </p:oleObj>
              </mc:Choice>
              <mc:Fallback>
                <p:oleObj r:id="rId8" imgW="779780" imgH="868680" progId="ChemDraw.Document.4.5">
                  <p:embed/>
                  <p:pic>
                    <p:nvPicPr>
                      <p:cNvPr id="46094"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0100" y="3860801"/>
                        <a:ext cx="1619250" cy="1800225"/>
                      </a:xfrm>
                      <a:prstGeom prst="rect">
                        <a:avLst/>
                      </a:prstGeom>
                      <a:solidFill>
                        <a:srgbClr val="FFD281"/>
                      </a:solidFill>
                    </p:spPr>
                  </p:pic>
                </p:oleObj>
              </mc:Fallback>
            </mc:AlternateContent>
          </a:graphicData>
        </a:graphic>
      </p:graphicFrame>
      <p:sp>
        <p:nvSpPr>
          <p:cNvPr id="46097" name="Rectangle 17"/>
          <p:cNvSpPr>
            <a:spLocks noChangeArrowheads="1"/>
          </p:cNvSpPr>
          <p:nvPr/>
        </p:nvSpPr>
        <p:spPr bwMode="auto">
          <a:xfrm>
            <a:off x="1524001" y="2877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graphicFrame>
        <p:nvGraphicFramePr>
          <p:cNvPr id="46096" name="Object 16"/>
          <p:cNvGraphicFramePr>
            <a:graphicFrameLocks noChangeAspect="1"/>
          </p:cNvGraphicFramePr>
          <p:nvPr/>
        </p:nvGraphicFramePr>
        <p:xfrm>
          <a:off x="7967664" y="4724401"/>
          <a:ext cx="1589087" cy="1800225"/>
        </p:xfrm>
        <a:graphic>
          <a:graphicData uri="http://schemas.openxmlformats.org/presentationml/2006/ole">
            <mc:AlternateContent xmlns:mc="http://schemas.openxmlformats.org/markup-compatibility/2006">
              <mc:Choice xmlns:v="urn:schemas-microsoft-com:vml" Requires="v">
                <p:oleObj spid="_x0000_s1029" r:id="rId10" imgW="495300" imgH="558800" progId="ChemDraw.Document.4.5">
                  <p:embed/>
                </p:oleObj>
              </mc:Choice>
              <mc:Fallback>
                <p:oleObj r:id="rId10" imgW="495300" imgH="558800" progId="ChemDraw.Document.4.5">
                  <p:embed/>
                  <p:pic>
                    <p:nvPicPr>
                      <p:cNvPr id="46096"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67664" y="4724401"/>
                        <a:ext cx="1589087" cy="1800225"/>
                      </a:xfrm>
                      <a:prstGeom prst="rect">
                        <a:avLst/>
                      </a:prstGeom>
                      <a:solidFill>
                        <a:srgbClr val="FFD281"/>
                      </a:solidFill>
                    </p:spPr>
                  </p:pic>
                </p:oleObj>
              </mc:Fallback>
            </mc:AlternateContent>
          </a:graphicData>
        </a:graphic>
      </p:graphicFrame>
    </p:spTree>
    <p:extLst>
      <p:ext uri="{BB962C8B-B14F-4D97-AF65-F5344CB8AC3E}">
        <p14:creationId xmlns:p14="http://schemas.microsoft.com/office/powerpoint/2010/main" val="390546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checkerboard(across)">
                                      <p:cBhvr>
                                        <p:cTn id="7" dur="500"/>
                                        <p:tgtEl>
                                          <p:spTgt spid="460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6091"/>
                                        </p:tgtEl>
                                        <p:attrNameLst>
                                          <p:attrName>style.visibility</p:attrName>
                                        </p:attrNameLst>
                                      </p:cBhvr>
                                      <p:to>
                                        <p:strVal val="visible"/>
                                      </p:to>
                                    </p:set>
                                    <p:animEffect transition="in" filter="strips(downRight)">
                                      <p:cBhvr>
                                        <p:cTn id="12" dur="500"/>
                                        <p:tgtEl>
                                          <p:spTgt spid="460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6092"/>
                                        </p:tgtEl>
                                        <p:attrNameLst>
                                          <p:attrName>style.visibility</p:attrName>
                                        </p:attrNameLst>
                                      </p:cBhvr>
                                      <p:to>
                                        <p:strVal val="visible"/>
                                      </p:to>
                                    </p:set>
                                    <p:animEffect transition="in" filter="checkerboard(across)">
                                      <p:cBhvr>
                                        <p:cTn id="17" dur="500"/>
                                        <p:tgtEl>
                                          <p:spTgt spid="460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6094"/>
                                        </p:tgtEl>
                                        <p:attrNameLst>
                                          <p:attrName>style.visibility</p:attrName>
                                        </p:attrNameLst>
                                      </p:cBhvr>
                                      <p:to>
                                        <p:strVal val="visible"/>
                                      </p:to>
                                    </p:set>
                                    <p:animEffect transition="in" filter="checkerboard(across)">
                                      <p:cBhvr>
                                        <p:cTn id="22" dur="500"/>
                                        <p:tgtEl>
                                          <p:spTgt spid="460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46096"/>
                                        </p:tgtEl>
                                        <p:attrNameLst>
                                          <p:attrName>style.visibility</p:attrName>
                                        </p:attrNameLst>
                                      </p:cBhvr>
                                      <p:to>
                                        <p:strVal val="visible"/>
                                      </p:to>
                                    </p:set>
                                    <p:animEffect transition="in" filter="checkerboard(across)">
                                      <p:cBhvr>
                                        <p:cTn id="27" dur="500"/>
                                        <p:tgtEl>
                                          <p:spTgt spid="46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ChangeArrowheads="1"/>
          </p:cNvSpPr>
          <p:nvPr/>
        </p:nvSpPr>
        <p:spPr bwMode="auto">
          <a:xfrm>
            <a:off x="1992314" y="1902164"/>
            <a:ext cx="820737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b="1">
                <a:solidFill>
                  <a:prstClr val="black"/>
                </a:solidFill>
                <a:latin typeface="Calibri"/>
              </a:rPr>
              <a:t>Οι CFCs αποτελούνται από άτομα χλωρίου, φθορίου και άνθρακα, είναι μη τοξικοί, δεν αντιδρούν με το νερό, δεν είναι εύφλεκτοι και γενικά είναι χημικά αδρανείς. Χρησιμοποιούνται για την κατασκευή μιας σειράς βιομηχανικών προϊόντων, όπως είναι  τα αεροζόλ, τα διογκωτικά για πολυουρεθάνες και άλλα πλαστικά. Χρησιμοποιούνται επίσης σε συστήματα ψύξης και κλιματισμού και ως διαλύτες στη βιομηχανία και το χημικό καθαρισμό. Οι CFCs έχουν μεγάλο χρόνο ζωής (55-140 χρόνια) και έχουν χαμηλό κόστος παραγωγής</a:t>
            </a:r>
            <a:r>
              <a:rPr lang="en-US" b="1">
                <a:solidFill>
                  <a:prstClr val="black"/>
                </a:solidFill>
                <a:latin typeface="Calibri"/>
              </a:rPr>
              <a:t> </a:t>
            </a:r>
          </a:p>
        </p:txBody>
      </p:sp>
      <p:grpSp>
        <p:nvGrpSpPr>
          <p:cNvPr id="55306" name="Group 10"/>
          <p:cNvGrpSpPr>
            <a:grpSpLocks/>
          </p:cNvGrpSpPr>
          <p:nvPr/>
        </p:nvGrpSpPr>
        <p:grpSpPr bwMode="auto">
          <a:xfrm>
            <a:off x="1847851" y="260351"/>
            <a:ext cx="8640763" cy="1541463"/>
            <a:chOff x="204" y="164"/>
            <a:chExt cx="5443" cy="971"/>
          </a:xfrm>
        </p:grpSpPr>
        <p:sp>
          <p:nvSpPr>
            <p:cNvPr id="55302" name="Rectangle 6"/>
            <p:cNvSpPr>
              <a:spLocks noChangeArrowheads="1"/>
            </p:cNvSpPr>
            <p:nvPr/>
          </p:nvSpPr>
          <p:spPr bwMode="auto">
            <a:xfrm>
              <a:off x="204" y="164"/>
              <a:ext cx="5443"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b="1">
                  <a:solidFill>
                    <a:srgbClr val="0033CC"/>
                  </a:solidFill>
                  <a:latin typeface="Calibri"/>
                  <a:cs typeface="Times New Roman" pitchFamily="18" charset="0"/>
                </a:rPr>
                <a:t>2.8 Ατμοσφαιρική ρύπανση – Φαινόμενο θερμοκηπίου </a:t>
              </a:r>
            </a:p>
            <a:p>
              <a:r>
                <a:rPr lang="en-GB" sz="2800" b="1">
                  <a:solidFill>
                    <a:srgbClr val="0033CC"/>
                  </a:solidFill>
                  <a:latin typeface="Calibri"/>
                  <a:cs typeface="Times New Roman" pitchFamily="18" charset="0"/>
                </a:rPr>
                <a:t>- Τρύπα όζοντος</a:t>
              </a:r>
              <a:r>
                <a:rPr lang="en-GB">
                  <a:solidFill>
                    <a:prstClr val="black"/>
                  </a:solidFill>
                  <a:latin typeface="Calibri"/>
                </a:rPr>
                <a:t> </a:t>
              </a:r>
            </a:p>
          </p:txBody>
        </p:sp>
        <p:sp>
          <p:nvSpPr>
            <p:cNvPr id="55303" name="Rectangle 7"/>
            <p:cNvSpPr>
              <a:spLocks noChangeArrowheads="1"/>
            </p:cNvSpPr>
            <p:nvPr/>
          </p:nvSpPr>
          <p:spPr bwMode="auto">
            <a:xfrm>
              <a:off x="567" y="844"/>
              <a:ext cx="19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b="1">
                  <a:solidFill>
                    <a:srgbClr val="0033CC"/>
                  </a:solidFill>
                  <a:latin typeface="Calibri"/>
                </a:rPr>
                <a:t>Όζον - Τρύπα Όζοντος</a:t>
              </a:r>
              <a:r>
                <a:rPr lang="en-US">
                  <a:solidFill>
                    <a:prstClr val="black"/>
                  </a:solidFill>
                  <a:latin typeface="Calibri"/>
                </a:rPr>
                <a:t> </a:t>
              </a:r>
            </a:p>
          </p:txBody>
        </p:sp>
      </p:grpSp>
      <p:graphicFrame>
        <p:nvGraphicFramePr>
          <p:cNvPr id="55304" name="Object 8"/>
          <p:cNvGraphicFramePr>
            <a:graphicFrameLocks noChangeAspect="1"/>
          </p:cNvGraphicFramePr>
          <p:nvPr/>
        </p:nvGraphicFramePr>
        <p:xfrm>
          <a:off x="3575050" y="4221163"/>
          <a:ext cx="5327650" cy="666750"/>
        </p:xfrm>
        <a:graphic>
          <a:graphicData uri="http://schemas.openxmlformats.org/presentationml/2006/ole">
            <mc:AlternateContent xmlns:mc="http://schemas.openxmlformats.org/markup-compatibility/2006">
              <mc:Choice xmlns:v="urn:schemas-microsoft-com:vml" Requires="v">
                <p:oleObj spid="_x0000_s8194" name="Equation" r:id="rId3" imgW="1790640" imgH="228600" progId="Equation.3">
                  <p:embed/>
                </p:oleObj>
              </mc:Choice>
              <mc:Fallback>
                <p:oleObj name="Equation" r:id="rId3" imgW="1790640" imgH="228600" progId="Equation.3">
                  <p:embed/>
                  <p:pic>
                    <p:nvPicPr>
                      <p:cNvPr id="5530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50" y="4221163"/>
                        <a:ext cx="53276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5" name="Object 9"/>
          <p:cNvGraphicFramePr>
            <a:graphicFrameLocks noChangeAspect="1"/>
          </p:cNvGraphicFramePr>
          <p:nvPr/>
        </p:nvGraphicFramePr>
        <p:xfrm>
          <a:off x="3575050" y="5157788"/>
          <a:ext cx="5257800" cy="1535112"/>
        </p:xfrm>
        <a:graphic>
          <a:graphicData uri="http://schemas.openxmlformats.org/presentationml/2006/ole">
            <mc:AlternateContent xmlns:mc="http://schemas.openxmlformats.org/markup-compatibility/2006">
              <mc:Choice xmlns:v="urn:schemas-microsoft-com:vml" Requires="v">
                <p:oleObj spid="_x0000_s8195" name="Equation" r:id="rId5" imgW="1600200" imgH="482400" progId="Equation.3">
                  <p:embed/>
                </p:oleObj>
              </mc:Choice>
              <mc:Fallback>
                <p:oleObj name="Equation" r:id="rId5" imgW="1600200" imgH="482400" progId="Equation.3">
                  <p:embed/>
                  <p:pic>
                    <p:nvPicPr>
                      <p:cNvPr id="5530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5050" y="5157788"/>
                        <a:ext cx="5257800"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02394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strips(downRight)">
                                      <p:cBhvr>
                                        <p:cTn id="7" dur="500"/>
                                        <p:tgtEl>
                                          <p:spTgt spid="55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530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55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4" name="Group 4"/>
          <p:cNvGrpSpPr>
            <a:grpSpLocks/>
          </p:cNvGrpSpPr>
          <p:nvPr/>
        </p:nvGrpSpPr>
        <p:grpSpPr bwMode="auto">
          <a:xfrm>
            <a:off x="1847851" y="260351"/>
            <a:ext cx="8640763" cy="1541463"/>
            <a:chOff x="204" y="164"/>
            <a:chExt cx="5443" cy="971"/>
          </a:xfrm>
        </p:grpSpPr>
        <p:sp>
          <p:nvSpPr>
            <p:cNvPr id="56325" name="Rectangle 5"/>
            <p:cNvSpPr>
              <a:spLocks noChangeArrowheads="1"/>
            </p:cNvSpPr>
            <p:nvPr/>
          </p:nvSpPr>
          <p:spPr bwMode="auto">
            <a:xfrm>
              <a:off x="204" y="164"/>
              <a:ext cx="5443"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b="1">
                  <a:solidFill>
                    <a:srgbClr val="0033CC"/>
                  </a:solidFill>
                  <a:latin typeface="Calibri"/>
                  <a:cs typeface="Times New Roman" pitchFamily="18" charset="0"/>
                </a:rPr>
                <a:t>2.8 Ατμοσφαιρική ρύπανση – Φαινόμενο θερμοκηπίου </a:t>
              </a:r>
            </a:p>
            <a:p>
              <a:r>
                <a:rPr lang="en-GB" sz="2800" b="1">
                  <a:solidFill>
                    <a:srgbClr val="0033CC"/>
                  </a:solidFill>
                  <a:latin typeface="Calibri"/>
                  <a:cs typeface="Times New Roman" pitchFamily="18" charset="0"/>
                </a:rPr>
                <a:t>- Τρύπα όζοντος</a:t>
              </a:r>
              <a:r>
                <a:rPr lang="en-GB">
                  <a:solidFill>
                    <a:prstClr val="black"/>
                  </a:solidFill>
                  <a:latin typeface="Calibri"/>
                </a:rPr>
                <a:t> </a:t>
              </a:r>
            </a:p>
          </p:txBody>
        </p:sp>
        <p:sp>
          <p:nvSpPr>
            <p:cNvPr id="56326" name="Rectangle 6"/>
            <p:cNvSpPr>
              <a:spLocks noChangeArrowheads="1"/>
            </p:cNvSpPr>
            <p:nvPr/>
          </p:nvSpPr>
          <p:spPr bwMode="auto">
            <a:xfrm>
              <a:off x="567" y="844"/>
              <a:ext cx="19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b="1">
                  <a:solidFill>
                    <a:srgbClr val="0033CC"/>
                  </a:solidFill>
                  <a:latin typeface="Calibri"/>
                </a:rPr>
                <a:t>Όζον - Τρύπα Όζοντος</a:t>
              </a:r>
              <a:r>
                <a:rPr lang="en-US">
                  <a:solidFill>
                    <a:prstClr val="black"/>
                  </a:solidFill>
                  <a:latin typeface="Calibri"/>
                </a:rPr>
                <a:t> </a:t>
              </a:r>
            </a:p>
          </p:txBody>
        </p:sp>
      </p:grpSp>
      <p:sp>
        <p:nvSpPr>
          <p:cNvPr id="56327" name="Rectangle 7"/>
          <p:cNvSpPr>
            <a:spLocks noChangeArrowheads="1"/>
          </p:cNvSpPr>
          <p:nvPr/>
        </p:nvSpPr>
        <p:spPr bwMode="auto">
          <a:xfrm>
            <a:off x="2279650" y="1844675"/>
            <a:ext cx="76327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b="1">
                <a:solidFill>
                  <a:prstClr val="black"/>
                </a:solidFill>
                <a:latin typeface="Calibri"/>
              </a:rPr>
              <a:t>Όταν απελευθερωθεί μία μοναδική ρίζα χλωρίου (Cl</a:t>
            </a:r>
            <a:r>
              <a:rPr lang="en-GB" b="1">
                <a:solidFill>
                  <a:prstClr val="black"/>
                </a:solidFill>
                <a:latin typeface="Calibri"/>
                <a:sym typeface="Symbol" pitchFamily="18" charset="2"/>
              </a:rPr>
              <a:t></a:t>
            </a:r>
            <a:r>
              <a:rPr lang="en-GB" b="1">
                <a:solidFill>
                  <a:prstClr val="black"/>
                </a:solidFill>
                <a:latin typeface="Calibri"/>
              </a:rPr>
              <a:t>), καταστρέφει 1.000.000 περίπου μόρια όζοντος, πριν κατακαθίσει στην επιφάνεια της Γης, ύστερα από χρόνια.</a:t>
            </a:r>
            <a:r>
              <a:rPr lang="en-US" b="1">
                <a:solidFill>
                  <a:prstClr val="black"/>
                </a:solidFill>
                <a:latin typeface="Calibri"/>
                <a:sym typeface="Symbol" pitchFamily="18" charset="2"/>
              </a:rPr>
              <a:t> </a:t>
            </a:r>
          </a:p>
        </p:txBody>
      </p:sp>
      <p:sp>
        <p:nvSpPr>
          <p:cNvPr id="56329" name="Rectangle 9"/>
          <p:cNvSpPr>
            <a:spLocks noChangeArrowheads="1"/>
          </p:cNvSpPr>
          <p:nvPr/>
        </p:nvSpPr>
        <p:spPr bwMode="auto">
          <a:xfrm>
            <a:off x="1524001" y="24870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grpSp>
        <p:nvGrpSpPr>
          <p:cNvPr id="56331" name="Group 11"/>
          <p:cNvGrpSpPr>
            <a:grpSpLocks/>
          </p:cNvGrpSpPr>
          <p:nvPr/>
        </p:nvGrpSpPr>
        <p:grpSpPr bwMode="auto">
          <a:xfrm>
            <a:off x="1992313" y="2924176"/>
            <a:ext cx="1770062" cy="1887763"/>
            <a:chOff x="295" y="1842"/>
            <a:chExt cx="972" cy="1174"/>
          </a:xfrm>
        </p:grpSpPr>
        <p:graphicFrame>
          <p:nvGraphicFramePr>
            <p:cNvPr id="56328" name="Object 8"/>
            <p:cNvGraphicFramePr>
              <a:graphicFrameLocks noChangeAspect="1"/>
            </p:cNvGraphicFramePr>
            <p:nvPr/>
          </p:nvGraphicFramePr>
          <p:xfrm>
            <a:off x="295" y="1842"/>
            <a:ext cx="972" cy="954"/>
          </p:xfrm>
          <a:graphic>
            <a:graphicData uri="http://schemas.openxmlformats.org/presentationml/2006/ole">
              <mc:AlternateContent xmlns:mc="http://schemas.openxmlformats.org/markup-compatibility/2006">
                <mc:Choice xmlns:v="urn:schemas-microsoft-com:vml" Requires="v">
                  <p:oleObj spid="_x0000_s9218" r:id="rId3" imgW="1800476" imgH="1762371" progId="MSPhotoEd.3">
                    <p:embed/>
                  </p:oleObj>
                </mc:Choice>
                <mc:Fallback>
                  <p:oleObj r:id="rId3" imgW="1800476" imgH="1762371" progId="MSPhotoEd.3">
                    <p:embed/>
                    <p:pic>
                      <p:nvPicPr>
                        <p:cNvPr id="5632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 y="1842"/>
                          <a:ext cx="972" cy="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30" name="Rectangle 10"/>
            <p:cNvSpPr>
              <a:spLocks noChangeArrowheads="1"/>
            </p:cNvSpPr>
            <p:nvPr/>
          </p:nvSpPr>
          <p:spPr bwMode="auto">
            <a:xfrm>
              <a:off x="295" y="2786"/>
              <a:ext cx="88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solidFill>
                    <a:prstClr val="black"/>
                  </a:solidFill>
                  <a:latin typeface="Calibri"/>
                </a:rPr>
                <a:t>Οκτώβριος  86</a:t>
              </a:r>
              <a:r>
                <a:rPr lang="en-US">
                  <a:solidFill>
                    <a:prstClr val="black"/>
                  </a:solidFill>
                  <a:latin typeface="Calibri"/>
                </a:rPr>
                <a:t> </a:t>
              </a:r>
            </a:p>
          </p:txBody>
        </p:sp>
      </p:grpSp>
      <p:sp>
        <p:nvSpPr>
          <p:cNvPr id="56333" name="Rectangle 13"/>
          <p:cNvSpPr>
            <a:spLocks noChangeArrowheads="1"/>
          </p:cNvSpPr>
          <p:nvPr/>
        </p:nvSpPr>
        <p:spPr bwMode="auto">
          <a:xfrm>
            <a:off x="1524001" y="24632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grpSp>
        <p:nvGrpSpPr>
          <p:cNvPr id="56335" name="Group 15"/>
          <p:cNvGrpSpPr>
            <a:grpSpLocks/>
          </p:cNvGrpSpPr>
          <p:nvPr/>
        </p:nvGrpSpPr>
        <p:grpSpPr bwMode="auto">
          <a:xfrm>
            <a:off x="3575051" y="3284538"/>
            <a:ext cx="1800225" cy="1959191"/>
            <a:chOff x="1565" y="2205"/>
            <a:chExt cx="972" cy="1219"/>
          </a:xfrm>
        </p:grpSpPr>
        <p:graphicFrame>
          <p:nvGraphicFramePr>
            <p:cNvPr id="56332" name="Object 12"/>
            <p:cNvGraphicFramePr>
              <a:graphicFrameLocks noChangeAspect="1"/>
            </p:cNvGraphicFramePr>
            <p:nvPr/>
          </p:nvGraphicFramePr>
          <p:xfrm>
            <a:off x="1565" y="2205"/>
            <a:ext cx="972" cy="984"/>
          </p:xfrm>
          <a:graphic>
            <a:graphicData uri="http://schemas.openxmlformats.org/presentationml/2006/ole">
              <mc:AlternateContent xmlns:mc="http://schemas.openxmlformats.org/markup-compatibility/2006">
                <mc:Choice xmlns:v="urn:schemas-microsoft-com:vml" Requires="v">
                  <p:oleObj spid="_x0000_s9219" r:id="rId5" imgW="1733333" imgH="1752381" progId="MSPhotoEd.3">
                    <p:embed/>
                  </p:oleObj>
                </mc:Choice>
                <mc:Fallback>
                  <p:oleObj r:id="rId5" imgW="1733333" imgH="1752381" progId="MSPhotoEd.3">
                    <p:embed/>
                    <p:pic>
                      <p:nvPicPr>
                        <p:cNvPr id="56332"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5" y="2205"/>
                          <a:ext cx="972" cy="9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34" name="Rectangle 14"/>
            <p:cNvSpPr>
              <a:spLocks noChangeArrowheads="1"/>
            </p:cNvSpPr>
            <p:nvPr/>
          </p:nvSpPr>
          <p:spPr bwMode="auto">
            <a:xfrm>
              <a:off x="1565" y="3194"/>
              <a:ext cx="86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solidFill>
                    <a:prstClr val="black"/>
                  </a:solidFill>
                  <a:latin typeface="Calibri"/>
                </a:rPr>
                <a:t>Οκτώβριος  88</a:t>
              </a:r>
              <a:r>
                <a:rPr lang="en-US">
                  <a:solidFill>
                    <a:prstClr val="black"/>
                  </a:solidFill>
                  <a:latin typeface="Calibri"/>
                </a:rPr>
                <a:t> </a:t>
              </a:r>
            </a:p>
          </p:txBody>
        </p:sp>
      </p:grpSp>
      <p:sp>
        <p:nvSpPr>
          <p:cNvPr id="56337" name="Rectangle 17"/>
          <p:cNvSpPr>
            <a:spLocks noChangeArrowheads="1"/>
          </p:cNvSpPr>
          <p:nvPr/>
        </p:nvSpPr>
        <p:spPr bwMode="auto">
          <a:xfrm>
            <a:off x="1524001" y="2491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grpSp>
        <p:nvGrpSpPr>
          <p:cNvPr id="56339" name="Group 19"/>
          <p:cNvGrpSpPr>
            <a:grpSpLocks/>
          </p:cNvGrpSpPr>
          <p:nvPr/>
        </p:nvGrpSpPr>
        <p:grpSpPr bwMode="auto">
          <a:xfrm>
            <a:off x="5159375" y="3644900"/>
            <a:ext cx="1873250" cy="1951874"/>
            <a:chOff x="2744" y="1979"/>
            <a:chExt cx="1017" cy="1168"/>
          </a:xfrm>
        </p:grpSpPr>
        <p:graphicFrame>
          <p:nvGraphicFramePr>
            <p:cNvPr id="56336" name="Object 16"/>
            <p:cNvGraphicFramePr>
              <a:graphicFrameLocks noChangeAspect="1"/>
            </p:cNvGraphicFramePr>
            <p:nvPr/>
          </p:nvGraphicFramePr>
          <p:xfrm>
            <a:off x="2789" y="1979"/>
            <a:ext cx="972" cy="948"/>
          </p:xfrm>
          <a:graphic>
            <a:graphicData uri="http://schemas.openxmlformats.org/presentationml/2006/ole">
              <mc:AlternateContent xmlns:mc="http://schemas.openxmlformats.org/markup-compatibility/2006">
                <mc:Choice xmlns:v="urn:schemas-microsoft-com:vml" Requires="v">
                  <p:oleObj spid="_x0000_s9220" r:id="rId7" imgW="1800476" imgH="1752381" progId="MSPhotoEd.3">
                    <p:embed/>
                  </p:oleObj>
                </mc:Choice>
                <mc:Fallback>
                  <p:oleObj r:id="rId7" imgW="1800476" imgH="1752381" progId="MSPhotoEd.3">
                    <p:embed/>
                    <p:pic>
                      <p:nvPicPr>
                        <p:cNvPr id="56336"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9" y="1979"/>
                          <a:ext cx="972" cy="9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38" name="Rectangle 18"/>
            <p:cNvSpPr>
              <a:spLocks noChangeArrowheads="1"/>
            </p:cNvSpPr>
            <p:nvPr/>
          </p:nvSpPr>
          <p:spPr bwMode="auto">
            <a:xfrm>
              <a:off x="2744" y="2926"/>
              <a:ext cx="871"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solidFill>
                    <a:prstClr val="black"/>
                  </a:solidFill>
                  <a:latin typeface="Calibri"/>
                </a:rPr>
                <a:t>Οκτώβριος  90</a:t>
              </a:r>
              <a:r>
                <a:rPr lang="en-US">
                  <a:solidFill>
                    <a:prstClr val="black"/>
                  </a:solidFill>
                  <a:latin typeface="Calibri"/>
                </a:rPr>
                <a:t> </a:t>
              </a:r>
            </a:p>
          </p:txBody>
        </p:sp>
      </p:grpSp>
      <p:sp>
        <p:nvSpPr>
          <p:cNvPr id="56341" name="Rectangle 21"/>
          <p:cNvSpPr>
            <a:spLocks noChangeArrowheads="1"/>
          </p:cNvSpPr>
          <p:nvPr/>
        </p:nvSpPr>
        <p:spPr bwMode="auto">
          <a:xfrm>
            <a:off x="1524001" y="24728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grpSp>
        <p:nvGrpSpPr>
          <p:cNvPr id="56343" name="Group 23"/>
          <p:cNvGrpSpPr>
            <a:grpSpLocks/>
          </p:cNvGrpSpPr>
          <p:nvPr/>
        </p:nvGrpSpPr>
        <p:grpSpPr bwMode="auto">
          <a:xfrm>
            <a:off x="6888163" y="4005263"/>
            <a:ext cx="1727200" cy="2090552"/>
            <a:chOff x="3969" y="1979"/>
            <a:chExt cx="972" cy="1210"/>
          </a:xfrm>
        </p:grpSpPr>
        <p:graphicFrame>
          <p:nvGraphicFramePr>
            <p:cNvPr id="56340" name="Object 20"/>
            <p:cNvGraphicFramePr>
              <a:graphicFrameLocks noChangeAspect="1"/>
            </p:cNvGraphicFramePr>
            <p:nvPr/>
          </p:nvGraphicFramePr>
          <p:xfrm>
            <a:off x="3969" y="1979"/>
            <a:ext cx="972" cy="972"/>
          </p:xfrm>
          <a:graphic>
            <a:graphicData uri="http://schemas.openxmlformats.org/presentationml/2006/ole">
              <mc:AlternateContent xmlns:mc="http://schemas.openxmlformats.org/markup-compatibility/2006">
                <mc:Choice xmlns:v="urn:schemas-microsoft-com:vml" Requires="v">
                  <p:oleObj spid="_x0000_s9221" r:id="rId9" imgW="1771429" imgH="1771429" progId="MSPhotoEd.3">
                    <p:embed/>
                  </p:oleObj>
                </mc:Choice>
                <mc:Fallback>
                  <p:oleObj r:id="rId9" imgW="1771429" imgH="1771429" progId="MSPhotoEd.3">
                    <p:embed/>
                    <p:pic>
                      <p:nvPicPr>
                        <p:cNvPr id="5634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9" y="1979"/>
                          <a:ext cx="972" cy="9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42" name="Rectangle 22"/>
            <p:cNvSpPr>
              <a:spLocks noChangeArrowheads="1"/>
            </p:cNvSpPr>
            <p:nvPr/>
          </p:nvSpPr>
          <p:spPr bwMode="auto">
            <a:xfrm>
              <a:off x="3969" y="2975"/>
              <a:ext cx="84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solidFill>
                    <a:prstClr val="black"/>
                  </a:solidFill>
                  <a:latin typeface="Calibri"/>
                </a:rPr>
                <a:t>Οκτώβριος 92</a:t>
              </a:r>
            </a:p>
          </p:txBody>
        </p:sp>
      </p:grpSp>
      <p:grpSp>
        <p:nvGrpSpPr>
          <p:cNvPr id="56347" name="Group 27"/>
          <p:cNvGrpSpPr>
            <a:grpSpLocks/>
          </p:cNvGrpSpPr>
          <p:nvPr/>
        </p:nvGrpSpPr>
        <p:grpSpPr bwMode="auto">
          <a:xfrm>
            <a:off x="8401051" y="4365626"/>
            <a:ext cx="1831975" cy="2199239"/>
            <a:chOff x="4377" y="2387"/>
            <a:chExt cx="972" cy="1205"/>
          </a:xfrm>
        </p:grpSpPr>
        <p:graphicFrame>
          <p:nvGraphicFramePr>
            <p:cNvPr id="56344" name="Object 24"/>
            <p:cNvGraphicFramePr>
              <a:graphicFrameLocks noChangeAspect="1"/>
            </p:cNvGraphicFramePr>
            <p:nvPr/>
          </p:nvGraphicFramePr>
          <p:xfrm>
            <a:off x="4377" y="2387"/>
            <a:ext cx="972" cy="1002"/>
          </p:xfrm>
          <a:graphic>
            <a:graphicData uri="http://schemas.openxmlformats.org/presentationml/2006/ole">
              <mc:AlternateContent xmlns:mc="http://schemas.openxmlformats.org/markup-compatibility/2006">
                <mc:Choice xmlns:v="urn:schemas-microsoft-com:vml" Requires="v">
                  <p:oleObj spid="_x0000_s9222" r:id="rId11" imgW="1724266" imgH="1771429" progId="MSPhotoEd.3">
                    <p:embed/>
                  </p:oleObj>
                </mc:Choice>
                <mc:Fallback>
                  <p:oleObj r:id="rId11" imgW="1724266" imgH="1771429" progId="MSPhotoEd.3">
                    <p:embed/>
                    <p:pic>
                      <p:nvPicPr>
                        <p:cNvPr id="56344"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77" y="2387"/>
                          <a:ext cx="972" cy="10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46" name="Rectangle 26"/>
            <p:cNvSpPr>
              <a:spLocks noChangeArrowheads="1"/>
            </p:cNvSpPr>
            <p:nvPr/>
          </p:nvSpPr>
          <p:spPr bwMode="auto">
            <a:xfrm>
              <a:off x="4377" y="3390"/>
              <a:ext cx="82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solidFill>
                    <a:prstClr val="black"/>
                  </a:solidFill>
                  <a:latin typeface="Calibri"/>
                </a:rPr>
                <a:t>Οκτώβριος 94</a:t>
              </a:r>
              <a:r>
                <a:rPr lang="en-US">
                  <a:solidFill>
                    <a:prstClr val="black"/>
                  </a:solidFill>
                  <a:latin typeface="Calibri"/>
                </a:rPr>
                <a:t> </a:t>
              </a:r>
            </a:p>
          </p:txBody>
        </p:sp>
      </p:grpSp>
    </p:spTree>
    <p:extLst>
      <p:ext uri="{BB962C8B-B14F-4D97-AF65-F5344CB8AC3E}">
        <p14:creationId xmlns:p14="http://schemas.microsoft.com/office/powerpoint/2010/main" val="2682484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strips(downRight)">
                                      <p:cBhvr>
                                        <p:cTn id="7" dur="500"/>
                                        <p:tgtEl>
                                          <p:spTgt spid="563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56331"/>
                                        </p:tgtEl>
                                        <p:attrNameLst>
                                          <p:attrName>style.visibility</p:attrName>
                                        </p:attrNameLst>
                                      </p:cBhvr>
                                      <p:to>
                                        <p:strVal val="visible"/>
                                      </p:to>
                                    </p:set>
                                    <p:animScale>
                                      <p:cBhvr>
                                        <p:cTn id="12" dur="1000" decel="50000" fill="hold">
                                          <p:stCondLst>
                                            <p:cond delay="0"/>
                                          </p:stCondLst>
                                        </p:cTn>
                                        <p:tgtEl>
                                          <p:spTgt spid="563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6331"/>
                                        </p:tgtEl>
                                        <p:attrNameLst>
                                          <p:attrName>ppt_x</p:attrName>
                                          <p:attrName>ppt_y</p:attrName>
                                        </p:attrNameLst>
                                      </p:cBhvr>
                                    </p:animMotion>
                                    <p:animEffect transition="in" filter="fade">
                                      <p:cBhvr>
                                        <p:cTn id="14" dur="1000"/>
                                        <p:tgtEl>
                                          <p:spTgt spid="5633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56335"/>
                                        </p:tgtEl>
                                        <p:attrNameLst>
                                          <p:attrName>style.visibility</p:attrName>
                                        </p:attrNameLst>
                                      </p:cBhvr>
                                      <p:to>
                                        <p:strVal val="visible"/>
                                      </p:to>
                                    </p:set>
                                    <p:animScale>
                                      <p:cBhvr>
                                        <p:cTn id="19" dur="1000" decel="50000" fill="hold">
                                          <p:stCondLst>
                                            <p:cond delay="0"/>
                                          </p:stCondLst>
                                        </p:cTn>
                                        <p:tgtEl>
                                          <p:spTgt spid="563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6335"/>
                                        </p:tgtEl>
                                        <p:attrNameLst>
                                          <p:attrName>ppt_x</p:attrName>
                                          <p:attrName>ppt_y</p:attrName>
                                        </p:attrNameLst>
                                      </p:cBhvr>
                                    </p:animMotion>
                                    <p:animEffect transition="in" filter="fade">
                                      <p:cBhvr>
                                        <p:cTn id="21" dur="1000"/>
                                        <p:tgtEl>
                                          <p:spTgt spid="5633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2" presetClass="entr" presetSubtype="0" fill="hold" nodeType="clickEffect">
                                  <p:stCondLst>
                                    <p:cond delay="0"/>
                                  </p:stCondLst>
                                  <p:childTnLst>
                                    <p:set>
                                      <p:cBhvr>
                                        <p:cTn id="25" dur="1" fill="hold">
                                          <p:stCondLst>
                                            <p:cond delay="0"/>
                                          </p:stCondLst>
                                        </p:cTn>
                                        <p:tgtEl>
                                          <p:spTgt spid="56339"/>
                                        </p:tgtEl>
                                        <p:attrNameLst>
                                          <p:attrName>style.visibility</p:attrName>
                                        </p:attrNameLst>
                                      </p:cBhvr>
                                      <p:to>
                                        <p:strVal val="visible"/>
                                      </p:to>
                                    </p:set>
                                    <p:animScale>
                                      <p:cBhvr>
                                        <p:cTn id="26" dur="1000" decel="50000" fill="hold">
                                          <p:stCondLst>
                                            <p:cond delay="0"/>
                                          </p:stCondLst>
                                        </p:cTn>
                                        <p:tgtEl>
                                          <p:spTgt spid="563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6339"/>
                                        </p:tgtEl>
                                        <p:attrNameLst>
                                          <p:attrName>ppt_x</p:attrName>
                                          <p:attrName>ppt_y</p:attrName>
                                        </p:attrNameLst>
                                      </p:cBhvr>
                                    </p:animMotion>
                                    <p:animEffect transition="in" filter="fade">
                                      <p:cBhvr>
                                        <p:cTn id="28" dur="1000"/>
                                        <p:tgtEl>
                                          <p:spTgt spid="5633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2" presetClass="entr" presetSubtype="0" fill="hold" nodeType="clickEffect">
                                  <p:stCondLst>
                                    <p:cond delay="0"/>
                                  </p:stCondLst>
                                  <p:childTnLst>
                                    <p:set>
                                      <p:cBhvr>
                                        <p:cTn id="32" dur="1" fill="hold">
                                          <p:stCondLst>
                                            <p:cond delay="0"/>
                                          </p:stCondLst>
                                        </p:cTn>
                                        <p:tgtEl>
                                          <p:spTgt spid="56343"/>
                                        </p:tgtEl>
                                        <p:attrNameLst>
                                          <p:attrName>style.visibility</p:attrName>
                                        </p:attrNameLst>
                                      </p:cBhvr>
                                      <p:to>
                                        <p:strVal val="visible"/>
                                      </p:to>
                                    </p:set>
                                    <p:animScale>
                                      <p:cBhvr>
                                        <p:cTn id="33" dur="1000" decel="50000" fill="hold">
                                          <p:stCondLst>
                                            <p:cond delay="0"/>
                                          </p:stCondLst>
                                        </p:cTn>
                                        <p:tgtEl>
                                          <p:spTgt spid="563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6343"/>
                                        </p:tgtEl>
                                        <p:attrNameLst>
                                          <p:attrName>ppt_x</p:attrName>
                                          <p:attrName>ppt_y</p:attrName>
                                        </p:attrNameLst>
                                      </p:cBhvr>
                                    </p:animMotion>
                                    <p:animEffect transition="in" filter="fade">
                                      <p:cBhvr>
                                        <p:cTn id="35" dur="1000"/>
                                        <p:tgtEl>
                                          <p:spTgt spid="5634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2" presetClass="entr" presetSubtype="0" fill="hold" nodeType="clickEffect">
                                  <p:stCondLst>
                                    <p:cond delay="0"/>
                                  </p:stCondLst>
                                  <p:childTnLst>
                                    <p:set>
                                      <p:cBhvr>
                                        <p:cTn id="39" dur="1" fill="hold">
                                          <p:stCondLst>
                                            <p:cond delay="0"/>
                                          </p:stCondLst>
                                        </p:cTn>
                                        <p:tgtEl>
                                          <p:spTgt spid="56347"/>
                                        </p:tgtEl>
                                        <p:attrNameLst>
                                          <p:attrName>style.visibility</p:attrName>
                                        </p:attrNameLst>
                                      </p:cBhvr>
                                      <p:to>
                                        <p:strVal val="visible"/>
                                      </p:to>
                                    </p:set>
                                    <p:animScale>
                                      <p:cBhvr>
                                        <p:cTn id="40" dur="1000" decel="50000" fill="hold">
                                          <p:stCondLst>
                                            <p:cond delay="0"/>
                                          </p:stCondLst>
                                        </p:cTn>
                                        <p:tgtEl>
                                          <p:spTgt spid="563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56347"/>
                                        </p:tgtEl>
                                        <p:attrNameLst>
                                          <p:attrName>ppt_x</p:attrName>
                                          <p:attrName>ppt_y</p:attrName>
                                        </p:attrNameLst>
                                      </p:cBhvr>
                                    </p:animMotion>
                                    <p:animEffect transition="in" filter="fade">
                                      <p:cBhvr>
                                        <p:cTn id="42" dur="1000"/>
                                        <p:tgtEl>
                                          <p:spTgt spid="56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55" name="Group 11"/>
          <p:cNvGrpSpPr>
            <a:grpSpLocks/>
          </p:cNvGrpSpPr>
          <p:nvPr/>
        </p:nvGrpSpPr>
        <p:grpSpPr bwMode="auto">
          <a:xfrm>
            <a:off x="1847851" y="260351"/>
            <a:ext cx="8640763" cy="1393825"/>
            <a:chOff x="204" y="164"/>
            <a:chExt cx="5443" cy="878"/>
          </a:xfrm>
        </p:grpSpPr>
        <p:sp>
          <p:nvSpPr>
            <p:cNvPr id="57349" name="Rectangle 5"/>
            <p:cNvSpPr>
              <a:spLocks noChangeArrowheads="1"/>
            </p:cNvSpPr>
            <p:nvPr/>
          </p:nvSpPr>
          <p:spPr bwMode="auto">
            <a:xfrm>
              <a:off x="204" y="164"/>
              <a:ext cx="5443"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b="1">
                  <a:solidFill>
                    <a:srgbClr val="0033CC"/>
                  </a:solidFill>
                  <a:latin typeface="Calibri"/>
                  <a:cs typeface="Times New Roman" pitchFamily="18" charset="0"/>
                </a:rPr>
                <a:t>2.8 Ατμοσφαιρική ρύπανση – Φαινόμενο θερμοκηπίου </a:t>
              </a:r>
            </a:p>
            <a:p>
              <a:r>
                <a:rPr lang="en-GB" sz="2800" b="1">
                  <a:solidFill>
                    <a:srgbClr val="0033CC"/>
                  </a:solidFill>
                  <a:latin typeface="Calibri"/>
                  <a:cs typeface="Times New Roman" pitchFamily="18" charset="0"/>
                </a:rPr>
                <a:t>- Τρύπα όζοντος</a:t>
              </a:r>
              <a:r>
                <a:rPr lang="en-GB">
                  <a:solidFill>
                    <a:prstClr val="black"/>
                  </a:solidFill>
                  <a:latin typeface="Calibri"/>
                </a:rPr>
                <a:t> </a:t>
              </a:r>
            </a:p>
          </p:txBody>
        </p:sp>
        <p:sp>
          <p:nvSpPr>
            <p:cNvPr id="57352" name="Rectangle 8"/>
            <p:cNvSpPr>
              <a:spLocks noChangeArrowheads="1"/>
            </p:cNvSpPr>
            <p:nvPr/>
          </p:nvSpPr>
          <p:spPr bwMode="auto">
            <a:xfrm>
              <a:off x="476" y="754"/>
              <a:ext cx="22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b="1">
                  <a:solidFill>
                    <a:srgbClr val="0033CC"/>
                  </a:solidFill>
                  <a:latin typeface="Calibri"/>
                  <a:cs typeface="Times New Roman" pitchFamily="18" charset="0"/>
                </a:rPr>
                <a:t>Φαινόμενο Θερμοκηπίου</a:t>
              </a:r>
              <a:r>
                <a:rPr lang="en-US" sz="2400" b="1">
                  <a:solidFill>
                    <a:srgbClr val="0033CC"/>
                  </a:solidFill>
                  <a:latin typeface="Calibri"/>
                </a:rPr>
                <a:t> </a:t>
              </a:r>
            </a:p>
          </p:txBody>
        </p:sp>
      </p:grpSp>
      <p:sp>
        <p:nvSpPr>
          <p:cNvPr id="57353" name="Rectangle 9"/>
          <p:cNvSpPr>
            <a:spLocks noChangeArrowheads="1"/>
          </p:cNvSpPr>
          <p:nvPr/>
        </p:nvSpPr>
        <p:spPr bwMode="auto">
          <a:xfrm>
            <a:off x="1919289" y="1482290"/>
            <a:ext cx="849788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b="1">
                <a:solidFill>
                  <a:prstClr val="black"/>
                </a:solidFill>
                <a:latin typeface="Calibri"/>
              </a:rPr>
              <a:t>Τα αέρια που βρίσκονται στην ατμόσφαιρα, όπως οι υδρατμοί, το διοξείδιο του άνθρακα, το μεθάνιο, το οξείδιο του αζώτου, οι χλωροφθοράνθρακες, είναι διαφανή στην προσπίπτουσα ηλιακή ακτινοβολία, που τα διαπερνά. Απορροφούν όμως μέρος της ανακλούμενης ακτινοβολίας από τη Γη και την επιστρέφουν, θερμαίνοντας έτσι το σύστημα Γη - κατώτερη ατμόσφαιρα. Αν δεν υπήρχε αυτό το προστατευτικό κάλυμμα των αερίων της ατμόσφαιρας, που λειτουργεί όπως η κάλυψη από γυαλί του θερμοκηπίου, η ανακλούμενη από τη Γη ακτινοβολία θα διέφευγε στο διάστημα και η μέση επιφανειακή θερμοκρασία του πλανήτη μας θα ήταν αρκετές δεκάδες βαθμοί χαμηλότερη</a:t>
            </a:r>
            <a:r>
              <a:rPr lang="en-US" b="1">
                <a:solidFill>
                  <a:prstClr val="black"/>
                </a:solidFill>
                <a:latin typeface="Calibri"/>
              </a:rPr>
              <a:t> </a:t>
            </a:r>
          </a:p>
        </p:txBody>
      </p:sp>
      <p:pic>
        <p:nvPicPr>
          <p:cNvPr id="57354" name="Picture 10" descr="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9514" y="3789364"/>
            <a:ext cx="5940425"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128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7354"/>
                                        </p:tgtEl>
                                        <p:attrNameLst>
                                          <p:attrName>style.visibility</p:attrName>
                                        </p:attrNameLst>
                                      </p:cBhvr>
                                      <p:to>
                                        <p:strVal val="visible"/>
                                      </p:to>
                                    </p:set>
                                    <p:animEffect transition="in" filter="strips(downRight)">
                                      <p:cBhvr>
                                        <p:cTn id="7" dur="500"/>
                                        <p:tgtEl>
                                          <p:spTgt spid="57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57353">
                                            <p:txEl>
                                              <p:pRg st="0" end="0"/>
                                            </p:txEl>
                                          </p:spTgt>
                                        </p:tgtEl>
                                        <p:attrNameLst>
                                          <p:attrName>style.visibility</p:attrName>
                                        </p:attrNameLst>
                                      </p:cBhvr>
                                      <p:to>
                                        <p:strVal val="visible"/>
                                      </p:to>
                                    </p:set>
                                    <p:animEffect transition="in" filter="strips(downRight)">
                                      <p:cBhvr>
                                        <p:cTn id="12" dur="500"/>
                                        <p:tgtEl>
                                          <p:spTgt spid="573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2844800"/>
            <a:ext cx="44958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3" name="Group 5"/>
          <p:cNvGrpSpPr>
            <a:grpSpLocks/>
          </p:cNvGrpSpPr>
          <p:nvPr/>
        </p:nvGrpSpPr>
        <p:grpSpPr bwMode="auto">
          <a:xfrm>
            <a:off x="1847851" y="260351"/>
            <a:ext cx="8640763" cy="1393825"/>
            <a:chOff x="204" y="164"/>
            <a:chExt cx="5443" cy="878"/>
          </a:xfrm>
        </p:grpSpPr>
        <p:sp>
          <p:nvSpPr>
            <p:cNvPr id="58374" name="Rectangle 6"/>
            <p:cNvSpPr>
              <a:spLocks noChangeArrowheads="1"/>
            </p:cNvSpPr>
            <p:nvPr/>
          </p:nvSpPr>
          <p:spPr bwMode="auto">
            <a:xfrm>
              <a:off x="204" y="164"/>
              <a:ext cx="5443"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b="1">
                  <a:solidFill>
                    <a:srgbClr val="0033CC"/>
                  </a:solidFill>
                  <a:latin typeface="Calibri"/>
                  <a:cs typeface="Times New Roman" pitchFamily="18" charset="0"/>
                </a:rPr>
                <a:t>2.8 Ατμοσφαιρική ρύπανση – Φαινόμενο θερμοκηπίου </a:t>
              </a:r>
            </a:p>
            <a:p>
              <a:r>
                <a:rPr lang="en-GB" sz="2800" b="1">
                  <a:solidFill>
                    <a:srgbClr val="0033CC"/>
                  </a:solidFill>
                  <a:latin typeface="Calibri"/>
                  <a:cs typeface="Times New Roman" pitchFamily="18" charset="0"/>
                </a:rPr>
                <a:t>- Τρύπα όζοντος</a:t>
              </a:r>
              <a:r>
                <a:rPr lang="en-GB">
                  <a:solidFill>
                    <a:prstClr val="black"/>
                  </a:solidFill>
                  <a:latin typeface="Calibri"/>
                </a:rPr>
                <a:t> </a:t>
              </a:r>
            </a:p>
          </p:txBody>
        </p:sp>
        <p:sp>
          <p:nvSpPr>
            <p:cNvPr id="58375" name="Rectangle 7"/>
            <p:cNvSpPr>
              <a:spLocks noChangeArrowheads="1"/>
            </p:cNvSpPr>
            <p:nvPr/>
          </p:nvSpPr>
          <p:spPr bwMode="auto">
            <a:xfrm>
              <a:off x="476" y="754"/>
              <a:ext cx="22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b="1">
                  <a:solidFill>
                    <a:srgbClr val="0033CC"/>
                  </a:solidFill>
                  <a:latin typeface="Calibri"/>
                  <a:cs typeface="Times New Roman" pitchFamily="18" charset="0"/>
                </a:rPr>
                <a:t>Φαινόμενο Θερμοκηπίου</a:t>
              </a:r>
              <a:r>
                <a:rPr lang="en-US" sz="2400" b="1">
                  <a:solidFill>
                    <a:srgbClr val="0033CC"/>
                  </a:solidFill>
                  <a:latin typeface="Calibri"/>
                </a:rPr>
                <a:t> </a:t>
              </a:r>
            </a:p>
          </p:txBody>
        </p:sp>
      </p:grpSp>
      <p:graphicFrame>
        <p:nvGraphicFramePr>
          <p:cNvPr id="58452" name="Group 84"/>
          <p:cNvGraphicFramePr>
            <a:graphicFrameLocks noGrp="1"/>
          </p:cNvGraphicFramePr>
          <p:nvPr/>
        </p:nvGraphicFramePr>
        <p:xfrm>
          <a:off x="6456363" y="2205038"/>
          <a:ext cx="3744912" cy="3240088"/>
        </p:xfrm>
        <a:graphic>
          <a:graphicData uri="http://schemas.openxmlformats.org/drawingml/2006/table">
            <a:tbl>
              <a:tblPr/>
              <a:tblGrid>
                <a:gridCol w="1284287">
                  <a:extLst>
                    <a:ext uri="{9D8B030D-6E8A-4147-A177-3AD203B41FA5}">
                      <a16:colId xmlns:a16="http://schemas.microsoft.com/office/drawing/2014/main" val="20000"/>
                    </a:ext>
                  </a:extLst>
                </a:gridCol>
                <a:gridCol w="2460625">
                  <a:extLst>
                    <a:ext uri="{9D8B030D-6E8A-4147-A177-3AD203B41FA5}">
                      <a16:colId xmlns:a16="http://schemas.microsoft.com/office/drawing/2014/main" val="20001"/>
                    </a:ext>
                  </a:extLst>
                </a:gridCol>
              </a:tblGrid>
              <a:tr h="858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a:ln>
                            <a:noFill/>
                          </a:ln>
                          <a:solidFill>
                            <a:srgbClr val="FFFFFF"/>
                          </a:solidFill>
                          <a:effectLst/>
                          <a:latin typeface="Arial" charset="0"/>
                          <a:ea typeface="Times New Roman" pitchFamily="18" charset="0"/>
                          <a:cs typeface="Arial" charset="0"/>
                        </a:rPr>
                        <a:t>Αέριο</a:t>
                      </a:r>
                      <a:endParaRPr kumimoji="0" lang="el-GR" sz="24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a:ln>
                            <a:noFill/>
                          </a:ln>
                          <a:solidFill>
                            <a:srgbClr val="FFFFFF"/>
                          </a:solidFill>
                          <a:effectLst/>
                          <a:latin typeface="Arial" charset="0"/>
                          <a:ea typeface="Times New Roman" pitchFamily="18" charset="0"/>
                          <a:cs typeface="Arial" charset="0"/>
                        </a:rPr>
                        <a:t>Συμμετοχή στο φαινόμενο</a:t>
                      </a:r>
                      <a:endParaRPr kumimoji="0" lang="el-GR" sz="24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80"/>
                    </a:solidFill>
                  </a:tcPr>
                </a:tc>
                <a:extLst>
                  <a:ext uri="{0D108BD9-81ED-4DB2-BD59-A6C34878D82A}">
                    <a16:rowId xmlns:a16="http://schemas.microsoft.com/office/drawing/2014/main" val="10000"/>
                  </a:ext>
                </a:extLst>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CO</a:t>
                      </a:r>
                      <a:r>
                        <a:rPr kumimoji="0" lang="en-US" sz="2400" b="0" i="0" u="none" strike="noStrike" cap="none" normalizeH="0" baseline="-30000">
                          <a:ln>
                            <a:noFill/>
                          </a:ln>
                          <a:solidFill>
                            <a:schemeClr val="tx1"/>
                          </a:solidFill>
                          <a:effectLst/>
                          <a:latin typeface="Arial" charset="0"/>
                          <a:ea typeface="Times New Roman" pitchFamily="18" charset="0"/>
                          <a:cs typeface="Arial" charset="0"/>
                        </a:rPr>
                        <a:t>2</a:t>
                      </a:r>
                      <a:endParaRPr kumimoji="0" lang="en-US" sz="24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50%</a:t>
                      </a:r>
                    </a:p>
                  </a:txBody>
                  <a:tcPr horzOverflow="overflow">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extLst>
                  <a:ext uri="{0D108BD9-81ED-4DB2-BD59-A6C34878D82A}">
                    <a16:rowId xmlns:a16="http://schemas.microsoft.com/office/drawing/2014/main" val="10001"/>
                  </a:ext>
                </a:extLst>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CH</a:t>
                      </a:r>
                      <a:r>
                        <a:rPr kumimoji="0" lang="en-US" sz="2400" b="0" i="0" u="none" strike="noStrike" cap="none" normalizeH="0" baseline="-30000">
                          <a:ln>
                            <a:noFill/>
                          </a:ln>
                          <a:solidFill>
                            <a:schemeClr val="tx1"/>
                          </a:solidFill>
                          <a:effectLst/>
                          <a:latin typeface="Arial" charset="0"/>
                          <a:ea typeface="Times New Roman" pitchFamily="18" charset="0"/>
                          <a:cs typeface="Arial" charset="0"/>
                        </a:rPr>
                        <a:t>4</a:t>
                      </a:r>
                      <a:endParaRPr kumimoji="0" lang="en-US" sz="24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18%</a:t>
                      </a:r>
                    </a:p>
                  </a:txBody>
                  <a:tcPr horzOverflow="overflow">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extLst>
                  <a:ext uri="{0D108BD9-81ED-4DB2-BD59-A6C34878D82A}">
                    <a16:rowId xmlns:a16="http://schemas.microsoft.com/office/drawing/2014/main" val="10002"/>
                  </a:ext>
                </a:extLst>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CFCs</a:t>
                      </a:r>
                    </a:p>
                  </a:txBody>
                  <a:tcPr horzOverflow="overflow">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14-16%</a:t>
                      </a:r>
                    </a:p>
                  </a:txBody>
                  <a:tcPr horzOverflow="overflow">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extLst>
                  <a:ext uri="{0D108BD9-81ED-4DB2-BD59-A6C34878D82A}">
                    <a16:rowId xmlns:a16="http://schemas.microsoft.com/office/drawing/2014/main" val="10003"/>
                  </a:ext>
                </a:extLst>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NO</a:t>
                      </a:r>
                      <a:r>
                        <a:rPr kumimoji="0" lang="en-US" sz="2400" b="0" i="0" u="none" strike="noStrike" cap="none" normalizeH="0" baseline="-30000">
                          <a:ln>
                            <a:noFill/>
                          </a:ln>
                          <a:solidFill>
                            <a:schemeClr val="tx1"/>
                          </a:solidFill>
                          <a:effectLst/>
                          <a:latin typeface="Arial" charset="0"/>
                          <a:ea typeface="Times New Roman" pitchFamily="18" charset="0"/>
                          <a:cs typeface="Arial" charset="0"/>
                        </a:rPr>
                        <a:t>x</a:t>
                      </a:r>
                      <a:endParaRPr kumimoji="0" lang="en-US" sz="24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extLst>
                  <a:ext uri="{0D108BD9-81ED-4DB2-BD59-A6C34878D82A}">
                    <a16:rowId xmlns:a16="http://schemas.microsoft.com/office/drawing/2014/main" val="10004"/>
                  </a:ext>
                </a:extLst>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O</a:t>
                      </a:r>
                      <a:r>
                        <a:rPr kumimoji="0" lang="en-US" sz="2400" b="0" i="0" u="none" strike="noStrike" cap="none" normalizeH="0" baseline="-30000">
                          <a:ln>
                            <a:noFill/>
                          </a:ln>
                          <a:solidFill>
                            <a:schemeClr val="tx1"/>
                          </a:solidFill>
                          <a:effectLst/>
                          <a:latin typeface="Arial" charset="0"/>
                          <a:ea typeface="Times New Roman" pitchFamily="18" charset="0"/>
                          <a:cs typeface="Arial" charset="0"/>
                        </a:rPr>
                        <a:t>3</a:t>
                      </a:r>
                      <a:endParaRPr kumimoji="0" lang="en-US" sz="24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78152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strips(downRight)">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8452"/>
                                        </p:tgtEl>
                                        <p:attrNameLst>
                                          <p:attrName>style.visibility</p:attrName>
                                        </p:attrNameLst>
                                      </p:cBhvr>
                                      <p:to>
                                        <p:strVal val="visible"/>
                                      </p:to>
                                    </p:set>
                                    <p:animEffect transition="in" filter="box(out)">
                                      <p:cBhvr>
                                        <p:cTn id="12" dur="500"/>
                                        <p:tgtEl>
                                          <p:spTgt spid="58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6" name="Group 4"/>
          <p:cNvGrpSpPr>
            <a:grpSpLocks/>
          </p:cNvGrpSpPr>
          <p:nvPr/>
        </p:nvGrpSpPr>
        <p:grpSpPr bwMode="auto">
          <a:xfrm>
            <a:off x="1847851" y="260351"/>
            <a:ext cx="8640763" cy="1393825"/>
            <a:chOff x="204" y="164"/>
            <a:chExt cx="5443" cy="878"/>
          </a:xfrm>
        </p:grpSpPr>
        <p:sp>
          <p:nvSpPr>
            <p:cNvPr id="59397" name="Rectangle 5"/>
            <p:cNvSpPr>
              <a:spLocks noChangeArrowheads="1"/>
            </p:cNvSpPr>
            <p:nvPr/>
          </p:nvSpPr>
          <p:spPr bwMode="auto">
            <a:xfrm>
              <a:off x="204" y="164"/>
              <a:ext cx="5443"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b="1">
                  <a:solidFill>
                    <a:srgbClr val="0033CC"/>
                  </a:solidFill>
                  <a:latin typeface="Calibri"/>
                  <a:cs typeface="Times New Roman" pitchFamily="18" charset="0"/>
                </a:rPr>
                <a:t>2.8 Ατμοσφαιρική ρύπανση – Φαινόμενο θερμοκηπίου </a:t>
              </a:r>
            </a:p>
            <a:p>
              <a:r>
                <a:rPr lang="en-GB" sz="2800" b="1">
                  <a:solidFill>
                    <a:srgbClr val="0033CC"/>
                  </a:solidFill>
                  <a:latin typeface="Calibri"/>
                  <a:cs typeface="Times New Roman" pitchFamily="18" charset="0"/>
                </a:rPr>
                <a:t>- Τρύπα όζοντος</a:t>
              </a:r>
              <a:r>
                <a:rPr lang="en-GB">
                  <a:solidFill>
                    <a:prstClr val="black"/>
                  </a:solidFill>
                  <a:latin typeface="Calibri"/>
                </a:rPr>
                <a:t> </a:t>
              </a:r>
            </a:p>
          </p:txBody>
        </p:sp>
        <p:sp>
          <p:nvSpPr>
            <p:cNvPr id="59398" name="Rectangle 6"/>
            <p:cNvSpPr>
              <a:spLocks noChangeArrowheads="1"/>
            </p:cNvSpPr>
            <p:nvPr/>
          </p:nvSpPr>
          <p:spPr bwMode="auto">
            <a:xfrm>
              <a:off x="476" y="754"/>
              <a:ext cx="22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b="1">
                  <a:solidFill>
                    <a:srgbClr val="0033CC"/>
                  </a:solidFill>
                  <a:latin typeface="Calibri"/>
                  <a:cs typeface="Times New Roman" pitchFamily="18" charset="0"/>
                </a:rPr>
                <a:t>Φαινόμενο Θερμοκηπίου</a:t>
              </a:r>
              <a:r>
                <a:rPr lang="en-US" sz="2400" b="1">
                  <a:solidFill>
                    <a:srgbClr val="0033CC"/>
                  </a:solidFill>
                  <a:latin typeface="Calibri"/>
                </a:rPr>
                <a:t> </a:t>
              </a:r>
            </a:p>
          </p:txBody>
        </p:sp>
      </p:grpSp>
      <p:pic>
        <p:nvPicPr>
          <p:cNvPr id="593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026" y="4652963"/>
            <a:ext cx="2119313"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Rectangle 8"/>
          <p:cNvSpPr>
            <a:spLocks noChangeArrowheads="1"/>
          </p:cNvSpPr>
          <p:nvPr/>
        </p:nvSpPr>
        <p:spPr bwMode="auto">
          <a:xfrm>
            <a:off x="2063750" y="1897441"/>
            <a:ext cx="785018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b="1">
                <a:solidFill>
                  <a:prstClr val="black"/>
                </a:solidFill>
                <a:latin typeface="Calibri"/>
              </a:rPr>
              <a:t>Οι συνέπειες της υπερθέρμανσης της Γης δεν είναι ομοιόμορφα κατανεμημένες σε όλα τα γεωγραφικά μήκη και πλάτη. Πρόσφατες έρευνες σε Αμερική και Ευρώπη δείχνουν ότι κάτω από τις συνθήκες αυτές προβληματικά κλιματολογικά φαινόμενα, όπως οι ξηρασίες, οι πλημμύρες, το Εl Nino και άλλα, αναμένεται να εμφανίζονται πιο συχνά. Οι σίγουρες συνέπειες της παγκόσμιας υπερθέρμανσης είναι: 1) η μείωση στα αποθέματα του νερού. </a:t>
            </a:r>
          </a:p>
          <a:p>
            <a:pPr algn="just"/>
            <a:r>
              <a:rPr lang="en-GB" b="1">
                <a:solidFill>
                  <a:prstClr val="black"/>
                </a:solidFill>
                <a:latin typeface="Calibri"/>
              </a:rPr>
              <a:t>2) Οι απότομες μεταβολές στη θερμοκρασία του αέρα.  </a:t>
            </a:r>
          </a:p>
          <a:p>
            <a:pPr algn="just"/>
            <a:r>
              <a:rPr lang="en-GB" b="1">
                <a:solidFill>
                  <a:prstClr val="black"/>
                </a:solidFill>
                <a:latin typeface="Calibri"/>
              </a:rPr>
              <a:t>3) Οι υψηλές θερμοκρασίες στη θερινή περίοδο. </a:t>
            </a:r>
          </a:p>
          <a:p>
            <a:pPr algn="just"/>
            <a:r>
              <a:rPr lang="en-GB" b="1">
                <a:solidFill>
                  <a:prstClr val="black"/>
                </a:solidFill>
                <a:latin typeface="Calibri"/>
              </a:rPr>
              <a:t>4) Η είσοδος των θαλάσσιων υδάτων στον παράκτιο υπόγειο υδροφόρο ορίζοντα και η υποβάθμισή του. </a:t>
            </a:r>
          </a:p>
          <a:p>
            <a:pPr algn="just"/>
            <a:r>
              <a:rPr lang="en-GB" b="1">
                <a:solidFill>
                  <a:prstClr val="black"/>
                </a:solidFill>
                <a:latin typeface="Calibri"/>
              </a:rPr>
              <a:t>5) Οι σημαντικές μετακινήσεις πληθυσμού και αγαθών</a:t>
            </a:r>
            <a:r>
              <a:rPr lang="en-US">
                <a:solidFill>
                  <a:prstClr val="black"/>
                </a:solidFill>
                <a:latin typeface="Calibri"/>
              </a:rPr>
              <a:t> </a:t>
            </a:r>
          </a:p>
        </p:txBody>
      </p:sp>
    </p:spTree>
    <p:extLst>
      <p:ext uri="{BB962C8B-B14F-4D97-AF65-F5344CB8AC3E}">
        <p14:creationId xmlns:p14="http://schemas.microsoft.com/office/powerpoint/2010/main" val="2595761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strips(downRight)">
                                      <p:cBhvr>
                                        <p:cTn id="7" dur="500"/>
                                        <p:tgtEl>
                                          <p:spTgt spid="59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9399"/>
                                        </p:tgtEl>
                                        <p:attrNameLst>
                                          <p:attrName>style.visibility</p:attrName>
                                        </p:attrNameLst>
                                      </p:cBhvr>
                                      <p:to>
                                        <p:strVal val="visible"/>
                                      </p:to>
                                    </p:set>
                                    <p:animEffect transition="in" filter="box(out)">
                                      <p:cBhvr>
                                        <p:cTn id="12" dur="500"/>
                                        <p:tgtEl>
                                          <p:spTgt spid="5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5"/>
          <p:cNvSpPr>
            <a:spLocks noChangeArrowheads="1"/>
          </p:cNvSpPr>
          <p:nvPr/>
        </p:nvSpPr>
        <p:spPr bwMode="auto">
          <a:xfrm>
            <a:off x="1524001" y="1196976"/>
            <a:ext cx="568801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sz="2000" b="1" i="1">
                <a:solidFill>
                  <a:prstClr val="black"/>
                </a:solidFill>
                <a:latin typeface="Calibri"/>
                <a:cs typeface="Times New Roman" pitchFamily="18" charset="0"/>
              </a:rPr>
              <a:t>Tα άτομα του άνθρακα του βενζολίου συνδέονται μεταξύ τους ανά δύο με τον ίδιο τρόπο που δεν είναι ούτε απλός ούτε διπλός δεσμός. Ο δεσμός αυτός είναι δηλαδή ένας ενδιάμεσος δεσμός μεταξύ αυτού του απλού και διπλού δεσμού και γι’ αυτό το μόριο του βενζολίου συμβολίζεται:</a:t>
            </a:r>
            <a:r>
              <a:rPr lang="en-US" sz="2000" b="1">
                <a:solidFill>
                  <a:prstClr val="black"/>
                </a:solidFill>
                <a:latin typeface="Calibri"/>
              </a:rPr>
              <a:t> </a:t>
            </a:r>
          </a:p>
        </p:txBody>
      </p:sp>
      <p:grpSp>
        <p:nvGrpSpPr>
          <p:cNvPr id="47110" name="Group 6"/>
          <p:cNvGrpSpPr>
            <a:grpSpLocks/>
          </p:cNvGrpSpPr>
          <p:nvPr/>
        </p:nvGrpSpPr>
        <p:grpSpPr bwMode="auto">
          <a:xfrm>
            <a:off x="1703388" y="188913"/>
            <a:ext cx="5643562" cy="950912"/>
            <a:chOff x="113" y="119"/>
            <a:chExt cx="3555" cy="599"/>
          </a:xfrm>
        </p:grpSpPr>
        <p:sp>
          <p:nvSpPr>
            <p:cNvPr id="47111" name="Rectangle 7"/>
            <p:cNvSpPr>
              <a:spLocks noChangeArrowheads="1"/>
            </p:cNvSpPr>
            <p:nvPr/>
          </p:nvSpPr>
          <p:spPr bwMode="auto">
            <a:xfrm>
              <a:off x="113" y="119"/>
              <a:ext cx="35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800" b="1">
                  <a:solidFill>
                    <a:srgbClr val="0000FF"/>
                  </a:solidFill>
                  <a:latin typeface="Calibri"/>
                  <a:cs typeface="Times New Roman" pitchFamily="18" charset="0"/>
                </a:rPr>
                <a:t>2.7 Αρωματικές ενώσεις - Βενζόλιο</a:t>
              </a:r>
              <a:r>
                <a:rPr lang="en-US">
                  <a:solidFill>
                    <a:prstClr val="black"/>
                  </a:solidFill>
                  <a:latin typeface="Calibri"/>
                </a:rPr>
                <a:t> </a:t>
              </a:r>
            </a:p>
          </p:txBody>
        </p:sp>
        <p:sp>
          <p:nvSpPr>
            <p:cNvPr id="47112" name="Rectangle 8"/>
            <p:cNvSpPr>
              <a:spLocks noChangeArrowheads="1"/>
            </p:cNvSpPr>
            <p:nvPr/>
          </p:nvSpPr>
          <p:spPr bwMode="auto">
            <a:xfrm>
              <a:off x="476" y="391"/>
              <a:ext cx="29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800" b="1">
                  <a:solidFill>
                    <a:srgbClr val="0033CC"/>
                  </a:solidFill>
                  <a:latin typeface="Calibri"/>
                  <a:cs typeface="Times New Roman" pitchFamily="18" charset="0"/>
                </a:rPr>
                <a:t>Γενικά - Τύπος του βενζολίου</a:t>
              </a:r>
              <a:r>
                <a:rPr lang="en-US">
                  <a:solidFill>
                    <a:prstClr val="black"/>
                  </a:solidFill>
                  <a:latin typeface="Calibri"/>
                </a:rPr>
                <a:t> </a:t>
              </a:r>
            </a:p>
          </p:txBody>
        </p:sp>
      </p:grpSp>
      <p:sp>
        <p:nvSpPr>
          <p:cNvPr id="47114" name="Rectangle 10"/>
          <p:cNvSpPr>
            <a:spLocks noChangeArrowheads="1"/>
          </p:cNvSpPr>
          <p:nvPr/>
        </p:nvSpPr>
        <p:spPr bwMode="auto">
          <a:xfrm>
            <a:off x="1524001" y="2329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graphicFrame>
        <p:nvGraphicFramePr>
          <p:cNvPr id="47113" name="Object 9"/>
          <p:cNvGraphicFramePr>
            <a:graphicFrameLocks noChangeAspect="1"/>
          </p:cNvGraphicFramePr>
          <p:nvPr/>
        </p:nvGraphicFramePr>
        <p:xfrm>
          <a:off x="8405814" y="404814"/>
          <a:ext cx="1882775" cy="2232025"/>
        </p:xfrm>
        <a:graphic>
          <a:graphicData uri="http://schemas.openxmlformats.org/presentationml/2006/ole">
            <mc:AlternateContent xmlns:mc="http://schemas.openxmlformats.org/markup-compatibility/2006">
              <mc:Choice xmlns:v="urn:schemas-microsoft-com:vml" Requires="v">
                <p:oleObj spid="_x0000_s2050" r:id="rId3" imgW="1943371" imgH="2295238" progId="MSPhotoEd.3">
                  <p:embed/>
                </p:oleObj>
              </mc:Choice>
              <mc:Fallback>
                <p:oleObj r:id="rId3" imgW="1943371" imgH="2295238" progId="MSPhotoEd.3">
                  <p:embed/>
                  <p:pic>
                    <p:nvPicPr>
                      <p:cNvPr id="47113"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814" y="404814"/>
                        <a:ext cx="1882775" cy="223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5" name="Object 11"/>
          <p:cNvGraphicFramePr>
            <a:graphicFrameLocks noChangeAspect="1"/>
          </p:cNvGraphicFramePr>
          <p:nvPr/>
        </p:nvGraphicFramePr>
        <p:xfrm>
          <a:off x="2855914" y="3500439"/>
          <a:ext cx="1595437" cy="1800225"/>
        </p:xfrm>
        <a:graphic>
          <a:graphicData uri="http://schemas.openxmlformats.org/presentationml/2006/ole">
            <mc:AlternateContent xmlns:mc="http://schemas.openxmlformats.org/markup-compatibility/2006">
              <mc:Choice xmlns:v="urn:schemas-microsoft-com:vml" Requires="v">
                <p:oleObj spid="_x0000_s2051" r:id="rId5" imgW="495000" imgH="558720" progId="">
                  <p:embed/>
                </p:oleObj>
              </mc:Choice>
              <mc:Fallback>
                <p:oleObj r:id="rId5" imgW="495000" imgH="558720" progId="">
                  <p:embed/>
                  <p:pic>
                    <p:nvPicPr>
                      <p:cNvPr id="4711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5914" y="3500439"/>
                        <a:ext cx="1595437" cy="1800225"/>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6" name="Object 12"/>
          <p:cNvGraphicFramePr>
            <a:graphicFrameLocks noChangeAspect="1"/>
          </p:cNvGraphicFramePr>
          <p:nvPr/>
        </p:nvGraphicFramePr>
        <p:xfrm>
          <a:off x="5664201" y="2852738"/>
          <a:ext cx="4824413" cy="3763962"/>
        </p:xfrm>
        <a:graphic>
          <a:graphicData uri="http://schemas.openxmlformats.org/presentationml/2006/ole">
            <mc:AlternateContent xmlns:mc="http://schemas.openxmlformats.org/markup-compatibility/2006">
              <mc:Choice xmlns:v="urn:schemas-microsoft-com:vml" Requires="v">
                <p:oleObj spid="_x0000_s2052" r:id="rId7" imgW="4258269" imgH="4048690" progId="">
                  <p:embed/>
                </p:oleObj>
              </mc:Choice>
              <mc:Fallback>
                <p:oleObj r:id="rId7" imgW="4258269" imgH="4048690" progId="">
                  <p:embed/>
                  <p:pic>
                    <p:nvPicPr>
                      <p:cNvPr id="47116"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4201" y="2852738"/>
                        <a:ext cx="4824413"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62897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strips(downRight)">
                                      <p:cBhvr>
                                        <p:cTn id="7" dur="500"/>
                                        <p:tgtEl>
                                          <p:spTgt spid="47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7115"/>
                                        </p:tgtEl>
                                        <p:attrNameLst>
                                          <p:attrName>style.visibility</p:attrName>
                                        </p:attrNameLst>
                                      </p:cBhvr>
                                      <p:to>
                                        <p:strVal val="visible"/>
                                      </p:to>
                                    </p:set>
                                    <p:animEffect transition="in" filter="box(out)">
                                      <p:cBhvr>
                                        <p:cTn id="12" dur="500"/>
                                        <p:tgtEl>
                                          <p:spTgt spid="471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nodeType="clickEffect">
                                  <p:stCondLst>
                                    <p:cond delay="0"/>
                                  </p:stCondLst>
                                  <p:childTnLst>
                                    <p:set>
                                      <p:cBhvr>
                                        <p:cTn id="16" dur="1" fill="hold">
                                          <p:stCondLst>
                                            <p:cond delay="0"/>
                                          </p:stCondLst>
                                        </p:cTn>
                                        <p:tgtEl>
                                          <p:spTgt spid="47116"/>
                                        </p:tgtEl>
                                        <p:attrNameLst>
                                          <p:attrName>style.visibility</p:attrName>
                                        </p:attrNameLst>
                                      </p:cBhvr>
                                      <p:to>
                                        <p:strVal val="visible"/>
                                      </p:to>
                                    </p:set>
                                    <p:animEffect transition="in" filter="diamond(out)">
                                      <p:cBhvr>
                                        <p:cTn id="17" dur="2000"/>
                                        <p:tgtEl>
                                          <p:spTgt spid="47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2" name="Group 4"/>
          <p:cNvGrpSpPr>
            <a:grpSpLocks/>
          </p:cNvGrpSpPr>
          <p:nvPr/>
        </p:nvGrpSpPr>
        <p:grpSpPr bwMode="auto">
          <a:xfrm>
            <a:off x="1703388" y="188913"/>
            <a:ext cx="5643562" cy="950912"/>
            <a:chOff x="113" y="119"/>
            <a:chExt cx="3555" cy="599"/>
          </a:xfrm>
        </p:grpSpPr>
        <p:sp>
          <p:nvSpPr>
            <p:cNvPr id="48133" name="Rectangle 5"/>
            <p:cNvSpPr>
              <a:spLocks noChangeArrowheads="1"/>
            </p:cNvSpPr>
            <p:nvPr/>
          </p:nvSpPr>
          <p:spPr bwMode="auto">
            <a:xfrm>
              <a:off x="113" y="119"/>
              <a:ext cx="35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800" b="1">
                  <a:solidFill>
                    <a:srgbClr val="0000FF"/>
                  </a:solidFill>
                  <a:latin typeface="Calibri"/>
                  <a:cs typeface="Times New Roman" pitchFamily="18" charset="0"/>
                </a:rPr>
                <a:t>2.7 Αρωματικές ενώσεις - Βενζόλιο</a:t>
              </a:r>
              <a:r>
                <a:rPr lang="en-US">
                  <a:solidFill>
                    <a:prstClr val="black"/>
                  </a:solidFill>
                  <a:latin typeface="Calibri"/>
                </a:rPr>
                <a:t> </a:t>
              </a:r>
            </a:p>
          </p:txBody>
        </p:sp>
        <p:sp>
          <p:nvSpPr>
            <p:cNvPr id="48134" name="Rectangle 6"/>
            <p:cNvSpPr>
              <a:spLocks noChangeArrowheads="1"/>
            </p:cNvSpPr>
            <p:nvPr/>
          </p:nvSpPr>
          <p:spPr bwMode="auto">
            <a:xfrm>
              <a:off x="476" y="391"/>
              <a:ext cx="29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800" b="1">
                  <a:solidFill>
                    <a:srgbClr val="0033CC"/>
                  </a:solidFill>
                  <a:latin typeface="Calibri"/>
                  <a:cs typeface="Times New Roman" pitchFamily="18" charset="0"/>
                </a:rPr>
                <a:t>Γενικά - Τύπος του βενζολίου</a:t>
              </a:r>
              <a:r>
                <a:rPr lang="en-US">
                  <a:solidFill>
                    <a:prstClr val="black"/>
                  </a:solidFill>
                  <a:latin typeface="Calibri"/>
                </a:rPr>
                <a:t> </a:t>
              </a:r>
            </a:p>
          </p:txBody>
        </p:sp>
      </p:grpSp>
      <p:sp>
        <p:nvSpPr>
          <p:cNvPr id="48136" name="Rectangle 8"/>
          <p:cNvSpPr>
            <a:spLocks noChangeArrowheads="1"/>
          </p:cNvSpPr>
          <p:nvPr/>
        </p:nvSpPr>
        <p:spPr bwMode="auto">
          <a:xfrm>
            <a:off x="2351089" y="1125539"/>
            <a:ext cx="5094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000" b="1">
                <a:solidFill>
                  <a:srgbClr val="0033CC"/>
                </a:solidFill>
                <a:latin typeface="Calibri"/>
                <a:cs typeface="Times New Roman" pitchFamily="18" charset="0"/>
              </a:rPr>
              <a:t>Παρασκευές βενζολίου και αλκυλοβενζολίων</a:t>
            </a:r>
            <a:r>
              <a:rPr lang="en-GB">
                <a:solidFill>
                  <a:prstClr val="black"/>
                </a:solidFill>
                <a:latin typeface="Calibri"/>
              </a:rPr>
              <a:t> </a:t>
            </a:r>
          </a:p>
        </p:txBody>
      </p:sp>
      <p:sp>
        <p:nvSpPr>
          <p:cNvPr id="48137" name="Rectangle 9"/>
          <p:cNvSpPr>
            <a:spLocks noChangeArrowheads="1"/>
          </p:cNvSpPr>
          <p:nvPr/>
        </p:nvSpPr>
        <p:spPr bwMode="auto">
          <a:xfrm>
            <a:off x="2063751" y="1609725"/>
            <a:ext cx="77501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b="1" i="1">
                <a:solidFill>
                  <a:prstClr val="black"/>
                </a:solidFill>
                <a:latin typeface="Times New Roman" pitchFamily="18" charset="0"/>
              </a:rPr>
              <a:t>1. Το κάρβουνο (λιθάνθρακες)</a:t>
            </a:r>
            <a:r>
              <a:rPr lang="en-GB" i="1">
                <a:solidFill>
                  <a:prstClr val="black"/>
                </a:solidFill>
                <a:latin typeface="Times New Roman" pitchFamily="18" charset="0"/>
              </a:rPr>
              <a:t> είναι εξαιρετικά πολύπλοκο μίγμα αποτελούμενο κυρίως από εκτεταμένες αλυσίδες δακτυλίων που μοιάζουν με του βενζολίου. Όταν θερμανθεί στους 1000 ο</a:t>
            </a:r>
            <a:r>
              <a:rPr lang="en-US" i="1">
                <a:solidFill>
                  <a:prstClr val="black"/>
                </a:solidFill>
                <a:latin typeface="Times New Roman" pitchFamily="18" charset="0"/>
              </a:rPr>
              <a:t>C</a:t>
            </a:r>
            <a:r>
              <a:rPr lang="en-GB" i="1">
                <a:solidFill>
                  <a:prstClr val="black"/>
                </a:solidFill>
                <a:latin typeface="Times New Roman" pitchFamily="18" charset="0"/>
              </a:rPr>
              <a:t> απουσία αέρα (ξηρά απόσταξη), το κάρβουνο διασπάται σε ένα μίγμα πτητικών προϊόντων που ονομάζεται λιθανθρακόπισα. Με κλασματική απόσταξη της λιθανθρακόπισσας προκύπτει το βενζόλιο, καθώς και πολλοί άλλοι αρωματικοί υδρογονάνθρακες (π.χ. μεθυλοβενζόλιο, διμεθυλοβενζόλιο).</a:t>
            </a:r>
            <a:r>
              <a:rPr lang="en-US" i="1">
                <a:solidFill>
                  <a:prstClr val="black"/>
                </a:solidFill>
                <a:latin typeface="Calibri"/>
              </a:rPr>
              <a:t> </a:t>
            </a:r>
          </a:p>
        </p:txBody>
      </p:sp>
      <p:grpSp>
        <p:nvGrpSpPr>
          <p:cNvPr id="48143" name="Group 15"/>
          <p:cNvGrpSpPr>
            <a:grpSpLocks/>
          </p:cNvGrpSpPr>
          <p:nvPr/>
        </p:nvGrpSpPr>
        <p:grpSpPr bwMode="auto">
          <a:xfrm>
            <a:off x="2135189" y="3703638"/>
            <a:ext cx="7634287" cy="2887662"/>
            <a:chOff x="385" y="2333"/>
            <a:chExt cx="4809" cy="1819"/>
          </a:xfrm>
        </p:grpSpPr>
        <p:sp>
          <p:nvSpPr>
            <p:cNvPr id="48139" name="Rectangle 11"/>
            <p:cNvSpPr>
              <a:spLocks noChangeArrowheads="1"/>
            </p:cNvSpPr>
            <p:nvPr/>
          </p:nvSpPr>
          <p:spPr bwMode="auto">
            <a:xfrm>
              <a:off x="385" y="2333"/>
              <a:ext cx="480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b="1" i="1">
                  <a:solidFill>
                    <a:prstClr val="black"/>
                  </a:solidFill>
                  <a:latin typeface="Times New Roman" pitchFamily="18" charset="0"/>
                  <a:cs typeface="Times New Roman" pitchFamily="18" charset="0"/>
                </a:rPr>
                <a:t>2. Το πετρέλαιο,</a:t>
              </a:r>
              <a:r>
                <a:rPr lang="el-GR" i="1">
                  <a:solidFill>
                    <a:prstClr val="black"/>
                  </a:solidFill>
                  <a:latin typeface="Times New Roman" pitchFamily="18" charset="0"/>
                  <a:cs typeface="Times New Roman" pitchFamily="18" charset="0"/>
                </a:rPr>
                <a:t> ως γνωστό, αποτελείται κυρίως από αλκάνια. Κάτω από κατάλληλες συνθήκες θέρμανσης και παρουσία καταλυτών, γίνεται  αφυδρογόνωση και κυκλοποίηση των αλκανίων και μετατροπή τους σε αρωματικούς υδρογονάνθρακες π.χ. το εξάνιο μετατρέπεται σε βενζόλιο.</a:t>
              </a:r>
              <a:endParaRPr lang="en-US" i="1">
                <a:solidFill>
                  <a:prstClr val="black"/>
                </a:solidFill>
                <a:latin typeface="Times New Roman" pitchFamily="18" charset="0"/>
              </a:endParaRPr>
            </a:p>
          </p:txBody>
        </p:sp>
        <p:sp>
          <p:nvSpPr>
            <p:cNvPr id="48140" name="Rectangle 12"/>
            <p:cNvSpPr>
              <a:spLocks noChangeArrowheads="1"/>
            </p:cNvSpPr>
            <p:nvPr/>
          </p:nvSpPr>
          <p:spPr bwMode="auto">
            <a:xfrm>
              <a:off x="476" y="3748"/>
              <a:ext cx="471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i="1">
                  <a:solidFill>
                    <a:prstClr val="black"/>
                  </a:solidFill>
                  <a:latin typeface="Times New Roman" pitchFamily="18" charset="0"/>
                  <a:cs typeface="Times New Roman" pitchFamily="18" charset="0"/>
                </a:rPr>
                <a:t>Σήμερα οι μεγαλύτερες ποσότητες βενζολίου παρασκευάζονται στη βιομηχανία από το πετρέλαιο με πυρόλυση</a:t>
              </a:r>
              <a:r>
                <a:rPr lang="en-GB">
                  <a:solidFill>
                    <a:prstClr val="black"/>
                  </a:solidFill>
                  <a:latin typeface="Times New Roman" pitchFamily="18" charset="0"/>
                  <a:cs typeface="Times New Roman" pitchFamily="18" charset="0"/>
                </a:rPr>
                <a:t> </a:t>
              </a:r>
              <a:endParaRPr lang="en-GB">
                <a:solidFill>
                  <a:prstClr val="black"/>
                </a:solidFill>
                <a:latin typeface="Times New Roman" pitchFamily="18" charset="0"/>
              </a:endParaRPr>
            </a:p>
          </p:txBody>
        </p:sp>
        <p:graphicFrame>
          <p:nvGraphicFramePr>
            <p:cNvPr id="48141" name="Object 13"/>
            <p:cNvGraphicFramePr>
              <a:graphicFrameLocks noChangeAspect="1"/>
            </p:cNvGraphicFramePr>
            <p:nvPr/>
          </p:nvGraphicFramePr>
          <p:xfrm>
            <a:off x="1429" y="3203"/>
            <a:ext cx="2721" cy="481"/>
          </p:xfrm>
          <a:graphic>
            <a:graphicData uri="http://schemas.openxmlformats.org/presentationml/2006/ole">
              <mc:AlternateContent xmlns:mc="http://schemas.openxmlformats.org/markup-compatibility/2006">
                <mc:Choice xmlns:v="urn:schemas-microsoft-com:vml" Requires="v">
                  <p:oleObj spid="_x0000_s3074" name="Equation" r:id="rId3" imgW="1854000" imgH="304560" progId="Equation.3">
                    <p:embed/>
                  </p:oleObj>
                </mc:Choice>
                <mc:Fallback>
                  <p:oleObj name="Equation" r:id="rId3" imgW="1854000" imgH="304560" progId="Equation.3">
                    <p:embed/>
                    <p:pic>
                      <p:nvPicPr>
                        <p:cNvPr id="48141" name="Object 13"/>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1429" y="3203"/>
                          <a:ext cx="2721"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59919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8137"/>
                                        </p:tgtEl>
                                        <p:attrNameLst>
                                          <p:attrName>style.visibility</p:attrName>
                                        </p:attrNameLst>
                                      </p:cBhvr>
                                      <p:to>
                                        <p:strVal val="visible"/>
                                      </p:to>
                                    </p:set>
                                    <p:animEffect transition="in" filter="strips(downRight)">
                                      <p:cBhvr>
                                        <p:cTn id="7" dur="500"/>
                                        <p:tgtEl>
                                          <p:spTgt spid="48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8143"/>
                                        </p:tgtEl>
                                        <p:attrNameLst>
                                          <p:attrName>style.visibility</p:attrName>
                                        </p:attrNameLst>
                                      </p:cBhvr>
                                      <p:to>
                                        <p:strVal val="visible"/>
                                      </p:to>
                                    </p:set>
                                    <p:animEffect transition="in" filter="strips(downRight)">
                                      <p:cBhvr>
                                        <p:cTn id="12" dur="500"/>
                                        <p:tgtEl>
                                          <p:spTgt spid="48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p:cNvGrpSpPr>
            <a:grpSpLocks/>
          </p:cNvGrpSpPr>
          <p:nvPr/>
        </p:nvGrpSpPr>
        <p:grpSpPr bwMode="auto">
          <a:xfrm>
            <a:off x="1703388" y="188913"/>
            <a:ext cx="5643562" cy="950912"/>
            <a:chOff x="113" y="119"/>
            <a:chExt cx="3555" cy="599"/>
          </a:xfrm>
        </p:grpSpPr>
        <p:sp>
          <p:nvSpPr>
            <p:cNvPr id="49157" name="Rectangle 5"/>
            <p:cNvSpPr>
              <a:spLocks noChangeArrowheads="1"/>
            </p:cNvSpPr>
            <p:nvPr/>
          </p:nvSpPr>
          <p:spPr bwMode="auto">
            <a:xfrm>
              <a:off x="113" y="119"/>
              <a:ext cx="35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800" b="1">
                  <a:solidFill>
                    <a:srgbClr val="0000FF"/>
                  </a:solidFill>
                  <a:latin typeface="Calibri"/>
                  <a:cs typeface="Times New Roman" pitchFamily="18" charset="0"/>
                </a:rPr>
                <a:t>2.7 Αρωματικές ενώσεις - Βενζόλιο</a:t>
              </a:r>
              <a:r>
                <a:rPr lang="en-US">
                  <a:solidFill>
                    <a:prstClr val="black"/>
                  </a:solidFill>
                  <a:latin typeface="Calibri"/>
                </a:rPr>
                <a:t> </a:t>
              </a:r>
            </a:p>
          </p:txBody>
        </p:sp>
        <p:sp>
          <p:nvSpPr>
            <p:cNvPr id="49158" name="Rectangle 6"/>
            <p:cNvSpPr>
              <a:spLocks noChangeArrowheads="1"/>
            </p:cNvSpPr>
            <p:nvPr/>
          </p:nvSpPr>
          <p:spPr bwMode="auto">
            <a:xfrm>
              <a:off x="476" y="391"/>
              <a:ext cx="29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800" b="1">
                  <a:solidFill>
                    <a:srgbClr val="0033CC"/>
                  </a:solidFill>
                  <a:latin typeface="Calibri"/>
                  <a:cs typeface="Times New Roman" pitchFamily="18" charset="0"/>
                </a:rPr>
                <a:t>Γενικά - Τύπος του βενζολίου</a:t>
              </a:r>
              <a:r>
                <a:rPr lang="en-US">
                  <a:solidFill>
                    <a:prstClr val="black"/>
                  </a:solidFill>
                  <a:latin typeface="Calibri"/>
                </a:rPr>
                <a:t> </a:t>
              </a:r>
            </a:p>
          </p:txBody>
        </p:sp>
      </p:grpSp>
      <p:sp>
        <p:nvSpPr>
          <p:cNvPr id="49160" name="Rectangle 8"/>
          <p:cNvSpPr>
            <a:spLocks noChangeArrowheads="1"/>
          </p:cNvSpPr>
          <p:nvPr/>
        </p:nvSpPr>
        <p:spPr bwMode="auto">
          <a:xfrm>
            <a:off x="2279650" y="981076"/>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800" b="1">
                <a:solidFill>
                  <a:srgbClr val="0033CC"/>
                </a:solidFill>
                <a:latin typeface="Calibri"/>
                <a:cs typeface="Times New Roman" pitchFamily="18" charset="0"/>
              </a:rPr>
              <a:t>Φυσικές ιδιότητες</a:t>
            </a:r>
            <a:r>
              <a:rPr lang="en-US">
                <a:solidFill>
                  <a:prstClr val="black"/>
                </a:solidFill>
                <a:latin typeface="Calibri"/>
              </a:rPr>
              <a:t> </a:t>
            </a:r>
          </a:p>
        </p:txBody>
      </p:sp>
      <p:sp>
        <p:nvSpPr>
          <p:cNvPr id="49161" name="Rectangle 9"/>
          <p:cNvSpPr>
            <a:spLocks noChangeArrowheads="1"/>
          </p:cNvSpPr>
          <p:nvPr/>
        </p:nvSpPr>
        <p:spPr bwMode="auto">
          <a:xfrm>
            <a:off x="1919288" y="1639889"/>
            <a:ext cx="799306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a:solidFill>
                  <a:prstClr val="black"/>
                </a:solidFill>
                <a:latin typeface="Calibri"/>
              </a:rPr>
              <a:t>Το βενζόλιο είναι άχρωμο υγρό με χαρακτηριστική οσμή βενζίνης, αδιάλυτο στο νερό, αλλά διαλυτό σε οργανικούς διαλύτες. Το ίδιο είναι άριστος διαλύτης πολλών ουσιών. Είναι ισχυρά τοξική ουσία. Περιέχεται στα καυσαέρια οχημάτων που χρησιμοποιούν ως καύσιμο αμόλυβδη βενζίνη.</a:t>
            </a:r>
            <a:r>
              <a:rPr lang="en-US">
                <a:solidFill>
                  <a:prstClr val="black"/>
                </a:solidFill>
                <a:latin typeface="Calibri"/>
              </a:rPr>
              <a:t> </a:t>
            </a:r>
          </a:p>
        </p:txBody>
      </p:sp>
      <p:pic>
        <p:nvPicPr>
          <p:cNvPr id="49162" name="Picture 10"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3068638"/>
            <a:ext cx="19542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3" name="Rectangle 11"/>
          <p:cNvSpPr>
            <a:spLocks noChangeArrowheads="1"/>
          </p:cNvSpPr>
          <p:nvPr/>
        </p:nvSpPr>
        <p:spPr bwMode="auto">
          <a:xfrm>
            <a:off x="4511675" y="2832439"/>
            <a:ext cx="273685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a:solidFill>
                  <a:prstClr val="black"/>
                </a:solidFill>
                <a:latin typeface="Calibri"/>
              </a:rPr>
              <a:t>Ο καπνός του τσιγάρου περιέχει πολυκυκλικούς α-ρωματικούς υδρογονάνθρα-κες, ενώσεις καρκινογόνες, οι οποίες αντιδρούν με το κυτταρικό </a:t>
            </a:r>
            <a:r>
              <a:rPr lang="en-US">
                <a:solidFill>
                  <a:prstClr val="black"/>
                </a:solidFill>
                <a:latin typeface="Calibri"/>
              </a:rPr>
              <a:t>DNA</a:t>
            </a:r>
            <a:r>
              <a:rPr lang="el-GR">
                <a:solidFill>
                  <a:prstClr val="black"/>
                </a:solidFill>
                <a:latin typeface="Calibri"/>
              </a:rPr>
              <a:t>.</a:t>
            </a:r>
            <a:r>
              <a:rPr lang="en-US">
                <a:solidFill>
                  <a:prstClr val="black"/>
                </a:solidFill>
                <a:latin typeface="Calibri"/>
              </a:rPr>
              <a:t> </a:t>
            </a:r>
          </a:p>
        </p:txBody>
      </p:sp>
      <p:sp>
        <p:nvSpPr>
          <p:cNvPr id="49165" name="Rectangle 13"/>
          <p:cNvSpPr>
            <a:spLocks noChangeArrowheads="1"/>
          </p:cNvSpPr>
          <p:nvPr/>
        </p:nvSpPr>
        <p:spPr bwMode="auto">
          <a:xfrm>
            <a:off x="1524001" y="23537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graphicFrame>
        <p:nvGraphicFramePr>
          <p:cNvPr id="49164" name="Object 12"/>
          <p:cNvGraphicFramePr>
            <a:graphicFrameLocks noChangeAspect="1"/>
          </p:cNvGraphicFramePr>
          <p:nvPr/>
        </p:nvGraphicFramePr>
        <p:xfrm>
          <a:off x="7535863" y="3068638"/>
          <a:ext cx="2184400" cy="2520950"/>
        </p:xfrm>
        <a:graphic>
          <a:graphicData uri="http://schemas.openxmlformats.org/presentationml/2006/ole">
            <mc:AlternateContent xmlns:mc="http://schemas.openxmlformats.org/markup-compatibility/2006">
              <mc:Choice xmlns:v="urn:schemas-microsoft-com:vml" Requires="v">
                <p:oleObj spid="_x0000_s4098" r:id="rId4" imgW="1943371" imgH="2610214" progId="MSPhotoEd.3">
                  <p:embed/>
                </p:oleObj>
              </mc:Choice>
              <mc:Fallback>
                <p:oleObj r:id="rId4" imgW="1943371" imgH="2610214" progId="MSPhotoEd.3">
                  <p:embed/>
                  <p:pic>
                    <p:nvPicPr>
                      <p:cNvPr id="49164"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863" y="3068638"/>
                        <a:ext cx="2184400" cy="252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16063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9161"/>
                                        </p:tgtEl>
                                        <p:attrNameLst>
                                          <p:attrName>style.visibility</p:attrName>
                                        </p:attrNameLst>
                                      </p:cBhvr>
                                      <p:to>
                                        <p:strVal val="visible"/>
                                      </p:to>
                                    </p:set>
                                    <p:animEffect transition="in" filter="strips(downRight)">
                                      <p:cBhvr>
                                        <p:cTn id="7" dur="500"/>
                                        <p:tgtEl>
                                          <p:spTgt spid="491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9162"/>
                                        </p:tgtEl>
                                        <p:attrNameLst>
                                          <p:attrName>style.visibility</p:attrName>
                                        </p:attrNameLst>
                                      </p:cBhvr>
                                      <p:to>
                                        <p:strVal val="visible"/>
                                      </p:to>
                                    </p:set>
                                    <p:animEffect transition="in" filter="checkerboard(across)">
                                      <p:cBhvr>
                                        <p:cTn id="12" dur="500"/>
                                        <p:tgtEl>
                                          <p:spTgt spid="491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9163">
                                            <p:txEl>
                                              <p:pRg st="0" end="0"/>
                                            </p:txEl>
                                          </p:spTgt>
                                        </p:tgtEl>
                                        <p:attrNameLst>
                                          <p:attrName>style.visibility</p:attrName>
                                        </p:attrNameLst>
                                      </p:cBhvr>
                                      <p:to>
                                        <p:strVal val="visible"/>
                                      </p:to>
                                    </p:set>
                                    <p:animEffect transition="in" filter="strips(downRight)">
                                      <p:cBhvr>
                                        <p:cTn id="17" dur="500"/>
                                        <p:tgtEl>
                                          <p:spTgt spid="4916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9164"/>
                                        </p:tgtEl>
                                        <p:attrNameLst>
                                          <p:attrName>style.visibility</p:attrName>
                                        </p:attrNameLst>
                                      </p:cBhvr>
                                      <p:to>
                                        <p:strVal val="visible"/>
                                      </p:to>
                                    </p:set>
                                    <p:animEffect transition="in" filter="checkerboard(across)">
                                      <p:cBhvr>
                                        <p:cTn id="22" dur="500"/>
                                        <p:tgtEl>
                                          <p:spTgt spid="49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80" name="Group 4"/>
          <p:cNvGrpSpPr>
            <a:grpSpLocks/>
          </p:cNvGrpSpPr>
          <p:nvPr/>
        </p:nvGrpSpPr>
        <p:grpSpPr bwMode="auto">
          <a:xfrm>
            <a:off x="1703388" y="188913"/>
            <a:ext cx="5643562" cy="950912"/>
            <a:chOff x="113" y="119"/>
            <a:chExt cx="3555" cy="599"/>
          </a:xfrm>
        </p:grpSpPr>
        <p:sp>
          <p:nvSpPr>
            <p:cNvPr id="50181" name="Rectangle 5"/>
            <p:cNvSpPr>
              <a:spLocks noChangeArrowheads="1"/>
            </p:cNvSpPr>
            <p:nvPr/>
          </p:nvSpPr>
          <p:spPr bwMode="auto">
            <a:xfrm>
              <a:off x="113" y="119"/>
              <a:ext cx="35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800" b="1">
                  <a:solidFill>
                    <a:srgbClr val="0000FF"/>
                  </a:solidFill>
                  <a:latin typeface="Calibri"/>
                  <a:cs typeface="Times New Roman" pitchFamily="18" charset="0"/>
                </a:rPr>
                <a:t>2.7 Αρωματικές ενώσεις - Βενζόλιο</a:t>
              </a:r>
              <a:r>
                <a:rPr lang="en-US">
                  <a:solidFill>
                    <a:prstClr val="black"/>
                  </a:solidFill>
                  <a:latin typeface="Calibri"/>
                </a:rPr>
                <a:t> </a:t>
              </a:r>
            </a:p>
          </p:txBody>
        </p:sp>
        <p:sp>
          <p:nvSpPr>
            <p:cNvPr id="50182" name="Rectangle 6"/>
            <p:cNvSpPr>
              <a:spLocks noChangeArrowheads="1"/>
            </p:cNvSpPr>
            <p:nvPr/>
          </p:nvSpPr>
          <p:spPr bwMode="auto">
            <a:xfrm>
              <a:off x="476" y="391"/>
              <a:ext cx="29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800" b="1">
                  <a:solidFill>
                    <a:srgbClr val="0033CC"/>
                  </a:solidFill>
                  <a:latin typeface="Calibri"/>
                  <a:cs typeface="Times New Roman" pitchFamily="18" charset="0"/>
                </a:rPr>
                <a:t>Γενικά - Τύπος του βενζολίου</a:t>
              </a:r>
              <a:r>
                <a:rPr lang="en-US">
                  <a:solidFill>
                    <a:prstClr val="black"/>
                  </a:solidFill>
                  <a:latin typeface="Calibri"/>
                </a:rPr>
                <a:t> </a:t>
              </a:r>
            </a:p>
          </p:txBody>
        </p:sp>
      </p:grpSp>
      <p:sp>
        <p:nvSpPr>
          <p:cNvPr id="50184" name="Rectangle 8"/>
          <p:cNvSpPr>
            <a:spLocks noChangeArrowheads="1"/>
          </p:cNvSpPr>
          <p:nvPr/>
        </p:nvSpPr>
        <p:spPr bwMode="auto">
          <a:xfrm>
            <a:off x="2351089" y="1123921"/>
            <a:ext cx="21152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000" b="1">
                <a:solidFill>
                  <a:srgbClr val="0033CC"/>
                </a:solidFill>
                <a:latin typeface="Calibri"/>
                <a:cs typeface="Times New Roman" pitchFamily="18" charset="0"/>
              </a:rPr>
              <a:t>Χημικές ιδιότητες</a:t>
            </a:r>
            <a:r>
              <a:rPr lang="en-US">
                <a:solidFill>
                  <a:prstClr val="black"/>
                </a:solidFill>
                <a:latin typeface="Calibri"/>
              </a:rPr>
              <a:t> </a:t>
            </a:r>
          </a:p>
        </p:txBody>
      </p:sp>
      <p:sp>
        <p:nvSpPr>
          <p:cNvPr id="50186" name="Rectangle 10"/>
          <p:cNvSpPr>
            <a:spLocks noChangeArrowheads="1"/>
          </p:cNvSpPr>
          <p:nvPr/>
        </p:nvSpPr>
        <p:spPr bwMode="auto">
          <a:xfrm>
            <a:off x="1793875" y="1477964"/>
            <a:ext cx="86947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Font typeface="Wingdings" pitchFamily="2" charset="2"/>
              <a:buChar char=""/>
              <a:tabLst>
                <a:tab pos="228600" algn="l"/>
              </a:tabLst>
            </a:pPr>
            <a:r>
              <a:rPr lang="el-GR" sz="2000" i="1">
                <a:solidFill>
                  <a:prstClr val="black"/>
                </a:solidFill>
                <a:latin typeface="Times New Roman" pitchFamily="18" charset="0"/>
                <a:cs typeface="Times New Roman" pitchFamily="18" charset="0"/>
              </a:rPr>
              <a:t>έχει ελάχιστη δραστικότητα, μεγάλη δηλαδή σταθερότητα (σε αντίθεση με τα αλκένια)</a:t>
            </a:r>
            <a:endParaRPr lang="en-US" sz="2000">
              <a:solidFill>
                <a:prstClr val="black"/>
              </a:solidFill>
              <a:latin typeface="Times New Roman" pitchFamily="18" charset="0"/>
            </a:endParaRPr>
          </a:p>
          <a:p>
            <a:pPr eaLnBrk="0" hangingPunct="0">
              <a:buFont typeface="Wingdings" pitchFamily="2" charset="2"/>
              <a:buChar char=""/>
              <a:tabLst>
                <a:tab pos="228600" algn="l"/>
              </a:tabLst>
            </a:pPr>
            <a:r>
              <a:rPr lang="el-GR" sz="2000" i="1">
                <a:solidFill>
                  <a:prstClr val="black"/>
                </a:solidFill>
                <a:latin typeface="Times New Roman" pitchFamily="18" charset="0"/>
                <a:cs typeface="Times New Roman" pitchFamily="18" charset="0"/>
              </a:rPr>
              <a:t>δίνει δύσκολα αντιδράσεις προσθήκης (σε αντίθεση με τα αλκένια)</a:t>
            </a:r>
            <a:endParaRPr lang="en-US" sz="2000" i="1">
              <a:solidFill>
                <a:prstClr val="black"/>
              </a:solidFill>
              <a:latin typeface="Times New Roman" pitchFamily="18" charset="0"/>
              <a:cs typeface="Times New Roman" pitchFamily="18" charset="0"/>
            </a:endParaRPr>
          </a:p>
          <a:p>
            <a:pPr eaLnBrk="0" hangingPunct="0">
              <a:buFont typeface="Wingdings" pitchFamily="2" charset="2"/>
              <a:buChar char=""/>
              <a:tabLst>
                <a:tab pos="228600" algn="l"/>
              </a:tabLst>
            </a:pPr>
            <a:r>
              <a:rPr lang="el-GR" sz="2000" i="1">
                <a:solidFill>
                  <a:prstClr val="black"/>
                </a:solidFill>
                <a:latin typeface="Times New Roman" pitchFamily="18" charset="0"/>
              </a:rPr>
              <a:t>δίνει εύκολα αντιδράσεις υποκατάστασης (με αλογόνο, αλκύλια κλπ.) π.χ.</a:t>
            </a:r>
            <a:endParaRPr lang="en-US" sz="2000">
              <a:solidFill>
                <a:prstClr val="black"/>
              </a:solidFill>
              <a:latin typeface="Times New Roman" pitchFamily="18" charset="0"/>
            </a:endParaRPr>
          </a:p>
        </p:txBody>
      </p:sp>
      <p:graphicFrame>
        <p:nvGraphicFramePr>
          <p:cNvPr id="50185" name="Object 9"/>
          <p:cNvGraphicFramePr>
            <a:graphicFrameLocks noChangeAspect="1"/>
          </p:cNvGraphicFramePr>
          <p:nvPr/>
        </p:nvGraphicFramePr>
        <p:xfrm>
          <a:off x="3071813" y="2924176"/>
          <a:ext cx="5187950" cy="1285875"/>
        </p:xfrm>
        <a:graphic>
          <a:graphicData uri="http://schemas.openxmlformats.org/presentationml/2006/ole">
            <mc:AlternateContent xmlns:mc="http://schemas.openxmlformats.org/markup-compatibility/2006">
              <mc:Choice xmlns:v="urn:schemas-microsoft-com:vml" Requires="v">
                <p:oleObj spid="_x0000_s5122" r:id="rId3" imgW="3136900" imgH="777240" progId="ChemDraw.Document.4.5">
                  <p:embed/>
                </p:oleObj>
              </mc:Choice>
              <mc:Fallback>
                <p:oleObj r:id="rId3" imgW="3136900" imgH="777240" progId="ChemDraw.Document.4.5">
                  <p:embed/>
                  <p:pic>
                    <p:nvPicPr>
                      <p:cNvPr id="50185" name="Object 9"/>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071813" y="2924176"/>
                        <a:ext cx="5187950" cy="128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7" name="Rectangle 11"/>
          <p:cNvSpPr>
            <a:spLocks noChangeArrowheads="1"/>
          </p:cNvSpPr>
          <p:nvPr/>
        </p:nvSpPr>
        <p:spPr bwMode="auto">
          <a:xfrm>
            <a:off x="3582988" y="3146426"/>
            <a:ext cx="18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tabLst>
                <a:tab pos="228600" algn="l"/>
              </a:tabLst>
            </a:pPr>
            <a:br>
              <a:rPr lang="el-GR" sz="1200">
                <a:solidFill>
                  <a:prstClr val="black"/>
                </a:solidFill>
                <a:latin typeface="Calibri"/>
                <a:cs typeface="Times New Roman" pitchFamily="18" charset="0"/>
              </a:rPr>
            </a:br>
            <a:endParaRPr lang="el-GR">
              <a:solidFill>
                <a:prstClr val="black"/>
              </a:solidFill>
              <a:latin typeface="Calibri"/>
            </a:endParaRPr>
          </a:p>
        </p:txBody>
      </p:sp>
      <p:sp>
        <p:nvSpPr>
          <p:cNvPr id="50189" name="Rectangle 13"/>
          <p:cNvSpPr>
            <a:spLocks noChangeArrowheads="1"/>
          </p:cNvSpPr>
          <p:nvPr/>
        </p:nvSpPr>
        <p:spPr bwMode="auto">
          <a:xfrm>
            <a:off x="1524001" y="28966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sp>
        <p:nvSpPr>
          <p:cNvPr id="50191" name="Rectangle 15"/>
          <p:cNvSpPr>
            <a:spLocks noChangeArrowheads="1"/>
          </p:cNvSpPr>
          <p:nvPr/>
        </p:nvSpPr>
        <p:spPr bwMode="auto">
          <a:xfrm>
            <a:off x="1524001" y="2963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sp>
        <p:nvSpPr>
          <p:cNvPr id="50193" name="Rectangle 17"/>
          <p:cNvSpPr>
            <a:spLocks noChangeArrowheads="1"/>
          </p:cNvSpPr>
          <p:nvPr/>
        </p:nvSpPr>
        <p:spPr bwMode="auto">
          <a:xfrm>
            <a:off x="1524001" y="2963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grpSp>
        <p:nvGrpSpPr>
          <p:cNvPr id="50197" name="Group 21"/>
          <p:cNvGrpSpPr>
            <a:grpSpLocks/>
          </p:cNvGrpSpPr>
          <p:nvPr/>
        </p:nvGrpSpPr>
        <p:grpSpPr bwMode="auto">
          <a:xfrm>
            <a:off x="1847851" y="4437063"/>
            <a:ext cx="2279651" cy="1866899"/>
            <a:chOff x="204" y="2795"/>
            <a:chExt cx="1436" cy="1176"/>
          </a:xfrm>
        </p:grpSpPr>
        <p:graphicFrame>
          <p:nvGraphicFramePr>
            <p:cNvPr id="50188" name="Object 12"/>
            <p:cNvGraphicFramePr>
              <a:graphicFrameLocks noChangeAspect="1"/>
            </p:cNvGraphicFramePr>
            <p:nvPr/>
          </p:nvGraphicFramePr>
          <p:xfrm>
            <a:off x="567" y="2795"/>
            <a:ext cx="614" cy="862"/>
          </p:xfrm>
          <a:graphic>
            <a:graphicData uri="http://schemas.openxmlformats.org/presentationml/2006/ole">
              <mc:AlternateContent xmlns:mc="http://schemas.openxmlformats.org/markup-compatibility/2006">
                <mc:Choice xmlns:v="urn:schemas-microsoft-com:vml" Requires="v">
                  <p:oleObj spid="_x0000_s5123" r:id="rId5" imgW="492760" imgH="695960" progId="ChemDraw.Document.4.5">
                    <p:embed/>
                  </p:oleObj>
                </mc:Choice>
                <mc:Fallback>
                  <p:oleObj r:id="rId5" imgW="492760" imgH="695960" progId="ChemDraw.Document.4.5">
                    <p:embed/>
                    <p:pic>
                      <p:nvPicPr>
                        <p:cNvPr id="50188"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 y="2795"/>
                          <a:ext cx="614" cy="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96" name="Rectangle 20"/>
            <p:cNvSpPr>
              <a:spLocks noChangeArrowheads="1"/>
            </p:cNvSpPr>
            <p:nvPr/>
          </p:nvSpPr>
          <p:spPr bwMode="auto">
            <a:xfrm>
              <a:off x="204" y="3738"/>
              <a:ext cx="143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solidFill>
                    <a:prstClr val="black"/>
                  </a:solidFill>
                  <a:latin typeface="Calibri"/>
                  <a:cs typeface="Times New Roman" pitchFamily="18" charset="0"/>
                </a:rPr>
                <a:t>Η ρίζα </a:t>
              </a:r>
              <a:r>
                <a:rPr lang="en-US">
                  <a:solidFill>
                    <a:prstClr val="black"/>
                  </a:solidFill>
                  <a:latin typeface="Calibri"/>
                  <a:cs typeface="Times New Roman" pitchFamily="18" charset="0"/>
                </a:rPr>
                <a:t>C</a:t>
              </a:r>
              <a:r>
                <a:rPr lang="en-GB" baseline="-30000">
                  <a:solidFill>
                    <a:prstClr val="black"/>
                  </a:solidFill>
                  <a:latin typeface="Calibri"/>
                  <a:cs typeface="Times New Roman" pitchFamily="18" charset="0"/>
                </a:rPr>
                <a:t>6</a:t>
              </a:r>
              <a:r>
                <a:rPr lang="en-US">
                  <a:solidFill>
                    <a:prstClr val="black"/>
                  </a:solidFill>
                  <a:latin typeface="Calibri"/>
                  <a:cs typeface="Times New Roman" pitchFamily="18" charset="0"/>
                </a:rPr>
                <a:t>H</a:t>
              </a:r>
              <a:r>
                <a:rPr lang="en-GB" baseline="-30000">
                  <a:solidFill>
                    <a:prstClr val="black"/>
                  </a:solidFill>
                  <a:latin typeface="Calibri"/>
                  <a:cs typeface="Times New Roman" pitchFamily="18" charset="0"/>
                </a:rPr>
                <a:t>5</a:t>
              </a:r>
              <a:r>
                <a:rPr lang="en-GB">
                  <a:solidFill>
                    <a:prstClr val="black"/>
                  </a:solidFill>
                  <a:latin typeface="Calibri"/>
                  <a:cs typeface="Times New Roman" pitchFamily="18" charset="0"/>
                </a:rPr>
                <a:t>- φαινύλιο</a:t>
              </a:r>
              <a:r>
                <a:rPr lang="en-GB">
                  <a:solidFill>
                    <a:prstClr val="black"/>
                  </a:solidFill>
                  <a:latin typeface="Calibri"/>
                </a:rPr>
                <a:t> </a:t>
              </a:r>
            </a:p>
          </p:txBody>
        </p:sp>
      </p:grpSp>
      <p:grpSp>
        <p:nvGrpSpPr>
          <p:cNvPr id="50200" name="Group 24"/>
          <p:cNvGrpSpPr>
            <a:grpSpLocks/>
          </p:cNvGrpSpPr>
          <p:nvPr/>
        </p:nvGrpSpPr>
        <p:grpSpPr bwMode="auto">
          <a:xfrm>
            <a:off x="4656139" y="4652962"/>
            <a:ext cx="2962275" cy="1577974"/>
            <a:chOff x="1746" y="2931"/>
            <a:chExt cx="1866" cy="994"/>
          </a:xfrm>
        </p:grpSpPr>
        <p:graphicFrame>
          <p:nvGraphicFramePr>
            <p:cNvPr id="50190" name="Object 14"/>
            <p:cNvGraphicFramePr>
              <a:graphicFrameLocks noChangeAspect="1"/>
            </p:cNvGraphicFramePr>
            <p:nvPr/>
          </p:nvGraphicFramePr>
          <p:xfrm>
            <a:off x="2200" y="2931"/>
            <a:ext cx="1089" cy="765"/>
          </p:xfrm>
          <a:graphic>
            <a:graphicData uri="http://schemas.openxmlformats.org/presentationml/2006/ole">
              <mc:AlternateContent xmlns:mc="http://schemas.openxmlformats.org/markup-compatibility/2006">
                <mc:Choice xmlns:v="urn:schemas-microsoft-com:vml" Requires="v">
                  <p:oleObj spid="_x0000_s5124" r:id="rId7" imgW="797560" imgH="558800" progId="ChemDraw.Document.4.5">
                    <p:embed/>
                  </p:oleObj>
                </mc:Choice>
                <mc:Fallback>
                  <p:oleObj r:id="rId7" imgW="797560" imgH="558800" progId="ChemDraw.Document.4.5">
                    <p:embed/>
                    <p:pic>
                      <p:nvPicPr>
                        <p:cNvPr id="5019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0" y="2931"/>
                          <a:ext cx="1089" cy="7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99" name="Rectangle 23"/>
            <p:cNvSpPr>
              <a:spLocks noChangeArrowheads="1"/>
            </p:cNvSpPr>
            <p:nvPr/>
          </p:nvSpPr>
          <p:spPr bwMode="auto">
            <a:xfrm>
              <a:off x="1746" y="3692"/>
              <a:ext cx="186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solidFill>
                    <a:prstClr val="black"/>
                  </a:solidFill>
                  <a:latin typeface="Calibri"/>
                  <a:cs typeface="Times New Roman" pitchFamily="18" charset="0"/>
                </a:rPr>
                <a:t>μεθυλοβενζόλιο ή τολουόλιο</a:t>
              </a:r>
              <a:r>
                <a:rPr lang="en-US">
                  <a:solidFill>
                    <a:prstClr val="black"/>
                  </a:solidFill>
                  <a:latin typeface="Calibri"/>
                </a:rPr>
                <a:t> </a:t>
              </a:r>
            </a:p>
          </p:txBody>
        </p:sp>
      </p:grpSp>
      <p:grpSp>
        <p:nvGrpSpPr>
          <p:cNvPr id="50203" name="Group 27"/>
          <p:cNvGrpSpPr>
            <a:grpSpLocks/>
          </p:cNvGrpSpPr>
          <p:nvPr/>
        </p:nvGrpSpPr>
        <p:grpSpPr bwMode="auto">
          <a:xfrm>
            <a:off x="7824788" y="4724402"/>
            <a:ext cx="2159000" cy="1506538"/>
            <a:chOff x="3833" y="2976"/>
            <a:chExt cx="1360" cy="949"/>
          </a:xfrm>
        </p:grpSpPr>
        <p:graphicFrame>
          <p:nvGraphicFramePr>
            <p:cNvPr id="50192" name="Object 16"/>
            <p:cNvGraphicFramePr>
              <a:graphicFrameLocks noChangeAspect="1"/>
            </p:cNvGraphicFramePr>
            <p:nvPr/>
          </p:nvGraphicFramePr>
          <p:xfrm>
            <a:off x="3923" y="2976"/>
            <a:ext cx="1270" cy="720"/>
          </p:xfrm>
          <a:graphic>
            <a:graphicData uri="http://schemas.openxmlformats.org/presentationml/2006/ole">
              <mc:AlternateContent xmlns:mc="http://schemas.openxmlformats.org/markup-compatibility/2006">
                <mc:Choice xmlns:v="urn:schemas-microsoft-com:vml" Requires="v">
                  <p:oleObj spid="_x0000_s5125" r:id="rId9" imgW="990600" imgH="558800" progId="ChemDraw.Document.4.5">
                    <p:embed/>
                  </p:oleObj>
                </mc:Choice>
                <mc:Fallback>
                  <p:oleObj r:id="rId9" imgW="990600" imgH="558800" progId="ChemDraw.Document.4.5">
                    <p:embed/>
                    <p:pic>
                      <p:nvPicPr>
                        <p:cNvPr id="50192"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3" y="2976"/>
                          <a:ext cx="1270" cy="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202" name="Rectangle 26"/>
            <p:cNvSpPr>
              <a:spLocks noChangeArrowheads="1"/>
            </p:cNvSpPr>
            <p:nvPr/>
          </p:nvSpPr>
          <p:spPr bwMode="auto">
            <a:xfrm>
              <a:off x="3833" y="3692"/>
              <a:ext cx="108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solidFill>
                    <a:prstClr val="black"/>
                  </a:solidFill>
                  <a:latin typeface="Calibri"/>
                  <a:cs typeface="Times New Roman" pitchFamily="18" charset="0"/>
                </a:rPr>
                <a:t>αιθυλοβενζόλιο</a:t>
              </a:r>
              <a:r>
                <a:rPr lang="en-US">
                  <a:solidFill>
                    <a:prstClr val="black"/>
                  </a:solidFill>
                  <a:latin typeface="Calibri"/>
                </a:rPr>
                <a:t> </a:t>
              </a:r>
            </a:p>
          </p:txBody>
        </p:sp>
      </p:grpSp>
    </p:spTree>
    <p:extLst>
      <p:ext uri="{BB962C8B-B14F-4D97-AF65-F5344CB8AC3E}">
        <p14:creationId xmlns:p14="http://schemas.microsoft.com/office/powerpoint/2010/main" val="4036390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0186"/>
                                        </p:tgtEl>
                                        <p:attrNameLst>
                                          <p:attrName>style.visibility</p:attrName>
                                        </p:attrNameLst>
                                      </p:cBhvr>
                                      <p:to>
                                        <p:strVal val="visible"/>
                                      </p:to>
                                    </p:set>
                                    <p:animEffect transition="in" filter="strips(downRight)">
                                      <p:cBhvr>
                                        <p:cTn id="7" dur="500"/>
                                        <p:tgtEl>
                                          <p:spTgt spid="50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50185"/>
                                        </p:tgtEl>
                                        <p:attrNameLst>
                                          <p:attrName>style.visibility</p:attrName>
                                        </p:attrNameLst>
                                      </p:cBhvr>
                                      <p:to>
                                        <p:strVal val="visible"/>
                                      </p:to>
                                    </p:set>
                                    <p:animEffect transition="in" filter="strips(downRight)">
                                      <p:cBhvr>
                                        <p:cTn id="12" dur="500"/>
                                        <p:tgtEl>
                                          <p:spTgt spid="501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nodeType="clickEffect">
                                  <p:stCondLst>
                                    <p:cond delay="0"/>
                                  </p:stCondLst>
                                  <p:childTnLst>
                                    <p:set>
                                      <p:cBhvr>
                                        <p:cTn id="16" dur="1" fill="hold">
                                          <p:stCondLst>
                                            <p:cond delay="0"/>
                                          </p:stCondLst>
                                        </p:cTn>
                                        <p:tgtEl>
                                          <p:spTgt spid="50197"/>
                                        </p:tgtEl>
                                        <p:attrNameLst>
                                          <p:attrName>style.visibility</p:attrName>
                                        </p:attrNameLst>
                                      </p:cBhvr>
                                      <p:to>
                                        <p:strVal val="visible"/>
                                      </p:to>
                                    </p:set>
                                    <p:animScale>
                                      <p:cBhvr>
                                        <p:cTn id="17" dur="1000" decel="50000" fill="hold">
                                          <p:stCondLst>
                                            <p:cond delay="0"/>
                                          </p:stCondLst>
                                        </p:cTn>
                                        <p:tgtEl>
                                          <p:spTgt spid="501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0197"/>
                                        </p:tgtEl>
                                        <p:attrNameLst>
                                          <p:attrName>ppt_x</p:attrName>
                                          <p:attrName>ppt_y</p:attrName>
                                        </p:attrNameLst>
                                      </p:cBhvr>
                                    </p:animMotion>
                                    <p:animEffect transition="in" filter="fade">
                                      <p:cBhvr>
                                        <p:cTn id="19" dur="1000"/>
                                        <p:tgtEl>
                                          <p:spTgt spid="501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2" presetClass="entr" presetSubtype="0" fill="hold" nodeType="clickEffect">
                                  <p:stCondLst>
                                    <p:cond delay="0"/>
                                  </p:stCondLst>
                                  <p:childTnLst>
                                    <p:set>
                                      <p:cBhvr>
                                        <p:cTn id="23" dur="1" fill="hold">
                                          <p:stCondLst>
                                            <p:cond delay="0"/>
                                          </p:stCondLst>
                                        </p:cTn>
                                        <p:tgtEl>
                                          <p:spTgt spid="50200"/>
                                        </p:tgtEl>
                                        <p:attrNameLst>
                                          <p:attrName>style.visibility</p:attrName>
                                        </p:attrNameLst>
                                      </p:cBhvr>
                                      <p:to>
                                        <p:strVal val="visible"/>
                                      </p:to>
                                    </p:set>
                                    <p:animScale>
                                      <p:cBhvr>
                                        <p:cTn id="24" dur="1000" decel="50000" fill="hold">
                                          <p:stCondLst>
                                            <p:cond delay="0"/>
                                          </p:stCondLst>
                                        </p:cTn>
                                        <p:tgtEl>
                                          <p:spTgt spid="502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0200"/>
                                        </p:tgtEl>
                                        <p:attrNameLst>
                                          <p:attrName>ppt_x</p:attrName>
                                          <p:attrName>ppt_y</p:attrName>
                                        </p:attrNameLst>
                                      </p:cBhvr>
                                    </p:animMotion>
                                    <p:animEffect transition="in" filter="fade">
                                      <p:cBhvr>
                                        <p:cTn id="26" dur="1000"/>
                                        <p:tgtEl>
                                          <p:spTgt spid="5020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2" presetClass="entr" presetSubtype="0" fill="hold" nodeType="clickEffect">
                                  <p:stCondLst>
                                    <p:cond delay="0"/>
                                  </p:stCondLst>
                                  <p:childTnLst>
                                    <p:set>
                                      <p:cBhvr>
                                        <p:cTn id="30" dur="1" fill="hold">
                                          <p:stCondLst>
                                            <p:cond delay="0"/>
                                          </p:stCondLst>
                                        </p:cTn>
                                        <p:tgtEl>
                                          <p:spTgt spid="50203"/>
                                        </p:tgtEl>
                                        <p:attrNameLst>
                                          <p:attrName>style.visibility</p:attrName>
                                        </p:attrNameLst>
                                      </p:cBhvr>
                                      <p:to>
                                        <p:strVal val="visible"/>
                                      </p:to>
                                    </p:set>
                                    <p:animScale>
                                      <p:cBhvr>
                                        <p:cTn id="31" dur="1000" decel="50000" fill="hold">
                                          <p:stCondLst>
                                            <p:cond delay="0"/>
                                          </p:stCondLst>
                                        </p:cTn>
                                        <p:tgtEl>
                                          <p:spTgt spid="502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50203"/>
                                        </p:tgtEl>
                                        <p:attrNameLst>
                                          <p:attrName>ppt_x</p:attrName>
                                          <p:attrName>ppt_y</p:attrName>
                                        </p:attrNameLst>
                                      </p:cBhvr>
                                    </p:animMotion>
                                    <p:animEffect transition="in" filter="fade">
                                      <p:cBhvr>
                                        <p:cTn id="33" dur="1000"/>
                                        <p:tgtEl>
                                          <p:spTgt spid="50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ChangeArrowheads="1"/>
          </p:cNvSpPr>
          <p:nvPr/>
        </p:nvSpPr>
        <p:spPr bwMode="auto">
          <a:xfrm>
            <a:off x="1847851" y="260350"/>
            <a:ext cx="86407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b="1">
                <a:solidFill>
                  <a:srgbClr val="0033CC"/>
                </a:solidFill>
                <a:latin typeface="Calibri"/>
                <a:cs typeface="Times New Roman" pitchFamily="18" charset="0"/>
              </a:rPr>
              <a:t>2.8 Ατμοσφαιρική ρύπανση – Φαινόμενο θερμοκηπίου </a:t>
            </a:r>
          </a:p>
          <a:p>
            <a:r>
              <a:rPr lang="en-GB" sz="2800" b="1">
                <a:solidFill>
                  <a:srgbClr val="0033CC"/>
                </a:solidFill>
                <a:latin typeface="Calibri"/>
                <a:cs typeface="Times New Roman" pitchFamily="18" charset="0"/>
              </a:rPr>
              <a:t>- Τρύπα όζοντος</a:t>
            </a:r>
            <a:r>
              <a:rPr lang="en-GB">
                <a:solidFill>
                  <a:prstClr val="black"/>
                </a:solidFill>
                <a:latin typeface="Calibri"/>
              </a:rPr>
              <a:t> </a:t>
            </a:r>
          </a:p>
        </p:txBody>
      </p:sp>
      <p:sp>
        <p:nvSpPr>
          <p:cNvPr id="51207" name="Rectangle 7"/>
          <p:cNvSpPr>
            <a:spLocks noChangeArrowheads="1"/>
          </p:cNvSpPr>
          <p:nvPr/>
        </p:nvSpPr>
        <p:spPr bwMode="auto">
          <a:xfrm>
            <a:off x="2566989" y="1196976"/>
            <a:ext cx="3633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800" b="1">
                <a:solidFill>
                  <a:srgbClr val="0033CC"/>
                </a:solidFill>
                <a:latin typeface="Calibri"/>
                <a:cs typeface="Times New Roman" pitchFamily="18" charset="0"/>
              </a:rPr>
              <a:t>Φωτοχημική ρύπανση</a:t>
            </a:r>
            <a:r>
              <a:rPr lang="en-US">
                <a:solidFill>
                  <a:prstClr val="black"/>
                </a:solidFill>
                <a:latin typeface="Calibri"/>
              </a:rPr>
              <a:t> </a:t>
            </a:r>
          </a:p>
        </p:txBody>
      </p:sp>
      <p:sp>
        <p:nvSpPr>
          <p:cNvPr id="51208" name="Rectangle 8"/>
          <p:cNvSpPr>
            <a:spLocks noChangeArrowheads="1"/>
          </p:cNvSpPr>
          <p:nvPr/>
        </p:nvSpPr>
        <p:spPr bwMode="auto">
          <a:xfrm>
            <a:off x="1992314" y="1746975"/>
            <a:ext cx="770413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b="1">
                <a:solidFill>
                  <a:prstClr val="black"/>
                </a:solidFill>
                <a:latin typeface="Calibri"/>
              </a:rPr>
              <a:t>Ο αέρας αποτελείται κυρίως από άζωτο (78% v/v), οξυγόνο (21% v/v), διοξείδιο του άνθρακα (0,03% v/v) και ευγενή αέρια (0,9% v/v). Ατμοσφαιρική ρύπανση είναι η αλλοίωση της παραπάνω σύστασης (ποιοτικής και ποσοτικής), που μπορεί να έχει βλαβερές επιπτώσεις στην ανθρώπινη υγεία, στους ζωντανούς οργανισμούς, καθώς και στο υλικό και πολιτισμικό περιβάλλον.</a:t>
            </a:r>
            <a:r>
              <a:rPr lang="en-US" b="1">
                <a:solidFill>
                  <a:prstClr val="black"/>
                </a:solidFill>
                <a:latin typeface="Calibri"/>
              </a:rPr>
              <a:t> </a:t>
            </a:r>
          </a:p>
        </p:txBody>
      </p:sp>
      <p:sp>
        <p:nvSpPr>
          <p:cNvPr id="51210" name="Rectangle 10"/>
          <p:cNvSpPr>
            <a:spLocks noChangeArrowheads="1"/>
          </p:cNvSpPr>
          <p:nvPr/>
        </p:nvSpPr>
        <p:spPr bwMode="auto">
          <a:xfrm>
            <a:off x="1524001" y="26871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graphicFrame>
        <p:nvGraphicFramePr>
          <p:cNvPr id="51209" name="Object 9"/>
          <p:cNvGraphicFramePr>
            <a:graphicFrameLocks noChangeAspect="1"/>
          </p:cNvGraphicFramePr>
          <p:nvPr/>
        </p:nvGraphicFramePr>
        <p:xfrm>
          <a:off x="1992313" y="3573464"/>
          <a:ext cx="3529012" cy="2549525"/>
        </p:xfrm>
        <a:graphic>
          <a:graphicData uri="http://schemas.openxmlformats.org/presentationml/2006/ole">
            <mc:AlternateContent xmlns:mc="http://schemas.openxmlformats.org/markup-compatibility/2006">
              <mc:Choice xmlns:v="urn:schemas-microsoft-com:vml" Requires="v">
                <p:oleObj spid="_x0000_s6146" r:id="rId3" imgW="5952381" imgH="4315427" progId="MSPhotoEd.3">
                  <p:embed/>
                </p:oleObj>
              </mc:Choice>
              <mc:Fallback>
                <p:oleObj r:id="rId3" imgW="5952381" imgH="4315427" progId="MSPhotoEd.3">
                  <p:embed/>
                  <p:pic>
                    <p:nvPicPr>
                      <p:cNvPr id="51209"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3573464"/>
                        <a:ext cx="3529012" cy="254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2" name="Rectangle 12"/>
          <p:cNvSpPr>
            <a:spLocks noChangeArrowheads="1"/>
          </p:cNvSpPr>
          <p:nvPr/>
        </p:nvSpPr>
        <p:spPr bwMode="auto">
          <a:xfrm>
            <a:off x="1524001" y="26633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solidFill>
                <a:prstClr val="black"/>
              </a:solidFill>
              <a:latin typeface="Calibri"/>
            </a:endParaRPr>
          </a:p>
        </p:txBody>
      </p:sp>
      <p:graphicFrame>
        <p:nvGraphicFramePr>
          <p:cNvPr id="51211" name="Object 11"/>
          <p:cNvGraphicFramePr>
            <a:graphicFrameLocks noChangeAspect="1"/>
          </p:cNvGraphicFramePr>
          <p:nvPr/>
        </p:nvGraphicFramePr>
        <p:xfrm>
          <a:off x="6383338" y="3573464"/>
          <a:ext cx="3384550" cy="2549525"/>
        </p:xfrm>
        <a:graphic>
          <a:graphicData uri="http://schemas.openxmlformats.org/presentationml/2006/ole">
            <mc:AlternateContent xmlns:mc="http://schemas.openxmlformats.org/markup-compatibility/2006">
              <mc:Choice xmlns:v="urn:schemas-microsoft-com:vml" Requires="v">
                <p:oleObj spid="_x0000_s6147" r:id="rId5" imgW="5990476" imgH="4505954" progId="MSPhotoEd.3">
                  <p:embed/>
                </p:oleObj>
              </mc:Choice>
              <mc:Fallback>
                <p:oleObj r:id="rId5" imgW="5990476" imgH="4505954" progId="MSPhotoEd.3">
                  <p:embed/>
                  <p:pic>
                    <p:nvPicPr>
                      <p:cNvPr id="51211"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3338" y="3573464"/>
                        <a:ext cx="3384550" cy="254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3" name="AutoShape 13"/>
          <p:cNvSpPr>
            <a:spLocks noChangeArrowheads="1"/>
          </p:cNvSpPr>
          <p:nvPr/>
        </p:nvSpPr>
        <p:spPr bwMode="auto">
          <a:xfrm>
            <a:off x="5735639" y="4724401"/>
            <a:ext cx="504825" cy="360363"/>
          </a:xfrm>
          <a:prstGeom prst="rightArrow">
            <a:avLst>
              <a:gd name="adj1" fmla="val 50000"/>
              <a:gd name="adj2" fmla="val 350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solidFill>
                <a:prstClr val="black"/>
              </a:solidFill>
              <a:latin typeface="Calibri"/>
            </a:endParaRPr>
          </a:p>
        </p:txBody>
      </p:sp>
    </p:spTree>
    <p:extLst>
      <p:ext uri="{BB962C8B-B14F-4D97-AF65-F5344CB8AC3E}">
        <p14:creationId xmlns:p14="http://schemas.microsoft.com/office/powerpoint/2010/main" val="1910147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animEffect transition="in" filter="strips(downRight)">
                                      <p:cBhvr>
                                        <p:cTn id="7" dur="500"/>
                                        <p:tgtEl>
                                          <p:spTgt spid="512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51209"/>
                                        </p:tgtEl>
                                        <p:attrNameLst>
                                          <p:attrName>style.visibility</p:attrName>
                                        </p:attrNameLst>
                                      </p:cBhvr>
                                      <p:to>
                                        <p:strVal val="visible"/>
                                      </p:to>
                                    </p:set>
                                    <p:animEffect transition="in" filter="diamond(out)">
                                      <p:cBhvr>
                                        <p:cTn id="12" dur="2000"/>
                                        <p:tgtEl>
                                          <p:spTgt spid="512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1213"/>
                                        </p:tgtEl>
                                        <p:attrNameLst>
                                          <p:attrName>style.visibility</p:attrName>
                                        </p:attrNameLst>
                                      </p:cBhvr>
                                      <p:to>
                                        <p:strVal val="visible"/>
                                      </p:to>
                                    </p:set>
                                    <p:animEffect transition="in" filter="strips(downRight)">
                                      <p:cBhvr>
                                        <p:cTn id="17" dur="500"/>
                                        <p:tgtEl>
                                          <p:spTgt spid="512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32" fill="hold" nodeType="clickEffect">
                                  <p:stCondLst>
                                    <p:cond delay="0"/>
                                  </p:stCondLst>
                                  <p:childTnLst>
                                    <p:set>
                                      <p:cBhvr>
                                        <p:cTn id="21" dur="1" fill="hold">
                                          <p:stCondLst>
                                            <p:cond delay="0"/>
                                          </p:stCondLst>
                                        </p:cTn>
                                        <p:tgtEl>
                                          <p:spTgt spid="51211"/>
                                        </p:tgtEl>
                                        <p:attrNameLst>
                                          <p:attrName>style.visibility</p:attrName>
                                        </p:attrNameLst>
                                      </p:cBhvr>
                                      <p:to>
                                        <p:strVal val="visible"/>
                                      </p:to>
                                    </p:set>
                                    <p:animEffect transition="in" filter="diamond(out)">
                                      <p:cBhvr>
                                        <p:cTn id="22" dur="2000"/>
                                        <p:tgtEl>
                                          <p:spTgt spid="51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p:bldP spid="512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1847851" y="260350"/>
            <a:ext cx="86407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b="1">
                <a:solidFill>
                  <a:srgbClr val="0033CC"/>
                </a:solidFill>
                <a:latin typeface="Calibri"/>
                <a:cs typeface="Times New Roman" pitchFamily="18" charset="0"/>
              </a:rPr>
              <a:t>2.8 Ατμοσφαιρική ρύπανση – Φαινόμενο θερμοκηπίου </a:t>
            </a:r>
          </a:p>
          <a:p>
            <a:r>
              <a:rPr lang="en-GB" sz="2800" b="1">
                <a:solidFill>
                  <a:srgbClr val="0033CC"/>
                </a:solidFill>
                <a:latin typeface="Calibri"/>
                <a:cs typeface="Times New Roman" pitchFamily="18" charset="0"/>
              </a:rPr>
              <a:t>- Τρύπα όζοντος</a:t>
            </a:r>
            <a:r>
              <a:rPr lang="en-GB">
                <a:solidFill>
                  <a:prstClr val="black"/>
                </a:solidFill>
                <a:latin typeface="Calibri"/>
              </a:rPr>
              <a:t> </a:t>
            </a:r>
          </a:p>
        </p:txBody>
      </p:sp>
      <p:sp>
        <p:nvSpPr>
          <p:cNvPr id="52229" name="Rectangle 5"/>
          <p:cNvSpPr>
            <a:spLocks noChangeArrowheads="1"/>
          </p:cNvSpPr>
          <p:nvPr/>
        </p:nvSpPr>
        <p:spPr bwMode="auto">
          <a:xfrm>
            <a:off x="2063751" y="1593007"/>
            <a:ext cx="77057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b="1">
                <a:solidFill>
                  <a:prstClr val="black"/>
                </a:solidFill>
                <a:latin typeface="Calibri"/>
              </a:rPr>
              <a:t>Τα υγρά και στερεά καύσιμα, καθώς καίγονται, επιβαρύνουν την ατμόσφαιρα με πολλούς ρυπαντές, όπως τα </a:t>
            </a:r>
            <a:r>
              <a:rPr lang="en-GB" b="1" i="1">
                <a:solidFill>
                  <a:prstClr val="black"/>
                </a:solidFill>
                <a:latin typeface="Calibri"/>
              </a:rPr>
              <a:t>αιωρούμενα σωματίδια</a:t>
            </a:r>
            <a:r>
              <a:rPr lang="en-GB" b="1">
                <a:solidFill>
                  <a:prstClr val="black"/>
                </a:solidFill>
                <a:latin typeface="Calibri"/>
              </a:rPr>
              <a:t>, το μονοξείδιο του αζώτου (</a:t>
            </a:r>
            <a:r>
              <a:rPr lang="en-GB" b="1" i="1">
                <a:solidFill>
                  <a:prstClr val="black"/>
                </a:solidFill>
                <a:latin typeface="Calibri"/>
              </a:rPr>
              <a:t>ΝΟ</a:t>
            </a:r>
            <a:r>
              <a:rPr lang="en-GB" b="1">
                <a:solidFill>
                  <a:prstClr val="black"/>
                </a:solidFill>
                <a:latin typeface="Calibri"/>
              </a:rPr>
              <a:t>), το διοξείδιο του θείου (</a:t>
            </a:r>
            <a:r>
              <a:rPr lang="en-GB" b="1" i="1">
                <a:solidFill>
                  <a:prstClr val="black"/>
                </a:solidFill>
                <a:latin typeface="Calibri"/>
              </a:rPr>
              <a:t>SO2</a:t>
            </a:r>
            <a:r>
              <a:rPr lang="en-GB" b="1">
                <a:solidFill>
                  <a:prstClr val="black"/>
                </a:solidFill>
                <a:latin typeface="Calibri"/>
              </a:rPr>
              <a:t>), το μονοξείδιο του άνθρακα (CO), </a:t>
            </a:r>
            <a:r>
              <a:rPr lang="en-GB" b="1" i="1">
                <a:solidFill>
                  <a:prstClr val="black"/>
                </a:solidFill>
                <a:latin typeface="Calibri"/>
              </a:rPr>
              <a:t>άκαυστοι υδρογονάνθρακες</a:t>
            </a:r>
            <a:r>
              <a:rPr lang="en-GB" b="1">
                <a:solidFill>
                  <a:prstClr val="black"/>
                </a:solidFill>
                <a:latin typeface="Calibri"/>
              </a:rPr>
              <a:t> και άλλους. Οι ενώσεις αυτές, που χαρακτηρίζονται </a:t>
            </a:r>
            <a:r>
              <a:rPr lang="en-GB" b="1" i="1">
                <a:solidFill>
                  <a:prstClr val="black"/>
                </a:solidFill>
                <a:latin typeface="Calibri"/>
              </a:rPr>
              <a:t>πρωτογενείς ρυπαντές</a:t>
            </a:r>
            <a:r>
              <a:rPr lang="en-GB" b="1">
                <a:solidFill>
                  <a:prstClr val="black"/>
                </a:solidFill>
                <a:latin typeface="Calibri"/>
              </a:rPr>
              <a:t>, υπό την επίδραση της ηλιακής ακτινοβολίας, σχηματίζουν άλλους ρυπαντές, τους </a:t>
            </a:r>
            <a:r>
              <a:rPr lang="en-GB" b="1" i="1">
                <a:solidFill>
                  <a:prstClr val="black"/>
                </a:solidFill>
                <a:latin typeface="Calibri"/>
              </a:rPr>
              <a:t>δευτερογενείς</a:t>
            </a:r>
            <a:r>
              <a:rPr lang="en-GB" b="1">
                <a:solidFill>
                  <a:prstClr val="black"/>
                </a:solidFill>
                <a:latin typeface="Calibri"/>
              </a:rPr>
              <a:t>, όπως είναι το όζον (Ο3), διάφορες </a:t>
            </a:r>
            <a:r>
              <a:rPr lang="en-GB" b="1" i="1">
                <a:solidFill>
                  <a:prstClr val="black"/>
                </a:solidFill>
                <a:latin typeface="Calibri"/>
              </a:rPr>
              <a:t>αλδεΰδες</a:t>
            </a:r>
            <a:r>
              <a:rPr lang="en-GB" b="1">
                <a:solidFill>
                  <a:prstClr val="black"/>
                </a:solidFill>
                <a:latin typeface="Calibri"/>
              </a:rPr>
              <a:t>, τα πολύπλοκα </a:t>
            </a:r>
            <a:r>
              <a:rPr lang="en-GB" b="1" i="1">
                <a:solidFill>
                  <a:prstClr val="black"/>
                </a:solidFill>
                <a:latin typeface="Calibri"/>
              </a:rPr>
              <a:t>PAN’s</a:t>
            </a:r>
            <a:r>
              <a:rPr lang="en-GB" b="1">
                <a:solidFill>
                  <a:prstClr val="black"/>
                </a:solidFill>
                <a:latin typeface="Calibri"/>
              </a:rPr>
              <a:t> (νιτρικά υπεροξυακετύλια) κλπ.</a:t>
            </a:r>
            <a:r>
              <a:rPr lang="en-US" b="1">
                <a:solidFill>
                  <a:prstClr val="black"/>
                </a:solidFill>
                <a:latin typeface="Calibri"/>
              </a:rPr>
              <a:t> </a:t>
            </a:r>
          </a:p>
        </p:txBody>
      </p:sp>
      <p:graphicFrame>
        <p:nvGraphicFramePr>
          <p:cNvPr id="52230" name="Object 6"/>
          <p:cNvGraphicFramePr>
            <a:graphicFrameLocks noChangeAspect="1"/>
          </p:cNvGraphicFramePr>
          <p:nvPr/>
        </p:nvGraphicFramePr>
        <p:xfrm>
          <a:off x="3359151" y="4149725"/>
          <a:ext cx="5040313" cy="730250"/>
        </p:xfrm>
        <a:graphic>
          <a:graphicData uri="http://schemas.openxmlformats.org/presentationml/2006/ole">
            <mc:AlternateContent xmlns:mc="http://schemas.openxmlformats.org/markup-compatibility/2006">
              <mc:Choice xmlns:v="urn:schemas-microsoft-com:vml" Requires="v">
                <p:oleObj spid="_x0000_s7170" name="Equation" r:id="rId3" imgW="1574640" imgH="228600" progId="Equation.3">
                  <p:embed/>
                </p:oleObj>
              </mc:Choice>
              <mc:Fallback>
                <p:oleObj name="Equation" r:id="rId3" imgW="1574640" imgH="228600" progId="Equation.3">
                  <p:embed/>
                  <p:pic>
                    <p:nvPicPr>
                      <p:cNvPr id="5223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51" y="4149725"/>
                        <a:ext cx="50403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231" name="Object 7"/>
          <p:cNvGraphicFramePr>
            <a:graphicFrameLocks noChangeAspect="1"/>
          </p:cNvGraphicFramePr>
          <p:nvPr/>
        </p:nvGraphicFramePr>
        <p:xfrm>
          <a:off x="3432176" y="5300663"/>
          <a:ext cx="4824413" cy="817562"/>
        </p:xfrm>
        <a:graphic>
          <a:graphicData uri="http://schemas.openxmlformats.org/presentationml/2006/ole">
            <mc:AlternateContent xmlns:mc="http://schemas.openxmlformats.org/markup-compatibility/2006">
              <mc:Choice xmlns:v="urn:schemas-microsoft-com:vml" Requires="v">
                <p:oleObj spid="_x0000_s7171" name="Equation" r:id="rId5" imgW="1371600" imgH="241200" progId="Equation.3">
                  <p:embed/>
                </p:oleObj>
              </mc:Choice>
              <mc:Fallback>
                <p:oleObj name="Equation" r:id="rId5" imgW="1371600" imgH="241200" progId="Equation.3">
                  <p:embed/>
                  <p:pic>
                    <p:nvPicPr>
                      <p:cNvPr id="5223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2176" y="5300663"/>
                        <a:ext cx="482441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4396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strips(downRight)">
                                      <p:cBhvr>
                                        <p:cTn id="7" dur="500"/>
                                        <p:tgtEl>
                                          <p:spTgt spid="522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223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52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1847851" y="260350"/>
            <a:ext cx="86407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b="1">
                <a:solidFill>
                  <a:srgbClr val="0033CC"/>
                </a:solidFill>
                <a:latin typeface="Calibri"/>
                <a:cs typeface="Times New Roman" pitchFamily="18" charset="0"/>
              </a:rPr>
              <a:t>2.8 Ατμοσφαιρική ρύπανση – Φαινόμενο θερμοκηπίου </a:t>
            </a:r>
          </a:p>
          <a:p>
            <a:r>
              <a:rPr lang="en-GB" sz="2800" b="1">
                <a:solidFill>
                  <a:srgbClr val="0033CC"/>
                </a:solidFill>
                <a:latin typeface="Calibri"/>
                <a:cs typeface="Times New Roman" pitchFamily="18" charset="0"/>
              </a:rPr>
              <a:t>- Τρύπα όζοντος</a:t>
            </a:r>
            <a:r>
              <a:rPr lang="en-GB">
                <a:solidFill>
                  <a:prstClr val="black"/>
                </a:solidFill>
                <a:latin typeface="Calibri"/>
              </a:rPr>
              <a:t> </a:t>
            </a:r>
          </a:p>
        </p:txBody>
      </p:sp>
      <p:sp>
        <p:nvSpPr>
          <p:cNvPr id="53253" name="Rectangle 5"/>
          <p:cNvSpPr>
            <a:spLocks noChangeArrowheads="1"/>
          </p:cNvSpPr>
          <p:nvPr/>
        </p:nvSpPr>
        <p:spPr bwMode="auto">
          <a:xfrm>
            <a:off x="2424113" y="1339207"/>
            <a:ext cx="30491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b="1">
                <a:solidFill>
                  <a:srgbClr val="0033CC"/>
                </a:solidFill>
                <a:latin typeface="Calibri"/>
              </a:rPr>
              <a:t>Όζον - Τρύπα Όζοντος</a:t>
            </a:r>
            <a:r>
              <a:rPr lang="en-US">
                <a:solidFill>
                  <a:prstClr val="black"/>
                </a:solidFill>
                <a:latin typeface="Calibri"/>
              </a:rPr>
              <a:t> </a:t>
            </a:r>
          </a:p>
        </p:txBody>
      </p:sp>
      <p:sp>
        <p:nvSpPr>
          <p:cNvPr id="53254" name="Rectangle 6"/>
          <p:cNvSpPr>
            <a:spLocks noChangeArrowheads="1"/>
          </p:cNvSpPr>
          <p:nvPr/>
        </p:nvSpPr>
        <p:spPr bwMode="auto">
          <a:xfrm>
            <a:off x="1774826" y="2046218"/>
            <a:ext cx="864076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b="1">
                <a:solidFill>
                  <a:prstClr val="black"/>
                </a:solidFill>
                <a:latin typeface="Calibri"/>
              </a:rPr>
              <a:t>Οι υψηλότερες συγκεντρώσεις όζοντος στον αέρα παρατηρούνται στη </a:t>
            </a:r>
            <a:r>
              <a:rPr lang="en-GB" b="1" i="1">
                <a:solidFill>
                  <a:prstClr val="black"/>
                </a:solidFill>
                <a:latin typeface="Calibri"/>
              </a:rPr>
              <a:t>στρατόσφαιρα σε ύψος 20-25 km</a:t>
            </a:r>
            <a:r>
              <a:rPr lang="en-GB" b="1">
                <a:solidFill>
                  <a:prstClr val="black"/>
                </a:solidFill>
                <a:latin typeface="Calibri"/>
              </a:rPr>
              <a:t> (1 :100.000). Αυτό μας προστατεύει από τις επικίνδυνες υπεριώδεις ακτινοβολίες (UV) και ιδιαίτερα από τις υπεριώδεις Β (UV-B). Οι ακτινοβολίες αυτές μπορούν να προκαλέσουν καρκίνους του δέρματος, βλάβες στους οφθαλμούς, σημαντικά προβλήματα στο ανοσοποιητικό σύστημα ή ακόμα να προκαλέσουν σημαντικές ζημιές στα οικοσυστήματα και στη γεωργία. </a:t>
            </a:r>
          </a:p>
        </p:txBody>
      </p:sp>
      <p:sp>
        <p:nvSpPr>
          <p:cNvPr id="53255" name="Rectangle 7"/>
          <p:cNvSpPr>
            <a:spLocks noChangeArrowheads="1"/>
          </p:cNvSpPr>
          <p:nvPr/>
        </p:nvSpPr>
        <p:spPr bwMode="auto">
          <a:xfrm>
            <a:off x="1847851" y="4372680"/>
            <a:ext cx="85502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b="1">
                <a:solidFill>
                  <a:prstClr val="black"/>
                </a:solidFill>
                <a:latin typeface="Calibri"/>
              </a:rPr>
              <a:t>Το όζον (Ο3) στην ατμόσφαιρα διασπάται, όταν απορροφήσει υπεριώδη ακτινοβολία. Αυτή η φυσική διαδικασία διαταράσσεται από την παρουσία ρύπων. Το χλώριο (Cl) και το βρώμιο (Br) για παράδειγμα, επιταχύνουν τη διάσπαση των μορίων του όζοντος, καταστρέφοντας έτσι τη στιβάδα του όζοντος, στην περιοχή της στρατόσφαιρας.</a:t>
            </a:r>
            <a:r>
              <a:rPr lang="en-US" b="1">
                <a:solidFill>
                  <a:prstClr val="black"/>
                </a:solidFill>
                <a:latin typeface="Calibri"/>
              </a:rPr>
              <a:t> </a:t>
            </a:r>
          </a:p>
        </p:txBody>
      </p:sp>
    </p:spTree>
    <p:extLst>
      <p:ext uri="{BB962C8B-B14F-4D97-AF65-F5344CB8AC3E}">
        <p14:creationId xmlns:p14="http://schemas.microsoft.com/office/powerpoint/2010/main" val="3946526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strips(downRight)">
                                      <p:cBhvr>
                                        <p:cTn id="7" dur="5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53255">
                                            <p:txEl>
                                              <p:pRg st="0" end="0"/>
                                            </p:txEl>
                                          </p:spTgt>
                                        </p:tgtEl>
                                        <p:attrNameLst>
                                          <p:attrName>style.visibility</p:attrName>
                                        </p:attrNameLst>
                                      </p:cBhvr>
                                      <p:to>
                                        <p:strVal val="visible"/>
                                      </p:to>
                                    </p:set>
                                    <p:animEffect transition="in" filter="strips(downRight)">
                                      <p:cBhvr>
                                        <p:cTn id="12" dur="500"/>
                                        <p:tgtEl>
                                          <p:spTgt spid="532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1847851" y="260350"/>
            <a:ext cx="86407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b="1">
                <a:solidFill>
                  <a:srgbClr val="0033CC"/>
                </a:solidFill>
                <a:latin typeface="Calibri"/>
                <a:cs typeface="Times New Roman" pitchFamily="18" charset="0"/>
              </a:rPr>
              <a:t>2.8 Ατμοσφαιρική ρύπανση – Φαινόμενο θερμοκηπίου </a:t>
            </a:r>
          </a:p>
          <a:p>
            <a:r>
              <a:rPr lang="en-GB" sz="2800" b="1">
                <a:solidFill>
                  <a:srgbClr val="0033CC"/>
                </a:solidFill>
                <a:latin typeface="Calibri"/>
                <a:cs typeface="Times New Roman" pitchFamily="18" charset="0"/>
              </a:rPr>
              <a:t>- Τρύπα όζοντος</a:t>
            </a:r>
            <a:r>
              <a:rPr lang="en-GB">
                <a:solidFill>
                  <a:prstClr val="black"/>
                </a:solidFill>
                <a:latin typeface="Calibri"/>
              </a:rPr>
              <a:t> </a:t>
            </a:r>
          </a:p>
        </p:txBody>
      </p:sp>
      <p:sp>
        <p:nvSpPr>
          <p:cNvPr id="54277" name="Rectangle 5"/>
          <p:cNvSpPr>
            <a:spLocks noChangeArrowheads="1"/>
          </p:cNvSpPr>
          <p:nvPr/>
        </p:nvSpPr>
        <p:spPr bwMode="auto">
          <a:xfrm>
            <a:off x="2424113" y="1339207"/>
            <a:ext cx="30491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b="1">
                <a:solidFill>
                  <a:srgbClr val="0033CC"/>
                </a:solidFill>
                <a:latin typeface="Calibri"/>
              </a:rPr>
              <a:t>Όζον - Τρύπα Όζοντος</a:t>
            </a:r>
            <a:r>
              <a:rPr lang="en-US">
                <a:solidFill>
                  <a:prstClr val="black"/>
                </a:solidFill>
                <a:latin typeface="Calibri"/>
              </a:rPr>
              <a:t> </a:t>
            </a:r>
          </a:p>
        </p:txBody>
      </p:sp>
      <p:sp>
        <p:nvSpPr>
          <p:cNvPr id="54291" name="Rectangle 19"/>
          <p:cNvSpPr>
            <a:spLocks noChangeArrowheads="1"/>
          </p:cNvSpPr>
          <p:nvPr/>
        </p:nvSpPr>
        <p:spPr bwMode="auto">
          <a:xfrm>
            <a:off x="3890964" y="2498725"/>
            <a:ext cx="184731" cy="369332"/>
          </a:xfrm>
          <a:prstGeom prst="rect">
            <a:avLst/>
          </a:prstGeom>
          <a:solidFill>
            <a:srgbClr val="DFDF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solidFill>
                <a:prstClr val="black"/>
              </a:solidFill>
              <a:latin typeface="Calibri"/>
            </a:endParaRPr>
          </a:p>
        </p:txBody>
      </p:sp>
      <p:graphicFrame>
        <p:nvGraphicFramePr>
          <p:cNvPr id="54357" name="Group 85"/>
          <p:cNvGraphicFramePr>
            <a:graphicFrameLocks noGrp="1"/>
          </p:cNvGraphicFramePr>
          <p:nvPr/>
        </p:nvGraphicFramePr>
        <p:xfrm>
          <a:off x="3216275" y="2276475"/>
          <a:ext cx="6408738" cy="4258628"/>
        </p:xfrm>
        <a:graphic>
          <a:graphicData uri="http://schemas.openxmlformats.org/drawingml/2006/table">
            <a:tbl>
              <a:tblPr/>
              <a:tblGrid>
                <a:gridCol w="3267075">
                  <a:extLst>
                    <a:ext uri="{9D8B030D-6E8A-4147-A177-3AD203B41FA5}">
                      <a16:colId xmlns:a16="http://schemas.microsoft.com/office/drawing/2014/main" val="20000"/>
                    </a:ext>
                  </a:extLst>
                </a:gridCol>
                <a:gridCol w="3141663">
                  <a:extLst>
                    <a:ext uri="{9D8B030D-6E8A-4147-A177-3AD203B41FA5}">
                      <a16:colId xmlns:a16="http://schemas.microsoft.com/office/drawing/2014/main" val="20001"/>
                    </a:ext>
                  </a:extLst>
                </a:gridCol>
              </a:tblGrid>
              <a:tr h="4762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l-GR" sz="2400" b="1" i="0" u="none" strike="noStrike" cap="none" normalizeH="0" baseline="0">
                          <a:ln>
                            <a:noFill/>
                          </a:ln>
                          <a:solidFill>
                            <a:srgbClr val="FFFFFF"/>
                          </a:solidFill>
                          <a:effectLst/>
                          <a:latin typeface="Arial" charset="0"/>
                          <a:ea typeface="Times New Roman" pitchFamily="18" charset="0"/>
                          <a:cs typeface="Arial" charset="0"/>
                        </a:rPr>
                        <a:t>ΔΥΟ ΣΗΜΑΝΤΙΚΟΙ ΧΛΩΡΟΦΘΟΡΑΝΘΡΑΚΕΣ</a:t>
                      </a:r>
                      <a:endParaRPr kumimoji="0" lang="el-GR" sz="24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hMerge="1">
                  <a:txBody>
                    <a:bodyPr/>
                    <a:lstStyle/>
                    <a:p>
                      <a:endParaRPr lang="el-GR"/>
                    </a:p>
                  </a:txBody>
                  <a:tcPr/>
                </a:tc>
                <a:extLst>
                  <a:ext uri="{0D108BD9-81ED-4DB2-BD59-A6C34878D82A}">
                    <a16:rowId xmlns:a16="http://schemas.microsoft.com/office/drawing/2014/main" val="10000"/>
                  </a:ext>
                </a:extLst>
              </a:tr>
              <a:tr h="47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CFC-12</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CFC-11</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FDFDF"/>
                    </a:solidFill>
                  </a:tcPr>
                </a:tc>
                <a:extLst>
                  <a:ext uri="{0D108BD9-81ED-4DB2-BD59-A6C34878D82A}">
                    <a16:rowId xmlns:a16="http://schemas.microsoft.com/office/drawing/2014/main" val="10001"/>
                  </a:ext>
                </a:extLst>
              </a:tr>
              <a:tr h="473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Freon 12</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Freon 11</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FDFDF"/>
                    </a:solidFill>
                  </a:tcPr>
                </a:tc>
                <a:extLst>
                  <a:ext uri="{0D108BD9-81ED-4DB2-BD59-A6C34878D82A}">
                    <a16:rowId xmlns:a16="http://schemas.microsoft.com/office/drawing/2014/main" val="10002"/>
                  </a:ext>
                </a:extLst>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CF</a:t>
                      </a:r>
                      <a:r>
                        <a:rPr kumimoji="0" lang="en-US" sz="2400" b="0" i="0" u="none" strike="noStrike" cap="none" normalizeH="0" baseline="-30000">
                          <a:ln>
                            <a:noFill/>
                          </a:ln>
                          <a:solidFill>
                            <a:schemeClr val="tx1"/>
                          </a:solidFill>
                          <a:effectLst/>
                          <a:latin typeface="Arial" charset="0"/>
                          <a:ea typeface="Times New Roman" pitchFamily="18" charset="0"/>
                          <a:cs typeface="Arial" charset="0"/>
                        </a:rPr>
                        <a:t>2</a:t>
                      </a:r>
                      <a:r>
                        <a:rPr kumimoji="0" lang="en-US" sz="2400" b="0" i="0" u="none" strike="noStrike" cap="none" normalizeH="0" baseline="0">
                          <a:ln>
                            <a:noFill/>
                          </a:ln>
                          <a:solidFill>
                            <a:schemeClr val="tx1"/>
                          </a:solidFill>
                          <a:effectLst/>
                          <a:latin typeface="Arial" charset="0"/>
                          <a:ea typeface="Times New Roman" pitchFamily="18" charset="0"/>
                          <a:cs typeface="Arial" charset="0"/>
                        </a:rPr>
                        <a:t>Cl</a:t>
                      </a:r>
                      <a:r>
                        <a:rPr kumimoji="0" lang="en-US" sz="2400" b="0" i="0" u="none" strike="noStrike" cap="none" normalizeH="0" baseline="-30000">
                          <a:ln>
                            <a:noFill/>
                          </a:ln>
                          <a:solidFill>
                            <a:schemeClr val="tx1"/>
                          </a:solidFill>
                          <a:effectLst/>
                          <a:latin typeface="Arial" charset="0"/>
                          <a:ea typeface="Times New Roman" pitchFamily="18" charset="0"/>
                          <a:cs typeface="Arial" charset="0"/>
                        </a:rPr>
                        <a:t>2</a:t>
                      </a:r>
                      <a:endParaRPr kumimoji="0" lang="en-US" sz="24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CFCl</a:t>
                      </a:r>
                      <a:r>
                        <a:rPr kumimoji="0" lang="en-US" sz="2400" b="0" i="0" u="none" strike="noStrike" cap="none" normalizeH="0" baseline="-30000">
                          <a:ln>
                            <a:noFill/>
                          </a:ln>
                          <a:solidFill>
                            <a:schemeClr val="tx1"/>
                          </a:solidFill>
                          <a:effectLst/>
                          <a:latin typeface="Arial" charset="0"/>
                          <a:ea typeface="Times New Roman" pitchFamily="18" charset="0"/>
                          <a:cs typeface="Arial" charset="0"/>
                        </a:rPr>
                        <a:t>3</a:t>
                      </a:r>
                      <a:endParaRPr kumimoji="0" lang="en-US" sz="24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FDFDF"/>
                    </a:solidFill>
                  </a:tcPr>
                </a:tc>
                <a:extLst>
                  <a:ext uri="{0D108BD9-81ED-4DB2-BD59-A6C34878D82A}">
                    <a16:rowId xmlns:a16="http://schemas.microsoft.com/office/drawing/2014/main" val="10003"/>
                  </a:ext>
                </a:extLst>
              </a:tr>
              <a:tr h="47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a:ln>
                            <a:noFill/>
                          </a:ln>
                          <a:solidFill>
                            <a:schemeClr val="tx1"/>
                          </a:solidFill>
                          <a:effectLst/>
                          <a:latin typeface="Arial" charset="0"/>
                          <a:ea typeface="Times New Roman" pitchFamily="18" charset="0"/>
                          <a:cs typeface="Arial" charset="0"/>
                        </a:rPr>
                        <a:t>διχλωροδιφθορομεθάνιο</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a:ln>
                            <a:noFill/>
                          </a:ln>
                          <a:solidFill>
                            <a:schemeClr val="tx1"/>
                          </a:solidFill>
                          <a:effectLst/>
                          <a:latin typeface="Arial" charset="0"/>
                          <a:ea typeface="Times New Roman" pitchFamily="18" charset="0"/>
                          <a:cs typeface="Arial" charset="0"/>
                        </a:rPr>
                        <a:t>τριχλωροφθορομεθάνιο</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FDFDF"/>
                    </a:solidFill>
                  </a:tcPr>
                </a:tc>
                <a:extLst>
                  <a:ext uri="{0D108BD9-81ED-4DB2-BD59-A6C34878D82A}">
                    <a16:rowId xmlns:a16="http://schemas.microsoft.com/office/drawing/2014/main" val="10004"/>
                  </a:ext>
                </a:extLst>
              </a:tr>
              <a:tr h="1068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a:ln>
                            <a:noFill/>
                          </a:ln>
                          <a:solidFill>
                            <a:schemeClr val="tx1"/>
                          </a:solidFill>
                          <a:effectLst/>
                          <a:latin typeface="Arial" charset="0"/>
                          <a:ea typeface="Times New Roman" pitchFamily="18" charset="0"/>
                          <a:cs typeface="Arial" charset="0"/>
                        </a:rPr>
                        <a:t> Cl</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a:ln>
                            <a:noFill/>
                          </a:ln>
                          <a:solidFill>
                            <a:schemeClr val="tx1"/>
                          </a:solidFill>
                          <a:effectLst/>
                          <a:latin typeface="Arial" charset="0"/>
                          <a:ea typeface="Times New Roman" pitchFamily="18" charset="0"/>
                          <a:cs typeface="Arial" charset="0"/>
                        </a:rPr>
                        <a:t>Cl – C – F</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F</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a:ln>
                            <a:noFill/>
                          </a:ln>
                          <a:solidFill>
                            <a:schemeClr val="tx1"/>
                          </a:solidFill>
                          <a:effectLst/>
                          <a:latin typeface="Arial" charset="0"/>
                          <a:ea typeface="Times New Roman" pitchFamily="18" charset="0"/>
                          <a:cs typeface="Arial" charset="0"/>
                        </a:rPr>
                        <a:t> </a:t>
                      </a:r>
                      <a:r>
                        <a:rPr kumimoji="0" lang="en-US" sz="2400" b="0" i="0" u="none" strike="noStrike" cap="none" normalizeH="0" baseline="0">
                          <a:ln>
                            <a:noFill/>
                          </a:ln>
                          <a:solidFill>
                            <a:schemeClr val="tx1"/>
                          </a:solidFill>
                          <a:effectLst/>
                          <a:latin typeface="Arial" charset="0"/>
                          <a:ea typeface="Times New Roman" pitchFamily="18" charset="0"/>
                          <a:cs typeface="Arial" charset="0"/>
                        </a:rPr>
                        <a:t> </a:t>
                      </a:r>
                      <a:r>
                        <a:rPr kumimoji="0" lang="el-GR" sz="2400" b="0" i="0" u="none" strike="noStrike" cap="none" normalizeH="0" baseline="0">
                          <a:ln>
                            <a:noFill/>
                          </a:ln>
                          <a:solidFill>
                            <a:schemeClr val="tx1"/>
                          </a:solidFill>
                          <a:effectLst/>
                          <a:latin typeface="Arial" charset="0"/>
                          <a:ea typeface="Times New Roman" pitchFamily="18" charset="0"/>
                          <a:cs typeface="Arial" charset="0"/>
                        </a:rPr>
                        <a:t> </a:t>
                      </a:r>
                      <a:r>
                        <a:rPr kumimoji="0" lang="en-US" sz="2400" b="0" i="0" u="none" strike="noStrike" cap="none" normalizeH="0" baseline="0">
                          <a:ln>
                            <a:noFill/>
                          </a:ln>
                          <a:solidFill>
                            <a:schemeClr val="tx1"/>
                          </a:solidFill>
                          <a:effectLst/>
                          <a:latin typeface="Arial" charset="0"/>
                          <a:ea typeface="Times New Roman" pitchFamily="18" charset="0"/>
                          <a:cs typeface="Arial" charset="0"/>
                        </a:rPr>
                        <a:t> Cl</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  Cl – C – F</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Times New Roman" pitchFamily="18" charset="0"/>
                          <a:cs typeface="Arial" charset="0"/>
                        </a:rPr>
                        <a:t>    </a:t>
                      </a:r>
                      <a:r>
                        <a:rPr kumimoji="0" lang="el-GR" sz="2400" b="0" i="0" u="none" strike="noStrike" cap="none" normalizeH="0" baseline="0">
                          <a:ln>
                            <a:noFill/>
                          </a:ln>
                          <a:solidFill>
                            <a:schemeClr val="tx1"/>
                          </a:solidFill>
                          <a:effectLst/>
                          <a:latin typeface="Arial" charset="0"/>
                          <a:ea typeface="Times New Roman" pitchFamily="18" charset="0"/>
                          <a:cs typeface="Arial" charset="0"/>
                        </a:rPr>
                        <a:t>Cl</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81551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4357"/>
                                        </p:tgtEl>
                                        <p:attrNameLst>
                                          <p:attrName>style.visibility</p:attrName>
                                        </p:attrNameLst>
                                      </p:cBhvr>
                                      <p:to>
                                        <p:strVal val="visible"/>
                                      </p:to>
                                    </p:set>
                                    <p:animEffect transition="in" filter="box(out)">
                                      <p:cBhvr>
                                        <p:cTn id="7" dur="500"/>
                                        <p:tgtEl>
                                          <p:spTgt spid="54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1140</Words>
  <Application>Microsoft Office PowerPoint</Application>
  <PresentationFormat>Widescreen</PresentationFormat>
  <Paragraphs>96</Paragraphs>
  <Slides>14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14</vt:i4>
      </vt:variant>
    </vt:vector>
  </HeadingPairs>
  <TitlesOfParts>
    <vt:vector size="22" baseType="lpstr">
      <vt:lpstr>Arial</vt:lpstr>
      <vt:lpstr>Calibri</vt:lpstr>
      <vt:lpstr>Times New Roman</vt:lpstr>
      <vt:lpstr>Wingdings</vt:lpstr>
      <vt:lpstr>Θέμα του Office</vt:lpstr>
      <vt:lpstr>MSPhotoEd.3</vt:lpstr>
      <vt:lpstr>ChemDraw.Document.4.5</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Yiannis Chiotelis</dc:creator>
  <cp:lastModifiedBy>Yiannis Chiotelis</cp:lastModifiedBy>
  <cp:revision>1</cp:revision>
  <dcterms:created xsi:type="dcterms:W3CDTF">2020-03-23T15:25:20Z</dcterms:created>
  <dcterms:modified xsi:type="dcterms:W3CDTF">2020-03-23T15:26:39Z</dcterms:modified>
</cp:coreProperties>
</file>