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16" r:id="rId2"/>
    <p:sldId id="317" r:id="rId3"/>
    <p:sldId id="318" r:id="rId4"/>
    <p:sldId id="319" r:id="rId5"/>
    <p:sldId id="320" r:id="rId6"/>
    <p:sldId id="321" r:id="rId7"/>
    <p:sldId id="322" r:id="rId8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png"/><Relationship Id="rId4" Type="http://schemas.openxmlformats.org/officeDocument/2006/relationships/image" Target="../media/image8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5.png"/><Relationship Id="rId4" Type="http://schemas.openxmlformats.org/officeDocument/2006/relationships/image" Target="../media/image11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5.png"/><Relationship Id="rId5" Type="http://schemas.openxmlformats.org/officeDocument/2006/relationships/image" Target="../media/image15.wmf"/><Relationship Id="rId4" Type="http://schemas.openxmlformats.org/officeDocument/2006/relationships/image" Target="../media/image1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Στυλ κύριου υπότιτλου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7939B-0052-4FFA-B1A6-5736165C3511}" type="datetimeFigureOut">
              <a:rPr lang="el-GR" smtClean="0"/>
              <a:t>23/3/2020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2BDB0-A5D6-4589-A7EE-FAD4BF44EE1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467888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7939B-0052-4FFA-B1A6-5736165C3511}" type="datetimeFigureOut">
              <a:rPr lang="el-GR" smtClean="0"/>
              <a:t>23/3/2020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2BDB0-A5D6-4589-A7EE-FAD4BF44EE1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54539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7939B-0052-4FFA-B1A6-5736165C3511}" type="datetimeFigureOut">
              <a:rPr lang="el-GR" smtClean="0"/>
              <a:t>23/3/2020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2BDB0-A5D6-4589-A7EE-FAD4BF44EE1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3297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7939B-0052-4FFA-B1A6-5736165C3511}" type="datetimeFigureOut">
              <a:rPr lang="el-GR" smtClean="0"/>
              <a:t>23/3/2020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2BDB0-A5D6-4589-A7EE-FAD4BF44EE1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455782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7939B-0052-4FFA-B1A6-5736165C3511}" type="datetimeFigureOut">
              <a:rPr lang="el-GR" smtClean="0"/>
              <a:t>23/3/2020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2BDB0-A5D6-4589-A7EE-FAD4BF44EE1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49865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7939B-0052-4FFA-B1A6-5736165C3511}" type="datetimeFigureOut">
              <a:rPr lang="el-GR" smtClean="0"/>
              <a:t>23/3/2020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2BDB0-A5D6-4589-A7EE-FAD4BF44EE1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33468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7939B-0052-4FFA-B1A6-5736165C3511}" type="datetimeFigureOut">
              <a:rPr lang="el-GR" smtClean="0"/>
              <a:t>23/3/2020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2BDB0-A5D6-4589-A7EE-FAD4BF44EE1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234141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7939B-0052-4FFA-B1A6-5736165C3511}" type="datetimeFigureOut">
              <a:rPr lang="el-GR" smtClean="0"/>
              <a:t>23/3/2020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2BDB0-A5D6-4589-A7EE-FAD4BF44EE1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52555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7939B-0052-4FFA-B1A6-5736165C3511}" type="datetimeFigureOut">
              <a:rPr lang="el-GR" smtClean="0"/>
              <a:t>23/3/2020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2BDB0-A5D6-4589-A7EE-FAD4BF44EE1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25907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7939B-0052-4FFA-B1A6-5736165C3511}" type="datetimeFigureOut">
              <a:rPr lang="el-GR" smtClean="0"/>
              <a:t>23/3/2020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2BDB0-A5D6-4589-A7EE-FAD4BF44EE1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363163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7939B-0052-4FFA-B1A6-5736165C3511}" type="datetimeFigureOut">
              <a:rPr lang="el-GR" smtClean="0"/>
              <a:t>23/3/2020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2BDB0-A5D6-4589-A7EE-FAD4BF44EE1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535288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87939B-0052-4FFA-B1A6-5736165C3511}" type="datetimeFigureOut">
              <a:rPr lang="el-GR" smtClean="0"/>
              <a:t>23/3/2020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42BDB0-A5D6-4589-A7EE-FAD4BF44EE1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05801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3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7.bin"/><Relationship Id="rId10" Type="http://schemas.openxmlformats.org/officeDocument/2006/relationships/image" Target="../media/image8.wmf"/><Relationship Id="rId4" Type="http://schemas.openxmlformats.org/officeDocument/2006/relationships/image" Target="../media/image5.png"/><Relationship Id="rId9" Type="http://schemas.openxmlformats.org/officeDocument/2006/relationships/oleObject" Target="../embeddings/oleObject9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oleObject" Target="../embeddings/oleObject10.bin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11.bin"/><Relationship Id="rId10" Type="http://schemas.openxmlformats.org/officeDocument/2006/relationships/image" Target="../media/image11.wmf"/><Relationship Id="rId4" Type="http://schemas.openxmlformats.org/officeDocument/2006/relationships/image" Target="../media/image5.png"/><Relationship Id="rId9" Type="http://schemas.openxmlformats.org/officeDocument/2006/relationships/oleObject" Target="../embeddings/oleObject13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oleObject" Target="../embeddings/oleObject14.bin"/><Relationship Id="rId7" Type="http://schemas.openxmlformats.org/officeDocument/2006/relationships/oleObject" Target="../embeddings/oleObject16.bin"/><Relationship Id="rId12" Type="http://schemas.openxmlformats.org/officeDocument/2006/relationships/image" Target="../media/image1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2.wmf"/><Relationship Id="rId11" Type="http://schemas.openxmlformats.org/officeDocument/2006/relationships/oleObject" Target="../embeddings/oleObject18.bin"/><Relationship Id="rId5" Type="http://schemas.openxmlformats.org/officeDocument/2006/relationships/oleObject" Target="../embeddings/oleObject15.bin"/><Relationship Id="rId10" Type="http://schemas.openxmlformats.org/officeDocument/2006/relationships/image" Target="../media/image14.wmf"/><Relationship Id="rId4" Type="http://schemas.openxmlformats.org/officeDocument/2006/relationships/image" Target="../media/image5.png"/><Relationship Id="rId9" Type="http://schemas.openxmlformats.org/officeDocument/2006/relationships/oleObject" Target="../embeddings/oleObject17.bin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7" name="Rectangle 5"/>
          <p:cNvSpPr>
            <a:spLocks noChangeArrowheads="1"/>
          </p:cNvSpPr>
          <p:nvPr/>
        </p:nvSpPr>
        <p:spPr bwMode="auto">
          <a:xfrm>
            <a:off x="1992314" y="404814"/>
            <a:ext cx="621823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GB" sz="3200" b="1">
                <a:solidFill>
                  <a:srgbClr val="C0504D"/>
                </a:solidFill>
                <a:latin typeface="Calibri"/>
                <a:cs typeface="Times New Roman" pitchFamily="18" charset="0"/>
              </a:rPr>
              <a:t>2.6 Αλκίνια - αιθίνιο ή ακετυλένιο</a:t>
            </a:r>
            <a:r>
              <a:rPr lang="en-US">
                <a:solidFill>
                  <a:prstClr val="black"/>
                </a:solidFill>
                <a:latin typeface="Calibri"/>
              </a:rPr>
              <a:t> </a:t>
            </a:r>
          </a:p>
        </p:txBody>
      </p:sp>
      <p:sp>
        <p:nvSpPr>
          <p:cNvPr id="38919" name="Rectangle 7"/>
          <p:cNvSpPr>
            <a:spLocks noChangeArrowheads="1"/>
          </p:cNvSpPr>
          <p:nvPr/>
        </p:nvSpPr>
        <p:spPr bwMode="auto">
          <a:xfrm>
            <a:off x="1524001" y="25204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l-GR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38918" name="Object 6"/>
          <p:cNvGraphicFramePr>
            <a:graphicFrameLocks noChangeAspect="1"/>
          </p:cNvGraphicFramePr>
          <p:nvPr/>
        </p:nvGraphicFramePr>
        <p:xfrm>
          <a:off x="7896225" y="981076"/>
          <a:ext cx="1974850" cy="1852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r:id="rId3" imgW="2104762" imgH="1980952" progId="MSPhotoEd.3">
                  <p:embed/>
                </p:oleObj>
              </mc:Choice>
              <mc:Fallback>
                <p:oleObj r:id="rId3" imgW="2104762" imgH="1980952" progId="MSPhotoEd.3">
                  <p:embed/>
                  <p:pic>
                    <p:nvPicPr>
                      <p:cNvPr id="38918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96225" y="981076"/>
                        <a:ext cx="1974850" cy="18526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21" name="Rectangle 9"/>
          <p:cNvSpPr>
            <a:spLocks noChangeArrowheads="1"/>
          </p:cNvSpPr>
          <p:nvPr/>
        </p:nvSpPr>
        <p:spPr bwMode="auto">
          <a:xfrm>
            <a:off x="1524001" y="194417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l-GR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38920" name="Object 8"/>
          <p:cNvGraphicFramePr>
            <a:graphicFrameLocks noChangeAspect="1"/>
          </p:cNvGraphicFramePr>
          <p:nvPr/>
        </p:nvGraphicFramePr>
        <p:xfrm>
          <a:off x="7967664" y="2997201"/>
          <a:ext cx="1754187" cy="3573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r:id="rId5" imgW="1276190" imgH="2600000" progId="MSPhotoEd.3">
                  <p:embed/>
                </p:oleObj>
              </mc:Choice>
              <mc:Fallback>
                <p:oleObj r:id="rId5" imgW="1276190" imgH="2600000" progId="MSPhotoEd.3">
                  <p:embed/>
                  <p:pic>
                    <p:nvPicPr>
                      <p:cNvPr id="3892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67664" y="2997201"/>
                        <a:ext cx="1754187" cy="35734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75" name="Group 63"/>
          <p:cNvGraphicFramePr>
            <a:graphicFrameLocks noGrp="1"/>
          </p:cNvGraphicFramePr>
          <p:nvPr/>
        </p:nvGraphicFramePr>
        <p:xfrm>
          <a:off x="1919289" y="1268414"/>
          <a:ext cx="5761037" cy="2506981"/>
        </p:xfrm>
        <a:graphic>
          <a:graphicData uri="http://schemas.openxmlformats.org/drawingml/2006/table">
            <a:tbl>
              <a:tblPr/>
              <a:tblGrid>
                <a:gridCol w="23733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87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958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Μοριακοί Τύποι</a:t>
                      </a:r>
                      <a:endParaRPr kumimoji="0" lang="el-G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Συντακτικοί Τύποι</a:t>
                      </a:r>
                      <a:endParaRPr kumimoji="0" lang="el-G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95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r>
                        <a:rPr kumimoji="0" lang="el-GR" sz="2000" b="1" i="0" u="none" strike="noStrike" cap="none" normalizeH="0" baseline="-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l-GR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  <a:r>
                        <a:rPr kumimoji="0" lang="el-GR" sz="2000" b="1" i="0" u="none" strike="noStrike" cap="none" normalizeH="0" baseline="-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el-GR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HC</a:t>
                      </a:r>
                      <a:r>
                        <a:rPr kumimoji="0" lang="el-G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</a:t>
                      </a:r>
                      <a:r>
                        <a:rPr kumimoji="0" lang="el-G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</a:t>
                      </a:r>
                      <a:r>
                        <a:rPr kumimoji="0" lang="el-G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 </a:t>
                      </a: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                  </a:t>
                      </a:r>
                      <a:r>
                        <a:rPr kumimoji="0" lang="el-G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         αιθίνιο ή ακετυλένιο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95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r>
                        <a:rPr kumimoji="0" lang="el-GR" sz="2000" b="1" i="0" u="none" strike="noStrike" cap="none" normalizeH="0" baseline="-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kumimoji="0" lang="el-GR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  <a:r>
                        <a:rPr kumimoji="0" lang="el-GR" sz="2000" b="1" i="0" u="none" strike="noStrike" cap="none" normalizeH="0" baseline="-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el-GR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HC</a:t>
                      </a:r>
                      <a:r>
                        <a:rPr kumimoji="0" lang="el-G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</a:t>
                      </a:r>
                      <a:r>
                        <a:rPr kumimoji="0" lang="el-G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 – CH</a:t>
                      </a:r>
                      <a:r>
                        <a:rPr kumimoji="0" lang="el-GR" sz="1800" b="1" i="0" u="none" strike="noStrike" cap="none" normalizeH="0" baseline="-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3</a:t>
                      </a:r>
                      <a:r>
                        <a:rPr kumimoji="0" lang="el-G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              προπίνιο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47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r>
                        <a:rPr kumimoji="0" lang="el-GR" sz="2000" b="1" i="0" u="none" strike="noStrike" cap="none" normalizeH="0" baseline="-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kumimoji="0" lang="el-GR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  <a:r>
                        <a:rPr kumimoji="0" lang="el-GR" sz="2000" b="1" i="0" u="none" strike="noStrike" cap="none" normalizeH="0" baseline="-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el-GR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HC</a:t>
                      </a:r>
                      <a:r>
                        <a:rPr kumimoji="0" lang="el-G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</a:t>
                      </a:r>
                      <a:r>
                        <a:rPr kumimoji="0" lang="el-G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 – CH</a:t>
                      </a:r>
                      <a:r>
                        <a:rPr kumimoji="0" lang="el-GR" sz="1800" b="1" i="0" u="none" strike="noStrike" cap="none" normalizeH="0" baseline="-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2</a:t>
                      </a:r>
                      <a:r>
                        <a:rPr kumimoji="0" lang="el-G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CH</a:t>
                      </a:r>
                      <a:r>
                        <a:rPr kumimoji="0" lang="el-GR" sz="1800" b="1" i="0" u="none" strike="noStrike" cap="none" normalizeH="0" baseline="-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3</a:t>
                      </a:r>
                      <a:r>
                        <a:rPr kumimoji="0" lang="el-G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       1-βουτίνιο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CH</a:t>
                      </a:r>
                      <a:r>
                        <a:rPr kumimoji="0" lang="el-GR" sz="1800" b="1" i="0" u="none" strike="noStrike" cap="none" normalizeH="0" baseline="-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3 </a:t>
                      </a:r>
                      <a:r>
                        <a:rPr kumimoji="0" lang="el-G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– C</a:t>
                      </a:r>
                      <a:r>
                        <a:rPr kumimoji="0" lang="el-G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 – CH</a:t>
                      </a:r>
                      <a:r>
                        <a:rPr kumimoji="0" lang="el-GR" sz="1800" b="1" i="0" u="none" strike="noStrike" cap="none" normalizeH="0" baseline="-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3</a:t>
                      </a:r>
                      <a:r>
                        <a:rPr kumimoji="0" lang="el-G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      2-βουτίνιο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8977" name="Rectangle 65"/>
          <p:cNvSpPr>
            <a:spLocks noChangeArrowheads="1"/>
          </p:cNvSpPr>
          <p:nvPr/>
        </p:nvSpPr>
        <p:spPr bwMode="auto">
          <a:xfrm>
            <a:off x="1919288" y="4076701"/>
            <a:ext cx="5688012" cy="222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l-GR" sz="2000" b="1">
                <a:solidFill>
                  <a:srgbClr val="0000FF"/>
                </a:solidFill>
                <a:latin typeface="Calibri"/>
                <a:cs typeface="Times New Roman" pitchFamily="18" charset="0"/>
              </a:rPr>
              <a:t>Προέλευση – Παρασκευές</a:t>
            </a:r>
            <a:endParaRPr lang="en-US" sz="2000" b="1">
              <a:solidFill>
                <a:srgbClr val="0000FF"/>
              </a:solidFill>
              <a:latin typeface="Calibri"/>
              <a:cs typeface="Times New Roman" pitchFamily="18" charset="0"/>
            </a:endParaRPr>
          </a:p>
          <a:p>
            <a:endParaRPr lang="en-GB" sz="2000" b="1">
              <a:solidFill>
                <a:prstClr val="black"/>
              </a:solidFill>
              <a:latin typeface="Calibri"/>
              <a:cs typeface="Times New Roman" pitchFamily="18" charset="0"/>
            </a:endParaRPr>
          </a:p>
          <a:p>
            <a:pPr algn="just" eaLnBrk="0" hangingPunct="0"/>
            <a:r>
              <a:rPr lang="en-GB" sz="2000" b="1">
                <a:solidFill>
                  <a:prstClr val="black"/>
                </a:solidFill>
                <a:latin typeface="Calibri"/>
                <a:cs typeface="Times New Roman" pitchFamily="18" charset="0"/>
              </a:rPr>
              <a:t>Τα αλκίνια λόγω δραστικότητας απαντούν σε μικρές ποσότητες στη  φύση. Το μέλος της ομόλογης σειράς που παρουσιάζει ιδιαίτερο ενδιαφέρον είναι το ακετυλένιο το οποίο και θα εξετάσουμε αναλυτικότερα.</a:t>
            </a:r>
            <a:r>
              <a:rPr lang="en-US" b="1">
                <a:solidFill>
                  <a:prstClr val="black"/>
                </a:solidFill>
                <a:latin typeface="Calibri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85931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38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8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38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38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7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1992314" y="404814"/>
            <a:ext cx="621823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GB" sz="3200" b="1">
                <a:solidFill>
                  <a:srgbClr val="C0504D"/>
                </a:solidFill>
                <a:latin typeface="Calibri"/>
                <a:cs typeface="Times New Roman" pitchFamily="18" charset="0"/>
              </a:rPr>
              <a:t>2.6 Αλκίνια - αιθίνιο ή ακετυλένιο</a:t>
            </a:r>
            <a:r>
              <a:rPr lang="en-US">
                <a:solidFill>
                  <a:prstClr val="black"/>
                </a:solidFill>
                <a:latin typeface="Calibri"/>
              </a:rPr>
              <a:t> </a:t>
            </a:r>
          </a:p>
        </p:txBody>
      </p:sp>
      <p:sp>
        <p:nvSpPr>
          <p:cNvPr id="39942" name="Rectangle 6"/>
          <p:cNvSpPr>
            <a:spLocks noChangeArrowheads="1"/>
          </p:cNvSpPr>
          <p:nvPr/>
        </p:nvSpPr>
        <p:spPr bwMode="auto">
          <a:xfrm>
            <a:off x="2855914" y="1095375"/>
            <a:ext cx="3540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GB" sz="2400" b="1">
                <a:solidFill>
                  <a:srgbClr val="0000FF"/>
                </a:solidFill>
                <a:latin typeface="Calibri"/>
                <a:cs typeface="Times New Roman" pitchFamily="18" charset="0"/>
              </a:rPr>
              <a:t>Παρασκευές ακετυλενίου</a:t>
            </a:r>
            <a:r>
              <a:rPr lang="en-US">
                <a:solidFill>
                  <a:prstClr val="black"/>
                </a:solidFill>
                <a:latin typeface="Calibri"/>
              </a:rPr>
              <a:t> </a:t>
            </a:r>
          </a:p>
        </p:txBody>
      </p:sp>
      <p:sp>
        <p:nvSpPr>
          <p:cNvPr id="39944" name="Rectangle 8"/>
          <p:cNvSpPr>
            <a:spLocks noChangeArrowheads="1"/>
          </p:cNvSpPr>
          <p:nvPr/>
        </p:nvSpPr>
        <p:spPr bwMode="auto">
          <a:xfrm>
            <a:off x="2351088" y="1754189"/>
            <a:ext cx="7808912" cy="731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l-GR" sz="2400" b="1">
                <a:solidFill>
                  <a:prstClr val="black"/>
                </a:solidFill>
                <a:latin typeface="Calibri"/>
                <a:cs typeface="Times New Roman" pitchFamily="18" charset="0"/>
              </a:rPr>
              <a:t>1. Βιομηχανικά, με πυρόλυση του μεθανίου στους1200 ºC</a:t>
            </a:r>
            <a:r>
              <a:rPr lang="el-GR" sz="1200">
                <a:solidFill>
                  <a:prstClr val="black"/>
                </a:solidFill>
                <a:latin typeface="Calibri"/>
                <a:cs typeface="Times New Roman" pitchFamily="18" charset="0"/>
              </a:rPr>
              <a:t> </a:t>
            </a:r>
            <a:endParaRPr lang="en-US" sz="1100">
              <a:solidFill>
                <a:prstClr val="black"/>
              </a:solidFill>
              <a:latin typeface="Calibri"/>
            </a:endParaRPr>
          </a:p>
          <a:p>
            <a:pPr eaLnBrk="0" hangingPunct="0"/>
            <a:endParaRPr lang="en-US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39943" name="Object 7"/>
          <p:cNvGraphicFramePr>
            <a:graphicFrameLocks noChangeAspect="1"/>
          </p:cNvGraphicFramePr>
          <p:nvPr/>
        </p:nvGraphicFramePr>
        <p:xfrm>
          <a:off x="3216276" y="2349501"/>
          <a:ext cx="5400675" cy="595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Equation" r:id="rId3" imgW="2336800" imgH="254000" progId="Equation.3">
                  <p:embed/>
                </p:oleObj>
              </mc:Choice>
              <mc:Fallback>
                <p:oleObj name="Equation" r:id="rId3" imgW="2336800" imgH="254000" progId="Equation.3">
                  <p:embed/>
                  <p:pic>
                    <p:nvPicPr>
                      <p:cNvPr id="39943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16276" y="2349501"/>
                        <a:ext cx="5400675" cy="595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47" name="Rectangle 11"/>
          <p:cNvSpPr>
            <a:spLocks noChangeArrowheads="1"/>
          </p:cNvSpPr>
          <p:nvPr/>
        </p:nvSpPr>
        <p:spPr bwMode="auto">
          <a:xfrm>
            <a:off x="2279651" y="3424665"/>
            <a:ext cx="759142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just"/>
            <a:r>
              <a:rPr lang="en-US" sz="2400" b="1">
                <a:solidFill>
                  <a:prstClr val="black"/>
                </a:solidFill>
                <a:latin typeface="Calibri"/>
                <a:cs typeface="Times New Roman" pitchFamily="18" charset="0"/>
              </a:rPr>
              <a:t>2</a:t>
            </a:r>
            <a:r>
              <a:rPr lang="el-GR" sz="2400" b="1">
                <a:solidFill>
                  <a:prstClr val="black"/>
                </a:solidFill>
                <a:latin typeface="Calibri"/>
                <a:cs typeface="Times New Roman" pitchFamily="18" charset="0"/>
              </a:rPr>
              <a:t>.</a:t>
            </a:r>
            <a:r>
              <a:rPr lang="el-GR" sz="2400">
                <a:solidFill>
                  <a:prstClr val="black"/>
                </a:solidFill>
                <a:latin typeface="Calibri"/>
                <a:cs typeface="Times New Roman" pitchFamily="18" charset="0"/>
              </a:rPr>
              <a:t> </a:t>
            </a:r>
            <a:r>
              <a:rPr lang="el-GR" sz="2400" b="1">
                <a:solidFill>
                  <a:prstClr val="black"/>
                </a:solidFill>
                <a:latin typeface="Calibri"/>
                <a:cs typeface="Times New Roman" pitchFamily="18" charset="0"/>
              </a:rPr>
              <a:t>Με αφυδραλογόνωση 1,2-διχλωροαιθανίου με αλκο</a:t>
            </a:r>
            <a:r>
              <a:rPr lang="en-US" sz="2400" b="1">
                <a:solidFill>
                  <a:prstClr val="black"/>
                </a:solidFill>
                <a:latin typeface="Calibri"/>
                <a:cs typeface="Times New Roman" pitchFamily="18" charset="0"/>
              </a:rPr>
              <a:t>-</a:t>
            </a:r>
            <a:r>
              <a:rPr lang="el-GR" sz="2400" b="1">
                <a:solidFill>
                  <a:prstClr val="black"/>
                </a:solidFill>
                <a:latin typeface="Calibri"/>
                <a:cs typeface="Times New Roman" pitchFamily="18" charset="0"/>
              </a:rPr>
              <a:t>ολικό διάλυμα NaOH ή ΚΟΗ</a:t>
            </a:r>
            <a:r>
              <a:rPr lang="el-GR" sz="2400">
                <a:solidFill>
                  <a:prstClr val="black"/>
                </a:solidFill>
                <a:latin typeface="Calibri"/>
                <a:cs typeface="Times New Roman" pitchFamily="18" charset="0"/>
              </a:rPr>
              <a:t>.</a:t>
            </a:r>
          </a:p>
        </p:txBody>
      </p:sp>
      <p:grpSp>
        <p:nvGrpSpPr>
          <p:cNvPr id="39981" name="Group 45"/>
          <p:cNvGrpSpPr>
            <a:grpSpLocks/>
          </p:cNvGrpSpPr>
          <p:nvPr/>
        </p:nvGrpSpPr>
        <p:grpSpPr bwMode="auto">
          <a:xfrm>
            <a:off x="2566988" y="4508501"/>
            <a:ext cx="6553200" cy="1368425"/>
            <a:chOff x="884" y="2840"/>
            <a:chExt cx="3946" cy="827"/>
          </a:xfrm>
        </p:grpSpPr>
        <p:sp>
          <p:nvSpPr>
            <p:cNvPr id="39949" name="Line 13"/>
            <p:cNvSpPr>
              <a:spLocks noChangeShapeType="1"/>
            </p:cNvSpPr>
            <p:nvPr/>
          </p:nvSpPr>
          <p:spPr bwMode="auto">
            <a:xfrm>
              <a:off x="1020" y="3203"/>
              <a:ext cx="0" cy="12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9950" name="Line 14"/>
            <p:cNvSpPr>
              <a:spLocks noChangeShapeType="1"/>
            </p:cNvSpPr>
            <p:nvPr/>
          </p:nvSpPr>
          <p:spPr bwMode="auto">
            <a:xfrm>
              <a:off x="1467" y="3203"/>
              <a:ext cx="0" cy="12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9951" name="Text Box 15"/>
            <p:cNvSpPr txBox="1">
              <a:spLocks noChangeArrowheads="1"/>
            </p:cNvSpPr>
            <p:nvPr/>
          </p:nvSpPr>
          <p:spPr bwMode="auto">
            <a:xfrm>
              <a:off x="884" y="3294"/>
              <a:ext cx="1162" cy="3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algn="just">
                <a:lnSpc>
                  <a:spcPct val="120000"/>
                </a:lnSpc>
                <a:spcBef>
                  <a:spcPts val="600"/>
                </a:spcBef>
              </a:pPr>
              <a:r>
                <a:rPr lang="en-US" b="1">
                  <a:solidFill>
                    <a:prstClr val="black"/>
                  </a:solidFill>
                  <a:latin typeface="Calibri"/>
                </a:rPr>
                <a:t>  Cl        Cl</a:t>
              </a:r>
            </a:p>
          </p:txBody>
        </p:sp>
        <p:sp>
          <p:nvSpPr>
            <p:cNvPr id="39952" name="Rectangle 16"/>
            <p:cNvSpPr>
              <a:spLocks noChangeArrowheads="1"/>
            </p:cNvSpPr>
            <p:nvPr/>
          </p:nvSpPr>
          <p:spPr bwMode="auto">
            <a:xfrm>
              <a:off x="4662" y="2946"/>
              <a:ext cx="168" cy="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b="1">
                  <a:solidFill>
                    <a:srgbClr val="000000"/>
                  </a:solidFill>
                  <a:latin typeface="Calibri"/>
                </a:rPr>
                <a:t>O</a:t>
              </a:r>
              <a:endParaRPr lang="en-US" b="1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9953" name="Rectangle 17"/>
            <p:cNvSpPr>
              <a:spLocks noChangeArrowheads="1"/>
            </p:cNvSpPr>
            <p:nvPr/>
          </p:nvSpPr>
          <p:spPr bwMode="auto">
            <a:xfrm>
              <a:off x="4476" y="2946"/>
              <a:ext cx="166" cy="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b="1">
                  <a:solidFill>
                    <a:srgbClr val="000000"/>
                  </a:solidFill>
                  <a:latin typeface="Calibri"/>
                </a:rPr>
                <a:t>H</a:t>
              </a:r>
              <a:endParaRPr lang="en-US" b="1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9954" name="Rectangle 18"/>
            <p:cNvSpPr>
              <a:spLocks noChangeArrowheads="1"/>
            </p:cNvSpPr>
            <p:nvPr/>
          </p:nvSpPr>
          <p:spPr bwMode="auto">
            <a:xfrm>
              <a:off x="4399" y="2946"/>
              <a:ext cx="133" cy="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b="1">
                  <a:solidFill>
                    <a:srgbClr val="000000"/>
                  </a:solidFill>
                  <a:latin typeface="Calibri"/>
                </a:rPr>
                <a:t>2</a:t>
              </a:r>
              <a:endParaRPr lang="en-US" b="1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9955" name="Rectangle 19"/>
            <p:cNvSpPr>
              <a:spLocks noChangeArrowheads="1"/>
            </p:cNvSpPr>
            <p:nvPr/>
          </p:nvSpPr>
          <p:spPr bwMode="auto">
            <a:xfrm>
              <a:off x="3939" y="2946"/>
              <a:ext cx="374" cy="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b="1">
                  <a:solidFill>
                    <a:srgbClr val="000000"/>
                  </a:solidFill>
                  <a:latin typeface="Calibri"/>
                </a:rPr>
                <a:t>NaCl</a:t>
              </a:r>
              <a:endParaRPr lang="en-US" b="1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9956" name="Rectangle 20"/>
            <p:cNvSpPr>
              <a:spLocks noChangeArrowheads="1"/>
            </p:cNvSpPr>
            <p:nvPr/>
          </p:nvSpPr>
          <p:spPr bwMode="auto">
            <a:xfrm>
              <a:off x="3858" y="2946"/>
              <a:ext cx="134" cy="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b="1">
                  <a:solidFill>
                    <a:srgbClr val="000000"/>
                  </a:solidFill>
                  <a:latin typeface="Calibri"/>
                </a:rPr>
                <a:t>2</a:t>
              </a:r>
              <a:endParaRPr lang="en-US" b="1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9957" name="Rectangle 21"/>
            <p:cNvSpPr>
              <a:spLocks noChangeArrowheads="1"/>
            </p:cNvSpPr>
            <p:nvPr/>
          </p:nvSpPr>
          <p:spPr bwMode="auto">
            <a:xfrm>
              <a:off x="3502" y="2946"/>
              <a:ext cx="265" cy="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b="1">
                  <a:solidFill>
                    <a:srgbClr val="000000"/>
                  </a:solidFill>
                  <a:latin typeface="Calibri"/>
                </a:rPr>
                <a:t>CH</a:t>
              </a:r>
              <a:endParaRPr lang="en-US" b="1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9958" name="Rectangle 22"/>
            <p:cNvSpPr>
              <a:spLocks noChangeArrowheads="1"/>
            </p:cNvSpPr>
            <p:nvPr/>
          </p:nvSpPr>
          <p:spPr bwMode="auto">
            <a:xfrm>
              <a:off x="3135" y="2946"/>
              <a:ext cx="266" cy="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b="1">
                  <a:solidFill>
                    <a:srgbClr val="000000"/>
                  </a:solidFill>
                  <a:latin typeface="Calibri"/>
                </a:rPr>
                <a:t>HC</a:t>
              </a:r>
              <a:endParaRPr lang="en-US" b="1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9959" name="Rectangle 23"/>
            <p:cNvSpPr>
              <a:spLocks noChangeArrowheads="1"/>
            </p:cNvSpPr>
            <p:nvPr/>
          </p:nvSpPr>
          <p:spPr bwMode="auto">
            <a:xfrm>
              <a:off x="1915" y="2946"/>
              <a:ext cx="449" cy="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b="1">
                  <a:solidFill>
                    <a:srgbClr val="000000"/>
                  </a:solidFill>
                  <a:latin typeface="Calibri"/>
                </a:rPr>
                <a:t>NaOH</a:t>
              </a:r>
              <a:endParaRPr lang="en-US" b="1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9960" name="Rectangle 24"/>
            <p:cNvSpPr>
              <a:spLocks noChangeArrowheads="1"/>
            </p:cNvSpPr>
            <p:nvPr/>
          </p:nvSpPr>
          <p:spPr bwMode="auto">
            <a:xfrm>
              <a:off x="1833" y="2946"/>
              <a:ext cx="135" cy="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b="1">
                  <a:solidFill>
                    <a:srgbClr val="000000"/>
                  </a:solidFill>
                  <a:latin typeface="Calibri"/>
                </a:rPr>
                <a:t>2</a:t>
              </a:r>
              <a:endParaRPr lang="en-US" b="1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9961" name="Rectangle 25"/>
            <p:cNvSpPr>
              <a:spLocks noChangeArrowheads="1"/>
            </p:cNvSpPr>
            <p:nvPr/>
          </p:nvSpPr>
          <p:spPr bwMode="auto">
            <a:xfrm>
              <a:off x="1389" y="2946"/>
              <a:ext cx="267" cy="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b="1">
                  <a:solidFill>
                    <a:srgbClr val="000000"/>
                  </a:solidFill>
                  <a:latin typeface="Calibri"/>
                </a:rPr>
                <a:t>CH</a:t>
              </a:r>
              <a:endParaRPr lang="en-US" b="1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9962" name="Rectangle 26"/>
            <p:cNvSpPr>
              <a:spLocks noChangeArrowheads="1"/>
            </p:cNvSpPr>
            <p:nvPr/>
          </p:nvSpPr>
          <p:spPr bwMode="auto">
            <a:xfrm>
              <a:off x="950" y="2946"/>
              <a:ext cx="267" cy="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b="1">
                  <a:solidFill>
                    <a:srgbClr val="000000"/>
                  </a:solidFill>
                  <a:latin typeface="Calibri"/>
                </a:rPr>
                <a:t>CH</a:t>
              </a:r>
              <a:endParaRPr lang="en-US" b="1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9963" name="Rectangle 27"/>
            <p:cNvSpPr>
              <a:spLocks noChangeArrowheads="1"/>
            </p:cNvSpPr>
            <p:nvPr/>
          </p:nvSpPr>
          <p:spPr bwMode="auto">
            <a:xfrm>
              <a:off x="4597" y="3044"/>
              <a:ext cx="101" cy="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b="1">
                  <a:solidFill>
                    <a:srgbClr val="000000"/>
                  </a:solidFill>
                  <a:latin typeface="Calibri"/>
                </a:rPr>
                <a:t>2</a:t>
              </a:r>
              <a:endParaRPr lang="en-US" b="1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9964" name="Rectangle 28"/>
            <p:cNvSpPr>
              <a:spLocks noChangeArrowheads="1"/>
            </p:cNvSpPr>
            <p:nvPr/>
          </p:nvSpPr>
          <p:spPr bwMode="auto">
            <a:xfrm>
              <a:off x="2472" y="3067"/>
              <a:ext cx="635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b="1">
                  <a:solidFill>
                    <a:srgbClr val="000000"/>
                  </a:solidFill>
                  <a:latin typeface="Calibri"/>
                </a:rPr>
                <a:t>διάλυμα</a:t>
              </a:r>
              <a:endParaRPr lang="en-US" b="1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9965" name="Rectangle 29"/>
            <p:cNvSpPr>
              <a:spLocks noChangeArrowheads="1"/>
            </p:cNvSpPr>
            <p:nvPr/>
          </p:nvSpPr>
          <p:spPr bwMode="auto">
            <a:xfrm>
              <a:off x="2381" y="2840"/>
              <a:ext cx="726" cy="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b="1">
                  <a:solidFill>
                    <a:srgbClr val="000000"/>
                  </a:solidFill>
                  <a:latin typeface="Calibri"/>
                </a:rPr>
                <a:t>αλκooλικό</a:t>
              </a:r>
              <a:endParaRPr lang="en-US" b="1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9966" name="Rectangle 30"/>
            <p:cNvSpPr>
              <a:spLocks noChangeArrowheads="1"/>
            </p:cNvSpPr>
            <p:nvPr/>
          </p:nvSpPr>
          <p:spPr bwMode="auto">
            <a:xfrm>
              <a:off x="1611" y="3044"/>
              <a:ext cx="101" cy="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b="1">
                  <a:solidFill>
                    <a:srgbClr val="000000"/>
                  </a:solidFill>
                  <a:latin typeface="Calibri"/>
                </a:rPr>
                <a:t>2</a:t>
              </a:r>
              <a:endParaRPr lang="en-US" b="1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9967" name="Rectangle 31"/>
            <p:cNvSpPr>
              <a:spLocks noChangeArrowheads="1"/>
            </p:cNvSpPr>
            <p:nvPr/>
          </p:nvSpPr>
          <p:spPr bwMode="auto">
            <a:xfrm>
              <a:off x="1172" y="3044"/>
              <a:ext cx="101" cy="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b="1">
                  <a:solidFill>
                    <a:srgbClr val="000000"/>
                  </a:solidFill>
                  <a:latin typeface="Calibri"/>
                </a:rPr>
                <a:t>2</a:t>
              </a:r>
              <a:endParaRPr lang="en-US" b="1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9968" name="Rectangle 32"/>
            <p:cNvSpPr>
              <a:spLocks noChangeArrowheads="1"/>
            </p:cNvSpPr>
            <p:nvPr/>
          </p:nvSpPr>
          <p:spPr bwMode="auto">
            <a:xfrm>
              <a:off x="4284" y="2923"/>
              <a:ext cx="167" cy="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b="1">
                  <a:solidFill>
                    <a:srgbClr val="000000"/>
                  </a:solidFill>
                  <a:latin typeface="Symbol" pitchFamily="18" charset="2"/>
                </a:rPr>
                <a:t>+</a:t>
              </a:r>
              <a:endParaRPr lang="en-US" b="1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9969" name="Rectangle 33"/>
            <p:cNvSpPr>
              <a:spLocks noChangeArrowheads="1"/>
            </p:cNvSpPr>
            <p:nvPr/>
          </p:nvSpPr>
          <p:spPr bwMode="auto">
            <a:xfrm>
              <a:off x="3742" y="2923"/>
              <a:ext cx="168" cy="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b="1">
                  <a:solidFill>
                    <a:srgbClr val="000000"/>
                  </a:solidFill>
                  <a:latin typeface="Symbol" pitchFamily="18" charset="2"/>
                </a:rPr>
                <a:t>+</a:t>
              </a:r>
              <a:endParaRPr lang="en-US" b="1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9970" name="Rectangle 34"/>
            <p:cNvSpPr>
              <a:spLocks noChangeArrowheads="1"/>
            </p:cNvSpPr>
            <p:nvPr/>
          </p:nvSpPr>
          <p:spPr bwMode="auto">
            <a:xfrm>
              <a:off x="3380" y="2923"/>
              <a:ext cx="170" cy="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b="1">
                  <a:solidFill>
                    <a:srgbClr val="000000"/>
                  </a:solidFill>
                  <a:latin typeface="Symbol" pitchFamily="18" charset="2"/>
                </a:rPr>
                <a:t>º</a:t>
              </a:r>
              <a:endParaRPr lang="en-US" b="1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9977" name="Rectangle 41"/>
            <p:cNvSpPr>
              <a:spLocks noChangeArrowheads="1"/>
            </p:cNvSpPr>
            <p:nvPr/>
          </p:nvSpPr>
          <p:spPr bwMode="auto">
            <a:xfrm>
              <a:off x="1718" y="2923"/>
              <a:ext cx="168" cy="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b="1">
                  <a:solidFill>
                    <a:srgbClr val="000000"/>
                  </a:solidFill>
                  <a:latin typeface="Symbol" pitchFamily="18" charset="2"/>
                </a:rPr>
                <a:t>+</a:t>
              </a:r>
              <a:endParaRPr lang="en-US" b="1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9978" name="Rectangle 42"/>
            <p:cNvSpPr>
              <a:spLocks noChangeArrowheads="1"/>
            </p:cNvSpPr>
            <p:nvPr/>
          </p:nvSpPr>
          <p:spPr bwMode="auto">
            <a:xfrm>
              <a:off x="1279" y="2923"/>
              <a:ext cx="168" cy="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b="1">
                  <a:solidFill>
                    <a:srgbClr val="000000"/>
                  </a:solidFill>
                  <a:latin typeface="Symbol" pitchFamily="18" charset="2"/>
                </a:rPr>
                <a:t>-</a:t>
              </a:r>
              <a:endParaRPr lang="en-US" b="1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9980" name="Line 44"/>
            <p:cNvSpPr>
              <a:spLocks noChangeShapeType="1"/>
            </p:cNvSpPr>
            <p:nvPr/>
          </p:nvSpPr>
          <p:spPr bwMode="auto">
            <a:xfrm>
              <a:off x="2381" y="3022"/>
              <a:ext cx="72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>
                <a:solidFill>
                  <a:prstClr val="black"/>
                </a:solidFill>
                <a:latin typeface="Calibri"/>
              </a:endParaRPr>
            </a:p>
          </p:txBody>
        </p:sp>
      </p:grpSp>
      <p:graphicFrame>
        <p:nvGraphicFramePr>
          <p:cNvPr id="39982" name="Object 46"/>
          <p:cNvGraphicFramePr>
            <a:graphicFrameLocks noChangeAspect="1"/>
          </p:cNvGraphicFramePr>
          <p:nvPr/>
        </p:nvGraphicFramePr>
        <p:xfrm>
          <a:off x="3287714" y="5876925"/>
          <a:ext cx="6840537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Equation" r:id="rId5" imgW="3543120" imgH="304560" progId="Equation.3">
                  <p:embed/>
                </p:oleObj>
              </mc:Choice>
              <mc:Fallback>
                <p:oleObj name="Equation" r:id="rId5" imgW="3543120" imgH="304560" progId="Equation.3">
                  <p:embed/>
                  <p:pic>
                    <p:nvPicPr>
                      <p:cNvPr id="39982" name="Object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7714" y="5876925"/>
                        <a:ext cx="6840537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23629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9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9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39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9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9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4" grpId="0"/>
      <p:bldP spid="3994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1992314" y="404814"/>
            <a:ext cx="621823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GB" sz="3200" b="1">
                <a:solidFill>
                  <a:srgbClr val="C0504D"/>
                </a:solidFill>
                <a:latin typeface="Calibri"/>
                <a:cs typeface="Times New Roman" pitchFamily="18" charset="0"/>
              </a:rPr>
              <a:t>2.6 Αλκίνια - αιθίνιο ή ακετυλένιο</a:t>
            </a:r>
            <a:r>
              <a:rPr lang="en-US">
                <a:solidFill>
                  <a:prstClr val="black"/>
                </a:solidFill>
                <a:latin typeface="Calibri"/>
              </a:rPr>
              <a:t> </a:t>
            </a:r>
          </a:p>
        </p:txBody>
      </p:sp>
      <p:sp>
        <p:nvSpPr>
          <p:cNvPr id="40966" name="Rectangle 6"/>
          <p:cNvSpPr>
            <a:spLocks noChangeArrowheads="1"/>
          </p:cNvSpPr>
          <p:nvPr/>
        </p:nvSpPr>
        <p:spPr bwMode="auto">
          <a:xfrm>
            <a:off x="2927350" y="1125538"/>
            <a:ext cx="431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GB" sz="2400" b="1">
                <a:solidFill>
                  <a:srgbClr val="0000FF"/>
                </a:solidFill>
                <a:latin typeface="Calibri"/>
                <a:cs typeface="Times New Roman" pitchFamily="18" charset="0"/>
              </a:rPr>
              <a:t>Φυσικές ιδιότητες ακετυλενίου</a:t>
            </a:r>
            <a:r>
              <a:rPr lang="en-US">
                <a:solidFill>
                  <a:prstClr val="black"/>
                </a:solidFill>
                <a:latin typeface="Calibri"/>
              </a:rPr>
              <a:t> </a:t>
            </a:r>
          </a:p>
        </p:txBody>
      </p:sp>
      <p:sp>
        <p:nvSpPr>
          <p:cNvPr id="40968" name="Rectangle 8"/>
          <p:cNvSpPr>
            <a:spLocks noChangeArrowheads="1"/>
          </p:cNvSpPr>
          <p:nvPr/>
        </p:nvSpPr>
        <p:spPr bwMode="auto">
          <a:xfrm>
            <a:off x="1919288" y="1692276"/>
            <a:ext cx="56896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just"/>
            <a:r>
              <a:rPr lang="en-GB" sz="2000" b="1">
                <a:solidFill>
                  <a:prstClr val="black"/>
                </a:solidFill>
                <a:latin typeface="Calibri"/>
                <a:cs typeface="Times New Roman" pitchFamily="18" charset="0"/>
              </a:rPr>
              <a:t>Οι φυσικές ιδιότητες των αλκινίων μοιάζουν με αυτές των αλκανίων και αλκινίων. Ειδικότερα, το ακετυλένιο είναι αέριο, άχρωμο, άοσμο, ελάχιστα διαλυτό στο νερό.</a:t>
            </a:r>
            <a:r>
              <a:rPr lang="en-US" sz="2000">
                <a:solidFill>
                  <a:prstClr val="black"/>
                </a:solidFill>
                <a:latin typeface="Calibri"/>
              </a:rPr>
              <a:t> </a:t>
            </a:r>
          </a:p>
        </p:txBody>
      </p:sp>
      <p:sp>
        <p:nvSpPr>
          <p:cNvPr id="40970" name="Rectangle 10"/>
          <p:cNvSpPr>
            <a:spLocks noChangeArrowheads="1"/>
          </p:cNvSpPr>
          <p:nvPr/>
        </p:nvSpPr>
        <p:spPr bwMode="auto">
          <a:xfrm>
            <a:off x="1524001" y="219182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l-GR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40969" name="Object 9"/>
          <p:cNvGraphicFramePr>
            <a:graphicFrameLocks noChangeAspect="1"/>
          </p:cNvGraphicFramePr>
          <p:nvPr/>
        </p:nvGraphicFramePr>
        <p:xfrm>
          <a:off x="8256589" y="981075"/>
          <a:ext cx="2217737" cy="3024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r:id="rId3" imgW="2324424" imgH="3172268" progId="MSPhotoEd.3">
                  <p:embed/>
                </p:oleObj>
              </mc:Choice>
              <mc:Fallback>
                <p:oleObj r:id="rId3" imgW="2324424" imgH="3172268" progId="MSPhotoEd.3">
                  <p:embed/>
                  <p:pic>
                    <p:nvPicPr>
                      <p:cNvPr id="40969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56589" y="981075"/>
                        <a:ext cx="2217737" cy="3024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72" name="Rectangle 12"/>
          <p:cNvSpPr>
            <a:spLocks noChangeArrowheads="1"/>
          </p:cNvSpPr>
          <p:nvPr/>
        </p:nvSpPr>
        <p:spPr bwMode="auto">
          <a:xfrm>
            <a:off x="3071813" y="3571232"/>
            <a:ext cx="248734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GB" sz="2400" b="1">
                <a:solidFill>
                  <a:srgbClr val="C0504D"/>
                </a:solidFill>
                <a:latin typeface="Calibri"/>
                <a:cs typeface="Times New Roman" pitchFamily="18" charset="0"/>
              </a:rPr>
              <a:t>Χημικές ιδιότητες</a:t>
            </a:r>
            <a:r>
              <a:rPr lang="en-US">
                <a:solidFill>
                  <a:prstClr val="black"/>
                </a:solidFill>
                <a:latin typeface="Calibri"/>
              </a:rPr>
              <a:t> </a:t>
            </a:r>
          </a:p>
        </p:txBody>
      </p:sp>
      <p:sp>
        <p:nvSpPr>
          <p:cNvPr id="40973" name="Rectangle 13"/>
          <p:cNvSpPr>
            <a:spLocks noChangeArrowheads="1"/>
          </p:cNvSpPr>
          <p:nvPr/>
        </p:nvSpPr>
        <p:spPr bwMode="auto">
          <a:xfrm>
            <a:off x="1919289" y="4583382"/>
            <a:ext cx="5976937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just"/>
            <a:r>
              <a:rPr lang="en-GB" sz="2000" b="1">
                <a:solidFill>
                  <a:prstClr val="black"/>
                </a:solidFill>
                <a:latin typeface="Calibri"/>
              </a:rPr>
              <a:t>Τα αλκίνια γενικώς, όπως τα αλκένια, είναι δραστικές ενώσεις. Οι χαρακτηριστικότερες αντιδράσεις που δίνουν  είναι στην ουσία αντιδράσεις του τριπλού δεσμού άνθρακα - άνθρακα:</a:t>
            </a:r>
            <a:r>
              <a:rPr lang="en-US" sz="2000">
                <a:solidFill>
                  <a:prstClr val="black"/>
                </a:solidFill>
                <a:latin typeface="Calibri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1571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0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409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500"/>
                                        <p:tgtEl>
                                          <p:spTgt spid="40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6" grpId="0"/>
      <p:bldP spid="40972" grpId="0"/>
      <p:bldP spid="4097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1992314" y="404814"/>
            <a:ext cx="621823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GB" sz="3200" b="1">
                <a:solidFill>
                  <a:srgbClr val="C0504D"/>
                </a:solidFill>
                <a:latin typeface="Calibri"/>
                <a:cs typeface="Times New Roman" pitchFamily="18" charset="0"/>
              </a:rPr>
              <a:t>2.6 Αλκίνια - αιθίνιο ή ακετυλένιο</a:t>
            </a:r>
            <a:r>
              <a:rPr lang="en-US">
                <a:solidFill>
                  <a:prstClr val="black"/>
                </a:solidFill>
                <a:latin typeface="Calibri"/>
              </a:rPr>
              <a:t> </a:t>
            </a:r>
          </a:p>
        </p:txBody>
      </p:sp>
      <p:graphicFrame>
        <p:nvGraphicFramePr>
          <p:cNvPr id="41989" name="Object 5"/>
          <p:cNvGraphicFramePr>
            <a:graphicFrameLocks noChangeAspect="1"/>
          </p:cNvGraphicFramePr>
          <p:nvPr/>
        </p:nvGraphicFramePr>
        <p:xfrm>
          <a:off x="8256589" y="981075"/>
          <a:ext cx="2217737" cy="3024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r:id="rId3" imgW="2324424" imgH="3172268" progId="MSPhotoEd.3">
                  <p:embed/>
                </p:oleObj>
              </mc:Choice>
              <mc:Fallback>
                <p:oleObj r:id="rId3" imgW="2324424" imgH="3172268" progId="MSPhotoEd.3">
                  <p:embed/>
                  <p:pic>
                    <p:nvPicPr>
                      <p:cNvPr id="4198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56589" y="981075"/>
                        <a:ext cx="2217737" cy="3024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2566988" y="1180584"/>
            <a:ext cx="290701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GB" b="1">
                <a:solidFill>
                  <a:prstClr val="black"/>
                </a:solidFill>
                <a:latin typeface="Calibri"/>
              </a:rPr>
              <a:t>α.   Αντιδράσεις προσθήκης</a:t>
            </a:r>
            <a:r>
              <a:rPr lang="en-US">
                <a:solidFill>
                  <a:prstClr val="black"/>
                </a:solidFill>
                <a:latin typeface="Calibri"/>
              </a:rPr>
              <a:t> </a:t>
            </a:r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1774826" y="1779589"/>
            <a:ext cx="4968875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lvl="2" algn="just">
              <a:buFont typeface="Wingdings" pitchFamily="2" charset="2"/>
              <a:buChar char=""/>
              <a:tabLst>
                <a:tab pos="228600" algn="l"/>
              </a:tabLst>
            </a:pPr>
            <a:r>
              <a:rPr lang="en-US" b="1" i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b="1" i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Προσθήκη υδρογόνου</a:t>
            </a:r>
            <a:endParaRPr lang="en-US" b="1" i="1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2" algn="just">
              <a:tabLst>
                <a:tab pos="228600" algn="l"/>
              </a:tabLst>
            </a:pPr>
            <a:r>
              <a:rPr lang="el-GR" b="1">
                <a:solidFill>
                  <a:prstClr val="black"/>
                </a:solidFill>
                <a:latin typeface="Calibri"/>
                <a:cs typeface="Times New Roman" pitchFamily="18" charset="0"/>
              </a:rPr>
              <a:t>Αυτή γίνεται παρουσία καταλύτη Pt, Pd ή Ni</a:t>
            </a:r>
            <a:r>
              <a:rPr lang="el-GR">
                <a:solidFill>
                  <a:prstClr val="black"/>
                </a:solidFill>
                <a:latin typeface="Calibri"/>
                <a:cs typeface="Times New Roman" pitchFamily="18" charset="0"/>
              </a:rPr>
              <a:t>.</a:t>
            </a:r>
            <a:r>
              <a:rPr lang="el-GR">
                <a:solidFill>
                  <a:prstClr val="black"/>
                </a:solidFill>
                <a:latin typeface="Calibri"/>
              </a:rPr>
              <a:t> </a:t>
            </a:r>
          </a:p>
        </p:txBody>
      </p:sp>
      <p:graphicFrame>
        <p:nvGraphicFramePr>
          <p:cNvPr id="41993" name="Object 9"/>
          <p:cNvGraphicFramePr>
            <a:graphicFrameLocks noChangeAspect="1"/>
          </p:cNvGraphicFramePr>
          <p:nvPr/>
        </p:nvGraphicFramePr>
        <p:xfrm>
          <a:off x="2063750" y="2781300"/>
          <a:ext cx="5976938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Equation" r:id="rId5" imgW="3479760" imgH="241200" progId="Equation.3">
                  <p:embed/>
                </p:oleObj>
              </mc:Choice>
              <mc:Fallback>
                <p:oleObj name="Equation" r:id="rId5" imgW="3479760" imgH="241200" progId="Equation.3">
                  <p:embed/>
                  <p:pic>
                    <p:nvPicPr>
                      <p:cNvPr id="41993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3750" y="2781300"/>
                        <a:ext cx="5976938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994" name="Rectangle 10"/>
          <p:cNvSpPr>
            <a:spLocks noChangeArrowheads="1"/>
          </p:cNvSpPr>
          <p:nvPr/>
        </p:nvSpPr>
        <p:spPr bwMode="auto">
          <a:xfrm>
            <a:off x="2711451" y="3284538"/>
            <a:ext cx="331311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GB" i="1">
                <a:solidFill>
                  <a:prstClr val="black"/>
                </a:solidFill>
                <a:latin typeface="Calibri"/>
              </a:rPr>
              <a:t> </a:t>
            </a:r>
            <a:r>
              <a:rPr lang="en-GB" b="1" i="1">
                <a:solidFill>
                  <a:prstClr val="black"/>
                </a:solidFill>
                <a:latin typeface="Times New Roman" pitchFamily="18" charset="0"/>
              </a:rPr>
              <a:t>Προσθήκη αλογόνου (</a:t>
            </a:r>
            <a:r>
              <a:rPr lang="en-US" b="1" i="1">
                <a:solidFill>
                  <a:prstClr val="black"/>
                </a:solidFill>
                <a:latin typeface="Times New Roman" pitchFamily="18" charset="0"/>
              </a:rPr>
              <a:t>Cl</a:t>
            </a:r>
            <a:r>
              <a:rPr lang="en-US" sz="800" b="1" i="1">
                <a:solidFill>
                  <a:prstClr val="black"/>
                </a:solidFill>
                <a:latin typeface="Times New Roman" pitchFamily="18" charset="0"/>
              </a:rPr>
              <a:t>2</a:t>
            </a:r>
            <a:r>
              <a:rPr lang="en-US" b="1" i="1">
                <a:solidFill>
                  <a:prstClr val="black"/>
                </a:solidFill>
                <a:latin typeface="Times New Roman" pitchFamily="18" charset="0"/>
              </a:rPr>
              <a:t>, Br</a:t>
            </a:r>
            <a:r>
              <a:rPr lang="en-US" sz="800" b="1" i="1">
                <a:solidFill>
                  <a:prstClr val="black"/>
                </a:solidFill>
                <a:latin typeface="Times New Roman" pitchFamily="18" charset="0"/>
              </a:rPr>
              <a:t>2</a:t>
            </a:r>
            <a:r>
              <a:rPr lang="en-US" b="1" i="1">
                <a:solidFill>
                  <a:prstClr val="black"/>
                </a:solidFill>
                <a:latin typeface="Times New Roman" pitchFamily="18" charset="0"/>
              </a:rPr>
              <a:t>)</a:t>
            </a:r>
            <a:r>
              <a:rPr lang="en-US" b="1">
                <a:solidFill>
                  <a:prstClr val="black"/>
                </a:solidFill>
                <a:latin typeface="Calibri"/>
              </a:rPr>
              <a:t> </a:t>
            </a:r>
          </a:p>
        </p:txBody>
      </p:sp>
      <p:graphicFrame>
        <p:nvGraphicFramePr>
          <p:cNvPr id="41995" name="Object 11"/>
          <p:cNvGraphicFramePr>
            <a:graphicFrameLocks noChangeAspect="1"/>
          </p:cNvGraphicFramePr>
          <p:nvPr/>
        </p:nvGraphicFramePr>
        <p:xfrm>
          <a:off x="2208214" y="3644901"/>
          <a:ext cx="5616575" cy="974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" r:id="rId7" imgW="3614400" imgH="627120" progId="">
                  <p:embed/>
                </p:oleObj>
              </mc:Choice>
              <mc:Fallback>
                <p:oleObj r:id="rId7" imgW="3614400" imgH="627120" progId="">
                  <p:embed/>
                  <p:pic>
                    <p:nvPicPr>
                      <p:cNvPr id="41995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8214" y="3644901"/>
                        <a:ext cx="5616575" cy="974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996" name="Rectangle 12"/>
          <p:cNvSpPr>
            <a:spLocks noChangeArrowheads="1"/>
          </p:cNvSpPr>
          <p:nvPr/>
        </p:nvSpPr>
        <p:spPr bwMode="auto">
          <a:xfrm>
            <a:off x="2931070" y="4723091"/>
            <a:ext cx="275004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just">
              <a:buFont typeface="Wingdings" pitchFamily="2" charset="2"/>
              <a:buChar char=""/>
              <a:tabLst>
                <a:tab pos="228600" algn="l"/>
              </a:tabLst>
            </a:pPr>
            <a:r>
              <a:rPr lang="el-GR" b="1" i="1">
                <a:solidFill>
                  <a:prstClr val="black"/>
                </a:solidFill>
                <a:latin typeface="Calibri"/>
              </a:rPr>
              <a:t>Προσθήκη υδραλογόνου</a:t>
            </a:r>
          </a:p>
        </p:txBody>
      </p:sp>
      <p:graphicFrame>
        <p:nvGraphicFramePr>
          <p:cNvPr id="41997" name="Object 13"/>
          <p:cNvGraphicFramePr>
            <a:graphicFrameLocks noChangeAspect="1"/>
          </p:cNvGraphicFramePr>
          <p:nvPr/>
        </p:nvGraphicFramePr>
        <p:xfrm>
          <a:off x="2782888" y="5445126"/>
          <a:ext cx="7200900" cy="74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" name="Equation" r:id="rId9" imgW="3670200" imgH="342720" progId="Equation.3">
                  <p:embed/>
                </p:oleObj>
              </mc:Choice>
              <mc:Fallback>
                <p:oleObj name="Equation" r:id="rId9" imgW="3670200" imgH="342720" progId="Equation.3">
                  <p:embed/>
                  <p:pic>
                    <p:nvPicPr>
                      <p:cNvPr id="41997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82888" y="5445126"/>
                        <a:ext cx="7200900" cy="746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51902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41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41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41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90" grpId="0"/>
      <p:bldP spid="41992" grpId="0"/>
      <p:bldP spid="41994" grpId="0"/>
      <p:bldP spid="4199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1992314" y="404814"/>
            <a:ext cx="621823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GB" sz="3200" b="1">
                <a:solidFill>
                  <a:srgbClr val="C0504D"/>
                </a:solidFill>
                <a:latin typeface="Calibri"/>
                <a:cs typeface="Times New Roman" pitchFamily="18" charset="0"/>
              </a:rPr>
              <a:t>2.6 Αλκίνια - αιθίνιο ή ακετυλένιο</a:t>
            </a:r>
            <a:r>
              <a:rPr lang="en-US">
                <a:solidFill>
                  <a:prstClr val="black"/>
                </a:solidFill>
                <a:latin typeface="Calibri"/>
              </a:rPr>
              <a:t> </a:t>
            </a:r>
          </a:p>
        </p:txBody>
      </p:sp>
      <p:graphicFrame>
        <p:nvGraphicFramePr>
          <p:cNvPr id="43013" name="Object 5"/>
          <p:cNvGraphicFramePr>
            <a:graphicFrameLocks noChangeAspect="1"/>
          </p:cNvGraphicFramePr>
          <p:nvPr/>
        </p:nvGraphicFramePr>
        <p:xfrm>
          <a:off x="8256589" y="981075"/>
          <a:ext cx="2217737" cy="3024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r:id="rId3" imgW="2324424" imgH="3172268" progId="MSPhotoEd.3">
                  <p:embed/>
                </p:oleObj>
              </mc:Choice>
              <mc:Fallback>
                <p:oleObj r:id="rId3" imgW="2324424" imgH="3172268" progId="MSPhotoEd.3">
                  <p:embed/>
                  <p:pic>
                    <p:nvPicPr>
                      <p:cNvPr id="4301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56589" y="981075"/>
                        <a:ext cx="2217737" cy="3024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16" name="Rectangle 8"/>
          <p:cNvSpPr>
            <a:spLocks noChangeArrowheads="1"/>
          </p:cNvSpPr>
          <p:nvPr/>
        </p:nvSpPr>
        <p:spPr bwMode="auto">
          <a:xfrm>
            <a:off x="2816684" y="1195666"/>
            <a:ext cx="184217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just">
              <a:buFont typeface="Wingdings" pitchFamily="2" charset="2"/>
              <a:buChar char=""/>
              <a:tabLst>
                <a:tab pos="228600" algn="l"/>
              </a:tabLst>
            </a:pPr>
            <a:r>
              <a:rPr lang="el-GR" b="1" i="1">
                <a:solidFill>
                  <a:prstClr val="black"/>
                </a:solidFill>
                <a:latin typeface="Calibri"/>
              </a:rPr>
              <a:t>Προσθήκη HCN</a:t>
            </a:r>
          </a:p>
        </p:txBody>
      </p:sp>
      <p:graphicFrame>
        <p:nvGraphicFramePr>
          <p:cNvPr id="43017" name="Object 9"/>
          <p:cNvGraphicFramePr>
            <a:graphicFrameLocks noChangeAspect="1"/>
          </p:cNvGraphicFramePr>
          <p:nvPr/>
        </p:nvGraphicFramePr>
        <p:xfrm>
          <a:off x="2782889" y="1989139"/>
          <a:ext cx="5184775" cy="70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" name="Equation" r:id="rId5" imgW="2552400" imgH="355320" progId="Equation.3">
                  <p:embed/>
                </p:oleObj>
              </mc:Choice>
              <mc:Fallback>
                <p:oleObj name="Equation" r:id="rId5" imgW="2552400" imgH="355320" progId="Equation.3">
                  <p:embed/>
                  <p:pic>
                    <p:nvPicPr>
                      <p:cNvPr id="43017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82889" y="1989139"/>
                        <a:ext cx="5184775" cy="708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18" name="Rectangle 10"/>
          <p:cNvSpPr>
            <a:spLocks noChangeArrowheads="1"/>
          </p:cNvSpPr>
          <p:nvPr/>
        </p:nvSpPr>
        <p:spPr bwMode="auto">
          <a:xfrm>
            <a:off x="2932026" y="3067328"/>
            <a:ext cx="406258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just">
              <a:buFont typeface="Wingdings" pitchFamily="2" charset="2"/>
              <a:buChar char=""/>
              <a:tabLst>
                <a:tab pos="228600" algn="l"/>
              </a:tabLst>
            </a:pPr>
            <a:r>
              <a:rPr lang="el-GR" b="1" i="1">
                <a:solidFill>
                  <a:prstClr val="black"/>
                </a:solidFill>
                <a:latin typeface="Calibri"/>
              </a:rPr>
              <a:t>Προσθήκη Η2Ο</a:t>
            </a:r>
            <a:r>
              <a:rPr lang="en-US" b="1" i="1">
                <a:solidFill>
                  <a:prstClr val="black"/>
                </a:solidFill>
                <a:latin typeface="Calibri"/>
              </a:rPr>
              <a:t> (</a:t>
            </a:r>
            <a:r>
              <a:rPr lang="el-GR" b="1" i="1">
                <a:solidFill>
                  <a:prstClr val="black"/>
                </a:solidFill>
                <a:latin typeface="Calibri"/>
              </a:rPr>
              <a:t>ενυδάτωση αλκινίων)</a:t>
            </a:r>
          </a:p>
        </p:txBody>
      </p:sp>
      <p:graphicFrame>
        <p:nvGraphicFramePr>
          <p:cNvPr id="43019" name="Object 11"/>
          <p:cNvGraphicFramePr>
            <a:graphicFrameLocks noChangeAspect="1"/>
          </p:cNvGraphicFramePr>
          <p:nvPr/>
        </p:nvGraphicFramePr>
        <p:xfrm>
          <a:off x="1992314" y="3860801"/>
          <a:ext cx="6192837" cy="727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4" name="Equation" r:id="rId7" imgW="3632040" imgH="431640" progId="Equation.3">
                  <p:embed/>
                </p:oleObj>
              </mc:Choice>
              <mc:Fallback>
                <p:oleObj name="Equation" r:id="rId7" imgW="3632040" imgH="431640" progId="Equation.3">
                  <p:embed/>
                  <p:pic>
                    <p:nvPicPr>
                      <p:cNvPr id="43019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2314" y="3860801"/>
                        <a:ext cx="6192837" cy="727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20" name="Rectangle 12"/>
          <p:cNvSpPr>
            <a:spLocks noChangeArrowheads="1"/>
          </p:cNvSpPr>
          <p:nvPr/>
        </p:nvSpPr>
        <p:spPr bwMode="auto">
          <a:xfrm>
            <a:off x="2566989" y="4849814"/>
            <a:ext cx="15843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just"/>
            <a:r>
              <a:rPr lang="el-GR" sz="2000" b="1">
                <a:solidFill>
                  <a:prstClr val="black"/>
                </a:solidFill>
                <a:latin typeface="Calibri"/>
              </a:rPr>
              <a:t>β.  Καύση</a:t>
            </a:r>
          </a:p>
        </p:txBody>
      </p:sp>
      <p:graphicFrame>
        <p:nvGraphicFramePr>
          <p:cNvPr id="43021" name="Object 13"/>
          <p:cNvGraphicFramePr>
            <a:graphicFrameLocks noChangeAspect="1"/>
          </p:cNvGraphicFramePr>
          <p:nvPr/>
        </p:nvGraphicFramePr>
        <p:xfrm>
          <a:off x="2855914" y="5516564"/>
          <a:ext cx="5184775" cy="91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5" name="Equation" r:id="rId9" imgW="2234880" imgH="393480" progId="Equation.3">
                  <p:embed/>
                </p:oleObj>
              </mc:Choice>
              <mc:Fallback>
                <p:oleObj name="Equation" r:id="rId9" imgW="2234880" imgH="393480" progId="Equation.3">
                  <p:embed/>
                  <p:pic>
                    <p:nvPicPr>
                      <p:cNvPr id="43021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5914" y="5516564"/>
                        <a:ext cx="5184775" cy="917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42333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43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43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43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6" grpId="0"/>
      <p:bldP spid="43018" grpId="0"/>
      <p:bldP spid="430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1992314" y="404814"/>
            <a:ext cx="621823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GB" sz="3200" b="1">
                <a:solidFill>
                  <a:srgbClr val="C0504D"/>
                </a:solidFill>
                <a:latin typeface="Calibri"/>
                <a:cs typeface="Times New Roman" pitchFamily="18" charset="0"/>
              </a:rPr>
              <a:t>2.6 Αλκίνια - αιθίνιο ή ακετυλένιο</a:t>
            </a:r>
            <a:r>
              <a:rPr lang="en-US">
                <a:solidFill>
                  <a:prstClr val="black"/>
                </a:solidFill>
                <a:latin typeface="Calibri"/>
              </a:rPr>
              <a:t> </a:t>
            </a:r>
          </a:p>
        </p:txBody>
      </p:sp>
      <p:graphicFrame>
        <p:nvGraphicFramePr>
          <p:cNvPr id="44037" name="Object 5"/>
          <p:cNvGraphicFramePr>
            <a:graphicFrameLocks noChangeAspect="1"/>
          </p:cNvGraphicFramePr>
          <p:nvPr/>
        </p:nvGraphicFramePr>
        <p:xfrm>
          <a:off x="8256589" y="981075"/>
          <a:ext cx="2217737" cy="3024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" r:id="rId3" imgW="2324424" imgH="3172268" progId="MSPhotoEd.3">
                  <p:embed/>
                </p:oleObj>
              </mc:Choice>
              <mc:Fallback>
                <p:oleObj r:id="rId3" imgW="2324424" imgH="3172268" progId="MSPhotoEd.3">
                  <p:embed/>
                  <p:pic>
                    <p:nvPicPr>
                      <p:cNvPr id="4403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56589" y="981075"/>
                        <a:ext cx="2217737" cy="3024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38" name="Rectangle 6"/>
          <p:cNvSpPr>
            <a:spLocks noChangeArrowheads="1"/>
          </p:cNvSpPr>
          <p:nvPr/>
        </p:nvSpPr>
        <p:spPr bwMode="auto">
          <a:xfrm>
            <a:off x="1918246" y="1236019"/>
            <a:ext cx="241508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just"/>
            <a:r>
              <a:rPr lang="el-GR" sz="2400" b="1">
                <a:solidFill>
                  <a:prstClr val="black"/>
                </a:solidFill>
                <a:latin typeface="Calibri"/>
              </a:rPr>
              <a:t>γ.  Πολυμερισμός</a:t>
            </a:r>
          </a:p>
        </p:txBody>
      </p:sp>
      <p:sp>
        <p:nvSpPr>
          <p:cNvPr id="44040" name="Rectangle 8"/>
          <p:cNvSpPr>
            <a:spLocks noChangeArrowheads="1"/>
          </p:cNvSpPr>
          <p:nvPr/>
        </p:nvSpPr>
        <p:spPr bwMode="auto">
          <a:xfrm>
            <a:off x="1524001" y="304907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l-GR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44039" name="Object 7"/>
          <p:cNvGraphicFramePr>
            <a:graphicFrameLocks noChangeAspect="1"/>
          </p:cNvGraphicFramePr>
          <p:nvPr/>
        </p:nvGraphicFramePr>
        <p:xfrm>
          <a:off x="1847850" y="1989139"/>
          <a:ext cx="2808288" cy="77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7" name="Equation" r:id="rId5" imgW="1409088" imgH="393529" progId="Equation.3">
                  <p:embed/>
                </p:oleObj>
              </mc:Choice>
              <mc:Fallback>
                <p:oleObj name="Equation" r:id="rId5" imgW="1409088" imgH="393529" progId="Equation.3">
                  <p:embed/>
                  <p:pic>
                    <p:nvPicPr>
                      <p:cNvPr id="44039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7850" y="1989139"/>
                        <a:ext cx="2808288" cy="777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42" name="Object 10"/>
          <p:cNvGraphicFramePr>
            <a:graphicFrameLocks noChangeAspect="1"/>
          </p:cNvGraphicFramePr>
          <p:nvPr/>
        </p:nvGraphicFramePr>
        <p:xfrm>
          <a:off x="1774826" y="2852739"/>
          <a:ext cx="6481763" cy="63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8" name="Equation" r:id="rId7" imgW="3416040" imgH="342720" progId="Equation.3">
                  <p:embed/>
                </p:oleObj>
              </mc:Choice>
              <mc:Fallback>
                <p:oleObj name="Equation" r:id="rId7" imgW="3416040" imgH="342720" progId="Equation.3">
                  <p:embed/>
                  <p:pic>
                    <p:nvPicPr>
                      <p:cNvPr id="44042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4826" y="2852739"/>
                        <a:ext cx="6481763" cy="638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43" name="Rectangle 11"/>
          <p:cNvSpPr>
            <a:spLocks noChangeArrowheads="1"/>
          </p:cNvSpPr>
          <p:nvPr/>
        </p:nvSpPr>
        <p:spPr bwMode="auto">
          <a:xfrm>
            <a:off x="2046689" y="3642669"/>
            <a:ext cx="449341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just"/>
            <a:r>
              <a:rPr lang="el-GR" sz="2400" b="1">
                <a:solidFill>
                  <a:prstClr val="black"/>
                </a:solidFill>
                <a:latin typeface="Calibri"/>
              </a:rPr>
              <a:t>δ. Αντιδράσεις όξινου υδρογόνου</a:t>
            </a:r>
          </a:p>
        </p:txBody>
      </p:sp>
      <p:graphicFrame>
        <p:nvGraphicFramePr>
          <p:cNvPr id="44044" name="Object 12"/>
          <p:cNvGraphicFramePr>
            <a:graphicFrameLocks noChangeAspect="1"/>
          </p:cNvGraphicFramePr>
          <p:nvPr/>
        </p:nvGraphicFramePr>
        <p:xfrm>
          <a:off x="2711450" y="4221163"/>
          <a:ext cx="6337300" cy="1674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9" name="Equation" r:id="rId9" imgW="2654280" imgH="711000" progId="Equation.3">
                  <p:embed/>
                </p:oleObj>
              </mc:Choice>
              <mc:Fallback>
                <p:oleObj name="Equation" r:id="rId9" imgW="2654280" imgH="711000" progId="Equation.3">
                  <p:embed/>
                  <p:pic>
                    <p:nvPicPr>
                      <p:cNvPr id="44044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1450" y="4221163"/>
                        <a:ext cx="6337300" cy="1674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45" name="Object 13"/>
          <p:cNvGraphicFramePr>
            <a:graphicFrameLocks noChangeAspect="1"/>
          </p:cNvGraphicFramePr>
          <p:nvPr/>
        </p:nvGraphicFramePr>
        <p:xfrm>
          <a:off x="2566988" y="6092826"/>
          <a:ext cx="6985000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0" name="Equation" r:id="rId11" imgW="3555720" imgH="241200" progId="Equation.3">
                  <p:embed/>
                </p:oleObj>
              </mc:Choice>
              <mc:Fallback>
                <p:oleObj name="Equation" r:id="rId11" imgW="3555720" imgH="241200" progId="Equation.3">
                  <p:embed/>
                  <p:pic>
                    <p:nvPicPr>
                      <p:cNvPr id="44045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6988" y="6092826"/>
                        <a:ext cx="6985000" cy="479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97881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44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44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44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44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8" grpId="0"/>
      <p:bldP spid="4404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1992314" y="404814"/>
            <a:ext cx="621823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GB" sz="3200" b="1">
                <a:solidFill>
                  <a:srgbClr val="C0504D"/>
                </a:solidFill>
                <a:latin typeface="Calibri"/>
                <a:cs typeface="Times New Roman" pitchFamily="18" charset="0"/>
              </a:rPr>
              <a:t>2.6 Αλκίνια - αιθίνιο ή ακετυλένιο</a:t>
            </a:r>
            <a:r>
              <a:rPr lang="en-US">
                <a:solidFill>
                  <a:prstClr val="black"/>
                </a:solidFill>
                <a:latin typeface="Calibri"/>
              </a:rPr>
              <a:t> </a:t>
            </a:r>
          </a:p>
        </p:txBody>
      </p:sp>
      <p:grpSp>
        <p:nvGrpSpPr>
          <p:cNvPr id="45085" name="Group 29"/>
          <p:cNvGrpSpPr>
            <a:grpSpLocks/>
          </p:cNvGrpSpPr>
          <p:nvPr/>
        </p:nvGrpSpPr>
        <p:grpSpPr bwMode="auto">
          <a:xfrm>
            <a:off x="2855914" y="1341438"/>
            <a:ext cx="6192837" cy="5040312"/>
            <a:chOff x="839" y="845"/>
            <a:chExt cx="3901" cy="3175"/>
          </a:xfrm>
        </p:grpSpPr>
        <p:sp>
          <p:nvSpPr>
            <p:cNvPr id="45063" name="Text Box 7"/>
            <p:cNvSpPr txBox="1">
              <a:spLocks noChangeArrowheads="1"/>
            </p:cNvSpPr>
            <p:nvPr/>
          </p:nvSpPr>
          <p:spPr bwMode="auto">
            <a:xfrm>
              <a:off x="839" y="845"/>
              <a:ext cx="3901" cy="3175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CCCC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lnSpc>
                  <a:spcPct val="120000"/>
                </a:lnSpc>
                <a:spcBef>
                  <a:spcPts val="600"/>
                </a:spcBef>
              </a:pPr>
              <a:r>
                <a:rPr lang="el-GR" sz="2000" b="1">
                  <a:solidFill>
                    <a:srgbClr val="0000FF"/>
                  </a:solidFill>
                  <a:latin typeface="Calibri"/>
                </a:rPr>
                <a:t>ΣΥΝΘΕΣΕΙΣ ΑΚΕΤΥΛΕΝΙΟΥ</a:t>
              </a:r>
              <a:endParaRPr lang="en-US" sz="20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5064" name="Text Box 8"/>
            <p:cNvSpPr txBox="1">
              <a:spLocks noChangeArrowheads="1"/>
            </p:cNvSpPr>
            <p:nvPr/>
          </p:nvSpPr>
          <p:spPr bwMode="auto">
            <a:xfrm>
              <a:off x="2499" y="2318"/>
              <a:ext cx="664" cy="21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r>
                <a:rPr lang="en-US" sz="1200">
                  <a:solidFill>
                    <a:prstClr val="black"/>
                  </a:solidFill>
                  <a:latin typeface="Calibri"/>
                </a:rPr>
                <a:t>CH</a:t>
              </a:r>
              <a:r>
                <a:rPr lang="en-US" sz="1200">
                  <a:solidFill>
                    <a:prstClr val="black"/>
                  </a:solidFill>
                  <a:latin typeface="Calibri"/>
                  <a:sym typeface="Symbol" pitchFamily="18" charset="2"/>
                </a:rPr>
                <a:t></a:t>
              </a:r>
              <a:r>
                <a:rPr lang="en-US" sz="1200">
                  <a:solidFill>
                    <a:prstClr val="black"/>
                  </a:solidFill>
                  <a:latin typeface="Calibri"/>
                </a:rPr>
                <a:t>CH</a:t>
              </a:r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5065" name="Line 9"/>
            <p:cNvSpPr>
              <a:spLocks noChangeShapeType="1"/>
            </p:cNvSpPr>
            <p:nvPr/>
          </p:nvSpPr>
          <p:spPr bwMode="auto">
            <a:xfrm flipV="1">
              <a:off x="2831" y="1953"/>
              <a:ext cx="0" cy="36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5066" name="Line 10"/>
            <p:cNvSpPr>
              <a:spLocks noChangeShapeType="1"/>
            </p:cNvSpPr>
            <p:nvPr/>
          </p:nvSpPr>
          <p:spPr bwMode="auto">
            <a:xfrm flipV="1">
              <a:off x="2831" y="1428"/>
              <a:ext cx="0" cy="29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5067" name="Text Box 11"/>
            <p:cNvSpPr txBox="1">
              <a:spLocks noChangeArrowheads="1"/>
            </p:cNvSpPr>
            <p:nvPr/>
          </p:nvSpPr>
          <p:spPr bwMode="auto">
            <a:xfrm>
              <a:off x="2582" y="1149"/>
              <a:ext cx="664" cy="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r>
                <a:rPr lang="en-US" sz="1200">
                  <a:solidFill>
                    <a:prstClr val="black"/>
                  </a:solidFill>
                  <a:latin typeface="Calibri"/>
                </a:rPr>
                <a:t> </a:t>
              </a:r>
              <a:r>
                <a:rPr lang="en-US" sz="2000">
                  <a:solidFill>
                    <a:prstClr val="black"/>
                  </a:solidFill>
                  <a:latin typeface="Calibri"/>
                </a:rPr>
                <a:t>PVC</a:t>
              </a:r>
            </a:p>
          </p:txBody>
        </p:sp>
        <p:sp>
          <p:nvSpPr>
            <p:cNvPr id="45068" name="Text Box 12"/>
            <p:cNvSpPr txBox="1">
              <a:spLocks noChangeArrowheads="1"/>
            </p:cNvSpPr>
            <p:nvPr/>
          </p:nvSpPr>
          <p:spPr bwMode="auto">
            <a:xfrm>
              <a:off x="2333" y="1734"/>
              <a:ext cx="1079" cy="2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r>
                <a:rPr lang="el-GR">
                  <a:solidFill>
                    <a:prstClr val="black"/>
                  </a:solidFill>
                  <a:latin typeface="Calibri"/>
                </a:rPr>
                <a:t>βινυλοχλωρίδιο</a:t>
              </a:r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5069" name="Text Box 13"/>
            <p:cNvSpPr txBox="1">
              <a:spLocks noChangeArrowheads="1"/>
            </p:cNvSpPr>
            <p:nvPr/>
          </p:nvSpPr>
          <p:spPr bwMode="auto">
            <a:xfrm>
              <a:off x="2831" y="2026"/>
              <a:ext cx="581" cy="2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r>
                <a:rPr lang="el-GR" sz="1200">
                  <a:solidFill>
                    <a:prstClr val="black"/>
                  </a:solidFill>
                  <a:latin typeface="Calibri"/>
                </a:rPr>
                <a:t>Η</a:t>
              </a:r>
              <a:r>
                <a:rPr lang="en-US" sz="1200">
                  <a:solidFill>
                    <a:prstClr val="black"/>
                  </a:solidFill>
                  <a:latin typeface="Calibri"/>
                </a:rPr>
                <a:t>Cl</a:t>
              </a:r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5070" name="Line 14"/>
            <p:cNvSpPr>
              <a:spLocks noChangeShapeType="1"/>
            </p:cNvSpPr>
            <p:nvPr/>
          </p:nvSpPr>
          <p:spPr bwMode="auto">
            <a:xfrm>
              <a:off x="2831" y="2598"/>
              <a:ext cx="0" cy="36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5071" name="Text Box 15"/>
            <p:cNvSpPr txBox="1">
              <a:spLocks noChangeArrowheads="1"/>
            </p:cNvSpPr>
            <p:nvPr/>
          </p:nvSpPr>
          <p:spPr bwMode="auto">
            <a:xfrm>
              <a:off x="2333" y="2976"/>
              <a:ext cx="996" cy="2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r>
                <a:rPr lang="el-GR" sz="1200">
                  <a:solidFill>
                    <a:prstClr val="black"/>
                  </a:solidFill>
                  <a:latin typeface="Calibri"/>
                </a:rPr>
                <a:t>  ακεταλδεϋδη</a:t>
              </a:r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5072" name="Text Box 16"/>
            <p:cNvSpPr txBox="1">
              <a:spLocks noChangeArrowheads="1"/>
            </p:cNvSpPr>
            <p:nvPr/>
          </p:nvSpPr>
          <p:spPr bwMode="auto">
            <a:xfrm>
              <a:off x="2831" y="2610"/>
              <a:ext cx="581" cy="2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r>
                <a:rPr lang="el-GR" sz="1200">
                  <a:solidFill>
                    <a:prstClr val="black"/>
                  </a:solidFill>
                  <a:latin typeface="Calibri"/>
                </a:rPr>
                <a:t>Η</a:t>
              </a:r>
              <a:r>
                <a:rPr lang="el-GR" sz="1200" baseline="-25000">
                  <a:solidFill>
                    <a:prstClr val="black"/>
                  </a:solidFill>
                  <a:latin typeface="Calibri"/>
                </a:rPr>
                <a:t>2</a:t>
              </a:r>
              <a:r>
                <a:rPr lang="el-GR" sz="1200">
                  <a:solidFill>
                    <a:prstClr val="black"/>
                  </a:solidFill>
                  <a:latin typeface="Calibri"/>
                </a:rPr>
                <a:t>Ο</a:t>
              </a:r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5073" name="Line 17"/>
            <p:cNvSpPr>
              <a:spLocks noChangeShapeType="1"/>
            </p:cNvSpPr>
            <p:nvPr/>
          </p:nvSpPr>
          <p:spPr bwMode="auto">
            <a:xfrm flipH="1">
              <a:off x="2250" y="3195"/>
              <a:ext cx="581" cy="36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5074" name="Line 18"/>
            <p:cNvSpPr>
              <a:spLocks noChangeShapeType="1"/>
            </p:cNvSpPr>
            <p:nvPr/>
          </p:nvSpPr>
          <p:spPr bwMode="auto">
            <a:xfrm>
              <a:off x="2831" y="3195"/>
              <a:ext cx="581" cy="36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5075" name="Text Box 19"/>
            <p:cNvSpPr txBox="1">
              <a:spLocks noChangeArrowheads="1"/>
            </p:cNvSpPr>
            <p:nvPr/>
          </p:nvSpPr>
          <p:spPr bwMode="auto">
            <a:xfrm>
              <a:off x="1835" y="3560"/>
              <a:ext cx="1909" cy="2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r>
                <a:rPr lang="el-GR" sz="1200">
                  <a:solidFill>
                    <a:prstClr val="black"/>
                  </a:solidFill>
                  <a:latin typeface="Calibri"/>
                </a:rPr>
                <a:t>αιθανόλη            </a:t>
              </a:r>
              <a:r>
                <a:rPr lang="en-US" sz="1200">
                  <a:solidFill>
                    <a:prstClr val="black"/>
                  </a:solidFill>
                  <a:latin typeface="Calibri"/>
                </a:rPr>
                <a:t>                </a:t>
              </a:r>
              <a:r>
                <a:rPr lang="el-GR" sz="1200">
                  <a:solidFill>
                    <a:prstClr val="black"/>
                  </a:solidFill>
                  <a:latin typeface="Calibri"/>
                </a:rPr>
                <a:t>      οξικό οξύ</a:t>
              </a:r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5076" name="Line 20"/>
            <p:cNvSpPr>
              <a:spLocks noChangeShapeType="1"/>
            </p:cNvSpPr>
            <p:nvPr/>
          </p:nvSpPr>
          <p:spPr bwMode="auto">
            <a:xfrm flipV="1">
              <a:off x="1669" y="2464"/>
              <a:ext cx="747" cy="5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5077" name="Text Box 21"/>
            <p:cNvSpPr txBox="1">
              <a:spLocks noChangeArrowheads="1"/>
            </p:cNvSpPr>
            <p:nvPr/>
          </p:nvSpPr>
          <p:spPr bwMode="auto">
            <a:xfrm>
              <a:off x="862" y="2288"/>
              <a:ext cx="664" cy="2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r>
                <a:rPr lang="en-US" sz="1200">
                  <a:solidFill>
                    <a:prstClr val="black"/>
                  </a:solidFill>
                  <a:latin typeface="Calibri"/>
                </a:rPr>
                <a:t>   CH</a:t>
              </a:r>
              <a:r>
                <a:rPr lang="en-US" sz="1200" baseline="-25000">
                  <a:solidFill>
                    <a:prstClr val="black"/>
                  </a:solidFill>
                  <a:latin typeface="Calibri"/>
                </a:rPr>
                <a:t>4</a:t>
              </a:r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5078" name="Text Box 22"/>
            <p:cNvSpPr txBox="1">
              <a:spLocks noChangeArrowheads="1"/>
            </p:cNvSpPr>
            <p:nvPr/>
          </p:nvSpPr>
          <p:spPr bwMode="auto">
            <a:xfrm>
              <a:off x="1171" y="2902"/>
              <a:ext cx="498" cy="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r>
                <a:rPr lang="en-US" sz="1200">
                  <a:solidFill>
                    <a:prstClr val="black"/>
                  </a:solidFill>
                  <a:latin typeface="Calibri"/>
                </a:rPr>
                <a:t>CaC</a:t>
              </a:r>
              <a:r>
                <a:rPr lang="en-US" sz="1200" baseline="-25000">
                  <a:solidFill>
                    <a:prstClr val="black"/>
                  </a:solidFill>
                  <a:latin typeface="Calibri"/>
                </a:rPr>
                <a:t>2</a:t>
              </a:r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5079" name="Text Box 23"/>
            <p:cNvSpPr txBox="1">
              <a:spLocks noChangeArrowheads="1"/>
            </p:cNvSpPr>
            <p:nvPr/>
          </p:nvSpPr>
          <p:spPr bwMode="auto">
            <a:xfrm>
              <a:off x="1277" y="2215"/>
              <a:ext cx="996" cy="6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r>
                <a:rPr lang="en-US" sz="1200">
                  <a:solidFill>
                    <a:prstClr val="black"/>
                  </a:solidFill>
                  <a:latin typeface="Calibri"/>
                </a:rPr>
                <a:t>      </a:t>
              </a:r>
              <a:r>
                <a:rPr lang="el-GR" sz="1200">
                  <a:solidFill>
                    <a:prstClr val="black"/>
                  </a:solidFill>
                  <a:latin typeface="Calibri"/>
                </a:rPr>
                <a:t>πυρόλυση</a:t>
              </a:r>
            </a:p>
            <a:p>
              <a:endParaRPr lang="el-GR" sz="1200">
                <a:solidFill>
                  <a:prstClr val="black"/>
                </a:solidFill>
                <a:latin typeface="Calibri"/>
              </a:endParaRPr>
            </a:p>
            <a:p>
              <a:r>
                <a:rPr lang="el-GR" sz="1200">
                  <a:solidFill>
                    <a:prstClr val="black"/>
                  </a:solidFill>
                  <a:latin typeface="Calibri"/>
                </a:rPr>
                <a:t>   </a:t>
              </a:r>
            </a:p>
            <a:p>
              <a:r>
                <a:rPr lang="el-GR" sz="1200">
                  <a:solidFill>
                    <a:prstClr val="black"/>
                  </a:solidFill>
                  <a:latin typeface="Calibri"/>
                </a:rPr>
                <a:t>          Η</a:t>
              </a:r>
              <a:r>
                <a:rPr lang="el-GR" sz="1200" baseline="-25000">
                  <a:solidFill>
                    <a:prstClr val="black"/>
                  </a:solidFill>
                  <a:latin typeface="Calibri"/>
                </a:rPr>
                <a:t>2</a:t>
              </a:r>
              <a:r>
                <a:rPr lang="el-GR" sz="1200">
                  <a:solidFill>
                    <a:prstClr val="black"/>
                  </a:solidFill>
                  <a:latin typeface="Calibri"/>
                </a:rPr>
                <a:t>Ο</a:t>
              </a:r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5080" name="Line 24"/>
            <p:cNvSpPr>
              <a:spLocks noChangeShapeType="1"/>
            </p:cNvSpPr>
            <p:nvPr/>
          </p:nvSpPr>
          <p:spPr bwMode="auto">
            <a:xfrm>
              <a:off x="3163" y="2464"/>
              <a:ext cx="581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5081" name="Line 25"/>
            <p:cNvSpPr>
              <a:spLocks noChangeShapeType="1"/>
            </p:cNvSpPr>
            <p:nvPr/>
          </p:nvSpPr>
          <p:spPr bwMode="auto">
            <a:xfrm>
              <a:off x="3163" y="2464"/>
              <a:ext cx="581" cy="5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5082" name="Text Box 26"/>
            <p:cNvSpPr txBox="1">
              <a:spLocks noChangeArrowheads="1"/>
            </p:cNvSpPr>
            <p:nvPr/>
          </p:nvSpPr>
          <p:spPr bwMode="auto">
            <a:xfrm>
              <a:off x="3578" y="2318"/>
              <a:ext cx="1162" cy="1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r>
                <a:rPr lang="el-GR" sz="1200">
                  <a:solidFill>
                    <a:prstClr val="black"/>
                  </a:solidFill>
                  <a:latin typeface="Calibri"/>
                </a:rPr>
                <a:t>    </a:t>
              </a:r>
              <a:r>
                <a:rPr lang="en-US" sz="1200">
                  <a:solidFill>
                    <a:prstClr val="black"/>
                  </a:solidFill>
                  <a:latin typeface="Calibri"/>
                </a:rPr>
                <a:t>βενζόλιο</a:t>
              </a:r>
            </a:p>
            <a:p>
              <a:endParaRPr lang="en-US" sz="1200">
                <a:solidFill>
                  <a:prstClr val="black"/>
                </a:solidFill>
                <a:latin typeface="Calibri"/>
              </a:endParaRPr>
            </a:p>
            <a:p>
              <a:endParaRPr lang="el-GR" sz="1200">
                <a:solidFill>
                  <a:prstClr val="black"/>
                </a:solidFill>
                <a:latin typeface="Calibri"/>
              </a:endParaRPr>
            </a:p>
            <a:p>
              <a:endParaRPr lang="el-GR" sz="1200">
                <a:solidFill>
                  <a:prstClr val="black"/>
                </a:solidFill>
                <a:latin typeface="Calibri"/>
              </a:endParaRPr>
            </a:p>
            <a:p>
              <a:r>
                <a:rPr lang="el-GR" sz="1200">
                  <a:solidFill>
                    <a:prstClr val="black"/>
                  </a:solidFill>
                  <a:latin typeface="Calibri"/>
                </a:rPr>
                <a:t>   </a:t>
              </a:r>
              <a:r>
                <a:rPr lang="en-US" sz="1200">
                  <a:solidFill>
                    <a:prstClr val="black"/>
                  </a:solidFill>
                  <a:latin typeface="Calibri"/>
                </a:rPr>
                <a:t>1</a:t>
              </a:r>
              <a:r>
                <a:rPr lang="el-GR" sz="1200">
                  <a:solidFill>
                    <a:prstClr val="black"/>
                  </a:solidFill>
                  <a:latin typeface="Calibri"/>
                </a:rPr>
                <a:t>,3-βουταδιένιο</a:t>
              </a:r>
            </a:p>
            <a:p>
              <a:endParaRPr lang="el-GR" sz="1200">
                <a:solidFill>
                  <a:prstClr val="black"/>
                </a:solidFill>
                <a:latin typeface="Calibri"/>
              </a:endParaRPr>
            </a:p>
            <a:p>
              <a:endParaRPr lang="en-US" sz="1200">
                <a:solidFill>
                  <a:prstClr val="black"/>
                </a:solidFill>
                <a:latin typeface="Calibri"/>
              </a:endParaRPr>
            </a:p>
            <a:p>
              <a:endParaRPr lang="el-GR" sz="1200">
                <a:solidFill>
                  <a:prstClr val="black"/>
                </a:solidFill>
                <a:latin typeface="Calibri"/>
              </a:endParaRPr>
            </a:p>
            <a:p>
              <a:endParaRPr lang="el-GR" sz="1200">
                <a:solidFill>
                  <a:prstClr val="black"/>
                </a:solidFill>
                <a:latin typeface="Calibri"/>
              </a:endParaRPr>
            </a:p>
            <a:p>
              <a:r>
                <a:rPr lang="el-GR" sz="1200">
                  <a:solidFill>
                    <a:prstClr val="black"/>
                  </a:solidFill>
                  <a:latin typeface="Calibri"/>
                </a:rPr>
                <a:t>     καουτσούκ</a:t>
              </a:r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5083" name="Line 27"/>
            <p:cNvSpPr>
              <a:spLocks noChangeShapeType="1"/>
            </p:cNvSpPr>
            <p:nvPr/>
          </p:nvSpPr>
          <p:spPr bwMode="auto">
            <a:xfrm>
              <a:off x="4059" y="2976"/>
              <a:ext cx="0" cy="36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5084" name="Line 28"/>
            <p:cNvSpPr>
              <a:spLocks noChangeShapeType="1"/>
            </p:cNvSpPr>
            <p:nvPr/>
          </p:nvSpPr>
          <p:spPr bwMode="auto">
            <a:xfrm>
              <a:off x="1526" y="2434"/>
              <a:ext cx="83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stealth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>
                <a:solidFill>
                  <a:prstClr val="black"/>
                </a:solidFill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26953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5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298</Words>
  <Application>Microsoft Office PowerPoint</Application>
  <PresentationFormat>Widescreen</PresentationFormat>
  <Paragraphs>82</Paragraphs>
  <Slides>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Arial</vt:lpstr>
      <vt:lpstr>Calibri</vt:lpstr>
      <vt:lpstr>Symbol</vt:lpstr>
      <vt:lpstr>Times New Roman</vt:lpstr>
      <vt:lpstr>Wingdings</vt:lpstr>
      <vt:lpstr>Θέμα του Office</vt:lpstr>
      <vt:lpstr>MSPhotoEd.3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Yiannis Chiotelis</dc:creator>
  <cp:lastModifiedBy>Yiannis Chiotelis</cp:lastModifiedBy>
  <cp:revision>1</cp:revision>
  <dcterms:created xsi:type="dcterms:W3CDTF">2020-03-23T15:06:28Z</dcterms:created>
  <dcterms:modified xsi:type="dcterms:W3CDTF">2020-03-23T15:15:14Z</dcterms:modified>
</cp:coreProperties>
</file>