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7" r:id="rId2"/>
    <p:sldId id="402" r:id="rId3"/>
    <p:sldId id="401" r:id="rId4"/>
    <p:sldId id="403" r:id="rId5"/>
    <p:sldId id="404" r:id="rId6"/>
    <p:sldId id="405" r:id="rId7"/>
    <p:sldId id="406" r:id="rId8"/>
    <p:sldId id="407" r:id="rId9"/>
    <p:sldId id="408" r:id="rId10"/>
    <p:sldId id="409" r:id="rId11"/>
    <p:sldId id="410" r:id="rId12"/>
    <p:sldId id="302" r:id="rId13"/>
    <p:sldId id="303" r:id="rId1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4400" y="2130426"/>
            <a:ext cx="10363200" cy="1470025"/>
          </a:xfrm>
        </p:spPr>
        <p:txBody>
          <a:bodyPr/>
          <a:lstStyle/>
          <a:p>
            <a:r>
              <a:rPr lang="el-GR"/>
              <a:t>Στυλ κύριου τίτλου</a:t>
            </a:r>
          </a:p>
        </p:txBody>
      </p:sp>
      <p:sp>
        <p:nvSpPr>
          <p:cNvPr id="3" name="Υπότιτλος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EE87939B-0052-4FFA-B1A6-5736165C3511}" type="datetimeFigureOut">
              <a:rPr lang="el-GR" smtClean="0"/>
              <a:t>23/3/2020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742BDB0-A5D6-4589-A7EE-FAD4BF44EE1A}" type="slidenum">
              <a:rPr lang="el-GR" smtClean="0"/>
              <a:t>‹#›</a:t>
            </a:fld>
            <a:endParaRPr lang="el-GR"/>
          </a:p>
        </p:txBody>
      </p:sp>
    </p:spTree>
    <p:extLst>
      <p:ext uri="{BB962C8B-B14F-4D97-AF65-F5344CB8AC3E}">
        <p14:creationId xmlns:p14="http://schemas.microsoft.com/office/powerpoint/2010/main" val="2193657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EE87939B-0052-4FFA-B1A6-5736165C3511}" type="datetimeFigureOut">
              <a:rPr lang="el-GR" smtClean="0"/>
              <a:t>23/3/2020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742BDB0-A5D6-4589-A7EE-FAD4BF44EE1A}" type="slidenum">
              <a:rPr lang="el-GR" smtClean="0"/>
              <a:t>‹#›</a:t>
            </a:fld>
            <a:endParaRPr lang="el-GR"/>
          </a:p>
        </p:txBody>
      </p:sp>
    </p:spTree>
    <p:extLst>
      <p:ext uri="{BB962C8B-B14F-4D97-AF65-F5344CB8AC3E}">
        <p14:creationId xmlns:p14="http://schemas.microsoft.com/office/powerpoint/2010/main" val="2028368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9200" y="274639"/>
            <a:ext cx="27432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09600" y="274639"/>
            <a:ext cx="80264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EE87939B-0052-4FFA-B1A6-5736165C3511}" type="datetimeFigureOut">
              <a:rPr lang="el-GR" smtClean="0"/>
              <a:t>23/3/2020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742BDB0-A5D6-4589-A7EE-FAD4BF44EE1A}" type="slidenum">
              <a:rPr lang="el-GR" smtClean="0"/>
              <a:t>‹#›</a:t>
            </a:fld>
            <a:endParaRPr lang="el-GR"/>
          </a:p>
        </p:txBody>
      </p:sp>
    </p:spTree>
    <p:extLst>
      <p:ext uri="{BB962C8B-B14F-4D97-AF65-F5344CB8AC3E}">
        <p14:creationId xmlns:p14="http://schemas.microsoft.com/office/powerpoint/2010/main" val="3656679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EE87939B-0052-4FFA-B1A6-5736165C3511}" type="datetimeFigureOut">
              <a:rPr lang="el-GR" smtClean="0"/>
              <a:t>23/3/2020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742BDB0-A5D6-4589-A7EE-FAD4BF44EE1A}" type="slidenum">
              <a:rPr lang="el-GR" smtClean="0"/>
              <a:t>‹#›</a:t>
            </a:fld>
            <a:endParaRPr lang="el-GR"/>
          </a:p>
        </p:txBody>
      </p:sp>
    </p:spTree>
    <p:extLst>
      <p:ext uri="{BB962C8B-B14F-4D97-AF65-F5344CB8AC3E}">
        <p14:creationId xmlns:p14="http://schemas.microsoft.com/office/powerpoint/2010/main" val="3470411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63084" y="4406901"/>
            <a:ext cx="103632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EE87939B-0052-4FFA-B1A6-5736165C3511}" type="datetimeFigureOut">
              <a:rPr lang="el-GR" smtClean="0"/>
              <a:t>23/3/2020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742BDB0-A5D6-4589-A7EE-FAD4BF44EE1A}" type="slidenum">
              <a:rPr lang="el-GR" smtClean="0"/>
              <a:t>‹#›</a:t>
            </a:fld>
            <a:endParaRPr lang="el-GR"/>
          </a:p>
        </p:txBody>
      </p:sp>
    </p:spTree>
    <p:extLst>
      <p:ext uri="{BB962C8B-B14F-4D97-AF65-F5344CB8AC3E}">
        <p14:creationId xmlns:p14="http://schemas.microsoft.com/office/powerpoint/2010/main" val="729857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EE87939B-0052-4FFA-B1A6-5736165C3511}" type="datetimeFigureOut">
              <a:rPr lang="el-GR" smtClean="0"/>
              <a:t>23/3/2020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742BDB0-A5D6-4589-A7EE-FAD4BF44EE1A}" type="slidenum">
              <a:rPr lang="el-GR" smtClean="0"/>
              <a:t>‹#›</a:t>
            </a:fld>
            <a:endParaRPr lang="el-GR"/>
          </a:p>
        </p:txBody>
      </p:sp>
    </p:spTree>
    <p:extLst>
      <p:ext uri="{BB962C8B-B14F-4D97-AF65-F5344CB8AC3E}">
        <p14:creationId xmlns:p14="http://schemas.microsoft.com/office/powerpoint/2010/main" val="1644903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EE87939B-0052-4FFA-B1A6-5736165C3511}" type="datetimeFigureOut">
              <a:rPr lang="el-GR" smtClean="0"/>
              <a:t>23/3/2020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E742BDB0-A5D6-4589-A7EE-FAD4BF44EE1A}" type="slidenum">
              <a:rPr lang="el-GR" smtClean="0"/>
              <a:t>‹#›</a:t>
            </a:fld>
            <a:endParaRPr lang="el-GR"/>
          </a:p>
        </p:txBody>
      </p:sp>
    </p:spTree>
    <p:extLst>
      <p:ext uri="{BB962C8B-B14F-4D97-AF65-F5344CB8AC3E}">
        <p14:creationId xmlns:p14="http://schemas.microsoft.com/office/powerpoint/2010/main" val="3434910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EE87939B-0052-4FFA-B1A6-5736165C3511}" type="datetimeFigureOut">
              <a:rPr lang="el-GR" smtClean="0"/>
              <a:t>23/3/2020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E742BDB0-A5D6-4589-A7EE-FAD4BF44EE1A}" type="slidenum">
              <a:rPr lang="el-GR" smtClean="0"/>
              <a:t>‹#›</a:t>
            </a:fld>
            <a:endParaRPr lang="el-GR"/>
          </a:p>
        </p:txBody>
      </p:sp>
    </p:spTree>
    <p:extLst>
      <p:ext uri="{BB962C8B-B14F-4D97-AF65-F5344CB8AC3E}">
        <p14:creationId xmlns:p14="http://schemas.microsoft.com/office/powerpoint/2010/main" val="912818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EE87939B-0052-4FFA-B1A6-5736165C3511}" type="datetimeFigureOut">
              <a:rPr lang="el-GR" smtClean="0"/>
              <a:t>23/3/2020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E742BDB0-A5D6-4589-A7EE-FAD4BF44EE1A}" type="slidenum">
              <a:rPr lang="el-GR" smtClean="0"/>
              <a:t>‹#›</a:t>
            </a:fld>
            <a:endParaRPr lang="el-GR"/>
          </a:p>
        </p:txBody>
      </p:sp>
    </p:spTree>
    <p:extLst>
      <p:ext uri="{BB962C8B-B14F-4D97-AF65-F5344CB8AC3E}">
        <p14:creationId xmlns:p14="http://schemas.microsoft.com/office/powerpoint/2010/main" val="1305297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1" y="273050"/>
            <a:ext cx="4011084"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EE87939B-0052-4FFA-B1A6-5736165C3511}" type="datetimeFigureOut">
              <a:rPr lang="el-GR" smtClean="0"/>
              <a:t>23/3/2020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742BDB0-A5D6-4589-A7EE-FAD4BF44EE1A}" type="slidenum">
              <a:rPr lang="el-GR" smtClean="0"/>
              <a:t>‹#›</a:t>
            </a:fld>
            <a:endParaRPr lang="el-GR"/>
          </a:p>
        </p:txBody>
      </p:sp>
    </p:spTree>
    <p:extLst>
      <p:ext uri="{BB962C8B-B14F-4D97-AF65-F5344CB8AC3E}">
        <p14:creationId xmlns:p14="http://schemas.microsoft.com/office/powerpoint/2010/main" val="1022867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2389717" y="4800600"/>
            <a:ext cx="73152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EE87939B-0052-4FFA-B1A6-5736165C3511}" type="datetimeFigureOut">
              <a:rPr lang="el-GR" smtClean="0"/>
              <a:t>23/3/2020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742BDB0-A5D6-4589-A7EE-FAD4BF44EE1A}" type="slidenum">
              <a:rPr lang="el-GR" smtClean="0"/>
              <a:t>‹#›</a:t>
            </a:fld>
            <a:endParaRPr lang="el-GR"/>
          </a:p>
        </p:txBody>
      </p:sp>
    </p:spTree>
    <p:extLst>
      <p:ext uri="{BB962C8B-B14F-4D97-AF65-F5344CB8AC3E}">
        <p14:creationId xmlns:p14="http://schemas.microsoft.com/office/powerpoint/2010/main" val="1422796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7939B-0052-4FFA-B1A6-5736165C3511}" type="datetimeFigureOut">
              <a:rPr lang="el-GR" smtClean="0"/>
              <a:t>23/3/2020</a:t>
            </a:fld>
            <a:endParaRPr lang="el-GR"/>
          </a:p>
        </p:txBody>
      </p:sp>
      <p:sp>
        <p:nvSpPr>
          <p:cNvPr id="5" name="Θέση υποσέλιδου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42BDB0-A5D6-4589-A7EE-FAD4BF44EE1A}" type="slidenum">
              <a:rPr lang="el-GR" smtClean="0"/>
              <a:t>‹#›</a:t>
            </a:fld>
            <a:endParaRPr lang="el-GR"/>
          </a:p>
        </p:txBody>
      </p:sp>
    </p:spTree>
    <p:extLst>
      <p:ext uri="{BB962C8B-B14F-4D97-AF65-F5344CB8AC3E}">
        <p14:creationId xmlns:p14="http://schemas.microsoft.com/office/powerpoint/2010/main" val="1986864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9.png"/><Relationship Id="rId1" Type="http://schemas.openxmlformats.org/officeDocument/2006/relationships/slideLayout" Target="../slideLayouts/slideLayout7.xml"/><Relationship Id="rId5" Type="http://schemas.microsoft.com/office/2007/relationships/hdphoto" Target="../media/hdphoto8.wdp"/><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1.png"/><Relationship Id="rId1" Type="http://schemas.openxmlformats.org/officeDocument/2006/relationships/slideLayout" Target="../slideLayouts/slideLayout7.xml"/><Relationship Id="rId5" Type="http://schemas.microsoft.com/office/2007/relationships/hdphoto" Target="../media/hdphoto10.wdp"/><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Ορθογώνιο 10"/>
          <p:cNvSpPr/>
          <p:nvPr/>
        </p:nvSpPr>
        <p:spPr>
          <a:xfrm>
            <a:off x="1568450" y="2462"/>
            <a:ext cx="6327775" cy="369332"/>
          </a:xfrm>
          <a:prstGeom prst="rect">
            <a:avLst/>
          </a:prstGeom>
        </p:spPr>
        <p:txBody>
          <a:bodyPr wrap="square">
            <a:spAutoFit/>
          </a:bodyPr>
          <a:lstStyle/>
          <a:p>
            <a:r>
              <a:rPr lang="el-GR" b="1" dirty="0">
                <a:solidFill>
                  <a:srgbClr val="0070C0"/>
                </a:solidFill>
                <a:latin typeface="Calibri"/>
              </a:rPr>
              <a:t>(2.3)</a:t>
            </a:r>
            <a:r>
              <a:rPr lang="en-US" b="1" dirty="0">
                <a:solidFill>
                  <a:srgbClr val="0070C0"/>
                </a:solidFill>
                <a:latin typeface="Calibri"/>
              </a:rPr>
              <a:t> </a:t>
            </a:r>
            <a:r>
              <a:rPr lang="el-GR" b="1" dirty="0" err="1">
                <a:solidFill>
                  <a:srgbClr val="0070C0"/>
                </a:solidFill>
                <a:latin typeface="Calibri"/>
              </a:rPr>
              <a:t>Αλκάνια</a:t>
            </a:r>
            <a:r>
              <a:rPr lang="el-GR" b="1" dirty="0">
                <a:solidFill>
                  <a:srgbClr val="0070C0"/>
                </a:solidFill>
                <a:latin typeface="Calibri"/>
              </a:rPr>
              <a:t> - μεθάνιο,</a:t>
            </a:r>
            <a:r>
              <a:rPr lang="en-US" b="1" dirty="0">
                <a:solidFill>
                  <a:srgbClr val="0070C0"/>
                </a:solidFill>
                <a:latin typeface="Calibri"/>
              </a:rPr>
              <a:t> </a:t>
            </a:r>
            <a:r>
              <a:rPr lang="el-GR" b="1" dirty="0">
                <a:solidFill>
                  <a:srgbClr val="0070C0"/>
                </a:solidFill>
                <a:latin typeface="Calibri"/>
              </a:rPr>
              <a:t>φυσικό αέριο, βιοαέριο</a:t>
            </a:r>
          </a:p>
        </p:txBody>
      </p:sp>
      <p:pic>
        <p:nvPicPr>
          <p:cNvPr id="12" name="Picture 2" descr="εικον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5623" y="2269167"/>
            <a:ext cx="2525078" cy="446005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Rectangle 1"/>
          <p:cNvSpPr>
            <a:spLocks noChangeArrowheads="1"/>
          </p:cNvSpPr>
          <p:nvPr/>
        </p:nvSpPr>
        <p:spPr bwMode="auto">
          <a:xfrm>
            <a:off x="1496452" y="586997"/>
            <a:ext cx="9171548" cy="1369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l-GR" b="1" dirty="0" err="1">
                <a:solidFill>
                  <a:srgbClr val="0070C0"/>
                </a:solidFill>
                <a:latin typeface="Arial" charset="0"/>
                <a:cs typeface="Arial" charset="0"/>
              </a:rPr>
              <a:t>Αλκάνια</a:t>
            </a:r>
            <a:r>
              <a:rPr lang="el-GR" b="1" dirty="0">
                <a:solidFill>
                  <a:srgbClr val="0070C0"/>
                </a:solidFill>
                <a:latin typeface="Arial" charset="0"/>
                <a:cs typeface="Arial" charset="0"/>
              </a:rPr>
              <a:t> – μεθάνιο</a:t>
            </a:r>
          </a:p>
          <a:p>
            <a:pPr algn="ctr" fontAlgn="base">
              <a:spcBef>
                <a:spcPct val="0"/>
              </a:spcBef>
              <a:spcAft>
                <a:spcPct val="0"/>
              </a:spcAft>
            </a:pPr>
            <a:endParaRPr lang="el-GR" sz="800" b="1" dirty="0">
              <a:solidFill>
                <a:srgbClr val="0070C0"/>
              </a:solidFill>
              <a:latin typeface="Arial" charset="0"/>
              <a:cs typeface="Arial" charset="0"/>
            </a:endParaRPr>
          </a:p>
          <a:p>
            <a:pPr algn="ctr" eaLnBrk="0" fontAlgn="base" hangingPunct="0">
              <a:spcBef>
                <a:spcPct val="0"/>
              </a:spcBef>
              <a:spcAft>
                <a:spcPct val="0"/>
              </a:spcAft>
            </a:pPr>
            <a:r>
              <a:rPr lang="el-GR" sz="1900" dirty="0" err="1">
                <a:solidFill>
                  <a:prstClr val="black"/>
                </a:solidFill>
                <a:latin typeface="Arial" charset="0"/>
                <a:cs typeface="Arial" charset="0"/>
              </a:rPr>
              <a:t>Αλκάνια</a:t>
            </a:r>
            <a:r>
              <a:rPr lang="el-GR" sz="1900" dirty="0">
                <a:solidFill>
                  <a:prstClr val="black"/>
                </a:solidFill>
                <a:latin typeface="Arial" charset="0"/>
                <a:cs typeface="Arial" charset="0"/>
              </a:rPr>
              <a:t> ονομάζονται οι </a:t>
            </a:r>
            <a:r>
              <a:rPr lang="el-GR" sz="1900" dirty="0" err="1">
                <a:solidFill>
                  <a:prstClr val="black"/>
                </a:solidFill>
                <a:latin typeface="Arial" charset="0"/>
                <a:cs typeface="Arial" charset="0"/>
              </a:rPr>
              <a:t>άκυκλοι</a:t>
            </a:r>
            <a:r>
              <a:rPr lang="el-GR" sz="1900" dirty="0">
                <a:solidFill>
                  <a:prstClr val="black"/>
                </a:solidFill>
                <a:latin typeface="Arial" charset="0"/>
                <a:cs typeface="Arial" charset="0"/>
              </a:rPr>
              <a:t> κορεσμένοι υδρογονάνθρακες με γενικό μοριακό τύπο: C</a:t>
            </a:r>
            <a:r>
              <a:rPr lang="el-GR" sz="1900" baseline="-30000" dirty="0">
                <a:solidFill>
                  <a:prstClr val="black"/>
                </a:solidFill>
                <a:latin typeface="Arial" charset="0"/>
                <a:cs typeface="Arial" charset="0"/>
              </a:rPr>
              <a:t>ν</a:t>
            </a:r>
            <a:r>
              <a:rPr lang="el-GR" sz="1900" dirty="0">
                <a:solidFill>
                  <a:prstClr val="black"/>
                </a:solidFill>
                <a:latin typeface="Arial" charset="0"/>
                <a:cs typeface="Arial" charset="0"/>
              </a:rPr>
              <a:t>Η</a:t>
            </a:r>
            <a:r>
              <a:rPr lang="el-GR" sz="1900" baseline="-30000" dirty="0">
                <a:solidFill>
                  <a:prstClr val="black"/>
                </a:solidFill>
                <a:latin typeface="Arial" charset="0"/>
                <a:cs typeface="Arial" charset="0"/>
              </a:rPr>
              <a:t>2ν+2</a:t>
            </a:r>
            <a:r>
              <a:rPr lang="el-GR" sz="1900" dirty="0">
                <a:solidFill>
                  <a:prstClr val="black"/>
                </a:solidFill>
                <a:latin typeface="Arial" charset="0"/>
                <a:cs typeface="Arial" charset="0"/>
              </a:rPr>
              <a:t> και το πρώτο μέλος της ομόλογης σειράς των </a:t>
            </a:r>
            <a:r>
              <a:rPr lang="el-GR" sz="1900" dirty="0" err="1">
                <a:solidFill>
                  <a:prstClr val="black"/>
                </a:solidFill>
                <a:latin typeface="Arial" charset="0"/>
                <a:cs typeface="Arial" charset="0"/>
              </a:rPr>
              <a:t>αλκανίων</a:t>
            </a:r>
            <a:r>
              <a:rPr lang="el-GR" sz="1900" dirty="0">
                <a:solidFill>
                  <a:prstClr val="black"/>
                </a:solidFill>
                <a:latin typeface="Arial" charset="0"/>
                <a:cs typeface="Arial" charset="0"/>
              </a:rPr>
              <a:t> είναι το μεθάνιο CH</a:t>
            </a:r>
            <a:r>
              <a:rPr lang="el-GR" sz="1900" baseline="-30000" dirty="0">
                <a:solidFill>
                  <a:prstClr val="black"/>
                </a:solidFill>
                <a:latin typeface="Arial" charset="0"/>
                <a:cs typeface="Arial" charset="0"/>
              </a:rPr>
              <a:t>4</a:t>
            </a:r>
            <a:r>
              <a:rPr lang="el-GR" sz="1900" dirty="0">
                <a:solidFill>
                  <a:prstClr val="black"/>
                </a:solidFill>
                <a:latin typeface="Arial" charset="0"/>
                <a:cs typeface="Arial" charset="0"/>
              </a:rPr>
              <a:t>. </a:t>
            </a:r>
          </a:p>
        </p:txBody>
      </p:sp>
      <p:pic>
        <p:nvPicPr>
          <p:cNvPr id="90118" name="Picture 6" descr="εικον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809" y="2325099"/>
            <a:ext cx="2953773" cy="440412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grpSp>
        <p:nvGrpSpPr>
          <p:cNvPr id="5" name="Ομάδα 4"/>
          <p:cNvGrpSpPr/>
          <p:nvPr/>
        </p:nvGrpSpPr>
        <p:grpSpPr>
          <a:xfrm>
            <a:off x="7464152" y="2325100"/>
            <a:ext cx="3026320" cy="4348191"/>
            <a:chOff x="4432265" y="2213107"/>
            <a:chExt cx="2882304" cy="4236327"/>
          </a:xfrm>
        </p:grpSpPr>
        <p:pic>
          <p:nvPicPr>
            <p:cNvPr id="90122" name="Picture 10" descr="εικον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4249" y="2213107"/>
              <a:ext cx="2880320" cy="223267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90124" name="Picture 12" descr="εικονα"/>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2265" y="4272565"/>
              <a:ext cx="2880320" cy="217686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0265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0118"/>
                                        </p:tgtEl>
                                        <p:attrNameLst>
                                          <p:attrName>style.visibility</p:attrName>
                                        </p:attrNameLst>
                                      </p:cBhvr>
                                      <p:to>
                                        <p:strVal val="visible"/>
                                      </p:to>
                                    </p:set>
                                    <p:animEffect transition="in" filter="fade">
                                      <p:cBhvr>
                                        <p:cTn id="14" dur="500"/>
                                        <p:tgtEl>
                                          <p:spTgt spid="9011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847528" y="548681"/>
            <a:ext cx="735330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Ορθογώνιο 2"/>
          <p:cNvSpPr/>
          <p:nvPr/>
        </p:nvSpPr>
        <p:spPr>
          <a:xfrm>
            <a:off x="1568450" y="2462"/>
            <a:ext cx="6327775" cy="369332"/>
          </a:xfrm>
          <a:prstGeom prst="rect">
            <a:avLst/>
          </a:prstGeom>
        </p:spPr>
        <p:txBody>
          <a:bodyPr wrap="square">
            <a:spAutoFit/>
          </a:bodyPr>
          <a:lstStyle/>
          <a:p>
            <a:r>
              <a:rPr lang="el-GR" b="1" dirty="0">
                <a:solidFill>
                  <a:srgbClr val="0070C0"/>
                </a:solidFill>
                <a:latin typeface="Calibri"/>
              </a:rPr>
              <a:t>(2.3)</a:t>
            </a:r>
            <a:r>
              <a:rPr lang="en-US" b="1" dirty="0">
                <a:solidFill>
                  <a:srgbClr val="0070C0"/>
                </a:solidFill>
                <a:latin typeface="Calibri"/>
              </a:rPr>
              <a:t> </a:t>
            </a:r>
            <a:r>
              <a:rPr lang="el-GR" b="1" dirty="0" err="1">
                <a:solidFill>
                  <a:srgbClr val="0070C0"/>
                </a:solidFill>
                <a:latin typeface="Calibri"/>
              </a:rPr>
              <a:t>Αλκάνια</a:t>
            </a:r>
            <a:r>
              <a:rPr lang="el-GR" b="1" dirty="0">
                <a:solidFill>
                  <a:srgbClr val="0070C0"/>
                </a:solidFill>
                <a:latin typeface="Calibri"/>
              </a:rPr>
              <a:t> - μεθάνιο,</a:t>
            </a:r>
            <a:r>
              <a:rPr lang="en-US" b="1" dirty="0">
                <a:solidFill>
                  <a:srgbClr val="0070C0"/>
                </a:solidFill>
                <a:latin typeface="Calibri"/>
              </a:rPr>
              <a:t> </a:t>
            </a:r>
            <a:r>
              <a:rPr lang="el-GR" b="1" dirty="0">
                <a:solidFill>
                  <a:srgbClr val="0070C0"/>
                </a:solidFill>
                <a:latin typeface="Calibri"/>
              </a:rPr>
              <a:t>φυσικό αέριο, βιοαέριο</a:t>
            </a:r>
          </a:p>
        </p:txBody>
      </p:sp>
      <p:pic>
        <p:nvPicPr>
          <p:cNvPr id="98307" name="Picture 3"/>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07569" y="5373216"/>
            <a:ext cx="73437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400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307"/>
                                        </p:tgtEl>
                                        <p:attrNameLst>
                                          <p:attrName>style.visibility</p:attrName>
                                        </p:attrNameLst>
                                      </p:cBhvr>
                                      <p:to>
                                        <p:strVal val="visible"/>
                                      </p:to>
                                    </p:set>
                                    <p:animEffect transition="in" filter="fade">
                                      <p:cBhvr>
                                        <p:cTn id="7" dur="500"/>
                                        <p:tgtEl>
                                          <p:spTgt spid="98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568450" y="2462"/>
            <a:ext cx="6327775" cy="369332"/>
          </a:xfrm>
          <a:prstGeom prst="rect">
            <a:avLst/>
          </a:prstGeom>
        </p:spPr>
        <p:txBody>
          <a:bodyPr wrap="square">
            <a:spAutoFit/>
          </a:bodyPr>
          <a:lstStyle/>
          <a:p>
            <a:r>
              <a:rPr lang="el-GR" b="1" dirty="0">
                <a:solidFill>
                  <a:srgbClr val="0070C0"/>
                </a:solidFill>
                <a:latin typeface="Calibri"/>
              </a:rPr>
              <a:t>(2.3)</a:t>
            </a:r>
            <a:r>
              <a:rPr lang="en-US" b="1" dirty="0">
                <a:solidFill>
                  <a:srgbClr val="0070C0"/>
                </a:solidFill>
                <a:latin typeface="Calibri"/>
              </a:rPr>
              <a:t> </a:t>
            </a:r>
            <a:r>
              <a:rPr lang="el-GR" b="1" dirty="0" err="1">
                <a:solidFill>
                  <a:srgbClr val="0070C0"/>
                </a:solidFill>
                <a:latin typeface="Calibri"/>
              </a:rPr>
              <a:t>Αλκάνια</a:t>
            </a:r>
            <a:r>
              <a:rPr lang="el-GR" b="1" dirty="0">
                <a:solidFill>
                  <a:srgbClr val="0070C0"/>
                </a:solidFill>
                <a:latin typeface="Calibri"/>
              </a:rPr>
              <a:t> - μεθάνιο,</a:t>
            </a:r>
            <a:r>
              <a:rPr lang="en-US" b="1" dirty="0">
                <a:solidFill>
                  <a:srgbClr val="0070C0"/>
                </a:solidFill>
                <a:latin typeface="Calibri"/>
              </a:rPr>
              <a:t> </a:t>
            </a:r>
            <a:r>
              <a:rPr lang="el-GR" b="1" dirty="0">
                <a:solidFill>
                  <a:srgbClr val="0070C0"/>
                </a:solidFill>
                <a:latin typeface="Calibri"/>
              </a:rPr>
              <a:t>φυσικό αέριο, βιοαέριο</a:t>
            </a:r>
          </a:p>
        </p:txBody>
      </p:sp>
      <p:pic>
        <p:nvPicPr>
          <p:cNvPr id="99330" name="Picture 2"/>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847529" y="692696"/>
            <a:ext cx="7286625"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31" name="Picture 3"/>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860323" y="4293096"/>
            <a:ext cx="727710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126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331"/>
                                        </p:tgtEl>
                                        <p:attrNameLst>
                                          <p:attrName>style.visibility</p:attrName>
                                        </p:attrNameLst>
                                      </p:cBhvr>
                                      <p:to>
                                        <p:strVal val="visible"/>
                                      </p:to>
                                    </p:set>
                                    <p:animEffect transition="in" filter="fade">
                                      <p:cBhvr>
                                        <p:cTn id="7" dur="500"/>
                                        <p:tgtEl>
                                          <p:spTgt spid="99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5"/>
          <p:cNvSpPr>
            <a:spLocks noChangeArrowheads="1"/>
          </p:cNvSpPr>
          <p:nvPr/>
        </p:nvSpPr>
        <p:spPr bwMode="auto">
          <a:xfrm>
            <a:off x="1919288" y="404813"/>
            <a:ext cx="65135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2800" b="1">
                <a:solidFill>
                  <a:srgbClr val="C0504D"/>
                </a:solidFill>
                <a:latin typeface="Calibri"/>
                <a:cs typeface="Times New Roman" pitchFamily="18" charset="0"/>
              </a:rPr>
              <a:t>2.4 Καυσαέρια - καταλύτες αυτοκινήτων</a:t>
            </a:r>
            <a:r>
              <a:rPr lang="en-US">
                <a:solidFill>
                  <a:prstClr val="black"/>
                </a:solidFill>
                <a:latin typeface="Calibri"/>
              </a:rPr>
              <a:t> </a:t>
            </a:r>
          </a:p>
        </p:txBody>
      </p:sp>
      <p:sp>
        <p:nvSpPr>
          <p:cNvPr id="24583" name="Rectangle 7"/>
          <p:cNvSpPr>
            <a:spLocks noChangeArrowheads="1"/>
          </p:cNvSpPr>
          <p:nvPr/>
        </p:nvSpPr>
        <p:spPr bwMode="auto">
          <a:xfrm>
            <a:off x="1992313" y="1208089"/>
            <a:ext cx="7848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GB" sz="2000" b="1" i="1">
                <a:solidFill>
                  <a:prstClr val="black"/>
                </a:solidFill>
                <a:latin typeface="Calibri"/>
                <a:cs typeface="Times New Roman" pitchFamily="18" charset="0"/>
              </a:rPr>
              <a:t>Οι καταλυτικοί μετατροπείς (ή καταλύτες) των αυτοκινήτων περιέχουν ευγενή μέταλλα (π.χ. </a:t>
            </a:r>
            <a:r>
              <a:rPr lang="en-US" sz="2000" b="1" i="1">
                <a:solidFill>
                  <a:prstClr val="black"/>
                </a:solidFill>
                <a:latin typeface="Calibri"/>
                <a:cs typeface="Times New Roman" pitchFamily="18" charset="0"/>
              </a:rPr>
              <a:t>Pt</a:t>
            </a:r>
            <a:r>
              <a:rPr lang="en-GB" sz="2000" b="1" i="1">
                <a:solidFill>
                  <a:prstClr val="black"/>
                </a:solidFill>
                <a:latin typeface="Calibri"/>
                <a:cs typeface="Times New Roman" pitchFamily="18" charset="0"/>
              </a:rPr>
              <a:t> και </a:t>
            </a:r>
            <a:r>
              <a:rPr lang="en-US" sz="2000" b="1" i="1">
                <a:solidFill>
                  <a:prstClr val="black"/>
                </a:solidFill>
                <a:latin typeface="Calibri"/>
                <a:cs typeface="Times New Roman" pitchFamily="18" charset="0"/>
              </a:rPr>
              <a:t>Rh</a:t>
            </a:r>
            <a:r>
              <a:rPr lang="en-GB" sz="2000" b="1" i="1">
                <a:solidFill>
                  <a:prstClr val="black"/>
                </a:solidFill>
                <a:latin typeface="Calibri"/>
                <a:cs typeface="Times New Roman" pitchFamily="18" charset="0"/>
              </a:rPr>
              <a:t>), σε μορφή μικρών κόκκων, τα οποία  επιταχύνουν τις χημικές αντιδράσεις για την μετατροπή των επικίνδυνων  ρύπων  σε αβλαβή για την ατμόσφαιρα καυσαέρια.</a:t>
            </a:r>
            <a:r>
              <a:rPr lang="en-GB">
                <a:solidFill>
                  <a:prstClr val="black"/>
                </a:solidFill>
                <a:latin typeface="Calibri"/>
              </a:rPr>
              <a:t> </a:t>
            </a:r>
          </a:p>
        </p:txBody>
      </p:sp>
      <p:sp>
        <p:nvSpPr>
          <p:cNvPr id="24584" name="Text Box 8"/>
          <p:cNvSpPr txBox="1">
            <a:spLocks noChangeArrowheads="1"/>
          </p:cNvSpPr>
          <p:nvPr/>
        </p:nvSpPr>
        <p:spPr bwMode="auto">
          <a:xfrm>
            <a:off x="2135189" y="2852738"/>
            <a:ext cx="7488237" cy="647700"/>
          </a:xfrm>
          <a:prstGeom prst="rect">
            <a:avLst/>
          </a:prstGeom>
          <a:solidFill>
            <a:srgbClr val="FFD2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120000"/>
              </a:lnSpc>
              <a:spcBef>
                <a:spcPts val="300"/>
              </a:spcBef>
            </a:pPr>
            <a:r>
              <a:rPr lang="en-US" sz="2400">
                <a:solidFill>
                  <a:prstClr val="black"/>
                </a:solidFill>
                <a:latin typeface="Calibri"/>
              </a:rPr>
              <a:t>C</a:t>
            </a:r>
            <a:r>
              <a:rPr lang="en-US" sz="2400" baseline="-25000">
                <a:solidFill>
                  <a:prstClr val="black"/>
                </a:solidFill>
                <a:latin typeface="Calibri"/>
              </a:rPr>
              <a:t>x</a:t>
            </a:r>
            <a:r>
              <a:rPr lang="en-US" sz="2400">
                <a:solidFill>
                  <a:prstClr val="black"/>
                </a:solidFill>
                <a:latin typeface="Calibri"/>
              </a:rPr>
              <a:t>H</a:t>
            </a:r>
            <a:r>
              <a:rPr lang="en-US" sz="2400" baseline="-25000">
                <a:solidFill>
                  <a:prstClr val="black"/>
                </a:solidFill>
                <a:latin typeface="Calibri"/>
              </a:rPr>
              <a:t>y</a:t>
            </a:r>
            <a:r>
              <a:rPr lang="en-US" sz="2400">
                <a:solidFill>
                  <a:prstClr val="black"/>
                </a:solidFill>
                <a:latin typeface="Calibri"/>
              </a:rPr>
              <a:t> (</a:t>
            </a:r>
            <a:r>
              <a:rPr lang="en-US" sz="2400" i="1">
                <a:solidFill>
                  <a:prstClr val="black"/>
                </a:solidFill>
                <a:latin typeface="Calibri"/>
              </a:rPr>
              <a:t>g</a:t>
            </a:r>
            <a:r>
              <a:rPr lang="en-US" sz="2400">
                <a:solidFill>
                  <a:prstClr val="black"/>
                </a:solidFill>
                <a:latin typeface="Calibri"/>
              </a:rPr>
              <a:t>) + (4x+y)/4 O</a:t>
            </a:r>
            <a:r>
              <a:rPr lang="en-US" sz="2400" baseline="-25000">
                <a:solidFill>
                  <a:prstClr val="black"/>
                </a:solidFill>
                <a:latin typeface="Calibri"/>
              </a:rPr>
              <a:t>2</a:t>
            </a:r>
            <a:r>
              <a:rPr lang="en-US" sz="2400">
                <a:solidFill>
                  <a:prstClr val="black"/>
                </a:solidFill>
                <a:latin typeface="Calibri"/>
              </a:rPr>
              <a:t>(</a:t>
            </a:r>
            <a:r>
              <a:rPr lang="en-US" sz="2400" i="1">
                <a:solidFill>
                  <a:prstClr val="black"/>
                </a:solidFill>
                <a:latin typeface="Calibri"/>
              </a:rPr>
              <a:t>g</a:t>
            </a:r>
            <a:r>
              <a:rPr lang="en-US" sz="2400">
                <a:solidFill>
                  <a:prstClr val="black"/>
                </a:solidFill>
                <a:latin typeface="Calibri"/>
              </a:rPr>
              <a:t>) </a:t>
            </a:r>
            <a:r>
              <a:rPr lang="en-US" sz="2400">
                <a:solidFill>
                  <a:prstClr val="black"/>
                </a:solidFill>
                <a:latin typeface="Calibri"/>
                <a:sym typeface="Symbol" pitchFamily="18" charset="2"/>
              </a:rPr>
              <a:t></a:t>
            </a:r>
            <a:r>
              <a:rPr lang="en-US" sz="2400">
                <a:solidFill>
                  <a:prstClr val="black"/>
                </a:solidFill>
                <a:latin typeface="Calibri"/>
              </a:rPr>
              <a:t>  x CO</a:t>
            </a:r>
            <a:r>
              <a:rPr lang="en-US" sz="2400" baseline="-25000">
                <a:solidFill>
                  <a:prstClr val="black"/>
                </a:solidFill>
                <a:latin typeface="Calibri"/>
              </a:rPr>
              <a:t>2</a:t>
            </a:r>
            <a:r>
              <a:rPr lang="en-US" sz="2400">
                <a:solidFill>
                  <a:prstClr val="black"/>
                </a:solidFill>
                <a:latin typeface="Calibri"/>
              </a:rPr>
              <a:t>(</a:t>
            </a:r>
            <a:r>
              <a:rPr lang="en-US" sz="2400" i="1">
                <a:solidFill>
                  <a:prstClr val="black"/>
                </a:solidFill>
                <a:latin typeface="Calibri"/>
              </a:rPr>
              <a:t>g</a:t>
            </a:r>
            <a:r>
              <a:rPr lang="en-US" sz="2400">
                <a:solidFill>
                  <a:prstClr val="black"/>
                </a:solidFill>
                <a:latin typeface="Calibri"/>
              </a:rPr>
              <a:t>) + y/2 H</a:t>
            </a:r>
            <a:r>
              <a:rPr lang="en-US" sz="2400" baseline="-25000">
                <a:solidFill>
                  <a:prstClr val="black"/>
                </a:solidFill>
                <a:latin typeface="Calibri"/>
              </a:rPr>
              <a:t>2</a:t>
            </a:r>
            <a:r>
              <a:rPr lang="en-US" sz="2400">
                <a:solidFill>
                  <a:prstClr val="black"/>
                </a:solidFill>
                <a:latin typeface="Calibri"/>
              </a:rPr>
              <a:t>O(</a:t>
            </a:r>
            <a:r>
              <a:rPr lang="en-US" sz="2400" i="1">
                <a:solidFill>
                  <a:prstClr val="black"/>
                </a:solidFill>
                <a:latin typeface="Calibri"/>
              </a:rPr>
              <a:t>g</a:t>
            </a:r>
            <a:r>
              <a:rPr lang="en-US" sz="2400">
                <a:solidFill>
                  <a:prstClr val="black"/>
                </a:solidFill>
                <a:latin typeface="Calibri"/>
              </a:rPr>
              <a:t>)</a:t>
            </a:r>
          </a:p>
          <a:p>
            <a:endParaRPr lang="en-US" sz="2400">
              <a:solidFill>
                <a:prstClr val="black"/>
              </a:solidFill>
              <a:latin typeface="Calibri"/>
            </a:endParaRPr>
          </a:p>
        </p:txBody>
      </p:sp>
      <p:sp>
        <p:nvSpPr>
          <p:cNvPr id="24585" name="Text Box 9"/>
          <p:cNvSpPr txBox="1">
            <a:spLocks noChangeArrowheads="1"/>
          </p:cNvSpPr>
          <p:nvPr/>
        </p:nvSpPr>
        <p:spPr bwMode="auto">
          <a:xfrm>
            <a:off x="2208214" y="3933825"/>
            <a:ext cx="4319587" cy="744538"/>
          </a:xfrm>
          <a:prstGeom prst="rect">
            <a:avLst/>
          </a:prstGeom>
          <a:solidFill>
            <a:srgbClr val="FFD2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spcBef>
                <a:spcPts val="300"/>
              </a:spcBef>
            </a:pPr>
            <a:r>
              <a:rPr lang="en-US" sz="2400">
                <a:solidFill>
                  <a:prstClr val="black"/>
                </a:solidFill>
                <a:latin typeface="Calibri"/>
              </a:rPr>
              <a:t>2 CO (</a:t>
            </a:r>
            <a:r>
              <a:rPr lang="en-US" sz="2400" i="1">
                <a:solidFill>
                  <a:prstClr val="black"/>
                </a:solidFill>
                <a:latin typeface="Calibri"/>
              </a:rPr>
              <a:t>g</a:t>
            </a:r>
            <a:r>
              <a:rPr lang="en-US" sz="2400">
                <a:solidFill>
                  <a:prstClr val="black"/>
                </a:solidFill>
                <a:latin typeface="Calibri"/>
              </a:rPr>
              <a:t>)+  O</a:t>
            </a:r>
            <a:r>
              <a:rPr lang="en-US" sz="2400" baseline="-25000">
                <a:solidFill>
                  <a:prstClr val="black"/>
                </a:solidFill>
                <a:latin typeface="Calibri"/>
              </a:rPr>
              <a:t>2</a:t>
            </a:r>
            <a:r>
              <a:rPr lang="en-US" sz="2400">
                <a:solidFill>
                  <a:prstClr val="black"/>
                </a:solidFill>
                <a:latin typeface="Calibri"/>
              </a:rPr>
              <a:t>(</a:t>
            </a:r>
            <a:r>
              <a:rPr lang="en-US" sz="2400" i="1">
                <a:solidFill>
                  <a:prstClr val="black"/>
                </a:solidFill>
                <a:latin typeface="Calibri"/>
              </a:rPr>
              <a:t>g</a:t>
            </a:r>
            <a:r>
              <a:rPr lang="en-US" sz="2400">
                <a:solidFill>
                  <a:prstClr val="black"/>
                </a:solidFill>
                <a:latin typeface="Calibri"/>
              </a:rPr>
              <a:t>) </a:t>
            </a:r>
            <a:r>
              <a:rPr lang="en-US" sz="2400">
                <a:solidFill>
                  <a:prstClr val="black"/>
                </a:solidFill>
                <a:latin typeface="Calibri"/>
                <a:sym typeface="Symbol" pitchFamily="18" charset="2"/>
              </a:rPr>
              <a:t></a:t>
            </a:r>
            <a:r>
              <a:rPr lang="en-US" sz="2400">
                <a:solidFill>
                  <a:prstClr val="black"/>
                </a:solidFill>
                <a:latin typeface="Calibri"/>
              </a:rPr>
              <a:t> 2 CO</a:t>
            </a:r>
            <a:r>
              <a:rPr lang="en-US" sz="2400" baseline="-25000">
                <a:solidFill>
                  <a:prstClr val="black"/>
                </a:solidFill>
                <a:latin typeface="Calibri"/>
              </a:rPr>
              <a:t>2</a:t>
            </a:r>
            <a:r>
              <a:rPr lang="en-US" sz="2400">
                <a:solidFill>
                  <a:prstClr val="black"/>
                </a:solidFill>
                <a:latin typeface="Calibri"/>
              </a:rPr>
              <a:t>(</a:t>
            </a:r>
            <a:r>
              <a:rPr lang="en-US" sz="2400" i="1">
                <a:solidFill>
                  <a:prstClr val="black"/>
                </a:solidFill>
                <a:latin typeface="Calibri"/>
              </a:rPr>
              <a:t>g</a:t>
            </a:r>
            <a:r>
              <a:rPr lang="en-US" sz="2400">
                <a:solidFill>
                  <a:prstClr val="black"/>
                </a:solidFill>
                <a:latin typeface="Calibri"/>
              </a:rPr>
              <a:t>)</a:t>
            </a:r>
          </a:p>
          <a:p>
            <a:endParaRPr lang="en-US" sz="2400">
              <a:solidFill>
                <a:prstClr val="black"/>
              </a:solidFill>
              <a:latin typeface="Calibri"/>
            </a:endParaRPr>
          </a:p>
        </p:txBody>
      </p:sp>
      <p:sp>
        <p:nvSpPr>
          <p:cNvPr id="24586" name="Text Box 10"/>
          <p:cNvSpPr txBox="1">
            <a:spLocks noChangeArrowheads="1"/>
          </p:cNvSpPr>
          <p:nvPr/>
        </p:nvSpPr>
        <p:spPr bwMode="auto">
          <a:xfrm>
            <a:off x="2279650" y="5084764"/>
            <a:ext cx="4248150" cy="649287"/>
          </a:xfrm>
          <a:prstGeom prst="rect">
            <a:avLst/>
          </a:prstGeom>
          <a:solidFill>
            <a:srgbClr val="FFD2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spcBef>
                <a:spcPts val="300"/>
              </a:spcBef>
            </a:pPr>
            <a:r>
              <a:rPr lang="el-GR" sz="2400">
                <a:solidFill>
                  <a:prstClr val="black"/>
                </a:solidFill>
                <a:latin typeface="Calibri"/>
              </a:rPr>
              <a:t>2 Ν</a:t>
            </a:r>
            <a:r>
              <a:rPr lang="en-US" sz="2400">
                <a:solidFill>
                  <a:prstClr val="black"/>
                </a:solidFill>
                <a:latin typeface="Calibri"/>
              </a:rPr>
              <a:t>O</a:t>
            </a:r>
            <a:r>
              <a:rPr lang="el-GR" sz="2400">
                <a:solidFill>
                  <a:prstClr val="black"/>
                </a:solidFill>
                <a:latin typeface="Calibri"/>
              </a:rPr>
              <a:t>(</a:t>
            </a:r>
            <a:r>
              <a:rPr lang="en-US" sz="2400" i="1">
                <a:solidFill>
                  <a:prstClr val="black"/>
                </a:solidFill>
                <a:latin typeface="Calibri"/>
              </a:rPr>
              <a:t>g</a:t>
            </a:r>
            <a:r>
              <a:rPr lang="el-GR" sz="2400">
                <a:solidFill>
                  <a:prstClr val="black"/>
                </a:solidFill>
                <a:latin typeface="Calibri"/>
              </a:rPr>
              <a:t>) </a:t>
            </a:r>
            <a:r>
              <a:rPr lang="en-US" sz="2400">
                <a:solidFill>
                  <a:prstClr val="black"/>
                </a:solidFill>
                <a:latin typeface="Calibri"/>
                <a:sym typeface="Symbol" pitchFamily="18" charset="2"/>
              </a:rPr>
              <a:t></a:t>
            </a:r>
            <a:r>
              <a:rPr lang="el-GR" sz="2400">
                <a:solidFill>
                  <a:prstClr val="black"/>
                </a:solidFill>
                <a:latin typeface="Calibri"/>
              </a:rPr>
              <a:t>  Ν</a:t>
            </a:r>
            <a:r>
              <a:rPr lang="el-GR" sz="2400" baseline="-25000">
                <a:solidFill>
                  <a:prstClr val="black"/>
                </a:solidFill>
                <a:latin typeface="Calibri"/>
              </a:rPr>
              <a:t>2</a:t>
            </a:r>
            <a:r>
              <a:rPr lang="el-GR" sz="2400">
                <a:solidFill>
                  <a:prstClr val="black"/>
                </a:solidFill>
                <a:latin typeface="Calibri"/>
              </a:rPr>
              <a:t>(</a:t>
            </a:r>
            <a:r>
              <a:rPr lang="en-US" sz="2400" i="1">
                <a:solidFill>
                  <a:prstClr val="black"/>
                </a:solidFill>
                <a:latin typeface="Calibri"/>
              </a:rPr>
              <a:t>g</a:t>
            </a:r>
            <a:r>
              <a:rPr lang="el-GR" sz="2400">
                <a:solidFill>
                  <a:prstClr val="black"/>
                </a:solidFill>
                <a:latin typeface="Calibri"/>
              </a:rPr>
              <a:t>) + </a:t>
            </a:r>
            <a:r>
              <a:rPr lang="en-US" sz="2400">
                <a:solidFill>
                  <a:prstClr val="black"/>
                </a:solidFill>
                <a:latin typeface="Calibri"/>
              </a:rPr>
              <a:t>O</a:t>
            </a:r>
            <a:r>
              <a:rPr lang="el-GR" sz="2400" baseline="-25000">
                <a:solidFill>
                  <a:prstClr val="black"/>
                </a:solidFill>
                <a:latin typeface="Calibri"/>
              </a:rPr>
              <a:t>2</a:t>
            </a:r>
            <a:r>
              <a:rPr lang="el-GR" sz="2400">
                <a:solidFill>
                  <a:prstClr val="black"/>
                </a:solidFill>
                <a:latin typeface="Calibri"/>
              </a:rPr>
              <a:t>(</a:t>
            </a:r>
            <a:r>
              <a:rPr lang="en-US" sz="2400" i="1">
                <a:solidFill>
                  <a:prstClr val="black"/>
                </a:solidFill>
                <a:latin typeface="Calibri"/>
              </a:rPr>
              <a:t>g</a:t>
            </a:r>
            <a:r>
              <a:rPr lang="el-GR" sz="2400">
                <a:solidFill>
                  <a:prstClr val="black"/>
                </a:solidFill>
                <a:latin typeface="Calibri"/>
              </a:rPr>
              <a:t>)</a:t>
            </a:r>
          </a:p>
          <a:p>
            <a:endParaRPr lang="en-US">
              <a:solidFill>
                <a:prstClr val="black"/>
              </a:solidFill>
              <a:latin typeface="Calibri"/>
            </a:endParaRPr>
          </a:p>
        </p:txBody>
      </p:sp>
    </p:spTree>
    <p:extLst>
      <p:ext uri="{BB962C8B-B14F-4D97-AF65-F5344CB8AC3E}">
        <p14:creationId xmlns:p14="http://schemas.microsoft.com/office/powerpoint/2010/main" val="3045834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4583"/>
                                        </p:tgtEl>
                                        <p:attrNameLst>
                                          <p:attrName>style.visibility</p:attrName>
                                        </p:attrNameLst>
                                      </p:cBhvr>
                                      <p:to>
                                        <p:strVal val="visible"/>
                                      </p:to>
                                    </p:set>
                                    <p:animEffect transition="in" filter="strips(downRight)">
                                      <p:cBhvr>
                                        <p:cTn id="7" dur="500"/>
                                        <p:tgtEl>
                                          <p:spTgt spid="245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4584"/>
                                        </p:tgtEl>
                                        <p:attrNameLst>
                                          <p:attrName>style.visibility</p:attrName>
                                        </p:attrNameLst>
                                      </p:cBhvr>
                                      <p:to>
                                        <p:strVal val="visible"/>
                                      </p:to>
                                    </p:set>
                                    <p:animEffect transition="in" filter="strips(downRight)">
                                      <p:cBhvr>
                                        <p:cTn id="12" dur="500"/>
                                        <p:tgtEl>
                                          <p:spTgt spid="245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4585"/>
                                        </p:tgtEl>
                                        <p:attrNameLst>
                                          <p:attrName>style.visibility</p:attrName>
                                        </p:attrNameLst>
                                      </p:cBhvr>
                                      <p:to>
                                        <p:strVal val="visible"/>
                                      </p:to>
                                    </p:set>
                                    <p:animEffect transition="in" filter="strips(downRight)">
                                      <p:cBhvr>
                                        <p:cTn id="17" dur="500"/>
                                        <p:tgtEl>
                                          <p:spTgt spid="2458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4586"/>
                                        </p:tgtEl>
                                        <p:attrNameLst>
                                          <p:attrName>style.visibility</p:attrName>
                                        </p:attrNameLst>
                                      </p:cBhvr>
                                      <p:to>
                                        <p:strVal val="visible"/>
                                      </p:to>
                                    </p:set>
                                    <p:animEffect transition="in" filter="strips(downRight)">
                                      <p:cBhvr>
                                        <p:cTn id="22" dur="500"/>
                                        <p:tgtEl>
                                          <p:spTgt spid="24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P spid="24584" grpId="0" animBg="1"/>
      <p:bldP spid="24585" grpId="0" animBg="1"/>
      <p:bldP spid="245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1919288" y="404813"/>
            <a:ext cx="65135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2800" b="1">
                <a:solidFill>
                  <a:srgbClr val="C0504D"/>
                </a:solidFill>
                <a:latin typeface="Calibri"/>
                <a:cs typeface="Times New Roman" pitchFamily="18" charset="0"/>
              </a:rPr>
              <a:t>2.4 Καυσαέρια - καταλύτες αυτοκινήτων</a:t>
            </a:r>
            <a:r>
              <a:rPr lang="en-US">
                <a:solidFill>
                  <a:prstClr val="black"/>
                </a:solidFill>
                <a:latin typeface="Calibri"/>
              </a:rPr>
              <a:t> </a:t>
            </a:r>
          </a:p>
        </p:txBody>
      </p:sp>
      <p:pic>
        <p:nvPicPr>
          <p:cNvPr id="25605" name="Picture 5" descr="2"/>
          <p:cNvPicPr>
            <a:picLocks noChangeAspect="1" noChangeArrowheads="1"/>
          </p:cNvPicPr>
          <p:nvPr/>
        </p:nvPicPr>
        <p:blipFill>
          <a:blip r:embed="rId2">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a:stretch>
            <a:fillRect/>
          </a:stretch>
        </p:blipFill>
        <p:spPr bwMode="auto">
          <a:xfrm>
            <a:off x="1774825" y="1341438"/>
            <a:ext cx="5041900"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descr="2"/>
          <p:cNvPicPr>
            <a:picLocks noChangeAspect="1" noChangeArrowheads="1"/>
          </p:cNvPicPr>
          <p:nvPr/>
        </p:nvPicPr>
        <p:blipFill>
          <a:blip r:embed="rId3">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a:stretch>
            <a:fillRect/>
          </a:stretch>
        </p:blipFill>
        <p:spPr bwMode="auto">
          <a:xfrm>
            <a:off x="7967664" y="1196975"/>
            <a:ext cx="1952625" cy="510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6" name="Rectangle 26"/>
          <p:cNvSpPr>
            <a:spLocks noChangeArrowheads="1"/>
          </p:cNvSpPr>
          <p:nvPr/>
        </p:nvSpPr>
        <p:spPr bwMode="auto">
          <a:xfrm>
            <a:off x="1774826" y="3716339"/>
            <a:ext cx="5903913"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GB" b="1">
                <a:solidFill>
                  <a:prstClr val="black"/>
                </a:solidFill>
                <a:latin typeface="Calibri"/>
                <a:cs typeface="Times New Roman" pitchFamily="18" charset="0"/>
              </a:rPr>
              <a:t>Η χρήση της αμόλυβδης βενζίνης σε αυτοκίνητα με καταλύτες επιβάλλεται για τους παρακάτω σοβαρούς λόγους:</a:t>
            </a:r>
            <a:r>
              <a:rPr lang="en-US">
                <a:solidFill>
                  <a:prstClr val="black"/>
                </a:solidFill>
                <a:latin typeface="Calibri"/>
              </a:rPr>
              <a:t> </a:t>
            </a:r>
          </a:p>
        </p:txBody>
      </p:sp>
      <p:sp>
        <p:nvSpPr>
          <p:cNvPr id="25628" name="Rectangle 28"/>
          <p:cNvSpPr>
            <a:spLocks noChangeArrowheads="1"/>
          </p:cNvSpPr>
          <p:nvPr/>
        </p:nvSpPr>
        <p:spPr bwMode="auto">
          <a:xfrm>
            <a:off x="1774825" y="4581525"/>
            <a:ext cx="59055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GB">
                <a:solidFill>
                  <a:prstClr val="black"/>
                </a:solidFill>
                <a:latin typeface="Calibri"/>
                <a:cs typeface="Times New Roman" pitchFamily="18" charset="0"/>
              </a:rPr>
              <a:t>1. Ο μόλυβδος σχηματίζει κράματα με τα ευγενή μέταλλα (π.χ. </a:t>
            </a:r>
            <a:r>
              <a:rPr lang="en-US">
                <a:solidFill>
                  <a:prstClr val="black"/>
                </a:solidFill>
                <a:latin typeface="Calibri"/>
                <a:cs typeface="Times New Roman" pitchFamily="18" charset="0"/>
              </a:rPr>
              <a:t>Pt</a:t>
            </a:r>
            <a:r>
              <a:rPr lang="en-GB">
                <a:solidFill>
                  <a:prstClr val="black"/>
                </a:solidFill>
                <a:latin typeface="Calibri"/>
                <a:cs typeface="Times New Roman" pitchFamily="18" charset="0"/>
              </a:rPr>
              <a:t> και </a:t>
            </a:r>
            <a:r>
              <a:rPr lang="en-US">
                <a:solidFill>
                  <a:prstClr val="black"/>
                </a:solidFill>
                <a:latin typeface="Calibri"/>
                <a:cs typeface="Times New Roman" pitchFamily="18" charset="0"/>
              </a:rPr>
              <a:t>Pd</a:t>
            </a:r>
            <a:r>
              <a:rPr lang="en-GB">
                <a:solidFill>
                  <a:prstClr val="black"/>
                </a:solidFill>
                <a:latin typeface="Calibri"/>
                <a:cs typeface="Times New Roman" pitchFamily="18" charset="0"/>
              </a:rPr>
              <a:t>).  Έτσι ο καταλύτης δηλητηριάζεται (απενεργοποιείται)</a:t>
            </a:r>
            <a:r>
              <a:rPr lang="en-US">
                <a:solidFill>
                  <a:prstClr val="black"/>
                </a:solidFill>
                <a:latin typeface="Calibri"/>
              </a:rPr>
              <a:t>.</a:t>
            </a:r>
          </a:p>
        </p:txBody>
      </p:sp>
      <p:sp>
        <p:nvSpPr>
          <p:cNvPr id="25630" name="Rectangle 30"/>
          <p:cNvSpPr>
            <a:spLocks noChangeArrowheads="1"/>
          </p:cNvSpPr>
          <p:nvPr/>
        </p:nvSpPr>
        <p:spPr bwMode="auto">
          <a:xfrm>
            <a:off x="1774825" y="5516564"/>
            <a:ext cx="597693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GB">
                <a:solidFill>
                  <a:prstClr val="black"/>
                </a:solidFill>
                <a:latin typeface="Calibri"/>
                <a:cs typeface="Times New Roman" pitchFamily="18" charset="0"/>
              </a:rPr>
              <a:t>2. Ο μόλυβδος φράζει τους διαύλους του  κεραμικού υποστρώματος πάνω στο οποίο βρίσκεται ο καταλύτης (τα ευγενή μέταλλα) Έτσι</a:t>
            </a:r>
            <a:r>
              <a:rPr lang="el-GR">
                <a:solidFill>
                  <a:prstClr val="black"/>
                </a:solidFill>
                <a:latin typeface="Calibri"/>
                <a:cs typeface="Times New Roman" pitchFamily="18" charset="0"/>
              </a:rPr>
              <a:t>,</a:t>
            </a:r>
            <a:r>
              <a:rPr lang="en-GB">
                <a:solidFill>
                  <a:prstClr val="black"/>
                </a:solidFill>
                <a:latin typeface="Calibri"/>
                <a:cs typeface="Times New Roman" pitchFamily="18" charset="0"/>
              </a:rPr>
              <a:t> τα μόρια των καυσαερίων δεν βρίσκουν το δρόμο τους  προς τον καταλύτη.</a:t>
            </a:r>
            <a:r>
              <a:rPr lang="en-US">
                <a:solidFill>
                  <a:prstClr val="black"/>
                </a:solidFill>
                <a:latin typeface="Calibri"/>
              </a:rPr>
              <a:t> </a:t>
            </a:r>
          </a:p>
        </p:txBody>
      </p:sp>
    </p:spTree>
    <p:extLst>
      <p:ext uri="{BB962C8B-B14F-4D97-AF65-F5344CB8AC3E}">
        <p14:creationId xmlns:p14="http://schemas.microsoft.com/office/powerpoint/2010/main" val="2291813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25605"/>
                                        </p:tgtEl>
                                        <p:attrNameLst>
                                          <p:attrName>style.visibility</p:attrName>
                                        </p:attrNameLst>
                                      </p:cBhvr>
                                      <p:to>
                                        <p:strVal val="visible"/>
                                      </p:to>
                                    </p:set>
                                    <p:animScale>
                                      <p:cBhvr>
                                        <p:cTn id="7" dur="1000" decel="50000" fill="hold">
                                          <p:stCondLst>
                                            <p:cond delay="0"/>
                                          </p:stCondLst>
                                        </p:cTn>
                                        <p:tgtEl>
                                          <p:spTgt spid="2560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5605"/>
                                        </p:tgtEl>
                                        <p:attrNameLst>
                                          <p:attrName>ppt_x</p:attrName>
                                          <p:attrName>ppt_y</p:attrName>
                                        </p:attrNameLst>
                                      </p:cBhvr>
                                    </p:animMotion>
                                    <p:animEffect transition="in" filter="fade">
                                      <p:cBhvr>
                                        <p:cTn id="9" dur="1000"/>
                                        <p:tgtEl>
                                          <p:spTgt spid="2560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25626"/>
                                        </p:tgtEl>
                                        <p:attrNameLst>
                                          <p:attrName>style.visibility</p:attrName>
                                        </p:attrNameLst>
                                      </p:cBhvr>
                                      <p:to>
                                        <p:strVal val="visible"/>
                                      </p:to>
                                    </p:set>
                                    <p:animEffect transition="in" filter="strips(downRight)">
                                      <p:cBhvr>
                                        <p:cTn id="14" dur="500"/>
                                        <p:tgtEl>
                                          <p:spTgt spid="2562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6" fill="hold" nodeType="clickEffect">
                                  <p:stCondLst>
                                    <p:cond delay="0"/>
                                  </p:stCondLst>
                                  <p:childTnLst>
                                    <p:set>
                                      <p:cBhvr>
                                        <p:cTn id="18" dur="1" fill="hold">
                                          <p:stCondLst>
                                            <p:cond delay="0"/>
                                          </p:stCondLst>
                                        </p:cTn>
                                        <p:tgtEl>
                                          <p:spTgt spid="25628">
                                            <p:txEl>
                                              <p:pRg st="0" end="0"/>
                                            </p:txEl>
                                          </p:spTgt>
                                        </p:tgtEl>
                                        <p:attrNameLst>
                                          <p:attrName>style.visibility</p:attrName>
                                        </p:attrNameLst>
                                      </p:cBhvr>
                                      <p:to>
                                        <p:strVal val="visible"/>
                                      </p:to>
                                    </p:set>
                                    <p:animEffect transition="in" filter="strips(downRight)">
                                      <p:cBhvr>
                                        <p:cTn id="19" dur="500"/>
                                        <p:tgtEl>
                                          <p:spTgt spid="25628">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6" fill="hold" nodeType="clickEffect">
                                  <p:stCondLst>
                                    <p:cond delay="0"/>
                                  </p:stCondLst>
                                  <p:childTnLst>
                                    <p:set>
                                      <p:cBhvr>
                                        <p:cTn id="23" dur="1" fill="hold">
                                          <p:stCondLst>
                                            <p:cond delay="0"/>
                                          </p:stCondLst>
                                        </p:cTn>
                                        <p:tgtEl>
                                          <p:spTgt spid="25630">
                                            <p:txEl>
                                              <p:pRg st="0" end="0"/>
                                            </p:txEl>
                                          </p:spTgt>
                                        </p:tgtEl>
                                        <p:attrNameLst>
                                          <p:attrName>style.visibility</p:attrName>
                                        </p:attrNameLst>
                                      </p:cBhvr>
                                      <p:to>
                                        <p:strVal val="visible"/>
                                      </p:to>
                                    </p:set>
                                    <p:animEffect transition="in" filter="strips(downRight)">
                                      <p:cBhvr>
                                        <p:cTn id="24" dur="500"/>
                                        <p:tgtEl>
                                          <p:spTgt spid="25630">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2" presetClass="entr" presetSubtype="0" fill="hold" nodeType="clickEffect">
                                  <p:stCondLst>
                                    <p:cond delay="0"/>
                                  </p:stCondLst>
                                  <p:childTnLst>
                                    <p:set>
                                      <p:cBhvr>
                                        <p:cTn id="28" dur="1" fill="hold">
                                          <p:stCondLst>
                                            <p:cond delay="0"/>
                                          </p:stCondLst>
                                        </p:cTn>
                                        <p:tgtEl>
                                          <p:spTgt spid="25606"/>
                                        </p:tgtEl>
                                        <p:attrNameLst>
                                          <p:attrName>style.visibility</p:attrName>
                                        </p:attrNameLst>
                                      </p:cBhvr>
                                      <p:to>
                                        <p:strVal val="visible"/>
                                      </p:to>
                                    </p:set>
                                    <p:animScale>
                                      <p:cBhvr>
                                        <p:cTn id="29" dur="1000" decel="50000" fill="hold">
                                          <p:stCondLst>
                                            <p:cond delay="0"/>
                                          </p:stCondLst>
                                        </p:cTn>
                                        <p:tgtEl>
                                          <p:spTgt spid="2560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25606"/>
                                        </p:tgtEl>
                                        <p:attrNameLst>
                                          <p:attrName>ppt_x</p:attrName>
                                          <p:attrName>ppt_y</p:attrName>
                                        </p:attrNameLst>
                                      </p:cBhvr>
                                    </p:animMotion>
                                    <p:animEffect transition="in" filter="fade">
                                      <p:cBhvr>
                                        <p:cTn id="31" dur="10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568450" y="2462"/>
            <a:ext cx="6327775" cy="369332"/>
          </a:xfrm>
          <a:prstGeom prst="rect">
            <a:avLst/>
          </a:prstGeom>
        </p:spPr>
        <p:txBody>
          <a:bodyPr wrap="square">
            <a:spAutoFit/>
          </a:bodyPr>
          <a:lstStyle/>
          <a:p>
            <a:r>
              <a:rPr lang="el-GR" b="1" dirty="0">
                <a:solidFill>
                  <a:srgbClr val="0070C0"/>
                </a:solidFill>
                <a:latin typeface="Calibri"/>
              </a:rPr>
              <a:t>(2.3)</a:t>
            </a:r>
            <a:r>
              <a:rPr lang="en-US" b="1" dirty="0">
                <a:solidFill>
                  <a:srgbClr val="0070C0"/>
                </a:solidFill>
                <a:latin typeface="Calibri"/>
              </a:rPr>
              <a:t> </a:t>
            </a:r>
            <a:r>
              <a:rPr lang="el-GR" b="1" dirty="0" err="1">
                <a:solidFill>
                  <a:srgbClr val="0070C0"/>
                </a:solidFill>
                <a:latin typeface="Calibri"/>
              </a:rPr>
              <a:t>Αλκάνια</a:t>
            </a:r>
            <a:r>
              <a:rPr lang="el-GR" b="1" dirty="0">
                <a:solidFill>
                  <a:srgbClr val="0070C0"/>
                </a:solidFill>
                <a:latin typeface="Calibri"/>
              </a:rPr>
              <a:t> - μεθάνιο,</a:t>
            </a:r>
            <a:r>
              <a:rPr lang="en-US" b="1" dirty="0">
                <a:solidFill>
                  <a:srgbClr val="0070C0"/>
                </a:solidFill>
                <a:latin typeface="Calibri"/>
              </a:rPr>
              <a:t> </a:t>
            </a:r>
            <a:r>
              <a:rPr lang="el-GR" b="1" dirty="0">
                <a:solidFill>
                  <a:srgbClr val="0070C0"/>
                </a:solidFill>
                <a:latin typeface="Calibri"/>
              </a:rPr>
              <a:t>φυσικό αέριο, βιοαέριο</a:t>
            </a:r>
          </a:p>
        </p:txBody>
      </p:sp>
      <p:sp>
        <p:nvSpPr>
          <p:cNvPr id="3" name="Ορθογώνιο 2"/>
          <p:cNvSpPr/>
          <p:nvPr/>
        </p:nvSpPr>
        <p:spPr>
          <a:xfrm>
            <a:off x="1782596" y="620688"/>
            <a:ext cx="8147864" cy="923330"/>
          </a:xfrm>
          <a:prstGeom prst="rect">
            <a:avLst/>
          </a:prstGeom>
        </p:spPr>
        <p:txBody>
          <a:bodyPr wrap="square">
            <a:spAutoFit/>
          </a:bodyPr>
          <a:lstStyle/>
          <a:p>
            <a:pPr algn="ctr" eaLnBrk="0" fontAlgn="base" hangingPunct="0">
              <a:spcBef>
                <a:spcPct val="0"/>
              </a:spcBef>
              <a:spcAft>
                <a:spcPct val="0"/>
              </a:spcAft>
            </a:pPr>
            <a:r>
              <a:rPr lang="el-GR" b="1" i="1" dirty="0">
                <a:solidFill>
                  <a:prstClr val="black"/>
                </a:solidFill>
                <a:latin typeface="Arial" charset="0"/>
                <a:cs typeface="Arial" charset="0"/>
              </a:rPr>
              <a:t>Τα </a:t>
            </a:r>
            <a:r>
              <a:rPr lang="el-GR" b="1" i="1" dirty="0" err="1">
                <a:solidFill>
                  <a:prstClr val="black"/>
                </a:solidFill>
                <a:latin typeface="Arial" charset="0"/>
                <a:cs typeface="Arial" charset="0"/>
              </a:rPr>
              <a:t>αλκάνια</a:t>
            </a:r>
            <a:r>
              <a:rPr lang="el-GR" b="1" i="1" dirty="0">
                <a:solidFill>
                  <a:prstClr val="black"/>
                </a:solidFill>
                <a:latin typeface="Arial" charset="0"/>
                <a:cs typeface="Arial" charset="0"/>
              </a:rPr>
              <a:t> εμφανίζουν </a:t>
            </a:r>
            <a:r>
              <a:rPr lang="el-GR" b="1" i="1" dirty="0" err="1">
                <a:solidFill>
                  <a:prstClr val="black"/>
                </a:solidFill>
                <a:latin typeface="Arial" charset="0"/>
                <a:cs typeface="Arial" charset="0"/>
              </a:rPr>
              <a:t>τετραεδρική</a:t>
            </a:r>
            <a:r>
              <a:rPr lang="el-GR" b="1" i="1" dirty="0">
                <a:solidFill>
                  <a:prstClr val="black"/>
                </a:solidFill>
                <a:latin typeface="Arial" charset="0"/>
                <a:cs typeface="Arial" charset="0"/>
              </a:rPr>
              <a:t> διάταξη στο χώρο.</a:t>
            </a:r>
            <a:r>
              <a:rPr lang="el-GR" dirty="0">
                <a:solidFill>
                  <a:prstClr val="black"/>
                </a:solidFill>
                <a:latin typeface="Arial" charset="0"/>
                <a:cs typeface="Arial" charset="0"/>
              </a:rPr>
              <a:t> Δηλαδή, στο κέντρο του τετραέδρου τοποθετείται ένα άτομο άνθρακα και στις κορυφές τοποθετούνται οι </a:t>
            </a:r>
            <a:r>
              <a:rPr lang="el-GR" dirty="0" err="1">
                <a:solidFill>
                  <a:prstClr val="black"/>
                </a:solidFill>
                <a:latin typeface="Arial" charset="0"/>
                <a:cs typeface="Arial" charset="0"/>
              </a:rPr>
              <a:t>υποκαταστάτες</a:t>
            </a:r>
            <a:r>
              <a:rPr lang="el-GR" dirty="0">
                <a:solidFill>
                  <a:prstClr val="black"/>
                </a:solidFill>
                <a:latin typeface="Arial" charset="0"/>
                <a:cs typeface="Arial" charset="0"/>
              </a:rPr>
              <a:t> του.</a:t>
            </a:r>
          </a:p>
        </p:txBody>
      </p:sp>
      <p:pic>
        <p:nvPicPr>
          <p:cNvPr id="92162" name="Picture 2" descr="εικόν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199" y="2420888"/>
            <a:ext cx="8651087" cy="309634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37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2162"/>
                                        </p:tgtEl>
                                        <p:attrNameLst>
                                          <p:attrName>style.visibility</p:attrName>
                                        </p:attrNameLst>
                                      </p:cBhvr>
                                      <p:to>
                                        <p:strVal val="visible"/>
                                      </p:to>
                                    </p:set>
                                    <p:animEffect transition="in" filter="fade">
                                      <p:cBhvr>
                                        <p:cTn id="14" dur="500"/>
                                        <p:tgtEl>
                                          <p:spTgt spid="92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568450" y="2462"/>
            <a:ext cx="6327775" cy="369332"/>
          </a:xfrm>
          <a:prstGeom prst="rect">
            <a:avLst/>
          </a:prstGeom>
        </p:spPr>
        <p:txBody>
          <a:bodyPr wrap="square">
            <a:spAutoFit/>
          </a:bodyPr>
          <a:lstStyle/>
          <a:p>
            <a:r>
              <a:rPr lang="el-GR" b="1" dirty="0">
                <a:solidFill>
                  <a:srgbClr val="0070C0"/>
                </a:solidFill>
                <a:latin typeface="Calibri"/>
              </a:rPr>
              <a:t>(2.3)</a:t>
            </a:r>
            <a:r>
              <a:rPr lang="en-US" b="1" dirty="0">
                <a:solidFill>
                  <a:srgbClr val="0070C0"/>
                </a:solidFill>
                <a:latin typeface="Calibri"/>
              </a:rPr>
              <a:t> </a:t>
            </a:r>
            <a:r>
              <a:rPr lang="el-GR" b="1" dirty="0" err="1">
                <a:solidFill>
                  <a:srgbClr val="0070C0"/>
                </a:solidFill>
                <a:latin typeface="Calibri"/>
              </a:rPr>
              <a:t>Αλκάνια</a:t>
            </a:r>
            <a:r>
              <a:rPr lang="el-GR" b="1" dirty="0">
                <a:solidFill>
                  <a:srgbClr val="0070C0"/>
                </a:solidFill>
                <a:latin typeface="Calibri"/>
              </a:rPr>
              <a:t> - μεθάνιο,</a:t>
            </a:r>
            <a:r>
              <a:rPr lang="en-US" b="1" dirty="0">
                <a:solidFill>
                  <a:srgbClr val="0070C0"/>
                </a:solidFill>
                <a:latin typeface="Calibri"/>
              </a:rPr>
              <a:t> </a:t>
            </a:r>
            <a:r>
              <a:rPr lang="el-GR" b="1" dirty="0">
                <a:solidFill>
                  <a:srgbClr val="0070C0"/>
                </a:solidFill>
                <a:latin typeface="Calibri"/>
              </a:rPr>
              <a:t>φυσικό αέριο, βιοαέριο</a:t>
            </a:r>
          </a:p>
        </p:txBody>
      </p:sp>
      <p:sp>
        <p:nvSpPr>
          <p:cNvPr id="3" name="Ορθογώνιο 2"/>
          <p:cNvSpPr/>
          <p:nvPr/>
        </p:nvSpPr>
        <p:spPr>
          <a:xfrm>
            <a:off x="1568449" y="402288"/>
            <a:ext cx="9099551" cy="1477328"/>
          </a:xfrm>
          <a:prstGeom prst="rect">
            <a:avLst/>
          </a:prstGeom>
        </p:spPr>
        <p:txBody>
          <a:bodyPr wrap="square">
            <a:spAutoFit/>
          </a:bodyPr>
          <a:lstStyle/>
          <a:p>
            <a:pPr algn="just"/>
            <a:r>
              <a:rPr lang="el-GR" b="1" dirty="0">
                <a:solidFill>
                  <a:srgbClr val="0070C0"/>
                </a:solidFill>
                <a:latin typeface="Calibri"/>
              </a:rPr>
              <a:t>Προέλευση</a:t>
            </a:r>
          </a:p>
          <a:p>
            <a:pPr algn="just"/>
            <a:r>
              <a:rPr lang="el-GR" dirty="0">
                <a:solidFill>
                  <a:prstClr val="black"/>
                </a:solidFill>
                <a:latin typeface="Calibri"/>
              </a:rPr>
              <a:t>Οι κορεσμένοι υδρογονάνθρακες βρίσκονται άφθονοι στο φυσικό αέριο και στο πετρέλαιο. Επίσης το μεθάνιο αποτελεί το κύριο συστατικό του </a:t>
            </a:r>
            <a:r>
              <a:rPr lang="el-GR" b="1" i="1" dirty="0">
                <a:solidFill>
                  <a:prstClr val="black"/>
                </a:solidFill>
                <a:latin typeface="Calibri"/>
              </a:rPr>
              <a:t>βιοαερίου</a:t>
            </a:r>
            <a:r>
              <a:rPr lang="el-GR" dirty="0">
                <a:solidFill>
                  <a:prstClr val="black"/>
                </a:solidFill>
                <a:latin typeface="Calibri"/>
              </a:rPr>
              <a:t>. </a:t>
            </a:r>
          </a:p>
          <a:p>
            <a:pPr algn="just"/>
            <a:r>
              <a:rPr lang="el-GR" dirty="0">
                <a:solidFill>
                  <a:prstClr val="black"/>
                </a:solidFill>
                <a:latin typeface="Calibri"/>
              </a:rPr>
              <a:t>• Βιοαέριο είναι το αέριο που παράγεται από τη σήψη της βιομάζας (το σύνολο της οργανικής ύλης που παράγουν τα ζώα και τα φυτά) και του οποίου το κύριο συστατικό είναι το μεθάνιο.</a:t>
            </a:r>
          </a:p>
        </p:txBody>
      </p:sp>
      <p:pic>
        <p:nvPicPr>
          <p:cNvPr id="91138" name="Picture 2"/>
          <p:cNvPicPr>
            <a:picLocks noChangeAspect="1" noChangeArrowheads="1"/>
          </p:cNvPicPr>
          <p:nvPr/>
        </p:nvPicPr>
        <p:blipFill>
          <a:blip r:embed="rId2">
            <a:clrChange>
              <a:clrFrom>
                <a:srgbClr val="F2F2F2"/>
              </a:clrFrom>
              <a:clrTo>
                <a:srgbClr val="F2F2F2">
                  <a:alpha val="0"/>
                </a:srgbClr>
              </a:clrTo>
            </a:clrChange>
            <a:extLst>
              <a:ext uri="{BEBA8EAE-BF5A-486C-A8C5-ECC9F3942E4B}">
                <a14:imgProps xmlns:a14="http://schemas.microsoft.com/office/drawing/2010/main">
                  <a14:imgLayer r:embed="rId3">
                    <a14:imgEffect>
                      <a14:brightnessContrast bright="-6000" contrast="10000"/>
                    </a14:imgEffect>
                  </a14:imgLayer>
                </a14:imgProps>
              </a:ext>
              <a:ext uri="{28A0092B-C50C-407E-A947-70E740481C1C}">
                <a14:useLocalDpi xmlns:a14="http://schemas.microsoft.com/office/drawing/2010/main" val="0"/>
              </a:ext>
            </a:extLst>
          </a:blip>
          <a:srcRect/>
          <a:stretch>
            <a:fillRect/>
          </a:stretch>
        </p:blipFill>
        <p:spPr bwMode="auto">
          <a:xfrm>
            <a:off x="1576834" y="1879616"/>
            <a:ext cx="5214433" cy="4977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0" name="Picture 4" descr="εικόνα"/>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91267" y="2060849"/>
            <a:ext cx="1685925" cy="923925"/>
          </a:xfrm>
          <a:prstGeom prst="rect">
            <a:avLst/>
          </a:prstGeom>
          <a:noFill/>
          <a:extLst>
            <a:ext uri="{909E8E84-426E-40DD-AFC4-6F175D3DCCD1}">
              <a14:hiddenFill xmlns:a14="http://schemas.microsoft.com/office/drawing/2010/main">
                <a:solidFill>
                  <a:srgbClr val="FFFFFF"/>
                </a:solidFill>
              </a14:hiddenFill>
            </a:ext>
          </a:extLst>
        </p:spPr>
      </p:pic>
      <p:pic>
        <p:nvPicPr>
          <p:cNvPr id="91142" name="Picture 6" descr="εικόνα"/>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47462" y="2055102"/>
            <a:ext cx="1619250" cy="1409700"/>
          </a:xfrm>
          <a:prstGeom prst="rect">
            <a:avLst/>
          </a:prstGeom>
          <a:noFill/>
          <a:extLst>
            <a:ext uri="{909E8E84-426E-40DD-AFC4-6F175D3DCCD1}">
              <a14:hiddenFill xmlns:a14="http://schemas.microsoft.com/office/drawing/2010/main">
                <a:solidFill>
                  <a:srgbClr val="FFFFFF"/>
                </a:solidFill>
              </a14:hiddenFill>
            </a:ext>
          </a:extLst>
        </p:spPr>
      </p:pic>
      <p:pic>
        <p:nvPicPr>
          <p:cNvPr id="91144" name="Picture 8" descr="εικόνα"/>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34141" y="3464803"/>
            <a:ext cx="154305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91146" name="Picture 10" descr="εικόνα"/>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47462" y="3541003"/>
            <a:ext cx="1504950" cy="1724025"/>
          </a:xfrm>
          <a:prstGeom prst="rect">
            <a:avLst/>
          </a:prstGeom>
          <a:noFill/>
          <a:extLst>
            <a:ext uri="{909E8E84-426E-40DD-AFC4-6F175D3DCCD1}">
              <a14:hiddenFill xmlns:a14="http://schemas.microsoft.com/office/drawing/2010/main">
                <a:solidFill>
                  <a:srgbClr val="FFFFFF"/>
                </a:solidFill>
              </a14:hiddenFill>
            </a:ext>
          </a:extLst>
        </p:spPr>
      </p:pic>
      <p:pic>
        <p:nvPicPr>
          <p:cNvPr id="91148" name="Picture 12" descr="εικόνα"/>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6709" y="5163424"/>
            <a:ext cx="1552575" cy="165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31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1138"/>
                                        </p:tgtEl>
                                        <p:attrNameLst>
                                          <p:attrName>style.visibility</p:attrName>
                                        </p:attrNameLst>
                                      </p:cBhvr>
                                      <p:to>
                                        <p:strVal val="visible"/>
                                      </p:to>
                                    </p:set>
                                    <p:animEffect transition="in" filter="fade">
                                      <p:cBhvr>
                                        <p:cTn id="19" dur="500"/>
                                        <p:tgtEl>
                                          <p:spTgt spid="9113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114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114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114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9114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91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568449" y="371795"/>
            <a:ext cx="9099551" cy="2031325"/>
          </a:xfrm>
          <a:prstGeom prst="rect">
            <a:avLst/>
          </a:prstGeom>
        </p:spPr>
        <p:txBody>
          <a:bodyPr wrap="square">
            <a:spAutoFit/>
          </a:bodyPr>
          <a:lstStyle/>
          <a:p>
            <a:pPr algn="just"/>
            <a:r>
              <a:rPr lang="el-GR" b="1" dirty="0">
                <a:solidFill>
                  <a:srgbClr val="0070C0"/>
                </a:solidFill>
                <a:latin typeface="Calibri"/>
              </a:rPr>
              <a:t>Παρασκευές</a:t>
            </a:r>
          </a:p>
          <a:p>
            <a:pPr algn="just"/>
            <a:r>
              <a:rPr lang="el-GR" dirty="0">
                <a:solidFill>
                  <a:prstClr val="black"/>
                </a:solidFill>
                <a:latin typeface="Calibri"/>
              </a:rPr>
              <a:t>Τα </a:t>
            </a:r>
            <a:r>
              <a:rPr lang="el-GR" dirty="0" err="1">
                <a:solidFill>
                  <a:prstClr val="black"/>
                </a:solidFill>
                <a:latin typeface="Calibri"/>
              </a:rPr>
              <a:t>αλκάνια</a:t>
            </a:r>
            <a:r>
              <a:rPr lang="el-GR" dirty="0">
                <a:solidFill>
                  <a:prstClr val="black"/>
                </a:solidFill>
                <a:latin typeface="Calibri"/>
              </a:rPr>
              <a:t>, ως φυσικές πρώτες ύλες, δεν παράγονται βιομηχανικά. Αντίθετα, αποτελούν τις πρώτες ύλες για την παραγωγή άλλων ενώσεων (πετροχημεία). Τα απλούστερα </a:t>
            </a:r>
            <a:r>
              <a:rPr lang="el-GR" dirty="0" err="1">
                <a:solidFill>
                  <a:prstClr val="black"/>
                </a:solidFill>
                <a:latin typeface="Calibri"/>
              </a:rPr>
              <a:t>αλκάνια</a:t>
            </a:r>
            <a:r>
              <a:rPr lang="el-GR" dirty="0">
                <a:solidFill>
                  <a:prstClr val="black"/>
                </a:solidFill>
                <a:latin typeface="Calibri"/>
              </a:rPr>
              <a:t> (μεθάνιο έως πεντάνιο) μπορούν να παραχθούν σε καθαρή κατάσταση με κλασματική απόσταξη του πετρελαίου ή του φυσικού αερίου. Τα υπόλοιπα </a:t>
            </a:r>
            <a:r>
              <a:rPr lang="el-GR" dirty="0" err="1">
                <a:solidFill>
                  <a:prstClr val="black"/>
                </a:solidFill>
                <a:latin typeface="Calibri"/>
              </a:rPr>
              <a:t>αλκάνια</a:t>
            </a:r>
            <a:r>
              <a:rPr lang="el-GR" dirty="0">
                <a:solidFill>
                  <a:prstClr val="black"/>
                </a:solidFill>
                <a:latin typeface="Calibri"/>
              </a:rPr>
              <a:t> μπορούν να συντεθούν με μια από τις μεθόδους που περιγράφονται παρακάτω, οι οποίες έχουν καθαρό εργαστηριακό χαρακτήρα.</a:t>
            </a:r>
          </a:p>
        </p:txBody>
      </p:sp>
      <p:sp>
        <p:nvSpPr>
          <p:cNvPr id="3" name="Ορθογώνιο 2"/>
          <p:cNvSpPr/>
          <p:nvPr/>
        </p:nvSpPr>
        <p:spPr>
          <a:xfrm>
            <a:off x="1568450" y="2462"/>
            <a:ext cx="6327775" cy="369332"/>
          </a:xfrm>
          <a:prstGeom prst="rect">
            <a:avLst/>
          </a:prstGeom>
        </p:spPr>
        <p:txBody>
          <a:bodyPr wrap="square">
            <a:spAutoFit/>
          </a:bodyPr>
          <a:lstStyle/>
          <a:p>
            <a:r>
              <a:rPr lang="el-GR" b="1" dirty="0">
                <a:solidFill>
                  <a:srgbClr val="0070C0"/>
                </a:solidFill>
                <a:latin typeface="Calibri"/>
              </a:rPr>
              <a:t>(2.3)</a:t>
            </a:r>
            <a:r>
              <a:rPr lang="en-US" b="1" dirty="0">
                <a:solidFill>
                  <a:srgbClr val="0070C0"/>
                </a:solidFill>
                <a:latin typeface="Calibri"/>
              </a:rPr>
              <a:t> </a:t>
            </a:r>
            <a:r>
              <a:rPr lang="el-GR" b="1" dirty="0" err="1">
                <a:solidFill>
                  <a:srgbClr val="0070C0"/>
                </a:solidFill>
                <a:latin typeface="Calibri"/>
              </a:rPr>
              <a:t>Αλκάνια</a:t>
            </a:r>
            <a:r>
              <a:rPr lang="el-GR" b="1" dirty="0">
                <a:solidFill>
                  <a:srgbClr val="0070C0"/>
                </a:solidFill>
                <a:latin typeface="Calibri"/>
              </a:rPr>
              <a:t> - μεθάνιο,</a:t>
            </a:r>
            <a:r>
              <a:rPr lang="en-US" b="1" dirty="0">
                <a:solidFill>
                  <a:srgbClr val="0070C0"/>
                </a:solidFill>
                <a:latin typeface="Calibri"/>
              </a:rPr>
              <a:t> </a:t>
            </a:r>
            <a:r>
              <a:rPr lang="el-GR" b="1" dirty="0">
                <a:solidFill>
                  <a:srgbClr val="0070C0"/>
                </a:solidFill>
                <a:latin typeface="Calibri"/>
              </a:rPr>
              <a:t>φυσικό αέριο, βιοαέριο</a:t>
            </a:r>
          </a:p>
        </p:txBody>
      </p:sp>
      <p:pic>
        <p:nvPicPr>
          <p:cNvPr id="93192" name="Picture 8"/>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853533" y="2437934"/>
            <a:ext cx="8064896"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93" name="Picture 9"/>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466975" y="5013176"/>
            <a:ext cx="725805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569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3192"/>
                                        </p:tgtEl>
                                        <p:attrNameLst>
                                          <p:attrName>style.visibility</p:attrName>
                                        </p:attrNameLst>
                                      </p:cBhvr>
                                      <p:to>
                                        <p:strVal val="visible"/>
                                      </p:to>
                                    </p:set>
                                    <p:animEffect transition="in" filter="fade">
                                      <p:cBhvr>
                                        <p:cTn id="14" dur="1000"/>
                                        <p:tgtEl>
                                          <p:spTgt spid="93192"/>
                                        </p:tgtEl>
                                      </p:cBhvr>
                                    </p:animEffect>
                                    <p:anim calcmode="lin" valueType="num">
                                      <p:cBhvr>
                                        <p:cTn id="15" dur="1000" fill="hold"/>
                                        <p:tgtEl>
                                          <p:spTgt spid="93192"/>
                                        </p:tgtEl>
                                        <p:attrNameLst>
                                          <p:attrName>ppt_x</p:attrName>
                                        </p:attrNameLst>
                                      </p:cBhvr>
                                      <p:tavLst>
                                        <p:tav tm="0">
                                          <p:val>
                                            <p:strVal val="#ppt_x"/>
                                          </p:val>
                                        </p:tav>
                                        <p:tav tm="100000">
                                          <p:val>
                                            <p:strVal val="#ppt_x"/>
                                          </p:val>
                                        </p:tav>
                                      </p:tavLst>
                                    </p:anim>
                                    <p:anim calcmode="lin" valueType="num">
                                      <p:cBhvr>
                                        <p:cTn id="16" dur="1000" fill="hold"/>
                                        <p:tgtEl>
                                          <p:spTgt spid="9319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3193"/>
                                        </p:tgtEl>
                                        <p:attrNameLst>
                                          <p:attrName>style.visibility</p:attrName>
                                        </p:attrNameLst>
                                      </p:cBhvr>
                                      <p:to>
                                        <p:strVal val="visible"/>
                                      </p:to>
                                    </p:set>
                                    <p:animEffect transition="in" filter="fade">
                                      <p:cBhvr>
                                        <p:cTn id="21" dur="1000"/>
                                        <p:tgtEl>
                                          <p:spTgt spid="93193"/>
                                        </p:tgtEl>
                                      </p:cBhvr>
                                    </p:animEffect>
                                    <p:anim calcmode="lin" valueType="num">
                                      <p:cBhvr>
                                        <p:cTn id="22" dur="1000" fill="hold"/>
                                        <p:tgtEl>
                                          <p:spTgt spid="93193"/>
                                        </p:tgtEl>
                                        <p:attrNameLst>
                                          <p:attrName>ppt_x</p:attrName>
                                        </p:attrNameLst>
                                      </p:cBhvr>
                                      <p:tavLst>
                                        <p:tav tm="0">
                                          <p:val>
                                            <p:strVal val="#ppt_x"/>
                                          </p:val>
                                        </p:tav>
                                        <p:tav tm="100000">
                                          <p:val>
                                            <p:strVal val="#ppt_x"/>
                                          </p:val>
                                        </p:tav>
                                      </p:tavLst>
                                    </p:anim>
                                    <p:anim calcmode="lin" valueType="num">
                                      <p:cBhvr>
                                        <p:cTn id="23" dur="1000" fill="hold"/>
                                        <p:tgtEl>
                                          <p:spTgt spid="931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Ορθογώνιο 9"/>
          <p:cNvSpPr/>
          <p:nvPr/>
        </p:nvSpPr>
        <p:spPr>
          <a:xfrm>
            <a:off x="1568450" y="2462"/>
            <a:ext cx="6327775" cy="369332"/>
          </a:xfrm>
          <a:prstGeom prst="rect">
            <a:avLst/>
          </a:prstGeom>
        </p:spPr>
        <p:txBody>
          <a:bodyPr wrap="square">
            <a:spAutoFit/>
          </a:bodyPr>
          <a:lstStyle/>
          <a:p>
            <a:r>
              <a:rPr lang="el-GR" b="1" dirty="0">
                <a:solidFill>
                  <a:srgbClr val="0070C0"/>
                </a:solidFill>
                <a:latin typeface="Calibri"/>
              </a:rPr>
              <a:t>(2.3)</a:t>
            </a:r>
            <a:r>
              <a:rPr lang="en-US" b="1" dirty="0">
                <a:solidFill>
                  <a:srgbClr val="0070C0"/>
                </a:solidFill>
                <a:latin typeface="Calibri"/>
              </a:rPr>
              <a:t> </a:t>
            </a:r>
            <a:r>
              <a:rPr lang="el-GR" b="1" dirty="0" err="1">
                <a:solidFill>
                  <a:srgbClr val="0070C0"/>
                </a:solidFill>
                <a:latin typeface="Calibri"/>
              </a:rPr>
              <a:t>Αλκάνια</a:t>
            </a:r>
            <a:r>
              <a:rPr lang="el-GR" b="1" dirty="0">
                <a:solidFill>
                  <a:srgbClr val="0070C0"/>
                </a:solidFill>
                <a:latin typeface="Calibri"/>
              </a:rPr>
              <a:t> - μεθάνιο,</a:t>
            </a:r>
            <a:r>
              <a:rPr lang="en-US" b="1" dirty="0">
                <a:solidFill>
                  <a:srgbClr val="0070C0"/>
                </a:solidFill>
                <a:latin typeface="Calibri"/>
              </a:rPr>
              <a:t> </a:t>
            </a:r>
            <a:r>
              <a:rPr lang="el-GR" b="1" dirty="0">
                <a:solidFill>
                  <a:srgbClr val="0070C0"/>
                </a:solidFill>
                <a:latin typeface="Calibri"/>
              </a:rPr>
              <a:t>φυσικό αέριο, βιοαέριο</a:t>
            </a:r>
          </a:p>
        </p:txBody>
      </p:sp>
      <p:sp>
        <p:nvSpPr>
          <p:cNvPr id="4" name="Ορθογώνιο 3"/>
          <p:cNvSpPr/>
          <p:nvPr/>
        </p:nvSpPr>
        <p:spPr>
          <a:xfrm>
            <a:off x="2063552" y="476672"/>
            <a:ext cx="1386790" cy="369332"/>
          </a:xfrm>
          <a:prstGeom prst="rect">
            <a:avLst/>
          </a:prstGeom>
        </p:spPr>
        <p:txBody>
          <a:bodyPr wrap="none">
            <a:spAutoFit/>
          </a:bodyPr>
          <a:lstStyle/>
          <a:p>
            <a:pPr algn="just"/>
            <a:r>
              <a:rPr lang="el-GR" b="1" dirty="0">
                <a:solidFill>
                  <a:srgbClr val="0070C0"/>
                </a:solidFill>
                <a:latin typeface="Calibri"/>
              </a:rPr>
              <a:t>Παρασκευές</a:t>
            </a:r>
          </a:p>
        </p:txBody>
      </p:sp>
      <p:pic>
        <p:nvPicPr>
          <p:cNvPr id="94216" name="Picture 8"/>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79577" y="1052737"/>
            <a:ext cx="7324725"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17" name="Picture 9"/>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79576" y="3284985"/>
            <a:ext cx="69627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197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4216"/>
                                        </p:tgtEl>
                                        <p:attrNameLst>
                                          <p:attrName>style.visibility</p:attrName>
                                        </p:attrNameLst>
                                      </p:cBhvr>
                                      <p:to>
                                        <p:strVal val="visible"/>
                                      </p:to>
                                    </p:set>
                                    <p:animEffect transition="in" filter="fade">
                                      <p:cBhvr>
                                        <p:cTn id="7" dur="1000"/>
                                        <p:tgtEl>
                                          <p:spTgt spid="94216"/>
                                        </p:tgtEl>
                                      </p:cBhvr>
                                    </p:animEffect>
                                    <p:anim calcmode="lin" valueType="num">
                                      <p:cBhvr>
                                        <p:cTn id="8" dur="1000" fill="hold"/>
                                        <p:tgtEl>
                                          <p:spTgt spid="94216"/>
                                        </p:tgtEl>
                                        <p:attrNameLst>
                                          <p:attrName>ppt_x</p:attrName>
                                        </p:attrNameLst>
                                      </p:cBhvr>
                                      <p:tavLst>
                                        <p:tav tm="0">
                                          <p:val>
                                            <p:strVal val="#ppt_x"/>
                                          </p:val>
                                        </p:tav>
                                        <p:tav tm="100000">
                                          <p:val>
                                            <p:strVal val="#ppt_x"/>
                                          </p:val>
                                        </p:tav>
                                      </p:tavLst>
                                    </p:anim>
                                    <p:anim calcmode="lin" valueType="num">
                                      <p:cBhvr>
                                        <p:cTn id="9" dur="1000" fill="hold"/>
                                        <p:tgtEl>
                                          <p:spTgt spid="942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4217"/>
                                        </p:tgtEl>
                                        <p:attrNameLst>
                                          <p:attrName>style.visibility</p:attrName>
                                        </p:attrNameLst>
                                      </p:cBhvr>
                                      <p:to>
                                        <p:strVal val="visible"/>
                                      </p:to>
                                    </p:set>
                                    <p:animEffect transition="in" filter="fade">
                                      <p:cBhvr>
                                        <p:cTn id="14" dur="1000"/>
                                        <p:tgtEl>
                                          <p:spTgt spid="94217"/>
                                        </p:tgtEl>
                                      </p:cBhvr>
                                    </p:animEffect>
                                    <p:anim calcmode="lin" valueType="num">
                                      <p:cBhvr>
                                        <p:cTn id="15" dur="1000" fill="hold"/>
                                        <p:tgtEl>
                                          <p:spTgt spid="94217"/>
                                        </p:tgtEl>
                                        <p:attrNameLst>
                                          <p:attrName>ppt_x</p:attrName>
                                        </p:attrNameLst>
                                      </p:cBhvr>
                                      <p:tavLst>
                                        <p:tav tm="0">
                                          <p:val>
                                            <p:strVal val="#ppt_x"/>
                                          </p:val>
                                        </p:tav>
                                        <p:tav tm="100000">
                                          <p:val>
                                            <p:strVal val="#ppt_x"/>
                                          </p:val>
                                        </p:tav>
                                      </p:tavLst>
                                    </p:anim>
                                    <p:anim calcmode="lin" valueType="num">
                                      <p:cBhvr>
                                        <p:cTn id="16" dur="1000" fill="hold"/>
                                        <p:tgtEl>
                                          <p:spTgt spid="94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919536" y="548681"/>
            <a:ext cx="8352928" cy="2585323"/>
          </a:xfrm>
          <a:prstGeom prst="rect">
            <a:avLst/>
          </a:prstGeom>
        </p:spPr>
        <p:txBody>
          <a:bodyPr wrap="square">
            <a:spAutoFit/>
          </a:bodyPr>
          <a:lstStyle/>
          <a:p>
            <a:pPr algn="just"/>
            <a:r>
              <a:rPr lang="el-GR" b="1" dirty="0">
                <a:solidFill>
                  <a:srgbClr val="0070C0"/>
                </a:solidFill>
                <a:latin typeface="Calibri"/>
              </a:rPr>
              <a:t>Φυσικές ιδιότητες</a:t>
            </a:r>
          </a:p>
          <a:p>
            <a:pPr algn="just"/>
            <a:r>
              <a:rPr lang="el-GR" dirty="0">
                <a:solidFill>
                  <a:prstClr val="black"/>
                </a:solidFill>
                <a:latin typeface="Calibri"/>
              </a:rPr>
              <a:t>Τα κατώτερα μέλη των </a:t>
            </a:r>
            <a:r>
              <a:rPr lang="el-GR" dirty="0" err="1">
                <a:solidFill>
                  <a:prstClr val="black"/>
                </a:solidFill>
                <a:latin typeface="Calibri"/>
              </a:rPr>
              <a:t>αλκανίων</a:t>
            </a:r>
            <a:r>
              <a:rPr lang="el-GR" dirty="0">
                <a:solidFill>
                  <a:prstClr val="black"/>
                </a:solidFill>
                <a:latin typeface="Calibri"/>
              </a:rPr>
              <a:t> (C</a:t>
            </a:r>
            <a:r>
              <a:rPr lang="el-GR" baseline="-25000" dirty="0">
                <a:solidFill>
                  <a:prstClr val="black"/>
                </a:solidFill>
                <a:latin typeface="Calibri"/>
              </a:rPr>
              <a:t>1</a:t>
            </a:r>
            <a:r>
              <a:rPr lang="el-GR" dirty="0">
                <a:solidFill>
                  <a:prstClr val="black"/>
                </a:solidFill>
                <a:latin typeface="Calibri"/>
              </a:rPr>
              <a:t> - C</a:t>
            </a:r>
            <a:r>
              <a:rPr lang="el-GR" baseline="-25000" dirty="0">
                <a:solidFill>
                  <a:prstClr val="black"/>
                </a:solidFill>
                <a:latin typeface="Calibri"/>
              </a:rPr>
              <a:t>4</a:t>
            </a:r>
            <a:r>
              <a:rPr lang="el-GR" dirty="0">
                <a:solidFill>
                  <a:prstClr val="black"/>
                </a:solidFill>
                <a:latin typeface="Calibri"/>
              </a:rPr>
              <a:t>) είναι αέρια, άχρωμα, άοσμα και αδιάλυτα στο νερό. Τα μέσα μέλη (C</a:t>
            </a:r>
            <a:r>
              <a:rPr lang="el-GR" baseline="-25000" dirty="0">
                <a:solidFill>
                  <a:prstClr val="black"/>
                </a:solidFill>
                <a:latin typeface="Calibri"/>
              </a:rPr>
              <a:t>5</a:t>
            </a:r>
            <a:r>
              <a:rPr lang="el-GR" dirty="0">
                <a:solidFill>
                  <a:prstClr val="black"/>
                </a:solidFill>
                <a:latin typeface="Calibri"/>
              </a:rPr>
              <a:t> - C</a:t>
            </a:r>
            <a:r>
              <a:rPr lang="el-GR" baseline="-25000" dirty="0">
                <a:solidFill>
                  <a:prstClr val="black"/>
                </a:solidFill>
                <a:latin typeface="Calibri"/>
              </a:rPr>
              <a:t>16</a:t>
            </a:r>
            <a:r>
              <a:rPr lang="el-GR" dirty="0">
                <a:solidFill>
                  <a:prstClr val="black"/>
                </a:solidFill>
                <a:latin typeface="Calibri"/>
              </a:rPr>
              <a:t>) είναι υγρά με χαρακτηριστική οσμή πετρελαίου και τα ανώτερα (C</a:t>
            </a:r>
            <a:r>
              <a:rPr lang="el-GR" baseline="-25000" dirty="0">
                <a:solidFill>
                  <a:prstClr val="black"/>
                </a:solidFill>
                <a:latin typeface="Calibri"/>
              </a:rPr>
              <a:t>17</a:t>
            </a:r>
            <a:r>
              <a:rPr lang="el-GR" dirty="0">
                <a:solidFill>
                  <a:prstClr val="black"/>
                </a:solidFill>
                <a:latin typeface="Calibri"/>
              </a:rPr>
              <a:t> και άνω) είναι στερεά, άχρωμα  με υφή κεριού, όπως η βαζελίνη.</a:t>
            </a:r>
          </a:p>
          <a:p>
            <a:pPr algn="just"/>
            <a:endParaRPr lang="el-GR" dirty="0">
              <a:solidFill>
                <a:prstClr val="black"/>
              </a:solidFill>
              <a:latin typeface="Calibri"/>
            </a:endParaRPr>
          </a:p>
          <a:p>
            <a:pPr algn="just"/>
            <a:r>
              <a:rPr lang="el-GR" b="1" dirty="0">
                <a:solidFill>
                  <a:srgbClr val="0070C0"/>
                </a:solidFill>
                <a:latin typeface="Calibri"/>
              </a:rPr>
              <a:t>Χημικές ιδιότητες</a:t>
            </a:r>
          </a:p>
          <a:p>
            <a:pPr algn="just"/>
            <a:r>
              <a:rPr lang="el-GR" dirty="0">
                <a:solidFill>
                  <a:prstClr val="black"/>
                </a:solidFill>
                <a:latin typeface="Calibri"/>
              </a:rPr>
              <a:t>Το CH</a:t>
            </a:r>
            <a:r>
              <a:rPr lang="el-GR" baseline="-25000" dirty="0">
                <a:solidFill>
                  <a:prstClr val="black"/>
                </a:solidFill>
                <a:latin typeface="Calibri"/>
              </a:rPr>
              <a:t>4</a:t>
            </a:r>
            <a:r>
              <a:rPr lang="el-GR" dirty="0">
                <a:solidFill>
                  <a:prstClr val="black"/>
                </a:solidFill>
                <a:latin typeface="Calibri"/>
              </a:rPr>
              <a:t> και όλα </a:t>
            </a:r>
            <a:r>
              <a:rPr lang="el-GR" b="1" i="1" dirty="0">
                <a:solidFill>
                  <a:prstClr val="black"/>
                </a:solidFill>
                <a:latin typeface="Calibri"/>
              </a:rPr>
              <a:t>τα </a:t>
            </a:r>
            <a:r>
              <a:rPr lang="el-GR" b="1" i="1" dirty="0" err="1">
                <a:solidFill>
                  <a:prstClr val="black"/>
                </a:solidFill>
                <a:latin typeface="Calibri"/>
              </a:rPr>
              <a:t>αλκάνια</a:t>
            </a:r>
            <a:r>
              <a:rPr lang="el-GR" b="1" i="1" dirty="0">
                <a:solidFill>
                  <a:prstClr val="black"/>
                </a:solidFill>
                <a:latin typeface="Calibri"/>
              </a:rPr>
              <a:t> είναι αδρανείς ενώσεις</a:t>
            </a:r>
            <a:r>
              <a:rPr lang="el-GR" i="1" dirty="0">
                <a:solidFill>
                  <a:prstClr val="black"/>
                </a:solidFill>
                <a:latin typeface="Calibri"/>
              </a:rPr>
              <a:t>.</a:t>
            </a:r>
            <a:r>
              <a:rPr lang="el-GR" dirty="0">
                <a:solidFill>
                  <a:prstClr val="black"/>
                </a:solidFill>
                <a:latin typeface="Calibri"/>
              </a:rPr>
              <a:t> Σε κατάλληλες όμως συνθήκες μπορούν να δώσουν ορισμένες αντιδράσεις, σημαντικότερες από τις οποίες είναι: η καύση, η πυρόλυση και η υποκατάσταση.</a:t>
            </a:r>
          </a:p>
        </p:txBody>
      </p:sp>
      <p:sp>
        <p:nvSpPr>
          <p:cNvPr id="3" name="Ορθογώνιο 2"/>
          <p:cNvSpPr/>
          <p:nvPr/>
        </p:nvSpPr>
        <p:spPr>
          <a:xfrm>
            <a:off x="1568450" y="2462"/>
            <a:ext cx="6327775" cy="369332"/>
          </a:xfrm>
          <a:prstGeom prst="rect">
            <a:avLst/>
          </a:prstGeom>
        </p:spPr>
        <p:txBody>
          <a:bodyPr wrap="square">
            <a:spAutoFit/>
          </a:bodyPr>
          <a:lstStyle/>
          <a:p>
            <a:r>
              <a:rPr lang="el-GR" b="1" dirty="0">
                <a:solidFill>
                  <a:srgbClr val="0070C0"/>
                </a:solidFill>
                <a:latin typeface="Calibri"/>
              </a:rPr>
              <a:t>(2.3)</a:t>
            </a:r>
            <a:r>
              <a:rPr lang="en-US" b="1" dirty="0">
                <a:solidFill>
                  <a:srgbClr val="0070C0"/>
                </a:solidFill>
                <a:latin typeface="Calibri"/>
              </a:rPr>
              <a:t> </a:t>
            </a:r>
            <a:r>
              <a:rPr lang="el-GR" b="1" dirty="0" err="1">
                <a:solidFill>
                  <a:srgbClr val="0070C0"/>
                </a:solidFill>
                <a:latin typeface="Calibri"/>
              </a:rPr>
              <a:t>Αλκάνια</a:t>
            </a:r>
            <a:r>
              <a:rPr lang="el-GR" b="1" dirty="0">
                <a:solidFill>
                  <a:srgbClr val="0070C0"/>
                </a:solidFill>
                <a:latin typeface="Calibri"/>
              </a:rPr>
              <a:t> - μεθάνιο,</a:t>
            </a:r>
            <a:r>
              <a:rPr lang="en-US" b="1" dirty="0">
                <a:solidFill>
                  <a:srgbClr val="0070C0"/>
                </a:solidFill>
                <a:latin typeface="Calibri"/>
              </a:rPr>
              <a:t> </a:t>
            </a:r>
            <a:r>
              <a:rPr lang="el-GR" b="1" dirty="0">
                <a:solidFill>
                  <a:srgbClr val="0070C0"/>
                </a:solidFill>
                <a:latin typeface="Calibri"/>
              </a:rPr>
              <a:t>φυσικό αέριο, βιοαέριο</a:t>
            </a:r>
          </a:p>
        </p:txBody>
      </p:sp>
      <p:pic>
        <p:nvPicPr>
          <p:cNvPr id="95234" name="Picture 2" descr="εικόν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1" y="3441042"/>
            <a:ext cx="2105025" cy="2543175"/>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4008684" y="3283021"/>
            <a:ext cx="6336704" cy="337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l-GR" b="1" dirty="0">
                <a:solidFill>
                  <a:srgbClr val="0070C0"/>
                </a:solidFill>
                <a:latin typeface="Arial" charset="0"/>
                <a:cs typeface="Arial" charset="0"/>
              </a:rPr>
              <a:t>α. Καύση   </a:t>
            </a:r>
            <a:endParaRPr lang="el-GR" sz="1900" b="1" dirty="0">
              <a:solidFill>
                <a:srgbClr val="0070C0"/>
              </a:solidFill>
              <a:latin typeface="Arial" charset="0"/>
              <a:cs typeface="Arial" charset="0"/>
            </a:endParaRPr>
          </a:p>
          <a:p>
            <a:pPr algn="just"/>
            <a:r>
              <a:rPr lang="el-GR" sz="1900" dirty="0">
                <a:solidFill>
                  <a:prstClr val="black"/>
                </a:solidFill>
                <a:latin typeface="Arial" charset="0"/>
                <a:cs typeface="Arial" charset="0"/>
              </a:rPr>
              <a:t>Τα </a:t>
            </a:r>
            <a:r>
              <a:rPr lang="el-GR" sz="1900" dirty="0" err="1">
                <a:solidFill>
                  <a:prstClr val="black"/>
                </a:solidFill>
                <a:latin typeface="Arial" charset="0"/>
                <a:cs typeface="Arial" charset="0"/>
              </a:rPr>
              <a:t>αλκάνια</a:t>
            </a:r>
            <a:r>
              <a:rPr lang="el-GR" sz="1900" dirty="0">
                <a:solidFill>
                  <a:prstClr val="black"/>
                </a:solidFill>
                <a:latin typeface="Arial" charset="0"/>
                <a:cs typeface="Arial" charset="0"/>
              </a:rPr>
              <a:t> καίγονται με περίσσεια οξυγόνου (ή αέρα) προς</a:t>
            </a:r>
            <a:r>
              <a:rPr lang="en-US" sz="1900" dirty="0">
                <a:solidFill>
                  <a:prstClr val="black"/>
                </a:solidFill>
                <a:latin typeface="Arial" charset="0"/>
                <a:cs typeface="Arial" charset="0"/>
              </a:rPr>
              <a:t> </a:t>
            </a:r>
            <a:r>
              <a:rPr lang="el-GR" sz="2000" dirty="0">
                <a:solidFill>
                  <a:prstClr val="black"/>
                </a:solidFill>
                <a:latin typeface="Calibri"/>
              </a:rPr>
              <a:t>διοξείδιο του άνθρακα και νερό. Για την έναρξη της αντίδρασης απαιτείται σπινθήρας, ο οποίος ενεργοποιεί τα αντιδρώντα.</a:t>
            </a:r>
          </a:p>
          <a:p>
            <a:pPr algn="just"/>
            <a:endParaRPr lang="el-GR" sz="800" dirty="0">
              <a:solidFill>
                <a:prstClr val="black"/>
              </a:solidFill>
              <a:latin typeface="Calibri"/>
            </a:endParaRPr>
          </a:p>
          <a:p>
            <a:pPr algn="ctr"/>
            <a:r>
              <a:rPr lang="el-GR" sz="2000" b="1" dirty="0">
                <a:solidFill>
                  <a:srgbClr val="0070C0"/>
                </a:solidFill>
                <a:latin typeface="Calibri"/>
              </a:rPr>
              <a:t>C</a:t>
            </a:r>
            <a:r>
              <a:rPr lang="el-GR" sz="2000" b="1" baseline="-25000" dirty="0">
                <a:solidFill>
                  <a:srgbClr val="0070C0"/>
                </a:solidFill>
                <a:latin typeface="Calibri"/>
              </a:rPr>
              <a:t>v</a:t>
            </a:r>
            <a:r>
              <a:rPr lang="el-GR" sz="2000" b="1" dirty="0">
                <a:solidFill>
                  <a:srgbClr val="0070C0"/>
                </a:solidFill>
                <a:latin typeface="Calibri"/>
              </a:rPr>
              <a:t>H</a:t>
            </a:r>
            <a:r>
              <a:rPr lang="el-GR" sz="2000" b="1" baseline="-25000" dirty="0">
                <a:solidFill>
                  <a:srgbClr val="0070C0"/>
                </a:solidFill>
                <a:latin typeface="Calibri"/>
              </a:rPr>
              <a:t>2v+2</a:t>
            </a:r>
            <a:r>
              <a:rPr lang="el-GR" sz="2000" b="1" dirty="0">
                <a:solidFill>
                  <a:srgbClr val="0070C0"/>
                </a:solidFill>
                <a:latin typeface="Calibri"/>
              </a:rPr>
              <a:t> + (</a:t>
            </a:r>
            <a:r>
              <a:rPr lang="en-US" sz="2000" b="1" dirty="0">
                <a:solidFill>
                  <a:srgbClr val="0070C0"/>
                </a:solidFill>
                <a:latin typeface="Calibri"/>
              </a:rPr>
              <a:t>3</a:t>
            </a:r>
            <a:r>
              <a:rPr lang="el-GR" sz="2000" b="1" dirty="0">
                <a:solidFill>
                  <a:srgbClr val="0070C0"/>
                </a:solidFill>
                <a:latin typeface="Calibri"/>
              </a:rPr>
              <a:t>ν+1)/2O</a:t>
            </a:r>
            <a:r>
              <a:rPr lang="el-GR" sz="2000" b="1" baseline="-25000" dirty="0">
                <a:solidFill>
                  <a:srgbClr val="0070C0"/>
                </a:solidFill>
                <a:latin typeface="Calibri"/>
              </a:rPr>
              <a:t>2</a:t>
            </a:r>
            <a:r>
              <a:rPr lang="el-GR" sz="2000" b="1" dirty="0">
                <a:solidFill>
                  <a:srgbClr val="0070C0"/>
                </a:solidFill>
                <a:latin typeface="Calibri"/>
              </a:rPr>
              <a:t> → vCO</a:t>
            </a:r>
            <a:r>
              <a:rPr lang="el-GR" sz="2000" b="1" baseline="-25000" dirty="0">
                <a:solidFill>
                  <a:srgbClr val="0070C0"/>
                </a:solidFill>
                <a:latin typeface="Calibri"/>
              </a:rPr>
              <a:t>2</a:t>
            </a:r>
            <a:r>
              <a:rPr lang="el-GR" sz="2000" b="1" dirty="0">
                <a:solidFill>
                  <a:srgbClr val="0070C0"/>
                </a:solidFill>
                <a:latin typeface="Calibri"/>
              </a:rPr>
              <a:t> + (v+1)H</a:t>
            </a:r>
            <a:r>
              <a:rPr lang="el-GR" sz="2000" b="1" baseline="-25000" dirty="0">
                <a:solidFill>
                  <a:srgbClr val="0070C0"/>
                </a:solidFill>
                <a:latin typeface="Calibri"/>
              </a:rPr>
              <a:t>2</a:t>
            </a:r>
            <a:r>
              <a:rPr lang="el-GR" sz="2000" b="1" dirty="0">
                <a:solidFill>
                  <a:srgbClr val="0070C0"/>
                </a:solidFill>
                <a:latin typeface="Calibri"/>
              </a:rPr>
              <a:t>O</a:t>
            </a:r>
          </a:p>
          <a:p>
            <a:pPr algn="ctr"/>
            <a:r>
              <a:rPr lang="el-GR" sz="2000" b="1" dirty="0">
                <a:solidFill>
                  <a:srgbClr val="0070C0"/>
                </a:solidFill>
                <a:latin typeface="Calibri"/>
              </a:rPr>
              <a:t>π.χ. CH</a:t>
            </a:r>
            <a:r>
              <a:rPr lang="el-GR" sz="2000" b="1" baseline="-25000" dirty="0">
                <a:solidFill>
                  <a:srgbClr val="0070C0"/>
                </a:solidFill>
                <a:latin typeface="Calibri"/>
              </a:rPr>
              <a:t>4</a:t>
            </a:r>
            <a:r>
              <a:rPr lang="el-GR" sz="2000" b="1" dirty="0">
                <a:solidFill>
                  <a:srgbClr val="0070C0"/>
                </a:solidFill>
                <a:latin typeface="Calibri"/>
              </a:rPr>
              <a:t> + 2O</a:t>
            </a:r>
            <a:r>
              <a:rPr lang="el-GR" sz="2000" b="1" baseline="-25000" dirty="0">
                <a:solidFill>
                  <a:srgbClr val="0070C0"/>
                </a:solidFill>
                <a:latin typeface="Calibri"/>
              </a:rPr>
              <a:t>2</a:t>
            </a:r>
            <a:r>
              <a:rPr lang="el-GR" sz="2000" b="1" dirty="0">
                <a:solidFill>
                  <a:srgbClr val="0070C0"/>
                </a:solidFill>
                <a:latin typeface="Calibri"/>
              </a:rPr>
              <a:t> → CO</a:t>
            </a:r>
            <a:r>
              <a:rPr lang="el-GR" sz="2000" b="1" baseline="-25000" dirty="0">
                <a:solidFill>
                  <a:srgbClr val="0070C0"/>
                </a:solidFill>
                <a:latin typeface="Calibri"/>
              </a:rPr>
              <a:t>2</a:t>
            </a:r>
            <a:r>
              <a:rPr lang="el-GR" sz="2000" b="1" dirty="0">
                <a:solidFill>
                  <a:srgbClr val="0070C0"/>
                </a:solidFill>
                <a:latin typeface="Calibri"/>
              </a:rPr>
              <a:t> + 2H</a:t>
            </a:r>
            <a:r>
              <a:rPr lang="el-GR" sz="2000" b="1" baseline="-25000" dirty="0">
                <a:solidFill>
                  <a:srgbClr val="0070C0"/>
                </a:solidFill>
                <a:latin typeface="Calibri"/>
              </a:rPr>
              <a:t>2</a:t>
            </a:r>
            <a:r>
              <a:rPr lang="el-GR" sz="2000" b="1" dirty="0">
                <a:solidFill>
                  <a:srgbClr val="0070C0"/>
                </a:solidFill>
                <a:latin typeface="Calibri"/>
              </a:rPr>
              <a:t>O</a:t>
            </a:r>
          </a:p>
          <a:p>
            <a:pPr algn="ctr"/>
            <a:endParaRPr lang="el-GR" sz="800" dirty="0">
              <a:solidFill>
                <a:prstClr val="black"/>
              </a:solidFill>
              <a:latin typeface="Calibri"/>
            </a:endParaRPr>
          </a:p>
          <a:p>
            <a:pPr algn="just"/>
            <a:r>
              <a:rPr lang="el-GR" sz="2000" dirty="0">
                <a:solidFill>
                  <a:prstClr val="black"/>
                </a:solidFill>
                <a:latin typeface="Calibri"/>
              </a:rPr>
              <a:t>Όταν η ποσότητα οξυγόνου δεν είναι επαρκής, η καύση είναι ατελής, οπότε σχηματίζονται διάφορα προϊόντα όπως C, CO.</a:t>
            </a:r>
          </a:p>
        </p:txBody>
      </p:sp>
    </p:spTree>
    <p:extLst>
      <p:ext uri="{BB962C8B-B14F-4D97-AF65-F5344CB8AC3E}">
        <p14:creationId xmlns:p14="http://schemas.microsoft.com/office/powerpoint/2010/main" val="240960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568450" y="2462"/>
            <a:ext cx="6327775" cy="369332"/>
          </a:xfrm>
          <a:prstGeom prst="rect">
            <a:avLst/>
          </a:prstGeom>
        </p:spPr>
        <p:txBody>
          <a:bodyPr wrap="square">
            <a:spAutoFit/>
          </a:bodyPr>
          <a:lstStyle/>
          <a:p>
            <a:r>
              <a:rPr lang="el-GR" b="1" dirty="0">
                <a:solidFill>
                  <a:srgbClr val="0070C0"/>
                </a:solidFill>
                <a:latin typeface="Calibri"/>
              </a:rPr>
              <a:t>(2.3)</a:t>
            </a:r>
            <a:r>
              <a:rPr lang="en-US" b="1" dirty="0">
                <a:solidFill>
                  <a:srgbClr val="0070C0"/>
                </a:solidFill>
                <a:latin typeface="Calibri"/>
              </a:rPr>
              <a:t> </a:t>
            </a:r>
            <a:r>
              <a:rPr lang="el-GR" b="1" dirty="0" err="1">
                <a:solidFill>
                  <a:srgbClr val="0070C0"/>
                </a:solidFill>
                <a:latin typeface="Calibri"/>
              </a:rPr>
              <a:t>Αλκάνια</a:t>
            </a:r>
            <a:r>
              <a:rPr lang="el-GR" b="1" dirty="0">
                <a:solidFill>
                  <a:srgbClr val="0070C0"/>
                </a:solidFill>
                <a:latin typeface="Calibri"/>
              </a:rPr>
              <a:t> - μεθάνιο,</a:t>
            </a:r>
            <a:r>
              <a:rPr lang="en-US" b="1" dirty="0">
                <a:solidFill>
                  <a:srgbClr val="0070C0"/>
                </a:solidFill>
                <a:latin typeface="Calibri"/>
              </a:rPr>
              <a:t> </a:t>
            </a:r>
            <a:r>
              <a:rPr lang="el-GR" b="1" dirty="0">
                <a:solidFill>
                  <a:srgbClr val="0070C0"/>
                </a:solidFill>
                <a:latin typeface="Calibri"/>
              </a:rPr>
              <a:t>φυσικό αέριο, βιοαέριο</a:t>
            </a:r>
          </a:p>
        </p:txBody>
      </p:sp>
      <p:pic>
        <p:nvPicPr>
          <p:cNvPr id="96258" name="Picture 2" descr="εικόνα"/>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1" y="541216"/>
            <a:ext cx="4671567" cy="6305519"/>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6195212" y="541215"/>
            <a:ext cx="4472789" cy="2862322"/>
          </a:xfrm>
          <a:prstGeom prst="rect">
            <a:avLst/>
          </a:prstGeom>
        </p:spPr>
        <p:txBody>
          <a:bodyPr wrap="square">
            <a:spAutoFit/>
          </a:bodyPr>
          <a:lstStyle/>
          <a:p>
            <a:pPr algn="just"/>
            <a:r>
              <a:rPr lang="el-GR" b="1" dirty="0">
                <a:solidFill>
                  <a:srgbClr val="0070C0"/>
                </a:solidFill>
                <a:latin typeface="Calibri"/>
              </a:rPr>
              <a:t>β. Πυρόλυση</a:t>
            </a:r>
          </a:p>
          <a:p>
            <a:pPr algn="just"/>
            <a:r>
              <a:rPr lang="el-GR" dirty="0">
                <a:solidFill>
                  <a:prstClr val="black"/>
                </a:solidFill>
                <a:latin typeface="Calibri"/>
              </a:rPr>
              <a:t>Η πυρόλυση γίνεται με θέρμανση παρουσία καταλυτών και απουσία αέρα. Κατά την πυρόλυση γίνονται πολλές αντιδράσεις, όπως σχάση αλυσίδας, </a:t>
            </a:r>
            <a:r>
              <a:rPr lang="el-GR" dirty="0" err="1">
                <a:solidFill>
                  <a:prstClr val="black"/>
                </a:solidFill>
                <a:latin typeface="Calibri"/>
              </a:rPr>
              <a:t>κυκλοποίηση</a:t>
            </a:r>
            <a:r>
              <a:rPr lang="el-GR" dirty="0">
                <a:solidFill>
                  <a:prstClr val="black"/>
                </a:solidFill>
                <a:latin typeface="Calibri"/>
              </a:rPr>
              <a:t>, </a:t>
            </a:r>
            <a:r>
              <a:rPr lang="el-GR" dirty="0" err="1">
                <a:solidFill>
                  <a:prstClr val="black"/>
                </a:solidFill>
                <a:latin typeface="Calibri"/>
              </a:rPr>
              <a:t>ισομερείωση</a:t>
            </a:r>
            <a:r>
              <a:rPr lang="el-GR" dirty="0">
                <a:solidFill>
                  <a:prstClr val="black"/>
                </a:solidFill>
                <a:latin typeface="Calibri"/>
              </a:rPr>
              <a:t> και </a:t>
            </a:r>
            <a:r>
              <a:rPr lang="el-GR" dirty="0" err="1">
                <a:solidFill>
                  <a:prstClr val="black"/>
                </a:solidFill>
                <a:latin typeface="Calibri"/>
              </a:rPr>
              <a:t>αφυδρογόνωση</a:t>
            </a:r>
            <a:r>
              <a:rPr lang="el-GR" dirty="0">
                <a:solidFill>
                  <a:prstClr val="black"/>
                </a:solidFill>
                <a:latin typeface="Calibri"/>
              </a:rPr>
              <a:t>. Αντιδράσεις που οδηγούν σε προϊόντα με διακλαδισμένη αλυσίδα χρησιμοποιούνται για τη βελτίωση της ποιότητας μιας βενζίνης (</a:t>
            </a:r>
            <a:r>
              <a:rPr lang="el-GR" b="1" i="1" dirty="0">
                <a:solidFill>
                  <a:prstClr val="black"/>
                </a:solidFill>
                <a:latin typeface="Calibri"/>
              </a:rPr>
              <a:t>αναμόρφωση βενζίνης</a:t>
            </a:r>
            <a:r>
              <a:rPr lang="el-GR" dirty="0">
                <a:solidFill>
                  <a:prstClr val="black"/>
                </a:solidFill>
                <a:latin typeface="Calibri"/>
              </a:rPr>
              <a:t>)</a:t>
            </a:r>
          </a:p>
        </p:txBody>
      </p:sp>
      <p:sp>
        <p:nvSpPr>
          <p:cNvPr id="4" name="Ορθογώνιο 3"/>
          <p:cNvSpPr/>
          <p:nvPr/>
        </p:nvSpPr>
        <p:spPr>
          <a:xfrm>
            <a:off x="6456040" y="3573017"/>
            <a:ext cx="3960440" cy="2031325"/>
          </a:xfrm>
          <a:prstGeom prst="rect">
            <a:avLst/>
          </a:prstGeom>
        </p:spPr>
        <p:txBody>
          <a:bodyPr wrap="square">
            <a:spAutoFit/>
          </a:bodyPr>
          <a:lstStyle/>
          <a:p>
            <a:pPr algn="ctr"/>
            <a:r>
              <a:rPr lang="el-GR" dirty="0">
                <a:solidFill>
                  <a:srgbClr val="0070C0"/>
                </a:solidFill>
                <a:latin typeface="Calibri"/>
              </a:rPr>
              <a:t>Πυρόλυση </a:t>
            </a:r>
            <a:r>
              <a:rPr lang="el-GR" dirty="0" err="1">
                <a:solidFill>
                  <a:srgbClr val="0070C0"/>
                </a:solidFill>
                <a:latin typeface="Calibri"/>
              </a:rPr>
              <a:t>αλκανίων</a:t>
            </a:r>
            <a:r>
              <a:rPr lang="el-GR" dirty="0">
                <a:solidFill>
                  <a:srgbClr val="0070C0"/>
                </a:solidFill>
                <a:latin typeface="Calibri"/>
              </a:rPr>
              <a:t> είναι η θερμική διάσπαση απουσία αέρα κάτω από πίεση, με ή χωρίς καταλύτη, που οδηγεί σε μίγματα κορεσμένων και ακόρεστων υδρογονανθράκων με μικρότερη σχετική μοριακή μάζα ή σε ισομερείς με διακλαδισμένη αλυσίδα</a:t>
            </a:r>
          </a:p>
        </p:txBody>
      </p:sp>
    </p:spTree>
    <p:extLst>
      <p:ext uri="{BB962C8B-B14F-4D97-AF65-F5344CB8AC3E}">
        <p14:creationId xmlns:p14="http://schemas.microsoft.com/office/powerpoint/2010/main" val="421838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568450" y="2462"/>
            <a:ext cx="6327775" cy="369332"/>
          </a:xfrm>
          <a:prstGeom prst="rect">
            <a:avLst/>
          </a:prstGeom>
        </p:spPr>
        <p:txBody>
          <a:bodyPr wrap="square">
            <a:spAutoFit/>
          </a:bodyPr>
          <a:lstStyle/>
          <a:p>
            <a:r>
              <a:rPr lang="el-GR" b="1" dirty="0">
                <a:solidFill>
                  <a:srgbClr val="0070C0"/>
                </a:solidFill>
                <a:latin typeface="Calibri"/>
              </a:rPr>
              <a:t>(2.3)</a:t>
            </a:r>
            <a:r>
              <a:rPr lang="en-US" b="1" dirty="0">
                <a:solidFill>
                  <a:srgbClr val="0070C0"/>
                </a:solidFill>
                <a:latin typeface="Calibri"/>
              </a:rPr>
              <a:t> </a:t>
            </a:r>
            <a:r>
              <a:rPr lang="el-GR" b="1" dirty="0" err="1">
                <a:solidFill>
                  <a:srgbClr val="0070C0"/>
                </a:solidFill>
                <a:latin typeface="Calibri"/>
              </a:rPr>
              <a:t>Αλκάνια</a:t>
            </a:r>
            <a:r>
              <a:rPr lang="el-GR" b="1" dirty="0">
                <a:solidFill>
                  <a:srgbClr val="0070C0"/>
                </a:solidFill>
                <a:latin typeface="Calibri"/>
              </a:rPr>
              <a:t> - μεθάνιο,</a:t>
            </a:r>
            <a:r>
              <a:rPr lang="en-US" b="1" dirty="0">
                <a:solidFill>
                  <a:srgbClr val="0070C0"/>
                </a:solidFill>
                <a:latin typeface="Calibri"/>
              </a:rPr>
              <a:t> </a:t>
            </a:r>
            <a:r>
              <a:rPr lang="el-GR" b="1" dirty="0">
                <a:solidFill>
                  <a:srgbClr val="0070C0"/>
                </a:solidFill>
                <a:latin typeface="Calibri"/>
              </a:rPr>
              <a:t>φυσικό αέριο, βιοαέριο</a:t>
            </a:r>
          </a:p>
        </p:txBody>
      </p:sp>
      <p:sp>
        <p:nvSpPr>
          <p:cNvPr id="3" name="Ορθογώνιο 2"/>
          <p:cNvSpPr/>
          <p:nvPr/>
        </p:nvSpPr>
        <p:spPr>
          <a:xfrm>
            <a:off x="1524000" y="402472"/>
            <a:ext cx="9144000" cy="2031325"/>
          </a:xfrm>
          <a:prstGeom prst="rect">
            <a:avLst/>
          </a:prstGeom>
        </p:spPr>
        <p:txBody>
          <a:bodyPr wrap="square">
            <a:spAutoFit/>
          </a:bodyPr>
          <a:lstStyle/>
          <a:p>
            <a:pPr algn="just"/>
            <a:r>
              <a:rPr lang="el-GR" b="1" dirty="0">
                <a:solidFill>
                  <a:srgbClr val="0070C0"/>
                </a:solidFill>
                <a:latin typeface="Calibri"/>
              </a:rPr>
              <a:t>γ. Υποκατάσταση</a:t>
            </a:r>
          </a:p>
          <a:p>
            <a:pPr algn="just"/>
            <a:r>
              <a:rPr lang="el-GR" dirty="0">
                <a:solidFill>
                  <a:prstClr val="black"/>
                </a:solidFill>
                <a:latin typeface="Calibri"/>
              </a:rPr>
              <a:t>Σε ορισμένες συνθήκες είναι δυνατό να υποκατασταθούν ένα ή περισσότερα υδρογόνα ενός </a:t>
            </a:r>
            <a:r>
              <a:rPr lang="el-GR" dirty="0" err="1">
                <a:solidFill>
                  <a:prstClr val="black"/>
                </a:solidFill>
                <a:latin typeface="Calibri"/>
              </a:rPr>
              <a:t>αλκανίου</a:t>
            </a:r>
            <a:r>
              <a:rPr lang="el-GR" dirty="0">
                <a:solidFill>
                  <a:prstClr val="black"/>
                </a:solidFill>
                <a:latin typeface="Calibri"/>
              </a:rPr>
              <a:t> από άλλα στοιχεία ή ομάδες στοιχείων. Από όλες αυτές τις αντιδράσεις ιδιαίτερο ενδιαφέρον παρουσιάζει η </a:t>
            </a:r>
            <a:r>
              <a:rPr lang="el-GR" b="1" i="1" dirty="0" err="1">
                <a:solidFill>
                  <a:prstClr val="black"/>
                </a:solidFill>
                <a:latin typeface="Calibri"/>
              </a:rPr>
              <a:t>αλογόνωση</a:t>
            </a:r>
            <a:r>
              <a:rPr lang="el-GR" dirty="0">
                <a:solidFill>
                  <a:prstClr val="black"/>
                </a:solidFill>
                <a:latin typeface="Calibri"/>
              </a:rPr>
              <a:t> (και ειδικότερα η χλωρίωση), η οποία είναι μια </a:t>
            </a:r>
            <a:r>
              <a:rPr lang="el-GR" i="1" dirty="0">
                <a:solidFill>
                  <a:prstClr val="black"/>
                </a:solidFill>
                <a:latin typeface="Calibri"/>
              </a:rPr>
              <a:t>φωτοχημική αντίδραση</a:t>
            </a:r>
            <a:r>
              <a:rPr lang="el-GR" dirty="0">
                <a:solidFill>
                  <a:prstClr val="black"/>
                </a:solidFill>
                <a:latin typeface="Calibri"/>
              </a:rPr>
              <a:t>, δηλαδή γίνεται παρουσία φωτός. Χαρακτηριστικό παράδειγμα </a:t>
            </a:r>
            <a:r>
              <a:rPr lang="el-GR" dirty="0" err="1">
                <a:solidFill>
                  <a:prstClr val="black"/>
                </a:solidFill>
                <a:latin typeface="Calibri"/>
              </a:rPr>
              <a:t>αλογόνωσης</a:t>
            </a:r>
            <a:r>
              <a:rPr lang="el-GR" dirty="0">
                <a:solidFill>
                  <a:prstClr val="black"/>
                </a:solidFill>
                <a:latin typeface="Calibri"/>
              </a:rPr>
              <a:t> είναι η χλωρίωση του μεθανίου. Στο διάχυτο φως γίνεται σταδιακή υποκατάσταση των ατόμων υδρογόνου του μεθανίου από άτομα χλωρίου</a:t>
            </a:r>
          </a:p>
        </p:txBody>
      </p:sp>
      <p:pic>
        <p:nvPicPr>
          <p:cNvPr id="97282" name="Picture 2"/>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423593" y="2564904"/>
            <a:ext cx="7109959" cy="337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026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7282"/>
                                        </p:tgtEl>
                                        <p:attrNameLst>
                                          <p:attrName>style.visibility</p:attrName>
                                        </p:attrNameLst>
                                      </p:cBhvr>
                                      <p:to>
                                        <p:strVal val="visible"/>
                                      </p:to>
                                    </p:set>
                                    <p:animEffect transition="in" filter="fade">
                                      <p:cBhvr>
                                        <p:cTn id="12" dur="1000"/>
                                        <p:tgtEl>
                                          <p:spTgt spid="97282"/>
                                        </p:tgtEl>
                                      </p:cBhvr>
                                    </p:animEffect>
                                    <p:anim calcmode="lin" valueType="num">
                                      <p:cBhvr>
                                        <p:cTn id="13" dur="1000" fill="hold"/>
                                        <p:tgtEl>
                                          <p:spTgt spid="97282"/>
                                        </p:tgtEl>
                                        <p:attrNameLst>
                                          <p:attrName>ppt_x</p:attrName>
                                        </p:attrNameLst>
                                      </p:cBhvr>
                                      <p:tavLst>
                                        <p:tav tm="0">
                                          <p:val>
                                            <p:strVal val="#ppt_x"/>
                                          </p:val>
                                        </p:tav>
                                        <p:tav tm="100000">
                                          <p:val>
                                            <p:strVal val="#ppt_x"/>
                                          </p:val>
                                        </p:tav>
                                      </p:tavLst>
                                    </p:anim>
                                    <p:anim calcmode="lin" valueType="num">
                                      <p:cBhvr>
                                        <p:cTn id="14" dur="1000" fill="hold"/>
                                        <p:tgtEl>
                                          <p:spTgt spid="972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703512" y="402840"/>
            <a:ext cx="8640960" cy="4462760"/>
          </a:xfrm>
          <a:prstGeom prst="rect">
            <a:avLst/>
          </a:prstGeom>
        </p:spPr>
        <p:txBody>
          <a:bodyPr wrap="square">
            <a:spAutoFit/>
          </a:bodyPr>
          <a:lstStyle/>
          <a:p>
            <a:pPr algn="just"/>
            <a:r>
              <a:rPr lang="el-GR" b="1" dirty="0">
                <a:solidFill>
                  <a:srgbClr val="0070C0"/>
                </a:solidFill>
                <a:latin typeface="Calibri"/>
              </a:rPr>
              <a:t>Χρήσεις</a:t>
            </a:r>
          </a:p>
          <a:p>
            <a:pPr algn="just"/>
            <a:r>
              <a:rPr lang="el-GR" dirty="0">
                <a:solidFill>
                  <a:prstClr val="black"/>
                </a:solidFill>
                <a:latin typeface="Calibri"/>
              </a:rPr>
              <a:t>Με βάση όσα ήδη έχουν αναφερθεί, προκύπτει ότι τα </a:t>
            </a:r>
            <a:r>
              <a:rPr lang="el-GR" dirty="0" err="1">
                <a:solidFill>
                  <a:prstClr val="black"/>
                </a:solidFill>
                <a:latin typeface="Calibri"/>
              </a:rPr>
              <a:t>αλκάνια</a:t>
            </a:r>
            <a:r>
              <a:rPr lang="el-GR" dirty="0">
                <a:solidFill>
                  <a:prstClr val="black"/>
                </a:solidFill>
                <a:latin typeface="Calibri"/>
              </a:rPr>
              <a:t> χρησιμοποιούνται ή ως καύσιμα ή ως πρώτες ύλες στη βιομηχανία των πετροχημικών. Παρακάτω δίνονται χαρακτηριστικά παραδείγματα χρήσεων.</a:t>
            </a:r>
          </a:p>
          <a:p>
            <a:pPr algn="just"/>
            <a:endParaRPr lang="el-GR" sz="800" dirty="0">
              <a:solidFill>
                <a:prstClr val="black"/>
              </a:solidFill>
              <a:latin typeface="Calibri"/>
            </a:endParaRPr>
          </a:p>
          <a:p>
            <a:pPr algn="just"/>
            <a:r>
              <a:rPr lang="el-GR" dirty="0">
                <a:solidFill>
                  <a:prstClr val="black"/>
                </a:solidFill>
                <a:latin typeface="Calibri"/>
              </a:rPr>
              <a:t>• CH</a:t>
            </a:r>
            <a:r>
              <a:rPr lang="el-GR" baseline="-25000" dirty="0">
                <a:solidFill>
                  <a:prstClr val="black"/>
                </a:solidFill>
                <a:latin typeface="Calibri"/>
              </a:rPr>
              <a:t>4</a:t>
            </a:r>
            <a:r>
              <a:rPr lang="el-GR" dirty="0">
                <a:solidFill>
                  <a:prstClr val="black"/>
                </a:solidFill>
                <a:latin typeface="Calibri"/>
              </a:rPr>
              <a:t>: χρησιμοποιείται ως καύσιμο (φυσικό αέριο - βιοαέριο - αέριο νάφθας) και ως πρώτη ύλη στην πετροχημεία.</a:t>
            </a:r>
          </a:p>
          <a:p>
            <a:pPr algn="just"/>
            <a:endParaRPr lang="el-GR" sz="800" dirty="0">
              <a:solidFill>
                <a:prstClr val="black"/>
              </a:solidFill>
              <a:latin typeface="Calibri"/>
            </a:endParaRPr>
          </a:p>
          <a:p>
            <a:pPr algn="just"/>
            <a:r>
              <a:rPr lang="el-GR" dirty="0">
                <a:solidFill>
                  <a:prstClr val="black"/>
                </a:solidFill>
                <a:latin typeface="Calibri"/>
              </a:rPr>
              <a:t>• C</a:t>
            </a:r>
            <a:r>
              <a:rPr lang="el-GR" baseline="-25000" dirty="0">
                <a:solidFill>
                  <a:prstClr val="black"/>
                </a:solidFill>
                <a:latin typeface="Calibri"/>
              </a:rPr>
              <a:t>3</a:t>
            </a:r>
            <a:r>
              <a:rPr lang="el-GR" dirty="0">
                <a:solidFill>
                  <a:prstClr val="black"/>
                </a:solidFill>
                <a:latin typeface="Calibri"/>
              </a:rPr>
              <a:t>H</a:t>
            </a:r>
            <a:r>
              <a:rPr lang="el-GR" baseline="-25000" dirty="0">
                <a:solidFill>
                  <a:prstClr val="black"/>
                </a:solidFill>
                <a:latin typeface="Calibri"/>
              </a:rPr>
              <a:t>8</a:t>
            </a:r>
            <a:r>
              <a:rPr lang="el-GR" dirty="0">
                <a:solidFill>
                  <a:prstClr val="black"/>
                </a:solidFill>
                <a:latin typeface="Calibri"/>
              </a:rPr>
              <a:t> - C</a:t>
            </a:r>
            <a:r>
              <a:rPr lang="el-GR" baseline="-25000" dirty="0">
                <a:solidFill>
                  <a:prstClr val="black"/>
                </a:solidFill>
                <a:latin typeface="Calibri"/>
              </a:rPr>
              <a:t>4</a:t>
            </a:r>
            <a:r>
              <a:rPr lang="el-GR" dirty="0">
                <a:solidFill>
                  <a:prstClr val="black"/>
                </a:solidFill>
                <a:latin typeface="Calibri"/>
              </a:rPr>
              <a:t>H</a:t>
            </a:r>
            <a:r>
              <a:rPr lang="el-GR" baseline="-25000" dirty="0">
                <a:solidFill>
                  <a:prstClr val="black"/>
                </a:solidFill>
                <a:latin typeface="Calibri"/>
              </a:rPr>
              <a:t>10</a:t>
            </a:r>
            <a:r>
              <a:rPr lang="el-GR" dirty="0">
                <a:solidFill>
                  <a:prstClr val="black"/>
                </a:solidFill>
                <a:latin typeface="Calibri"/>
              </a:rPr>
              <a:t>: χρησιμοποιείται ως υγραέριο στις  γνωστές μας φιάλες «</a:t>
            </a:r>
            <a:r>
              <a:rPr lang="el-GR" dirty="0" err="1">
                <a:solidFill>
                  <a:prstClr val="black"/>
                </a:solidFill>
                <a:latin typeface="Calibri"/>
              </a:rPr>
              <a:t>πετρογκάζ</a:t>
            </a:r>
            <a:r>
              <a:rPr lang="el-GR" dirty="0">
                <a:solidFill>
                  <a:prstClr val="black"/>
                </a:solidFill>
                <a:latin typeface="Calibri"/>
              </a:rPr>
              <a:t>» ή τα κοινά «γκαζάκια», τα οποία περιέχουν μίγμα C</a:t>
            </a:r>
            <a:r>
              <a:rPr lang="el-GR" baseline="-25000" dirty="0">
                <a:solidFill>
                  <a:prstClr val="black"/>
                </a:solidFill>
                <a:latin typeface="Calibri"/>
              </a:rPr>
              <a:t>3</a:t>
            </a:r>
            <a:r>
              <a:rPr lang="el-GR" dirty="0">
                <a:solidFill>
                  <a:prstClr val="black"/>
                </a:solidFill>
                <a:latin typeface="Calibri"/>
              </a:rPr>
              <a:t>H</a:t>
            </a:r>
            <a:r>
              <a:rPr lang="el-GR" baseline="-25000" dirty="0">
                <a:solidFill>
                  <a:prstClr val="black"/>
                </a:solidFill>
                <a:latin typeface="Calibri"/>
              </a:rPr>
              <a:t>8</a:t>
            </a:r>
            <a:r>
              <a:rPr lang="el-GR" dirty="0">
                <a:solidFill>
                  <a:prstClr val="black"/>
                </a:solidFill>
                <a:latin typeface="Calibri"/>
              </a:rPr>
              <a:t> και C</a:t>
            </a:r>
            <a:r>
              <a:rPr lang="el-GR" baseline="-25000" dirty="0">
                <a:solidFill>
                  <a:prstClr val="black"/>
                </a:solidFill>
                <a:latin typeface="Calibri"/>
              </a:rPr>
              <a:t>4</a:t>
            </a:r>
            <a:r>
              <a:rPr lang="el-GR" dirty="0">
                <a:solidFill>
                  <a:prstClr val="black"/>
                </a:solidFill>
                <a:latin typeface="Calibri"/>
              </a:rPr>
              <a:t>Η</a:t>
            </a:r>
            <a:r>
              <a:rPr lang="el-GR" baseline="-25000" dirty="0">
                <a:solidFill>
                  <a:prstClr val="black"/>
                </a:solidFill>
                <a:latin typeface="Calibri"/>
              </a:rPr>
              <a:t>10</a:t>
            </a:r>
            <a:r>
              <a:rPr lang="el-GR" dirty="0">
                <a:solidFill>
                  <a:prstClr val="black"/>
                </a:solidFill>
                <a:latin typeface="Calibri"/>
              </a:rPr>
              <a:t> υγροποιημένο υπό πίεση.</a:t>
            </a:r>
          </a:p>
          <a:p>
            <a:pPr algn="just"/>
            <a:endParaRPr lang="el-GR" sz="800" dirty="0">
              <a:solidFill>
                <a:prstClr val="black"/>
              </a:solidFill>
              <a:latin typeface="Calibri"/>
            </a:endParaRPr>
          </a:p>
          <a:p>
            <a:pPr algn="just"/>
            <a:r>
              <a:rPr lang="el-GR" dirty="0">
                <a:solidFill>
                  <a:prstClr val="black"/>
                </a:solidFill>
                <a:latin typeface="Calibri"/>
              </a:rPr>
              <a:t>• C</a:t>
            </a:r>
            <a:r>
              <a:rPr lang="el-GR" baseline="-25000" dirty="0">
                <a:solidFill>
                  <a:prstClr val="black"/>
                </a:solidFill>
                <a:latin typeface="Calibri"/>
              </a:rPr>
              <a:t>5</a:t>
            </a:r>
            <a:r>
              <a:rPr lang="el-GR" dirty="0">
                <a:solidFill>
                  <a:prstClr val="black"/>
                </a:solidFill>
                <a:latin typeface="Calibri"/>
              </a:rPr>
              <a:t>H</a:t>
            </a:r>
            <a:r>
              <a:rPr lang="el-GR" baseline="-25000" dirty="0">
                <a:solidFill>
                  <a:prstClr val="black"/>
                </a:solidFill>
                <a:latin typeface="Calibri"/>
              </a:rPr>
              <a:t>12 </a:t>
            </a:r>
            <a:r>
              <a:rPr lang="el-GR" dirty="0">
                <a:solidFill>
                  <a:prstClr val="black"/>
                </a:solidFill>
                <a:latin typeface="Calibri"/>
              </a:rPr>
              <a:t>- C</a:t>
            </a:r>
            <a:r>
              <a:rPr lang="el-GR" baseline="-25000" dirty="0">
                <a:solidFill>
                  <a:prstClr val="black"/>
                </a:solidFill>
                <a:latin typeface="Calibri"/>
              </a:rPr>
              <a:t>6</a:t>
            </a:r>
            <a:r>
              <a:rPr lang="el-GR" dirty="0">
                <a:solidFill>
                  <a:prstClr val="black"/>
                </a:solidFill>
                <a:latin typeface="Calibri"/>
              </a:rPr>
              <a:t>H</a:t>
            </a:r>
            <a:r>
              <a:rPr lang="el-GR" baseline="-25000" dirty="0">
                <a:solidFill>
                  <a:prstClr val="black"/>
                </a:solidFill>
                <a:latin typeface="Calibri"/>
              </a:rPr>
              <a:t>12</a:t>
            </a:r>
            <a:r>
              <a:rPr lang="el-GR" dirty="0">
                <a:solidFill>
                  <a:prstClr val="black"/>
                </a:solidFill>
                <a:latin typeface="Calibri"/>
              </a:rPr>
              <a:t> : χρησιμοποιείται υπό μορφή μίγματος κυρίως ως διαλύτης με το όνομα πετρελαϊκός αιθέρας.</a:t>
            </a:r>
          </a:p>
          <a:p>
            <a:pPr algn="just"/>
            <a:endParaRPr lang="el-GR" sz="800" dirty="0">
              <a:solidFill>
                <a:prstClr val="black"/>
              </a:solidFill>
              <a:latin typeface="Calibri"/>
            </a:endParaRPr>
          </a:p>
          <a:p>
            <a:pPr algn="just"/>
            <a:r>
              <a:rPr lang="el-GR" dirty="0">
                <a:solidFill>
                  <a:prstClr val="black"/>
                </a:solidFill>
                <a:latin typeface="Calibri"/>
              </a:rPr>
              <a:t>• C</a:t>
            </a:r>
            <a:r>
              <a:rPr lang="el-GR" baseline="-25000" dirty="0">
                <a:solidFill>
                  <a:prstClr val="black"/>
                </a:solidFill>
                <a:latin typeface="Calibri"/>
              </a:rPr>
              <a:t>7</a:t>
            </a:r>
            <a:r>
              <a:rPr lang="el-GR" dirty="0">
                <a:solidFill>
                  <a:prstClr val="black"/>
                </a:solidFill>
                <a:latin typeface="Calibri"/>
              </a:rPr>
              <a:t>H</a:t>
            </a:r>
            <a:r>
              <a:rPr lang="el-GR" baseline="-25000" dirty="0">
                <a:solidFill>
                  <a:prstClr val="black"/>
                </a:solidFill>
                <a:latin typeface="Calibri"/>
              </a:rPr>
              <a:t>16 </a:t>
            </a:r>
            <a:r>
              <a:rPr lang="el-GR" dirty="0">
                <a:solidFill>
                  <a:prstClr val="black"/>
                </a:solidFill>
                <a:latin typeface="Calibri"/>
              </a:rPr>
              <a:t>- C</a:t>
            </a:r>
            <a:r>
              <a:rPr lang="el-GR" baseline="-25000" dirty="0">
                <a:solidFill>
                  <a:prstClr val="black"/>
                </a:solidFill>
                <a:latin typeface="Calibri"/>
              </a:rPr>
              <a:t>9</a:t>
            </a:r>
            <a:r>
              <a:rPr lang="el-GR" dirty="0">
                <a:solidFill>
                  <a:prstClr val="black"/>
                </a:solidFill>
                <a:latin typeface="Calibri"/>
              </a:rPr>
              <a:t>H</a:t>
            </a:r>
            <a:r>
              <a:rPr lang="el-GR" baseline="-25000" dirty="0">
                <a:solidFill>
                  <a:prstClr val="black"/>
                </a:solidFill>
                <a:latin typeface="Calibri"/>
              </a:rPr>
              <a:t>20</a:t>
            </a:r>
            <a:r>
              <a:rPr lang="el-GR" dirty="0">
                <a:solidFill>
                  <a:prstClr val="black"/>
                </a:solidFill>
                <a:latin typeface="Calibri"/>
              </a:rPr>
              <a:t>: χρησιμοποιείται υπό μορφή μίγματος ως καύσιμο (βενζίνη).</a:t>
            </a:r>
          </a:p>
          <a:p>
            <a:pPr algn="just"/>
            <a:endParaRPr lang="el-GR" sz="800" dirty="0">
              <a:solidFill>
                <a:prstClr val="black"/>
              </a:solidFill>
              <a:latin typeface="Calibri"/>
            </a:endParaRPr>
          </a:p>
          <a:p>
            <a:pPr algn="just"/>
            <a:r>
              <a:rPr lang="el-GR" dirty="0">
                <a:solidFill>
                  <a:prstClr val="black"/>
                </a:solidFill>
                <a:latin typeface="Calibri"/>
              </a:rPr>
              <a:t>• </a:t>
            </a:r>
            <a:r>
              <a:rPr lang="el-GR" dirty="0" err="1">
                <a:solidFill>
                  <a:prstClr val="black"/>
                </a:solidFill>
                <a:latin typeface="Calibri"/>
              </a:rPr>
              <a:t>Αλκάνια</a:t>
            </a:r>
            <a:r>
              <a:rPr lang="el-GR" dirty="0">
                <a:solidFill>
                  <a:prstClr val="black"/>
                </a:solidFill>
                <a:latin typeface="Calibri"/>
              </a:rPr>
              <a:t> με 20 και πάνω άτομα άνθρακα στο μόριό τους: χρησιμοποιούνται στη φαρμακευτική (βαζελίνη) και για την κατασκευή κεριών (παραφίνη).</a:t>
            </a:r>
          </a:p>
        </p:txBody>
      </p:sp>
      <p:sp>
        <p:nvSpPr>
          <p:cNvPr id="3" name="Ορθογώνιο 2"/>
          <p:cNvSpPr/>
          <p:nvPr/>
        </p:nvSpPr>
        <p:spPr>
          <a:xfrm>
            <a:off x="1568450" y="2462"/>
            <a:ext cx="6327775" cy="369332"/>
          </a:xfrm>
          <a:prstGeom prst="rect">
            <a:avLst/>
          </a:prstGeom>
        </p:spPr>
        <p:txBody>
          <a:bodyPr wrap="square">
            <a:spAutoFit/>
          </a:bodyPr>
          <a:lstStyle/>
          <a:p>
            <a:r>
              <a:rPr lang="el-GR" b="1" dirty="0">
                <a:solidFill>
                  <a:srgbClr val="0070C0"/>
                </a:solidFill>
                <a:latin typeface="Calibri"/>
              </a:rPr>
              <a:t>(2.3)</a:t>
            </a:r>
            <a:r>
              <a:rPr lang="en-US" b="1" dirty="0">
                <a:solidFill>
                  <a:srgbClr val="0070C0"/>
                </a:solidFill>
                <a:latin typeface="Calibri"/>
              </a:rPr>
              <a:t> </a:t>
            </a:r>
            <a:r>
              <a:rPr lang="el-GR" b="1" dirty="0" err="1">
                <a:solidFill>
                  <a:srgbClr val="0070C0"/>
                </a:solidFill>
                <a:latin typeface="Calibri"/>
              </a:rPr>
              <a:t>Αλκάνια</a:t>
            </a:r>
            <a:r>
              <a:rPr lang="el-GR" b="1" dirty="0">
                <a:solidFill>
                  <a:srgbClr val="0070C0"/>
                </a:solidFill>
                <a:latin typeface="Calibri"/>
              </a:rPr>
              <a:t> - μεθάνιο,</a:t>
            </a:r>
            <a:r>
              <a:rPr lang="en-US" b="1" dirty="0">
                <a:solidFill>
                  <a:srgbClr val="0070C0"/>
                </a:solidFill>
                <a:latin typeface="Calibri"/>
              </a:rPr>
              <a:t> </a:t>
            </a:r>
            <a:r>
              <a:rPr lang="el-GR" b="1" dirty="0">
                <a:solidFill>
                  <a:srgbClr val="0070C0"/>
                </a:solidFill>
                <a:latin typeface="Calibri"/>
              </a:rPr>
              <a:t>φυσικό αέριο, βιοαέριο</a:t>
            </a:r>
          </a:p>
        </p:txBody>
      </p:sp>
    </p:spTree>
    <p:extLst>
      <p:ext uri="{BB962C8B-B14F-4D97-AF65-F5344CB8AC3E}">
        <p14:creationId xmlns:p14="http://schemas.microsoft.com/office/powerpoint/2010/main" val="113745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1000"/>
                                        <p:tgtEl>
                                          <p:spTgt spid="2">
                                            <p:txEl>
                                              <p:pRg st="3" end="3"/>
                                            </p:txEl>
                                          </p:spTgt>
                                        </p:tgtEl>
                                      </p:cBhvr>
                                    </p:animEffect>
                                    <p:anim calcmode="lin" valueType="num">
                                      <p:cBhvr>
                                        <p:cTn id="1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1000"/>
                                        <p:tgtEl>
                                          <p:spTgt spid="2">
                                            <p:txEl>
                                              <p:pRg st="5" end="5"/>
                                            </p:txEl>
                                          </p:spTgt>
                                        </p:tgtEl>
                                      </p:cBhvr>
                                    </p:animEffect>
                                    <p:anim calcmode="lin" valueType="num">
                                      <p:cBhvr>
                                        <p:cTn id="2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fade">
                                      <p:cBhvr>
                                        <p:cTn id="29" dur="1000"/>
                                        <p:tgtEl>
                                          <p:spTgt spid="2">
                                            <p:txEl>
                                              <p:pRg st="7" end="7"/>
                                            </p:txEl>
                                          </p:spTgt>
                                        </p:tgtEl>
                                      </p:cBhvr>
                                    </p:animEffect>
                                    <p:anim calcmode="lin" valueType="num">
                                      <p:cBhvr>
                                        <p:cTn id="3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
                                            <p:txEl>
                                              <p:pRg st="9" end="9"/>
                                            </p:txEl>
                                          </p:spTgt>
                                        </p:tgtEl>
                                        <p:attrNameLst>
                                          <p:attrName>style.visibility</p:attrName>
                                        </p:attrNameLst>
                                      </p:cBhvr>
                                      <p:to>
                                        <p:strVal val="visible"/>
                                      </p:to>
                                    </p:set>
                                    <p:animEffect transition="in" filter="fade">
                                      <p:cBhvr>
                                        <p:cTn id="36" dur="1000"/>
                                        <p:tgtEl>
                                          <p:spTgt spid="2">
                                            <p:txEl>
                                              <p:pRg st="9" end="9"/>
                                            </p:txEl>
                                          </p:spTgt>
                                        </p:tgtEl>
                                      </p:cBhvr>
                                    </p:animEffect>
                                    <p:anim calcmode="lin" valueType="num">
                                      <p:cBhvr>
                                        <p:cTn id="37"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animEffect transition="in" filter="fade">
                                      <p:cBhvr>
                                        <p:cTn id="43" dur="1000"/>
                                        <p:tgtEl>
                                          <p:spTgt spid="2">
                                            <p:txEl>
                                              <p:pRg st="11" end="11"/>
                                            </p:txEl>
                                          </p:spTgt>
                                        </p:tgtEl>
                                      </p:cBhvr>
                                    </p:animEffect>
                                    <p:anim calcmode="lin" valueType="num">
                                      <p:cBhvr>
                                        <p:cTn id="44"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991</Words>
  <Application>Microsoft Office PowerPoint</Application>
  <PresentationFormat>Widescreen</PresentationFormat>
  <Paragraphs>59</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Yiannis Chiotelis</dc:creator>
  <cp:lastModifiedBy>Yiannis Chiotelis</cp:lastModifiedBy>
  <cp:revision>1</cp:revision>
  <dcterms:created xsi:type="dcterms:W3CDTF">2020-03-23T14:46:10Z</dcterms:created>
  <dcterms:modified xsi:type="dcterms:W3CDTF">2020-03-23T14:58:13Z</dcterms:modified>
</cp:coreProperties>
</file>