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68" r:id="rId2"/>
    <p:sldId id="369" r:id="rId3"/>
    <p:sldId id="370" r:id="rId4"/>
    <p:sldId id="371" r:id="rId5"/>
    <p:sldId id="392" r:id="rId6"/>
    <p:sldId id="372" r:id="rId7"/>
    <p:sldId id="373" r:id="rId8"/>
    <p:sldId id="374" r:id="rId9"/>
    <p:sldId id="375" r:id="rId10"/>
    <p:sldId id="376" r:id="rId11"/>
    <p:sldId id="377" r:id="rId12"/>
    <p:sldId id="378" r:id="rId13"/>
    <p:sldId id="379" r:id="rId14"/>
    <p:sldId id="380" r:id="rId15"/>
    <p:sldId id="381" r:id="rId16"/>
    <p:sldId id="382" r:id="rId17"/>
    <p:sldId id="383" r:id="rId18"/>
    <p:sldId id="384" r:id="rId19"/>
    <p:sldId id="385" r:id="rId20"/>
    <p:sldId id="386" r:id="rId21"/>
    <p:sldId id="387" r:id="rId22"/>
    <p:sldId id="388" r:id="rId23"/>
    <p:sldId id="389" r:id="rId24"/>
    <p:sldId id="390" r:id="rId25"/>
    <p:sldId id="391" r:id="rId26"/>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58" y="25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image" Target="../media/image3.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4.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914400" y="2130426"/>
            <a:ext cx="103632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Κάντε κλικ για να επεξεργαστείτε τον υπότιτλο του υποδείγματος</a:t>
            </a:r>
          </a:p>
        </p:txBody>
      </p:sp>
      <p:sp>
        <p:nvSpPr>
          <p:cNvPr id="4" name="Rectangle 4">
            <a:extLst>
              <a:ext uri="{FF2B5EF4-FFF2-40B4-BE49-F238E27FC236}">
                <a16:creationId xmlns:a16="http://schemas.microsoft.com/office/drawing/2014/main" id="{9A80B433-CFF1-4331-8DED-31C1DEEC2A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E8A838B-A6AB-4C08-A9DB-290560B214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ADA33FB-E764-482B-8E6E-F7C3BF76E035}"/>
              </a:ext>
            </a:extLst>
          </p:cNvPr>
          <p:cNvSpPr>
            <a:spLocks noGrp="1" noChangeArrowheads="1"/>
          </p:cNvSpPr>
          <p:nvPr>
            <p:ph type="sldNum" sz="quarter" idx="12"/>
          </p:nvPr>
        </p:nvSpPr>
        <p:spPr>
          <a:ln/>
        </p:spPr>
        <p:txBody>
          <a:bodyPr/>
          <a:lstStyle>
            <a:lvl1pPr>
              <a:defRPr/>
            </a:lvl1pPr>
          </a:lstStyle>
          <a:p>
            <a:fld id="{96522047-DF3A-4579-A8E7-2312E12168BA}" type="slidenum">
              <a:rPr lang="en-US" altLang="el-GR"/>
              <a:pPr/>
              <a:t>‹#›</a:t>
            </a:fld>
            <a:endParaRPr lang="en-US" altLang="el-GR"/>
          </a:p>
        </p:txBody>
      </p:sp>
    </p:spTree>
    <p:extLst>
      <p:ext uri="{BB962C8B-B14F-4D97-AF65-F5344CB8AC3E}">
        <p14:creationId xmlns:p14="http://schemas.microsoft.com/office/powerpoint/2010/main" val="1578260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id="{B4A45DF8-E130-4675-9A49-18BA01A9058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BFA97F5-0643-420C-9453-129F70C80F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802CC03-75BE-46B9-A7CE-1DB74F80DEF4}"/>
              </a:ext>
            </a:extLst>
          </p:cNvPr>
          <p:cNvSpPr>
            <a:spLocks noGrp="1" noChangeArrowheads="1"/>
          </p:cNvSpPr>
          <p:nvPr>
            <p:ph type="sldNum" sz="quarter" idx="12"/>
          </p:nvPr>
        </p:nvSpPr>
        <p:spPr>
          <a:ln/>
        </p:spPr>
        <p:txBody>
          <a:bodyPr/>
          <a:lstStyle>
            <a:lvl1pPr>
              <a:defRPr/>
            </a:lvl1pPr>
          </a:lstStyle>
          <a:p>
            <a:fld id="{9FFDC65C-2892-437D-90C7-2823190DBE0D}" type="slidenum">
              <a:rPr lang="en-US" altLang="el-GR"/>
              <a:pPr/>
              <a:t>‹#›</a:t>
            </a:fld>
            <a:endParaRPr lang="en-US" altLang="el-GR"/>
          </a:p>
        </p:txBody>
      </p:sp>
    </p:spTree>
    <p:extLst>
      <p:ext uri="{BB962C8B-B14F-4D97-AF65-F5344CB8AC3E}">
        <p14:creationId xmlns:p14="http://schemas.microsoft.com/office/powerpoint/2010/main" val="1023115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8839200" y="274639"/>
            <a:ext cx="27432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609600" y="274639"/>
            <a:ext cx="80264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id="{034ABF51-A86E-401D-8170-95F7989B8DE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D6181A-1E32-4B81-81C2-7B15AB374A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DD673FB-75C0-435B-90A7-A23A07307C8F}"/>
              </a:ext>
            </a:extLst>
          </p:cNvPr>
          <p:cNvSpPr>
            <a:spLocks noGrp="1" noChangeArrowheads="1"/>
          </p:cNvSpPr>
          <p:nvPr>
            <p:ph type="sldNum" sz="quarter" idx="12"/>
          </p:nvPr>
        </p:nvSpPr>
        <p:spPr>
          <a:ln/>
        </p:spPr>
        <p:txBody>
          <a:bodyPr/>
          <a:lstStyle>
            <a:lvl1pPr>
              <a:defRPr/>
            </a:lvl1pPr>
          </a:lstStyle>
          <a:p>
            <a:fld id="{13E2D31B-CFE2-4213-B5C1-176090E93731}" type="slidenum">
              <a:rPr lang="en-US" altLang="el-GR"/>
              <a:pPr/>
              <a:t>‹#›</a:t>
            </a:fld>
            <a:endParaRPr lang="en-US" altLang="el-GR"/>
          </a:p>
        </p:txBody>
      </p:sp>
    </p:spTree>
    <p:extLst>
      <p:ext uri="{BB962C8B-B14F-4D97-AF65-F5344CB8AC3E}">
        <p14:creationId xmlns:p14="http://schemas.microsoft.com/office/powerpoint/2010/main" val="1315721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id="{D3097093-8A12-4CAE-8F4A-B3E3B366B30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6A218F9-9F89-4712-A947-D5684C3427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B3040EA-380E-46DF-A3C6-9C9AA25EDB1C}"/>
              </a:ext>
            </a:extLst>
          </p:cNvPr>
          <p:cNvSpPr>
            <a:spLocks noGrp="1" noChangeArrowheads="1"/>
          </p:cNvSpPr>
          <p:nvPr>
            <p:ph type="sldNum" sz="quarter" idx="12"/>
          </p:nvPr>
        </p:nvSpPr>
        <p:spPr>
          <a:ln/>
        </p:spPr>
        <p:txBody>
          <a:bodyPr/>
          <a:lstStyle>
            <a:lvl1pPr>
              <a:defRPr/>
            </a:lvl1pPr>
          </a:lstStyle>
          <a:p>
            <a:fld id="{9563CC89-35B5-4DCD-BCEF-19BA0DD2FB80}" type="slidenum">
              <a:rPr lang="en-US" altLang="el-GR"/>
              <a:pPr/>
              <a:t>‹#›</a:t>
            </a:fld>
            <a:endParaRPr lang="en-US" altLang="el-GR"/>
          </a:p>
        </p:txBody>
      </p:sp>
    </p:spTree>
    <p:extLst>
      <p:ext uri="{BB962C8B-B14F-4D97-AF65-F5344CB8AC3E}">
        <p14:creationId xmlns:p14="http://schemas.microsoft.com/office/powerpoint/2010/main" val="2777160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963084" y="4406901"/>
            <a:ext cx="103632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Rectangle 4">
            <a:extLst>
              <a:ext uri="{FF2B5EF4-FFF2-40B4-BE49-F238E27FC236}">
                <a16:creationId xmlns:a16="http://schemas.microsoft.com/office/drawing/2014/main" id="{E49CDDB9-D1E5-402B-BE5A-F1F8FAD4915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9351B17-00C1-42E5-B4EA-200196ADF5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44D6E09-D303-413E-AF9D-54F1C10120A7}"/>
              </a:ext>
            </a:extLst>
          </p:cNvPr>
          <p:cNvSpPr>
            <a:spLocks noGrp="1" noChangeArrowheads="1"/>
          </p:cNvSpPr>
          <p:nvPr>
            <p:ph type="sldNum" sz="quarter" idx="12"/>
          </p:nvPr>
        </p:nvSpPr>
        <p:spPr>
          <a:ln/>
        </p:spPr>
        <p:txBody>
          <a:bodyPr/>
          <a:lstStyle>
            <a:lvl1pPr>
              <a:defRPr/>
            </a:lvl1pPr>
          </a:lstStyle>
          <a:p>
            <a:fld id="{7EBE13C9-5F52-49E3-8A44-4D49E95B1EE7}" type="slidenum">
              <a:rPr lang="en-US" altLang="el-GR"/>
              <a:pPr/>
              <a:t>‹#›</a:t>
            </a:fld>
            <a:endParaRPr lang="en-US" altLang="el-GR"/>
          </a:p>
        </p:txBody>
      </p:sp>
    </p:spTree>
    <p:extLst>
      <p:ext uri="{BB962C8B-B14F-4D97-AF65-F5344CB8AC3E}">
        <p14:creationId xmlns:p14="http://schemas.microsoft.com/office/powerpoint/2010/main" val="1221302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a:extLst>
              <a:ext uri="{FF2B5EF4-FFF2-40B4-BE49-F238E27FC236}">
                <a16:creationId xmlns:a16="http://schemas.microsoft.com/office/drawing/2014/main" id="{8BD3300A-11BC-4676-90E4-28F47A4B338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BADA131-722E-4080-B1ED-923CCAEEEA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A1DDA3F-1227-4B03-9C1B-1C14051FFBB1}"/>
              </a:ext>
            </a:extLst>
          </p:cNvPr>
          <p:cNvSpPr>
            <a:spLocks noGrp="1" noChangeArrowheads="1"/>
          </p:cNvSpPr>
          <p:nvPr>
            <p:ph type="sldNum" sz="quarter" idx="12"/>
          </p:nvPr>
        </p:nvSpPr>
        <p:spPr>
          <a:ln/>
        </p:spPr>
        <p:txBody>
          <a:bodyPr/>
          <a:lstStyle>
            <a:lvl1pPr>
              <a:defRPr/>
            </a:lvl1pPr>
          </a:lstStyle>
          <a:p>
            <a:fld id="{1B0F0395-4808-404B-A73A-381182F4235B}" type="slidenum">
              <a:rPr lang="en-US" altLang="el-GR"/>
              <a:pPr/>
              <a:t>‹#›</a:t>
            </a:fld>
            <a:endParaRPr lang="en-US" altLang="el-GR"/>
          </a:p>
        </p:txBody>
      </p:sp>
    </p:spTree>
    <p:extLst>
      <p:ext uri="{BB962C8B-B14F-4D97-AF65-F5344CB8AC3E}">
        <p14:creationId xmlns:p14="http://schemas.microsoft.com/office/powerpoint/2010/main" val="1266020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a:extLst>
              <a:ext uri="{FF2B5EF4-FFF2-40B4-BE49-F238E27FC236}">
                <a16:creationId xmlns:a16="http://schemas.microsoft.com/office/drawing/2014/main" id="{FFCA81FC-5277-44C6-884B-A215C5EDD66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82D9C77-DD11-46C1-AC0A-CD0619277C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F142070-76FA-455C-B971-DE003356995A}"/>
              </a:ext>
            </a:extLst>
          </p:cNvPr>
          <p:cNvSpPr>
            <a:spLocks noGrp="1" noChangeArrowheads="1"/>
          </p:cNvSpPr>
          <p:nvPr>
            <p:ph type="sldNum" sz="quarter" idx="12"/>
          </p:nvPr>
        </p:nvSpPr>
        <p:spPr>
          <a:ln/>
        </p:spPr>
        <p:txBody>
          <a:bodyPr/>
          <a:lstStyle>
            <a:lvl1pPr>
              <a:defRPr/>
            </a:lvl1pPr>
          </a:lstStyle>
          <a:p>
            <a:fld id="{FF621C54-BE19-427F-8ED1-59CB656E6056}" type="slidenum">
              <a:rPr lang="en-US" altLang="el-GR"/>
              <a:pPr/>
              <a:t>‹#›</a:t>
            </a:fld>
            <a:endParaRPr lang="en-US" altLang="el-GR"/>
          </a:p>
        </p:txBody>
      </p:sp>
    </p:spTree>
    <p:extLst>
      <p:ext uri="{BB962C8B-B14F-4D97-AF65-F5344CB8AC3E}">
        <p14:creationId xmlns:p14="http://schemas.microsoft.com/office/powerpoint/2010/main" val="3108948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Rectangle 4">
            <a:extLst>
              <a:ext uri="{FF2B5EF4-FFF2-40B4-BE49-F238E27FC236}">
                <a16:creationId xmlns:a16="http://schemas.microsoft.com/office/drawing/2014/main" id="{D13AA1F0-CFE3-4B19-8EB4-ED351E3C643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9571E6E-7815-47BC-8A65-3E05D51D06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CCCA122-8008-499A-8697-F9DF6C5D0763}"/>
              </a:ext>
            </a:extLst>
          </p:cNvPr>
          <p:cNvSpPr>
            <a:spLocks noGrp="1" noChangeArrowheads="1"/>
          </p:cNvSpPr>
          <p:nvPr>
            <p:ph type="sldNum" sz="quarter" idx="12"/>
          </p:nvPr>
        </p:nvSpPr>
        <p:spPr>
          <a:ln/>
        </p:spPr>
        <p:txBody>
          <a:bodyPr/>
          <a:lstStyle>
            <a:lvl1pPr>
              <a:defRPr/>
            </a:lvl1pPr>
          </a:lstStyle>
          <a:p>
            <a:fld id="{E09CE661-5B16-49E4-B44F-1EDD15C21E81}" type="slidenum">
              <a:rPr lang="en-US" altLang="el-GR"/>
              <a:pPr/>
              <a:t>‹#›</a:t>
            </a:fld>
            <a:endParaRPr lang="en-US" altLang="el-GR"/>
          </a:p>
        </p:txBody>
      </p:sp>
    </p:spTree>
    <p:extLst>
      <p:ext uri="{BB962C8B-B14F-4D97-AF65-F5344CB8AC3E}">
        <p14:creationId xmlns:p14="http://schemas.microsoft.com/office/powerpoint/2010/main" val="644939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7B19BD3-0A69-4642-86F3-D0D9EC591E7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BD6B59A-F234-43CB-B851-70B3714C20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0D661D9-1011-433B-8609-BFA4C5EAD316}"/>
              </a:ext>
            </a:extLst>
          </p:cNvPr>
          <p:cNvSpPr>
            <a:spLocks noGrp="1" noChangeArrowheads="1"/>
          </p:cNvSpPr>
          <p:nvPr>
            <p:ph type="sldNum" sz="quarter" idx="12"/>
          </p:nvPr>
        </p:nvSpPr>
        <p:spPr>
          <a:ln/>
        </p:spPr>
        <p:txBody>
          <a:bodyPr/>
          <a:lstStyle>
            <a:lvl1pPr>
              <a:defRPr/>
            </a:lvl1pPr>
          </a:lstStyle>
          <a:p>
            <a:fld id="{9F4894A5-F610-40FC-B7E6-4264CEA985AF}" type="slidenum">
              <a:rPr lang="en-US" altLang="el-GR"/>
              <a:pPr/>
              <a:t>‹#›</a:t>
            </a:fld>
            <a:endParaRPr lang="en-US" altLang="el-GR"/>
          </a:p>
        </p:txBody>
      </p:sp>
    </p:spTree>
    <p:extLst>
      <p:ext uri="{BB962C8B-B14F-4D97-AF65-F5344CB8AC3E}">
        <p14:creationId xmlns:p14="http://schemas.microsoft.com/office/powerpoint/2010/main" val="2921313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1" y="273050"/>
            <a:ext cx="4011084"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
            <a:extLst>
              <a:ext uri="{FF2B5EF4-FFF2-40B4-BE49-F238E27FC236}">
                <a16:creationId xmlns:a16="http://schemas.microsoft.com/office/drawing/2014/main" id="{83F4CEC8-58DA-4D28-884F-20AD38FE4C8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0FC36A5-A62B-4485-8442-33B5CA9F6B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3CEDD80-E037-4C69-A643-E64645CA081A}"/>
              </a:ext>
            </a:extLst>
          </p:cNvPr>
          <p:cNvSpPr>
            <a:spLocks noGrp="1" noChangeArrowheads="1"/>
          </p:cNvSpPr>
          <p:nvPr>
            <p:ph type="sldNum" sz="quarter" idx="12"/>
          </p:nvPr>
        </p:nvSpPr>
        <p:spPr>
          <a:ln/>
        </p:spPr>
        <p:txBody>
          <a:bodyPr/>
          <a:lstStyle>
            <a:lvl1pPr>
              <a:defRPr/>
            </a:lvl1pPr>
          </a:lstStyle>
          <a:p>
            <a:fld id="{02CFAF90-3EAD-4083-AE04-26442EE37D1B}" type="slidenum">
              <a:rPr lang="en-US" altLang="el-GR"/>
              <a:pPr/>
              <a:t>‹#›</a:t>
            </a:fld>
            <a:endParaRPr lang="en-US" altLang="el-GR"/>
          </a:p>
        </p:txBody>
      </p:sp>
    </p:spTree>
    <p:extLst>
      <p:ext uri="{BB962C8B-B14F-4D97-AF65-F5344CB8AC3E}">
        <p14:creationId xmlns:p14="http://schemas.microsoft.com/office/powerpoint/2010/main" val="1404521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2389717" y="4800600"/>
            <a:ext cx="73152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
            <a:extLst>
              <a:ext uri="{FF2B5EF4-FFF2-40B4-BE49-F238E27FC236}">
                <a16:creationId xmlns:a16="http://schemas.microsoft.com/office/drawing/2014/main" id="{829D19B0-2EC3-47B1-803C-DF542EF012A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D0BBFD0-6888-4E05-B704-06D2428203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8C73AD0-A102-4873-BC88-121CF93242C4}"/>
              </a:ext>
            </a:extLst>
          </p:cNvPr>
          <p:cNvSpPr>
            <a:spLocks noGrp="1" noChangeArrowheads="1"/>
          </p:cNvSpPr>
          <p:nvPr>
            <p:ph type="sldNum" sz="quarter" idx="12"/>
          </p:nvPr>
        </p:nvSpPr>
        <p:spPr>
          <a:ln/>
        </p:spPr>
        <p:txBody>
          <a:bodyPr/>
          <a:lstStyle>
            <a:lvl1pPr>
              <a:defRPr/>
            </a:lvl1pPr>
          </a:lstStyle>
          <a:p>
            <a:fld id="{6998457A-C9ED-4AA1-9497-942B4F41CC62}" type="slidenum">
              <a:rPr lang="en-US" altLang="el-GR"/>
              <a:pPr/>
              <a:t>‹#›</a:t>
            </a:fld>
            <a:endParaRPr lang="en-US" altLang="el-GR"/>
          </a:p>
        </p:txBody>
      </p:sp>
    </p:spTree>
    <p:extLst>
      <p:ext uri="{BB962C8B-B14F-4D97-AF65-F5344CB8AC3E}">
        <p14:creationId xmlns:p14="http://schemas.microsoft.com/office/powerpoint/2010/main" val="149663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3CCCC"/>
            </a:gs>
            <a:gs pos="100000">
              <a:schemeClr val="bg1"/>
            </a:gs>
          </a:gsLst>
          <a:lin ang="5400000" scaled="1"/>
        </a:gradFill>
        <a:effectLst/>
      </p:bgPr>
    </p:bg>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53ECF81F-3ECC-4E26-B42A-D00BAD540A07}"/>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l-GR"/>
              <a:t>Click to edit Master title style</a:t>
            </a:r>
          </a:p>
        </p:txBody>
      </p:sp>
      <p:sp>
        <p:nvSpPr>
          <p:cNvPr id="58371" name="Rectangle 3">
            <a:extLst>
              <a:ext uri="{FF2B5EF4-FFF2-40B4-BE49-F238E27FC236}">
                <a16:creationId xmlns:a16="http://schemas.microsoft.com/office/drawing/2014/main" id="{648EEACB-86D1-4C1C-BFD2-B14E83F47334}"/>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l-GR"/>
              <a:t>Click to edit Master text styles</a:t>
            </a:r>
          </a:p>
          <a:p>
            <a:pPr lvl="1"/>
            <a:r>
              <a:rPr lang="en-US" altLang="el-GR"/>
              <a:t>Second level</a:t>
            </a:r>
          </a:p>
          <a:p>
            <a:pPr lvl="2"/>
            <a:r>
              <a:rPr lang="en-US" altLang="el-GR"/>
              <a:t>Third level</a:t>
            </a:r>
          </a:p>
          <a:p>
            <a:pPr lvl="3"/>
            <a:r>
              <a:rPr lang="en-US" altLang="el-GR"/>
              <a:t>Fourth level</a:t>
            </a:r>
          </a:p>
          <a:p>
            <a:pPr lvl="4"/>
            <a:r>
              <a:rPr lang="en-US" altLang="el-GR"/>
              <a:t>Fifth level</a:t>
            </a:r>
          </a:p>
        </p:txBody>
      </p:sp>
      <p:sp>
        <p:nvSpPr>
          <p:cNvPr id="1028" name="Rectangle 4">
            <a:extLst>
              <a:ext uri="{FF2B5EF4-FFF2-40B4-BE49-F238E27FC236}">
                <a16:creationId xmlns:a16="http://schemas.microsoft.com/office/drawing/2014/main" id="{5086BE52-DD80-41A1-BCDF-1C3B276477B3}"/>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F2E35AC1-A0FE-4DF6-B527-41F3720F52FD}"/>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330656EB-350C-4004-9BF1-ABDC7ABBB75D}"/>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56F36B3-FBF9-4D66-9A38-AE40B7A72F87}" type="slidenum">
              <a:rPr lang="en-US" altLang="el-GR"/>
              <a:pPr/>
              <a:t>‹#›</a:t>
            </a:fld>
            <a:endParaRPr lang="en-US" altLang="el-GR"/>
          </a:p>
        </p:txBody>
      </p:sp>
    </p:spTree>
    <p:extLst>
      <p:ext uri="{BB962C8B-B14F-4D97-AF65-F5344CB8AC3E}">
        <p14:creationId xmlns:p14="http://schemas.microsoft.com/office/powerpoint/2010/main" val="16680674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5.png"/><Relationship Id="rId5" Type="http://schemas.openxmlformats.org/officeDocument/2006/relationships/oleObject" Target="../embeddings/oleObject5.bin"/><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8.wmf"/><Relationship Id="rId5" Type="http://schemas.openxmlformats.org/officeDocument/2006/relationships/oleObject" Target="../embeddings/oleObject9.bin"/><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9.w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15.jpe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oleObject" Target="../embeddings/oleObject14.bin"/><Relationship Id="rId7"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17.png"/><Relationship Id="rId5" Type="http://schemas.openxmlformats.org/officeDocument/2006/relationships/oleObject" Target="../embeddings/oleObject15.bin"/><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image" Target="../media/image19.wmf"/></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oleObject" Target="../embeddings/oleObject18.bin"/><Relationship Id="rId7" Type="http://schemas.openxmlformats.org/officeDocument/2006/relationships/oleObject" Target="../embeddings/oleObject20.bin"/><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21.png"/><Relationship Id="rId5" Type="http://schemas.openxmlformats.org/officeDocument/2006/relationships/oleObject" Target="../embeddings/oleObject19.bin"/><Relationship Id="rId4" Type="http://schemas.openxmlformats.org/officeDocument/2006/relationships/image" Target="../media/image20.png"/><Relationship Id="rId9"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oleObject" Target="../embeddings/oleObject21.bin"/><Relationship Id="rId7" Type="http://schemas.openxmlformats.org/officeDocument/2006/relationships/oleObject" Target="../embeddings/oleObject23.bin"/><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25.png"/><Relationship Id="rId5" Type="http://schemas.openxmlformats.org/officeDocument/2006/relationships/oleObject" Target="../embeddings/oleObject22.bin"/><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png"/><Relationship Id="rId5" Type="http://schemas.openxmlformats.org/officeDocument/2006/relationships/oleObject" Target="../embeddings/oleObject3.bin"/><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exofyllo 4">
            <a:extLst>
              <a:ext uri="{FF2B5EF4-FFF2-40B4-BE49-F238E27FC236}">
                <a16:creationId xmlns:a16="http://schemas.microsoft.com/office/drawing/2014/main" id="{66DE14B8-308E-467D-B326-54F518C12456}"/>
              </a:ext>
            </a:extLst>
          </p:cNvPr>
          <p:cNvPicPr>
            <a:picLocks noChangeAspect="1" noChangeArrowheads="1"/>
          </p:cNvPicPr>
          <p:nvPr/>
        </p:nvPicPr>
        <p:blipFill>
          <a:blip r:embed="rId2">
            <a:clrChange>
              <a:clrFrom>
                <a:srgbClr val="FFFFFF"/>
              </a:clrFrom>
              <a:clrTo>
                <a:srgbClr val="FFFFFF">
                  <a:alpha val="0"/>
                </a:srgbClr>
              </a:clrTo>
            </a:clrChange>
            <a:lum bright="-12000"/>
            <a:extLst>
              <a:ext uri="{28A0092B-C50C-407E-A947-70E740481C1C}">
                <a14:useLocalDpi xmlns:a14="http://schemas.microsoft.com/office/drawing/2010/main" val="0"/>
              </a:ext>
            </a:extLst>
          </a:blip>
          <a:srcRect/>
          <a:stretch>
            <a:fillRect/>
          </a:stretch>
        </p:blipFill>
        <p:spPr bwMode="auto">
          <a:xfrm>
            <a:off x="6232526" y="0"/>
            <a:ext cx="4435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WordArt 3">
            <a:extLst>
              <a:ext uri="{FF2B5EF4-FFF2-40B4-BE49-F238E27FC236}">
                <a16:creationId xmlns:a16="http://schemas.microsoft.com/office/drawing/2014/main" id="{E9A993AA-2462-44E4-9C94-B2A4CBB2B665}"/>
              </a:ext>
            </a:extLst>
          </p:cNvPr>
          <p:cNvSpPr>
            <a:spLocks noChangeArrowheads="1" noChangeShapeType="1" noTextEdit="1"/>
          </p:cNvSpPr>
          <p:nvPr/>
        </p:nvSpPr>
        <p:spPr bwMode="auto">
          <a:xfrm>
            <a:off x="1992313" y="476250"/>
            <a:ext cx="823912" cy="1092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l-GR" sz="3600" kern="10">
                <a:solidFill>
                  <a:srgbClr val="0000FF"/>
                </a:solidFill>
                <a:latin typeface="Arial Black" panose="020B0A04020102020204" pitchFamily="34" charset="0"/>
              </a:rPr>
              <a:t>4</a:t>
            </a:r>
          </a:p>
        </p:txBody>
      </p:sp>
      <p:sp>
        <p:nvSpPr>
          <p:cNvPr id="130052" name="Text Box 4">
            <a:extLst>
              <a:ext uri="{FF2B5EF4-FFF2-40B4-BE49-F238E27FC236}">
                <a16:creationId xmlns:a16="http://schemas.microsoft.com/office/drawing/2014/main" id="{1B0A590A-70DC-4FBB-9893-CFD2E95C815B}"/>
              </a:ext>
            </a:extLst>
          </p:cNvPr>
          <p:cNvSpPr txBox="1">
            <a:spLocks noChangeArrowheads="1"/>
          </p:cNvSpPr>
          <p:nvPr/>
        </p:nvSpPr>
        <p:spPr bwMode="auto">
          <a:xfrm>
            <a:off x="1847850" y="1773238"/>
            <a:ext cx="4319588" cy="647700"/>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l-GR" altLang="el-GR" sz="3200" b="1">
                <a:solidFill>
                  <a:srgbClr val="0000FF"/>
                </a:solidFill>
                <a:latin typeface="Times New Roman" panose="02020603050405020304" pitchFamily="18" charset="0"/>
              </a:rPr>
              <a:t>   ΣΤΟΙΧΕΙΟΜΕΤΡΙΑ</a:t>
            </a:r>
            <a:r>
              <a:rPr lang="el-GR" altLang="el-GR" sz="2600" b="1">
                <a:solidFill>
                  <a:srgbClr val="0000FF"/>
                </a:solidFill>
                <a:latin typeface="Times New Roman" panose="02020603050405020304" pitchFamily="18" charset="0"/>
              </a:rPr>
              <a:t> </a:t>
            </a:r>
            <a:endParaRPr lang="en-US" altLang="el-GR" sz="1600">
              <a:solidFill>
                <a:srgbClr val="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Rectangle 2">
            <a:extLst>
              <a:ext uri="{FF2B5EF4-FFF2-40B4-BE49-F238E27FC236}">
                <a16:creationId xmlns:a16="http://schemas.microsoft.com/office/drawing/2014/main" id="{FF5C6D75-B9C0-4AB8-8849-DF4FC1B33F2C}"/>
              </a:ext>
            </a:extLst>
          </p:cNvPr>
          <p:cNvSpPr>
            <a:spLocks noChangeArrowheads="1"/>
          </p:cNvSpPr>
          <p:nvPr/>
        </p:nvSpPr>
        <p:spPr bwMode="auto">
          <a:xfrm>
            <a:off x="1847850" y="258119"/>
            <a:ext cx="6470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l-GR" sz="2400" b="1">
                <a:solidFill>
                  <a:srgbClr val="0033CC"/>
                </a:solidFill>
                <a:cs typeface="Times New Roman" panose="02020603050405020304" pitchFamily="18" charset="0"/>
              </a:rPr>
              <a:t>Το mol: μονάδα ποσότητας ουσίας στο S.I.</a:t>
            </a:r>
            <a:r>
              <a:rPr lang="en-US" altLang="el-GR" sz="1600">
                <a:solidFill>
                  <a:srgbClr val="000000"/>
                </a:solidFill>
              </a:rPr>
              <a:t> </a:t>
            </a:r>
          </a:p>
        </p:txBody>
      </p:sp>
      <p:graphicFrame>
        <p:nvGraphicFramePr>
          <p:cNvPr id="47106" name="Object 3">
            <a:extLst>
              <a:ext uri="{FF2B5EF4-FFF2-40B4-BE49-F238E27FC236}">
                <a16:creationId xmlns:a16="http://schemas.microsoft.com/office/drawing/2014/main" id="{A19A16C4-B1BD-4A93-B23D-3DF052D38FEB}"/>
              </a:ext>
            </a:extLst>
          </p:cNvPr>
          <p:cNvGraphicFramePr>
            <a:graphicFrameLocks noChangeAspect="1"/>
          </p:cNvGraphicFramePr>
          <p:nvPr/>
        </p:nvGraphicFramePr>
        <p:xfrm>
          <a:off x="7896226" y="0"/>
          <a:ext cx="2771775" cy="1676400"/>
        </p:xfrm>
        <a:graphic>
          <a:graphicData uri="http://schemas.openxmlformats.org/presentationml/2006/ole">
            <mc:AlternateContent xmlns:mc="http://schemas.openxmlformats.org/markup-compatibility/2006">
              <mc:Choice xmlns:v="urn:schemas-microsoft-com:vml" Requires="v">
                <p:oleObj spid="_x0000_s3077" r:id="rId3" imgW="5152381" imgH="3134162" progId="MSPhotoEd.3">
                  <p:embed/>
                </p:oleObj>
              </mc:Choice>
              <mc:Fallback>
                <p:oleObj r:id="rId3" imgW="5152381" imgH="3134162" progId="MSPhotoEd.3">
                  <p:embed/>
                  <p:pic>
                    <p:nvPicPr>
                      <p:cNvPr id="47106" name="Object 3">
                        <a:extLst>
                          <a:ext uri="{FF2B5EF4-FFF2-40B4-BE49-F238E27FC236}">
                            <a16:creationId xmlns:a16="http://schemas.microsoft.com/office/drawing/2014/main" id="{A19A16C4-B1BD-4A93-B23D-3DF052D38F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6226" y="0"/>
                        <a:ext cx="2771775" cy="167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7110" name="Rectangle 4">
            <a:extLst>
              <a:ext uri="{FF2B5EF4-FFF2-40B4-BE49-F238E27FC236}">
                <a16:creationId xmlns:a16="http://schemas.microsoft.com/office/drawing/2014/main" id="{C24F639F-CDEF-409A-B308-25D651C563DD}"/>
              </a:ext>
            </a:extLst>
          </p:cNvPr>
          <p:cNvSpPr>
            <a:spLocks noChangeArrowheads="1"/>
          </p:cNvSpPr>
          <p:nvPr/>
        </p:nvSpPr>
        <p:spPr bwMode="auto">
          <a:xfrm>
            <a:off x="1524001" y="222992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l-GR" altLang="el-GR">
              <a:solidFill>
                <a:srgbClr val="000000"/>
              </a:solidFill>
            </a:endParaRPr>
          </a:p>
        </p:txBody>
      </p:sp>
      <p:graphicFrame>
        <p:nvGraphicFramePr>
          <p:cNvPr id="125957" name="Object 5">
            <a:extLst>
              <a:ext uri="{FF2B5EF4-FFF2-40B4-BE49-F238E27FC236}">
                <a16:creationId xmlns:a16="http://schemas.microsoft.com/office/drawing/2014/main" id="{4E1B0BEA-4B7A-404A-85D8-118BEEA6A148}"/>
              </a:ext>
            </a:extLst>
          </p:cNvPr>
          <p:cNvGraphicFramePr>
            <a:graphicFrameLocks noChangeAspect="1"/>
          </p:cNvGraphicFramePr>
          <p:nvPr/>
        </p:nvGraphicFramePr>
        <p:xfrm>
          <a:off x="8653464" y="1773239"/>
          <a:ext cx="1862137" cy="2447925"/>
        </p:xfrm>
        <a:graphic>
          <a:graphicData uri="http://schemas.openxmlformats.org/presentationml/2006/ole">
            <mc:AlternateContent xmlns:mc="http://schemas.openxmlformats.org/markup-compatibility/2006">
              <mc:Choice xmlns:v="urn:schemas-microsoft-com:vml" Requires="v">
                <p:oleObj spid="_x0000_s3078" r:id="rId5" imgW="2200582" imgH="2886478" progId="MSPhotoEd.3">
                  <p:embed/>
                </p:oleObj>
              </mc:Choice>
              <mc:Fallback>
                <p:oleObj r:id="rId5" imgW="2200582" imgH="2886478" progId="MSPhotoEd.3">
                  <p:embed/>
                  <p:pic>
                    <p:nvPicPr>
                      <p:cNvPr id="125957" name="Object 5">
                        <a:extLst>
                          <a:ext uri="{FF2B5EF4-FFF2-40B4-BE49-F238E27FC236}">
                            <a16:creationId xmlns:a16="http://schemas.microsoft.com/office/drawing/2014/main" id="{4E1B0BEA-4B7A-404A-85D8-118BEEA6A148}"/>
                          </a:ext>
                        </a:extLst>
                      </p:cNvPr>
                      <p:cNvPicPr>
                        <a:picLocks noChangeAspect="1" noChangeArrowheads="1"/>
                      </p:cNvPicPr>
                      <p:nvPr/>
                    </p:nvPicPr>
                    <p:blipFill>
                      <a:blip r:embed="rId6">
                        <a:lum bright="-12000"/>
                        <a:extLst>
                          <a:ext uri="{28A0092B-C50C-407E-A947-70E740481C1C}">
                            <a14:useLocalDpi xmlns:a14="http://schemas.microsoft.com/office/drawing/2010/main" val="0"/>
                          </a:ext>
                        </a:extLst>
                      </a:blip>
                      <a:srcRect/>
                      <a:stretch>
                        <a:fillRect/>
                      </a:stretch>
                    </p:blipFill>
                    <p:spPr bwMode="auto">
                      <a:xfrm>
                        <a:off x="8653464" y="1773239"/>
                        <a:ext cx="1862137" cy="2447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7111" name="Rectangle 6">
            <a:extLst>
              <a:ext uri="{FF2B5EF4-FFF2-40B4-BE49-F238E27FC236}">
                <a16:creationId xmlns:a16="http://schemas.microsoft.com/office/drawing/2014/main" id="{150386C2-6610-4CB9-82C1-4E3F1C57366F}"/>
              </a:ext>
            </a:extLst>
          </p:cNvPr>
          <p:cNvSpPr>
            <a:spLocks noChangeArrowheads="1"/>
          </p:cNvSpPr>
          <p:nvPr/>
        </p:nvSpPr>
        <p:spPr bwMode="auto">
          <a:xfrm>
            <a:off x="1524001" y="251567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l-GR" altLang="el-GR">
              <a:solidFill>
                <a:srgbClr val="000000"/>
              </a:solidFill>
            </a:endParaRPr>
          </a:p>
        </p:txBody>
      </p:sp>
      <p:graphicFrame>
        <p:nvGraphicFramePr>
          <p:cNvPr id="125959" name="Object 7">
            <a:extLst>
              <a:ext uri="{FF2B5EF4-FFF2-40B4-BE49-F238E27FC236}">
                <a16:creationId xmlns:a16="http://schemas.microsoft.com/office/drawing/2014/main" id="{C50FA18B-49C8-4A8F-B7B0-2535822878CE}"/>
              </a:ext>
            </a:extLst>
          </p:cNvPr>
          <p:cNvGraphicFramePr>
            <a:graphicFrameLocks noChangeAspect="1"/>
          </p:cNvGraphicFramePr>
          <p:nvPr/>
        </p:nvGraphicFramePr>
        <p:xfrm>
          <a:off x="8616950" y="5300663"/>
          <a:ext cx="1728788" cy="1371600"/>
        </p:xfrm>
        <a:graphic>
          <a:graphicData uri="http://schemas.openxmlformats.org/presentationml/2006/ole">
            <mc:AlternateContent xmlns:mc="http://schemas.openxmlformats.org/markup-compatibility/2006">
              <mc:Choice xmlns:v="urn:schemas-microsoft-com:vml" Requires="v">
                <p:oleObj spid="_x0000_s3079" r:id="rId7" imgW="2980952" imgH="2819794" progId="MSPhotoEd.3">
                  <p:embed/>
                </p:oleObj>
              </mc:Choice>
              <mc:Fallback>
                <p:oleObj r:id="rId7" imgW="2980952" imgH="2819794" progId="MSPhotoEd.3">
                  <p:embed/>
                  <p:pic>
                    <p:nvPicPr>
                      <p:cNvPr id="125959" name="Object 7">
                        <a:extLst>
                          <a:ext uri="{FF2B5EF4-FFF2-40B4-BE49-F238E27FC236}">
                            <a16:creationId xmlns:a16="http://schemas.microsoft.com/office/drawing/2014/main" id="{C50FA18B-49C8-4A8F-B7B0-2535822878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6950" y="5300663"/>
                        <a:ext cx="1728788"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5960" name="Rectangle 8">
            <a:extLst>
              <a:ext uri="{FF2B5EF4-FFF2-40B4-BE49-F238E27FC236}">
                <a16:creationId xmlns:a16="http://schemas.microsoft.com/office/drawing/2014/main" id="{2C0A1747-494A-4F48-AC97-FB22647ACC0E}"/>
              </a:ext>
            </a:extLst>
          </p:cNvPr>
          <p:cNvSpPr>
            <a:spLocks noChangeArrowheads="1"/>
          </p:cNvSpPr>
          <p:nvPr/>
        </p:nvSpPr>
        <p:spPr bwMode="auto">
          <a:xfrm>
            <a:off x="1992313" y="1114892"/>
            <a:ext cx="5689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GB" altLang="el-GR" sz="2400" i="1">
                <a:solidFill>
                  <a:srgbClr val="000000"/>
                </a:solidFill>
                <a:cs typeface="Times New Roman" panose="02020603050405020304" pitchFamily="18" charset="0"/>
              </a:rPr>
              <a:t>Ο αριθμός Avogadro εκφράζει τον αριθμό των μορίων στοιχείου χημικής ένωσης που περιέχονται σε μάζα τόσων γραμμαρίων όσο είναι η σχετική μοριακή μάζα τους. Έτσι, έχουμε:</a:t>
            </a:r>
            <a:r>
              <a:rPr lang="en-US" altLang="el-GR" sz="2400">
                <a:solidFill>
                  <a:srgbClr val="000000"/>
                </a:solidFill>
              </a:rPr>
              <a:t> </a:t>
            </a:r>
          </a:p>
        </p:txBody>
      </p:sp>
      <p:sp>
        <p:nvSpPr>
          <p:cNvPr id="125961" name="Text Box 9">
            <a:extLst>
              <a:ext uri="{FF2B5EF4-FFF2-40B4-BE49-F238E27FC236}">
                <a16:creationId xmlns:a16="http://schemas.microsoft.com/office/drawing/2014/main" id="{80173FCC-DE1E-4B5C-ADDB-372CA944964F}"/>
              </a:ext>
            </a:extLst>
          </p:cNvPr>
          <p:cNvSpPr txBox="1">
            <a:spLocks noChangeArrowheads="1"/>
          </p:cNvSpPr>
          <p:nvPr/>
        </p:nvSpPr>
        <p:spPr bwMode="auto">
          <a:xfrm>
            <a:off x="1703389" y="3357563"/>
            <a:ext cx="6192837" cy="576262"/>
          </a:xfrm>
          <a:prstGeom prst="rect">
            <a:avLst/>
          </a:prstGeom>
          <a:solidFill>
            <a:srgbClr val="FFD2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l-GR" altLang="el-GR" sz="2000" b="1">
                <a:solidFill>
                  <a:srgbClr val="000000"/>
                </a:solidFill>
              </a:rPr>
              <a:t>1 </a:t>
            </a:r>
            <a:r>
              <a:rPr lang="en-US" altLang="el-GR" sz="2000" b="1">
                <a:solidFill>
                  <a:srgbClr val="000000"/>
                </a:solidFill>
              </a:rPr>
              <a:t>mol</a:t>
            </a:r>
            <a:r>
              <a:rPr lang="el-GR" altLang="el-GR" sz="2000" b="1">
                <a:solidFill>
                  <a:srgbClr val="000000"/>
                </a:solidFill>
              </a:rPr>
              <a:t> μορίων  περιέχει </a:t>
            </a:r>
            <a:r>
              <a:rPr lang="el-GR" altLang="el-GR" sz="2000" b="1" i="1">
                <a:solidFill>
                  <a:srgbClr val="000000"/>
                </a:solidFill>
              </a:rPr>
              <a:t>Ν</a:t>
            </a:r>
            <a:r>
              <a:rPr lang="el-GR" altLang="el-GR" sz="2000" b="1" baseline="-25000">
                <a:solidFill>
                  <a:srgbClr val="000000"/>
                </a:solidFill>
              </a:rPr>
              <a:t>Α</a:t>
            </a:r>
            <a:r>
              <a:rPr lang="el-GR" altLang="el-GR" sz="2000" b="1">
                <a:solidFill>
                  <a:srgbClr val="000000"/>
                </a:solidFill>
              </a:rPr>
              <a:t> μόρια και ζυγίζει </a:t>
            </a:r>
            <a:r>
              <a:rPr lang="el-GR" altLang="el-GR" sz="2000" b="1" i="1">
                <a:solidFill>
                  <a:srgbClr val="000000"/>
                </a:solidFill>
              </a:rPr>
              <a:t>Μ</a:t>
            </a:r>
            <a:r>
              <a:rPr lang="el-GR" altLang="el-GR" sz="2000" b="1" baseline="-25000">
                <a:solidFill>
                  <a:srgbClr val="000000"/>
                </a:solidFill>
              </a:rPr>
              <a:t>r</a:t>
            </a:r>
            <a:r>
              <a:rPr lang="el-GR" altLang="el-GR" sz="2000" b="1">
                <a:solidFill>
                  <a:srgbClr val="000000"/>
                </a:solidFill>
              </a:rPr>
              <a:t> g</a:t>
            </a:r>
            <a:endParaRPr lang="en-US" altLang="el-GR" sz="2000" b="1">
              <a:solidFill>
                <a:srgbClr val="000000"/>
              </a:solidFill>
            </a:endParaRPr>
          </a:p>
        </p:txBody>
      </p:sp>
      <p:sp>
        <p:nvSpPr>
          <p:cNvPr id="125962" name="Rectangle 10">
            <a:extLst>
              <a:ext uri="{FF2B5EF4-FFF2-40B4-BE49-F238E27FC236}">
                <a16:creationId xmlns:a16="http://schemas.microsoft.com/office/drawing/2014/main" id="{A9033668-963C-4207-9337-0E8F83220433}"/>
              </a:ext>
            </a:extLst>
          </p:cNvPr>
          <p:cNvSpPr>
            <a:spLocks noChangeArrowheads="1"/>
          </p:cNvSpPr>
          <p:nvPr/>
        </p:nvSpPr>
        <p:spPr bwMode="auto">
          <a:xfrm>
            <a:off x="1505865" y="4205258"/>
            <a:ext cx="83071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l-GR" altLang="el-GR" sz="2000">
                <a:solidFill>
                  <a:srgbClr val="000000"/>
                </a:solidFill>
                <a:cs typeface="Times New Roman" panose="02020603050405020304" pitchFamily="18" charset="0"/>
              </a:rPr>
              <a:t>π.χ. 1 </a:t>
            </a:r>
            <a:r>
              <a:rPr lang="en-US" altLang="el-GR" sz="2000">
                <a:solidFill>
                  <a:srgbClr val="000000"/>
                </a:solidFill>
                <a:cs typeface="Times New Roman" panose="02020603050405020304" pitchFamily="18" charset="0"/>
              </a:rPr>
              <a:t>mol</a:t>
            </a:r>
            <a:r>
              <a:rPr lang="el-GR" altLang="el-GR" sz="2000">
                <a:solidFill>
                  <a:srgbClr val="000000"/>
                </a:solidFill>
                <a:cs typeface="Times New Roman" panose="02020603050405020304" pitchFamily="18" charset="0"/>
              </a:rPr>
              <a:t> μορίων Ν</a:t>
            </a:r>
            <a:r>
              <a:rPr lang="el-GR" altLang="el-GR" sz="2000" baseline="-30000">
                <a:solidFill>
                  <a:srgbClr val="000000"/>
                </a:solidFill>
                <a:cs typeface="Times New Roman" panose="02020603050405020304" pitchFamily="18" charset="0"/>
              </a:rPr>
              <a:t>2</a:t>
            </a:r>
            <a:r>
              <a:rPr lang="el-GR" altLang="el-GR" sz="2000">
                <a:solidFill>
                  <a:srgbClr val="000000"/>
                </a:solidFill>
                <a:cs typeface="Times New Roman" panose="02020603050405020304" pitchFamily="18" charset="0"/>
              </a:rPr>
              <a:t> περιέχει 6,02·10</a:t>
            </a:r>
            <a:r>
              <a:rPr lang="el-GR" altLang="el-GR" sz="2000" baseline="30000">
                <a:solidFill>
                  <a:srgbClr val="000000"/>
                </a:solidFill>
                <a:cs typeface="Times New Roman" panose="02020603050405020304" pitchFamily="18" charset="0"/>
              </a:rPr>
              <a:t>23</a:t>
            </a:r>
            <a:r>
              <a:rPr lang="el-GR" altLang="el-GR" sz="2000">
                <a:solidFill>
                  <a:srgbClr val="000000"/>
                </a:solidFill>
                <a:cs typeface="Times New Roman" panose="02020603050405020304" pitchFamily="18" charset="0"/>
              </a:rPr>
              <a:t> μόρια και ζυγίζει 28 g  (</a:t>
            </a:r>
            <a:r>
              <a:rPr lang="el-GR" altLang="el-GR" sz="2000" i="1">
                <a:solidFill>
                  <a:srgbClr val="000000"/>
                </a:solidFill>
                <a:cs typeface="Times New Roman" panose="02020603050405020304" pitchFamily="18" charset="0"/>
              </a:rPr>
              <a:t>Μ</a:t>
            </a:r>
            <a:r>
              <a:rPr lang="el-GR" altLang="el-GR" sz="2000" baseline="-30000">
                <a:solidFill>
                  <a:srgbClr val="000000"/>
                </a:solidFill>
                <a:cs typeface="Times New Roman" panose="02020603050405020304" pitchFamily="18" charset="0"/>
              </a:rPr>
              <a:t>r </a:t>
            </a:r>
            <a:r>
              <a:rPr lang="el-GR" altLang="el-GR" sz="2000">
                <a:solidFill>
                  <a:srgbClr val="000000"/>
                </a:solidFill>
                <a:cs typeface="Times New Roman" panose="02020603050405020304" pitchFamily="18" charset="0"/>
              </a:rPr>
              <a:t>= 28)</a:t>
            </a:r>
            <a:endParaRPr lang="el-GR" altLang="el-GR" sz="2000">
              <a:solidFill>
                <a:srgbClr val="000000"/>
              </a:solidFill>
            </a:endParaRPr>
          </a:p>
        </p:txBody>
      </p:sp>
      <p:sp>
        <p:nvSpPr>
          <p:cNvPr id="125963" name="Rectangle 11">
            <a:extLst>
              <a:ext uri="{FF2B5EF4-FFF2-40B4-BE49-F238E27FC236}">
                <a16:creationId xmlns:a16="http://schemas.microsoft.com/office/drawing/2014/main" id="{F5A6920C-9108-42D8-BFB0-7C4D15C8A9EA}"/>
              </a:ext>
            </a:extLst>
          </p:cNvPr>
          <p:cNvSpPr>
            <a:spLocks noChangeArrowheads="1"/>
          </p:cNvSpPr>
          <p:nvPr/>
        </p:nvSpPr>
        <p:spPr bwMode="auto">
          <a:xfrm>
            <a:off x="1774826" y="4722783"/>
            <a:ext cx="836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l-GR" sz="2000">
                <a:solidFill>
                  <a:srgbClr val="000000"/>
                </a:solidFill>
                <a:cs typeface="Times New Roman" panose="02020603050405020304" pitchFamily="18" charset="0"/>
              </a:rPr>
              <a:t>και 1 </a:t>
            </a:r>
            <a:r>
              <a:rPr lang="en-US" altLang="el-GR" sz="2000">
                <a:solidFill>
                  <a:srgbClr val="000000"/>
                </a:solidFill>
                <a:cs typeface="Times New Roman" panose="02020603050405020304" pitchFamily="18" charset="0"/>
              </a:rPr>
              <a:t>mol</a:t>
            </a:r>
            <a:r>
              <a:rPr lang="en-GB" altLang="el-GR" sz="2000">
                <a:solidFill>
                  <a:srgbClr val="000000"/>
                </a:solidFill>
                <a:cs typeface="Times New Roman" panose="02020603050405020304" pitchFamily="18" charset="0"/>
              </a:rPr>
              <a:t> μορίων Η</a:t>
            </a:r>
            <a:r>
              <a:rPr lang="en-GB" altLang="el-GR" sz="2000" baseline="-30000">
                <a:solidFill>
                  <a:srgbClr val="000000"/>
                </a:solidFill>
                <a:cs typeface="Times New Roman" panose="02020603050405020304" pitchFamily="18" charset="0"/>
              </a:rPr>
              <a:t>2</a:t>
            </a:r>
            <a:r>
              <a:rPr lang="en-GB" altLang="el-GR" sz="2000">
                <a:solidFill>
                  <a:srgbClr val="000000"/>
                </a:solidFill>
                <a:cs typeface="Times New Roman" panose="02020603050405020304" pitchFamily="18" charset="0"/>
              </a:rPr>
              <a:t>Ο περιέχει 6,02·10</a:t>
            </a:r>
            <a:r>
              <a:rPr lang="en-GB" altLang="el-GR" sz="2000" baseline="30000">
                <a:solidFill>
                  <a:srgbClr val="000000"/>
                </a:solidFill>
                <a:cs typeface="Times New Roman" panose="02020603050405020304" pitchFamily="18" charset="0"/>
              </a:rPr>
              <a:t>23 </a:t>
            </a:r>
            <a:r>
              <a:rPr lang="en-GB" altLang="el-GR" sz="2000">
                <a:solidFill>
                  <a:srgbClr val="000000"/>
                </a:solidFill>
                <a:cs typeface="Times New Roman" panose="02020603050405020304" pitchFamily="18" charset="0"/>
              </a:rPr>
              <a:t>μόρια  και ζυγίζει 18 g (</a:t>
            </a:r>
            <a:r>
              <a:rPr lang="en-GB" altLang="el-GR" sz="2000" i="1">
                <a:solidFill>
                  <a:srgbClr val="000000"/>
                </a:solidFill>
                <a:cs typeface="Times New Roman" panose="02020603050405020304" pitchFamily="18" charset="0"/>
              </a:rPr>
              <a:t>Μ</a:t>
            </a:r>
            <a:r>
              <a:rPr lang="en-US" altLang="el-GR" sz="2000" baseline="-30000">
                <a:solidFill>
                  <a:srgbClr val="000000"/>
                </a:solidFill>
                <a:cs typeface="Times New Roman" panose="02020603050405020304" pitchFamily="18" charset="0"/>
              </a:rPr>
              <a:t>r</a:t>
            </a:r>
            <a:r>
              <a:rPr lang="en-GB" altLang="el-GR" sz="2000" baseline="-30000">
                <a:solidFill>
                  <a:srgbClr val="000000"/>
                </a:solidFill>
                <a:cs typeface="Times New Roman" panose="02020603050405020304" pitchFamily="18" charset="0"/>
              </a:rPr>
              <a:t> </a:t>
            </a:r>
            <a:r>
              <a:rPr lang="en-GB" altLang="el-GR" sz="2000">
                <a:solidFill>
                  <a:srgbClr val="000000"/>
                </a:solidFill>
                <a:cs typeface="Times New Roman" panose="02020603050405020304" pitchFamily="18" charset="0"/>
              </a:rPr>
              <a:t>=18)</a:t>
            </a:r>
            <a:r>
              <a:rPr lang="en-US" altLang="el-GR" sz="2000">
                <a:solidFill>
                  <a:srgbClr val="000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5960"/>
                                        </p:tgtEl>
                                        <p:attrNameLst>
                                          <p:attrName>style.visibility</p:attrName>
                                        </p:attrNameLst>
                                      </p:cBhvr>
                                      <p:to>
                                        <p:strVal val="visible"/>
                                      </p:to>
                                    </p:set>
                                    <p:animEffect transition="in" filter="checkerboard(across)">
                                      <p:cBhvr>
                                        <p:cTn id="7" dur="500"/>
                                        <p:tgtEl>
                                          <p:spTgt spid="1259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125957"/>
                                        </p:tgtEl>
                                        <p:attrNameLst>
                                          <p:attrName>style.visibility</p:attrName>
                                        </p:attrNameLst>
                                      </p:cBhvr>
                                      <p:to>
                                        <p:strVal val="visible"/>
                                      </p:to>
                                    </p:set>
                                    <p:animEffect transition="in" filter="box(out)">
                                      <p:cBhvr>
                                        <p:cTn id="12" dur="500"/>
                                        <p:tgtEl>
                                          <p:spTgt spid="12595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125961"/>
                                        </p:tgtEl>
                                        <p:attrNameLst>
                                          <p:attrName>style.visibility</p:attrName>
                                        </p:attrNameLst>
                                      </p:cBhvr>
                                      <p:to>
                                        <p:strVal val="visible"/>
                                      </p:to>
                                    </p:set>
                                    <p:animEffect transition="in" filter="strips(downRight)">
                                      <p:cBhvr>
                                        <p:cTn id="17" dur="500"/>
                                        <p:tgtEl>
                                          <p:spTgt spid="12596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125962"/>
                                        </p:tgtEl>
                                        <p:attrNameLst>
                                          <p:attrName>style.visibility</p:attrName>
                                        </p:attrNameLst>
                                      </p:cBhvr>
                                      <p:to>
                                        <p:strVal val="visible"/>
                                      </p:to>
                                    </p:set>
                                    <p:animEffect transition="in" filter="strips(downRight)">
                                      <p:cBhvr>
                                        <p:cTn id="22" dur="500"/>
                                        <p:tgtEl>
                                          <p:spTgt spid="12596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6" fill="hold" nodeType="clickEffect">
                                  <p:stCondLst>
                                    <p:cond delay="0"/>
                                  </p:stCondLst>
                                  <p:childTnLst>
                                    <p:set>
                                      <p:cBhvr>
                                        <p:cTn id="26" dur="1" fill="hold">
                                          <p:stCondLst>
                                            <p:cond delay="0"/>
                                          </p:stCondLst>
                                        </p:cTn>
                                        <p:tgtEl>
                                          <p:spTgt spid="125963">
                                            <p:txEl>
                                              <p:pRg st="0" end="0"/>
                                            </p:txEl>
                                          </p:spTgt>
                                        </p:tgtEl>
                                        <p:attrNameLst>
                                          <p:attrName>style.visibility</p:attrName>
                                        </p:attrNameLst>
                                      </p:cBhvr>
                                      <p:to>
                                        <p:strVal val="visible"/>
                                      </p:to>
                                    </p:set>
                                    <p:animEffect transition="in" filter="strips(downRight)">
                                      <p:cBhvr>
                                        <p:cTn id="27" dur="500"/>
                                        <p:tgtEl>
                                          <p:spTgt spid="125963">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2" presetClass="entr" presetSubtype="0" fill="hold" nodeType="clickEffect">
                                  <p:stCondLst>
                                    <p:cond delay="0"/>
                                  </p:stCondLst>
                                  <p:childTnLst>
                                    <p:set>
                                      <p:cBhvr>
                                        <p:cTn id="31" dur="1" fill="hold">
                                          <p:stCondLst>
                                            <p:cond delay="0"/>
                                          </p:stCondLst>
                                        </p:cTn>
                                        <p:tgtEl>
                                          <p:spTgt spid="125959"/>
                                        </p:tgtEl>
                                        <p:attrNameLst>
                                          <p:attrName>style.visibility</p:attrName>
                                        </p:attrNameLst>
                                      </p:cBhvr>
                                      <p:to>
                                        <p:strVal val="visible"/>
                                      </p:to>
                                    </p:set>
                                    <p:animScale>
                                      <p:cBhvr>
                                        <p:cTn id="32" dur="1000" decel="50000" fill="hold">
                                          <p:stCondLst>
                                            <p:cond delay="0"/>
                                          </p:stCondLst>
                                        </p:cTn>
                                        <p:tgtEl>
                                          <p:spTgt spid="12595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125959"/>
                                        </p:tgtEl>
                                        <p:attrNameLst>
                                          <p:attrName>ppt_x</p:attrName>
                                          <p:attrName>ppt_y</p:attrName>
                                        </p:attrNameLst>
                                      </p:cBhvr>
                                    </p:animMotion>
                                    <p:animEffect transition="in" filter="fade">
                                      <p:cBhvr>
                                        <p:cTn id="34" dur="1000"/>
                                        <p:tgtEl>
                                          <p:spTgt spid="1259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60" grpId="0"/>
      <p:bldP spid="125961" grpId="0" animBg="1"/>
      <p:bldP spid="12596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Object 2">
            <a:extLst>
              <a:ext uri="{FF2B5EF4-FFF2-40B4-BE49-F238E27FC236}">
                <a16:creationId xmlns:a16="http://schemas.microsoft.com/office/drawing/2014/main" id="{E715863F-B60A-44D6-B92A-9E037E351FE9}"/>
              </a:ext>
            </a:extLst>
          </p:cNvPr>
          <p:cNvGraphicFramePr>
            <a:graphicFrameLocks noChangeAspect="1"/>
          </p:cNvGraphicFramePr>
          <p:nvPr/>
        </p:nvGraphicFramePr>
        <p:xfrm>
          <a:off x="8393114" y="260351"/>
          <a:ext cx="2054225" cy="2663825"/>
        </p:xfrm>
        <a:graphic>
          <a:graphicData uri="http://schemas.openxmlformats.org/presentationml/2006/ole">
            <mc:AlternateContent xmlns:mc="http://schemas.openxmlformats.org/markup-compatibility/2006">
              <mc:Choice xmlns:v="urn:schemas-microsoft-com:vml" Requires="v">
                <p:oleObj spid="_x0000_s4099" r:id="rId3" imgW="2390476" imgH="3095238" progId="MSPhotoEd.3">
                  <p:embed/>
                </p:oleObj>
              </mc:Choice>
              <mc:Fallback>
                <p:oleObj r:id="rId3" imgW="2390476" imgH="3095238" progId="MSPhotoEd.3">
                  <p:embed/>
                  <p:pic>
                    <p:nvPicPr>
                      <p:cNvPr id="48130" name="Object 2">
                        <a:extLst>
                          <a:ext uri="{FF2B5EF4-FFF2-40B4-BE49-F238E27FC236}">
                            <a16:creationId xmlns:a16="http://schemas.microsoft.com/office/drawing/2014/main" id="{E715863F-B60A-44D6-B92A-9E037E351F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3114" y="260351"/>
                        <a:ext cx="2054225" cy="2663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8131" name="Rectangle 3">
            <a:extLst>
              <a:ext uri="{FF2B5EF4-FFF2-40B4-BE49-F238E27FC236}">
                <a16:creationId xmlns:a16="http://schemas.microsoft.com/office/drawing/2014/main" id="{B270282D-929E-415B-95CE-9CBFA5F571E9}"/>
              </a:ext>
            </a:extLst>
          </p:cNvPr>
          <p:cNvSpPr>
            <a:spLocks noChangeArrowheads="1"/>
          </p:cNvSpPr>
          <p:nvPr/>
        </p:nvSpPr>
        <p:spPr bwMode="auto">
          <a:xfrm>
            <a:off x="2063751" y="331144"/>
            <a:ext cx="43497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l-GR" sz="2400" b="1">
                <a:solidFill>
                  <a:srgbClr val="0033CC"/>
                </a:solidFill>
                <a:cs typeface="Times New Roman" panose="02020603050405020304" pitchFamily="18" charset="0"/>
              </a:rPr>
              <a:t>Γραμμομοριακός όγκος (</a:t>
            </a:r>
            <a:r>
              <a:rPr lang="en-US" altLang="el-GR" sz="2400" b="1" i="1">
                <a:solidFill>
                  <a:srgbClr val="0033CC"/>
                </a:solidFill>
                <a:cs typeface="Times New Roman" panose="02020603050405020304" pitchFamily="18" charset="0"/>
              </a:rPr>
              <a:t>V</a:t>
            </a:r>
            <a:r>
              <a:rPr lang="en-US" altLang="el-GR" sz="2400" b="1" baseline="-30000">
                <a:solidFill>
                  <a:srgbClr val="0033CC"/>
                </a:solidFill>
                <a:cs typeface="Times New Roman" panose="02020603050405020304" pitchFamily="18" charset="0"/>
              </a:rPr>
              <a:t>m</a:t>
            </a:r>
            <a:r>
              <a:rPr lang="en-GB" altLang="el-GR" sz="2400" b="1">
                <a:solidFill>
                  <a:srgbClr val="0033CC"/>
                </a:solidFill>
                <a:cs typeface="Times New Roman" panose="02020603050405020304" pitchFamily="18" charset="0"/>
              </a:rPr>
              <a:t>)</a:t>
            </a:r>
            <a:r>
              <a:rPr lang="en-US" altLang="el-GR" sz="1600" b="1">
                <a:solidFill>
                  <a:srgbClr val="000000"/>
                </a:solidFill>
              </a:rPr>
              <a:t> </a:t>
            </a:r>
          </a:p>
        </p:txBody>
      </p:sp>
      <p:sp>
        <p:nvSpPr>
          <p:cNvPr id="126980" name="Rectangle 4">
            <a:extLst>
              <a:ext uri="{FF2B5EF4-FFF2-40B4-BE49-F238E27FC236}">
                <a16:creationId xmlns:a16="http://schemas.microsoft.com/office/drawing/2014/main" id="{02B3A7A2-C792-4E7D-A85E-677CCF7886CB}"/>
              </a:ext>
            </a:extLst>
          </p:cNvPr>
          <p:cNvSpPr>
            <a:spLocks noChangeArrowheads="1"/>
          </p:cNvSpPr>
          <p:nvPr/>
        </p:nvSpPr>
        <p:spPr bwMode="auto">
          <a:xfrm>
            <a:off x="1919288" y="981076"/>
            <a:ext cx="61214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US" altLang="el-GR" b="1">
                <a:solidFill>
                  <a:srgbClr val="000000"/>
                </a:solidFill>
                <a:cs typeface="Times New Roman" panose="02020603050405020304" pitchFamily="18" charset="0"/>
              </a:rPr>
              <a:t>O</a:t>
            </a:r>
            <a:r>
              <a:rPr lang="en-GB" altLang="el-GR" b="1">
                <a:solidFill>
                  <a:srgbClr val="000000"/>
                </a:solidFill>
                <a:cs typeface="Times New Roman" panose="02020603050405020304" pitchFamily="18" charset="0"/>
              </a:rPr>
              <a:t> Ιταλός φυσικός </a:t>
            </a:r>
            <a:r>
              <a:rPr lang="en-US" altLang="el-GR" b="1">
                <a:solidFill>
                  <a:srgbClr val="000000"/>
                </a:solidFill>
                <a:cs typeface="Times New Roman" panose="02020603050405020304" pitchFamily="18" charset="0"/>
              </a:rPr>
              <a:t>Avogadro</a:t>
            </a:r>
            <a:r>
              <a:rPr lang="en-GB" altLang="el-GR" b="1">
                <a:solidFill>
                  <a:srgbClr val="000000"/>
                </a:solidFill>
                <a:cs typeface="Times New Roman" panose="02020603050405020304" pitchFamily="18" charset="0"/>
              </a:rPr>
              <a:t> διατύπωσε το 1811 την ομώνυμη υπόθεση (ή αρχή ή νόμο) στην προσπάθειά του να ερμηνεύσει το νόμο </a:t>
            </a:r>
            <a:r>
              <a:rPr lang="en-US" altLang="el-GR" b="1">
                <a:solidFill>
                  <a:srgbClr val="000000"/>
                </a:solidFill>
                <a:cs typeface="Times New Roman" panose="02020603050405020304" pitchFamily="18" charset="0"/>
              </a:rPr>
              <a:t>Gay</a:t>
            </a:r>
            <a:r>
              <a:rPr lang="en-GB" altLang="el-GR" b="1">
                <a:solidFill>
                  <a:srgbClr val="000000"/>
                </a:solidFill>
                <a:cs typeface="Times New Roman" panose="02020603050405020304" pitchFamily="18" charset="0"/>
              </a:rPr>
              <a:t>-</a:t>
            </a:r>
            <a:r>
              <a:rPr lang="en-US" altLang="el-GR" b="1">
                <a:solidFill>
                  <a:srgbClr val="000000"/>
                </a:solidFill>
                <a:cs typeface="Times New Roman" panose="02020603050405020304" pitchFamily="18" charset="0"/>
              </a:rPr>
              <a:t>Lussac</a:t>
            </a:r>
            <a:r>
              <a:rPr lang="en-GB" altLang="el-GR" b="1">
                <a:solidFill>
                  <a:srgbClr val="000000"/>
                </a:solidFill>
                <a:cs typeface="Times New Roman" panose="02020603050405020304" pitchFamily="18" charset="0"/>
              </a:rPr>
              <a:t>, ο οποίος αναφέρεται στην αναλογία όγκων που έχουν τα αέρια, όταν ενώνονται. Σύμφωνα με την υπόθεση αυτή:</a:t>
            </a:r>
            <a:r>
              <a:rPr lang="en-US" altLang="el-GR" b="1">
                <a:solidFill>
                  <a:srgbClr val="000000"/>
                </a:solidFill>
              </a:rPr>
              <a:t> </a:t>
            </a:r>
          </a:p>
        </p:txBody>
      </p:sp>
      <p:sp>
        <p:nvSpPr>
          <p:cNvPr id="126981" name="Rectangle 5">
            <a:extLst>
              <a:ext uri="{FF2B5EF4-FFF2-40B4-BE49-F238E27FC236}">
                <a16:creationId xmlns:a16="http://schemas.microsoft.com/office/drawing/2014/main" id="{080CBDEF-F05C-4E1E-A25D-C5D938E7854B}"/>
              </a:ext>
            </a:extLst>
          </p:cNvPr>
          <p:cNvSpPr>
            <a:spLocks noChangeArrowheads="1"/>
          </p:cNvSpPr>
          <p:nvPr/>
        </p:nvSpPr>
        <p:spPr bwMode="auto">
          <a:xfrm>
            <a:off x="1919288" y="3213101"/>
            <a:ext cx="7993062"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GB" altLang="el-GR" b="1" i="1">
                <a:solidFill>
                  <a:srgbClr val="000000"/>
                </a:solidFill>
                <a:cs typeface="Times New Roman" panose="02020603050405020304" pitchFamily="18" charset="0"/>
              </a:rPr>
              <a:t>Ίσοι όγκοι αερίων ή ατμών στις ίδιες συνθήκες θερμοκρασίας και πίεσης περιέχουν τον ίδιο αριθμό μορίων. Ισχύει και το αντίστροφο, δηλαδή ίσοι αριθμοί μορίων ή ατμών που βρίσκονται στις ίδιες συνθήκες θερμοκρασίας και πίεσης καταλαμβάνουν τον ίδιο όγκο.</a:t>
            </a:r>
            <a:r>
              <a:rPr lang="en-US" altLang="el-GR" b="1">
                <a:solidFill>
                  <a:srgbClr val="000000"/>
                </a:solidFill>
              </a:rPr>
              <a:t> </a:t>
            </a:r>
          </a:p>
        </p:txBody>
      </p:sp>
      <p:sp>
        <p:nvSpPr>
          <p:cNvPr id="126982" name="Text Box 6">
            <a:extLst>
              <a:ext uri="{FF2B5EF4-FFF2-40B4-BE49-F238E27FC236}">
                <a16:creationId xmlns:a16="http://schemas.microsoft.com/office/drawing/2014/main" id="{98CA99DF-5833-4635-873D-09F3B3B159E5}"/>
              </a:ext>
            </a:extLst>
          </p:cNvPr>
          <p:cNvSpPr txBox="1">
            <a:spLocks noChangeArrowheads="1"/>
          </p:cNvSpPr>
          <p:nvPr/>
        </p:nvSpPr>
        <p:spPr bwMode="auto">
          <a:xfrm>
            <a:off x="4872038" y="4868864"/>
            <a:ext cx="3384550" cy="504825"/>
          </a:xfrm>
          <a:prstGeom prst="rect">
            <a:avLst/>
          </a:prstGeom>
          <a:solidFill>
            <a:srgbClr val="FFD2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ts val="600"/>
              </a:spcBef>
              <a:spcAft>
                <a:spcPct val="0"/>
              </a:spcAft>
            </a:pPr>
            <a:r>
              <a:rPr lang="en-US" altLang="el-GR" sz="2400" i="1">
                <a:solidFill>
                  <a:srgbClr val="000000"/>
                </a:solidFill>
              </a:rPr>
              <a:t>N</a:t>
            </a:r>
            <a:r>
              <a:rPr lang="en-US" altLang="el-GR" sz="2400" baseline="-25000">
                <a:solidFill>
                  <a:srgbClr val="000000"/>
                </a:solidFill>
              </a:rPr>
              <a:t>A</a:t>
            </a:r>
            <a:r>
              <a:rPr lang="en-US" altLang="el-GR" sz="2400">
                <a:solidFill>
                  <a:srgbClr val="000000"/>
                </a:solidFill>
              </a:rPr>
              <a:t> = 6,02·10</a:t>
            </a:r>
            <a:r>
              <a:rPr lang="en-US" altLang="el-GR" sz="2400" baseline="30000">
                <a:solidFill>
                  <a:srgbClr val="000000"/>
                </a:solidFill>
              </a:rPr>
              <a:t>23 </a:t>
            </a:r>
            <a:r>
              <a:rPr lang="en-US" altLang="el-GR" sz="2400">
                <a:solidFill>
                  <a:srgbClr val="000000"/>
                </a:solidFill>
              </a:rPr>
              <a:t>mol</a:t>
            </a:r>
            <a:r>
              <a:rPr lang="en-US" altLang="el-GR" sz="2400" baseline="30000">
                <a:solidFill>
                  <a:srgbClr val="000000"/>
                </a:solidFill>
              </a:rPr>
              <a:t>-1</a:t>
            </a:r>
            <a:endParaRPr lang="en-US" altLang="el-GR" sz="2400">
              <a:solidFill>
                <a:srgbClr val="000000"/>
              </a:solidFill>
            </a:endParaRPr>
          </a:p>
        </p:txBody>
      </p:sp>
      <p:sp>
        <p:nvSpPr>
          <p:cNvPr id="126983" name="Rectangle 7">
            <a:extLst>
              <a:ext uri="{FF2B5EF4-FFF2-40B4-BE49-F238E27FC236}">
                <a16:creationId xmlns:a16="http://schemas.microsoft.com/office/drawing/2014/main" id="{87366035-9B84-48E1-9366-EA1D65536C13}"/>
              </a:ext>
            </a:extLst>
          </p:cNvPr>
          <p:cNvSpPr>
            <a:spLocks noChangeArrowheads="1"/>
          </p:cNvSpPr>
          <p:nvPr/>
        </p:nvSpPr>
        <p:spPr bwMode="auto">
          <a:xfrm>
            <a:off x="2063751" y="5510204"/>
            <a:ext cx="79930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GB" altLang="el-GR" b="1" i="1">
                <a:solidFill>
                  <a:srgbClr val="000000"/>
                </a:solidFill>
                <a:cs typeface="Times New Roman" panose="02020603050405020304" pitchFamily="18" charset="0"/>
              </a:rPr>
              <a:t>Γραμμομοριακός όγκος (</a:t>
            </a:r>
            <a:r>
              <a:rPr lang="en-US" altLang="el-GR" b="1" i="1">
                <a:solidFill>
                  <a:srgbClr val="000000"/>
                </a:solidFill>
                <a:cs typeface="Times New Roman" panose="02020603050405020304" pitchFamily="18" charset="0"/>
              </a:rPr>
              <a:t>V</a:t>
            </a:r>
            <a:r>
              <a:rPr lang="en-US" altLang="el-GR" b="1" i="1" baseline="-30000">
                <a:solidFill>
                  <a:srgbClr val="000000"/>
                </a:solidFill>
                <a:cs typeface="Times New Roman" panose="02020603050405020304" pitchFamily="18" charset="0"/>
              </a:rPr>
              <a:t>m</a:t>
            </a:r>
            <a:r>
              <a:rPr lang="en-GB" altLang="el-GR" b="1" i="1">
                <a:solidFill>
                  <a:srgbClr val="000000"/>
                </a:solidFill>
                <a:cs typeface="Times New Roman" panose="02020603050405020304" pitchFamily="18" charset="0"/>
              </a:rPr>
              <a:t>) αερίου ονομάζεται ο όγκος που καταλαμβάνει το 1 mol αυτού, σε ορισμένες συνθήκες θερμοκρασίας και πίεσης.</a:t>
            </a:r>
            <a:r>
              <a:rPr lang="en-US" altLang="el-GR" sz="2000" b="1">
                <a:solidFill>
                  <a:srgbClr val="000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6980"/>
                                        </p:tgtEl>
                                        <p:attrNameLst>
                                          <p:attrName>style.visibility</p:attrName>
                                        </p:attrNameLst>
                                      </p:cBhvr>
                                      <p:to>
                                        <p:strVal val="visible"/>
                                      </p:to>
                                    </p:set>
                                    <p:animEffect transition="in" filter="checkerboard(across)">
                                      <p:cBhvr>
                                        <p:cTn id="7" dur="500"/>
                                        <p:tgtEl>
                                          <p:spTgt spid="1269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6981"/>
                                        </p:tgtEl>
                                        <p:attrNameLst>
                                          <p:attrName>style.visibility</p:attrName>
                                        </p:attrNameLst>
                                      </p:cBhvr>
                                      <p:to>
                                        <p:strVal val="visible"/>
                                      </p:to>
                                    </p:set>
                                    <p:animEffect transition="in" filter="checkerboard(across)">
                                      <p:cBhvr>
                                        <p:cTn id="12" dur="500"/>
                                        <p:tgtEl>
                                          <p:spTgt spid="12698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698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126983"/>
                                        </p:tgtEl>
                                        <p:attrNameLst>
                                          <p:attrName>style.visibility</p:attrName>
                                        </p:attrNameLst>
                                      </p:cBhvr>
                                      <p:to>
                                        <p:strVal val="visible"/>
                                      </p:to>
                                    </p:set>
                                    <p:animEffect transition="in" filter="strips(downRight)">
                                      <p:cBhvr>
                                        <p:cTn id="21" dur="500"/>
                                        <p:tgtEl>
                                          <p:spTgt spid="1269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0" grpId="0"/>
      <p:bldP spid="126981" grpId="0"/>
      <p:bldP spid="126982" grpId="0" animBg="1"/>
      <p:bldP spid="12698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EBA98551-DE4D-4765-8484-CC3E3EA87CA5}"/>
              </a:ext>
            </a:extLst>
          </p:cNvPr>
          <p:cNvSpPr>
            <a:spLocks noChangeArrowheads="1"/>
          </p:cNvSpPr>
          <p:nvPr/>
        </p:nvSpPr>
        <p:spPr bwMode="auto">
          <a:xfrm>
            <a:off x="1774826" y="1157289"/>
            <a:ext cx="626586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GB" altLang="el-GR" b="1">
                <a:solidFill>
                  <a:srgbClr val="000000"/>
                </a:solidFill>
                <a:cs typeface="Times New Roman" panose="02020603050405020304" pitchFamily="18" charset="0"/>
              </a:rPr>
              <a:t>Σε πρότυπες συνθήκες πίεσης και θερμοκρασίας, </a:t>
            </a:r>
            <a:r>
              <a:rPr lang="en-US" altLang="el-GR" b="1">
                <a:solidFill>
                  <a:srgbClr val="000000"/>
                </a:solidFill>
                <a:cs typeface="Times New Roman" panose="02020603050405020304" pitchFamily="18" charset="0"/>
              </a:rPr>
              <a:t>STP</a:t>
            </a:r>
            <a:r>
              <a:rPr lang="en-GB" altLang="el-GR" b="1">
                <a:solidFill>
                  <a:srgbClr val="000000"/>
                </a:solidFill>
                <a:cs typeface="Times New Roman" panose="02020603050405020304" pitchFamily="18" charset="0"/>
              </a:rPr>
              <a:t>, δηλαδή, σε θερμοκρασία 0 </a:t>
            </a:r>
            <a:r>
              <a:rPr lang="en-GB" altLang="el-GR" b="1">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GB" altLang="el-GR" b="1">
                <a:solidFill>
                  <a:srgbClr val="000000"/>
                </a:solidFill>
                <a:cs typeface="Times New Roman" panose="02020603050405020304" pitchFamily="18" charset="0"/>
              </a:rPr>
              <a:t>C (ή 273 Κ) και πίεση 1 </a:t>
            </a:r>
            <a:r>
              <a:rPr lang="en-US" altLang="el-GR" b="1">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atm</a:t>
            </a:r>
            <a:r>
              <a:rPr lang="en-GB" altLang="el-GR" b="1">
                <a:solidFill>
                  <a:srgbClr val="000000"/>
                </a:solidFill>
                <a:latin typeface="Times New Roman" panose="02020603050405020304" pitchFamily="18" charset="0"/>
                <a:cs typeface="Times New Roman" panose="02020603050405020304" pitchFamily="18" charset="0"/>
                <a:sym typeface="Symbol" panose="05050102010706020507" pitchFamily="18" charset="2"/>
              </a:rPr>
              <a:t> (760</a:t>
            </a:r>
            <a:r>
              <a:rPr lang="en-US" altLang="el-GR" b="1">
                <a:solidFill>
                  <a:srgbClr val="000000"/>
                </a:solidFill>
                <a:latin typeface="Times New Roman" panose="02020603050405020304" pitchFamily="18" charset="0"/>
                <a:cs typeface="Times New Roman" panose="02020603050405020304" pitchFamily="18" charset="0"/>
                <a:sym typeface="Symbol" panose="05050102010706020507" pitchFamily="18" charset="2"/>
              </a:rPr>
              <a:t>mmHg</a:t>
            </a:r>
            <a:r>
              <a:rPr lang="en-GB" altLang="el-GR" b="1">
                <a:solidFill>
                  <a:srgbClr val="000000"/>
                </a:solidFill>
                <a:latin typeface="Times New Roman" panose="02020603050405020304" pitchFamily="18" charset="0"/>
                <a:cs typeface="Times New Roman" panose="02020603050405020304" pitchFamily="18" charset="0"/>
                <a:sym typeface="Symbol" panose="05050102010706020507" pitchFamily="18" charset="2"/>
              </a:rPr>
              <a:t>), ο γραμμομοριακός όγκος των αερίων βρέθηκε πειραματικά ίσος με 22,4 </a:t>
            </a:r>
            <a:r>
              <a:rPr lang="en-US" altLang="el-GR" b="1">
                <a:solidFill>
                  <a:srgbClr val="000000"/>
                </a:solidFill>
                <a:latin typeface="Times New Roman" panose="02020603050405020304" pitchFamily="18" charset="0"/>
                <a:cs typeface="Times New Roman" panose="02020603050405020304" pitchFamily="18" charset="0"/>
                <a:sym typeface="Symbol" panose="05050102010706020507" pitchFamily="18" charset="2"/>
              </a:rPr>
              <a:t>L</a:t>
            </a:r>
            <a:r>
              <a:rPr lang="en-GB" altLang="el-GR" b="1">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GB" altLang="el-GR" b="1">
                <a:solidFill>
                  <a:srgbClr val="000000"/>
                </a:solidFill>
                <a:sym typeface="Symbol" panose="05050102010706020507" pitchFamily="18" charset="2"/>
              </a:rPr>
              <a:t> </a:t>
            </a:r>
          </a:p>
        </p:txBody>
      </p:sp>
      <p:graphicFrame>
        <p:nvGraphicFramePr>
          <p:cNvPr id="49154" name="Object 3">
            <a:extLst>
              <a:ext uri="{FF2B5EF4-FFF2-40B4-BE49-F238E27FC236}">
                <a16:creationId xmlns:a16="http://schemas.microsoft.com/office/drawing/2014/main" id="{2B981DDD-BA6D-43A2-A5D6-7FAB834E6C5F}"/>
              </a:ext>
            </a:extLst>
          </p:cNvPr>
          <p:cNvGraphicFramePr>
            <a:graphicFrameLocks noChangeAspect="1"/>
          </p:cNvGraphicFramePr>
          <p:nvPr/>
        </p:nvGraphicFramePr>
        <p:xfrm>
          <a:off x="8393114" y="260351"/>
          <a:ext cx="2054225" cy="2663825"/>
        </p:xfrm>
        <a:graphic>
          <a:graphicData uri="http://schemas.openxmlformats.org/presentationml/2006/ole">
            <mc:AlternateContent xmlns:mc="http://schemas.openxmlformats.org/markup-compatibility/2006">
              <mc:Choice xmlns:v="urn:schemas-microsoft-com:vml" Requires="v">
                <p:oleObj spid="_x0000_s5124" r:id="rId3" imgW="2390476" imgH="3095238" progId="MSPhotoEd.3">
                  <p:embed/>
                </p:oleObj>
              </mc:Choice>
              <mc:Fallback>
                <p:oleObj r:id="rId3" imgW="2390476" imgH="3095238" progId="MSPhotoEd.3">
                  <p:embed/>
                  <p:pic>
                    <p:nvPicPr>
                      <p:cNvPr id="49154" name="Object 3">
                        <a:extLst>
                          <a:ext uri="{FF2B5EF4-FFF2-40B4-BE49-F238E27FC236}">
                            <a16:creationId xmlns:a16="http://schemas.microsoft.com/office/drawing/2014/main" id="{2B981DDD-BA6D-43A2-A5D6-7FAB834E6C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3114" y="260351"/>
                        <a:ext cx="2054225" cy="2663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7" name="Rectangle 4">
            <a:extLst>
              <a:ext uri="{FF2B5EF4-FFF2-40B4-BE49-F238E27FC236}">
                <a16:creationId xmlns:a16="http://schemas.microsoft.com/office/drawing/2014/main" id="{1AF19FE1-CE7A-4409-9E9C-F958A7967292}"/>
              </a:ext>
            </a:extLst>
          </p:cNvPr>
          <p:cNvSpPr>
            <a:spLocks noChangeArrowheads="1"/>
          </p:cNvSpPr>
          <p:nvPr/>
        </p:nvSpPr>
        <p:spPr bwMode="auto">
          <a:xfrm>
            <a:off x="2063751" y="331144"/>
            <a:ext cx="43497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l-GR" sz="2400" b="1">
                <a:solidFill>
                  <a:srgbClr val="0033CC"/>
                </a:solidFill>
                <a:cs typeface="Times New Roman" panose="02020603050405020304" pitchFamily="18" charset="0"/>
              </a:rPr>
              <a:t>Γραμμομοριακός όγκος (</a:t>
            </a:r>
            <a:r>
              <a:rPr lang="en-US" altLang="el-GR" sz="2400" b="1" i="1">
                <a:solidFill>
                  <a:srgbClr val="0033CC"/>
                </a:solidFill>
                <a:cs typeface="Times New Roman" panose="02020603050405020304" pitchFamily="18" charset="0"/>
              </a:rPr>
              <a:t>V</a:t>
            </a:r>
            <a:r>
              <a:rPr lang="en-US" altLang="el-GR" sz="2400" b="1" baseline="-30000">
                <a:solidFill>
                  <a:srgbClr val="0033CC"/>
                </a:solidFill>
                <a:cs typeface="Times New Roman" panose="02020603050405020304" pitchFamily="18" charset="0"/>
              </a:rPr>
              <a:t>m</a:t>
            </a:r>
            <a:r>
              <a:rPr lang="en-GB" altLang="el-GR" sz="2400" b="1">
                <a:solidFill>
                  <a:srgbClr val="0033CC"/>
                </a:solidFill>
                <a:cs typeface="Times New Roman" panose="02020603050405020304" pitchFamily="18" charset="0"/>
              </a:rPr>
              <a:t>)</a:t>
            </a:r>
            <a:r>
              <a:rPr lang="en-US" altLang="el-GR" sz="1600" b="1">
                <a:solidFill>
                  <a:srgbClr val="000000"/>
                </a:solidFill>
              </a:rPr>
              <a:t> </a:t>
            </a:r>
          </a:p>
        </p:txBody>
      </p:sp>
      <p:sp>
        <p:nvSpPr>
          <p:cNvPr id="128005" name="Text Box 5">
            <a:extLst>
              <a:ext uri="{FF2B5EF4-FFF2-40B4-BE49-F238E27FC236}">
                <a16:creationId xmlns:a16="http://schemas.microsoft.com/office/drawing/2014/main" id="{2A9658D4-DC7D-4D48-B594-4B470E0F9CB1}"/>
              </a:ext>
            </a:extLst>
          </p:cNvPr>
          <p:cNvSpPr txBox="1">
            <a:spLocks noChangeArrowheads="1"/>
          </p:cNvSpPr>
          <p:nvPr/>
        </p:nvSpPr>
        <p:spPr bwMode="auto">
          <a:xfrm>
            <a:off x="2135188" y="2852739"/>
            <a:ext cx="5903912" cy="504825"/>
          </a:xfrm>
          <a:prstGeom prst="rect">
            <a:avLst/>
          </a:prstGeom>
          <a:solidFill>
            <a:srgbClr val="FFD2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ts val="300"/>
              </a:spcBef>
              <a:spcAft>
                <a:spcPct val="0"/>
              </a:spcAft>
            </a:pPr>
            <a:r>
              <a:rPr lang="en-US" altLang="el-GR" sz="2400" b="1" i="1">
                <a:solidFill>
                  <a:srgbClr val="000000"/>
                </a:solidFill>
              </a:rPr>
              <a:t>V</a:t>
            </a:r>
            <a:r>
              <a:rPr lang="en-US" altLang="el-GR" sz="2400" b="1" baseline="-25000">
                <a:solidFill>
                  <a:srgbClr val="000000"/>
                </a:solidFill>
              </a:rPr>
              <a:t>m</a:t>
            </a:r>
            <a:r>
              <a:rPr lang="el-GR" altLang="el-GR" sz="2400" b="1">
                <a:solidFill>
                  <a:srgbClr val="000000"/>
                </a:solidFill>
              </a:rPr>
              <a:t> = 22,4 </a:t>
            </a:r>
            <a:r>
              <a:rPr lang="en-US" altLang="el-GR" sz="2400" b="1">
                <a:solidFill>
                  <a:srgbClr val="000000"/>
                </a:solidFill>
              </a:rPr>
              <a:t>L</a:t>
            </a:r>
            <a:r>
              <a:rPr lang="el-GR" altLang="el-GR" sz="2400" b="1">
                <a:solidFill>
                  <a:srgbClr val="000000"/>
                </a:solidFill>
              </a:rPr>
              <a:t> </a:t>
            </a:r>
            <a:r>
              <a:rPr lang="en-US" altLang="el-GR" sz="2400" b="1">
                <a:solidFill>
                  <a:srgbClr val="000000"/>
                </a:solidFill>
              </a:rPr>
              <a:t>mol</a:t>
            </a:r>
            <a:r>
              <a:rPr lang="el-GR" altLang="el-GR" sz="2400" b="1">
                <a:solidFill>
                  <a:srgbClr val="000000"/>
                </a:solidFill>
              </a:rPr>
              <a:t> </a:t>
            </a:r>
            <a:r>
              <a:rPr lang="el-GR" altLang="el-GR" sz="2400" b="1" baseline="30000">
                <a:solidFill>
                  <a:srgbClr val="000000"/>
                </a:solidFill>
              </a:rPr>
              <a:t>-1</a:t>
            </a:r>
            <a:r>
              <a:rPr lang="el-GR" altLang="el-GR" sz="2400" b="1">
                <a:solidFill>
                  <a:srgbClr val="000000"/>
                </a:solidFill>
              </a:rPr>
              <a:t>  σε   </a:t>
            </a:r>
            <a:r>
              <a:rPr lang="en-US" altLang="el-GR" sz="2400" b="1">
                <a:solidFill>
                  <a:srgbClr val="000000"/>
                </a:solidFill>
              </a:rPr>
              <a:t>STP</a:t>
            </a:r>
            <a:r>
              <a:rPr lang="el-GR" altLang="el-GR" sz="2400" b="1">
                <a:solidFill>
                  <a:srgbClr val="000000"/>
                </a:solidFill>
              </a:rPr>
              <a:t> συνθήκες</a:t>
            </a:r>
            <a:endParaRPr lang="en-US" altLang="el-GR" sz="2400" b="1">
              <a:solidFill>
                <a:srgbClr val="000000"/>
              </a:solidFill>
            </a:endParaRPr>
          </a:p>
        </p:txBody>
      </p:sp>
      <p:graphicFrame>
        <p:nvGraphicFramePr>
          <p:cNvPr id="128006" name="Object 6">
            <a:extLst>
              <a:ext uri="{FF2B5EF4-FFF2-40B4-BE49-F238E27FC236}">
                <a16:creationId xmlns:a16="http://schemas.microsoft.com/office/drawing/2014/main" id="{865036A7-F7C4-4646-ABF3-95FE848EBD91}"/>
              </a:ext>
            </a:extLst>
          </p:cNvPr>
          <p:cNvGraphicFramePr>
            <a:graphicFrameLocks noChangeAspect="1"/>
          </p:cNvGraphicFramePr>
          <p:nvPr/>
        </p:nvGraphicFramePr>
        <p:xfrm>
          <a:off x="4079876" y="3573464"/>
          <a:ext cx="4405313" cy="2852737"/>
        </p:xfrm>
        <a:graphic>
          <a:graphicData uri="http://schemas.openxmlformats.org/presentationml/2006/ole">
            <mc:AlternateContent xmlns:mc="http://schemas.openxmlformats.org/markup-compatibility/2006">
              <mc:Choice xmlns:v="urn:schemas-microsoft-com:vml" Requires="v">
                <p:oleObj spid="_x0000_s5125" name="Picture" r:id="rId5" imgW="4496400" imgH="2852280" progId="Word.Picture.8">
                  <p:embed/>
                </p:oleObj>
              </mc:Choice>
              <mc:Fallback>
                <p:oleObj name="Picture" r:id="rId5" imgW="4496400" imgH="2852280" progId="Word.Picture.8">
                  <p:embed/>
                  <p:pic>
                    <p:nvPicPr>
                      <p:cNvPr id="128006" name="Object 6">
                        <a:extLst>
                          <a:ext uri="{FF2B5EF4-FFF2-40B4-BE49-F238E27FC236}">
                            <a16:creationId xmlns:a16="http://schemas.microsoft.com/office/drawing/2014/main" id="{865036A7-F7C4-4646-ABF3-95FE848EBD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9876" y="3573464"/>
                        <a:ext cx="4405313" cy="2852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8002"/>
                                        </p:tgtEl>
                                        <p:attrNameLst>
                                          <p:attrName>style.visibility</p:attrName>
                                        </p:attrNameLst>
                                      </p:cBhvr>
                                      <p:to>
                                        <p:strVal val="visible"/>
                                      </p:to>
                                    </p:set>
                                    <p:animEffect transition="in" filter="checkerboard(across)">
                                      <p:cBhvr>
                                        <p:cTn id="7" dur="500"/>
                                        <p:tgtEl>
                                          <p:spTgt spid="1280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8005"/>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32" fill="hold" nodeType="clickEffect">
                                  <p:stCondLst>
                                    <p:cond delay="0"/>
                                  </p:stCondLst>
                                  <p:childTnLst>
                                    <p:set>
                                      <p:cBhvr>
                                        <p:cTn id="15" dur="1" fill="hold">
                                          <p:stCondLst>
                                            <p:cond delay="0"/>
                                          </p:stCondLst>
                                        </p:cTn>
                                        <p:tgtEl>
                                          <p:spTgt spid="128006"/>
                                        </p:tgtEl>
                                        <p:attrNameLst>
                                          <p:attrName>style.visibility</p:attrName>
                                        </p:attrNameLst>
                                      </p:cBhvr>
                                      <p:to>
                                        <p:strVal val="visible"/>
                                      </p:to>
                                    </p:set>
                                    <p:animEffect transition="in" filter="box(out)">
                                      <p:cBhvr>
                                        <p:cTn id="16" dur="500"/>
                                        <p:tgtEl>
                                          <p:spTgt spid="1280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2" grpId="0"/>
      <p:bldP spid="12800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3D2B04E0-0B63-4DCF-866B-5BEFD06D1733}"/>
              </a:ext>
            </a:extLst>
          </p:cNvPr>
          <p:cNvGrpSpPr>
            <a:grpSpLocks/>
          </p:cNvGrpSpPr>
          <p:nvPr/>
        </p:nvGrpSpPr>
        <p:grpSpPr bwMode="auto">
          <a:xfrm>
            <a:off x="1992313" y="1001713"/>
            <a:ext cx="7561262" cy="2308224"/>
            <a:chOff x="567" y="994"/>
            <a:chExt cx="4763" cy="1454"/>
          </a:xfrm>
        </p:grpSpPr>
        <p:grpSp>
          <p:nvGrpSpPr>
            <p:cNvPr id="50181" name="Group 3">
              <a:extLst>
                <a:ext uri="{FF2B5EF4-FFF2-40B4-BE49-F238E27FC236}">
                  <a16:creationId xmlns:a16="http://schemas.microsoft.com/office/drawing/2014/main" id="{996D74FA-2B5C-4920-8B9B-5A05344B8F38}"/>
                </a:ext>
              </a:extLst>
            </p:cNvPr>
            <p:cNvGrpSpPr>
              <a:grpSpLocks/>
            </p:cNvGrpSpPr>
            <p:nvPr/>
          </p:nvGrpSpPr>
          <p:grpSpPr bwMode="auto">
            <a:xfrm>
              <a:off x="612" y="1026"/>
              <a:ext cx="4718" cy="1361"/>
              <a:chOff x="1440" y="9216"/>
              <a:chExt cx="6336" cy="2448"/>
            </a:xfrm>
          </p:grpSpPr>
          <p:sp>
            <p:nvSpPr>
              <p:cNvPr id="50183" name="Text Box 4">
                <a:extLst>
                  <a:ext uri="{FF2B5EF4-FFF2-40B4-BE49-F238E27FC236}">
                    <a16:creationId xmlns:a16="http://schemas.microsoft.com/office/drawing/2014/main" id="{34B92E06-07F5-4E4A-BC54-C314BFC87484}"/>
                  </a:ext>
                </a:extLst>
              </p:cNvPr>
              <p:cNvSpPr txBox="1">
                <a:spLocks noChangeArrowheads="1"/>
              </p:cNvSpPr>
              <p:nvPr/>
            </p:nvSpPr>
            <p:spPr bwMode="auto">
              <a:xfrm>
                <a:off x="1440" y="9216"/>
                <a:ext cx="6336" cy="2448"/>
              </a:xfrm>
              <a:prstGeom prst="rect">
                <a:avLst/>
              </a:prstGeom>
              <a:solidFill>
                <a:srgbClr val="FFD281"/>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lnSpc>
                    <a:spcPct val="120000"/>
                  </a:lnSpc>
                  <a:spcBef>
                    <a:spcPts val="600"/>
                  </a:spcBef>
                  <a:spcAft>
                    <a:spcPct val="0"/>
                  </a:spcAft>
                </a:pPr>
                <a:endParaRPr lang="el-GR" altLang="el-GR" sz="1600">
                  <a:solidFill>
                    <a:srgbClr val="000000"/>
                  </a:solidFill>
                </a:endParaRPr>
              </a:p>
            </p:txBody>
          </p:sp>
          <p:sp>
            <p:nvSpPr>
              <p:cNvPr id="50184" name="Line 5">
                <a:extLst>
                  <a:ext uri="{FF2B5EF4-FFF2-40B4-BE49-F238E27FC236}">
                    <a16:creationId xmlns:a16="http://schemas.microsoft.com/office/drawing/2014/main" id="{9D2BE720-5F4E-41F8-8DFA-9A495835493C}"/>
                  </a:ext>
                </a:extLst>
              </p:cNvPr>
              <p:cNvSpPr>
                <a:spLocks noChangeShapeType="1"/>
              </p:cNvSpPr>
              <p:nvPr/>
            </p:nvSpPr>
            <p:spPr bwMode="auto">
              <a:xfrm>
                <a:off x="4320" y="9792"/>
                <a:ext cx="0" cy="432"/>
              </a:xfrm>
              <a:prstGeom prst="line">
                <a:avLst/>
              </a:prstGeom>
              <a:noFill/>
              <a:ln w="12700">
                <a:solidFill>
                  <a:srgbClr val="000000"/>
                </a:solidFill>
                <a:round/>
                <a:headEnd type="arrow" w="sm" len="med"/>
                <a:tailEnd type="arrow" w="sm"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l-GR">
                  <a:solidFill>
                    <a:srgbClr val="000000"/>
                  </a:solidFill>
                  <a:latin typeface="Arial" panose="020B0604020202020204" pitchFamily="34" charset="0"/>
                </a:endParaRPr>
              </a:p>
            </p:txBody>
          </p:sp>
          <p:sp>
            <p:nvSpPr>
              <p:cNvPr id="50185" name="Line 6">
                <a:extLst>
                  <a:ext uri="{FF2B5EF4-FFF2-40B4-BE49-F238E27FC236}">
                    <a16:creationId xmlns:a16="http://schemas.microsoft.com/office/drawing/2014/main" id="{8E071DE6-6109-4683-A8D0-5F0D94469D89}"/>
                  </a:ext>
                </a:extLst>
              </p:cNvPr>
              <p:cNvSpPr>
                <a:spLocks noChangeShapeType="1"/>
              </p:cNvSpPr>
              <p:nvPr/>
            </p:nvSpPr>
            <p:spPr bwMode="auto">
              <a:xfrm>
                <a:off x="3027" y="9648"/>
                <a:ext cx="864" cy="0"/>
              </a:xfrm>
              <a:prstGeom prst="line">
                <a:avLst/>
              </a:prstGeom>
              <a:noFill/>
              <a:ln w="12700">
                <a:solidFill>
                  <a:srgbClr val="000000"/>
                </a:solidFill>
                <a:round/>
                <a:headEnd type="arrow" w="sm" len="med"/>
                <a:tailEnd type="arrow" w="sm"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l-GR">
                  <a:solidFill>
                    <a:srgbClr val="000000"/>
                  </a:solidFill>
                  <a:latin typeface="Arial" panose="020B0604020202020204" pitchFamily="34" charset="0"/>
                </a:endParaRPr>
              </a:p>
            </p:txBody>
          </p:sp>
          <p:sp>
            <p:nvSpPr>
              <p:cNvPr id="50186" name="Line 7">
                <a:extLst>
                  <a:ext uri="{FF2B5EF4-FFF2-40B4-BE49-F238E27FC236}">
                    <a16:creationId xmlns:a16="http://schemas.microsoft.com/office/drawing/2014/main" id="{AC2C398C-3666-4297-9E17-E3872C3AEB7D}"/>
                  </a:ext>
                </a:extLst>
              </p:cNvPr>
              <p:cNvSpPr>
                <a:spLocks noChangeShapeType="1"/>
              </p:cNvSpPr>
              <p:nvPr/>
            </p:nvSpPr>
            <p:spPr bwMode="auto">
              <a:xfrm>
                <a:off x="5472" y="9648"/>
                <a:ext cx="864" cy="0"/>
              </a:xfrm>
              <a:prstGeom prst="line">
                <a:avLst/>
              </a:prstGeom>
              <a:noFill/>
              <a:ln w="12700">
                <a:solidFill>
                  <a:srgbClr val="000000"/>
                </a:solidFill>
                <a:round/>
                <a:headEnd type="arrow" w="sm" len="med"/>
                <a:tailEnd type="arrow" w="sm"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l-GR">
                  <a:solidFill>
                    <a:srgbClr val="000000"/>
                  </a:solidFill>
                  <a:latin typeface="Arial" panose="020B0604020202020204" pitchFamily="34" charset="0"/>
                </a:endParaRPr>
              </a:p>
            </p:txBody>
          </p:sp>
          <p:sp>
            <p:nvSpPr>
              <p:cNvPr id="50187" name="Line 8">
                <a:extLst>
                  <a:ext uri="{FF2B5EF4-FFF2-40B4-BE49-F238E27FC236}">
                    <a16:creationId xmlns:a16="http://schemas.microsoft.com/office/drawing/2014/main" id="{8E5892FE-83BB-46D6-BF86-2430378AE257}"/>
                  </a:ext>
                </a:extLst>
              </p:cNvPr>
              <p:cNvSpPr>
                <a:spLocks noChangeShapeType="1"/>
              </p:cNvSpPr>
              <p:nvPr/>
            </p:nvSpPr>
            <p:spPr bwMode="auto">
              <a:xfrm>
                <a:off x="3024" y="10512"/>
                <a:ext cx="864" cy="0"/>
              </a:xfrm>
              <a:prstGeom prst="line">
                <a:avLst/>
              </a:prstGeom>
              <a:noFill/>
              <a:ln w="12700">
                <a:solidFill>
                  <a:srgbClr val="000000"/>
                </a:solidFill>
                <a:round/>
                <a:headEnd type="arrow" w="sm" len="med"/>
                <a:tailEnd type="arrow" w="sm"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l-GR">
                  <a:solidFill>
                    <a:srgbClr val="000000"/>
                  </a:solidFill>
                  <a:latin typeface="Arial" panose="020B0604020202020204" pitchFamily="34" charset="0"/>
                </a:endParaRPr>
              </a:p>
            </p:txBody>
          </p:sp>
          <p:sp>
            <p:nvSpPr>
              <p:cNvPr id="50188" name="Line 9">
                <a:extLst>
                  <a:ext uri="{FF2B5EF4-FFF2-40B4-BE49-F238E27FC236}">
                    <a16:creationId xmlns:a16="http://schemas.microsoft.com/office/drawing/2014/main" id="{07D4D1FE-2868-4FC4-A38C-372FAEFA18E1}"/>
                  </a:ext>
                </a:extLst>
              </p:cNvPr>
              <p:cNvSpPr>
                <a:spLocks noChangeShapeType="1"/>
              </p:cNvSpPr>
              <p:nvPr/>
            </p:nvSpPr>
            <p:spPr bwMode="auto">
              <a:xfrm>
                <a:off x="5472" y="10512"/>
                <a:ext cx="864" cy="0"/>
              </a:xfrm>
              <a:prstGeom prst="line">
                <a:avLst/>
              </a:prstGeom>
              <a:noFill/>
              <a:ln w="12700">
                <a:solidFill>
                  <a:srgbClr val="000000"/>
                </a:solidFill>
                <a:round/>
                <a:headEnd type="arrow" w="sm" len="med"/>
                <a:tailEnd type="arrow" w="sm"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l-GR">
                  <a:solidFill>
                    <a:srgbClr val="000000"/>
                  </a:solidFill>
                  <a:latin typeface="Arial" panose="020B0604020202020204" pitchFamily="34" charset="0"/>
                </a:endParaRPr>
              </a:p>
            </p:txBody>
          </p:sp>
          <p:sp>
            <p:nvSpPr>
              <p:cNvPr id="50189" name="Line 10">
                <a:extLst>
                  <a:ext uri="{FF2B5EF4-FFF2-40B4-BE49-F238E27FC236}">
                    <a16:creationId xmlns:a16="http://schemas.microsoft.com/office/drawing/2014/main" id="{9D545940-BED3-4354-9134-5234A9E95906}"/>
                  </a:ext>
                </a:extLst>
              </p:cNvPr>
              <p:cNvSpPr>
                <a:spLocks noChangeShapeType="1"/>
              </p:cNvSpPr>
              <p:nvPr/>
            </p:nvSpPr>
            <p:spPr bwMode="auto">
              <a:xfrm>
                <a:off x="4320" y="10656"/>
                <a:ext cx="0" cy="432"/>
              </a:xfrm>
              <a:prstGeom prst="line">
                <a:avLst/>
              </a:prstGeom>
              <a:noFill/>
              <a:ln w="12700">
                <a:solidFill>
                  <a:srgbClr val="000000"/>
                </a:solidFill>
                <a:round/>
                <a:headEnd type="arrow" w="sm" len="med"/>
                <a:tailEnd type="arrow" w="sm"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l-GR">
                  <a:solidFill>
                    <a:srgbClr val="000000"/>
                  </a:solidFill>
                  <a:latin typeface="Arial" panose="020B0604020202020204" pitchFamily="34" charset="0"/>
                </a:endParaRPr>
              </a:p>
            </p:txBody>
          </p:sp>
        </p:grpSp>
        <p:sp>
          <p:nvSpPr>
            <p:cNvPr id="50182" name="Rectangle 11">
              <a:extLst>
                <a:ext uri="{FF2B5EF4-FFF2-40B4-BE49-F238E27FC236}">
                  <a16:creationId xmlns:a16="http://schemas.microsoft.com/office/drawing/2014/main" id="{63C7AD19-F5BB-40DD-81E0-358D567CFE48}"/>
                </a:ext>
              </a:extLst>
            </p:cNvPr>
            <p:cNvSpPr>
              <a:spLocks noChangeArrowheads="1"/>
            </p:cNvSpPr>
            <p:nvPr/>
          </p:nvSpPr>
          <p:spPr bwMode="auto">
            <a:xfrm>
              <a:off x="567" y="994"/>
              <a:ext cx="4717" cy="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1809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l-GR" altLang="el-GR" sz="2400" i="1">
                  <a:solidFill>
                    <a:srgbClr val="000000"/>
                  </a:solidFill>
                  <a:cs typeface="Times New Roman" panose="02020603050405020304" pitchFamily="18" charset="0"/>
                </a:rPr>
                <a:t>Ν</a:t>
              </a:r>
              <a:r>
                <a:rPr lang="el-GR" altLang="el-GR" sz="2400" baseline="-30000">
                  <a:solidFill>
                    <a:srgbClr val="000000"/>
                  </a:solidFill>
                  <a:cs typeface="Times New Roman" panose="02020603050405020304" pitchFamily="18" charset="0"/>
                </a:rPr>
                <a:t>Α</a:t>
              </a:r>
              <a:r>
                <a:rPr lang="el-GR" altLang="el-GR" sz="2400">
                  <a:solidFill>
                    <a:srgbClr val="000000"/>
                  </a:solidFill>
                  <a:cs typeface="Times New Roman" panose="02020603050405020304" pitchFamily="18" charset="0"/>
                </a:rPr>
                <a:t> άτομα                   1mol ατόμων                  </a:t>
              </a:r>
              <a:r>
                <a:rPr lang="el-GR" altLang="el-GR" sz="2400" i="1">
                  <a:solidFill>
                    <a:srgbClr val="000000"/>
                  </a:solidFill>
                  <a:cs typeface="Times New Roman" panose="02020603050405020304" pitchFamily="18" charset="0"/>
                </a:rPr>
                <a:t>Α</a:t>
              </a:r>
              <a:r>
                <a:rPr lang="el-GR" altLang="el-GR" sz="2400" baseline="-30000">
                  <a:solidFill>
                    <a:srgbClr val="000000"/>
                  </a:solidFill>
                  <a:cs typeface="Times New Roman" panose="02020603050405020304" pitchFamily="18" charset="0"/>
                </a:rPr>
                <a:t>r</a:t>
              </a:r>
              <a:r>
                <a:rPr lang="el-GR" altLang="el-GR" sz="2400">
                  <a:solidFill>
                    <a:srgbClr val="000000"/>
                  </a:solidFill>
                  <a:cs typeface="Times New Roman" panose="02020603050405020304" pitchFamily="18" charset="0"/>
                </a:rPr>
                <a:t> </a:t>
              </a:r>
              <a:r>
                <a:rPr lang="en-US" altLang="el-GR" sz="2400">
                  <a:solidFill>
                    <a:srgbClr val="000000"/>
                  </a:solidFill>
                  <a:cs typeface="Times New Roman" panose="02020603050405020304" pitchFamily="18" charset="0"/>
                </a:rPr>
                <a:t>g</a:t>
              </a:r>
              <a:endParaRPr lang="en-US" altLang="el-GR" sz="2400">
                <a:solidFill>
                  <a:srgbClr val="000000"/>
                </a:solidFill>
              </a:endParaRPr>
            </a:p>
            <a:p>
              <a:pPr fontAlgn="base">
                <a:spcBef>
                  <a:spcPct val="0"/>
                </a:spcBef>
                <a:spcAft>
                  <a:spcPct val="0"/>
                </a:spcAft>
              </a:pPr>
              <a:r>
                <a:rPr lang="el-GR" altLang="el-GR" sz="2400">
                  <a:solidFill>
                    <a:srgbClr val="000000"/>
                  </a:solidFill>
                  <a:cs typeface="Times New Roman" panose="02020603050405020304" pitchFamily="18" charset="0"/>
                </a:rPr>
                <a:t>                                  *         μέσω του μοριακού τύπου</a:t>
              </a:r>
              <a:endParaRPr lang="en-US" altLang="el-GR" sz="2400">
                <a:solidFill>
                  <a:srgbClr val="000000"/>
                </a:solidFill>
              </a:endParaRPr>
            </a:p>
            <a:p>
              <a:pPr fontAlgn="base">
                <a:spcBef>
                  <a:spcPct val="0"/>
                </a:spcBef>
                <a:spcAft>
                  <a:spcPct val="0"/>
                </a:spcAft>
              </a:pPr>
              <a:r>
                <a:rPr lang="el-GR" altLang="el-GR" sz="2400" i="1">
                  <a:solidFill>
                    <a:srgbClr val="000000"/>
                  </a:solidFill>
                  <a:cs typeface="Times New Roman" panose="02020603050405020304" pitchFamily="18" charset="0"/>
                </a:rPr>
                <a:t>Ν</a:t>
              </a:r>
              <a:r>
                <a:rPr lang="el-GR" altLang="el-GR" sz="2400" baseline="-30000">
                  <a:solidFill>
                    <a:srgbClr val="000000"/>
                  </a:solidFill>
                  <a:cs typeface="Times New Roman" panose="02020603050405020304" pitchFamily="18" charset="0"/>
                </a:rPr>
                <a:t>Α</a:t>
              </a:r>
              <a:r>
                <a:rPr lang="el-GR" altLang="el-GR" sz="2400">
                  <a:solidFill>
                    <a:srgbClr val="000000"/>
                  </a:solidFill>
                  <a:cs typeface="Times New Roman" panose="02020603050405020304" pitchFamily="18" charset="0"/>
                </a:rPr>
                <a:t> μόρια                    1mol μορίων                  </a:t>
              </a:r>
              <a:r>
                <a:rPr lang="el-GR" altLang="el-GR" sz="2400" i="1">
                  <a:solidFill>
                    <a:srgbClr val="000000"/>
                  </a:solidFill>
                  <a:cs typeface="Times New Roman" panose="02020603050405020304" pitchFamily="18" charset="0"/>
                </a:rPr>
                <a:t>Μ</a:t>
              </a:r>
              <a:r>
                <a:rPr lang="en-US" altLang="el-GR" sz="2400" baseline="-30000">
                  <a:solidFill>
                    <a:srgbClr val="000000"/>
                  </a:solidFill>
                  <a:cs typeface="Times New Roman" panose="02020603050405020304" pitchFamily="18" charset="0"/>
                </a:rPr>
                <a:t>r</a:t>
              </a:r>
              <a:r>
                <a:rPr lang="el-GR" altLang="el-GR" sz="2400">
                  <a:solidFill>
                    <a:srgbClr val="000000"/>
                  </a:solidFill>
                  <a:cs typeface="Times New Roman" panose="02020603050405020304" pitchFamily="18" charset="0"/>
                </a:rPr>
                <a:t> </a:t>
              </a:r>
              <a:r>
                <a:rPr lang="en-US" altLang="el-GR" sz="2400">
                  <a:solidFill>
                    <a:srgbClr val="000000"/>
                  </a:solidFill>
                  <a:cs typeface="Times New Roman" panose="02020603050405020304" pitchFamily="18" charset="0"/>
                </a:rPr>
                <a:t>g</a:t>
              </a:r>
              <a:endParaRPr lang="en-US" altLang="el-GR" sz="2400">
                <a:solidFill>
                  <a:srgbClr val="000000"/>
                </a:solidFill>
              </a:endParaRPr>
            </a:p>
            <a:p>
              <a:pPr fontAlgn="base">
                <a:spcBef>
                  <a:spcPct val="0"/>
                </a:spcBef>
                <a:spcAft>
                  <a:spcPct val="0"/>
                </a:spcAft>
              </a:pPr>
              <a:r>
                <a:rPr lang="el-GR" altLang="el-GR" sz="2400">
                  <a:solidFill>
                    <a:srgbClr val="000000"/>
                  </a:solidFill>
                  <a:cs typeface="Times New Roman" panose="02020603050405020304" pitchFamily="18" charset="0"/>
                </a:rPr>
                <a:t>                                             </a:t>
              </a:r>
              <a:r>
                <a:rPr lang="en-US" altLang="el-GR" sz="2400">
                  <a:solidFill>
                    <a:srgbClr val="000000"/>
                  </a:solidFill>
                  <a:cs typeface="Times New Roman" panose="02020603050405020304" pitchFamily="18" charset="0"/>
                </a:rPr>
                <a:t>STP</a:t>
              </a:r>
              <a:r>
                <a:rPr lang="el-GR" altLang="el-GR" sz="2400">
                  <a:solidFill>
                    <a:srgbClr val="000000"/>
                  </a:solidFill>
                  <a:cs typeface="Times New Roman" panose="02020603050405020304" pitchFamily="18" charset="0"/>
                </a:rPr>
                <a:t> και μονο για αέρια</a:t>
              </a:r>
              <a:endParaRPr lang="en-GB" altLang="el-GR" sz="2400">
                <a:solidFill>
                  <a:srgbClr val="000000"/>
                </a:solidFill>
                <a:cs typeface="Times New Roman" panose="02020603050405020304" pitchFamily="18" charset="0"/>
              </a:endParaRPr>
            </a:p>
            <a:p>
              <a:pPr fontAlgn="base">
                <a:spcBef>
                  <a:spcPct val="0"/>
                </a:spcBef>
                <a:spcAft>
                  <a:spcPct val="0"/>
                </a:spcAft>
              </a:pPr>
              <a:r>
                <a:rPr lang="en-GB" altLang="el-GR" sz="2400">
                  <a:solidFill>
                    <a:srgbClr val="000000"/>
                  </a:solidFill>
                  <a:cs typeface="Times New Roman" panose="02020603050405020304" pitchFamily="18" charset="0"/>
                </a:rPr>
                <a:t>			    </a:t>
              </a:r>
              <a:r>
                <a:rPr lang="en-US" altLang="el-GR" sz="2400" i="1">
                  <a:solidFill>
                    <a:srgbClr val="000000"/>
                  </a:solidFill>
                  <a:cs typeface="Times New Roman" panose="02020603050405020304" pitchFamily="18" charset="0"/>
                </a:rPr>
                <a:t>V</a:t>
              </a:r>
              <a:r>
                <a:rPr lang="en-US" altLang="el-GR" sz="2400" baseline="-30000">
                  <a:solidFill>
                    <a:srgbClr val="000000"/>
                  </a:solidFill>
                  <a:cs typeface="Times New Roman" panose="02020603050405020304" pitchFamily="18" charset="0"/>
                </a:rPr>
                <a:t>m</a:t>
              </a:r>
              <a:r>
                <a:rPr lang="el-GR" altLang="el-GR" sz="2400">
                  <a:solidFill>
                    <a:srgbClr val="000000"/>
                  </a:solidFill>
                  <a:cs typeface="Times New Roman" panose="02020603050405020304" pitchFamily="18" charset="0"/>
                </a:rPr>
                <a:t> = 22,4 </a:t>
              </a:r>
              <a:r>
                <a:rPr lang="en-US" altLang="el-GR" sz="2400">
                  <a:solidFill>
                    <a:srgbClr val="000000"/>
                  </a:solidFill>
                  <a:cs typeface="Times New Roman" panose="02020603050405020304" pitchFamily="18" charset="0"/>
                </a:rPr>
                <a:t>L</a:t>
              </a:r>
              <a:r>
                <a:rPr lang="el-GR" altLang="el-GR" sz="2400">
                  <a:solidFill>
                    <a:srgbClr val="000000"/>
                  </a:solidFill>
                  <a:cs typeface="Times New Roman" panose="02020603050405020304" pitchFamily="18" charset="0"/>
                </a:rPr>
                <a:t> = 22 400 </a:t>
              </a:r>
              <a:r>
                <a:rPr lang="en-US" altLang="el-GR" sz="2400">
                  <a:solidFill>
                    <a:srgbClr val="000000"/>
                  </a:solidFill>
                  <a:cs typeface="Times New Roman" panose="02020603050405020304" pitchFamily="18" charset="0"/>
                </a:rPr>
                <a:t>mL</a:t>
              </a:r>
              <a:r>
                <a:rPr lang="en-US" altLang="el-GR" sz="2400">
                  <a:solidFill>
                    <a:srgbClr val="000000"/>
                  </a:solidFill>
                </a:rPr>
                <a:t> </a:t>
              </a:r>
            </a:p>
          </p:txBody>
        </p:sp>
      </p:grpSp>
      <p:sp>
        <p:nvSpPr>
          <p:cNvPr id="50180" name="Rectangle 12">
            <a:extLst>
              <a:ext uri="{FF2B5EF4-FFF2-40B4-BE49-F238E27FC236}">
                <a16:creationId xmlns:a16="http://schemas.microsoft.com/office/drawing/2014/main" id="{B97DD23C-B769-49E9-BD63-07EA8DCD2F77}"/>
              </a:ext>
            </a:extLst>
          </p:cNvPr>
          <p:cNvSpPr>
            <a:spLocks noChangeArrowheads="1"/>
          </p:cNvSpPr>
          <p:nvPr/>
        </p:nvSpPr>
        <p:spPr bwMode="auto">
          <a:xfrm>
            <a:off x="2135188" y="331322"/>
            <a:ext cx="50435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l-GR" sz="2800" b="1">
                <a:solidFill>
                  <a:srgbClr val="0033CC"/>
                </a:solidFill>
                <a:cs typeface="Times New Roman" panose="02020603050405020304" pitchFamily="18" charset="0"/>
              </a:rPr>
              <a:t>Γραμμομοριακός όγκος (</a:t>
            </a:r>
            <a:r>
              <a:rPr lang="en-US" altLang="el-GR" sz="2800" b="1" i="1">
                <a:solidFill>
                  <a:srgbClr val="0033CC"/>
                </a:solidFill>
                <a:cs typeface="Times New Roman" panose="02020603050405020304" pitchFamily="18" charset="0"/>
              </a:rPr>
              <a:t>V</a:t>
            </a:r>
            <a:r>
              <a:rPr lang="en-US" altLang="el-GR" sz="2800" b="1" baseline="-30000">
                <a:solidFill>
                  <a:srgbClr val="0033CC"/>
                </a:solidFill>
                <a:cs typeface="Times New Roman" panose="02020603050405020304" pitchFamily="18" charset="0"/>
              </a:rPr>
              <a:t>m</a:t>
            </a:r>
            <a:r>
              <a:rPr lang="en-GB" altLang="el-GR" sz="2800" b="1">
                <a:solidFill>
                  <a:srgbClr val="0033CC"/>
                </a:solidFill>
                <a:cs typeface="Times New Roman" panose="02020603050405020304" pitchFamily="18" charset="0"/>
              </a:rPr>
              <a:t>)</a:t>
            </a:r>
            <a:r>
              <a:rPr lang="en-US" altLang="el-GR" sz="1600" b="1">
                <a:solidFill>
                  <a:srgbClr val="000000"/>
                </a:solidFill>
              </a:rPr>
              <a:t> </a:t>
            </a:r>
          </a:p>
        </p:txBody>
      </p:sp>
      <p:graphicFrame>
        <p:nvGraphicFramePr>
          <p:cNvPr id="129037" name="Object 13">
            <a:extLst>
              <a:ext uri="{FF2B5EF4-FFF2-40B4-BE49-F238E27FC236}">
                <a16:creationId xmlns:a16="http://schemas.microsoft.com/office/drawing/2014/main" id="{51C8238F-03D1-436D-ADDE-FE3F40277529}"/>
              </a:ext>
            </a:extLst>
          </p:cNvPr>
          <p:cNvGraphicFramePr>
            <a:graphicFrameLocks noChangeAspect="1"/>
          </p:cNvGraphicFramePr>
          <p:nvPr/>
        </p:nvGraphicFramePr>
        <p:xfrm>
          <a:off x="2208214" y="3644901"/>
          <a:ext cx="7488237" cy="2860675"/>
        </p:xfrm>
        <a:graphic>
          <a:graphicData uri="http://schemas.openxmlformats.org/presentationml/2006/ole">
            <mc:AlternateContent xmlns:mc="http://schemas.openxmlformats.org/markup-compatibility/2006">
              <mc:Choice xmlns:v="urn:schemas-microsoft-com:vml" Requires="v">
                <p:oleObj spid="_x0000_s6147" r:id="rId3" imgW="4096800" imgH="1564560" progId="">
                  <p:embed/>
                </p:oleObj>
              </mc:Choice>
              <mc:Fallback>
                <p:oleObj r:id="rId3" imgW="4096800" imgH="1564560" progId="">
                  <p:embed/>
                  <p:pic>
                    <p:nvPicPr>
                      <p:cNvPr id="129037" name="Object 13">
                        <a:extLst>
                          <a:ext uri="{FF2B5EF4-FFF2-40B4-BE49-F238E27FC236}">
                            <a16:creationId xmlns:a16="http://schemas.microsoft.com/office/drawing/2014/main" id="{51C8238F-03D1-436D-ADDE-FE3F402775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214" y="3644901"/>
                        <a:ext cx="7488237"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29037"/>
                                        </p:tgtEl>
                                        <p:attrNameLst>
                                          <p:attrName>style.visibility</p:attrName>
                                        </p:attrNameLst>
                                      </p:cBhvr>
                                      <p:to>
                                        <p:strVal val="visible"/>
                                      </p:to>
                                    </p:set>
                                    <p:animEffect transition="in" filter="checkerboard(across)">
                                      <p:cBhvr>
                                        <p:cTn id="12" dur="500"/>
                                        <p:tgtEl>
                                          <p:spTgt spid="129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5">
            <a:extLst>
              <a:ext uri="{FF2B5EF4-FFF2-40B4-BE49-F238E27FC236}">
                <a16:creationId xmlns:a16="http://schemas.microsoft.com/office/drawing/2014/main" id="{B147D44E-31C0-4A65-B6A2-241D7B9D1661}"/>
              </a:ext>
            </a:extLst>
          </p:cNvPr>
          <p:cNvSpPr>
            <a:spLocks noChangeArrowheads="1"/>
          </p:cNvSpPr>
          <p:nvPr/>
        </p:nvSpPr>
        <p:spPr bwMode="auto">
          <a:xfrm>
            <a:off x="1524001" y="221087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l-GR" altLang="el-GR">
              <a:solidFill>
                <a:srgbClr val="000000"/>
              </a:solidFill>
            </a:endParaRPr>
          </a:p>
        </p:txBody>
      </p:sp>
      <p:graphicFrame>
        <p:nvGraphicFramePr>
          <p:cNvPr id="130052" name="Object 4">
            <a:extLst>
              <a:ext uri="{FF2B5EF4-FFF2-40B4-BE49-F238E27FC236}">
                <a16:creationId xmlns:a16="http://schemas.microsoft.com/office/drawing/2014/main" id="{86182362-64D7-4EE7-A45C-88FBFB0159A7}"/>
              </a:ext>
            </a:extLst>
          </p:cNvPr>
          <p:cNvGraphicFramePr>
            <a:graphicFrameLocks noChangeAspect="1"/>
          </p:cNvGraphicFramePr>
          <p:nvPr/>
        </p:nvGraphicFramePr>
        <p:xfrm>
          <a:off x="8323264" y="1"/>
          <a:ext cx="2344737" cy="3141663"/>
        </p:xfrm>
        <a:graphic>
          <a:graphicData uri="http://schemas.openxmlformats.org/presentationml/2006/ole">
            <mc:AlternateContent xmlns:mc="http://schemas.openxmlformats.org/markup-compatibility/2006">
              <mc:Choice xmlns:v="urn:schemas-microsoft-com:vml" Requires="v">
                <p:oleObj spid="_x0000_s7171" r:id="rId3" imgW="2362530" imgH="3161905" progId="MSPhotoEd.3">
                  <p:embed/>
                </p:oleObj>
              </mc:Choice>
              <mc:Fallback>
                <p:oleObj r:id="rId3" imgW="2362530" imgH="3161905" progId="MSPhotoEd.3">
                  <p:embed/>
                  <p:pic>
                    <p:nvPicPr>
                      <p:cNvPr id="130052" name="Object 4">
                        <a:extLst>
                          <a:ext uri="{FF2B5EF4-FFF2-40B4-BE49-F238E27FC236}">
                            <a16:creationId xmlns:a16="http://schemas.microsoft.com/office/drawing/2014/main" id="{86182362-64D7-4EE7-A45C-88FBFB0159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3264" y="1"/>
                        <a:ext cx="2344737" cy="3141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04" name="Rectangle 7">
            <a:extLst>
              <a:ext uri="{FF2B5EF4-FFF2-40B4-BE49-F238E27FC236}">
                <a16:creationId xmlns:a16="http://schemas.microsoft.com/office/drawing/2014/main" id="{8A13D601-4575-4159-9EEA-F63C1A36F2CA}"/>
              </a:ext>
            </a:extLst>
          </p:cNvPr>
          <p:cNvSpPr>
            <a:spLocks noChangeArrowheads="1"/>
          </p:cNvSpPr>
          <p:nvPr/>
        </p:nvSpPr>
        <p:spPr bwMode="auto">
          <a:xfrm>
            <a:off x="1703389" y="156697"/>
            <a:ext cx="66000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l-GR" sz="2800" b="1">
                <a:solidFill>
                  <a:srgbClr val="3366FF"/>
                </a:solidFill>
                <a:cs typeface="Times New Roman" panose="02020603050405020304" pitchFamily="18" charset="0"/>
              </a:rPr>
              <a:t>4.2 Καταστατική εξίσωση των αερίων</a:t>
            </a:r>
            <a:r>
              <a:rPr lang="en-US" altLang="el-GR">
                <a:solidFill>
                  <a:srgbClr val="000000"/>
                </a:solidFill>
              </a:rPr>
              <a:t> </a:t>
            </a:r>
          </a:p>
        </p:txBody>
      </p:sp>
      <p:sp>
        <p:nvSpPr>
          <p:cNvPr id="130057" name="Rectangle 9">
            <a:extLst>
              <a:ext uri="{FF2B5EF4-FFF2-40B4-BE49-F238E27FC236}">
                <a16:creationId xmlns:a16="http://schemas.microsoft.com/office/drawing/2014/main" id="{5E98A8E0-67E3-4EB5-9C73-72B8690D7130}"/>
              </a:ext>
            </a:extLst>
          </p:cNvPr>
          <p:cNvSpPr>
            <a:spLocks noChangeArrowheads="1"/>
          </p:cNvSpPr>
          <p:nvPr/>
        </p:nvSpPr>
        <p:spPr bwMode="auto">
          <a:xfrm>
            <a:off x="1847851" y="912814"/>
            <a:ext cx="6227763"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GB" altLang="el-GR" sz="2000" b="1" i="1">
                <a:solidFill>
                  <a:srgbClr val="000000"/>
                </a:solidFill>
                <a:cs typeface="Times New Roman" panose="02020603050405020304" pitchFamily="18" charset="0"/>
              </a:rPr>
              <a:t>Ο νόμος Boyle:</a:t>
            </a:r>
            <a:r>
              <a:rPr lang="en-GB" altLang="el-GR" sz="2000" i="1">
                <a:solidFill>
                  <a:srgbClr val="000000"/>
                </a:solidFill>
                <a:cs typeface="Times New Roman" panose="02020603050405020304" pitchFamily="18" charset="0"/>
              </a:rPr>
              <a:t> «ο όγκος (V) που καταλαμβάνει ένα αέριο είναι αντιστρόφως ανάλογος της πίεσης (Ρ) που έχει, με την προϋπόθεση ότι ο αριθμός των mol (n) και η θερμοκρασία (Τ) του αερίου παραμένουν σταθερά». Δηλαδή, έχουμε:</a:t>
            </a:r>
            <a:r>
              <a:rPr lang="en-GB" altLang="el-GR" sz="2000">
                <a:solidFill>
                  <a:srgbClr val="000000"/>
                </a:solidFill>
              </a:rPr>
              <a:t> </a:t>
            </a:r>
          </a:p>
        </p:txBody>
      </p:sp>
      <p:grpSp>
        <p:nvGrpSpPr>
          <p:cNvPr id="2" name="Group 10">
            <a:extLst>
              <a:ext uri="{FF2B5EF4-FFF2-40B4-BE49-F238E27FC236}">
                <a16:creationId xmlns:a16="http://schemas.microsoft.com/office/drawing/2014/main" id="{D3044FF3-6D4E-4149-87C8-920D73F08F89}"/>
              </a:ext>
            </a:extLst>
          </p:cNvPr>
          <p:cNvGrpSpPr>
            <a:grpSpLocks/>
          </p:cNvGrpSpPr>
          <p:nvPr/>
        </p:nvGrpSpPr>
        <p:grpSpPr bwMode="auto">
          <a:xfrm>
            <a:off x="1703389" y="2708276"/>
            <a:ext cx="6556375" cy="504825"/>
            <a:chOff x="1864" y="4548"/>
            <a:chExt cx="5336" cy="432"/>
          </a:xfrm>
        </p:grpSpPr>
        <p:sp>
          <p:nvSpPr>
            <p:cNvPr id="51209" name="Text Box 11">
              <a:extLst>
                <a:ext uri="{FF2B5EF4-FFF2-40B4-BE49-F238E27FC236}">
                  <a16:creationId xmlns:a16="http://schemas.microsoft.com/office/drawing/2014/main" id="{6BBAFC71-04D0-4868-9DA5-7FEA037CE514}"/>
                </a:ext>
              </a:extLst>
            </p:cNvPr>
            <p:cNvSpPr txBox="1">
              <a:spLocks noChangeArrowheads="1"/>
            </p:cNvSpPr>
            <p:nvPr/>
          </p:nvSpPr>
          <p:spPr bwMode="auto">
            <a:xfrm>
              <a:off x="3496" y="4548"/>
              <a:ext cx="3704" cy="432"/>
            </a:xfrm>
            <a:prstGeom prst="rect">
              <a:avLst/>
            </a:prstGeom>
            <a:solidFill>
              <a:srgbClr val="FFD2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l-GR" altLang="el-GR" sz="2000" b="1" i="1">
                  <a:solidFill>
                    <a:srgbClr val="000000"/>
                  </a:solidFill>
                </a:rPr>
                <a:t>P</a:t>
              </a:r>
              <a:r>
                <a:rPr lang="el-GR" altLang="el-GR" sz="2000" b="1">
                  <a:solidFill>
                    <a:srgbClr val="000000"/>
                  </a:solidFill>
                </a:rPr>
                <a:t> </a:t>
              </a:r>
              <a:r>
                <a:rPr lang="el-GR" altLang="el-GR" sz="2000" b="1" i="1">
                  <a:solidFill>
                    <a:srgbClr val="000000"/>
                  </a:solidFill>
                </a:rPr>
                <a:t>V</a:t>
              </a:r>
              <a:r>
                <a:rPr lang="el-GR" altLang="el-GR" sz="2000" b="1">
                  <a:solidFill>
                    <a:srgbClr val="000000"/>
                  </a:solidFill>
                </a:rPr>
                <a:t> = σταθερό      όταν </a:t>
              </a:r>
              <a:r>
                <a:rPr lang="el-GR" altLang="el-GR" sz="2000" b="1" i="1">
                  <a:solidFill>
                    <a:srgbClr val="000000"/>
                  </a:solidFill>
                </a:rPr>
                <a:t>n</a:t>
              </a:r>
              <a:r>
                <a:rPr lang="el-GR" altLang="el-GR" sz="2000" b="1">
                  <a:solidFill>
                    <a:srgbClr val="000000"/>
                  </a:solidFill>
                </a:rPr>
                <a:t>, </a:t>
              </a:r>
              <a:r>
                <a:rPr lang="el-GR" altLang="el-GR" sz="2000" b="1" i="1">
                  <a:solidFill>
                    <a:srgbClr val="000000"/>
                  </a:solidFill>
                </a:rPr>
                <a:t>Τ</a:t>
              </a:r>
              <a:r>
                <a:rPr lang="el-GR" altLang="el-GR" sz="2000" b="1">
                  <a:solidFill>
                    <a:srgbClr val="000000"/>
                  </a:solidFill>
                </a:rPr>
                <a:t> σταθερά</a:t>
              </a:r>
              <a:endParaRPr lang="en-US" altLang="el-GR" sz="2000" b="1">
                <a:solidFill>
                  <a:srgbClr val="000000"/>
                </a:solidFill>
              </a:endParaRPr>
            </a:p>
          </p:txBody>
        </p:sp>
        <p:sp>
          <p:nvSpPr>
            <p:cNvPr id="51210" name="Text Box 12">
              <a:extLst>
                <a:ext uri="{FF2B5EF4-FFF2-40B4-BE49-F238E27FC236}">
                  <a16:creationId xmlns:a16="http://schemas.microsoft.com/office/drawing/2014/main" id="{AAF0C90B-78A3-46AE-86E1-B69B034B20E9}"/>
                </a:ext>
              </a:extLst>
            </p:cNvPr>
            <p:cNvSpPr txBox="1">
              <a:spLocks noChangeArrowheads="1"/>
            </p:cNvSpPr>
            <p:nvPr/>
          </p:nvSpPr>
          <p:spPr bwMode="auto">
            <a:xfrm>
              <a:off x="1864" y="4548"/>
              <a:ext cx="1488" cy="432"/>
            </a:xfrm>
            <a:prstGeom prst="rect">
              <a:avLst/>
            </a:prstGeom>
            <a:solidFill>
              <a:srgbClr val="FFD2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l-GR" altLang="el-GR" sz="1200">
                  <a:solidFill>
                    <a:srgbClr val="000000"/>
                  </a:solidFill>
                </a:rPr>
                <a:t> </a:t>
              </a:r>
              <a:r>
                <a:rPr lang="el-GR" altLang="el-GR" sz="2000" b="1">
                  <a:solidFill>
                    <a:srgbClr val="000000"/>
                  </a:solidFill>
                </a:rPr>
                <a:t>Νόμος Boyle</a:t>
              </a:r>
              <a:r>
                <a:rPr lang="el-GR" altLang="el-GR" sz="1200">
                  <a:solidFill>
                    <a:srgbClr val="000000"/>
                  </a:solidFill>
                </a:rPr>
                <a:t>      </a:t>
              </a:r>
              <a:endParaRPr lang="en-US" altLang="el-GR">
                <a:solidFill>
                  <a:srgbClr val="000000"/>
                </a:solidFill>
              </a:endParaRPr>
            </a:p>
          </p:txBody>
        </p:sp>
      </p:grpSp>
      <p:pic>
        <p:nvPicPr>
          <p:cNvPr id="130061" name="Picture 13" descr="4">
            <a:extLst>
              <a:ext uri="{FF2B5EF4-FFF2-40B4-BE49-F238E27FC236}">
                <a16:creationId xmlns:a16="http://schemas.microsoft.com/office/drawing/2014/main" id="{212D5C46-4420-496E-B2D4-719C43158FB1}"/>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2313" y="3429001"/>
            <a:ext cx="3529012" cy="3159125"/>
          </a:xfrm>
          <a:prstGeom prst="rect">
            <a:avLst/>
          </a:prstGeom>
          <a:solidFill>
            <a:srgbClr val="FFD28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0063" name="Rectangle 15">
            <a:extLst>
              <a:ext uri="{FF2B5EF4-FFF2-40B4-BE49-F238E27FC236}">
                <a16:creationId xmlns:a16="http://schemas.microsoft.com/office/drawing/2014/main" id="{B11B19BF-6AE7-42B3-8329-612EEDDDD8EC}"/>
              </a:ext>
            </a:extLst>
          </p:cNvPr>
          <p:cNvSpPr>
            <a:spLocks noChangeArrowheads="1"/>
          </p:cNvSpPr>
          <p:nvPr/>
        </p:nvSpPr>
        <p:spPr bwMode="auto">
          <a:xfrm>
            <a:off x="5880100" y="3500438"/>
            <a:ext cx="446405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US" altLang="el-GR">
                <a:solidFill>
                  <a:srgbClr val="0000FF"/>
                </a:solidFill>
                <a:cs typeface="Times New Roman" panose="02020603050405020304" pitchFamily="18" charset="0"/>
              </a:rPr>
              <a:t>R</a:t>
            </a:r>
            <a:r>
              <a:rPr lang="el-GR" altLang="el-GR">
                <a:solidFill>
                  <a:srgbClr val="0000FF"/>
                </a:solidFill>
                <a:cs typeface="Times New Roman" panose="02020603050405020304" pitchFamily="18" charset="0"/>
              </a:rPr>
              <a:t>. </a:t>
            </a:r>
            <a:r>
              <a:rPr lang="en-US" altLang="el-GR">
                <a:solidFill>
                  <a:srgbClr val="0000FF"/>
                </a:solidFill>
                <a:cs typeface="Times New Roman" panose="02020603050405020304" pitchFamily="18" charset="0"/>
              </a:rPr>
              <a:t>Boyle</a:t>
            </a:r>
            <a:r>
              <a:rPr lang="el-GR" altLang="el-GR">
                <a:solidFill>
                  <a:srgbClr val="0000FF"/>
                </a:solidFill>
                <a:cs typeface="Times New Roman" panose="02020603050405020304" pitchFamily="18" charset="0"/>
              </a:rPr>
              <a:t> (1627-1691)</a:t>
            </a:r>
            <a:endParaRPr lang="en-GB" altLang="el-GR">
              <a:solidFill>
                <a:srgbClr val="000000"/>
              </a:solidFill>
              <a:cs typeface="Times New Roman" panose="02020603050405020304" pitchFamily="18" charset="0"/>
            </a:endParaRPr>
          </a:p>
          <a:p>
            <a:pPr algn="just" fontAlgn="base">
              <a:spcBef>
                <a:spcPct val="0"/>
              </a:spcBef>
              <a:spcAft>
                <a:spcPct val="0"/>
              </a:spcAft>
            </a:pPr>
            <a:r>
              <a:rPr lang="en-GB" altLang="el-GR" b="1">
                <a:solidFill>
                  <a:srgbClr val="000000"/>
                </a:solidFill>
                <a:cs typeface="Times New Roman" panose="02020603050405020304" pitchFamily="18" charset="0"/>
              </a:rPr>
              <a:t>Ιρλανδός χημικός και φιλόσοφος. Ήταν το 14</a:t>
            </a:r>
            <a:r>
              <a:rPr lang="en-GB" altLang="el-GR" b="1" baseline="30000">
                <a:solidFill>
                  <a:srgbClr val="000000"/>
                </a:solidFill>
                <a:cs typeface="Times New Roman" panose="02020603050405020304" pitchFamily="18" charset="0"/>
              </a:rPr>
              <a:t>ο</a:t>
            </a:r>
            <a:r>
              <a:rPr lang="en-GB" altLang="el-GR" b="1">
                <a:solidFill>
                  <a:srgbClr val="000000"/>
                </a:solidFill>
                <a:cs typeface="Times New Roman" panose="02020603050405020304" pitchFamily="18" charset="0"/>
              </a:rPr>
              <a:t> παιδί μιας εύπορης και ισχυρής οικογένειας. Κατά τη διάρκεια της ζωής του απέκτησε τεράστια φήμη κυρίως από τα πρωτοποριακά του πειράματα σχετικά με τις ιδιότητες των αερίων. Το βιβλίο του «Ο Σκεπτικιστής Χημικός» έθεσε τις βάσεις για τη μετάβαση από την αλχημεία στη μοντέρνα χημεία.</a:t>
            </a:r>
            <a:r>
              <a:rPr lang="en-US" altLang="el-GR" b="1">
                <a:solidFill>
                  <a:srgbClr val="000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30052"/>
                                        </p:tgtEl>
                                        <p:attrNameLst>
                                          <p:attrName>style.visibility</p:attrName>
                                        </p:attrNameLst>
                                      </p:cBhvr>
                                      <p:to>
                                        <p:strVal val="visible"/>
                                      </p:to>
                                    </p:set>
                                    <p:animEffect transition="in" filter="box(out)">
                                      <p:cBhvr>
                                        <p:cTn id="7" dur="500"/>
                                        <p:tgtEl>
                                          <p:spTgt spid="1300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0063"/>
                                        </p:tgtEl>
                                        <p:attrNameLst>
                                          <p:attrName>style.visibility</p:attrName>
                                        </p:attrNameLst>
                                      </p:cBhvr>
                                      <p:to>
                                        <p:strVal val="visible"/>
                                      </p:to>
                                    </p:set>
                                    <p:animEffect transition="in" filter="checkerboard(across)">
                                      <p:cBhvr>
                                        <p:cTn id="12" dur="500"/>
                                        <p:tgtEl>
                                          <p:spTgt spid="13006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0057"/>
                                        </p:tgtEl>
                                        <p:attrNameLst>
                                          <p:attrName>style.visibility</p:attrName>
                                        </p:attrNameLst>
                                      </p:cBhvr>
                                      <p:to>
                                        <p:strVal val="visible"/>
                                      </p:to>
                                    </p:set>
                                    <p:animEffect transition="in" filter="checkerboard(across)">
                                      <p:cBhvr>
                                        <p:cTn id="17" dur="500"/>
                                        <p:tgtEl>
                                          <p:spTgt spid="13005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strips(downRight)">
                                      <p:cBhvr>
                                        <p:cTn id="22" dur="500"/>
                                        <p:tgtEl>
                                          <p:spTgt spid="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2" presetClass="entr" presetSubtype="0" fill="hold" nodeType="clickEffect">
                                  <p:stCondLst>
                                    <p:cond delay="0"/>
                                  </p:stCondLst>
                                  <p:childTnLst>
                                    <p:set>
                                      <p:cBhvr>
                                        <p:cTn id="26" dur="1" fill="hold">
                                          <p:stCondLst>
                                            <p:cond delay="0"/>
                                          </p:stCondLst>
                                        </p:cTn>
                                        <p:tgtEl>
                                          <p:spTgt spid="130061"/>
                                        </p:tgtEl>
                                        <p:attrNameLst>
                                          <p:attrName>style.visibility</p:attrName>
                                        </p:attrNameLst>
                                      </p:cBhvr>
                                      <p:to>
                                        <p:strVal val="visible"/>
                                      </p:to>
                                    </p:set>
                                    <p:animScale>
                                      <p:cBhvr>
                                        <p:cTn id="27" dur="1000" decel="50000" fill="hold">
                                          <p:stCondLst>
                                            <p:cond delay="0"/>
                                          </p:stCondLst>
                                        </p:cTn>
                                        <p:tgtEl>
                                          <p:spTgt spid="13006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130061"/>
                                        </p:tgtEl>
                                        <p:attrNameLst>
                                          <p:attrName>ppt_x</p:attrName>
                                          <p:attrName>ppt_y</p:attrName>
                                        </p:attrNameLst>
                                      </p:cBhvr>
                                    </p:animMotion>
                                    <p:animEffect transition="in" filter="fade">
                                      <p:cBhvr>
                                        <p:cTn id="29" dur="1000"/>
                                        <p:tgtEl>
                                          <p:spTgt spid="130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7" grpId="0"/>
      <p:bldP spid="13006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4">
            <a:extLst>
              <a:ext uri="{FF2B5EF4-FFF2-40B4-BE49-F238E27FC236}">
                <a16:creationId xmlns:a16="http://schemas.microsoft.com/office/drawing/2014/main" id="{82BC7EB2-5308-40B2-8D5B-8EFB0C934339}"/>
              </a:ext>
            </a:extLst>
          </p:cNvPr>
          <p:cNvSpPr>
            <a:spLocks noChangeArrowheads="1"/>
          </p:cNvSpPr>
          <p:nvPr/>
        </p:nvSpPr>
        <p:spPr bwMode="auto">
          <a:xfrm>
            <a:off x="1703389" y="156697"/>
            <a:ext cx="66000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l-GR" sz="2800" b="1">
                <a:solidFill>
                  <a:srgbClr val="3366FF"/>
                </a:solidFill>
                <a:cs typeface="Times New Roman" panose="02020603050405020304" pitchFamily="18" charset="0"/>
              </a:rPr>
              <a:t>4.2 Καταστατική εξίσωση των αερίων</a:t>
            </a:r>
            <a:r>
              <a:rPr lang="en-US" altLang="el-GR">
                <a:solidFill>
                  <a:srgbClr val="000000"/>
                </a:solidFill>
              </a:rPr>
              <a:t> </a:t>
            </a:r>
          </a:p>
        </p:txBody>
      </p:sp>
      <p:sp>
        <p:nvSpPr>
          <p:cNvPr id="52228" name="Rectangle 6">
            <a:extLst>
              <a:ext uri="{FF2B5EF4-FFF2-40B4-BE49-F238E27FC236}">
                <a16:creationId xmlns:a16="http://schemas.microsoft.com/office/drawing/2014/main" id="{82E4FCBA-5DDC-47A0-9E90-14953D8BD876}"/>
              </a:ext>
            </a:extLst>
          </p:cNvPr>
          <p:cNvSpPr>
            <a:spLocks noChangeArrowheads="1"/>
          </p:cNvSpPr>
          <p:nvPr/>
        </p:nvSpPr>
        <p:spPr bwMode="auto">
          <a:xfrm>
            <a:off x="1524001" y="24537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l-GR" altLang="el-GR">
              <a:solidFill>
                <a:srgbClr val="000000"/>
              </a:solidFill>
            </a:endParaRPr>
          </a:p>
        </p:txBody>
      </p:sp>
      <p:graphicFrame>
        <p:nvGraphicFramePr>
          <p:cNvPr id="131077" name="Object 5">
            <a:extLst>
              <a:ext uri="{FF2B5EF4-FFF2-40B4-BE49-F238E27FC236}">
                <a16:creationId xmlns:a16="http://schemas.microsoft.com/office/drawing/2014/main" id="{F7758DD7-F776-4088-AC4A-3B54D4FBFBB7}"/>
              </a:ext>
            </a:extLst>
          </p:cNvPr>
          <p:cNvGraphicFramePr>
            <a:graphicFrameLocks noChangeAspect="1"/>
          </p:cNvGraphicFramePr>
          <p:nvPr/>
        </p:nvGraphicFramePr>
        <p:xfrm>
          <a:off x="8024814" y="1"/>
          <a:ext cx="2643187" cy="2708275"/>
        </p:xfrm>
        <a:graphic>
          <a:graphicData uri="http://schemas.openxmlformats.org/presentationml/2006/ole">
            <mc:AlternateContent xmlns:mc="http://schemas.openxmlformats.org/markup-compatibility/2006">
              <mc:Choice xmlns:v="urn:schemas-microsoft-com:vml" Requires="v">
                <p:oleObj spid="_x0000_s8195" r:id="rId3" imgW="2914286" imgH="2991268" progId="MSPhotoEd.3">
                  <p:embed/>
                </p:oleObj>
              </mc:Choice>
              <mc:Fallback>
                <p:oleObj r:id="rId3" imgW="2914286" imgH="2991268" progId="MSPhotoEd.3">
                  <p:embed/>
                  <p:pic>
                    <p:nvPicPr>
                      <p:cNvPr id="131077" name="Object 5">
                        <a:extLst>
                          <a:ext uri="{FF2B5EF4-FFF2-40B4-BE49-F238E27FC236}">
                            <a16:creationId xmlns:a16="http://schemas.microsoft.com/office/drawing/2014/main" id="{F7758DD7-F776-4088-AC4A-3B54D4FBFB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4814" y="1"/>
                        <a:ext cx="2643187" cy="2708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1080" name="Rectangle 8">
            <a:extLst>
              <a:ext uri="{FF2B5EF4-FFF2-40B4-BE49-F238E27FC236}">
                <a16:creationId xmlns:a16="http://schemas.microsoft.com/office/drawing/2014/main" id="{1331F1AC-4F0C-441A-BA62-7569A3EA7737}"/>
              </a:ext>
            </a:extLst>
          </p:cNvPr>
          <p:cNvSpPr>
            <a:spLocks noChangeArrowheads="1"/>
          </p:cNvSpPr>
          <p:nvPr/>
        </p:nvSpPr>
        <p:spPr bwMode="auto">
          <a:xfrm>
            <a:off x="5735638" y="3271839"/>
            <a:ext cx="4932362"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l-GR" altLang="el-GR">
                <a:solidFill>
                  <a:srgbClr val="0000FF"/>
                </a:solidFill>
                <a:cs typeface="Times New Roman" panose="02020603050405020304" pitchFamily="18" charset="0"/>
              </a:rPr>
              <a:t>C. Charles (1746-1823)</a:t>
            </a:r>
            <a:endParaRPr lang="en-GB" altLang="el-GR">
              <a:solidFill>
                <a:srgbClr val="000000"/>
              </a:solidFill>
              <a:cs typeface="Times New Roman" panose="02020603050405020304" pitchFamily="18" charset="0"/>
            </a:endParaRPr>
          </a:p>
          <a:p>
            <a:pPr algn="just" fontAlgn="base">
              <a:spcBef>
                <a:spcPct val="0"/>
              </a:spcBef>
              <a:spcAft>
                <a:spcPct val="0"/>
              </a:spcAft>
            </a:pPr>
            <a:r>
              <a:rPr lang="en-GB" altLang="el-GR">
                <a:solidFill>
                  <a:srgbClr val="000000"/>
                </a:solidFill>
                <a:cs typeface="Times New Roman" panose="02020603050405020304" pitchFamily="18" charset="0"/>
              </a:rPr>
              <a:t>Γάλλος χημικός πασίγνωστος στα χρόνια του για τα πειράματα που έκανε με μπαλόνια. Ένα χρόνο μετά την ανακάλυψη του αερόστατου από τους αδελφούς Montgollfier, ο Charles κατασκεύασε τα δικό του αερόστατο κάνοντας χρήση υδρογόνου αντί θερμού αέρα. Το υδρογόνο που χρειάστηκε για τη κατασκευή του πρώτου μπαλονιού παρασκεύασε ο ίδιος, αντιδρώντας  250 kg οξέος με 500 Kg σιδήρου. Την   πρώτη του αυτή πτήση παρακολούθησε πλήθος κόσμου και στέφτηκε με επιτυχία.</a:t>
            </a:r>
            <a:r>
              <a:rPr lang="en-US" altLang="el-GR">
                <a:solidFill>
                  <a:srgbClr val="000000"/>
                </a:solidFill>
              </a:rPr>
              <a:t> </a:t>
            </a:r>
          </a:p>
        </p:txBody>
      </p:sp>
      <p:sp>
        <p:nvSpPr>
          <p:cNvPr id="131083" name="Rectangle 11">
            <a:extLst>
              <a:ext uri="{FF2B5EF4-FFF2-40B4-BE49-F238E27FC236}">
                <a16:creationId xmlns:a16="http://schemas.microsoft.com/office/drawing/2014/main" id="{CA4FF2A9-AFF1-4C8D-A917-09E5741A9276}"/>
              </a:ext>
            </a:extLst>
          </p:cNvPr>
          <p:cNvSpPr>
            <a:spLocks noChangeArrowheads="1"/>
          </p:cNvSpPr>
          <p:nvPr/>
        </p:nvSpPr>
        <p:spPr bwMode="auto">
          <a:xfrm>
            <a:off x="1774825" y="1128714"/>
            <a:ext cx="5976938"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l-GR" altLang="el-GR" sz="2000" b="1" i="1">
                <a:solidFill>
                  <a:srgbClr val="000000"/>
                </a:solidFill>
              </a:rPr>
              <a:t>Ο νόμος Charles</a:t>
            </a:r>
            <a:r>
              <a:rPr lang="el-GR" altLang="el-GR" sz="2000" i="1">
                <a:solidFill>
                  <a:srgbClr val="000000"/>
                </a:solidFill>
              </a:rPr>
              <a:t> «ο όγκος (V) που καταλαμβάνει ένα αέριο είναι ανάλογος της απόλυτης θερμοκρασίας (Τ), με την προϋπόθεση ότι ο αριθμός των mol (n) και η πίεση (Ρ) παραμένουν σταθερά». Δηλαδή, έχουμε</a:t>
            </a:r>
            <a:r>
              <a:rPr lang="el-GR" altLang="el-GR" i="1">
                <a:solidFill>
                  <a:srgbClr val="000000"/>
                </a:solidFill>
              </a:rPr>
              <a:t>: </a:t>
            </a:r>
            <a:endParaRPr lang="el-GR" altLang="el-GR">
              <a:solidFill>
                <a:srgbClr val="000000"/>
              </a:solidFill>
            </a:endParaRPr>
          </a:p>
        </p:txBody>
      </p:sp>
      <p:grpSp>
        <p:nvGrpSpPr>
          <p:cNvPr id="2" name="Group 12">
            <a:extLst>
              <a:ext uri="{FF2B5EF4-FFF2-40B4-BE49-F238E27FC236}">
                <a16:creationId xmlns:a16="http://schemas.microsoft.com/office/drawing/2014/main" id="{359C351E-45AE-4FA6-AE49-5DC7D57AE9D7}"/>
              </a:ext>
            </a:extLst>
          </p:cNvPr>
          <p:cNvGrpSpPr>
            <a:grpSpLocks/>
          </p:cNvGrpSpPr>
          <p:nvPr/>
        </p:nvGrpSpPr>
        <p:grpSpPr bwMode="auto">
          <a:xfrm>
            <a:off x="1774825" y="2852739"/>
            <a:ext cx="6553200" cy="358775"/>
            <a:chOff x="1728" y="10920"/>
            <a:chExt cx="5472" cy="408"/>
          </a:xfrm>
        </p:grpSpPr>
        <p:sp>
          <p:nvSpPr>
            <p:cNvPr id="52233" name="Text Box 13">
              <a:extLst>
                <a:ext uri="{FF2B5EF4-FFF2-40B4-BE49-F238E27FC236}">
                  <a16:creationId xmlns:a16="http://schemas.microsoft.com/office/drawing/2014/main" id="{AFE024C6-8A95-4AB8-B9B4-B4101F7692E1}"/>
                </a:ext>
              </a:extLst>
            </p:cNvPr>
            <p:cNvSpPr txBox="1">
              <a:spLocks noChangeArrowheads="1"/>
            </p:cNvSpPr>
            <p:nvPr/>
          </p:nvSpPr>
          <p:spPr bwMode="auto">
            <a:xfrm>
              <a:off x="3640" y="10920"/>
              <a:ext cx="3560" cy="408"/>
            </a:xfrm>
            <a:prstGeom prst="rect">
              <a:avLst/>
            </a:prstGeom>
            <a:solidFill>
              <a:srgbClr val="FFD2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l-GR" altLang="el-GR" sz="1200" b="1" i="1">
                  <a:solidFill>
                    <a:srgbClr val="000000"/>
                  </a:solidFill>
                </a:rPr>
                <a:t>  </a:t>
              </a:r>
              <a:r>
                <a:rPr lang="el-GR" altLang="el-GR" sz="2000" b="1" i="1">
                  <a:solidFill>
                    <a:srgbClr val="000000"/>
                  </a:solidFill>
                </a:rPr>
                <a:t>V</a:t>
              </a:r>
              <a:r>
                <a:rPr lang="el-GR" altLang="el-GR" sz="2000" b="1">
                  <a:solidFill>
                    <a:srgbClr val="000000"/>
                  </a:solidFill>
                </a:rPr>
                <a:t> </a:t>
              </a:r>
              <a:r>
                <a:rPr lang="el-GR" altLang="el-GR" sz="2000" b="1">
                  <a:solidFill>
                    <a:srgbClr val="000000"/>
                  </a:solidFill>
                  <a:sym typeface="Symbol" panose="05050102010706020507" pitchFamily="18" charset="2"/>
                </a:rPr>
                <a:t></a:t>
              </a:r>
              <a:r>
                <a:rPr lang="el-GR" altLang="el-GR" sz="2000" b="1">
                  <a:solidFill>
                    <a:srgbClr val="000000"/>
                  </a:solidFill>
                </a:rPr>
                <a:t> </a:t>
              </a:r>
              <a:r>
                <a:rPr lang="el-GR" altLang="el-GR" sz="2000" b="1" i="1">
                  <a:solidFill>
                    <a:srgbClr val="000000"/>
                  </a:solidFill>
                </a:rPr>
                <a:t>T</a:t>
              </a:r>
              <a:r>
                <a:rPr lang="el-GR" altLang="el-GR" sz="2000" b="1">
                  <a:solidFill>
                    <a:srgbClr val="000000"/>
                  </a:solidFill>
                </a:rPr>
                <a:t>    όταν </a:t>
              </a:r>
              <a:r>
                <a:rPr lang="el-GR" altLang="el-GR" sz="2000" b="1" i="1">
                  <a:solidFill>
                    <a:srgbClr val="000000"/>
                  </a:solidFill>
                </a:rPr>
                <a:t>n</a:t>
              </a:r>
              <a:r>
                <a:rPr lang="el-GR" altLang="el-GR" sz="2000" b="1">
                  <a:solidFill>
                    <a:srgbClr val="000000"/>
                  </a:solidFill>
                </a:rPr>
                <a:t>, </a:t>
              </a:r>
              <a:r>
                <a:rPr lang="en-US" altLang="el-GR" sz="2000" b="1" i="1">
                  <a:solidFill>
                    <a:srgbClr val="000000"/>
                  </a:solidFill>
                </a:rPr>
                <a:t>P</a:t>
              </a:r>
              <a:r>
                <a:rPr lang="el-GR" altLang="el-GR" sz="2000" b="1">
                  <a:solidFill>
                    <a:srgbClr val="000000"/>
                  </a:solidFill>
                </a:rPr>
                <a:t> σταθερά</a:t>
              </a:r>
              <a:endParaRPr lang="en-US" altLang="el-GR" sz="2000" b="1">
                <a:solidFill>
                  <a:srgbClr val="000000"/>
                </a:solidFill>
              </a:endParaRPr>
            </a:p>
          </p:txBody>
        </p:sp>
        <p:sp>
          <p:nvSpPr>
            <p:cNvPr id="52234" name="Text Box 14">
              <a:extLst>
                <a:ext uri="{FF2B5EF4-FFF2-40B4-BE49-F238E27FC236}">
                  <a16:creationId xmlns:a16="http://schemas.microsoft.com/office/drawing/2014/main" id="{77D3E2A2-0DEC-457C-8A58-7BA673BDD469}"/>
                </a:ext>
              </a:extLst>
            </p:cNvPr>
            <p:cNvSpPr txBox="1">
              <a:spLocks noChangeArrowheads="1"/>
            </p:cNvSpPr>
            <p:nvPr/>
          </p:nvSpPr>
          <p:spPr bwMode="auto">
            <a:xfrm>
              <a:off x="1728" y="10920"/>
              <a:ext cx="1768" cy="408"/>
            </a:xfrm>
            <a:prstGeom prst="rect">
              <a:avLst/>
            </a:prstGeom>
            <a:solidFill>
              <a:srgbClr val="FFD2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l-GR" altLang="el-GR" sz="2000" b="1">
                  <a:solidFill>
                    <a:srgbClr val="000000"/>
                  </a:solidFill>
                </a:rPr>
                <a:t> Νόμος Charles</a:t>
              </a:r>
              <a:r>
                <a:rPr lang="el-GR" altLang="el-GR" sz="2000">
                  <a:solidFill>
                    <a:srgbClr val="000000"/>
                  </a:solidFill>
                </a:rPr>
                <a:t> </a:t>
              </a:r>
              <a:endParaRPr lang="en-US" altLang="el-GR" sz="2000">
                <a:solidFill>
                  <a:srgbClr val="000000"/>
                </a:solidFill>
              </a:endParaRPr>
            </a:p>
          </p:txBody>
        </p:sp>
      </p:grpSp>
      <p:pic>
        <p:nvPicPr>
          <p:cNvPr id="131087" name="Picture 15" descr="4">
            <a:extLst>
              <a:ext uri="{FF2B5EF4-FFF2-40B4-BE49-F238E27FC236}">
                <a16:creationId xmlns:a16="http://schemas.microsoft.com/office/drawing/2014/main" id="{91774C09-2EDD-4E47-916D-4CFB18893E93}"/>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7850" y="3429001"/>
            <a:ext cx="3600450" cy="3216275"/>
          </a:xfrm>
          <a:prstGeom prst="rect">
            <a:avLst/>
          </a:prstGeom>
          <a:solidFill>
            <a:srgbClr val="FFD28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31077"/>
                                        </p:tgtEl>
                                        <p:attrNameLst>
                                          <p:attrName>style.visibility</p:attrName>
                                        </p:attrNameLst>
                                      </p:cBhvr>
                                      <p:to>
                                        <p:strVal val="visible"/>
                                      </p:to>
                                    </p:set>
                                    <p:animEffect transition="in" filter="box(out)">
                                      <p:cBhvr>
                                        <p:cTn id="7" dur="500"/>
                                        <p:tgtEl>
                                          <p:spTgt spid="1310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1080"/>
                                        </p:tgtEl>
                                        <p:attrNameLst>
                                          <p:attrName>style.visibility</p:attrName>
                                        </p:attrNameLst>
                                      </p:cBhvr>
                                      <p:to>
                                        <p:strVal val="visible"/>
                                      </p:to>
                                    </p:set>
                                    <p:animEffect transition="in" filter="checkerboard(across)">
                                      <p:cBhvr>
                                        <p:cTn id="12" dur="500"/>
                                        <p:tgtEl>
                                          <p:spTgt spid="13108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1083"/>
                                        </p:tgtEl>
                                        <p:attrNameLst>
                                          <p:attrName>style.visibility</p:attrName>
                                        </p:attrNameLst>
                                      </p:cBhvr>
                                      <p:to>
                                        <p:strVal val="visible"/>
                                      </p:to>
                                    </p:set>
                                    <p:animEffect transition="in" filter="checkerboard(across)">
                                      <p:cBhvr>
                                        <p:cTn id="17" dur="500"/>
                                        <p:tgtEl>
                                          <p:spTgt spid="13108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strips(downRight)">
                                      <p:cBhvr>
                                        <p:cTn id="22" dur="500"/>
                                        <p:tgtEl>
                                          <p:spTgt spid="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2" presetClass="entr" presetSubtype="0" fill="hold" nodeType="clickEffect">
                                  <p:stCondLst>
                                    <p:cond delay="0"/>
                                  </p:stCondLst>
                                  <p:childTnLst>
                                    <p:set>
                                      <p:cBhvr>
                                        <p:cTn id="26" dur="1" fill="hold">
                                          <p:stCondLst>
                                            <p:cond delay="0"/>
                                          </p:stCondLst>
                                        </p:cTn>
                                        <p:tgtEl>
                                          <p:spTgt spid="131087"/>
                                        </p:tgtEl>
                                        <p:attrNameLst>
                                          <p:attrName>style.visibility</p:attrName>
                                        </p:attrNameLst>
                                      </p:cBhvr>
                                      <p:to>
                                        <p:strVal val="visible"/>
                                      </p:to>
                                    </p:set>
                                    <p:animScale>
                                      <p:cBhvr>
                                        <p:cTn id="27" dur="1000" decel="50000" fill="hold">
                                          <p:stCondLst>
                                            <p:cond delay="0"/>
                                          </p:stCondLst>
                                        </p:cTn>
                                        <p:tgtEl>
                                          <p:spTgt spid="13108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131087"/>
                                        </p:tgtEl>
                                        <p:attrNameLst>
                                          <p:attrName>ppt_x</p:attrName>
                                          <p:attrName>ppt_y</p:attrName>
                                        </p:attrNameLst>
                                      </p:cBhvr>
                                    </p:animMotion>
                                    <p:animEffect transition="in" filter="fade">
                                      <p:cBhvr>
                                        <p:cTn id="29" dur="1000"/>
                                        <p:tgtEl>
                                          <p:spTgt spid="131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80" grpId="0"/>
      <p:bldP spid="13108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4">
            <a:extLst>
              <a:ext uri="{FF2B5EF4-FFF2-40B4-BE49-F238E27FC236}">
                <a16:creationId xmlns:a16="http://schemas.microsoft.com/office/drawing/2014/main" id="{B0982A85-0C80-4D66-96BC-FC89A7E60C33}"/>
              </a:ext>
            </a:extLst>
          </p:cNvPr>
          <p:cNvSpPr>
            <a:spLocks noChangeArrowheads="1"/>
          </p:cNvSpPr>
          <p:nvPr/>
        </p:nvSpPr>
        <p:spPr bwMode="auto">
          <a:xfrm>
            <a:off x="1703389" y="156697"/>
            <a:ext cx="66000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l-GR" sz="2800" b="1">
                <a:solidFill>
                  <a:srgbClr val="3366FF"/>
                </a:solidFill>
                <a:cs typeface="Times New Roman" panose="02020603050405020304" pitchFamily="18" charset="0"/>
              </a:rPr>
              <a:t>4.2 Καταστατική εξίσωση των αερίων</a:t>
            </a:r>
            <a:r>
              <a:rPr lang="en-US" altLang="el-GR">
                <a:solidFill>
                  <a:srgbClr val="000000"/>
                </a:solidFill>
              </a:rPr>
              <a:t> </a:t>
            </a:r>
          </a:p>
        </p:txBody>
      </p:sp>
      <p:graphicFrame>
        <p:nvGraphicFramePr>
          <p:cNvPr id="132101" name="Object 5">
            <a:extLst>
              <a:ext uri="{FF2B5EF4-FFF2-40B4-BE49-F238E27FC236}">
                <a16:creationId xmlns:a16="http://schemas.microsoft.com/office/drawing/2014/main" id="{52F5B61B-8833-4B91-97E0-C33C31A59F4F}"/>
              </a:ext>
            </a:extLst>
          </p:cNvPr>
          <p:cNvGraphicFramePr>
            <a:graphicFrameLocks noChangeAspect="1"/>
          </p:cNvGraphicFramePr>
          <p:nvPr/>
        </p:nvGraphicFramePr>
        <p:xfrm>
          <a:off x="8334376" y="0"/>
          <a:ext cx="2333625" cy="3213100"/>
        </p:xfrm>
        <a:graphic>
          <a:graphicData uri="http://schemas.openxmlformats.org/presentationml/2006/ole">
            <mc:AlternateContent xmlns:mc="http://schemas.openxmlformats.org/markup-compatibility/2006">
              <mc:Choice xmlns:v="urn:schemas-microsoft-com:vml" Requires="v">
                <p:oleObj spid="_x0000_s9219" r:id="rId3" imgW="2638095" imgH="3629532" progId="MSPhotoEd.3">
                  <p:embed/>
                </p:oleObj>
              </mc:Choice>
              <mc:Fallback>
                <p:oleObj r:id="rId3" imgW="2638095" imgH="3629532" progId="MSPhotoEd.3">
                  <p:embed/>
                  <p:pic>
                    <p:nvPicPr>
                      <p:cNvPr id="132101" name="Object 5">
                        <a:extLst>
                          <a:ext uri="{FF2B5EF4-FFF2-40B4-BE49-F238E27FC236}">
                            <a16:creationId xmlns:a16="http://schemas.microsoft.com/office/drawing/2014/main" id="{52F5B61B-8833-4B91-97E0-C33C31A59F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4376" y="0"/>
                        <a:ext cx="2333625" cy="3213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2104" name="Rectangle 8">
            <a:extLst>
              <a:ext uri="{FF2B5EF4-FFF2-40B4-BE49-F238E27FC236}">
                <a16:creationId xmlns:a16="http://schemas.microsoft.com/office/drawing/2014/main" id="{FB2CEAC4-23B8-4D66-A602-221C53E834F9}"/>
              </a:ext>
            </a:extLst>
          </p:cNvPr>
          <p:cNvSpPr>
            <a:spLocks noChangeArrowheads="1"/>
          </p:cNvSpPr>
          <p:nvPr/>
        </p:nvSpPr>
        <p:spPr bwMode="auto">
          <a:xfrm>
            <a:off x="5591176" y="2946410"/>
            <a:ext cx="5076825"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l-GR" altLang="el-GR">
                <a:solidFill>
                  <a:srgbClr val="0000FF"/>
                </a:solidFill>
                <a:cs typeface="Times New Roman" panose="02020603050405020304" pitchFamily="18" charset="0"/>
              </a:rPr>
              <a:t>Gay-Lussac:(1778-1850)</a:t>
            </a:r>
            <a:endParaRPr lang="en-GB" altLang="el-GR">
              <a:solidFill>
                <a:srgbClr val="000000"/>
              </a:solidFill>
              <a:cs typeface="Times New Roman" panose="02020603050405020304" pitchFamily="18" charset="0"/>
            </a:endParaRPr>
          </a:p>
          <a:p>
            <a:pPr algn="just" fontAlgn="base">
              <a:spcBef>
                <a:spcPct val="0"/>
              </a:spcBef>
              <a:spcAft>
                <a:spcPct val="0"/>
              </a:spcAft>
            </a:pPr>
            <a:r>
              <a:rPr lang="en-GB" altLang="el-GR">
                <a:solidFill>
                  <a:srgbClr val="000000"/>
                </a:solidFill>
                <a:cs typeface="Times New Roman" panose="02020603050405020304" pitchFamily="18" charset="0"/>
              </a:rPr>
              <a:t>Γάλλος χημικός και φυσικός. Έδειξε μεγάλη τόλμη, αφού για τις ανάγκες των πειραμάτων του αναγκάστηκε πολλές φορές να χρησιμοποιεί αερόστατο και να ανεβαίνει σε ύψος μέχρι 7000 </a:t>
            </a:r>
            <a:r>
              <a:rPr lang="en-US" altLang="el-GR">
                <a:solidFill>
                  <a:srgbClr val="000000"/>
                </a:solidFill>
                <a:cs typeface="Times New Roman" panose="02020603050405020304" pitchFamily="18" charset="0"/>
              </a:rPr>
              <a:t>m</a:t>
            </a:r>
            <a:r>
              <a:rPr lang="en-GB" altLang="el-GR">
                <a:solidFill>
                  <a:srgbClr val="000000"/>
                </a:solidFill>
                <a:cs typeface="Times New Roman" panose="02020603050405020304" pitchFamily="18" charset="0"/>
              </a:rPr>
              <a:t>. Κατέλαβε ταυτόχρονα δύο περίβλεπτες καθηγητικές έδρες της χημείας και της φυσικής στο πανεπιστήμιο της Σορβόννης. Πέρασε το μεγαλύτερο μέρος της ζωής του στο υπόγειο εργαστήριό του, κάτω από δυσμενείς συνθήκες, όπου το χειμώνα δεν υπήρχε θέρμανση και το δάπεδο ήταν μονίμως υγρό. Αυτά βέβαια δεν τον εμπόδιζαν να χορεύει από χαρά σε κάθε πετυχημένο πείραμά του.</a:t>
            </a:r>
            <a:r>
              <a:rPr lang="en-GB" altLang="el-GR">
                <a:solidFill>
                  <a:srgbClr val="000000"/>
                </a:solidFill>
              </a:rPr>
              <a:t>  </a:t>
            </a:r>
          </a:p>
        </p:txBody>
      </p:sp>
      <p:sp>
        <p:nvSpPr>
          <p:cNvPr id="132106" name="Rectangle 10">
            <a:extLst>
              <a:ext uri="{FF2B5EF4-FFF2-40B4-BE49-F238E27FC236}">
                <a16:creationId xmlns:a16="http://schemas.microsoft.com/office/drawing/2014/main" id="{E64A4337-2273-4093-99E3-005EF7276A80}"/>
              </a:ext>
            </a:extLst>
          </p:cNvPr>
          <p:cNvSpPr>
            <a:spLocks noChangeArrowheads="1"/>
          </p:cNvSpPr>
          <p:nvPr/>
        </p:nvSpPr>
        <p:spPr bwMode="auto">
          <a:xfrm>
            <a:off x="1847850" y="765176"/>
            <a:ext cx="608488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GB" altLang="el-GR" sz="2000" b="1" i="1">
                <a:solidFill>
                  <a:srgbClr val="000000"/>
                </a:solidFill>
                <a:cs typeface="Times New Roman" panose="02020603050405020304" pitchFamily="18" charset="0"/>
              </a:rPr>
              <a:t>Ο νόμος Gay-Lussac: </a:t>
            </a:r>
            <a:r>
              <a:rPr lang="en-GB" altLang="el-GR" sz="2000" i="1">
                <a:solidFill>
                  <a:srgbClr val="000000"/>
                </a:solidFill>
                <a:cs typeface="Times New Roman" panose="02020603050405020304" pitchFamily="18" charset="0"/>
              </a:rPr>
              <a:t>«η πίεση (</a:t>
            </a:r>
            <a:r>
              <a:rPr lang="en-US" altLang="el-GR" sz="2000" i="1">
                <a:solidFill>
                  <a:srgbClr val="000000"/>
                </a:solidFill>
                <a:cs typeface="Times New Roman" panose="02020603050405020304" pitchFamily="18" charset="0"/>
              </a:rPr>
              <a:t>P</a:t>
            </a:r>
            <a:r>
              <a:rPr lang="en-GB" altLang="el-GR" sz="2000" i="1">
                <a:solidFill>
                  <a:srgbClr val="000000"/>
                </a:solidFill>
                <a:cs typeface="Times New Roman" panose="02020603050405020304" pitchFamily="18" charset="0"/>
              </a:rPr>
              <a:t>) που ασκεί  ένα αέριο είναι ανάλογη της απόλυτης θερμοκρασίας (Τ), όταν ο αριθμός των mol (n) και ο όγκος (</a:t>
            </a:r>
            <a:r>
              <a:rPr lang="en-US" altLang="el-GR" sz="2000" i="1">
                <a:solidFill>
                  <a:srgbClr val="000000"/>
                </a:solidFill>
                <a:cs typeface="Times New Roman" panose="02020603050405020304" pitchFamily="18" charset="0"/>
              </a:rPr>
              <a:t>V</a:t>
            </a:r>
            <a:r>
              <a:rPr lang="en-GB" altLang="el-GR" sz="2000" i="1">
                <a:solidFill>
                  <a:srgbClr val="000000"/>
                </a:solidFill>
                <a:cs typeface="Times New Roman" panose="02020603050405020304" pitchFamily="18" charset="0"/>
              </a:rPr>
              <a:t>) είναι σταθερά». Δηλαδή, έχουμε</a:t>
            </a:r>
            <a:r>
              <a:rPr lang="en-GB" altLang="el-GR" i="1">
                <a:solidFill>
                  <a:srgbClr val="000000"/>
                </a:solidFill>
                <a:cs typeface="Times New Roman" panose="02020603050405020304" pitchFamily="18" charset="0"/>
              </a:rPr>
              <a:t>:</a:t>
            </a:r>
            <a:r>
              <a:rPr lang="en-GB" altLang="el-GR">
                <a:solidFill>
                  <a:srgbClr val="000000"/>
                </a:solidFill>
              </a:rPr>
              <a:t> </a:t>
            </a:r>
          </a:p>
        </p:txBody>
      </p:sp>
      <p:grpSp>
        <p:nvGrpSpPr>
          <p:cNvPr id="2" name="Group 11">
            <a:extLst>
              <a:ext uri="{FF2B5EF4-FFF2-40B4-BE49-F238E27FC236}">
                <a16:creationId xmlns:a16="http://schemas.microsoft.com/office/drawing/2014/main" id="{56C19128-A650-48BC-BB4E-1C102AC25B5B}"/>
              </a:ext>
            </a:extLst>
          </p:cNvPr>
          <p:cNvGrpSpPr>
            <a:grpSpLocks/>
          </p:cNvGrpSpPr>
          <p:nvPr/>
        </p:nvGrpSpPr>
        <p:grpSpPr bwMode="auto">
          <a:xfrm>
            <a:off x="1703389" y="2349500"/>
            <a:ext cx="6516687" cy="431800"/>
            <a:chOff x="1296" y="6756"/>
            <a:chExt cx="6192" cy="444"/>
          </a:xfrm>
        </p:grpSpPr>
        <p:sp>
          <p:nvSpPr>
            <p:cNvPr id="53256" name="Text Box 12">
              <a:extLst>
                <a:ext uri="{FF2B5EF4-FFF2-40B4-BE49-F238E27FC236}">
                  <a16:creationId xmlns:a16="http://schemas.microsoft.com/office/drawing/2014/main" id="{8AA626CD-3064-4583-8CCF-8C661B6BB47F}"/>
                </a:ext>
              </a:extLst>
            </p:cNvPr>
            <p:cNvSpPr txBox="1">
              <a:spLocks noChangeArrowheads="1"/>
            </p:cNvSpPr>
            <p:nvPr/>
          </p:nvSpPr>
          <p:spPr bwMode="auto">
            <a:xfrm>
              <a:off x="3888" y="6792"/>
              <a:ext cx="3600" cy="408"/>
            </a:xfrm>
            <a:prstGeom prst="rect">
              <a:avLst/>
            </a:prstGeom>
            <a:solidFill>
              <a:srgbClr val="FFD2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l-GR" altLang="el-GR" sz="1200" i="1">
                  <a:solidFill>
                    <a:srgbClr val="000000"/>
                  </a:solidFill>
                </a:rPr>
                <a:t>  </a:t>
              </a:r>
              <a:r>
                <a:rPr lang="el-GR" altLang="el-GR" sz="2000" b="1" i="1">
                  <a:solidFill>
                    <a:srgbClr val="000000"/>
                  </a:solidFill>
                </a:rPr>
                <a:t>P </a:t>
              </a:r>
              <a:r>
                <a:rPr lang="el-GR" altLang="el-GR" sz="2000" b="1">
                  <a:solidFill>
                    <a:srgbClr val="000000"/>
                  </a:solidFill>
                  <a:sym typeface="Symbol" panose="05050102010706020507" pitchFamily="18" charset="2"/>
                </a:rPr>
                <a:t></a:t>
              </a:r>
              <a:r>
                <a:rPr lang="el-GR" altLang="el-GR" sz="2000" b="1">
                  <a:solidFill>
                    <a:srgbClr val="000000"/>
                  </a:solidFill>
                </a:rPr>
                <a:t> </a:t>
              </a:r>
              <a:r>
                <a:rPr lang="el-GR" altLang="el-GR" sz="2000" b="1" i="1">
                  <a:solidFill>
                    <a:srgbClr val="000000"/>
                  </a:solidFill>
                </a:rPr>
                <a:t>T</a:t>
              </a:r>
              <a:r>
                <a:rPr lang="el-GR" altLang="el-GR" sz="2000" b="1">
                  <a:solidFill>
                    <a:srgbClr val="000000"/>
                  </a:solidFill>
                </a:rPr>
                <a:t>         όταν </a:t>
              </a:r>
              <a:r>
                <a:rPr lang="el-GR" altLang="el-GR" sz="2000" b="1" i="1">
                  <a:solidFill>
                    <a:srgbClr val="000000"/>
                  </a:solidFill>
                </a:rPr>
                <a:t>n</a:t>
              </a:r>
              <a:r>
                <a:rPr lang="el-GR" altLang="el-GR" sz="2000" b="1">
                  <a:solidFill>
                    <a:srgbClr val="000000"/>
                  </a:solidFill>
                </a:rPr>
                <a:t>, </a:t>
              </a:r>
              <a:r>
                <a:rPr lang="en-US" altLang="el-GR" sz="2000" b="1" i="1">
                  <a:solidFill>
                    <a:srgbClr val="000000"/>
                  </a:solidFill>
                </a:rPr>
                <a:t>V</a:t>
              </a:r>
              <a:r>
                <a:rPr lang="el-GR" altLang="el-GR" sz="2000" b="1">
                  <a:solidFill>
                    <a:srgbClr val="000000"/>
                  </a:solidFill>
                </a:rPr>
                <a:t> σταθερά</a:t>
              </a:r>
              <a:endParaRPr lang="en-US" altLang="el-GR" sz="2000" b="1">
                <a:solidFill>
                  <a:srgbClr val="000000"/>
                </a:solidFill>
              </a:endParaRPr>
            </a:p>
          </p:txBody>
        </p:sp>
        <p:sp>
          <p:nvSpPr>
            <p:cNvPr id="53257" name="Text Box 13">
              <a:extLst>
                <a:ext uri="{FF2B5EF4-FFF2-40B4-BE49-F238E27FC236}">
                  <a16:creationId xmlns:a16="http://schemas.microsoft.com/office/drawing/2014/main" id="{E1FF18E6-D0CC-4B61-9AD8-1DFAB3211E4C}"/>
                </a:ext>
              </a:extLst>
            </p:cNvPr>
            <p:cNvSpPr txBox="1">
              <a:spLocks noChangeArrowheads="1"/>
            </p:cNvSpPr>
            <p:nvPr/>
          </p:nvSpPr>
          <p:spPr bwMode="auto">
            <a:xfrm>
              <a:off x="1296" y="6756"/>
              <a:ext cx="2304" cy="408"/>
            </a:xfrm>
            <a:prstGeom prst="rect">
              <a:avLst/>
            </a:prstGeom>
            <a:solidFill>
              <a:srgbClr val="FFD2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l-GR" altLang="el-GR" sz="1000">
                  <a:solidFill>
                    <a:srgbClr val="000000"/>
                  </a:solidFill>
                </a:rPr>
                <a:t> </a:t>
              </a:r>
              <a:r>
                <a:rPr lang="el-GR" altLang="el-GR" b="1">
                  <a:solidFill>
                    <a:srgbClr val="000000"/>
                  </a:solidFill>
                </a:rPr>
                <a:t>Νόμος Gay-Lussac</a:t>
              </a:r>
              <a:endParaRPr lang="en-US" altLang="el-GR" b="1">
                <a:solidFill>
                  <a:srgbClr val="000000"/>
                </a:solidFill>
              </a:endParaRPr>
            </a:p>
          </p:txBody>
        </p:sp>
      </p:grpSp>
      <p:pic>
        <p:nvPicPr>
          <p:cNvPr id="132110" name="Picture 14" descr="4">
            <a:extLst>
              <a:ext uri="{FF2B5EF4-FFF2-40B4-BE49-F238E27FC236}">
                <a16:creationId xmlns:a16="http://schemas.microsoft.com/office/drawing/2014/main" id="{10D6BED0-A36C-4B28-BE2F-FC80E863DB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3388" y="3357563"/>
            <a:ext cx="3960812"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32101"/>
                                        </p:tgtEl>
                                        <p:attrNameLst>
                                          <p:attrName>style.visibility</p:attrName>
                                        </p:attrNameLst>
                                      </p:cBhvr>
                                      <p:to>
                                        <p:strVal val="visible"/>
                                      </p:to>
                                    </p:set>
                                    <p:animEffect transition="in" filter="box(out)">
                                      <p:cBhvr>
                                        <p:cTn id="7" dur="500"/>
                                        <p:tgtEl>
                                          <p:spTgt spid="13210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2104"/>
                                        </p:tgtEl>
                                        <p:attrNameLst>
                                          <p:attrName>style.visibility</p:attrName>
                                        </p:attrNameLst>
                                      </p:cBhvr>
                                      <p:to>
                                        <p:strVal val="visible"/>
                                      </p:to>
                                    </p:set>
                                    <p:animEffect transition="in" filter="checkerboard(across)">
                                      <p:cBhvr>
                                        <p:cTn id="12" dur="500"/>
                                        <p:tgtEl>
                                          <p:spTgt spid="1321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2106"/>
                                        </p:tgtEl>
                                        <p:attrNameLst>
                                          <p:attrName>style.visibility</p:attrName>
                                        </p:attrNameLst>
                                      </p:cBhvr>
                                      <p:to>
                                        <p:strVal val="visible"/>
                                      </p:to>
                                    </p:set>
                                    <p:animEffect transition="in" filter="checkerboard(across)">
                                      <p:cBhvr>
                                        <p:cTn id="17" dur="500"/>
                                        <p:tgtEl>
                                          <p:spTgt spid="13210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strips(downRight)">
                                      <p:cBhvr>
                                        <p:cTn id="22" dur="500"/>
                                        <p:tgtEl>
                                          <p:spTgt spid="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2" presetClass="entr" presetSubtype="0" fill="hold" nodeType="clickEffect">
                                  <p:stCondLst>
                                    <p:cond delay="0"/>
                                  </p:stCondLst>
                                  <p:childTnLst>
                                    <p:set>
                                      <p:cBhvr>
                                        <p:cTn id="26" dur="1" fill="hold">
                                          <p:stCondLst>
                                            <p:cond delay="0"/>
                                          </p:stCondLst>
                                        </p:cTn>
                                        <p:tgtEl>
                                          <p:spTgt spid="132110"/>
                                        </p:tgtEl>
                                        <p:attrNameLst>
                                          <p:attrName>style.visibility</p:attrName>
                                        </p:attrNameLst>
                                      </p:cBhvr>
                                      <p:to>
                                        <p:strVal val="visible"/>
                                      </p:to>
                                    </p:set>
                                    <p:animScale>
                                      <p:cBhvr>
                                        <p:cTn id="27" dur="1000" decel="50000" fill="hold">
                                          <p:stCondLst>
                                            <p:cond delay="0"/>
                                          </p:stCondLst>
                                        </p:cTn>
                                        <p:tgtEl>
                                          <p:spTgt spid="1321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132110"/>
                                        </p:tgtEl>
                                        <p:attrNameLst>
                                          <p:attrName>ppt_x</p:attrName>
                                          <p:attrName>ppt_y</p:attrName>
                                        </p:attrNameLst>
                                      </p:cBhvr>
                                    </p:animMotion>
                                    <p:animEffect transition="in" filter="fade">
                                      <p:cBhvr>
                                        <p:cTn id="29" dur="1000"/>
                                        <p:tgtEl>
                                          <p:spTgt spid="132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4" grpId="0"/>
      <p:bldP spid="13210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5" name="Rectangle 5">
            <a:extLst>
              <a:ext uri="{FF2B5EF4-FFF2-40B4-BE49-F238E27FC236}">
                <a16:creationId xmlns:a16="http://schemas.microsoft.com/office/drawing/2014/main" id="{FFA7B757-F6B5-48A1-A28B-D251E3997468}"/>
              </a:ext>
            </a:extLst>
          </p:cNvPr>
          <p:cNvSpPr>
            <a:spLocks noChangeArrowheads="1"/>
          </p:cNvSpPr>
          <p:nvPr/>
        </p:nvSpPr>
        <p:spPr bwMode="auto">
          <a:xfrm>
            <a:off x="1919288" y="981076"/>
            <a:ext cx="823595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tabLst>
                <a:tab pos="228600" algn="l"/>
              </a:tabLst>
              <a:defRPr>
                <a:solidFill>
                  <a:schemeClr val="tx1"/>
                </a:solidFill>
                <a:latin typeface="Arial" panose="020B0604020202020204" pitchFamily="34" charset="0"/>
              </a:defRPr>
            </a:lvl1pPr>
            <a:lvl2pPr marL="742950" indent="-285750" eaLnBrk="0" hangingPunct="0">
              <a:tabLst>
                <a:tab pos="228600" algn="l"/>
              </a:tabLst>
              <a:defRPr>
                <a:solidFill>
                  <a:schemeClr val="tx1"/>
                </a:solidFill>
                <a:latin typeface="Arial" panose="020B0604020202020204" pitchFamily="34" charset="0"/>
              </a:defRPr>
            </a:lvl2pPr>
            <a:lvl3pPr marL="1143000" indent="-228600" eaLnBrk="0" hangingPunct="0">
              <a:tabLst>
                <a:tab pos="228600" algn="l"/>
              </a:tabLst>
              <a:defRPr>
                <a:solidFill>
                  <a:schemeClr val="tx1"/>
                </a:solidFill>
                <a:latin typeface="Arial" panose="020B0604020202020204" pitchFamily="34" charset="0"/>
              </a:defRPr>
            </a:lvl3pPr>
            <a:lvl4pPr marL="1600200" indent="-228600" eaLnBrk="0" hangingPunct="0">
              <a:tabLst>
                <a:tab pos="228600" algn="l"/>
              </a:tabLst>
              <a:defRPr>
                <a:solidFill>
                  <a:schemeClr val="tx1"/>
                </a:solidFill>
                <a:latin typeface="Arial" panose="020B0604020202020204" pitchFamily="34" charset="0"/>
              </a:defRPr>
            </a:lvl4pPr>
            <a:lvl5pPr marL="2057400" indent="-228600" eaLnBrk="0" hangingPunct="0">
              <a:tabLst>
                <a:tab pos="2286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286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286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286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algn="just" eaLnBrk="1" fontAlgn="base" hangingPunct="1">
              <a:spcBef>
                <a:spcPct val="0"/>
              </a:spcBef>
              <a:spcAft>
                <a:spcPct val="0"/>
              </a:spcAft>
            </a:pPr>
            <a:r>
              <a:rPr lang="el-GR" altLang="el-GR">
                <a:solidFill>
                  <a:srgbClr val="000000"/>
                </a:solidFill>
                <a:cs typeface="Times New Roman" panose="02020603050405020304" pitchFamily="18" charset="0"/>
              </a:rPr>
              <a:t>Με συνδυασμό των νόμων: </a:t>
            </a:r>
            <a:endParaRPr lang="en-US" altLang="el-GR">
              <a:solidFill>
                <a:srgbClr val="000000"/>
              </a:solidFill>
            </a:endParaRPr>
          </a:p>
          <a:p>
            <a:pPr algn="just" fontAlgn="base">
              <a:spcBef>
                <a:spcPct val="0"/>
              </a:spcBef>
              <a:spcAft>
                <a:spcPct val="0"/>
              </a:spcAft>
              <a:buFontTx/>
              <a:buAutoNum type="arabicPeriod"/>
            </a:pPr>
            <a:r>
              <a:rPr lang="en-US" altLang="el-GR" b="1">
                <a:solidFill>
                  <a:srgbClr val="000000"/>
                </a:solidFill>
                <a:cs typeface="Times New Roman" panose="02020603050405020304" pitchFamily="18" charset="0"/>
              </a:rPr>
              <a:t>Boyle</a:t>
            </a:r>
            <a:r>
              <a:rPr lang="en-US" altLang="el-GR">
                <a:solidFill>
                  <a:srgbClr val="000000"/>
                </a:solidFill>
                <a:cs typeface="Times New Roman" panose="02020603050405020304" pitchFamily="18" charset="0"/>
              </a:rPr>
              <a:t>		</a:t>
            </a:r>
            <a:r>
              <a:rPr lang="en-US" altLang="el-GR" b="1" i="1">
                <a:solidFill>
                  <a:srgbClr val="000000"/>
                </a:solidFill>
                <a:cs typeface="Times New Roman" panose="02020603050405020304" pitchFamily="18" charset="0"/>
              </a:rPr>
              <a:t>V</a:t>
            </a:r>
            <a:r>
              <a:rPr lang="en-US" altLang="el-GR" b="1">
                <a:solidFill>
                  <a:srgbClr val="000000"/>
                </a:solidFill>
                <a:cs typeface="Times New Roman" panose="02020603050405020304" pitchFamily="18" charset="0"/>
              </a:rPr>
              <a:t> </a:t>
            </a:r>
            <a:r>
              <a:rPr lang="el-GR" altLang="el-GR" b="1">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l-GR" altLang="el-GR" b="1">
                <a:solidFill>
                  <a:srgbClr val="000000"/>
                </a:solidFill>
                <a:cs typeface="Times New Roman" panose="02020603050405020304" pitchFamily="18" charset="0"/>
              </a:rPr>
              <a:t> </a:t>
            </a:r>
            <a:r>
              <a:rPr lang="en-US" altLang="el-GR" b="1" i="1">
                <a:solidFill>
                  <a:srgbClr val="000000"/>
                </a:solidFill>
                <a:latin typeface="Times New Roman" panose="02020603050405020304" pitchFamily="18" charset="0"/>
                <a:cs typeface="Times New Roman" panose="02020603050405020304" pitchFamily="18" charset="0"/>
                <a:sym typeface="Symbol" panose="05050102010706020507" pitchFamily="18" charset="2"/>
              </a:rPr>
              <a:t>1/P</a:t>
            </a:r>
            <a:r>
              <a:rPr lang="en-US" altLang="el-GR">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endParaRPr lang="en-US" altLang="el-GR" b="1">
              <a:solidFill>
                <a:srgbClr val="000000"/>
              </a:solidFill>
              <a:latin typeface="Times New Roman" panose="02020603050405020304" pitchFamily="18" charset="0"/>
              <a:sym typeface="Symbol" panose="05050102010706020507" pitchFamily="18" charset="2"/>
            </a:endParaRPr>
          </a:p>
          <a:p>
            <a:pPr algn="just" fontAlgn="base">
              <a:spcBef>
                <a:spcPct val="0"/>
              </a:spcBef>
              <a:spcAft>
                <a:spcPct val="0"/>
              </a:spcAft>
              <a:buFontTx/>
              <a:buAutoNum type="arabicPeriod"/>
            </a:pPr>
            <a:r>
              <a:rPr lang="en-US" altLang="el-GR" b="1">
                <a:solidFill>
                  <a:srgbClr val="000000"/>
                </a:solidFill>
                <a:latin typeface="Times New Roman" panose="02020603050405020304" pitchFamily="18" charset="0"/>
                <a:cs typeface="Times New Roman" panose="02020603050405020304" pitchFamily="18" charset="0"/>
                <a:sym typeface="Symbol" panose="05050102010706020507" pitchFamily="18" charset="2"/>
              </a:rPr>
              <a:t>Charles</a:t>
            </a:r>
            <a:r>
              <a:rPr lang="en-US" altLang="el-GR">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l-GR" b="1" i="1">
                <a:solidFill>
                  <a:srgbClr val="000000"/>
                </a:solidFill>
                <a:latin typeface="Times New Roman" panose="02020603050405020304" pitchFamily="18" charset="0"/>
                <a:cs typeface="Times New Roman" panose="02020603050405020304" pitchFamily="18" charset="0"/>
                <a:sym typeface="Symbol" panose="05050102010706020507" pitchFamily="18" charset="2"/>
              </a:rPr>
              <a:t>V</a:t>
            </a:r>
            <a:r>
              <a:rPr lang="en-US" altLang="el-GR" b="1">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l-GR" altLang="el-GR" b="1">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l-GR" altLang="el-GR" b="1">
                <a:solidFill>
                  <a:srgbClr val="000000"/>
                </a:solidFill>
                <a:cs typeface="Times New Roman" panose="02020603050405020304" pitchFamily="18" charset="0"/>
              </a:rPr>
              <a:t> </a:t>
            </a:r>
            <a:r>
              <a:rPr lang="en-US" altLang="el-GR" b="1" i="1">
                <a:solidFill>
                  <a:srgbClr val="000000"/>
                </a:solidFill>
                <a:latin typeface="Times New Roman" panose="02020603050405020304" pitchFamily="18" charset="0"/>
                <a:cs typeface="Times New Roman" panose="02020603050405020304" pitchFamily="18" charset="0"/>
                <a:sym typeface="Symbol" panose="05050102010706020507" pitchFamily="18" charset="2"/>
              </a:rPr>
              <a:t>T</a:t>
            </a:r>
            <a:r>
              <a:rPr lang="en-US" altLang="el-GR">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endParaRPr lang="en-US" altLang="el-GR" b="1">
              <a:solidFill>
                <a:srgbClr val="000000"/>
              </a:solidFill>
              <a:latin typeface="Times New Roman" panose="02020603050405020304" pitchFamily="18" charset="0"/>
              <a:sym typeface="Symbol" panose="05050102010706020507" pitchFamily="18" charset="2"/>
            </a:endParaRPr>
          </a:p>
          <a:p>
            <a:pPr algn="just" fontAlgn="base">
              <a:spcBef>
                <a:spcPct val="0"/>
              </a:spcBef>
              <a:spcAft>
                <a:spcPct val="0"/>
              </a:spcAft>
              <a:buFontTx/>
              <a:buAutoNum type="arabicPeriod"/>
            </a:pPr>
            <a:r>
              <a:rPr lang="en-US" altLang="el-GR" b="1">
                <a:solidFill>
                  <a:srgbClr val="000000"/>
                </a:solidFill>
                <a:latin typeface="Times New Roman" panose="02020603050405020304" pitchFamily="18" charset="0"/>
                <a:cs typeface="Times New Roman" panose="02020603050405020304" pitchFamily="18" charset="0"/>
                <a:sym typeface="Symbol" panose="05050102010706020507" pitchFamily="18" charset="2"/>
              </a:rPr>
              <a:t>Avogadro</a:t>
            </a:r>
            <a:r>
              <a:rPr lang="en-US" altLang="el-GR">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l-GR" b="1">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l-GR" b="1" i="1">
                <a:solidFill>
                  <a:srgbClr val="000000"/>
                </a:solidFill>
                <a:latin typeface="Times New Roman" panose="02020603050405020304" pitchFamily="18" charset="0"/>
                <a:cs typeface="Times New Roman" panose="02020603050405020304" pitchFamily="18" charset="0"/>
                <a:sym typeface="Symbol" panose="05050102010706020507" pitchFamily="18" charset="2"/>
              </a:rPr>
              <a:t>V</a:t>
            </a:r>
            <a:r>
              <a:rPr lang="en-US" altLang="el-GR" b="1">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l-GR" altLang="el-GR" b="1">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l-GR" altLang="el-GR" b="1">
                <a:solidFill>
                  <a:srgbClr val="000000"/>
                </a:solidFill>
                <a:cs typeface="Times New Roman" panose="02020603050405020304" pitchFamily="18" charset="0"/>
              </a:rPr>
              <a:t> </a:t>
            </a:r>
            <a:r>
              <a:rPr lang="en-US" altLang="el-GR" b="1" i="1">
                <a:solidFill>
                  <a:srgbClr val="000000"/>
                </a:solidFill>
                <a:latin typeface="Times New Roman" panose="02020603050405020304" pitchFamily="18" charset="0"/>
                <a:cs typeface="Times New Roman" panose="02020603050405020304" pitchFamily="18" charset="0"/>
                <a:sym typeface="Symbol" panose="05050102010706020507" pitchFamily="18" charset="2"/>
              </a:rPr>
              <a:t>n</a:t>
            </a:r>
            <a:r>
              <a:rPr lang="en-US" altLang="el-GR">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p>
          <a:p>
            <a:pPr algn="just" fontAlgn="base">
              <a:spcBef>
                <a:spcPct val="0"/>
              </a:spcBef>
              <a:spcAft>
                <a:spcPct val="0"/>
              </a:spcAft>
              <a:buFontTx/>
              <a:buAutoNum type="arabicPeriod"/>
            </a:pPr>
            <a:endParaRPr lang="en-US" altLang="el-GR" b="1">
              <a:solidFill>
                <a:srgbClr val="000000"/>
              </a:solidFill>
              <a:latin typeface="Times New Roman" panose="02020603050405020304" pitchFamily="18" charset="0"/>
              <a:sym typeface="Symbol" panose="05050102010706020507" pitchFamily="18" charset="2"/>
            </a:endParaRPr>
          </a:p>
          <a:p>
            <a:pPr algn="just" fontAlgn="base">
              <a:spcBef>
                <a:spcPct val="0"/>
              </a:spcBef>
              <a:spcAft>
                <a:spcPct val="0"/>
              </a:spcAft>
            </a:pPr>
            <a:r>
              <a:rPr lang="el-GR" altLang="el-GR" b="1">
                <a:solidFill>
                  <a:srgbClr val="000000"/>
                </a:solidFill>
                <a:latin typeface="Times New Roman" panose="02020603050405020304" pitchFamily="18" charset="0"/>
                <a:cs typeface="Times New Roman" panose="02020603050405020304" pitchFamily="18" charset="0"/>
                <a:sym typeface="Symbol" panose="05050102010706020507" pitchFamily="18" charset="2"/>
              </a:rPr>
              <a:t>Καταλήγουμε</a:t>
            </a:r>
            <a:r>
              <a:rPr lang="en-US" altLang="el-GR" b="1">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l-GR" b="1" i="1">
                <a:solidFill>
                  <a:srgbClr val="000000"/>
                </a:solidFill>
                <a:latin typeface="Times New Roman" panose="02020603050405020304" pitchFamily="18" charset="0"/>
                <a:cs typeface="Times New Roman" panose="02020603050405020304" pitchFamily="18" charset="0"/>
                <a:sym typeface="Symbol" panose="05050102010706020507" pitchFamily="18" charset="2"/>
              </a:rPr>
              <a:t>V</a:t>
            </a:r>
            <a:r>
              <a:rPr lang="en-US" altLang="el-GR" b="1">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l-GR" altLang="el-GR" b="1">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el-GR" b="1">
                <a:solidFill>
                  <a:srgbClr val="000000"/>
                </a:solidFill>
                <a:cs typeface="Times New Roman" panose="02020603050405020304" pitchFamily="18" charset="0"/>
              </a:rPr>
              <a:t> (</a:t>
            </a:r>
            <a:r>
              <a:rPr lang="en-US" altLang="el-GR" b="1" i="1">
                <a:solidFill>
                  <a:srgbClr val="000000"/>
                </a:solidFill>
                <a:latin typeface="Times New Roman" panose="02020603050405020304" pitchFamily="18" charset="0"/>
                <a:cs typeface="Times New Roman" panose="02020603050405020304" pitchFamily="18" charset="0"/>
                <a:sym typeface="Symbol" panose="05050102010706020507" pitchFamily="18" charset="2"/>
              </a:rPr>
              <a:t>1/P)T n</a:t>
            </a:r>
            <a:r>
              <a:rPr lang="en-US" altLang="el-GR">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p>
          <a:p>
            <a:pPr algn="just" fontAlgn="base">
              <a:spcBef>
                <a:spcPct val="0"/>
              </a:spcBef>
              <a:spcAft>
                <a:spcPct val="0"/>
              </a:spcAft>
            </a:pPr>
            <a:endParaRPr lang="en-US" altLang="el-GR" b="1">
              <a:solidFill>
                <a:srgbClr val="000000"/>
              </a:solidFill>
              <a:latin typeface="Times New Roman" panose="02020603050405020304" pitchFamily="18" charset="0"/>
              <a:sym typeface="Symbol" panose="05050102010706020507" pitchFamily="18" charset="2"/>
            </a:endParaRPr>
          </a:p>
          <a:p>
            <a:pPr algn="just" fontAlgn="base">
              <a:spcBef>
                <a:spcPct val="0"/>
              </a:spcBef>
              <a:spcAft>
                <a:spcPct val="0"/>
              </a:spcAft>
            </a:pPr>
            <a:r>
              <a:rPr lang="el-GR" altLang="el-GR" b="1">
                <a:solidFill>
                  <a:srgbClr val="000000"/>
                </a:solidFill>
                <a:latin typeface="Times New Roman" panose="02020603050405020304" pitchFamily="18" charset="0"/>
                <a:cs typeface="Times New Roman" panose="02020603050405020304" pitchFamily="18" charset="0"/>
                <a:sym typeface="Symbol" panose="05050102010706020507" pitchFamily="18" charset="2"/>
              </a:rPr>
              <a:t>Η αναλογία αυτή μπορεί να μετατραπεί σε εξίσωση, αν εισάγουμε μια σταθερά </a:t>
            </a:r>
            <a:r>
              <a:rPr lang="en-US" altLang="el-GR" b="1">
                <a:solidFill>
                  <a:srgbClr val="000000"/>
                </a:solidFill>
                <a:latin typeface="Times New Roman" panose="02020603050405020304" pitchFamily="18" charset="0"/>
                <a:cs typeface="Times New Roman" panose="02020603050405020304" pitchFamily="18" charset="0"/>
                <a:sym typeface="Symbol" panose="05050102010706020507" pitchFamily="18" charset="2"/>
              </a:rPr>
              <a:t>R</a:t>
            </a:r>
            <a:r>
              <a:rPr lang="el-GR" altLang="el-GR" b="1">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l-GR" altLang="el-GR" b="1" i="1">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endParaRPr lang="en-US" altLang="el-GR" b="1" i="1">
              <a:solidFill>
                <a:srgbClr val="000000"/>
              </a:solidFill>
              <a:latin typeface="Times New Roman" panose="02020603050405020304" pitchFamily="18" charset="0"/>
              <a:cs typeface="Times New Roman" panose="02020603050405020304" pitchFamily="18" charset="0"/>
              <a:sym typeface="Symbol" panose="05050102010706020507" pitchFamily="18" charset="2"/>
            </a:endParaRPr>
          </a:p>
          <a:p>
            <a:pPr algn="just" fontAlgn="base">
              <a:spcBef>
                <a:spcPct val="0"/>
              </a:spcBef>
              <a:spcAft>
                <a:spcPct val="0"/>
              </a:spcAft>
            </a:pPr>
            <a:r>
              <a:rPr lang="el-GR" altLang="el-GR" b="1" i="1">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endParaRPr lang="en-US" altLang="el-GR" b="1" i="1">
              <a:solidFill>
                <a:srgbClr val="000000"/>
              </a:solidFill>
              <a:latin typeface="Times New Roman" panose="02020603050405020304" pitchFamily="18" charset="0"/>
              <a:cs typeface="Times New Roman" panose="02020603050405020304" pitchFamily="18" charset="0"/>
              <a:sym typeface="Symbol" panose="05050102010706020507" pitchFamily="18" charset="2"/>
            </a:endParaRPr>
          </a:p>
          <a:p>
            <a:pPr algn="just" fontAlgn="base">
              <a:spcBef>
                <a:spcPct val="0"/>
              </a:spcBef>
              <a:spcAft>
                <a:spcPct val="0"/>
              </a:spcAft>
            </a:pPr>
            <a:r>
              <a:rPr lang="el-GR" altLang="el-GR" b="1" i="1">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l-GR" b="1" i="1">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l-GR" altLang="el-GR" b="1" i="1">
                <a:solidFill>
                  <a:srgbClr val="000000"/>
                </a:solidFill>
                <a:latin typeface="Times New Roman" panose="02020603050405020304" pitchFamily="18" charset="0"/>
                <a:cs typeface="Times New Roman" panose="02020603050405020304" pitchFamily="18" charset="0"/>
                <a:sym typeface="Symbol" panose="05050102010706020507" pitchFamily="18" charset="2"/>
              </a:rPr>
              <a:t>V</a:t>
            </a:r>
            <a:r>
              <a:rPr lang="el-GR" altLang="el-GR" b="1">
                <a:solidFill>
                  <a:srgbClr val="000000"/>
                </a:solidFill>
                <a:latin typeface="Times New Roman" panose="02020603050405020304" pitchFamily="18" charset="0"/>
                <a:cs typeface="Times New Roman" panose="02020603050405020304" pitchFamily="18" charset="0"/>
                <a:sym typeface="Symbol" panose="05050102010706020507" pitchFamily="18" charset="2"/>
              </a:rPr>
              <a:t> = </a:t>
            </a:r>
            <a:r>
              <a:rPr lang="en-US" altLang="el-GR" b="1">
                <a:solidFill>
                  <a:srgbClr val="000000"/>
                </a:solidFill>
                <a:latin typeface="Times New Roman" panose="02020603050405020304" pitchFamily="18" charset="0"/>
                <a:cs typeface="Times New Roman" panose="02020603050405020304" pitchFamily="18" charset="0"/>
                <a:sym typeface="Symbol" panose="05050102010706020507" pitchFamily="18" charset="2"/>
              </a:rPr>
              <a:t>R</a:t>
            </a:r>
            <a:r>
              <a:rPr lang="el-GR" altLang="el-GR" b="1">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l-GR" altLang="el-GR" b="1" i="1">
                <a:solidFill>
                  <a:srgbClr val="000000"/>
                </a:solidFill>
                <a:latin typeface="Times New Roman" panose="02020603050405020304" pitchFamily="18" charset="0"/>
                <a:cs typeface="Times New Roman" panose="02020603050405020304" pitchFamily="18" charset="0"/>
                <a:sym typeface="Symbol" panose="05050102010706020507" pitchFamily="18" charset="2"/>
              </a:rPr>
              <a:t>1/P)</a:t>
            </a:r>
            <a:r>
              <a:rPr lang="en-US" altLang="el-GR" b="1" i="1">
                <a:solidFill>
                  <a:srgbClr val="000000"/>
                </a:solidFill>
                <a:latin typeface="Times New Roman" panose="02020603050405020304" pitchFamily="18" charset="0"/>
                <a:cs typeface="Times New Roman" panose="02020603050405020304" pitchFamily="18" charset="0"/>
                <a:sym typeface="Symbol" panose="05050102010706020507" pitchFamily="18" charset="2"/>
              </a:rPr>
              <a:t>T</a:t>
            </a:r>
            <a:r>
              <a:rPr lang="el-GR" altLang="el-GR" b="1" i="1">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l-GR" b="1" i="1">
                <a:solidFill>
                  <a:srgbClr val="000000"/>
                </a:solidFill>
                <a:latin typeface="Times New Roman" panose="02020603050405020304" pitchFamily="18" charset="0"/>
                <a:cs typeface="Times New Roman" panose="02020603050405020304" pitchFamily="18" charset="0"/>
                <a:sym typeface="Symbol" panose="05050102010706020507" pitchFamily="18" charset="2"/>
              </a:rPr>
              <a:t>n</a:t>
            </a:r>
          </a:p>
          <a:p>
            <a:pPr algn="just" fontAlgn="base">
              <a:spcBef>
                <a:spcPct val="0"/>
              </a:spcBef>
              <a:spcAft>
                <a:spcPct val="0"/>
              </a:spcAft>
            </a:pPr>
            <a:endParaRPr lang="en-US" altLang="el-GR">
              <a:solidFill>
                <a:srgbClr val="000000"/>
              </a:solidFill>
              <a:latin typeface="Times New Roman" panose="02020603050405020304" pitchFamily="18" charset="0"/>
              <a:sym typeface="Symbol" panose="05050102010706020507" pitchFamily="18" charset="2"/>
            </a:endParaRPr>
          </a:p>
          <a:p>
            <a:pPr algn="just" fontAlgn="base">
              <a:spcBef>
                <a:spcPct val="0"/>
              </a:spcBef>
              <a:spcAft>
                <a:spcPct val="0"/>
              </a:spcAft>
            </a:pPr>
            <a:r>
              <a:rPr lang="el-GR" altLang="el-GR" b="1">
                <a:solidFill>
                  <a:srgbClr val="000000"/>
                </a:solidFill>
                <a:latin typeface="Times New Roman" panose="02020603050405020304" pitchFamily="18" charset="0"/>
                <a:cs typeface="Times New Roman" panose="02020603050405020304" pitchFamily="18" charset="0"/>
                <a:sym typeface="Symbol" panose="05050102010706020507" pitchFamily="18" charset="2"/>
              </a:rPr>
              <a:t>Η σταθερά </a:t>
            </a:r>
            <a:r>
              <a:rPr lang="el-GR" altLang="el-GR" b="1" i="1">
                <a:solidFill>
                  <a:srgbClr val="000000"/>
                </a:solidFill>
                <a:latin typeface="Times New Roman" panose="02020603050405020304" pitchFamily="18" charset="0"/>
                <a:cs typeface="Times New Roman" panose="02020603050405020304" pitchFamily="18" charset="0"/>
                <a:sym typeface="Symbol" panose="05050102010706020507" pitchFamily="18" charset="2"/>
              </a:rPr>
              <a:t>R</a:t>
            </a:r>
            <a:r>
              <a:rPr lang="el-GR" altLang="el-GR" b="1">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l-GR" altLang="el-GR">
                <a:solidFill>
                  <a:srgbClr val="000000"/>
                </a:solidFill>
                <a:latin typeface="Times New Roman" panose="02020603050405020304" pitchFamily="18" charset="0"/>
                <a:cs typeface="Times New Roman" panose="02020603050405020304" pitchFamily="18" charset="0"/>
                <a:sym typeface="Symbol" panose="05050102010706020507" pitchFamily="18" charset="2"/>
              </a:rPr>
              <a:t>ονομάζεται</a:t>
            </a:r>
            <a:r>
              <a:rPr lang="el-GR" altLang="el-GR" b="1" i="1">
                <a:solidFill>
                  <a:srgbClr val="000000"/>
                </a:solidFill>
                <a:latin typeface="Times New Roman" panose="02020603050405020304" pitchFamily="18" charset="0"/>
                <a:cs typeface="Times New Roman" panose="02020603050405020304" pitchFamily="18" charset="0"/>
                <a:sym typeface="Symbol" panose="05050102010706020507" pitchFamily="18" charset="2"/>
              </a:rPr>
              <a:t> παγκόσμια σταθερά των αερίων.</a:t>
            </a:r>
          </a:p>
        </p:txBody>
      </p:sp>
      <p:sp>
        <p:nvSpPr>
          <p:cNvPr id="54278" name="Rectangle 6">
            <a:extLst>
              <a:ext uri="{FF2B5EF4-FFF2-40B4-BE49-F238E27FC236}">
                <a16:creationId xmlns:a16="http://schemas.microsoft.com/office/drawing/2014/main" id="{A25D51BA-44E0-4F9F-98C3-4965DEC30AFC}"/>
              </a:ext>
            </a:extLst>
          </p:cNvPr>
          <p:cNvSpPr>
            <a:spLocks noChangeArrowheads="1"/>
          </p:cNvSpPr>
          <p:nvPr/>
        </p:nvSpPr>
        <p:spPr bwMode="auto">
          <a:xfrm>
            <a:off x="1703389" y="156697"/>
            <a:ext cx="66000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l-GR" sz="2800" b="1">
                <a:solidFill>
                  <a:srgbClr val="3366FF"/>
                </a:solidFill>
                <a:cs typeface="Times New Roman" panose="02020603050405020304" pitchFamily="18" charset="0"/>
              </a:rPr>
              <a:t>4.2 Καταστατική εξίσωση των αερίων</a:t>
            </a:r>
            <a:r>
              <a:rPr lang="en-US" altLang="el-GR">
                <a:solidFill>
                  <a:srgbClr val="000000"/>
                </a:solidFill>
              </a:rPr>
              <a:t> </a:t>
            </a:r>
          </a:p>
        </p:txBody>
      </p:sp>
      <p:graphicFrame>
        <p:nvGraphicFramePr>
          <p:cNvPr id="133127" name="Object 7">
            <a:extLst>
              <a:ext uri="{FF2B5EF4-FFF2-40B4-BE49-F238E27FC236}">
                <a16:creationId xmlns:a16="http://schemas.microsoft.com/office/drawing/2014/main" id="{45A368F0-1278-4650-B503-99E35664E02A}"/>
              </a:ext>
            </a:extLst>
          </p:cNvPr>
          <p:cNvGraphicFramePr>
            <a:graphicFrameLocks noChangeAspect="1"/>
          </p:cNvGraphicFramePr>
          <p:nvPr/>
        </p:nvGraphicFramePr>
        <p:xfrm>
          <a:off x="2135189" y="4508501"/>
          <a:ext cx="1781175" cy="2028825"/>
        </p:xfrm>
        <a:graphic>
          <a:graphicData uri="http://schemas.openxmlformats.org/presentationml/2006/ole">
            <mc:AlternateContent xmlns:mc="http://schemas.openxmlformats.org/markup-compatibility/2006">
              <mc:Choice xmlns:v="urn:schemas-microsoft-com:vml" Requires="v">
                <p:oleObj spid="_x0000_s10245" r:id="rId3" imgW="1781424" imgH="2029108" progId="">
                  <p:embed/>
                </p:oleObj>
              </mc:Choice>
              <mc:Fallback>
                <p:oleObj r:id="rId3" imgW="1781424" imgH="2029108" progId="">
                  <p:embed/>
                  <p:pic>
                    <p:nvPicPr>
                      <p:cNvPr id="133127" name="Object 7">
                        <a:extLst>
                          <a:ext uri="{FF2B5EF4-FFF2-40B4-BE49-F238E27FC236}">
                            <a16:creationId xmlns:a16="http://schemas.microsoft.com/office/drawing/2014/main" id="{45A368F0-1278-4650-B503-99E35664E0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189" y="4508501"/>
                        <a:ext cx="1781175"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3128" name="Object 8">
            <a:extLst>
              <a:ext uri="{FF2B5EF4-FFF2-40B4-BE49-F238E27FC236}">
                <a16:creationId xmlns:a16="http://schemas.microsoft.com/office/drawing/2014/main" id="{5FEC2185-F145-4FCF-9726-EA55EE764BBB}"/>
              </a:ext>
            </a:extLst>
          </p:cNvPr>
          <p:cNvGraphicFramePr>
            <a:graphicFrameLocks noChangeAspect="1"/>
          </p:cNvGraphicFramePr>
          <p:nvPr/>
        </p:nvGraphicFramePr>
        <p:xfrm>
          <a:off x="5232400" y="4508500"/>
          <a:ext cx="1752600" cy="2019300"/>
        </p:xfrm>
        <a:graphic>
          <a:graphicData uri="http://schemas.openxmlformats.org/presentationml/2006/ole">
            <mc:AlternateContent xmlns:mc="http://schemas.openxmlformats.org/markup-compatibility/2006">
              <mc:Choice xmlns:v="urn:schemas-microsoft-com:vml" Requires="v">
                <p:oleObj spid="_x0000_s10246" r:id="rId5" imgW="1752381" imgH="2019048" progId="">
                  <p:embed/>
                </p:oleObj>
              </mc:Choice>
              <mc:Fallback>
                <p:oleObj r:id="rId5" imgW="1752381" imgH="2019048" progId="">
                  <p:embed/>
                  <p:pic>
                    <p:nvPicPr>
                      <p:cNvPr id="133128" name="Object 8">
                        <a:extLst>
                          <a:ext uri="{FF2B5EF4-FFF2-40B4-BE49-F238E27FC236}">
                            <a16:creationId xmlns:a16="http://schemas.microsoft.com/office/drawing/2014/main" id="{5FEC2185-F145-4FCF-9726-EA55EE764B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2400" y="4508500"/>
                        <a:ext cx="17526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4279" name="Rectangle 10">
            <a:extLst>
              <a:ext uri="{FF2B5EF4-FFF2-40B4-BE49-F238E27FC236}">
                <a16:creationId xmlns:a16="http://schemas.microsoft.com/office/drawing/2014/main" id="{C33D88CE-CBD3-4464-8CAD-228F1D23695B}"/>
              </a:ext>
            </a:extLst>
          </p:cNvPr>
          <p:cNvSpPr>
            <a:spLocks noChangeArrowheads="1"/>
          </p:cNvSpPr>
          <p:nvPr/>
        </p:nvSpPr>
        <p:spPr bwMode="auto">
          <a:xfrm>
            <a:off x="1524001" y="22156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l-GR" altLang="el-GR">
              <a:solidFill>
                <a:srgbClr val="000000"/>
              </a:solidFill>
            </a:endParaRPr>
          </a:p>
        </p:txBody>
      </p:sp>
      <p:graphicFrame>
        <p:nvGraphicFramePr>
          <p:cNvPr id="133129" name="Object 9">
            <a:extLst>
              <a:ext uri="{FF2B5EF4-FFF2-40B4-BE49-F238E27FC236}">
                <a16:creationId xmlns:a16="http://schemas.microsoft.com/office/drawing/2014/main" id="{FA901674-7F1B-448C-BBA4-4BCD3239C5DE}"/>
              </a:ext>
            </a:extLst>
          </p:cNvPr>
          <p:cNvGraphicFramePr>
            <a:graphicFrameLocks noChangeAspect="1"/>
          </p:cNvGraphicFramePr>
          <p:nvPr/>
        </p:nvGraphicFramePr>
        <p:xfrm>
          <a:off x="8543925" y="4508500"/>
          <a:ext cx="1543050" cy="2057400"/>
        </p:xfrm>
        <a:graphic>
          <a:graphicData uri="http://schemas.openxmlformats.org/presentationml/2006/ole">
            <mc:AlternateContent xmlns:mc="http://schemas.openxmlformats.org/markup-compatibility/2006">
              <mc:Choice xmlns:v="urn:schemas-microsoft-com:vml" Requires="v">
                <p:oleObj spid="_x0000_s10247" r:id="rId7" imgW="2266667" imgH="3019048" progId="MSPhotoEd.3">
                  <p:embed/>
                </p:oleObj>
              </mc:Choice>
              <mc:Fallback>
                <p:oleObj r:id="rId7" imgW="2266667" imgH="3019048" progId="MSPhotoEd.3">
                  <p:embed/>
                  <p:pic>
                    <p:nvPicPr>
                      <p:cNvPr id="133129" name="Object 9">
                        <a:extLst>
                          <a:ext uri="{FF2B5EF4-FFF2-40B4-BE49-F238E27FC236}">
                            <a16:creationId xmlns:a16="http://schemas.microsoft.com/office/drawing/2014/main" id="{FA901674-7F1B-448C-BBA4-4BCD3239C5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43925" y="4508500"/>
                        <a:ext cx="1543050" cy="205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3125"/>
                                        </p:tgtEl>
                                        <p:attrNameLst>
                                          <p:attrName>style.visibility</p:attrName>
                                        </p:attrNameLst>
                                      </p:cBhvr>
                                      <p:to>
                                        <p:strVal val="visible"/>
                                      </p:to>
                                    </p:set>
                                    <p:animEffect transition="in" filter="checkerboard(across)">
                                      <p:cBhvr>
                                        <p:cTn id="7" dur="500"/>
                                        <p:tgtEl>
                                          <p:spTgt spid="1331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2" presetClass="entr" presetSubtype="0" fill="hold" nodeType="clickEffect">
                                  <p:stCondLst>
                                    <p:cond delay="0"/>
                                  </p:stCondLst>
                                  <p:childTnLst>
                                    <p:set>
                                      <p:cBhvr>
                                        <p:cTn id="11" dur="1" fill="hold">
                                          <p:stCondLst>
                                            <p:cond delay="0"/>
                                          </p:stCondLst>
                                        </p:cTn>
                                        <p:tgtEl>
                                          <p:spTgt spid="133127"/>
                                        </p:tgtEl>
                                        <p:attrNameLst>
                                          <p:attrName>style.visibility</p:attrName>
                                        </p:attrNameLst>
                                      </p:cBhvr>
                                      <p:to>
                                        <p:strVal val="visible"/>
                                      </p:to>
                                    </p:set>
                                    <p:animScale>
                                      <p:cBhvr>
                                        <p:cTn id="12" dur="1000" decel="50000" fill="hold">
                                          <p:stCondLst>
                                            <p:cond delay="0"/>
                                          </p:stCondLst>
                                        </p:cTn>
                                        <p:tgtEl>
                                          <p:spTgt spid="1331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33127"/>
                                        </p:tgtEl>
                                        <p:attrNameLst>
                                          <p:attrName>ppt_x</p:attrName>
                                          <p:attrName>ppt_y</p:attrName>
                                        </p:attrNameLst>
                                      </p:cBhvr>
                                    </p:animMotion>
                                    <p:animEffect transition="in" filter="fade">
                                      <p:cBhvr>
                                        <p:cTn id="14" dur="1000"/>
                                        <p:tgtEl>
                                          <p:spTgt spid="13312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2" presetClass="entr" presetSubtype="0" fill="hold" nodeType="clickEffect">
                                  <p:stCondLst>
                                    <p:cond delay="0"/>
                                  </p:stCondLst>
                                  <p:childTnLst>
                                    <p:set>
                                      <p:cBhvr>
                                        <p:cTn id="18" dur="1" fill="hold">
                                          <p:stCondLst>
                                            <p:cond delay="0"/>
                                          </p:stCondLst>
                                        </p:cTn>
                                        <p:tgtEl>
                                          <p:spTgt spid="133128"/>
                                        </p:tgtEl>
                                        <p:attrNameLst>
                                          <p:attrName>style.visibility</p:attrName>
                                        </p:attrNameLst>
                                      </p:cBhvr>
                                      <p:to>
                                        <p:strVal val="visible"/>
                                      </p:to>
                                    </p:set>
                                    <p:animScale>
                                      <p:cBhvr>
                                        <p:cTn id="19" dur="1000" decel="50000" fill="hold">
                                          <p:stCondLst>
                                            <p:cond delay="0"/>
                                          </p:stCondLst>
                                        </p:cTn>
                                        <p:tgtEl>
                                          <p:spTgt spid="13312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133128"/>
                                        </p:tgtEl>
                                        <p:attrNameLst>
                                          <p:attrName>ppt_x</p:attrName>
                                          <p:attrName>ppt_y</p:attrName>
                                        </p:attrNameLst>
                                      </p:cBhvr>
                                    </p:animMotion>
                                    <p:animEffect transition="in" filter="fade">
                                      <p:cBhvr>
                                        <p:cTn id="21" dur="1000"/>
                                        <p:tgtEl>
                                          <p:spTgt spid="13312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2" presetClass="entr" presetSubtype="0" fill="hold" nodeType="clickEffect">
                                  <p:stCondLst>
                                    <p:cond delay="0"/>
                                  </p:stCondLst>
                                  <p:childTnLst>
                                    <p:set>
                                      <p:cBhvr>
                                        <p:cTn id="25" dur="1" fill="hold">
                                          <p:stCondLst>
                                            <p:cond delay="0"/>
                                          </p:stCondLst>
                                        </p:cTn>
                                        <p:tgtEl>
                                          <p:spTgt spid="133129"/>
                                        </p:tgtEl>
                                        <p:attrNameLst>
                                          <p:attrName>style.visibility</p:attrName>
                                        </p:attrNameLst>
                                      </p:cBhvr>
                                      <p:to>
                                        <p:strVal val="visible"/>
                                      </p:to>
                                    </p:set>
                                    <p:animScale>
                                      <p:cBhvr>
                                        <p:cTn id="26" dur="1000" decel="50000" fill="hold">
                                          <p:stCondLst>
                                            <p:cond delay="0"/>
                                          </p:stCondLst>
                                        </p:cTn>
                                        <p:tgtEl>
                                          <p:spTgt spid="1331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133129"/>
                                        </p:tgtEl>
                                        <p:attrNameLst>
                                          <p:attrName>ppt_x</p:attrName>
                                          <p:attrName>ppt_y</p:attrName>
                                        </p:attrNameLst>
                                      </p:cBhvr>
                                    </p:animMotion>
                                    <p:animEffect transition="in" filter="fade">
                                      <p:cBhvr>
                                        <p:cTn id="28" dur="1000"/>
                                        <p:tgtEl>
                                          <p:spTgt spid="133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4">
            <a:extLst>
              <a:ext uri="{FF2B5EF4-FFF2-40B4-BE49-F238E27FC236}">
                <a16:creationId xmlns:a16="http://schemas.microsoft.com/office/drawing/2014/main" id="{32C383BB-446F-4B2F-8C64-6E799E50AA95}"/>
              </a:ext>
            </a:extLst>
          </p:cNvPr>
          <p:cNvSpPr>
            <a:spLocks noChangeArrowheads="1"/>
          </p:cNvSpPr>
          <p:nvPr/>
        </p:nvSpPr>
        <p:spPr bwMode="auto">
          <a:xfrm>
            <a:off x="1703389" y="156697"/>
            <a:ext cx="66000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l-GR" sz="2800" b="1">
                <a:solidFill>
                  <a:srgbClr val="3366FF"/>
                </a:solidFill>
                <a:cs typeface="Times New Roman" panose="02020603050405020304" pitchFamily="18" charset="0"/>
              </a:rPr>
              <a:t>4.2 Καταστατική εξίσωση των αερίων</a:t>
            </a:r>
            <a:r>
              <a:rPr lang="en-US" altLang="el-GR">
                <a:solidFill>
                  <a:srgbClr val="000000"/>
                </a:solidFill>
              </a:rPr>
              <a:t> </a:t>
            </a:r>
          </a:p>
        </p:txBody>
      </p:sp>
      <p:sp>
        <p:nvSpPr>
          <p:cNvPr id="134150" name="Rectangle 6">
            <a:extLst>
              <a:ext uri="{FF2B5EF4-FFF2-40B4-BE49-F238E27FC236}">
                <a16:creationId xmlns:a16="http://schemas.microsoft.com/office/drawing/2014/main" id="{8CA16A27-835F-43B1-B485-7E3016C28689}"/>
              </a:ext>
            </a:extLst>
          </p:cNvPr>
          <p:cNvSpPr>
            <a:spLocks noChangeArrowheads="1"/>
          </p:cNvSpPr>
          <p:nvPr/>
        </p:nvSpPr>
        <p:spPr bwMode="auto">
          <a:xfrm>
            <a:off x="1919288" y="1095376"/>
            <a:ext cx="68135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l-GR" sz="2000">
                <a:solidFill>
                  <a:srgbClr val="000000"/>
                </a:solidFill>
                <a:cs typeface="Times New Roman" panose="02020603050405020304" pitchFamily="18" charset="0"/>
              </a:rPr>
              <a:t>Η σταθερά </a:t>
            </a:r>
            <a:r>
              <a:rPr lang="en-US" altLang="el-GR" sz="2000">
                <a:solidFill>
                  <a:srgbClr val="000000"/>
                </a:solidFill>
                <a:cs typeface="Times New Roman" panose="02020603050405020304" pitchFamily="18" charset="0"/>
              </a:rPr>
              <a:t>R</a:t>
            </a:r>
            <a:r>
              <a:rPr lang="en-GB" altLang="el-GR" sz="2000">
                <a:solidFill>
                  <a:srgbClr val="000000"/>
                </a:solidFill>
                <a:cs typeface="Times New Roman" panose="02020603050405020304" pitchFamily="18" charset="0"/>
              </a:rPr>
              <a:t> μπορεί να υπολογιστεί παίρνοντας σαν βάση 1 mol ενός αερίου σε </a:t>
            </a:r>
            <a:r>
              <a:rPr lang="en-US" altLang="el-GR" sz="2000">
                <a:solidFill>
                  <a:srgbClr val="000000"/>
                </a:solidFill>
                <a:cs typeface="Times New Roman" panose="02020603050405020304" pitchFamily="18" charset="0"/>
              </a:rPr>
              <a:t>STP</a:t>
            </a:r>
            <a:r>
              <a:rPr lang="en-GB" altLang="el-GR" sz="2000">
                <a:solidFill>
                  <a:srgbClr val="000000"/>
                </a:solidFill>
                <a:cs typeface="Times New Roman" panose="02020603050405020304" pitchFamily="18" charset="0"/>
              </a:rPr>
              <a:t> συνθήκες:</a:t>
            </a:r>
            <a:r>
              <a:rPr lang="en-US" altLang="el-GR" sz="2000">
                <a:solidFill>
                  <a:srgbClr val="000000"/>
                </a:solidFill>
              </a:rPr>
              <a:t> </a:t>
            </a:r>
          </a:p>
        </p:txBody>
      </p:sp>
      <p:graphicFrame>
        <p:nvGraphicFramePr>
          <p:cNvPr id="134151" name="Object 7">
            <a:extLst>
              <a:ext uri="{FF2B5EF4-FFF2-40B4-BE49-F238E27FC236}">
                <a16:creationId xmlns:a16="http://schemas.microsoft.com/office/drawing/2014/main" id="{0512439B-C837-49B2-86DA-C058579FEB07}"/>
              </a:ext>
            </a:extLst>
          </p:cNvPr>
          <p:cNvGraphicFramePr>
            <a:graphicFrameLocks noChangeAspect="1"/>
          </p:cNvGraphicFramePr>
          <p:nvPr/>
        </p:nvGraphicFramePr>
        <p:xfrm>
          <a:off x="2927350" y="1989139"/>
          <a:ext cx="4897438" cy="841375"/>
        </p:xfrm>
        <a:graphic>
          <a:graphicData uri="http://schemas.openxmlformats.org/presentationml/2006/ole">
            <mc:AlternateContent xmlns:mc="http://schemas.openxmlformats.org/markup-compatibility/2006">
              <mc:Choice xmlns:v="urn:schemas-microsoft-com:vml" Requires="v">
                <p:oleObj spid="_x0000_s11267" name="Equation" r:id="rId3" imgW="2450880" imgH="431640" progId="Equation.3">
                  <p:embed/>
                </p:oleObj>
              </mc:Choice>
              <mc:Fallback>
                <p:oleObj name="Equation" r:id="rId3" imgW="2450880" imgH="431640" progId="Equation.3">
                  <p:embed/>
                  <p:pic>
                    <p:nvPicPr>
                      <p:cNvPr id="134151" name="Object 7">
                        <a:extLst>
                          <a:ext uri="{FF2B5EF4-FFF2-40B4-BE49-F238E27FC236}">
                            <a16:creationId xmlns:a16="http://schemas.microsoft.com/office/drawing/2014/main" id="{0512439B-C837-49B2-86DA-C058579FEB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7350" y="1989139"/>
                        <a:ext cx="4897438"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 name="Group 13">
            <a:extLst>
              <a:ext uri="{FF2B5EF4-FFF2-40B4-BE49-F238E27FC236}">
                <a16:creationId xmlns:a16="http://schemas.microsoft.com/office/drawing/2014/main" id="{ADC3AC8E-B69D-451B-A6A5-8422810BB593}"/>
              </a:ext>
            </a:extLst>
          </p:cNvPr>
          <p:cNvGrpSpPr>
            <a:grpSpLocks/>
          </p:cNvGrpSpPr>
          <p:nvPr/>
        </p:nvGrpSpPr>
        <p:grpSpPr bwMode="auto">
          <a:xfrm>
            <a:off x="2063750" y="3211514"/>
            <a:ext cx="7215188" cy="1825626"/>
            <a:chOff x="340" y="2023"/>
            <a:chExt cx="4545" cy="1150"/>
          </a:xfrm>
        </p:grpSpPr>
        <p:sp>
          <p:nvSpPr>
            <p:cNvPr id="55303" name="Rectangle 9">
              <a:extLst>
                <a:ext uri="{FF2B5EF4-FFF2-40B4-BE49-F238E27FC236}">
                  <a16:creationId xmlns:a16="http://schemas.microsoft.com/office/drawing/2014/main" id="{EC3422D3-8DE9-446B-B504-42E9CA58ADD1}"/>
                </a:ext>
              </a:extLst>
            </p:cNvPr>
            <p:cNvSpPr>
              <a:spLocks noChangeArrowheads="1"/>
            </p:cNvSpPr>
            <p:nvPr/>
          </p:nvSpPr>
          <p:spPr bwMode="auto">
            <a:xfrm>
              <a:off x="340" y="2023"/>
              <a:ext cx="454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l-GR" sz="2000">
                  <a:solidFill>
                    <a:srgbClr val="000000"/>
                  </a:solidFill>
                  <a:cs typeface="Times New Roman" panose="02020603050405020304" pitchFamily="18" charset="0"/>
                </a:rPr>
                <a:t>Η παραπάνω σχέση, η οποία συνήθως γράφεται με τη μορφή</a:t>
              </a:r>
              <a:r>
                <a:rPr lang="en-US" altLang="el-GR">
                  <a:solidFill>
                    <a:srgbClr val="000000"/>
                  </a:solidFill>
                </a:rPr>
                <a:t> </a:t>
              </a:r>
            </a:p>
          </p:txBody>
        </p:sp>
        <p:sp>
          <p:nvSpPr>
            <p:cNvPr id="55304" name="Text Box 10">
              <a:extLst>
                <a:ext uri="{FF2B5EF4-FFF2-40B4-BE49-F238E27FC236}">
                  <a16:creationId xmlns:a16="http://schemas.microsoft.com/office/drawing/2014/main" id="{B3E2412A-2575-4403-A631-D5C8EB45DF30}"/>
                </a:ext>
              </a:extLst>
            </p:cNvPr>
            <p:cNvSpPr txBox="1">
              <a:spLocks noChangeArrowheads="1"/>
            </p:cNvSpPr>
            <p:nvPr/>
          </p:nvSpPr>
          <p:spPr bwMode="auto">
            <a:xfrm>
              <a:off x="1973" y="2478"/>
              <a:ext cx="1451" cy="363"/>
            </a:xfrm>
            <a:prstGeom prst="rect">
              <a:avLst/>
            </a:prstGeom>
            <a:solidFill>
              <a:srgbClr val="FFD2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l-GR" sz="2800" i="1">
                  <a:solidFill>
                    <a:srgbClr val="000000"/>
                  </a:solidFill>
                </a:rPr>
                <a:t>P V = n R T</a:t>
              </a:r>
              <a:endParaRPr lang="en-US" altLang="el-GR" sz="2800">
                <a:solidFill>
                  <a:srgbClr val="000000"/>
                </a:solidFill>
              </a:endParaRPr>
            </a:p>
          </p:txBody>
        </p:sp>
        <p:sp>
          <p:nvSpPr>
            <p:cNvPr id="55305" name="Rectangle 12">
              <a:extLst>
                <a:ext uri="{FF2B5EF4-FFF2-40B4-BE49-F238E27FC236}">
                  <a16:creationId xmlns:a16="http://schemas.microsoft.com/office/drawing/2014/main" id="{5F6D660C-6726-4921-B51E-C902A4CD6CF7}"/>
                </a:ext>
              </a:extLst>
            </p:cNvPr>
            <p:cNvSpPr>
              <a:spLocks noChangeArrowheads="1"/>
            </p:cNvSpPr>
            <p:nvPr/>
          </p:nvSpPr>
          <p:spPr bwMode="auto">
            <a:xfrm>
              <a:off x="476" y="2921"/>
              <a:ext cx="430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l-GR" sz="2000">
                  <a:solidFill>
                    <a:srgbClr val="000000"/>
                  </a:solidFill>
                  <a:cs typeface="Times New Roman" panose="02020603050405020304" pitchFamily="18" charset="0"/>
                </a:rPr>
                <a:t>ονομάζεται </a:t>
              </a:r>
              <a:r>
                <a:rPr lang="en-GB" altLang="el-GR" sz="2000" b="1" i="1">
                  <a:solidFill>
                    <a:srgbClr val="000000"/>
                  </a:solidFill>
                  <a:cs typeface="Times New Roman" panose="02020603050405020304" pitchFamily="18" charset="0"/>
                </a:rPr>
                <a:t>καταστατική εξίσωση των ιδανικών αερίων</a:t>
              </a:r>
              <a:r>
                <a:rPr lang="en-GB" altLang="el-GR" sz="2000" i="1">
                  <a:solidFill>
                    <a:srgbClr val="000000"/>
                  </a:solidFill>
                  <a:cs typeface="Times New Roman" panose="02020603050405020304" pitchFamily="18" charset="0"/>
                </a:rPr>
                <a:t>.</a:t>
              </a:r>
              <a:r>
                <a:rPr lang="en-US" altLang="el-GR" sz="2000">
                  <a:solidFill>
                    <a:srgbClr val="000000"/>
                  </a:solidFill>
                </a:rPr>
                <a:t> </a:t>
              </a:r>
            </a:p>
          </p:txBody>
        </p:sp>
      </p:grpSp>
      <p:sp>
        <p:nvSpPr>
          <p:cNvPr id="134159" name="Rectangle 15">
            <a:extLst>
              <a:ext uri="{FF2B5EF4-FFF2-40B4-BE49-F238E27FC236}">
                <a16:creationId xmlns:a16="http://schemas.microsoft.com/office/drawing/2014/main" id="{19A2EEA3-687C-4092-87BA-310D2306A726}"/>
              </a:ext>
            </a:extLst>
          </p:cNvPr>
          <p:cNvSpPr>
            <a:spLocks noChangeArrowheads="1"/>
          </p:cNvSpPr>
          <p:nvPr/>
        </p:nvSpPr>
        <p:spPr bwMode="auto">
          <a:xfrm>
            <a:off x="1992313" y="5240250"/>
            <a:ext cx="80645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GB" altLang="el-GR" sz="2400" b="1" i="1">
                <a:solidFill>
                  <a:srgbClr val="000000"/>
                </a:solidFill>
                <a:cs typeface="Times New Roman" panose="02020603050405020304" pitchFamily="18" charset="0"/>
              </a:rPr>
              <a:t>Τα αέρια που υπακούουν στην καταστατική εξίσωση, για οποιαδήποτε τιμή πίεσης και θερμοκρασίας, ονομάζονται ιδανικά ή τέλεια αέρια.</a:t>
            </a:r>
            <a:r>
              <a:rPr lang="en-GB" altLang="el-GR" sz="2400" b="1">
                <a:solidFill>
                  <a:srgbClr val="000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34150"/>
                                        </p:tgtEl>
                                        <p:attrNameLst>
                                          <p:attrName>style.visibility</p:attrName>
                                        </p:attrNameLst>
                                      </p:cBhvr>
                                      <p:to>
                                        <p:strVal val="visible"/>
                                      </p:to>
                                    </p:set>
                                    <p:animEffect transition="in" filter="strips(downRight)">
                                      <p:cBhvr>
                                        <p:cTn id="7" dur="500"/>
                                        <p:tgtEl>
                                          <p:spTgt spid="1341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3415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heckerboard(across)">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34159"/>
                                        </p:tgtEl>
                                        <p:attrNameLst>
                                          <p:attrName>style.visibility</p:attrName>
                                        </p:attrNameLst>
                                      </p:cBhvr>
                                      <p:to>
                                        <p:strVal val="visible"/>
                                      </p:to>
                                    </p:set>
                                    <p:animEffect transition="in" filter="checkerboard(across)">
                                      <p:cBhvr>
                                        <p:cTn id="21" dur="500"/>
                                        <p:tgtEl>
                                          <p:spTgt spid="134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0" grpId="0"/>
      <p:bldP spid="13415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5" name="Group 8">
            <a:extLst>
              <a:ext uri="{FF2B5EF4-FFF2-40B4-BE49-F238E27FC236}">
                <a16:creationId xmlns:a16="http://schemas.microsoft.com/office/drawing/2014/main" id="{05A37D96-A21E-46AD-A77B-FCFE02D51410}"/>
              </a:ext>
            </a:extLst>
          </p:cNvPr>
          <p:cNvGrpSpPr>
            <a:grpSpLocks/>
          </p:cNvGrpSpPr>
          <p:nvPr/>
        </p:nvGrpSpPr>
        <p:grpSpPr bwMode="auto">
          <a:xfrm>
            <a:off x="1774826" y="258763"/>
            <a:ext cx="9409113" cy="976314"/>
            <a:chOff x="158" y="163"/>
            <a:chExt cx="5927" cy="615"/>
          </a:xfrm>
        </p:grpSpPr>
        <p:sp>
          <p:nvSpPr>
            <p:cNvPr id="56330" name="Rectangle 5">
              <a:extLst>
                <a:ext uri="{FF2B5EF4-FFF2-40B4-BE49-F238E27FC236}">
                  <a16:creationId xmlns:a16="http://schemas.microsoft.com/office/drawing/2014/main" id="{AF3670D7-979A-4B19-8548-9B16FA5EB831}"/>
                </a:ext>
              </a:extLst>
            </p:cNvPr>
            <p:cNvSpPr>
              <a:spLocks noChangeArrowheads="1"/>
            </p:cNvSpPr>
            <p:nvPr/>
          </p:nvSpPr>
          <p:spPr bwMode="auto">
            <a:xfrm>
              <a:off x="158" y="163"/>
              <a:ext cx="592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l-GR" sz="2400" b="1">
                  <a:solidFill>
                    <a:srgbClr val="3366FF"/>
                  </a:solidFill>
                  <a:cs typeface="Times New Roman" panose="02020603050405020304" pitchFamily="18" charset="0"/>
                </a:rPr>
                <a:t>4.3 Συγκέντρωση διαλύματος - Αραίωση, ανάμειξη διαλυμάτων</a:t>
              </a:r>
              <a:r>
                <a:rPr lang="en-US" altLang="el-GR">
                  <a:solidFill>
                    <a:srgbClr val="000000"/>
                  </a:solidFill>
                </a:rPr>
                <a:t> </a:t>
              </a:r>
            </a:p>
          </p:txBody>
        </p:sp>
        <p:sp>
          <p:nvSpPr>
            <p:cNvPr id="56331" name="Rectangle 7">
              <a:extLst>
                <a:ext uri="{FF2B5EF4-FFF2-40B4-BE49-F238E27FC236}">
                  <a16:creationId xmlns:a16="http://schemas.microsoft.com/office/drawing/2014/main" id="{09C0F825-F8E3-47B9-A9D7-22C0E5D9DAEC}"/>
                </a:ext>
              </a:extLst>
            </p:cNvPr>
            <p:cNvSpPr>
              <a:spLocks noChangeArrowheads="1"/>
            </p:cNvSpPr>
            <p:nvPr/>
          </p:nvSpPr>
          <p:spPr bwMode="auto">
            <a:xfrm>
              <a:off x="363" y="526"/>
              <a:ext cx="406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GB" altLang="el-GR" sz="2000" b="1">
                  <a:solidFill>
                    <a:srgbClr val="3366FF"/>
                  </a:solidFill>
                  <a:cs typeface="Times New Roman" panose="02020603050405020304" pitchFamily="18" charset="0"/>
                </a:rPr>
                <a:t>Συγκέντρωση ή μοριακότητα κατ'  όγκο διαλύματος</a:t>
              </a:r>
              <a:r>
                <a:rPr lang="en-GB" altLang="el-GR">
                  <a:solidFill>
                    <a:srgbClr val="000000"/>
                  </a:solidFill>
                </a:rPr>
                <a:t> </a:t>
              </a:r>
            </a:p>
          </p:txBody>
        </p:sp>
      </p:grpSp>
      <p:sp>
        <p:nvSpPr>
          <p:cNvPr id="56326" name="Rectangle 10">
            <a:extLst>
              <a:ext uri="{FF2B5EF4-FFF2-40B4-BE49-F238E27FC236}">
                <a16:creationId xmlns:a16="http://schemas.microsoft.com/office/drawing/2014/main" id="{84B6873F-6253-4197-8650-48F1FD08FC61}"/>
              </a:ext>
            </a:extLst>
          </p:cNvPr>
          <p:cNvSpPr>
            <a:spLocks noChangeArrowheads="1"/>
          </p:cNvSpPr>
          <p:nvPr/>
        </p:nvSpPr>
        <p:spPr bwMode="auto">
          <a:xfrm>
            <a:off x="1524001" y="2201347"/>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l-GR" altLang="el-GR">
              <a:solidFill>
                <a:srgbClr val="000000"/>
              </a:solidFill>
            </a:endParaRPr>
          </a:p>
        </p:txBody>
      </p:sp>
      <p:graphicFrame>
        <p:nvGraphicFramePr>
          <p:cNvPr id="135177" name="Object 9">
            <a:extLst>
              <a:ext uri="{FF2B5EF4-FFF2-40B4-BE49-F238E27FC236}">
                <a16:creationId xmlns:a16="http://schemas.microsoft.com/office/drawing/2014/main" id="{DC2BE12C-74F2-4157-A5A8-70BF087ADFD7}"/>
              </a:ext>
            </a:extLst>
          </p:cNvPr>
          <p:cNvGraphicFramePr>
            <a:graphicFrameLocks noChangeAspect="1"/>
          </p:cNvGraphicFramePr>
          <p:nvPr/>
        </p:nvGraphicFramePr>
        <p:xfrm>
          <a:off x="2063751" y="1341438"/>
          <a:ext cx="2087563" cy="2519362"/>
        </p:xfrm>
        <a:graphic>
          <a:graphicData uri="http://schemas.openxmlformats.org/presentationml/2006/ole">
            <mc:AlternateContent xmlns:mc="http://schemas.openxmlformats.org/markup-compatibility/2006">
              <mc:Choice xmlns:v="urn:schemas-microsoft-com:vml" Requires="v">
                <p:oleObj spid="_x0000_s12293" r:id="rId3" imgW="2610214" imgH="3533333" progId="MSPhotoEd.3">
                  <p:embed/>
                </p:oleObj>
              </mc:Choice>
              <mc:Fallback>
                <p:oleObj r:id="rId3" imgW="2610214" imgH="3533333" progId="MSPhotoEd.3">
                  <p:embed/>
                  <p:pic>
                    <p:nvPicPr>
                      <p:cNvPr id="135177" name="Object 9">
                        <a:extLst>
                          <a:ext uri="{FF2B5EF4-FFF2-40B4-BE49-F238E27FC236}">
                            <a16:creationId xmlns:a16="http://schemas.microsoft.com/office/drawing/2014/main" id="{DC2BE12C-74F2-4157-A5A8-70BF087ADF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751" y="1341438"/>
                        <a:ext cx="2087563" cy="2519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6327" name="Rectangle 12">
            <a:extLst>
              <a:ext uri="{FF2B5EF4-FFF2-40B4-BE49-F238E27FC236}">
                <a16:creationId xmlns:a16="http://schemas.microsoft.com/office/drawing/2014/main" id="{70554D1E-40E0-4D85-B63D-AE9BBD05CCC3}"/>
              </a:ext>
            </a:extLst>
          </p:cNvPr>
          <p:cNvSpPr>
            <a:spLocks noChangeArrowheads="1"/>
          </p:cNvSpPr>
          <p:nvPr/>
        </p:nvSpPr>
        <p:spPr bwMode="auto">
          <a:xfrm>
            <a:off x="1524001" y="178700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l-GR" altLang="el-GR">
              <a:solidFill>
                <a:srgbClr val="000000"/>
              </a:solidFill>
            </a:endParaRPr>
          </a:p>
        </p:txBody>
      </p:sp>
      <p:graphicFrame>
        <p:nvGraphicFramePr>
          <p:cNvPr id="135179" name="Object 11">
            <a:extLst>
              <a:ext uri="{FF2B5EF4-FFF2-40B4-BE49-F238E27FC236}">
                <a16:creationId xmlns:a16="http://schemas.microsoft.com/office/drawing/2014/main" id="{7CB05624-1CE3-4143-A04D-C916F8A8A172}"/>
              </a:ext>
            </a:extLst>
          </p:cNvPr>
          <p:cNvGraphicFramePr>
            <a:graphicFrameLocks noChangeAspect="1"/>
          </p:cNvGraphicFramePr>
          <p:nvPr/>
        </p:nvGraphicFramePr>
        <p:xfrm>
          <a:off x="4800600" y="1341439"/>
          <a:ext cx="2305050" cy="2592387"/>
        </p:xfrm>
        <a:graphic>
          <a:graphicData uri="http://schemas.openxmlformats.org/presentationml/2006/ole">
            <mc:AlternateContent xmlns:mc="http://schemas.openxmlformats.org/markup-compatibility/2006">
              <mc:Choice xmlns:v="urn:schemas-microsoft-com:vml" Requires="v">
                <p:oleObj spid="_x0000_s12294" r:id="rId5" imgW="1838095" imgH="3467584" progId="MSPhotoEd.3">
                  <p:embed/>
                </p:oleObj>
              </mc:Choice>
              <mc:Fallback>
                <p:oleObj r:id="rId5" imgW="1838095" imgH="3467584" progId="MSPhotoEd.3">
                  <p:embed/>
                  <p:pic>
                    <p:nvPicPr>
                      <p:cNvPr id="135179" name="Object 11">
                        <a:extLst>
                          <a:ext uri="{FF2B5EF4-FFF2-40B4-BE49-F238E27FC236}">
                            <a16:creationId xmlns:a16="http://schemas.microsoft.com/office/drawing/2014/main" id="{7CB05624-1CE3-4143-A04D-C916F8A8A1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1341439"/>
                        <a:ext cx="2305050" cy="2592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6328" name="Rectangle 14">
            <a:extLst>
              <a:ext uri="{FF2B5EF4-FFF2-40B4-BE49-F238E27FC236}">
                <a16:creationId xmlns:a16="http://schemas.microsoft.com/office/drawing/2014/main" id="{033AC5E0-2620-41A9-B305-E60DCDE9E7BA}"/>
              </a:ext>
            </a:extLst>
          </p:cNvPr>
          <p:cNvSpPr>
            <a:spLocks noChangeArrowheads="1"/>
          </p:cNvSpPr>
          <p:nvPr/>
        </p:nvSpPr>
        <p:spPr bwMode="auto">
          <a:xfrm>
            <a:off x="1524001" y="18060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l-GR" altLang="el-GR">
              <a:solidFill>
                <a:srgbClr val="000000"/>
              </a:solidFill>
            </a:endParaRPr>
          </a:p>
        </p:txBody>
      </p:sp>
      <p:graphicFrame>
        <p:nvGraphicFramePr>
          <p:cNvPr id="135181" name="Object 13">
            <a:extLst>
              <a:ext uri="{FF2B5EF4-FFF2-40B4-BE49-F238E27FC236}">
                <a16:creationId xmlns:a16="http://schemas.microsoft.com/office/drawing/2014/main" id="{B9F02604-F482-49E4-BBBF-31D9C8134183}"/>
              </a:ext>
            </a:extLst>
          </p:cNvPr>
          <p:cNvGraphicFramePr>
            <a:graphicFrameLocks noChangeAspect="1"/>
          </p:cNvGraphicFramePr>
          <p:nvPr/>
        </p:nvGraphicFramePr>
        <p:xfrm>
          <a:off x="7824789" y="1341438"/>
          <a:ext cx="2160587" cy="2520950"/>
        </p:xfrm>
        <a:graphic>
          <a:graphicData uri="http://schemas.openxmlformats.org/presentationml/2006/ole">
            <mc:AlternateContent xmlns:mc="http://schemas.openxmlformats.org/markup-compatibility/2006">
              <mc:Choice xmlns:v="urn:schemas-microsoft-com:vml" Requires="v">
                <p:oleObj spid="_x0000_s12295" r:id="rId7" imgW="1523810" imgH="2876190" progId="MSPhotoEd.3">
                  <p:embed/>
                </p:oleObj>
              </mc:Choice>
              <mc:Fallback>
                <p:oleObj r:id="rId7" imgW="1523810" imgH="2876190" progId="MSPhotoEd.3">
                  <p:embed/>
                  <p:pic>
                    <p:nvPicPr>
                      <p:cNvPr id="135181" name="Object 13">
                        <a:extLst>
                          <a:ext uri="{FF2B5EF4-FFF2-40B4-BE49-F238E27FC236}">
                            <a16:creationId xmlns:a16="http://schemas.microsoft.com/office/drawing/2014/main" id="{B9F02604-F482-49E4-BBBF-31D9C81341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24789" y="1341438"/>
                        <a:ext cx="2160587" cy="2520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35183" name="Picture 15" descr="4">
            <a:extLst>
              <a:ext uri="{FF2B5EF4-FFF2-40B4-BE49-F238E27FC236}">
                <a16:creationId xmlns:a16="http://schemas.microsoft.com/office/drawing/2014/main" id="{6AC4BB0B-7AB8-40DD-A314-F764463E4A9B}"/>
              </a:ext>
            </a:extLst>
          </p:cNvPr>
          <p:cNvPicPr>
            <a:picLocks noChangeAspect="1" noChangeArrowheads="1"/>
          </p:cNvPicPr>
          <p:nvPr/>
        </p:nvPicPr>
        <p:blipFill>
          <a:blip r:embed="rId9">
            <a:clrChange>
              <a:clrFrom>
                <a:srgbClr val="FFFFFF"/>
              </a:clrFrom>
              <a:clrTo>
                <a:srgbClr val="FFFFFF">
                  <a:alpha val="0"/>
                </a:srgbClr>
              </a:clrTo>
            </a:clrChange>
            <a:lum bright="-18000"/>
            <a:extLst>
              <a:ext uri="{28A0092B-C50C-407E-A947-70E740481C1C}">
                <a14:useLocalDpi xmlns:a14="http://schemas.microsoft.com/office/drawing/2010/main" val="0"/>
              </a:ext>
            </a:extLst>
          </a:blip>
          <a:srcRect/>
          <a:stretch>
            <a:fillRect/>
          </a:stretch>
        </p:blipFill>
        <p:spPr bwMode="auto">
          <a:xfrm>
            <a:off x="3359151" y="4157664"/>
            <a:ext cx="5184775"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135177"/>
                                        </p:tgtEl>
                                        <p:attrNameLst>
                                          <p:attrName>style.visibility</p:attrName>
                                        </p:attrNameLst>
                                      </p:cBhvr>
                                      <p:to>
                                        <p:strVal val="visible"/>
                                      </p:to>
                                    </p:set>
                                    <p:animScale>
                                      <p:cBhvr>
                                        <p:cTn id="7" dur="1000" decel="50000" fill="hold">
                                          <p:stCondLst>
                                            <p:cond delay="0"/>
                                          </p:stCondLst>
                                        </p:cTn>
                                        <p:tgtEl>
                                          <p:spTgt spid="13517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35177"/>
                                        </p:tgtEl>
                                        <p:attrNameLst>
                                          <p:attrName>ppt_x</p:attrName>
                                          <p:attrName>ppt_y</p:attrName>
                                        </p:attrNameLst>
                                      </p:cBhvr>
                                    </p:animMotion>
                                    <p:animEffect transition="in" filter="fade">
                                      <p:cBhvr>
                                        <p:cTn id="9" dur="1000"/>
                                        <p:tgtEl>
                                          <p:spTgt spid="13517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nodeType="clickEffect">
                                  <p:stCondLst>
                                    <p:cond delay="0"/>
                                  </p:stCondLst>
                                  <p:childTnLst>
                                    <p:set>
                                      <p:cBhvr>
                                        <p:cTn id="13" dur="1" fill="hold">
                                          <p:stCondLst>
                                            <p:cond delay="0"/>
                                          </p:stCondLst>
                                        </p:cTn>
                                        <p:tgtEl>
                                          <p:spTgt spid="135179"/>
                                        </p:tgtEl>
                                        <p:attrNameLst>
                                          <p:attrName>style.visibility</p:attrName>
                                        </p:attrNameLst>
                                      </p:cBhvr>
                                      <p:to>
                                        <p:strVal val="visible"/>
                                      </p:to>
                                    </p:set>
                                    <p:animScale>
                                      <p:cBhvr>
                                        <p:cTn id="14" dur="1000" decel="50000" fill="hold">
                                          <p:stCondLst>
                                            <p:cond delay="0"/>
                                          </p:stCondLst>
                                        </p:cTn>
                                        <p:tgtEl>
                                          <p:spTgt spid="13517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35179"/>
                                        </p:tgtEl>
                                        <p:attrNameLst>
                                          <p:attrName>ppt_x</p:attrName>
                                          <p:attrName>ppt_y</p:attrName>
                                        </p:attrNameLst>
                                      </p:cBhvr>
                                    </p:animMotion>
                                    <p:animEffect transition="in" filter="fade">
                                      <p:cBhvr>
                                        <p:cTn id="16" dur="1000"/>
                                        <p:tgtEl>
                                          <p:spTgt spid="13517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2" presetClass="entr" presetSubtype="0" fill="hold" nodeType="clickEffect">
                                  <p:stCondLst>
                                    <p:cond delay="0"/>
                                  </p:stCondLst>
                                  <p:childTnLst>
                                    <p:set>
                                      <p:cBhvr>
                                        <p:cTn id="20" dur="1" fill="hold">
                                          <p:stCondLst>
                                            <p:cond delay="0"/>
                                          </p:stCondLst>
                                        </p:cTn>
                                        <p:tgtEl>
                                          <p:spTgt spid="135181"/>
                                        </p:tgtEl>
                                        <p:attrNameLst>
                                          <p:attrName>style.visibility</p:attrName>
                                        </p:attrNameLst>
                                      </p:cBhvr>
                                      <p:to>
                                        <p:strVal val="visible"/>
                                      </p:to>
                                    </p:set>
                                    <p:animScale>
                                      <p:cBhvr>
                                        <p:cTn id="21" dur="1000" decel="50000" fill="hold">
                                          <p:stCondLst>
                                            <p:cond delay="0"/>
                                          </p:stCondLst>
                                        </p:cTn>
                                        <p:tgtEl>
                                          <p:spTgt spid="1351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35181"/>
                                        </p:tgtEl>
                                        <p:attrNameLst>
                                          <p:attrName>ppt_x</p:attrName>
                                          <p:attrName>ppt_y</p:attrName>
                                        </p:attrNameLst>
                                      </p:cBhvr>
                                    </p:animMotion>
                                    <p:animEffect transition="in" filter="fade">
                                      <p:cBhvr>
                                        <p:cTn id="23" dur="1000"/>
                                        <p:tgtEl>
                                          <p:spTgt spid="13518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135183"/>
                                        </p:tgtEl>
                                        <p:attrNameLst>
                                          <p:attrName>style.visibility</p:attrName>
                                        </p:attrNameLst>
                                      </p:cBhvr>
                                      <p:to>
                                        <p:strVal val="visible"/>
                                      </p:to>
                                    </p:set>
                                    <p:anim calcmode="lin" valueType="num">
                                      <p:cBhvr additive="base">
                                        <p:cTn id="28" dur="500" fill="hold"/>
                                        <p:tgtEl>
                                          <p:spTgt spid="135183"/>
                                        </p:tgtEl>
                                        <p:attrNameLst>
                                          <p:attrName>ppt_x</p:attrName>
                                        </p:attrNameLst>
                                      </p:cBhvr>
                                      <p:tavLst>
                                        <p:tav tm="0">
                                          <p:val>
                                            <p:strVal val="#ppt_x"/>
                                          </p:val>
                                        </p:tav>
                                        <p:tav tm="100000">
                                          <p:val>
                                            <p:strVal val="#ppt_x"/>
                                          </p:val>
                                        </p:tav>
                                      </p:tavLst>
                                    </p:anim>
                                    <p:anim calcmode="lin" valueType="num">
                                      <p:cBhvr additive="base">
                                        <p:cTn id="29" dur="500" fill="hold"/>
                                        <p:tgtEl>
                                          <p:spTgt spid="1351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074" name="Group 2">
            <a:extLst>
              <a:ext uri="{FF2B5EF4-FFF2-40B4-BE49-F238E27FC236}">
                <a16:creationId xmlns:a16="http://schemas.microsoft.com/office/drawing/2014/main" id="{C86B2134-C834-48C5-8DFF-0975B5AB0683}"/>
              </a:ext>
            </a:extLst>
          </p:cNvPr>
          <p:cNvGrpSpPr>
            <a:grpSpLocks/>
          </p:cNvGrpSpPr>
          <p:nvPr/>
        </p:nvGrpSpPr>
        <p:grpSpPr bwMode="auto">
          <a:xfrm>
            <a:off x="1992313" y="188913"/>
            <a:ext cx="4254500" cy="796924"/>
            <a:chOff x="295" y="119"/>
            <a:chExt cx="2680" cy="502"/>
          </a:xfrm>
        </p:grpSpPr>
        <p:sp>
          <p:nvSpPr>
            <p:cNvPr id="131086" name="Rectangle 3">
              <a:extLst>
                <a:ext uri="{FF2B5EF4-FFF2-40B4-BE49-F238E27FC236}">
                  <a16:creationId xmlns:a16="http://schemas.microsoft.com/office/drawing/2014/main" id="{1820E1EF-2311-4733-845A-268BB1F4247A}"/>
                </a:ext>
              </a:extLst>
            </p:cNvPr>
            <p:cNvSpPr>
              <a:spLocks noChangeArrowheads="1"/>
            </p:cNvSpPr>
            <p:nvPr/>
          </p:nvSpPr>
          <p:spPr bwMode="auto">
            <a:xfrm>
              <a:off x="612" y="253"/>
              <a:ext cx="2363"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l-GR" sz="3200" b="1">
                  <a:solidFill>
                    <a:srgbClr val="0066CC"/>
                  </a:solidFill>
                  <a:cs typeface="Times New Roman" panose="02020603050405020304" pitchFamily="18" charset="0"/>
                </a:rPr>
                <a:t>ΣΤΟΙΧΕΙΟΜΕΤΡΙΑ</a:t>
              </a:r>
              <a:r>
                <a:rPr lang="en-US" altLang="el-GR" sz="3200" b="1">
                  <a:solidFill>
                    <a:srgbClr val="0033CC"/>
                  </a:solidFill>
                </a:rPr>
                <a:t> </a:t>
              </a:r>
            </a:p>
          </p:txBody>
        </p:sp>
        <p:sp>
          <p:nvSpPr>
            <p:cNvPr id="131087" name="WordArt 4">
              <a:extLst>
                <a:ext uri="{FF2B5EF4-FFF2-40B4-BE49-F238E27FC236}">
                  <a16:creationId xmlns:a16="http://schemas.microsoft.com/office/drawing/2014/main" id="{FB71F577-BD6A-485E-92DC-3DBE645FFF29}"/>
                </a:ext>
              </a:extLst>
            </p:cNvPr>
            <p:cNvSpPr>
              <a:spLocks noChangeArrowheads="1" noChangeShapeType="1" noTextEdit="1"/>
            </p:cNvSpPr>
            <p:nvPr/>
          </p:nvSpPr>
          <p:spPr bwMode="auto">
            <a:xfrm>
              <a:off x="295" y="119"/>
              <a:ext cx="318" cy="43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l-GR" sz="3600" kern="10">
                  <a:solidFill>
                    <a:srgbClr val="0066CC"/>
                  </a:solidFill>
                  <a:latin typeface="Arial Black" panose="020B0A04020102020204" pitchFamily="34" charset="0"/>
                </a:rPr>
                <a:t>4</a:t>
              </a:r>
            </a:p>
          </p:txBody>
        </p:sp>
      </p:grpSp>
      <p:grpSp>
        <p:nvGrpSpPr>
          <p:cNvPr id="3" name="Group 5">
            <a:extLst>
              <a:ext uri="{FF2B5EF4-FFF2-40B4-BE49-F238E27FC236}">
                <a16:creationId xmlns:a16="http://schemas.microsoft.com/office/drawing/2014/main" id="{D6837550-711D-4AEF-B1CF-CF0E94C3BBAD}"/>
              </a:ext>
            </a:extLst>
          </p:cNvPr>
          <p:cNvGrpSpPr>
            <a:grpSpLocks/>
          </p:cNvGrpSpPr>
          <p:nvPr/>
        </p:nvGrpSpPr>
        <p:grpSpPr bwMode="auto">
          <a:xfrm>
            <a:off x="7210426" y="1125539"/>
            <a:ext cx="3457575" cy="5400675"/>
            <a:chOff x="1746" y="618"/>
            <a:chExt cx="2178" cy="3402"/>
          </a:xfrm>
        </p:grpSpPr>
        <p:sp>
          <p:nvSpPr>
            <p:cNvPr id="131077" name="Text Box 6">
              <a:extLst>
                <a:ext uri="{FF2B5EF4-FFF2-40B4-BE49-F238E27FC236}">
                  <a16:creationId xmlns:a16="http://schemas.microsoft.com/office/drawing/2014/main" id="{BDA16CBA-4642-4C2A-B17C-9725A6EC6F8F}"/>
                </a:ext>
              </a:extLst>
            </p:cNvPr>
            <p:cNvSpPr txBox="1">
              <a:spLocks noChangeArrowheads="1"/>
            </p:cNvSpPr>
            <p:nvPr/>
          </p:nvSpPr>
          <p:spPr bwMode="auto">
            <a:xfrm>
              <a:off x="1746" y="618"/>
              <a:ext cx="2178" cy="3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l-GR" altLang="el-GR" sz="1000">
                <a:solidFill>
                  <a:srgbClr val="0000FF"/>
                </a:solidFill>
                <a:latin typeface="Times New Roman" panose="02020603050405020304" pitchFamily="18" charset="0"/>
              </a:endParaRPr>
            </a:p>
            <a:p>
              <a:pPr eaLnBrk="1" fontAlgn="base" hangingPunct="1">
                <a:spcBef>
                  <a:spcPct val="0"/>
                </a:spcBef>
                <a:spcAft>
                  <a:spcPct val="0"/>
                </a:spcAft>
              </a:pPr>
              <a:endParaRPr lang="el-GR" altLang="el-GR" sz="1000">
                <a:solidFill>
                  <a:srgbClr val="0000FF"/>
                </a:solidFill>
                <a:latin typeface="Times New Roman" panose="02020603050405020304" pitchFamily="18" charset="0"/>
              </a:endParaRPr>
            </a:p>
            <a:p>
              <a:pPr eaLnBrk="1" fontAlgn="base" hangingPunct="1">
                <a:spcBef>
                  <a:spcPct val="0"/>
                </a:spcBef>
                <a:spcAft>
                  <a:spcPct val="0"/>
                </a:spcAft>
              </a:pPr>
              <a:endParaRPr lang="el-GR" altLang="el-GR" sz="1000">
                <a:solidFill>
                  <a:srgbClr val="0000FF"/>
                </a:solidFill>
                <a:latin typeface="Times New Roman" panose="02020603050405020304" pitchFamily="18" charset="0"/>
              </a:endParaRPr>
            </a:p>
            <a:p>
              <a:pPr eaLnBrk="1" fontAlgn="base" hangingPunct="1">
                <a:spcBef>
                  <a:spcPct val="0"/>
                </a:spcBef>
                <a:spcAft>
                  <a:spcPct val="0"/>
                </a:spcAft>
              </a:pPr>
              <a:endParaRPr lang="el-GR" altLang="el-GR" sz="1000">
                <a:solidFill>
                  <a:srgbClr val="0000FF"/>
                </a:solidFill>
                <a:latin typeface="Times New Roman" panose="02020603050405020304" pitchFamily="18" charset="0"/>
              </a:endParaRPr>
            </a:p>
            <a:p>
              <a:pPr eaLnBrk="1" fontAlgn="base" hangingPunct="1">
                <a:spcBef>
                  <a:spcPct val="0"/>
                </a:spcBef>
                <a:spcAft>
                  <a:spcPct val="0"/>
                </a:spcAft>
              </a:pPr>
              <a:r>
                <a:rPr lang="el-GR" altLang="el-GR" sz="1000">
                  <a:solidFill>
                    <a:srgbClr val="0000FF"/>
                  </a:solidFill>
                  <a:latin typeface="Times New Roman" panose="02020603050405020304" pitchFamily="18" charset="0"/>
                </a:rPr>
                <a:t>            </a:t>
              </a:r>
              <a:r>
                <a:rPr lang="en-US" altLang="el-GR" sz="1000">
                  <a:solidFill>
                    <a:srgbClr val="0000FF"/>
                  </a:solidFill>
                  <a:latin typeface="Times New Roman" panose="02020603050405020304" pitchFamily="18" charset="0"/>
                </a:rPr>
                <a:t>    </a:t>
              </a:r>
              <a:r>
                <a:rPr lang="el-GR" altLang="el-GR" sz="1600">
                  <a:solidFill>
                    <a:srgbClr val="0000FF"/>
                  </a:solidFill>
                  <a:latin typeface="Times New Roman" panose="02020603050405020304" pitchFamily="18" charset="0"/>
                </a:rPr>
                <a:t>συνδυάζονται</a:t>
              </a:r>
            </a:p>
            <a:p>
              <a:pPr eaLnBrk="1" fontAlgn="base" hangingPunct="1">
                <a:spcBef>
                  <a:spcPct val="0"/>
                </a:spcBef>
                <a:spcAft>
                  <a:spcPct val="0"/>
                </a:spcAft>
              </a:pPr>
              <a:endParaRPr lang="el-GR" altLang="el-GR" sz="1600">
                <a:solidFill>
                  <a:srgbClr val="0000FF"/>
                </a:solidFill>
                <a:latin typeface="Times New Roman" panose="02020603050405020304" pitchFamily="18" charset="0"/>
              </a:endParaRPr>
            </a:p>
            <a:p>
              <a:pPr eaLnBrk="1" fontAlgn="base" hangingPunct="1">
                <a:spcBef>
                  <a:spcPct val="0"/>
                </a:spcBef>
                <a:spcAft>
                  <a:spcPct val="0"/>
                </a:spcAft>
              </a:pPr>
              <a:endParaRPr lang="el-GR" altLang="el-GR" sz="1600">
                <a:solidFill>
                  <a:srgbClr val="0000FF"/>
                </a:solidFill>
                <a:latin typeface="Times New Roman" panose="02020603050405020304" pitchFamily="18" charset="0"/>
              </a:endParaRPr>
            </a:p>
            <a:p>
              <a:pPr eaLnBrk="1" fontAlgn="base" hangingPunct="1">
                <a:spcBef>
                  <a:spcPct val="0"/>
                </a:spcBef>
                <a:spcAft>
                  <a:spcPct val="0"/>
                </a:spcAft>
              </a:pPr>
              <a:endParaRPr lang="el-GR" altLang="el-GR" sz="1600">
                <a:solidFill>
                  <a:srgbClr val="0000FF"/>
                </a:solidFill>
                <a:latin typeface="Times New Roman" panose="02020603050405020304" pitchFamily="18" charset="0"/>
              </a:endParaRPr>
            </a:p>
            <a:p>
              <a:pPr eaLnBrk="1" fontAlgn="base" hangingPunct="1">
                <a:spcBef>
                  <a:spcPct val="0"/>
                </a:spcBef>
                <a:spcAft>
                  <a:spcPct val="0"/>
                </a:spcAft>
              </a:pPr>
              <a:endParaRPr lang="el-GR" altLang="el-GR" sz="1600">
                <a:solidFill>
                  <a:srgbClr val="0000FF"/>
                </a:solidFill>
                <a:latin typeface="Times New Roman" panose="02020603050405020304" pitchFamily="18" charset="0"/>
              </a:endParaRPr>
            </a:p>
            <a:p>
              <a:pPr eaLnBrk="1" fontAlgn="base" hangingPunct="1">
                <a:spcBef>
                  <a:spcPct val="0"/>
                </a:spcBef>
                <a:spcAft>
                  <a:spcPct val="0"/>
                </a:spcAft>
              </a:pPr>
              <a:r>
                <a:rPr lang="en-US" altLang="el-GR" sz="1600">
                  <a:solidFill>
                    <a:srgbClr val="0000FF"/>
                  </a:solidFill>
                  <a:latin typeface="Times New Roman" panose="02020603050405020304" pitchFamily="18" charset="0"/>
                </a:rPr>
                <a:t> </a:t>
              </a:r>
            </a:p>
            <a:p>
              <a:pPr eaLnBrk="1" fontAlgn="base" hangingPunct="1">
                <a:spcBef>
                  <a:spcPct val="0"/>
                </a:spcBef>
                <a:spcAft>
                  <a:spcPct val="0"/>
                </a:spcAft>
              </a:pPr>
              <a:endParaRPr lang="el-GR" altLang="el-GR" sz="1600">
                <a:solidFill>
                  <a:srgbClr val="0000FF"/>
                </a:solidFill>
                <a:latin typeface="Times New Roman" panose="02020603050405020304" pitchFamily="18" charset="0"/>
              </a:endParaRPr>
            </a:p>
            <a:p>
              <a:pPr eaLnBrk="1" fontAlgn="base" hangingPunct="1">
                <a:spcBef>
                  <a:spcPct val="0"/>
                </a:spcBef>
                <a:spcAft>
                  <a:spcPct val="0"/>
                </a:spcAft>
              </a:pPr>
              <a:r>
                <a:rPr lang="en-US" altLang="el-GR" sz="1600">
                  <a:solidFill>
                    <a:srgbClr val="0000FF"/>
                  </a:solidFill>
                  <a:latin typeface="Times New Roman" panose="02020603050405020304" pitchFamily="18" charset="0"/>
                </a:rPr>
                <a:t>          </a:t>
              </a:r>
              <a:r>
                <a:rPr lang="el-GR" altLang="el-GR" sz="1600">
                  <a:solidFill>
                    <a:srgbClr val="0000FF"/>
                  </a:solidFill>
                  <a:latin typeface="Times New Roman" panose="02020603050405020304" pitchFamily="18" charset="0"/>
                </a:rPr>
                <a:t>δομική           </a:t>
              </a:r>
              <a:r>
                <a:rPr lang="en-US" altLang="el-GR" sz="1600">
                  <a:solidFill>
                    <a:srgbClr val="0000FF"/>
                  </a:solidFill>
                  <a:latin typeface="Times New Roman" panose="02020603050405020304" pitchFamily="18" charset="0"/>
                </a:rPr>
                <a:t>          </a:t>
              </a:r>
              <a:r>
                <a:rPr lang="el-GR" altLang="el-GR" sz="1600">
                  <a:solidFill>
                    <a:srgbClr val="0000FF"/>
                  </a:solidFill>
                  <a:latin typeface="Times New Roman" panose="02020603050405020304" pitchFamily="18" charset="0"/>
                </a:rPr>
                <a:t> </a:t>
              </a:r>
              <a:r>
                <a:rPr lang="en-US" altLang="el-GR" sz="1600">
                  <a:solidFill>
                    <a:srgbClr val="0000FF"/>
                  </a:solidFill>
                  <a:latin typeface="Times New Roman" panose="02020603050405020304" pitchFamily="18" charset="0"/>
                </a:rPr>
                <a:t>  </a:t>
              </a:r>
              <a:r>
                <a:rPr lang="el-GR" altLang="el-GR" sz="1600">
                  <a:solidFill>
                    <a:srgbClr val="0000FF"/>
                  </a:solidFill>
                  <a:latin typeface="Times New Roman" panose="02020603050405020304" pitchFamily="18" charset="0"/>
                </a:rPr>
                <a:t> δομική</a:t>
              </a:r>
            </a:p>
            <a:p>
              <a:pPr eaLnBrk="1" fontAlgn="base" hangingPunct="1">
                <a:spcBef>
                  <a:spcPct val="0"/>
                </a:spcBef>
                <a:spcAft>
                  <a:spcPct val="0"/>
                </a:spcAft>
              </a:pPr>
              <a:r>
                <a:rPr lang="el-GR" altLang="el-GR" sz="1600">
                  <a:solidFill>
                    <a:srgbClr val="0000FF"/>
                  </a:solidFill>
                  <a:latin typeface="Times New Roman" panose="02020603050405020304" pitchFamily="18" charset="0"/>
                </a:rPr>
                <a:t>    </a:t>
              </a:r>
              <a:r>
                <a:rPr lang="en-US" altLang="el-GR" sz="1600">
                  <a:solidFill>
                    <a:srgbClr val="0000FF"/>
                  </a:solidFill>
                  <a:latin typeface="Times New Roman" panose="02020603050405020304" pitchFamily="18" charset="0"/>
                </a:rPr>
                <a:t>      </a:t>
              </a:r>
              <a:r>
                <a:rPr lang="el-GR" altLang="el-GR" sz="1600">
                  <a:solidFill>
                    <a:srgbClr val="0000FF"/>
                  </a:solidFill>
                  <a:latin typeface="Times New Roman" panose="02020603050405020304" pitchFamily="18" charset="0"/>
                </a:rPr>
                <a:t>μονάδα        </a:t>
              </a:r>
              <a:r>
                <a:rPr lang="en-US" altLang="el-GR" sz="1600">
                  <a:solidFill>
                    <a:srgbClr val="0000FF"/>
                  </a:solidFill>
                  <a:latin typeface="Times New Roman" panose="02020603050405020304" pitchFamily="18" charset="0"/>
                </a:rPr>
                <a:t>               </a:t>
              </a:r>
              <a:r>
                <a:rPr lang="el-GR" altLang="el-GR" sz="1600">
                  <a:solidFill>
                    <a:srgbClr val="0000FF"/>
                  </a:solidFill>
                  <a:latin typeface="Times New Roman" panose="02020603050405020304" pitchFamily="18" charset="0"/>
                </a:rPr>
                <a:t>  μονάδα</a:t>
              </a:r>
            </a:p>
            <a:p>
              <a:pPr eaLnBrk="1" fontAlgn="base" hangingPunct="1">
                <a:spcBef>
                  <a:spcPct val="0"/>
                </a:spcBef>
                <a:spcAft>
                  <a:spcPct val="0"/>
                </a:spcAft>
              </a:pPr>
              <a:endParaRPr lang="el-GR" altLang="el-GR" sz="1600">
                <a:solidFill>
                  <a:srgbClr val="0000FF"/>
                </a:solidFill>
                <a:latin typeface="Times New Roman" panose="02020603050405020304" pitchFamily="18" charset="0"/>
              </a:endParaRPr>
            </a:p>
            <a:p>
              <a:pPr eaLnBrk="1" fontAlgn="base" hangingPunct="1">
                <a:spcBef>
                  <a:spcPct val="0"/>
                </a:spcBef>
                <a:spcAft>
                  <a:spcPct val="0"/>
                </a:spcAft>
              </a:pPr>
              <a:endParaRPr lang="el-GR" altLang="el-GR" sz="1600">
                <a:solidFill>
                  <a:srgbClr val="0000FF"/>
                </a:solidFill>
                <a:latin typeface="Times New Roman" panose="02020603050405020304" pitchFamily="18" charset="0"/>
              </a:endParaRPr>
            </a:p>
            <a:p>
              <a:pPr eaLnBrk="1" fontAlgn="base" hangingPunct="1">
                <a:spcBef>
                  <a:spcPct val="0"/>
                </a:spcBef>
                <a:spcAft>
                  <a:spcPct val="0"/>
                </a:spcAft>
              </a:pPr>
              <a:endParaRPr lang="en-US" altLang="el-GR" sz="1600">
                <a:solidFill>
                  <a:srgbClr val="0000FF"/>
                </a:solidFill>
                <a:latin typeface="Times New Roman" panose="02020603050405020304" pitchFamily="18" charset="0"/>
              </a:endParaRPr>
            </a:p>
            <a:p>
              <a:pPr eaLnBrk="1" fontAlgn="base" hangingPunct="1">
                <a:spcBef>
                  <a:spcPct val="0"/>
                </a:spcBef>
                <a:spcAft>
                  <a:spcPct val="0"/>
                </a:spcAft>
              </a:pPr>
              <a:endParaRPr lang="en-US" altLang="el-GR" sz="1600">
                <a:solidFill>
                  <a:srgbClr val="0000FF"/>
                </a:solidFill>
                <a:latin typeface="Times New Roman" panose="02020603050405020304" pitchFamily="18" charset="0"/>
              </a:endParaRPr>
            </a:p>
            <a:p>
              <a:pPr eaLnBrk="1" fontAlgn="base" hangingPunct="1">
                <a:spcBef>
                  <a:spcPct val="0"/>
                </a:spcBef>
                <a:spcAft>
                  <a:spcPct val="0"/>
                </a:spcAft>
              </a:pPr>
              <a:r>
                <a:rPr lang="el-GR" altLang="el-GR" sz="1600">
                  <a:solidFill>
                    <a:srgbClr val="0000FF"/>
                  </a:solidFill>
                  <a:latin typeface="Times New Roman" panose="02020603050405020304" pitchFamily="18" charset="0"/>
                </a:rPr>
                <a:t>           συνδυάζονται</a:t>
              </a:r>
            </a:p>
            <a:p>
              <a:pPr eaLnBrk="1" fontAlgn="base" hangingPunct="1">
                <a:spcBef>
                  <a:spcPct val="0"/>
                </a:spcBef>
                <a:spcAft>
                  <a:spcPct val="0"/>
                </a:spcAft>
              </a:pPr>
              <a:endParaRPr lang="el-GR" altLang="el-GR" sz="1600">
                <a:solidFill>
                  <a:srgbClr val="0000FF"/>
                </a:solidFill>
                <a:latin typeface="Times New Roman" panose="02020603050405020304" pitchFamily="18" charset="0"/>
              </a:endParaRPr>
            </a:p>
            <a:p>
              <a:pPr eaLnBrk="1" fontAlgn="base" hangingPunct="1">
                <a:spcBef>
                  <a:spcPct val="0"/>
                </a:spcBef>
                <a:spcAft>
                  <a:spcPct val="0"/>
                </a:spcAft>
              </a:pPr>
              <a:endParaRPr lang="el-GR" altLang="el-GR" sz="1000">
                <a:solidFill>
                  <a:srgbClr val="0000FF"/>
                </a:solidFill>
                <a:latin typeface="Times New Roman" panose="02020603050405020304" pitchFamily="18" charset="0"/>
              </a:endParaRPr>
            </a:p>
            <a:p>
              <a:pPr eaLnBrk="1" fontAlgn="base" hangingPunct="1">
                <a:spcBef>
                  <a:spcPct val="0"/>
                </a:spcBef>
                <a:spcAft>
                  <a:spcPct val="0"/>
                </a:spcAft>
              </a:pPr>
              <a:endParaRPr lang="el-GR" altLang="el-GR" sz="1000">
                <a:solidFill>
                  <a:srgbClr val="0000FF"/>
                </a:solidFill>
                <a:latin typeface="Times New Roman" panose="02020603050405020304" pitchFamily="18" charset="0"/>
              </a:endParaRPr>
            </a:p>
            <a:p>
              <a:pPr eaLnBrk="1" fontAlgn="base" hangingPunct="1">
                <a:spcBef>
                  <a:spcPct val="0"/>
                </a:spcBef>
                <a:spcAft>
                  <a:spcPct val="0"/>
                </a:spcAft>
              </a:pPr>
              <a:endParaRPr lang="el-GR" altLang="el-GR" sz="1000">
                <a:solidFill>
                  <a:srgbClr val="0000FF"/>
                </a:solidFill>
                <a:latin typeface="Times New Roman" panose="02020603050405020304" pitchFamily="18" charset="0"/>
              </a:endParaRPr>
            </a:p>
            <a:p>
              <a:pPr eaLnBrk="1" fontAlgn="base" hangingPunct="1">
                <a:spcBef>
                  <a:spcPct val="0"/>
                </a:spcBef>
                <a:spcAft>
                  <a:spcPct val="0"/>
                </a:spcAft>
              </a:pPr>
              <a:endParaRPr lang="el-GR" altLang="el-GR" sz="1000">
                <a:solidFill>
                  <a:srgbClr val="0000FF"/>
                </a:solidFill>
                <a:latin typeface="Times New Roman" panose="02020603050405020304" pitchFamily="18" charset="0"/>
              </a:endParaRPr>
            </a:p>
            <a:p>
              <a:pPr eaLnBrk="1" fontAlgn="base" hangingPunct="1">
                <a:spcBef>
                  <a:spcPct val="0"/>
                </a:spcBef>
                <a:spcAft>
                  <a:spcPct val="0"/>
                </a:spcAft>
              </a:pPr>
              <a:endParaRPr lang="el-GR" altLang="el-GR" sz="1000">
                <a:solidFill>
                  <a:srgbClr val="0000FF"/>
                </a:solidFill>
                <a:latin typeface="Times New Roman" panose="02020603050405020304" pitchFamily="18" charset="0"/>
              </a:endParaRPr>
            </a:p>
            <a:p>
              <a:pPr eaLnBrk="1" fontAlgn="base" hangingPunct="1">
                <a:spcBef>
                  <a:spcPct val="0"/>
                </a:spcBef>
                <a:spcAft>
                  <a:spcPct val="0"/>
                </a:spcAft>
              </a:pPr>
              <a:endParaRPr lang="el-GR" altLang="el-GR" sz="1000">
                <a:solidFill>
                  <a:srgbClr val="0000FF"/>
                </a:solidFill>
                <a:latin typeface="Times New Roman" panose="02020603050405020304" pitchFamily="18" charset="0"/>
              </a:endParaRPr>
            </a:p>
            <a:p>
              <a:pPr eaLnBrk="1" fontAlgn="base" hangingPunct="1">
                <a:spcBef>
                  <a:spcPct val="0"/>
                </a:spcBef>
                <a:spcAft>
                  <a:spcPct val="0"/>
                </a:spcAft>
              </a:pPr>
              <a:endParaRPr lang="en-US" altLang="el-GR" sz="1600">
                <a:solidFill>
                  <a:srgbClr val="000000"/>
                </a:solidFill>
              </a:endParaRPr>
            </a:p>
          </p:txBody>
        </p:sp>
        <p:sp>
          <p:nvSpPr>
            <p:cNvPr id="131078" name="Text Box 7">
              <a:extLst>
                <a:ext uri="{FF2B5EF4-FFF2-40B4-BE49-F238E27FC236}">
                  <a16:creationId xmlns:a16="http://schemas.microsoft.com/office/drawing/2014/main" id="{8B11323F-C705-4C01-A929-DE0842A3E948}"/>
                </a:ext>
              </a:extLst>
            </p:cNvPr>
            <p:cNvSpPr txBox="1">
              <a:spLocks noChangeArrowheads="1"/>
            </p:cNvSpPr>
            <p:nvPr/>
          </p:nvSpPr>
          <p:spPr bwMode="auto">
            <a:xfrm>
              <a:off x="3107" y="709"/>
              <a:ext cx="307" cy="1278"/>
            </a:xfrm>
            <a:prstGeom prst="rect">
              <a:avLst/>
            </a:prstGeom>
            <a:solidFill>
              <a:srgbClr val="F6D9C5"/>
            </a:solidFill>
            <a:ln w="9525">
              <a:miter lim="800000"/>
              <a:headEnd/>
              <a:tailEnd/>
            </a:ln>
            <a:scene3d>
              <a:camera prst="legacyObliqueBottomLeft"/>
              <a:lightRig rig="legacyFlat3" dir="t"/>
            </a:scene3d>
            <a:sp3d extrusionH="430200" prstMaterial="legacyMatte">
              <a:bevelT w="13500" h="13500" prst="angle"/>
              <a:bevelB w="13500" h="13500" prst="angle"/>
              <a:extrusionClr>
                <a:srgbClr val="F6D9C5"/>
              </a:extrusionClr>
              <a:contourClr>
                <a:srgbClr val="F6D9C5"/>
              </a:contourClr>
            </a:sp3d>
          </p:spPr>
          <p:txBody>
            <a:bodyP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l-GR" altLang="el-GR">
                  <a:solidFill>
                    <a:srgbClr val="0000FF"/>
                  </a:solidFill>
                </a:rPr>
                <a:t>Ε</a:t>
              </a:r>
            </a:p>
            <a:p>
              <a:pPr eaLnBrk="1" fontAlgn="base" hangingPunct="1">
                <a:spcBef>
                  <a:spcPct val="0"/>
                </a:spcBef>
                <a:spcAft>
                  <a:spcPct val="0"/>
                </a:spcAft>
              </a:pPr>
              <a:r>
                <a:rPr lang="el-GR" altLang="el-GR">
                  <a:solidFill>
                    <a:srgbClr val="0000FF"/>
                  </a:solidFill>
                </a:rPr>
                <a:t>Ν</a:t>
              </a:r>
            </a:p>
            <a:p>
              <a:pPr eaLnBrk="1" fontAlgn="base" hangingPunct="1">
                <a:spcBef>
                  <a:spcPct val="0"/>
                </a:spcBef>
                <a:spcAft>
                  <a:spcPct val="0"/>
                </a:spcAft>
              </a:pPr>
              <a:r>
                <a:rPr lang="el-GR" altLang="el-GR">
                  <a:solidFill>
                    <a:srgbClr val="0000FF"/>
                  </a:solidFill>
                </a:rPr>
                <a:t>Ω</a:t>
              </a:r>
            </a:p>
            <a:p>
              <a:pPr eaLnBrk="1" fontAlgn="base" hangingPunct="1">
                <a:spcBef>
                  <a:spcPct val="0"/>
                </a:spcBef>
                <a:spcAft>
                  <a:spcPct val="0"/>
                </a:spcAft>
              </a:pPr>
              <a:r>
                <a:rPr lang="el-GR" altLang="el-GR">
                  <a:solidFill>
                    <a:srgbClr val="0000FF"/>
                  </a:solidFill>
                </a:rPr>
                <a:t>Σ</a:t>
              </a:r>
            </a:p>
            <a:p>
              <a:pPr eaLnBrk="1" fontAlgn="base" hangingPunct="1">
                <a:spcBef>
                  <a:spcPct val="0"/>
                </a:spcBef>
                <a:spcAft>
                  <a:spcPct val="0"/>
                </a:spcAft>
              </a:pPr>
              <a:r>
                <a:rPr lang="el-GR" altLang="el-GR">
                  <a:solidFill>
                    <a:srgbClr val="0000FF"/>
                  </a:solidFill>
                </a:rPr>
                <a:t>Ε</a:t>
              </a:r>
            </a:p>
            <a:p>
              <a:pPr eaLnBrk="1" fontAlgn="base" hangingPunct="1">
                <a:spcBef>
                  <a:spcPct val="0"/>
                </a:spcBef>
                <a:spcAft>
                  <a:spcPct val="0"/>
                </a:spcAft>
              </a:pPr>
              <a:r>
                <a:rPr lang="el-GR" altLang="el-GR">
                  <a:solidFill>
                    <a:srgbClr val="0000FF"/>
                  </a:solidFill>
                </a:rPr>
                <a:t>Ι</a:t>
              </a:r>
            </a:p>
            <a:p>
              <a:pPr eaLnBrk="1" fontAlgn="base" hangingPunct="1">
                <a:spcBef>
                  <a:spcPct val="0"/>
                </a:spcBef>
                <a:spcAft>
                  <a:spcPct val="0"/>
                </a:spcAft>
              </a:pPr>
              <a:r>
                <a:rPr lang="el-GR" altLang="el-GR">
                  <a:solidFill>
                    <a:srgbClr val="0000FF"/>
                  </a:solidFill>
                </a:rPr>
                <a:t>Σ</a:t>
              </a:r>
              <a:endParaRPr lang="el-GR" altLang="el-GR">
                <a:solidFill>
                  <a:srgbClr val="000000"/>
                </a:solidFill>
                <a:latin typeface="Times New Roman" panose="02020603050405020304" pitchFamily="18" charset="0"/>
              </a:endParaRPr>
            </a:p>
            <a:p>
              <a:pPr eaLnBrk="1" fontAlgn="base" hangingPunct="1">
                <a:spcBef>
                  <a:spcPct val="0"/>
                </a:spcBef>
                <a:spcAft>
                  <a:spcPct val="0"/>
                </a:spcAft>
              </a:pPr>
              <a:endParaRPr lang="el-GR" altLang="el-GR">
                <a:solidFill>
                  <a:srgbClr val="000000"/>
                </a:solidFill>
                <a:latin typeface="Times New Roman" panose="02020603050405020304" pitchFamily="18" charset="0"/>
              </a:endParaRPr>
            </a:p>
            <a:p>
              <a:pPr eaLnBrk="1" fontAlgn="base" hangingPunct="1">
                <a:spcBef>
                  <a:spcPct val="0"/>
                </a:spcBef>
                <a:spcAft>
                  <a:spcPct val="0"/>
                </a:spcAft>
              </a:pPr>
              <a:endParaRPr lang="el-GR" altLang="el-GR">
                <a:solidFill>
                  <a:srgbClr val="000000"/>
                </a:solidFill>
                <a:latin typeface="Times New Roman" panose="02020603050405020304" pitchFamily="18" charset="0"/>
              </a:endParaRPr>
            </a:p>
            <a:p>
              <a:pPr eaLnBrk="1" fontAlgn="base" hangingPunct="1">
                <a:spcBef>
                  <a:spcPct val="0"/>
                </a:spcBef>
                <a:spcAft>
                  <a:spcPct val="0"/>
                </a:spcAft>
              </a:pPr>
              <a:endParaRPr lang="en-US" altLang="el-GR" sz="1600">
                <a:solidFill>
                  <a:srgbClr val="000000"/>
                </a:solidFill>
              </a:endParaRPr>
            </a:p>
          </p:txBody>
        </p:sp>
        <p:sp>
          <p:nvSpPr>
            <p:cNvPr id="131079" name="Text Box 8">
              <a:extLst>
                <a:ext uri="{FF2B5EF4-FFF2-40B4-BE49-F238E27FC236}">
                  <a16:creationId xmlns:a16="http://schemas.microsoft.com/office/drawing/2014/main" id="{59932F2B-053F-4F46-8AAF-018C0A0E50B7}"/>
                </a:ext>
              </a:extLst>
            </p:cNvPr>
            <p:cNvSpPr txBox="1">
              <a:spLocks noChangeArrowheads="1"/>
            </p:cNvSpPr>
            <p:nvPr/>
          </p:nvSpPr>
          <p:spPr bwMode="auto">
            <a:xfrm>
              <a:off x="1746" y="663"/>
              <a:ext cx="318" cy="1452"/>
            </a:xfrm>
            <a:prstGeom prst="rect">
              <a:avLst/>
            </a:prstGeom>
            <a:solidFill>
              <a:srgbClr val="F6D9C5"/>
            </a:solidFill>
            <a:ln w="9525">
              <a:miter lim="800000"/>
              <a:headEnd/>
              <a:tailEnd/>
            </a:ln>
            <a:scene3d>
              <a:camera prst="legacyObliqueBottomLeft"/>
              <a:lightRig rig="legacyFlat3" dir="t"/>
            </a:scene3d>
            <a:sp3d extrusionH="430200" prstMaterial="legacyMatte">
              <a:bevelT w="13500" h="13500" prst="angle"/>
              <a:bevelB w="13500" h="13500" prst="angle"/>
              <a:extrusionClr>
                <a:srgbClr val="F6D9C5"/>
              </a:extrusionClr>
              <a:contourClr>
                <a:srgbClr val="F6D9C5"/>
              </a:contourClr>
            </a:sp3d>
          </p:spPr>
          <p:txBody>
            <a:bodyP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l-GR" altLang="el-GR">
                  <a:solidFill>
                    <a:srgbClr val="0000FF"/>
                  </a:solidFill>
                </a:rPr>
                <a:t>Σ</a:t>
              </a:r>
            </a:p>
            <a:p>
              <a:pPr eaLnBrk="1" fontAlgn="base" hangingPunct="1">
                <a:spcBef>
                  <a:spcPct val="0"/>
                </a:spcBef>
                <a:spcAft>
                  <a:spcPct val="0"/>
                </a:spcAft>
              </a:pPr>
              <a:r>
                <a:rPr lang="el-GR" altLang="el-GR">
                  <a:solidFill>
                    <a:srgbClr val="0000FF"/>
                  </a:solidFill>
                </a:rPr>
                <a:t>Τ</a:t>
              </a:r>
            </a:p>
            <a:p>
              <a:pPr eaLnBrk="1" fontAlgn="base" hangingPunct="1">
                <a:spcBef>
                  <a:spcPct val="0"/>
                </a:spcBef>
                <a:spcAft>
                  <a:spcPct val="0"/>
                </a:spcAft>
              </a:pPr>
              <a:r>
                <a:rPr lang="el-GR" altLang="el-GR">
                  <a:solidFill>
                    <a:srgbClr val="0000FF"/>
                  </a:solidFill>
                </a:rPr>
                <a:t>Ο</a:t>
              </a:r>
            </a:p>
            <a:p>
              <a:pPr eaLnBrk="1" fontAlgn="base" hangingPunct="1">
                <a:spcBef>
                  <a:spcPct val="0"/>
                </a:spcBef>
                <a:spcAft>
                  <a:spcPct val="0"/>
                </a:spcAft>
              </a:pPr>
              <a:r>
                <a:rPr lang="el-GR" altLang="el-GR">
                  <a:solidFill>
                    <a:srgbClr val="0000FF"/>
                  </a:solidFill>
                </a:rPr>
                <a:t>Ι</a:t>
              </a:r>
            </a:p>
            <a:p>
              <a:pPr eaLnBrk="1" fontAlgn="base" hangingPunct="1">
                <a:spcBef>
                  <a:spcPct val="0"/>
                </a:spcBef>
                <a:spcAft>
                  <a:spcPct val="0"/>
                </a:spcAft>
              </a:pPr>
              <a:r>
                <a:rPr lang="el-GR" altLang="el-GR">
                  <a:solidFill>
                    <a:srgbClr val="0000FF"/>
                  </a:solidFill>
                </a:rPr>
                <a:t>Χ</a:t>
              </a:r>
            </a:p>
            <a:p>
              <a:pPr eaLnBrk="1" fontAlgn="base" hangingPunct="1">
                <a:spcBef>
                  <a:spcPct val="0"/>
                </a:spcBef>
                <a:spcAft>
                  <a:spcPct val="0"/>
                </a:spcAft>
              </a:pPr>
              <a:r>
                <a:rPr lang="el-GR" altLang="el-GR">
                  <a:solidFill>
                    <a:srgbClr val="0000FF"/>
                  </a:solidFill>
                </a:rPr>
                <a:t>Ε</a:t>
              </a:r>
            </a:p>
            <a:p>
              <a:pPr eaLnBrk="1" fontAlgn="base" hangingPunct="1">
                <a:spcBef>
                  <a:spcPct val="0"/>
                </a:spcBef>
                <a:spcAft>
                  <a:spcPct val="0"/>
                </a:spcAft>
              </a:pPr>
              <a:r>
                <a:rPr lang="el-GR" altLang="el-GR">
                  <a:solidFill>
                    <a:srgbClr val="0000FF"/>
                  </a:solidFill>
                </a:rPr>
                <a:t>Ι</a:t>
              </a:r>
            </a:p>
            <a:p>
              <a:pPr eaLnBrk="1" fontAlgn="base" hangingPunct="1">
                <a:spcBef>
                  <a:spcPct val="0"/>
                </a:spcBef>
                <a:spcAft>
                  <a:spcPct val="0"/>
                </a:spcAft>
              </a:pPr>
              <a:r>
                <a:rPr lang="el-GR" altLang="el-GR">
                  <a:solidFill>
                    <a:srgbClr val="0000FF"/>
                  </a:solidFill>
                </a:rPr>
                <a:t>Α</a:t>
              </a:r>
              <a:endParaRPr lang="el-GR" altLang="el-GR">
                <a:solidFill>
                  <a:srgbClr val="000000"/>
                </a:solidFill>
                <a:latin typeface="Times New Roman" panose="02020603050405020304" pitchFamily="18" charset="0"/>
              </a:endParaRPr>
            </a:p>
            <a:p>
              <a:pPr eaLnBrk="1" fontAlgn="base" hangingPunct="1">
                <a:spcBef>
                  <a:spcPct val="0"/>
                </a:spcBef>
                <a:spcAft>
                  <a:spcPct val="0"/>
                </a:spcAft>
              </a:pPr>
              <a:endParaRPr lang="el-GR" altLang="el-GR">
                <a:solidFill>
                  <a:srgbClr val="000000"/>
                </a:solidFill>
                <a:latin typeface="Times New Roman" panose="02020603050405020304" pitchFamily="18" charset="0"/>
              </a:endParaRPr>
            </a:p>
            <a:p>
              <a:pPr eaLnBrk="1" fontAlgn="base" hangingPunct="1">
                <a:spcBef>
                  <a:spcPct val="0"/>
                </a:spcBef>
                <a:spcAft>
                  <a:spcPct val="0"/>
                </a:spcAft>
              </a:pPr>
              <a:endParaRPr lang="el-GR" altLang="el-GR">
                <a:solidFill>
                  <a:srgbClr val="000000"/>
                </a:solidFill>
              </a:endParaRPr>
            </a:p>
            <a:p>
              <a:pPr eaLnBrk="1" fontAlgn="base" hangingPunct="1">
                <a:spcBef>
                  <a:spcPct val="0"/>
                </a:spcBef>
                <a:spcAft>
                  <a:spcPct val="0"/>
                </a:spcAft>
              </a:pPr>
              <a:endParaRPr lang="en-US" altLang="el-GR" sz="1600">
                <a:solidFill>
                  <a:srgbClr val="000000"/>
                </a:solidFill>
              </a:endParaRPr>
            </a:p>
          </p:txBody>
        </p:sp>
        <p:sp>
          <p:nvSpPr>
            <p:cNvPr id="131080" name="Text Box 9">
              <a:extLst>
                <a:ext uri="{FF2B5EF4-FFF2-40B4-BE49-F238E27FC236}">
                  <a16:creationId xmlns:a16="http://schemas.microsoft.com/office/drawing/2014/main" id="{EF34ECA6-0979-477C-8AC9-AD93D52C54CB}"/>
                </a:ext>
              </a:extLst>
            </p:cNvPr>
            <p:cNvSpPr txBox="1">
              <a:spLocks noChangeArrowheads="1"/>
            </p:cNvSpPr>
            <p:nvPr/>
          </p:nvSpPr>
          <p:spPr bwMode="auto">
            <a:xfrm>
              <a:off x="1746" y="2704"/>
              <a:ext cx="342" cy="1295"/>
            </a:xfrm>
            <a:prstGeom prst="rect">
              <a:avLst/>
            </a:prstGeom>
            <a:solidFill>
              <a:srgbClr val="F6D9C5"/>
            </a:solidFill>
            <a:ln w="9525">
              <a:miter lim="800000"/>
              <a:headEnd/>
              <a:tailEnd/>
            </a:ln>
            <a:scene3d>
              <a:camera prst="legacyObliqueBottomLeft"/>
              <a:lightRig rig="legacyFlat3" dir="t"/>
            </a:scene3d>
            <a:sp3d extrusionH="430200" prstMaterial="legacyMatte">
              <a:bevelT w="13500" h="13500" prst="angle"/>
              <a:bevelB w="13500" h="13500" prst="angle"/>
              <a:extrusionClr>
                <a:srgbClr val="F6D9C5"/>
              </a:extrusionClr>
              <a:contourClr>
                <a:srgbClr val="F6D9C5"/>
              </a:contourClr>
            </a:sp3d>
          </p:spPr>
          <p:txBody>
            <a:bodyP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l-GR" altLang="el-GR" sz="1200">
                <a:solidFill>
                  <a:srgbClr val="0000FF"/>
                </a:solidFill>
              </a:endParaRPr>
            </a:p>
            <a:p>
              <a:pPr eaLnBrk="1" fontAlgn="base" hangingPunct="1">
                <a:spcBef>
                  <a:spcPct val="0"/>
                </a:spcBef>
                <a:spcAft>
                  <a:spcPct val="0"/>
                </a:spcAft>
              </a:pPr>
              <a:r>
                <a:rPr lang="el-GR" altLang="el-GR">
                  <a:solidFill>
                    <a:srgbClr val="0000FF"/>
                  </a:solidFill>
                </a:rPr>
                <a:t>Α</a:t>
              </a:r>
            </a:p>
            <a:p>
              <a:pPr eaLnBrk="1" fontAlgn="base" hangingPunct="1">
                <a:spcBef>
                  <a:spcPct val="0"/>
                </a:spcBef>
                <a:spcAft>
                  <a:spcPct val="0"/>
                </a:spcAft>
              </a:pPr>
              <a:r>
                <a:rPr lang="el-GR" altLang="el-GR">
                  <a:solidFill>
                    <a:srgbClr val="0000FF"/>
                  </a:solidFill>
                </a:rPr>
                <a:t>Τ</a:t>
              </a:r>
            </a:p>
            <a:p>
              <a:pPr eaLnBrk="1" fontAlgn="base" hangingPunct="1">
                <a:spcBef>
                  <a:spcPct val="0"/>
                </a:spcBef>
                <a:spcAft>
                  <a:spcPct val="0"/>
                </a:spcAft>
              </a:pPr>
              <a:r>
                <a:rPr lang="el-GR" altLang="el-GR">
                  <a:solidFill>
                    <a:srgbClr val="0000FF"/>
                  </a:solidFill>
                </a:rPr>
                <a:t>Ο</a:t>
              </a:r>
            </a:p>
            <a:p>
              <a:pPr eaLnBrk="1" fontAlgn="base" hangingPunct="1">
                <a:spcBef>
                  <a:spcPct val="0"/>
                </a:spcBef>
                <a:spcAft>
                  <a:spcPct val="0"/>
                </a:spcAft>
              </a:pPr>
              <a:r>
                <a:rPr lang="el-GR" altLang="el-GR">
                  <a:solidFill>
                    <a:srgbClr val="0000FF"/>
                  </a:solidFill>
                </a:rPr>
                <a:t>Μ</a:t>
              </a:r>
            </a:p>
            <a:p>
              <a:pPr eaLnBrk="1" fontAlgn="base" hangingPunct="1">
                <a:spcBef>
                  <a:spcPct val="0"/>
                </a:spcBef>
                <a:spcAft>
                  <a:spcPct val="0"/>
                </a:spcAft>
              </a:pPr>
              <a:r>
                <a:rPr lang="el-GR" altLang="el-GR">
                  <a:solidFill>
                    <a:srgbClr val="0000FF"/>
                  </a:solidFill>
                </a:rPr>
                <a:t>Α</a:t>
              </a:r>
              <a:endParaRPr lang="el-GR" altLang="el-GR">
                <a:solidFill>
                  <a:srgbClr val="000000"/>
                </a:solidFill>
                <a:latin typeface="Times New Roman" panose="02020603050405020304" pitchFamily="18" charset="0"/>
              </a:endParaRPr>
            </a:p>
            <a:p>
              <a:pPr eaLnBrk="1" fontAlgn="base" hangingPunct="1">
                <a:spcBef>
                  <a:spcPct val="0"/>
                </a:spcBef>
                <a:spcAft>
                  <a:spcPct val="0"/>
                </a:spcAft>
              </a:pPr>
              <a:endParaRPr lang="el-GR" altLang="el-GR">
                <a:solidFill>
                  <a:srgbClr val="000000"/>
                </a:solidFill>
                <a:latin typeface="Times New Roman" panose="02020603050405020304" pitchFamily="18" charset="0"/>
              </a:endParaRPr>
            </a:p>
            <a:p>
              <a:pPr eaLnBrk="1" fontAlgn="base" hangingPunct="1">
                <a:spcBef>
                  <a:spcPct val="0"/>
                </a:spcBef>
                <a:spcAft>
                  <a:spcPct val="0"/>
                </a:spcAft>
              </a:pPr>
              <a:endParaRPr lang="el-GR" altLang="el-GR">
                <a:solidFill>
                  <a:srgbClr val="000000"/>
                </a:solidFill>
              </a:endParaRPr>
            </a:p>
            <a:p>
              <a:pPr eaLnBrk="1" fontAlgn="base" hangingPunct="1">
                <a:spcBef>
                  <a:spcPct val="0"/>
                </a:spcBef>
                <a:spcAft>
                  <a:spcPct val="0"/>
                </a:spcAft>
              </a:pPr>
              <a:endParaRPr lang="en-US" altLang="el-GR">
                <a:solidFill>
                  <a:srgbClr val="000000"/>
                </a:solidFill>
              </a:endParaRPr>
            </a:p>
          </p:txBody>
        </p:sp>
        <p:sp>
          <p:nvSpPr>
            <p:cNvPr id="131081" name="Text Box 10">
              <a:extLst>
                <a:ext uri="{FF2B5EF4-FFF2-40B4-BE49-F238E27FC236}">
                  <a16:creationId xmlns:a16="http://schemas.microsoft.com/office/drawing/2014/main" id="{1987A13E-6DC4-45CA-925C-4C5565C468A9}"/>
                </a:ext>
              </a:extLst>
            </p:cNvPr>
            <p:cNvSpPr txBox="1">
              <a:spLocks noChangeArrowheads="1"/>
            </p:cNvSpPr>
            <p:nvPr/>
          </p:nvSpPr>
          <p:spPr bwMode="auto">
            <a:xfrm>
              <a:off x="3107" y="2614"/>
              <a:ext cx="272" cy="1406"/>
            </a:xfrm>
            <a:prstGeom prst="rect">
              <a:avLst/>
            </a:prstGeom>
            <a:solidFill>
              <a:srgbClr val="F6D9C5"/>
            </a:solidFill>
            <a:ln w="9525">
              <a:miter lim="800000"/>
              <a:headEnd/>
              <a:tailEnd/>
            </a:ln>
            <a:scene3d>
              <a:camera prst="legacyObliqueBottomLeft"/>
              <a:lightRig rig="legacyFlat3" dir="t"/>
            </a:scene3d>
            <a:sp3d extrusionH="430200" prstMaterial="legacyMatte">
              <a:bevelT w="13500" h="13500" prst="angle"/>
              <a:bevelB w="13500" h="13500" prst="angle"/>
              <a:extrusionClr>
                <a:srgbClr val="F6D9C5"/>
              </a:extrusionClr>
              <a:contourClr>
                <a:srgbClr val="F6D9C5"/>
              </a:contourClr>
            </a:sp3d>
          </p:spPr>
          <p:txBody>
            <a:bodyP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l-GR" altLang="el-GR" sz="1200">
                <a:solidFill>
                  <a:srgbClr val="0000FF"/>
                </a:solidFill>
              </a:endParaRPr>
            </a:p>
            <a:p>
              <a:pPr eaLnBrk="1" fontAlgn="base" hangingPunct="1">
                <a:spcBef>
                  <a:spcPct val="0"/>
                </a:spcBef>
                <a:spcAft>
                  <a:spcPct val="0"/>
                </a:spcAft>
              </a:pPr>
              <a:r>
                <a:rPr lang="el-GR" altLang="el-GR">
                  <a:solidFill>
                    <a:srgbClr val="0000FF"/>
                  </a:solidFill>
                </a:rPr>
                <a:t>Μ</a:t>
              </a:r>
            </a:p>
            <a:p>
              <a:pPr eaLnBrk="1" fontAlgn="base" hangingPunct="1">
                <a:spcBef>
                  <a:spcPct val="0"/>
                </a:spcBef>
                <a:spcAft>
                  <a:spcPct val="0"/>
                </a:spcAft>
              </a:pPr>
              <a:r>
                <a:rPr lang="el-GR" altLang="el-GR">
                  <a:solidFill>
                    <a:srgbClr val="0000FF"/>
                  </a:solidFill>
                </a:rPr>
                <a:t>Ο</a:t>
              </a:r>
            </a:p>
            <a:p>
              <a:pPr eaLnBrk="1" fontAlgn="base" hangingPunct="1">
                <a:spcBef>
                  <a:spcPct val="0"/>
                </a:spcBef>
                <a:spcAft>
                  <a:spcPct val="0"/>
                </a:spcAft>
              </a:pPr>
              <a:r>
                <a:rPr lang="el-GR" altLang="el-GR">
                  <a:solidFill>
                    <a:srgbClr val="0000FF"/>
                  </a:solidFill>
                </a:rPr>
                <a:t>Ρ</a:t>
              </a:r>
            </a:p>
            <a:p>
              <a:pPr eaLnBrk="1" fontAlgn="base" hangingPunct="1">
                <a:spcBef>
                  <a:spcPct val="0"/>
                </a:spcBef>
                <a:spcAft>
                  <a:spcPct val="0"/>
                </a:spcAft>
              </a:pPr>
              <a:r>
                <a:rPr lang="el-GR" altLang="el-GR">
                  <a:solidFill>
                    <a:srgbClr val="0000FF"/>
                  </a:solidFill>
                </a:rPr>
                <a:t>Ι</a:t>
              </a:r>
            </a:p>
            <a:p>
              <a:pPr eaLnBrk="1" fontAlgn="base" hangingPunct="1">
                <a:spcBef>
                  <a:spcPct val="0"/>
                </a:spcBef>
                <a:spcAft>
                  <a:spcPct val="0"/>
                </a:spcAft>
              </a:pPr>
              <a:r>
                <a:rPr lang="el-GR" altLang="el-GR">
                  <a:solidFill>
                    <a:srgbClr val="0000FF"/>
                  </a:solidFill>
                </a:rPr>
                <a:t>Α</a:t>
              </a:r>
              <a:endParaRPr lang="el-GR" altLang="el-GR">
                <a:solidFill>
                  <a:srgbClr val="000000"/>
                </a:solidFill>
                <a:latin typeface="Times New Roman" panose="02020603050405020304" pitchFamily="18" charset="0"/>
              </a:endParaRPr>
            </a:p>
            <a:p>
              <a:pPr eaLnBrk="1" fontAlgn="base" hangingPunct="1">
                <a:spcBef>
                  <a:spcPct val="0"/>
                </a:spcBef>
                <a:spcAft>
                  <a:spcPct val="0"/>
                </a:spcAft>
              </a:pPr>
              <a:endParaRPr lang="el-GR" altLang="el-GR">
                <a:solidFill>
                  <a:srgbClr val="000000"/>
                </a:solidFill>
                <a:latin typeface="Times New Roman" panose="02020603050405020304" pitchFamily="18" charset="0"/>
              </a:endParaRPr>
            </a:p>
            <a:p>
              <a:pPr eaLnBrk="1" fontAlgn="base" hangingPunct="1">
                <a:spcBef>
                  <a:spcPct val="0"/>
                </a:spcBef>
                <a:spcAft>
                  <a:spcPct val="0"/>
                </a:spcAft>
              </a:pPr>
              <a:endParaRPr lang="el-GR" altLang="el-GR">
                <a:solidFill>
                  <a:srgbClr val="000000"/>
                </a:solidFill>
              </a:endParaRPr>
            </a:p>
            <a:p>
              <a:pPr eaLnBrk="1" fontAlgn="base" hangingPunct="1">
                <a:spcBef>
                  <a:spcPct val="0"/>
                </a:spcBef>
                <a:spcAft>
                  <a:spcPct val="0"/>
                </a:spcAft>
              </a:pPr>
              <a:endParaRPr lang="en-US" altLang="el-GR" sz="1600">
                <a:solidFill>
                  <a:srgbClr val="000000"/>
                </a:solidFill>
              </a:endParaRPr>
            </a:p>
          </p:txBody>
        </p:sp>
        <p:sp>
          <p:nvSpPr>
            <p:cNvPr id="131082" name="AutoShape 11">
              <a:extLst>
                <a:ext uri="{FF2B5EF4-FFF2-40B4-BE49-F238E27FC236}">
                  <a16:creationId xmlns:a16="http://schemas.microsoft.com/office/drawing/2014/main" id="{DFBDBD82-5AA1-45C7-8C06-C8CCEF5CD9B2}"/>
                </a:ext>
              </a:extLst>
            </p:cNvPr>
            <p:cNvSpPr>
              <a:spLocks noChangeArrowheads="1"/>
            </p:cNvSpPr>
            <p:nvPr/>
          </p:nvSpPr>
          <p:spPr bwMode="auto">
            <a:xfrm>
              <a:off x="2269" y="1240"/>
              <a:ext cx="555" cy="133"/>
            </a:xfrm>
            <a:prstGeom prst="rightArrow">
              <a:avLst>
                <a:gd name="adj1" fmla="val 50000"/>
                <a:gd name="adj2" fmla="val 104323"/>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l-GR" altLang="el-GR">
                <a:solidFill>
                  <a:srgbClr val="000000"/>
                </a:solidFill>
              </a:endParaRPr>
            </a:p>
          </p:txBody>
        </p:sp>
        <p:sp>
          <p:nvSpPr>
            <p:cNvPr id="131083" name="AutoShape 12">
              <a:extLst>
                <a:ext uri="{FF2B5EF4-FFF2-40B4-BE49-F238E27FC236}">
                  <a16:creationId xmlns:a16="http://schemas.microsoft.com/office/drawing/2014/main" id="{C2569CAE-180D-4986-93CC-FB60D3F31EC8}"/>
                </a:ext>
              </a:extLst>
            </p:cNvPr>
            <p:cNvSpPr>
              <a:spLocks noChangeArrowheads="1"/>
            </p:cNvSpPr>
            <p:nvPr/>
          </p:nvSpPr>
          <p:spPr bwMode="auto">
            <a:xfrm>
              <a:off x="2290" y="3249"/>
              <a:ext cx="555" cy="133"/>
            </a:xfrm>
            <a:prstGeom prst="rightArrow">
              <a:avLst>
                <a:gd name="adj1" fmla="val 50000"/>
                <a:gd name="adj2" fmla="val 104323"/>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l-GR" altLang="el-GR">
                <a:solidFill>
                  <a:srgbClr val="000000"/>
                </a:solidFill>
              </a:endParaRPr>
            </a:p>
          </p:txBody>
        </p:sp>
        <p:sp>
          <p:nvSpPr>
            <p:cNvPr id="131084" name="AutoShape 13">
              <a:extLst>
                <a:ext uri="{FF2B5EF4-FFF2-40B4-BE49-F238E27FC236}">
                  <a16:creationId xmlns:a16="http://schemas.microsoft.com/office/drawing/2014/main" id="{8C46D27C-4128-4E55-B2E4-CA714AC9DEE4}"/>
                </a:ext>
              </a:extLst>
            </p:cNvPr>
            <p:cNvSpPr>
              <a:spLocks noChangeArrowheads="1"/>
            </p:cNvSpPr>
            <p:nvPr/>
          </p:nvSpPr>
          <p:spPr bwMode="auto">
            <a:xfrm>
              <a:off x="1791" y="2251"/>
              <a:ext cx="140" cy="331"/>
            </a:xfrm>
            <a:prstGeom prst="downArrow">
              <a:avLst>
                <a:gd name="adj1" fmla="val 50000"/>
                <a:gd name="adj2" fmla="val 5910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l-GR" altLang="el-GR">
                <a:solidFill>
                  <a:srgbClr val="000000"/>
                </a:solidFill>
              </a:endParaRPr>
            </a:p>
          </p:txBody>
        </p:sp>
        <p:sp>
          <p:nvSpPr>
            <p:cNvPr id="131085" name="AutoShape 14">
              <a:extLst>
                <a:ext uri="{FF2B5EF4-FFF2-40B4-BE49-F238E27FC236}">
                  <a16:creationId xmlns:a16="http://schemas.microsoft.com/office/drawing/2014/main" id="{A6E54F22-1DCF-4215-8A15-E147554DA875}"/>
                </a:ext>
              </a:extLst>
            </p:cNvPr>
            <p:cNvSpPr>
              <a:spLocks noChangeArrowheads="1"/>
            </p:cNvSpPr>
            <p:nvPr/>
          </p:nvSpPr>
          <p:spPr bwMode="auto">
            <a:xfrm>
              <a:off x="3152" y="2160"/>
              <a:ext cx="140" cy="331"/>
            </a:xfrm>
            <a:prstGeom prst="downArrow">
              <a:avLst>
                <a:gd name="adj1" fmla="val 50000"/>
                <a:gd name="adj2" fmla="val 5910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l-GR" altLang="el-GR">
                <a:solidFill>
                  <a:srgbClr val="000000"/>
                </a:solidFill>
              </a:endParaRPr>
            </a:p>
          </p:txBody>
        </p:sp>
      </p:grpSp>
      <p:sp>
        <p:nvSpPr>
          <p:cNvPr id="118799" name="Rectangle 15">
            <a:extLst>
              <a:ext uri="{FF2B5EF4-FFF2-40B4-BE49-F238E27FC236}">
                <a16:creationId xmlns:a16="http://schemas.microsoft.com/office/drawing/2014/main" id="{21CFE560-3E52-4280-874E-45551A3146A6}"/>
              </a:ext>
            </a:extLst>
          </p:cNvPr>
          <p:cNvSpPr>
            <a:spLocks noChangeArrowheads="1"/>
          </p:cNvSpPr>
          <p:nvPr/>
        </p:nvSpPr>
        <p:spPr bwMode="auto">
          <a:xfrm>
            <a:off x="1847851" y="972742"/>
            <a:ext cx="4968875"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GB" altLang="el-GR" b="1">
                <a:solidFill>
                  <a:srgbClr val="000000"/>
                </a:solidFill>
                <a:cs typeface="Times New Roman" panose="02020603050405020304" pitchFamily="18" charset="0"/>
              </a:rPr>
              <a:t>Στις θετικές επιστήμες, άρα και στη χημεία, η «αλήθεια μετριέται». Τίποτα δε γίνεται αποδεκτό αν δε μετρηθεί με κάποιο τρόπο. Επειδή δε το βασικό αντικείμενο της χημείας είναι η ύλη, πρέπει να μάθουμε πώς αυτή μπορεί να μετρηθεί. Στο κεφάλαιο αυτό προσεγγίζονται δύο τρόποι. Ο ένας είναι η μέτρηση της μάζας, </a:t>
            </a:r>
            <a:r>
              <a:rPr lang="en-US" altLang="el-GR" b="1" i="1">
                <a:solidFill>
                  <a:srgbClr val="000000"/>
                </a:solidFill>
                <a:cs typeface="Times New Roman" panose="02020603050405020304" pitchFamily="18" charset="0"/>
              </a:rPr>
              <a:t>m</a:t>
            </a:r>
            <a:r>
              <a:rPr lang="en-GB" altLang="el-GR" b="1">
                <a:solidFill>
                  <a:srgbClr val="000000"/>
                </a:solidFill>
                <a:cs typeface="Times New Roman" panose="02020603050405020304" pitchFamily="18" charset="0"/>
              </a:rPr>
              <a:t>, σαν ποσό της ύλης που περιέχεται στο συγκεκριμένο σώμα. Έτσι θα γνωρίσουμε το ζυγό και το </a:t>
            </a:r>
            <a:r>
              <a:rPr lang="en-US" altLang="el-GR" b="1">
                <a:solidFill>
                  <a:srgbClr val="000000"/>
                </a:solidFill>
                <a:cs typeface="Times New Roman" panose="02020603050405020304" pitchFamily="18" charset="0"/>
              </a:rPr>
              <a:t>kg</a:t>
            </a:r>
            <a:r>
              <a:rPr lang="en-GB" altLang="el-GR" b="1">
                <a:solidFill>
                  <a:srgbClr val="000000"/>
                </a:solidFill>
                <a:cs typeface="Times New Roman" panose="02020603050405020304" pitchFamily="18" charset="0"/>
              </a:rPr>
              <a:t>. Όμως,  η ύλη μετριέται και μ’ άλλο τρόπο, αφού εκτός από 1,5 </a:t>
            </a:r>
            <a:r>
              <a:rPr lang="en-US" altLang="el-GR" b="1">
                <a:solidFill>
                  <a:srgbClr val="000000"/>
                </a:solidFill>
                <a:cs typeface="Times New Roman" panose="02020603050405020304" pitchFamily="18" charset="0"/>
              </a:rPr>
              <a:t>kg</a:t>
            </a:r>
            <a:r>
              <a:rPr lang="en-GB" altLang="el-GR" b="1">
                <a:solidFill>
                  <a:srgbClr val="000000"/>
                </a:solidFill>
                <a:cs typeface="Times New Roman" panose="02020603050405020304" pitchFamily="18" charset="0"/>
              </a:rPr>
              <a:t> ζάχαρη υπάρχουν και 11 μαθητές ή 36 αυγά…</a:t>
            </a:r>
            <a:r>
              <a:rPr lang="en-US" altLang="el-GR" sz="1600" b="1">
                <a:solidFill>
                  <a:srgbClr val="000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8799"/>
                                        </p:tgtEl>
                                        <p:attrNameLst>
                                          <p:attrName>style.visibility</p:attrName>
                                        </p:attrNameLst>
                                      </p:cBhvr>
                                      <p:to>
                                        <p:strVal val="visible"/>
                                      </p:to>
                                    </p:set>
                                    <p:animEffect transition="in" filter="checkerboard(across)">
                                      <p:cBhvr>
                                        <p:cTn id="7" dur="500"/>
                                        <p:tgtEl>
                                          <p:spTgt spid="1187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Scale>
                                      <p:cBhvr>
                                        <p:cTn id="12"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gtEl>
                                        <p:attrNameLst>
                                          <p:attrName>ppt_x</p:attrName>
                                          <p:attrName>ppt_y</p:attrName>
                                        </p:attrNameLst>
                                      </p:cBhvr>
                                    </p:animMotion>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194" name="Group 4">
            <a:extLst>
              <a:ext uri="{FF2B5EF4-FFF2-40B4-BE49-F238E27FC236}">
                <a16:creationId xmlns:a16="http://schemas.microsoft.com/office/drawing/2014/main" id="{E7616217-B9E8-480E-90D4-2FDF846D2360}"/>
              </a:ext>
            </a:extLst>
          </p:cNvPr>
          <p:cNvGrpSpPr>
            <a:grpSpLocks/>
          </p:cNvGrpSpPr>
          <p:nvPr/>
        </p:nvGrpSpPr>
        <p:grpSpPr bwMode="auto">
          <a:xfrm>
            <a:off x="1774826" y="258763"/>
            <a:ext cx="9409113" cy="976314"/>
            <a:chOff x="158" y="163"/>
            <a:chExt cx="5927" cy="615"/>
          </a:xfrm>
        </p:grpSpPr>
        <p:sp>
          <p:nvSpPr>
            <p:cNvPr id="136198" name="Rectangle 5">
              <a:extLst>
                <a:ext uri="{FF2B5EF4-FFF2-40B4-BE49-F238E27FC236}">
                  <a16:creationId xmlns:a16="http://schemas.microsoft.com/office/drawing/2014/main" id="{AB406D5F-1AE4-4164-96E1-2640097F7CA3}"/>
                </a:ext>
              </a:extLst>
            </p:cNvPr>
            <p:cNvSpPr>
              <a:spLocks noChangeArrowheads="1"/>
            </p:cNvSpPr>
            <p:nvPr/>
          </p:nvSpPr>
          <p:spPr bwMode="auto">
            <a:xfrm>
              <a:off x="158" y="163"/>
              <a:ext cx="592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l-GR" sz="2400" b="1">
                  <a:solidFill>
                    <a:srgbClr val="3366FF"/>
                  </a:solidFill>
                  <a:cs typeface="Times New Roman" panose="02020603050405020304" pitchFamily="18" charset="0"/>
                </a:rPr>
                <a:t>4.3 Συγκέντρωση διαλύματος - Αραίωση, ανάμειξη διαλυμάτων</a:t>
              </a:r>
              <a:r>
                <a:rPr lang="en-US" altLang="el-GR">
                  <a:solidFill>
                    <a:srgbClr val="000000"/>
                  </a:solidFill>
                </a:rPr>
                <a:t> </a:t>
              </a:r>
            </a:p>
          </p:txBody>
        </p:sp>
        <p:sp>
          <p:nvSpPr>
            <p:cNvPr id="136199" name="Rectangle 6">
              <a:extLst>
                <a:ext uri="{FF2B5EF4-FFF2-40B4-BE49-F238E27FC236}">
                  <a16:creationId xmlns:a16="http://schemas.microsoft.com/office/drawing/2014/main" id="{40D5EB23-CEB2-428A-951F-CF9E1578CA3D}"/>
                </a:ext>
              </a:extLst>
            </p:cNvPr>
            <p:cNvSpPr>
              <a:spLocks noChangeArrowheads="1"/>
            </p:cNvSpPr>
            <p:nvPr/>
          </p:nvSpPr>
          <p:spPr bwMode="auto">
            <a:xfrm>
              <a:off x="363" y="526"/>
              <a:ext cx="406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GB" altLang="el-GR" sz="2000" b="1">
                  <a:solidFill>
                    <a:srgbClr val="3366FF"/>
                  </a:solidFill>
                  <a:cs typeface="Times New Roman" panose="02020603050405020304" pitchFamily="18" charset="0"/>
                </a:rPr>
                <a:t>Συγκέντρωση ή μοριακότητα κατ'  όγκο διαλύματος</a:t>
              </a:r>
              <a:r>
                <a:rPr lang="en-GB" altLang="el-GR">
                  <a:solidFill>
                    <a:srgbClr val="000000"/>
                  </a:solidFill>
                </a:rPr>
                <a:t> </a:t>
              </a:r>
            </a:p>
          </p:txBody>
        </p:sp>
      </p:grpSp>
      <p:sp>
        <p:nvSpPr>
          <p:cNvPr id="136200" name="Rectangle 8">
            <a:extLst>
              <a:ext uri="{FF2B5EF4-FFF2-40B4-BE49-F238E27FC236}">
                <a16:creationId xmlns:a16="http://schemas.microsoft.com/office/drawing/2014/main" id="{6E637F80-D988-45D8-89CB-B6E7D3D29E47}"/>
              </a:ext>
            </a:extLst>
          </p:cNvPr>
          <p:cNvSpPr>
            <a:spLocks noChangeArrowheads="1"/>
          </p:cNvSpPr>
          <p:nvPr/>
        </p:nvSpPr>
        <p:spPr bwMode="auto">
          <a:xfrm>
            <a:off x="1774825" y="1420725"/>
            <a:ext cx="851693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228600" algn="l"/>
              </a:tabLst>
              <a:defRPr>
                <a:solidFill>
                  <a:schemeClr val="tx1"/>
                </a:solidFill>
                <a:latin typeface="Arial" panose="020B0604020202020204" pitchFamily="34" charset="0"/>
              </a:defRPr>
            </a:lvl1pPr>
            <a:lvl2pPr marL="742950" indent="-285750" eaLnBrk="0" hangingPunct="0">
              <a:tabLst>
                <a:tab pos="228600" algn="l"/>
              </a:tabLst>
              <a:defRPr>
                <a:solidFill>
                  <a:schemeClr val="tx1"/>
                </a:solidFill>
                <a:latin typeface="Arial" panose="020B0604020202020204" pitchFamily="34" charset="0"/>
              </a:defRPr>
            </a:lvl2pPr>
            <a:lvl3pPr marL="1143000" indent="-228600" eaLnBrk="0" hangingPunct="0">
              <a:tabLst>
                <a:tab pos="228600" algn="l"/>
              </a:tabLst>
              <a:defRPr>
                <a:solidFill>
                  <a:schemeClr val="tx1"/>
                </a:solidFill>
                <a:latin typeface="Arial" panose="020B0604020202020204" pitchFamily="34" charset="0"/>
              </a:defRPr>
            </a:lvl3pPr>
            <a:lvl4pPr marL="1600200" indent="-228600" eaLnBrk="0" hangingPunct="0">
              <a:tabLst>
                <a:tab pos="228600" algn="l"/>
              </a:tabLst>
              <a:defRPr>
                <a:solidFill>
                  <a:schemeClr val="tx1"/>
                </a:solidFill>
                <a:latin typeface="Arial" panose="020B0604020202020204" pitchFamily="34" charset="0"/>
              </a:defRPr>
            </a:lvl4pPr>
            <a:lvl5pPr marL="2057400" indent="-228600" eaLnBrk="0" hangingPunct="0">
              <a:tabLst>
                <a:tab pos="2286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286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286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286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algn="just" eaLnBrk="1" fontAlgn="base" hangingPunct="1">
              <a:spcBef>
                <a:spcPct val="0"/>
              </a:spcBef>
              <a:spcAft>
                <a:spcPct val="0"/>
              </a:spcAft>
              <a:buFont typeface="Wingdings" panose="05000000000000000000" pitchFamily="2" charset="2"/>
              <a:buChar char=""/>
            </a:pPr>
            <a:r>
              <a:rPr lang="el-GR" altLang="el-GR" sz="2400" i="1">
                <a:solidFill>
                  <a:srgbClr val="000000"/>
                </a:solidFill>
                <a:cs typeface="Times New Roman" panose="02020603050405020304" pitchFamily="18" charset="0"/>
              </a:rPr>
              <a:t>η μοριακότητα κατ' όγκο ή συγκέντρωση ή </a:t>
            </a:r>
            <a:r>
              <a:rPr lang="en-US" altLang="el-GR" sz="2400" i="1">
                <a:solidFill>
                  <a:srgbClr val="000000"/>
                </a:solidFill>
                <a:cs typeface="Times New Roman" panose="02020603050405020304" pitchFamily="18" charset="0"/>
              </a:rPr>
              <a:t>Molarity</a:t>
            </a:r>
            <a:r>
              <a:rPr lang="el-GR" altLang="el-GR" sz="2400" i="1">
                <a:solidFill>
                  <a:srgbClr val="000000"/>
                </a:solidFill>
                <a:cs typeface="Times New Roman" panose="02020603050405020304" pitchFamily="18" charset="0"/>
              </a:rPr>
              <a:t>, εκφράζει τα mol διαλυμένης ουσίας που περιέχονται σε 1 L διαλύματος. Δηλαδή, έχουμε:</a:t>
            </a:r>
          </a:p>
        </p:txBody>
      </p:sp>
      <p:sp>
        <p:nvSpPr>
          <p:cNvPr id="136201" name="Text Box 9">
            <a:extLst>
              <a:ext uri="{FF2B5EF4-FFF2-40B4-BE49-F238E27FC236}">
                <a16:creationId xmlns:a16="http://schemas.microsoft.com/office/drawing/2014/main" id="{267E88B3-EA68-4C55-AA26-7D8192B662F1}"/>
              </a:ext>
            </a:extLst>
          </p:cNvPr>
          <p:cNvSpPr txBox="1">
            <a:spLocks noChangeArrowheads="1"/>
          </p:cNvSpPr>
          <p:nvPr/>
        </p:nvSpPr>
        <p:spPr bwMode="auto">
          <a:xfrm>
            <a:off x="4943475" y="2852739"/>
            <a:ext cx="2089150" cy="504825"/>
          </a:xfrm>
          <a:prstGeom prst="rect">
            <a:avLst/>
          </a:prstGeom>
          <a:solidFill>
            <a:srgbClr val="FFD2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l-GR" sz="2400" i="1">
                <a:solidFill>
                  <a:srgbClr val="000000"/>
                </a:solidFill>
              </a:rPr>
              <a:t>   </a:t>
            </a:r>
            <a:r>
              <a:rPr lang="en-US" altLang="el-GR" sz="2800" i="1">
                <a:solidFill>
                  <a:srgbClr val="000000"/>
                </a:solidFill>
              </a:rPr>
              <a:t>c </a:t>
            </a:r>
            <a:r>
              <a:rPr lang="el-GR" altLang="el-GR" sz="2800" i="1">
                <a:solidFill>
                  <a:srgbClr val="000000"/>
                </a:solidFill>
              </a:rPr>
              <a:t>= n / V</a:t>
            </a:r>
            <a:endParaRPr lang="en-US" altLang="el-GR" sz="2800">
              <a:solidFill>
                <a:srgbClr val="000000"/>
              </a:solidFill>
            </a:endParaRPr>
          </a:p>
        </p:txBody>
      </p:sp>
      <p:sp>
        <p:nvSpPr>
          <p:cNvPr id="136203" name="Rectangle 11">
            <a:extLst>
              <a:ext uri="{FF2B5EF4-FFF2-40B4-BE49-F238E27FC236}">
                <a16:creationId xmlns:a16="http://schemas.microsoft.com/office/drawing/2014/main" id="{6FAEE54A-3142-4C08-A9E3-9CFFBC034378}"/>
              </a:ext>
            </a:extLst>
          </p:cNvPr>
          <p:cNvSpPr>
            <a:spLocks noChangeArrowheads="1"/>
          </p:cNvSpPr>
          <p:nvPr/>
        </p:nvSpPr>
        <p:spPr bwMode="auto">
          <a:xfrm>
            <a:off x="1799658" y="3923179"/>
            <a:ext cx="676864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l-GR" altLang="el-GR" sz="2400">
                <a:solidFill>
                  <a:srgbClr val="000000"/>
                </a:solidFill>
                <a:cs typeface="Times New Roman" panose="02020603050405020304" pitchFamily="18" charset="0"/>
              </a:rPr>
              <a:t>Όπου,</a:t>
            </a:r>
            <a:endParaRPr lang="en-US" altLang="el-GR" sz="2400">
              <a:solidFill>
                <a:srgbClr val="000000"/>
              </a:solidFill>
            </a:endParaRPr>
          </a:p>
          <a:p>
            <a:pPr algn="just" fontAlgn="base">
              <a:spcBef>
                <a:spcPct val="0"/>
              </a:spcBef>
              <a:spcAft>
                <a:spcPct val="0"/>
              </a:spcAft>
            </a:pPr>
            <a:r>
              <a:rPr lang="en-US" altLang="el-GR" sz="2400" i="1">
                <a:solidFill>
                  <a:srgbClr val="000000"/>
                </a:solidFill>
                <a:cs typeface="Times New Roman" panose="02020603050405020304" pitchFamily="18" charset="0"/>
              </a:rPr>
              <a:t>c</a:t>
            </a:r>
            <a:r>
              <a:rPr lang="el-GR" altLang="el-GR" sz="2400">
                <a:solidFill>
                  <a:srgbClr val="000000"/>
                </a:solidFill>
                <a:cs typeface="Times New Roman" panose="02020603050405020304" pitchFamily="18" charset="0"/>
              </a:rPr>
              <a:t> = η συγκέντρωση του διαλύματος</a:t>
            </a:r>
            <a:endParaRPr lang="en-US" altLang="el-GR" sz="2400">
              <a:solidFill>
                <a:srgbClr val="000000"/>
              </a:solidFill>
            </a:endParaRPr>
          </a:p>
          <a:p>
            <a:pPr algn="just" fontAlgn="base">
              <a:spcBef>
                <a:spcPct val="0"/>
              </a:spcBef>
              <a:spcAft>
                <a:spcPct val="0"/>
              </a:spcAft>
            </a:pPr>
            <a:r>
              <a:rPr lang="en-US" altLang="el-GR" sz="2400" i="1">
                <a:solidFill>
                  <a:srgbClr val="000000"/>
                </a:solidFill>
                <a:cs typeface="Times New Roman" panose="02020603050405020304" pitchFamily="18" charset="0"/>
              </a:rPr>
              <a:t>n</a:t>
            </a:r>
            <a:r>
              <a:rPr lang="el-GR" altLang="el-GR" sz="2400">
                <a:solidFill>
                  <a:srgbClr val="000000"/>
                </a:solidFill>
                <a:cs typeface="Times New Roman" panose="02020603050405020304" pitchFamily="18" charset="0"/>
              </a:rPr>
              <a:t> = </a:t>
            </a:r>
            <a:r>
              <a:rPr lang="en-US" altLang="el-GR" sz="2400">
                <a:solidFill>
                  <a:srgbClr val="000000"/>
                </a:solidFill>
                <a:cs typeface="Times New Roman" panose="02020603050405020304" pitchFamily="18" charset="0"/>
              </a:rPr>
              <a:t>o</a:t>
            </a:r>
            <a:r>
              <a:rPr lang="el-GR" altLang="el-GR" sz="2400">
                <a:solidFill>
                  <a:srgbClr val="000000"/>
                </a:solidFill>
                <a:cs typeface="Times New Roman" panose="02020603050405020304" pitchFamily="18" charset="0"/>
              </a:rPr>
              <a:t> αριθμός </a:t>
            </a:r>
            <a:r>
              <a:rPr lang="en-US" altLang="el-GR" sz="2400">
                <a:solidFill>
                  <a:srgbClr val="000000"/>
                </a:solidFill>
                <a:cs typeface="Times New Roman" panose="02020603050405020304" pitchFamily="18" charset="0"/>
              </a:rPr>
              <a:t>mol</a:t>
            </a:r>
            <a:r>
              <a:rPr lang="el-GR" altLang="el-GR" sz="2400">
                <a:solidFill>
                  <a:srgbClr val="000000"/>
                </a:solidFill>
                <a:cs typeface="Times New Roman" panose="02020603050405020304" pitchFamily="18" charset="0"/>
              </a:rPr>
              <a:t> της διαλυμένης ουσίας και</a:t>
            </a:r>
            <a:endParaRPr lang="en-US" altLang="el-GR" sz="2400">
              <a:solidFill>
                <a:srgbClr val="000000"/>
              </a:solidFill>
            </a:endParaRPr>
          </a:p>
          <a:p>
            <a:pPr algn="just" fontAlgn="base">
              <a:spcBef>
                <a:spcPct val="0"/>
              </a:spcBef>
              <a:spcAft>
                <a:spcPct val="0"/>
              </a:spcAft>
            </a:pPr>
            <a:r>
              <a:rPr lang="en-US" altLang="el-GR" sz="2400" i="1">
                <a:solidFill>
                  <a:srgbClr val="000000"/>
                </a:solidFill>
                <a:cs typeface="Times New Roman" panose="02020603050405020304" pitchFamily="18" charset="0"/>
              </a:rPr>
              <a:t>V</a:t>
            </a:r>
            <a:r>
              <a:rPr lang="el-GR" altLang="el-GR" sz="2400">
                <a:solidFill>
                  <a:srgbClr val="000000"/>
                </a:solidFill>
                <a:cs typeface="Times New Roman" panose="02020603050405020304" pitchFamily="18" charset="0"/>
              </a:rPr>
              <a:t> = ο όγκος του διαλύματος σε </a:t>
            </a:r>
            <a:r>
              <a:rPr lang="en-US" altLang="el-GR" sz="2400">
                <a:solidFill>
                  <a:srgbClr val="000000"/>
                </a:solidFill>
                <a:cs typeface="Times New Roman" panose="02020603050405020304" pitchFamily="18" charset="0"/>
              </a:rPr>
              <a:t>L</a:t>
            </a:r>
            <a:r>
              <a:rPr lang="el-GR" altLang="el-GR" sz="2400">
                <a:solidFill>
                  <a:srgbClr val="000000"/>
                </a:solidFill>
                <a:cs typeface="Times New Roman" panose="02020603050405020304" pitchFamily="18" charset="0"/>
              </a:rPr>
              <a:t>. </a:t>
            </a:r>
            <a:endParaRPr lang="en-US" altLang="el-GR" sz="2400">
              <a:solidFill>
                <a:srgbClr val="000000"/>
              </a:solidFill>
            </a:endParaRPr>
          </a:p>
          <a:p>
            <a:pPr algn="just" fontAlgn="base">
              <a:spcBef>
                <a:spcPct val="0"/>
              </a:spcBef>
              <a:spcAft>
                <a:spcPct val="0"/>
              </a:spcAft>
            </a:pPr>
            <a:r>
              <a:rPr lang="el-GR" altLang="el-GR" sz="2400">
                <a:solidFill>
                  <a:srgbClr val="000000"/>
                </a:solidFill>
                <a:cs typeface="Times New Roman" panose="02020603050405020304" pitchFamily="18" charset="0"/>
              </a:rPr>
              <a:t>Μονάδα της συγκέντρωσης είναι το mol L</a:t>
            </a:r>
            <a:r>
              <a:rPr lang="el-GR" altLang="el-GR" sz="2400" baseline="30000">
                <a:solidFill>
                  <a:srgbClr val="000000"/>
                </a:solidFill>
                <a:cs typeface="Times New Roman" panose="02020603050405020304" pitchFamily="18" charset="0"/>
              </a:rPr>
              <a:t>-1</a:t>
            </a:r>
            <a:r>
              <a:rPr lang="el-GR" altLang="el-GR" sz="2400">
                <a:solidFill>
                  <a:srgbClr val="000000"/>
                </a:solidFill>
                <a:cs typeface="Times New Roman" panose="02020603050405020304" pitchFamily="18" charset="0"/>
              </a:rPr>
              <a:t> ή  Μ.</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6200"/>
                                        </p:tgtEl>
                                        <p:attrNameLst>
                                          <p:attrName>style.visibility</p:attrName>
                                        </p:attrNameLst>
                                      </p:cBhvr>
                                      <p:to>
                                        <p:strVal val="visible"/>
                                      </p:to>
                                    </p:set>
                                    <p:animEffect transition="in" filter="checkerboard(across)">
                                      <p:cBhvr>
                                        <p:cTn id="7" dur="500"/>
                                        <p:tgtEl>
                                          <p:spTgt spid="1362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620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136203"/>
                                        </p:tgtEl>
                                        <p:attrNameLst>
                                          <p:attrName>style.visibility</p:attrName>
                                        </p:attrNameLst>
                                      </p:cBhvr>
                                      <p:to>
                                        <p:strVal val="visible"/>
                                      </p:to>
                                    </p:set>
                                    <p:animEffect transition="in" filter="checkerboard(across)">
                                      <p:cBhvr>
                                        <p:cTn id="16" dur="500"/>
                                        <p:tgtEl>
                                          <p:spTgt spid="136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200" grpId="0"/>
      <p:bldP spid="136201" grpId="0" animBg="1"/>
      <p:bldP spid="13620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9" name="Group 9">
            <a:extLst>
              <a:ext uri="{FF2B5EF4-FFF2-40B4-BE49-F238E27FC236}">
                <a16:creationId xmlns:a16="http://schemas.microsoft.com/office/drawing/2014/main" id="{68508F9F-3E00-4A07-95CA-1B3B83CC5051}"/>
              </a:ext>
            </a:extLst>
          </p:cNvPr>
          <p:cNvGrpSpPr>
            <a:grpSpLocks/>
          </p:cNvGrpSpPr>
          <p:nvPr/>
        </p:nvGrpSpPr>
        <p:grpSpPr bwMode="auto">
          <a:xfrm>
            <a:off x="1774826" y="258763"/>
            <a:ext cx="9409113" cy="904876"/>
            <a:chOff x="158" y="163"/>
            <a:chExt cx="5927" cy="570"/>
          </a:xfrm>
        </p:grpSpPr>
        <p:sp>
          <p:nvSpPr>
            <p:cNvPr id="57355" name="Rectangle 5">
              <a:extLst>
                <a:ext uri="{FF2B5EF4-FFF2-40B4-BE49-F238E27FC236}">
                  <a16:creationId xmlns:a16="http://schemas.microsoft.com/office/drawing/2014/main" id="{6360FE64-703F-4C5B-B34D-01CB6A5D779F}"/>
                </a:ext>
              </a:extLst>
            </p:cNvPr>
            <p:cNvSpPr>
              <a:spLocks noChangeArrowheads="1"/>
            </p:cNvSpPr>
            <p:nvPr/>
          </p:nvSpPr>
          <p:spPr bwMode="auto">
            <a:xfrm>
              <a:off x="158" y="163"/>
              <a:ext cx="592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l-GR" sz="2400" b="1">
                  <a:solidFill>
                    <a:srgbClr val="3366FF"/>
                  </a:solidFill>
                  <a:cs typeface="Times New Roman" panose="02020603050405020304" pitchFamily="18" charset="0"/>
                </a:rPr>
                <a:t>4.3 Συγκέντρωση διαλύματος - Αραίωση, ανάμειξη διαλυμάτων</a:t>
              </a:r>
              <a:r>
                <a:rPr lang="en-US" altLang="el-GR">
                  <a:solidFill>
                    <a:srgbClr val="000000"/>
                  </a:solidFill>
                </a:rPr>
                <a:t> </a:t>
              </a:r>
            </a:p>
          </p:txBody>
        </p:sp>
        <p:sp>
          <p:nvSpPr>
            <p:cNvPr id="57356" name="Rectangle 8">
              <a:extLst>
                <a:ext uri="{FF2B5EF4-FFF2-40B4-BE49-F238E27FC236}">
                  <a16:creationId xmlns:a16="http://schemas.microsoft.com/office/drawing/2014/main" id="{CD3EACA9-4B3C-4B87-A8E1-6DFD5D6D6217}"/>
                </a:ext>
              </a:extLst>
            </p:cNvPr>
            <p:cNvSpPr>
              <a:spLocks noChangeArrowheads="1"/>
            </p:cNvSpPr>
            <p:nvPr/>
          </p:nvSpPr>
          <p:spPr bwMode="auto">
            <a:xfrm>
              <a:off x="489" y="481"/>
              <a:ext cx="177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GB" altLang="el-GR" sz="2000" b="1">
                  <a:solidFill>
                    <a:srgbClr val="3366FF"/>
                  </a:solidFill>
                  <a:cs typeface="Times New Roman" panose="02020603050405020304" pitchFamily="18" charset="0"/>
                </a:rPr>
                <a:t>Αραίωση διαλύματος</a:t>
              </a:r>
              <a:r>
                <a:rPr lang="en-US" altLang="el-GR">
                  <a:solidFill>
                    <a:srgbClr val="000000"/>
                  </a:solidFill>
                </a:rPr>
                <a:t> </a:t>
              </a:r>
            </a:p>
          </p:txBody>
        </p:sp>
      </p:grpSp>
      <p:sp>
        <p:nvSpPr>
          <p:cNvPr id="57350" name="Rectangle 11">
            <a:extLst>
              <a:ext uri="{FF2B5EF4-FFF2-40B4-BE49-F238E27FC236}">
                <a16:creationId xmlns:a16="http://schemas.microsoft.com/office/drawing/2014/main" id="{551F78CC-B2CB-4E91-B550-0838A915DE54}"/>
              </a:ext>
            </a:extLst>
          </p:cNvPr>
          <p:cNvSpPr>
            <a:spLocks noChangeArrowheads="1"/>
          </p:cNvSpPr>
          <p:nvPr/>
        </p:nvSpPr>
        <p:spPr bwMode="auto">
          <a:xfrm>
            <a:off x="1524001" y="1782247"/>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l-GR" altLang="el-GR">
              <a:solidFill>
                <a:srgbClr val="000000"/>
              </a:solidFill>
            </a:endParaRPr>
          </a:p>
        </p:txBody>
      </p:sp>
      <p:graphicFrame>
        <p:nvGraphicFramePr>
          <p:cNvPr id="137226" name="Object 10">
            <a:extLst>
              <a:ext uri="{FF2B5EF4-FFF2-40B4-BE49-F238E27FC236}">
                <a16:creationId xmlns:a16="http://schemas.microsoft.com/office/drawing/2014/main" id="{89D66CF4-78A8-480A-961C-ACD5E2BFE71A}"/>
              </a:ext>
            </a:extLst>
          </p:cNvPr>
          <p:cNvGraphicFramePr>
            <a:graphicFrameLocks noChangeAspect="1"/>
          </p:cNvGraphicFramePr>
          <p:nvPr/>
        </p:nvGraphicFramePr>
        <p:xfrm>
          <a:off x="2208213" y="1268413"/>
          <a:ext cx="2303462" cy="2881312"/>
        </p:xfrm>
        <a:graphic>
          <a:graphicData uri="http://schemas.openxmlformats.org/presentationml/2006/ole">
            <mc:AlternateContent xmlns:mc="http://schemas.openxmlformats.org/markup-compatibility/2006">
              <mc:Choice xmlns:v="urn:schemas-microsoft-com:vml" Requires="v">
                <p:oleObj spid="_x0000_s13317" r:id="rId3" imgW="1933333" imgH="3657143" progId="MSPhotoEd.3">
                  <p:embed/>
                </p:oleObj>
              </mc:Choice>
              <mc:Fallback>
                <p:oleObj r:id="rId3" imgW="1933333" imgH="3657143" progId="MSPhotoEd.3">
                  <p:embed/>
                  <p:pic>
                    <p:nvPicPr>
                      <p:cNvPr id="137226" name="Object 10">
                        <a:extLst>
                          <a:ext uri="{FF2B5EF4-FFF2-40B4-BE49-F238E27FC236}">
                            <a16:creationId xmlns:a16="http://schemas.microsoft.com/office/drawing/2014/main" id="{89D66CF4-78A8-480A-961C-ACD5E2BFE7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213" y="1268413"/>
                        <a:ext cx="2303462" cy="2881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7351" name="Rectangle 13">
            <a:extLst>
              <a:ext uri="{FF2B5EF4-FFF2-40B4-BE49-F238E27FC236}">
                <a16:creationId xmlns:a16="http://schemas.microsoft.com/office/drawing/2014/main" id="{9340C919-DB4C-4969-B86B-8522F87B5F7D}"/>
              </a:ext>
            </a:extLst>
          </p:cNvPr>
          <p:cNvSpPr>
            <a:spLocks noChangeArrowheads="1"/>
          </p:cNvSpPr>
          <p:nvPr/>
        </p:nvSpPr>
        <p:spPr bwMode="auto">
          <a:xfrm>
            <a:off x="1524001" y="175367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l-GR" altLang="el-GR">
              <a:solidFill>
                <a:srgbClr val="000000"/>
              </a:solidFill>
            </a:endParaRPr>
          </a:p>
        </p:txBody>
      </p:sp>
      <p:graphicFrame>
        <p:nvGraphicFramePr>
          <p:cNvPr id="137228" name="Object 12">
            <a:extLst>
              <a:ext uri="{FF2B5EF4-FFF2-40B4-BE49-F238E27FC236}">
                <a16:creationId xmlns:a16="http://schemas.microsoft.com/office/drawing/2014/main" id="{FB79E712-D290-4851-AF2D-7FECA7BE61A6}"/>
              </a:ext>
            </a:extLst>
          </p:cNvPr>
          <p:cNvGraphicFramePr>
            <a:graphicFrameLocks noChangeAspect="1"/>
          </p:cNvGraphicFramePr>
          <p:nvPr/>
        </p:nvGraphicFramePr>
        <p:xfrm>
          <a:off x="4943475" y="1268413"/>
          <a:ext cx="2376488" cy="2881312"/>
        </p:xfrm>
        <a:graphic>
          <a:graphicData uri="http://schemas.openxmlformats.org/presentationml/2006/ole">
            <mc:AlternateContent xmlns:mc="http://schemas.openxmlformats.org/markup-compatibility/2006">
              <mc:Choice xmlns:v="urn:schemas-microsoft-com:vml" Requires="v">
                <p:oleObj spid="_x0000_s13318" r:id="rId5" imgW="1886213" imgH="3638095" progId="MSPhotoEd.3">
                  <p:embed/>
                </p:oleObj>
              </mc:Choice>
              <mc:Fallback>
                <p:oleObj r:id="rId5" imgW="1886213" imgH="3638095" progId="MSPhotoEd.3">
                  <p:embed/>
                  <p:pic>
                    <p:nvPicPr>
                      <p:cNvPr id="137228" name="Object 12">
                        <a:extLst>
                          <a:ext uri="{FF2B5EF4-FFF2-40B4-BE49-F238E27FC236}">
                            <a16:creationId xmlns:a16="http://schemas.microsoft.com/office/drawing/2014/main" id="{FB79E712-D290-4851-AF2D-7FECA7BE61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3475" y="1268413"/>
                        <a:ext cx="2376488" cy="2881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7352" name="Rectangle 15">
            <a:extLst>
              <a:ext uri="{FF2B5EF4-FFF2-40B4-BE49-F238E27FC236}">
                <a16:creationId xmlns:a16="http://schemas.microsoft.com/office/drawing/2014/main" id="{F6EA93D9-9D58-4546-9BD2-AD76E80C06A9}"/>
              </a:ext>
            </a:extLst>
          </p:cNvPr>
          <p:cNvSpPr>
            <a:spLocks noChangeArrowheads="1"/>
          </p:cNvSpPr>
          <p:nvPr/>
        </p:nvSpPr>
        <p:spPr bwMode="auto">
          <a:xfrm>
            <a:off x="1524001" y="18822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l-GR" altLang="el-GR">
              <a:solidFill>
                <a:srgbClr val="000000"/>
              </a:solidFill>
            </a:endParaRPr>
          </a:p>
        </p:txBody>
      </p:sp>
      <p:graphicFrame>
        <p:nvGraphicFramePr>
          <p:cNvPr id="137230" name="Object 14">
            <a:extLst>
              <a:ext uri="{FF2B5EF4-FFF2-40B4-BE49-F238E27FC236}">
                <a16:creationId xmlns:a16="http://schemas.microsoft.com/office/drawing/2014/main" id="{10710AE1-DD4F-4F02-BB0A-84943A6B0D9E}"/>
              </a:ext>
            </a:extLst>
          </p:cNvPr>
          <p:cNvGraphicFramePr>
            <a:graphicFrameLocks noChangeAspect="1"/>
          </p:cNvGraphicFramePr>
          <p:nvPr/>
        </p:nvGraphicFramePr>
        <p:xfrm>
          <a:off x="8040688" y="1268413"/>
          <a:ext cx="2087562" cy="2881312"/>
        </p:xfrm>
        <a:graphic>
          <a:graphicData uri="http://schemas.openxmlformats.org/presentationml/2006/ole">
            <mc:AlternateContent xmlns:mc="http://schemas.openxmlformats.org/markup-compatibility/2006">
              <mc:Choice xmlns:v="urn:schemas-microsoft-com:vml" Requires="v">
                <p:oleObj spid="_x0000_s13319" r:id="rId7" imgW="2057143" imgH="3629532" progId="MSPhotoEd.3">
                  <p:embed/>
                </p:oleObj>
              </mc:Choice>
              <mc:Fallback>
                <p:oleObj r:id="rId7" imgW="2057143" imgH="3629532" progId="MSPhotoEd.3">
                  <p:embed/>
                  <p:pic>
                    <p:nvPicPr>
                      <p:cNvPr id="137230" name="Object 14">
                        <a:extLst>
                          <a:ext uri="{FF2B5EF4-FFF2-40B4-BE49-F238E27FC236}">
                            <a16:creationId xmlns:a16="http://schemas.microsoft.com/office/drawing/2014/main" id="{10710AE1-DD4F-4F02-BB0A-84943A6B0D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40688" y="1268413"/>
                        <a:ext cx="2087562" cy="2881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7233" name="Rectangle 17">
            <a:extLst>
              <a:ext uri="{FF2B5EF4-FFF2-40B4-BE49-F238E27FC236}">
                <a16:creationId xmlns:a16="http://schemas.microsoft.com/office/drawing/2014/main" id="{853A3109-C526-48EB-83A4-B56D5C688F5E}"/>
              </a:ext>
            </a:extLst>
          </p:cNvPr>
          <p:cNvSpPr>
            <a:spLocks noChangeArrowheads="1"/>
          </p:cNvSpPr>
          <p:nvPr/>
        </p:nvSpPr>
        <p:spPr bwMode="auto">
          <a:xfrm>
            <a:off x="2208213" y="4365626"/>
            <a:ext cx="7993062"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GB" altLang="el-GR" b="1">
                <a:solidFill>
                  <a:srgbClr val="000000"/>
                </a:solidFill>
                <a:cs typeface="Times New Roman" panose="02020603050405020304" pitchFamily="18" charset="0"/>
              </a:rPr>
              <a:t>Όταν σε ένα διάλυμα προσθέσουμε νερό, η ποσότητα της διαλυμένης ουσίας παραμένει σταθερή, ενώ ο όγκος του διαλύματος μεγαλώνει. Συνεπώς, το τελικό διάλυμα έχει μικρότερη συγκέντρωση από το αρχικό. Κατά την αραίωση ισχύει η σχέση:</a:t>
            </a:r>
            <a:r>
              <a:rPr lang="en-GB" altLang="el-GR">
                <a:solidFill>
                  <a:srgbClr val="000000"/>
                </a:solidFill>
              </a:rPr>
              <a:t> </a:t>
            </a:r>
          </a:p>
        </p:txBody>
      </p:sp>
      <p:sp>
        <p:nvSpPr>
          <p:cNvPr id="137234" name="Text Box 18">
            <a:extLst>
              <a:ext uri="{FF2B5EF4-FFF2-40B4-BE49-F238E27FC236}">
                <a16:creationId xmlns:a16="http://schemas.microsoft.com/office/drawing/2014/main" id="{FA44AF78-2ABD-47D1-9159-EBB2490E62EF}"/>
              </a:ext>
            </a:extLst>
          </p:cNvPr>
          <p:cNvSpPr txBox="1">
            <a:spLocks noChangeArrowheads="1"/>
          </p:cNvSpPr>
          <p:nvPr/>
        </p:nvSpPr>
        <p:spPr bwMode="auto">
          <a:xfrm>
            <a:off x="5159375" y="5661026"/>
            <a:ext cx="1944688" cy="576263"/>
          </a:xfrm>
          <a:prstGeom prst="rect">
            <a:avLst/>
          </a:prstGeom>
          <a:solidFill>
            <a:srgbClr val="FFD2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l-GR" sz="2400" i="1">
                <a:solidFill>
                  <a:srgbClr val="000000"/>
                </a:solidFill>
              </a:rPr>
              <a:t>c</a:t>
            </a:r>
            <a:r>
              <a:rPr lang="en-US" altLang="el-GR" sz="2400" baseline="-25000">
                <a:solidFill>
                  <a:srgbClr val="000000"/>
                </a:solidFill>
              </a:rPr>
              <a:t>1</a:t>
            </a:r>
            <a:r>
              <a:rPr lang="en-US" altLang="el-GR" sz="2400">
                <a:solidFill>
                  <a:srgbClr val="000000"/>
                </a:solidFill>
              </a:rPr>
              <a:t> </a:t>
            </a:r>
            <a:r>
              <a:rPr lang="en-US" altLang="el-GR" sz="2400" i="1">
                <a:solidFill>
                  <a:srgbClr val="000000"/>
                </a:solidFill>
              </a:rPr>
              <a:t>V</a:t>
            </a:r>
            <a:r>
              <a:rPr lang="en-US" altLang="el-GR" sz="2400" baseline="-25000">
                <a:solidFill>
                  <a:srgbClr val="000000"/>
                </a:solidFill>
              </a:rPr>
              <a:t>1 </a:t>
            </a:r>
            <a:r>
              <a:rPr lang="en-US" altLang="el-GR" sz="2400">
                <a:solidFill>
                  <a:srgbClr val="000000"/>
                </a:solidFill>
              </a:rPr>
              <a:t>= </a:t>
            </a:r>
            <a:r>
              <a:rPr lang="en-US" altLang="el-GR" sz="2400" i="1">
                <a:solidFill>
                  <a:srgbClr val="000000"/>
                </a:solidFill>
              </a:rPr>
              <a:t>c</a:t>
            </a:r>
            <a:r>
              <a:rPr lang="en-US" altLang="el-GR" sz="2400" baseline="-25000">
                <a:solidFill>
                  <a:srgbClr val="000000"/>
                </a:solidFill>
              </a:rPr>
              <a:t>2</a:t>
            </a:r>
            <a:r>
              <a:rPr lang="en-US" altLang="el-GR" sz="2400">
                <a:solidFill>
                  <a:srgbClr val="000000"/>
                </a:solidFill>
              </a:rPr>
              <a:t> </a:t>
            </a:r>
            <a:r>
              <a:rPr lang="en-US" altLang="el-GR" sz="2400" i="1">
                <a:solidFill>
                  <a:srgbClr val="000000"/>
                </a:solidFill>
              </a:rPr>
              <a:t>V</a:t>
            </a:r>
            <a:r>
              <a:rPr lang="en-US" altLang="el-GR" sz="2400" baseline="-25000">
                <a:solidFill>
                  <a:srgbClr val="000000"/>
                </a:solidFill>
              </a:rPr>
              <a:t>2</a:t>
            </a:r>
            <a:endParaRPr lang="en-US" altLang="el-GR" sz="24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137226"/>
                                        </p:tgtEl>
                                        <p:attrNameLst>
                                          <p:attrName>style.visibility</p:attrName>
                                        </p:attrNameLst>
                                      </p:cBhvr>
                                      <p:to>
                                        <p:strVal val="visible"/>
                                      </p:to>
                                    </p:set>
                                    <p:animScale>
                                      <p:cBhvr>
                                        <p:cTn id="7" dur="1000" decel="50000" fill="hold">
                                          <p:stCondLst>
                                            <p:cond delay="0"/>
                                          </p:stCondLst>
                                        </p:cTn>
                                        <p:tgtEl>
                                          <p:spTgt spid="1372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37226"/>
                                        </p:tgtEl>
                                        <p:attrNameLst>
                                          <p:attrName>ppt_x</p:attrName>
                                          <p:attrName>ppt_y</p:attrName>
                                        </p:attrNameLst>
                                      </p:cBhvr>
                                    </p:animMotion>
                                    <p:animEffect transition="in" filter="fade">
                                      <p:cBhvr>
                                        <p:cTn id="9" dur="1000"/>
                                        <p:tgtEl>
                                          <p:spTgt spid="1372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nodeType="clickEffect">
                                  <p:stCondLst>
                                    <p:cond delay="0"/>
                                  </p:stCondLst>
                                  <p:childTnLst>
                                    <p:set>
                                      <p:cBhvr>
                                        <p:cTn id="13" dur="1" fill="hold">
                                          <p:stCondLst>
                                            <p:cond delay="0"/>
                                          </p:stCondLst>
                                        </p:cTn>
                                        <p:tgtEl>
                                          <p:spTgt spid="137228"/>
                                        </p:tgtEl>
                                        <p:attrNameLst>
                                          <p:attrName>style.visibility</p:attrName>
                                        </p:attrNameLst>
                                      </p:cBhvr>
                                      <p:to>
                                        <p:strVal val="visible"/>
                                      </p:to>
                                    </p:set>
                                    <p:animScale>
                                      <p:cBhvr>
                                        <p:cTn id="14" dur="1000" decel="50000" fill="hold">
                                          <p:stCondLst>
                                            <p:cond delay="0"/>
                                          </p:stCondLst>
                                        </p:cTn>
                                        <p:tgtEl>
                                          <p:spTgt spid="13722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37228"/>
                                        </p:tgtEl>
                                        <p:attrNameLst>
                                          <p:attrName>ppt_x</p:attrName>
                                          <p:attrName>ppt_y</p:attrName>
                                        </p:attrNameLst>
                                      </p:cBhvr>
                                    </p:animMotion>
                                    <p:animEffect transition="in" filter="fade">
                                      <p:cBhvr>
                                        <p:cTn id="16" dur="1000"/>
                                        <p:tgtEl>
                                          <p:spTgt spid="13722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2" presetClass="entr" presetSubtype="0" fill="hold" nodeType="clickEffect">
                                  <p:stCondLst>
                                    <p:cond delay="0"/>
                                  </p:stCondLst>
                                  <p:childTnLst>
                                    <p:set>
                                      <p:cBhvr>
                                        <p:cTn id="20" dur="1" fill="hold">
                                          <p:stCondLst>
                                            <p:cond delay="0"/>
                                          </p:stCondLst>
                                        </p:cTn>
                                        <p:tgtEl>
                                          <p:spTgt spid="137230"/>
                                        </p:tgtEl>
                                        <p:attrNameLst>
                                          <p:attrName>style.visibility</p:attrName>
                                        </p:attrNameLst>
                                      </p:cBhvr>
                                      <p:to>
                                        <p:strVal val="visible"/>
                                      </p:to>
                                    </p:set>
                                    <p:animScale>
                                      <p:cBhvr>
                                        <p:cTn id="21" dur="1000" decel="50000" fill="hold">
                                          <p:stCondLst>
                                            <p:cond delay="0"/>
                                          </p:stCondLst>
                                        </p:cTn>
                                        <p:tgtEl>
                                          <p:spTgt spid="1372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37230"/>
                                        </p:tgtEl>
                                        <p:attrNameLst>
                                          <p:attrName>ppt_x</p:attrName>
                                          <p:attrName>ppt_y</p:attrName>
                                        </p:attrNameLst>
                                      </p:cBhvr>
                                    </p:animMotion>
                                    <p:animEffect transition="in" filter="fade">
                                      <p:cBhvr>
                                        <p:cTn id="23" dur="1000"/>
                                        <p:tgtEl>
                                          <p:spTgt spid="13723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37233"/>
                                        </p:tgtEl>
                                        <p:attrNameLst>
                                          <p:attrName>style.visibility</p:attrName>
                                        </p:attrNameLst>
                                      </p:cBhvr>
                                      <p:to>
                                        <p:strVal val="visible"/>
                                      </p:to>
                                    </p:set>
                                    <p:animEffect transition="in" filter="checkerboard(across)">
                                      <p:cBhvr>
                                        <p:cTn id="28" dur="500"/>
                                        <p:tgtEl>
                                          <p:spTgt spid="13723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7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33" grpId="0"/>
      <p:bldP spid="13723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7218" name="Group 4">
            <a:extLst>
              <a:ext uri="{FF2B5EF4-FFF2-40B4-BE49-F238E27FC236}">
                <a16:creationId xmlns:a16="http://schemas.microsoft.com/office/drawing/2014/main" id="{6D6241AD-21E8-4D26-B4E8-795AB70E1D81}"/>
              </a:ext>
            </a:extLst>
          </p:cNvPr>
          <p:cNvGrpSpPr>
            <a:grpSpLocks/>
          </p:cNvGrpSpPr>
          <p:nvPr/>
        </p:nvGrpSpPr>
        <p:grpSpPr bwMode="auto">
          <a:xfrm>
            <a:off x="1847851" y="258763"/>
            <a:ext cx="9409113" cy="904876"/>
            <a:chOff x="158" y="163"/>
            <a:chExt cx="5927" cy="570"/>
          </a:xfrm>
        </p:grpSpPr>
        <p:sp>
          <p:nvSpPr>
            <p:cNvPr id="137224" name="Rectangle 5">
              <a:extLst>
                <a:ext uri="{FF2B5EF4-FFF2-40B4-BE49-F238E27FC236}">
                  <a16:creationId xmlns:a16="http://schemas.microsoft.com/office/drawing/2014/main" id="{7147825E-5913-434C-A8CC-553C9C91E91C}"/>
                </a:ext>
              </a:extLst>
            </p:cNvPr>
            <p:cNvSpPr>
              <a:spLocks noChangeArrowheads="1"/>
            </p:cNvSpPr>
            <p:nvPr/>
          </p:nvSpPr>
          <p:spPr bwMode="auto">
            <a:xfrm>
              <a:off x="158" y="163"/>
              <a:ext cx="592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l-GR" sz="2400" b="1">
                  <a:solidFill>
                    <a:srgbClr val="3366FF"/>
                  </a:solidFill>
                  <a:cs typeface="Times New Roman" panose="02020603050405020304" pitchFamily="18" charset="0"/>
                </a:rPr>
                <a:t>4.3 Συγκέντρωση διαλύματος - Αραίωση, ανάμειξη διαλυμάτων</a:t>
              </a:r>
              <a:r>
                <a:rPr lang="en-US" altLang="el-GR">
                  <a:solidFill>
                    <a:srgbClr val="000000"/>
                  </a:solidFill>
                </a:rPr>
                <a:t> </a:t>
              </a:r>
            </a:p>
          </p:txBody>
        </p:sp>
        <p:sp>
          <p:nvSpPr>
            <p:cNvPr id="137225" name="Rectangle 6">
              <a:extLst>
                <a:ext uri="{FF2B5EF4-FFF2-40B4-BE49-F238E27FC236}">
                  <a16:creationId xmlns:a16="http://schemas.microsoft.com/office/drawing/2014/main" id="{32124B0D-FE65-4F35-86A0-1D986F42105C}"/>
                </a:ext>
              </a:extLst>
            </p:cNvPr>
            <p:cNvSpPr>
              <a:spLocks noChangeArrowheads="1"/>
            </p:cNvSpPr>
            <p:nvPr/>
          </p:nvSpPr>
          <p:spPr bwMode="auto">
            <a:xfrm>
              <a:off x="489" y="481"/>
              <a:ext cx="177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GB" altLang="el-GR" sz="2000" b="1">
                  <a:solidFill>
                    <a:srgbClr val="3366FF"/>
                  </a:solidFill>
                  <a:cs typeface="Times New Roman" panose="02020603050405020304" pitchFamily="18" charset="0"/>
                </a:rPr>
                <a:t>Αραίωση διαλύματος</a:t>
              </a:r>
              <a:r>
                <a:rPr lang="en-US" altLang="el-GR">
                  <a:solidFill>
                    <a:srgbClr val="000000"/>
                  </a:solidFill>
                </a:rPr>
                <a:t> </a:t>
              </a:r>
            </a:p>
          </p:txBody>
        </p:sp>
      </p:grpSp>
      <p:sp>
        <p:nvSpPr>
          <p:cNvPr id="138247" name="Text Box 7">
            <a:extLst>
              <a:ext uri="{FF2B5EF4-FFF2-40B4-BE49-F238E27FC236}">
                <a16:creationId xmlns:a16="http://schemas.microsoft.com/office/drawing/2014/main" id="{E0EDD616-018A-4F58-BFA7-39942D10DC37}"/>
              </a:ext>
            </a:extLst>
          </p:cNvPr>
          <p:cNvSpPr txBox="1">
            <a:spLocks noChangeArrowheads="1"/>
          </p:cNvSpPr>
          <p:nvPr/>
        </p:nvSpPr>
        <p:spPr bwMode="auto">
          <a:xfrm>
            <a:off x="5087939" y="1700213"/>
            <a:ext cx="1944687" cy="576262"/>
          </a:xfrm>
          <a:prstGeom prst="rect">
            <a:avLst/>
          </a:prstGeom>
          <a:solidFill>
            <a:srgbClr val="FFD2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l-GR" sz="2400" i="1">
                <a:solidFill>
                  <a:srgbClr val="000000"/>
                </a:solidFill>
              </a:rPr>
              <a:t>c</a:t>
            </a:r>
            <a:r>
              <a:rPr lang="en-US" altLang="el-GR" sz="2400" baseline="-25000">
                <a:solidFill>
                  <a:srgbClr val="000000"/>
                </a:solidFill>
              </a:rPr>
              <a:t>1</a:t>
            </a:r>
            <a:r>
              <a:rPr lang="en-US" altLang="el-GR" sz="2400">
                <a:solidFill>
                  <a:srgbClr val="000000"/>
                </a:solidFill>
              </a:rPr>
              <a:t> </a:t>
            </a:r>
            <a:r>
              <a:rPr lang="en-US" altLang="el-GR" sz="2400" i="1">
                <a:solidFill>
                  <a:srgbClr val="000000"/>
                </a:solidFill>
              </a:rPr>
              <a:t>V</a:t>
            </a:r>
            <a:r>
              <a:rPr lang="en-US" altLang="el-GR" sz="2400" baseline="-25000">
                <a:solidFill>
                  <a:srgbClr val="000000"/>
                </a:solidFill>
              </a:rPr>
              <a:t>1 </a:t>
            </a:r>
            <a:r>
              <a:rPr lang="en-US" altLang="el-GR" sz="2400">
                <a:solidFill>
                  <a:srgbClr val="000000"/>
                </a:solidFill>
              </a:rPr>
              <a:t>= </a:t>
            </a:r>
            <a:r>
              <a:rPr lang="en-US" altLang="el-GR" sz="2400" i="1">
                <a:solidFill>
                  <a:srgbClr val="000000"/>
                </a:solidFill>
              </a:rPr>
              <a:t>c</a:t>
            </a:r>
            <a:r>
              <a:rPr lang="en-US" altLang="el-GR" sz="2400" baseline="-25000">
                <a:solidFill>
                  <a:srgbClr val="000000"/>
                </a:solidFill>
              </a:rPr>
              <a:t>2</a:t>
            </a:r>
            <a:r>
              <a:rPr lang="en-US" altLang="el-GR" sz="2400">
                <a:solidFill>
                  <a:srgbClr val="000000"/>
                </a:solidFill>
              </a:rPr>
              <a:t> </a:t>
            </a:r>
            <a:r>
              <a:rPr lang="en-US" altLang="el-GR" sz="2400" i="1">
                <a:solidFill>
                  <a:srgbClr val="000000"/>
                </a:solidFill>
              </a:rPr>
              <a:t>V</a:t>
            </a:r>
            <a:r>
              <a:rPr lang="en-US" altLang="el-GR" sz="2400" baseline="-25000">
                <a:solidFill>
                  <a:srgbClr val="000000"/>
                </a:solidFill>
              </a:rPr>
              <a:t>2</a:t>
            </a:r>
            <a:endParaRPr lang="en-US" altLang="el-GR" sz="2400">
              <a:solidFill>
                <a:srgbClr val="000000"/>
              </a:solidFill>
            </a:endParaRPr>
          </a:p>
        </p:txBody>
      </p:sp>
      <p:pic>
        <p:nvPicPr>
          <p:cNvPr id="138248" name="Picture 8" descr="4">
            <a:extLst>
              <a:ext uri="{FF2B5EF4-FFF2-40B4-BE49-F238E27FC236}">
                <a16:creationId xmlns:a16="http://schemas.microsoft.com/office/drawing/2014/main" id="{5483E8C5-4B79-4A35-9301-74A5595B1D8D}"/>
              </a:ext>
            </a:extLst>
          </p:cNvPr>
          <p:cNvPicPr>
            <a:picLocks noChangeAspect="1" noChangeArrowheads="1"/>
          </p:cNvPicPr>
          <p:nvPr/>
        </p:nvPicPr>
        <p:blipFill>
          <a:blip r:embed="rId2">
            <a:clrChange>
              <a:clrFrom>
                <a:srgbClr val="FFFFFF"/>
              </a:clrFrom>
              <a:clrTo>
                <a:srgbClr val="FFFFFF">
                  <a:alpha val="0"/>
                </a:srgbClr>
              </a:clrTo>
            </a:clrChange>
            <a:lum bright="-12000"/>
            <a:extLst>
              <a:ext uri="{28A0092B-C50C-407E-A947-70E740481C1C}">
                <a14:useLocalDpi xmlns:a14="http://schemas.microsoft.com/office/drawing/2010/main" val="0"/>
              </a:ext>
            </a:extLst>
          </a:blip>
          <a:srcRect/>
          <a:stretch>
            <a:fillRect/>
          </a:stretch>
        </p:blipFill>
        <p:spPr bwMode="auto">
          <a:xfrm>
            <a:off x="1703389" y="3068638"/>
            <a:ext cx="4465637" cy="353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2">
            <a:extLst>
              <a:ext uri="{FF2B5EF4-FFF2-40B4-BE49-F238E27FC236}">
                <a16:creationId xmlns:a16="http://schemas.microsoft.com/office/drawing/2014/main" id="{5F613237-2F22-4883-9EC7-BCAEDA6FD2C1}"/>
              </a:ext>
            </a:extLst>
          </p:cNvPr>
          <p:cNvGrpSpPr>
            <a:grpSpLocks/>
          </p:cNvGrpSpPr>
          <p:nvPr/>
        </p:nvGrpSpPr>
        <p:grpSpPr bwMode="auto">
          <a:xfrm>
            <a:off x="4008439" y="2924176"/>
            <a:ext cx="6480175" cy="1287463"/>
            <a:chOff x="1565" y="1842"/>
            <a:chExt cx="4082" cy="811"/>
          </a:xfrm>
        </p:grpSpPr>
        <p:sp>
          <p:nvSpPr>
            <p:cNvPr id="137222" name="Rectangle 10">
              <a:extLst>
                <a:ext uri="{FF2B5EF4-FFF2-40B4-BE49-F238E27FC236}">
                  <a16:creationId xmlns:a16="http://schemas.microsoft.com/office/drawing/2014/main" id="{773F5DEF-A1F9-4163-9B96-F9AAC5A65E94}"/>
                </a:ext>
              </a:extLst>
            </p:cNvPr>
            <p:cNvSpPr>
              <a:spLocks noChangeArrowheads="1"/>
            </p:cNvSpPr>
            <p:nvPr/>
          </p:nvSpPr>
          <p:spPr bwMode="auto">
            <a:xfrm>
              <a:off x="1565" y="1842"/>
              <a:ext cx="394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l-GR" altLang="el-GR" sz="2000" b="1" i="1">
                  <a:solidFill>
                    <a:srgbClr val="000000"/>
                  </a:solidFill>
                  <a:cs typeface="Times New Roman" panose="02020603050405020304" pitchFamily="18" charset="0"/>
                </a:rPr>
                <a:t>c</a:t>
              </a:r>
              <a:r>
                <a:rPr lang="el-GR" altLang="el-GR" sz="2000" b="1" baseline="-30000">
                  <a:solidFill>
                    <a:srgbClr val="000000"/>
                  </a:solidFill>
                  <a:cs typeface="Times New Roman" panose="02020603050405020304" pitchFamily="18" charset="0"/>
                </a:rPr>
                <a:t>1</a:t>
              </a:r>
              <a:r>
                <a:rPr lang="el-GR" altLang="el-GR" sz="2000" b="1">
                  <a:solidFill>
                    <a:srgbClr val="000000"/>
                  </a:solidFill>
                  <a:cs typeface="Times New Roman" panose="02020603050405020304" pitchFamily="18" charset="0"/>
                </a:rPr>
                <a:t> και </a:t>
              </a:r>
              <a:r>
                <a:rPr lang="el-GR" altLang="el-GR" sz="2000" b="1" i="1">
                  <a:solidFill>
                    <a:srgbClr val="000000"/>
                  </a:solidFill>
                  <a:cs typeface="Times New Roman" panose="02020603050405020304" pitchFamily="18" charset="0"/>
                </a:rPr>
                <a:t>V</a:t>
              </a:r>
              <a:r>
                <a:rPr lang="el-GR" altLang="el-GR" sz="2000" b="1" baseline="-30000">
                  <a:solidFill>
                    <a:srgbClr val="000000"/>
                  </a:solidFill>
                  <a:cs typeface="Times New Roman" panose="02020603050405020304" pitchFamily="18" charset="0"/>
                </a:rPr>
                <a:t>1 </a:t>
              </a:r>
              <a:r>
                <a:rPr lang="el-GR" altLang="el-GR" sz="2000" b="1">
                  <a:solidFill>
                    <a:srgbClr val="000000"/>
                  </a:solidFill>
                  <a:cs typeface="Times New Roman" panose="02020603050405020304" pitchFamily="18" charset="0"/>
                </a:rPr>
                <a:t> η συγκέντρωση και ο όγκος του διαλύματος, αντίστοιχα, πριν την αραίωση  και </a:t>
              </a:r>
              <a:endParaRPr lang="el-GR" altLang="el-GR" sz="2000" b="1">
                <a:solidFill>
                  <a:srgbClr val="000000"/>
                </a:solidFill>
              </a:endParaRPr>
            </a:p>
          </p:txBody>
        </p:sp>
        <p:sp>
          <p:nvSpPr>
            <p:cNvPr id="137223" name="Rectangle 11">
              <a:extLst>
                <a:ext uri="{FF2B5EF4-FFF2-40B4-BE49-F238E27FC236}">
                  <a16:creationId xmlns:a16="http://schemas.microsoft.com/office/drawing/2014/main" id="{7B69612A-CE21-4D73-809C-89D8291DF0E6}"/>
                </a:ext>
              </a:extLst>
            </p:cNvPr>
            <p:cNvSpPr>
              <a:spLocks noChangeArrowheads="1"/>
            </p:cNvSpPr>
            <p:nvPr/>
          </p:nvSpPr>
          <p:spPr bwMode="auto">
            <a:xfrm>
              <a:off x="1565" y="2211"/>
              <a:ext cx="408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GB" altLang="el-GR" sz="2000" b="1" i="1">
                  <a:solidFill>
                    <a:srgbClr val="000000"/>
                  </a:solidFill>
                  <a:cs typeface="Times New Roman" panose="02020603050405020304" pitchFamily="18" charset="0"/>
                </a:rPr>
                <a:t>c</a:t>
              </a:r>
              <a:r>
                <a:rPr lang="en-GB" altLang="el-GR" sz="2000" b="1" baseline="-30000">
                  <a:solidFill>
                    <a:srgbClr val="000000"/>
                  </a:solidFill>
                  <a:cs typeface="Times New Roman" panose="02020603050405020304" pitchFamily="18" charset="0"/>
                </a:rPr>
                <a:t>2</a:t>
              </a:r>
              <a:r>
                <a:rPr lang="en-GB" altLang="el-GR" sz="2000" b="1">
                  <a:solidFill>
                    <a:srgbClr val="000000"/>
                  </a:solidFill>
                  <a:cs typeface="Times New Roman" panose="02020603050405020304" pitchFamily="18" charset="0"/>
                </a:rPr>
                <a:t> και </a:t>
              </a:r>
              <a:r>
                <a:rPr lang="en-GB" altLang="el-GR" sz="2000" b="1" i="1">
                  <a:solidFill>
                    <a:srgbClr val="000000"/>
                  </a:solidFill>
                  <a:cs typeface="Times New Roman" panose="02020603050405020304" pitchFamily="18" charset="0"/>
                </a:rPr>
                <a:t>V</a:t>
              </a:r>
              <a:r>
                <a:rPr lang="en-GB" altLang="el-GR" sz="2000" b="1" baseline="-30000">
                  <a:solidFill>
                    <a:srgbClr val="000000"/>
                  </a:solidFill>
                  <a:cs typeface="Times New Roman" panose="02020603050405020304" pitchFamily="18" charset="0"/>
                </a:rPr>
                <a:t>2 </a:t>
              </a:r>
              <a:r>
                <a:rPr lang="en-GB" altLang="el-GR" sz="2000" b="1">
                  <a:solidFill>
                    <a:srgbClr val="000000"/>
                  </a:solidFill>
                  <a:cs typeface="Times New Roman" panose="02020603050405020304" pitchFamily="18" charset="0"/>
                </a:rPr>
                <a:t> η συγκέντρωση και ο όγκος του διαλύματος, αντίστοιχα, μετά την αραίωση</a:t>
              </a:r>
              <a:r>
                <a:rPr lang="en-US" altLang="el-GR" sz="1100">
                  <a:solidFill>
                    <a:srgbClr val="000000"/>
                  </a:solidFill>
                </a:rPr>
                <a:t> </a:t>
              </a:r>
              <a:endParaRPr lang="en-US" altLang="el-GR">
                <a:solidFill>
                  <a:srgbClr val="00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82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 presetClass="entr" presetSubtype="1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500"/>
                                        <p:tgtEl>
                                          <p:spTgt spid="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2" presetClass="entr" presetSubtype="0" fill="hold" nodeType="clickEffect">
                                  <p:stCondLst>
                                    <p:cond delay="0"/>
                                  </p:stCondLst>
                                  <p:childTnLst>
                                    <p:set>
                                      <p:cBhvr>
                                        <p:cTn id="15" dur="1" fill="hold">
                                          <p:stCondLst>
                                            <p:cond delay="0"/>
                                          </p:stCondLst>
                                        </p:cTn>
                                        <p:tgtEl>
                                          <p:spTgt spid="138248"/>
                                        </p:tgtEl>
                                        <p:attrNameLst>
                                          <p:attrName>style.visibility</p:attrName>
                                        </p:attrNameLst>
                                      </p:cBhvr>
                                      <p:to>
                                        <p:strVal val="visible"/>
                                      </p:to>
                                    </p:set>
                                    <p:animScale>
                                      <p:cBhvr>
                                        <p:cTn id="16" dur="1000" decel="50000" fill="hold">
                                          <p:stCondLst>
                                            <p:cond delay="0"/>
                                          </p:stCondLst>
                                        </p:cTn>
                                        <p:tgtEl>
                                          <p:spTgt spid="13824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138248"/>
                                        </p:tgtEl>
                                        <p:attrNameLst>
                                          <p:attrName>ppt_x</p:attrName>
                                          <p:attrName>ppt_y</p:attrName>
                                        </p:attrNameLst>
                                      </p:cBhvr>
                                    </p:animMotion>
                                    <p:animEffect transition="in" filter="fade">
                                      <p:cBhvr>
                                        <p:cTn id="18" dur="1000"/>
                                        <p:tgtEl>
                                          <p:spTgt spid="138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8242" name="Group 10">
            <a:extLst>
              <a:ext uri="{FF2B5EF4-FFF2-40B4-BE49-F238E27FC236}">
                <a16:creationId xmlns:a16="http://schemas.microsoft.com/office/drawing/2014/main" id="{ED94995E-9360-46D4-85CA-901A2C9A80F3}"/>
              </a:ext>
            </a:extLst>
          </p:cNvPr>
          <p:cNvGrpSpPr>
            <a:grpSpLocks/>
          </p:cNvGrpSpPr>
          <p:nvPr/>
        </p:nvGrpSpPr>
        <p:grpSpPr bwMode="auto">
          <a:xfrm>
            <a:off x="1847851" y="258763"/>
            <a:ext cx="9409113" cy="903288"/>
            <a:chOff x="204" y="163"/>
            <a:chExt cx="5927" cy="569"/>
          </a:xfrm>
        </p:grpSpPr>
        <p:sp>
          <p:nvSpPr>
            <p:cNvPr id="138247" name="Rectangle 6">
              <a:extLst>
                <a:ext uri="{FF2B5EF4-FFF2-40B4-BE49-F238E27FC236}">
                  <a16:creationId xmlns:a16="http://schemas.microsoft.com/office/drawing/2014/main" id="{3009C034-A11E-4E9D-B2CB-2ACFA8CA1E01}"/>
                </a:ext>
              </a:extLst>
            </p:cNvPr>
            <p:cNvSpPr>
              <a:spLocks noChangeArrowheads="1"/>
            </p:cNvSpPr>
            <p:nvPr/>
          </p:nvSpPr>
          <p:spPr bwMode="auto">
            <a:xfrm>
              <a:off x="521" y="482"/>
              <a:ext cx="176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l-GR" altLang="el-GR" sz="2000" b="1">
                  <a:solidFill>
                    <a:srgbClr val="3366FF"/>
                  </a:solidFill>
                </a:rPr>
                <a:t>Ανάμειξη διαλυμάτων</a:t>
              </a:r>
            </a:p>
          </p:txBody>
        </p:sp>
        <p:sp>
          <p:nvSpPr>
            <p:cNvPr id="138248" name="Rectangle 8">
              <a:extLst>
                <a:ext uri="{FF2B5EF4-FFF2-40B4-BE49-F238E27FC236}">
                  <a16:creationId xmlns:a16="http://schemas.microsoft.com/office/drawing/2014/main" id="{46819060-4579-42F8-B5B1-C6918AA2CC8A}"/>
                </a:ext>
              </a:extLst>
            </p:cNvPr>
            <p:cNvSpPr>
              <a:spLocks noChangeArrowheads="1"/>
            </p:cNvSpPr>
            <p:nvPr/>
          </p:nvSpPr>
          <p:spPr bwMode="auto">
            <a:xfrm>
              <a:off x="204" y="163"/>
              <a:ext cx="592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l-GR" sz="2400" b="1">
                  <a:solidFill>
                    <a:srgbClr val="3366FF"/>
                  </a:solidFill>
                  <a:cs typeface="Times New Roman" panose="02020603050405020304" pitchFamily="18" charset="0"/>
                </a:rPr>
                <a:t>4.3 Συγκέντρωση διαλύματος - Αραίωση, ανάμειξη διαλυμάτων</a:t>
              </a:r>
              <a:r>
                <a:rPr lang="en-US" altLang="el-GR">
                  <a:solidFill>
                    <a:srgbClr val="000000"/>
                  </a:solidFill>
                </a:rPr>
                <a:t> </a:t>
              </a:r>
            </a:p>
          </p:txBody>
        </p:sp>
      </p:grpSp>
      <p:sp>
        <p:nvSpPr>
          <p:cNvPr id="139276" name="Rectangle 12">
            <a:extLst>
              <a:ext uri="{FF2B5EF4-FFF2-40B4-BE49-F238E27FC236}">
                <a16:creationId xmlns:a16="http://schemas.microsoft.com/office/drawing/2014/main" id="{AA08607A-AEFD-4D71-B02C-400AB9976A55}"/>
              </a:ext>
            </a:extLst>
          </p:cNvPr>
          <p:cNvSpPr>
            <a:spLocks noChangeArrowheads="1"/>
          </p:cNvSpPr>
          <p:nvPr/>
        </p:nvSpPr>
        <p:spPr bwMode="auto">
          <a:xfrm>
            <a:off x="2135188" y="1454151"/>
            <a:ext cx="76327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l-GR" altLang="el-GR" sz="2000" b="1">
                <a:solidFill>
                  <a:srgbClr val="000000"/>
                </a:solidFill>
                <a:cs typeface="Times New Roman" panose="02020603050405020304" pitchFamily="18" charset="0"/>
              </a:rPr>
              <a:t>α. Η μάζα του τελικού διαλύματος θα είναι ίση με το άθροισμα των μαζών των διαλυμάτων που αναμείξαμε. Δηλαδή,</a:t>
            </a:r>
            <a:endParaRPr lang="en-US" altLang="el-GR" sz="2000" b="1">
              <a:solidFill>
                <a:srgbClr val="000000"/>
              </a:solidFill>
            </a:endParaRPr>
          </a:p>
          <a:p>
            <a:pPr algn="just" fontAlgn="base">
              <a:spcBef>
                <a:spcPct val="0"/>
              </a:spcBef>
              <a:spcAft>
                <a:spcPct val="0"/>
              </a:spcAft>
            </a:pPr>
            <a:r>
              <a:rPr lang="el-GR" altLang="el-GR" sz="2000" b="1" i="1">
                <a:solidFill>
                  <a:srgbClr val="000000"/>
                </a:solidFill>
                <a:cs typeface="Times New Roman" panose="02020603050405020304" pitchFamily="18" charset="0"/>
              </a:rPr>
              <a:t>m</a:t>
            </a:r>
            <a:r>
              <a:rPr lang="el-GR" altLang="el-GR" sz="2000" b="1" baseline="-30000">
                <a:solidFill>
                  <a:srgbClr val="000000"/>
                </a:solidFill>
                <a:cs typeface="Times New Roman" panose="02020603050405020304" pitchFamily="18" charset="0"/>
              </a:rPr>
              <a:t>Δτελ</a:t>
            </a:r>
            <a:r>
              <a:rPr lang="el-GR" altLang="el-GR" sz="2000" b="1">
                <a:solidFill>
                  <a:srgbClr val="000000"/>
                </a:solidFill>
                <a:cs typeface="Times New Roman" panose="02020603050405020304" pitchFamily="18" charset="0"/>
              </a:rPr>
              <a:t> = </a:t>
            </a:r>
            <a:r>
              <a:rPr lang="el-GR" altLang="el-GR" sz="2000" b="1" i="1">
                <a:solidFill>
                  <a:srgbClr val="000000"/>
                </a:solidFill>
                <a:cs typeface="Times New Roman" panose="02020603050405020304" pitchFamily="18" charset="0"/>
              </a:rPr>
              <a:t>m</a:t>
            </a:r>
            <a:r>
              <a:rPr lang="el-GR" altLang="el-GR" sz="2000" b="1" baseline="-30000">
                <a:solidFill>
                  <a:srgbClr val="000000"/>
                </a:solidFill>
                <a:cs typeface="Times New Roman" panose="02020603050405020304" pitchFamily="18" charset="0"/>
              </a:rPr>
              <a:t>Δ1</a:t>
            </a:r>
            <a:r>
              <a:rPr lang="el-GR" altLang="el-GR" sz="2000" b="1">
                <a:solidFill>
                  <a:srgbClr val="000000"/>
                </a:solidFill>
                <a:cs typeface="Times New Roman" panose="02020603050405020304" pitchFamily="18" charset="0"/>
              </a:rPr>
              <a:t> + </a:t>
            </a:r>
            <a:r>
              <a:rPr lang="el-GR" altLang="el-GR" sz="2000" b="1" i="1">
                <a:solidFill>
                  <a:srgbClr val="000000"/>
                </a:solidFill>
                <a:cs typeface="Times New Roman" panose="02020603050405020304" pitchFamily="18" charset="0"/>
              </a:rPr>
              <a:t>m</a:t>
            </a:r>
            <a:r>
              <a:rPr lang="el-GR" altLang="el-GR" sz="2000" b="1" baseline="-30000">
                <a:solidFill>
                  <a:srgbClr val="000000"/>
                </a:solidFill>
                <a:cs typeface="Times New Roman" panose="02020603050405020304" pitchFamily="18" charset="0"/>
              </a:rPr>
              <a:t>Δ2</a:t>
            </a:r>
            <a:r>
              <a:rPr lang="el-GR" altLang="el-GR" sz="2000" b="1">
                <a:solidFill>
                  <a:srgbClr val="000000"/>
                </a:solidFill>
                <a:cs typeface="Times New Roman" panose="02020603050405020304" pitchFamily="18" charset="0"/>
              </a:rPr>
              <a:t> + </a:t>
            </a:r>
            <a:r>
              <a:rPr lang="el-GR" altLang="el-GR" sz="2000" b="1" i="1">
                <a:solidFill>
                  <a:srgbClr val="000000"/>
                </a:solidFill>
                <a:cs typeface="Times New Roman" panose="02020603050405020304" pitchFamily="18" charset="0"/>
              </a:rPr>
              <a:t>m</a:t>
            </a:r>
            <a:r>
              <a:rPr lang="el-GR" altLang="el-GR" sz="2000" b="1" baseline="-30000">
                <a:solidFill>
                  <a:srgbClr val="000000"/>
                </a:solidFill>
                <a:cs typeface="Times New Roman" panose="02020603050405020304" pitchFamily="18" charset="0"/>
              </a:rPr>
              <a:t>Δ3</a:t>
            </a:r>
            <a:r>
              <a:rPr lang="el-GR" altLang="el-GR" sz="2000" b="1">
                <a:solidFill>
                  <a:srgbClr val="000000"/>
                </a:solidFill>
                <a:cs typeface="Times New Roman" panose="02020603050405020304" pitchFamily="18" charset="0"/>
              </a:rPr>
              <a:t> + …</a:t>
            </a:r>
          </a:p>
        </p:txBody>
      </p:sp>
      <p:sp>
        <p:nvSpPr>
          <p:cNvPr id="139278" name="Rectangle 14">
            <a:extLst>
              <a:ext uri="{FF2B5EF4-FFF2-40B4-BE49-F238E27FC236}">
                <a16:creationId xmlns:a16="http://schemas.microsoft.com/office/drawing/2014/main" id="{7D68CDA7-06F5-4F61-8DF9-B1B6417CB4A6}"/>
              </a:ext>
            </a:extLst>
          </p:cNvPr>
          <p:cNvSpPr>
            <a:spLocks noChangeArrowheads="1"/>
          </p:cNvSpPr>
          <p:nvPr/>
        </p:nvSpPr>
        <p:spPr bwMode="auto">
          <a:xfrm>
            <a:off x="2208214" y="2494668"/>
            <a:ext cx="77041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l-GR" altLang="el-GR" b="1">
                <a:solidFill>
                  <a:srgbClr val="000000"/>
                </a:solidFill>
                <a:cs typeface="Times New Roman" panose="02020603050405020304" pitchFamily="18" charset="0"/>
              </a:rPr>
              <a:t>β. Ο όγκος του τελικού διαλύματος σχεδόν πάντα θεωρούμε ότι είναι ίσος με το άθροισμα των όγκων των διαλυμάτων που αναμείξαμε.Δηλαδή,</a:t>
            </a:r>
            <a:endParaRPr lang="en-US" altLang="el-GR" b="1">
              <a:solidFill>
                <a:srgbClr val="000000"/>
              </a:solidFill>
            </a:endParaRPr>
          </a:p>
          <a:p>
            <a:pPr algn="just" fontAlgn="base">
              <a:spcBef>
                <a:spcPct val="0"/>
              </a:spcBef>
              <a:spcAft>
                <a:spcPct val="0"/>
              </a:spcAft>
            </a:pPr>
            <a:r>
              <a:rPr lang="el-GR" altLang="el-GR" b="1" i="1">
                <a:solidFill>
                  <a:srgbClr val="000000"/>
                </a:solidFill>
                <a:cs typeface="Times New Roman" panose="02020603050405020304" pitchFamily="18" charset="0"/>
              </a:rPr>
              <a:t>V</a:t>
            </a:r>
            <a:r>
              <a:rPr lang="el-GR" altLang="el-GR" b="1" baseline="-30000">
                <a:solidFill>
                  <a:srgbClr val="000000"/>
                </a:solidFill>
                <a:cs typeface="Times New Roman" panose="02020603050405020304" pitchFamily="18" charset="0"/>
              </a:rPr>
              <a:t>τελ</a:t>
            </a:r>
            <a:r>
              <a:rPr lang="el-GR" altLang="el-GR" b="1">
                <a:solidFill>
                  <a:srgbClr val="000000"/>
                </a:solidFill>
                <a:cs typeface="Times New Roman" panose="02020603050405020304" pitchFamily="18" charset="0"/>
              </a:rPr>
              <a:t> = </a:t>
            </a:r>
            <a:r>
              <a:rPr lang="el-GR" altLang="el-GR" b="1" i="1">
                <a:solidFill>
                  <a:srgbClr val="000000"/>
                </a:solidFill>
                <a:cs typeface="Times New Roman" panose="02020603050405020304" pitchFamily="18" charset="0"/>
              </a:rPr>
              <a:t>V</a:t>
            </a:r>
            <a:r>
              <a:rPr lang="el-GR" altLang="el-GR" b="1" baseline="-30000">
                <a:solidFill>
                  <a:srgbClr val="000000"/>
                </a:solidFill>
                <a:cs typeface="Times New Roman" panose="02020603050405020304" pitchFamily="18" charset="0"/>
              </a:rPr>
              <a:t>1</a:t>
            </a:r>
            <a:r>
              <a:rPr lang="el-GR" altLang="el-GR" b="1">
                <a:solidFill>
                  <a:srgbClr val="000000"/>
                </a:solidFill>
                <a:cs typeface="Times New Roman" panose="02020603050405020304" pitchFamily="18" charset="0"/>
              </a:rPr>
              <a:t> + </a:t>
            </a:r>
            <a:r>
              <a:rPr lang="el-GR" altLang="el-GR" b="1" i="1">
                <a:solidFill>
                  <a:srgbClr val="000000"/>
                </a:solidFill>
                <a:cs typeface="Times New Roman" panose="02020603050405020304" pitchFamily="18" charset="0"/>
              </a:rPr>
              <a:t>V</a:t>
            </a:r>
            <a:r>
              <a:rPr lang="el-GR" altLang="el-GR" b="1" baseline="-30000">
                <a:solidFill>
                  <a:srgbClr val="000000"/>
                </a:solidFill>
                <a:cs typeface="Times New Roman" panose="02020603050405020304" pitchFamily="18" charset="0"/>
              </a:rPr>
              <a:t>2</a:t>
            </a:r>
            <a:r>
              <a:rPr lang="el-GR" altLang="el-GR" b="1">
                <a:solidFill>
                  <a:srgbClr val="000000"/>
                </a:solidFill>
                <a:cs typeface="Times New Roman" panose="02020603050405020304" pitchFamily="18" charset="0"/>
              </a:rPr>
              <a:t> + </a:t>
            </a:r>
            <a:r>
              <a:rPr lang="el-GR" altLang="el-GR" b="1" i="1">
                <a:solidFill>
                  <a:srgbClr val="000000"/>
                </a:solidFill>
                <a:cs typeface="Times New Roman" panose="02020603050405020304" pitchFamily="18" charset="0"/>
              </a:rPr>
              <a:t>V</a:t>
            </a:r>
            <a:r>
              <a:rPr lang="el-GR" altLang="el-GR" b="1" baseline="-30000">
                <a:solidFill>
                  <a:srgbClr val="000000"/>
                </a:solidFill>
                <a:cs typeface="Times New Roman" panose="02020603050405020304" pitchFamily="18" charset="0"/>
              </a:rPr>
              <a:t>3</a:t>
            </a:r>
            <a:r>
              <a:rPr lang="el-GR" altLang="el-GR" b="1">
                <a:solidFill>
                  <a:srgbClr val="000000"/>
                </a:solidFill>
                <a:cs typeface="Times New Roman" panose="02020603050405020304" pitchFamily="18" charset="0"/>
              </a:rPr>
              <a:t> +</a:t>
            </a:r>
            <a:r>
              <a:rPr lang="el-GR" altLang="el-GR">
                <a:solidFill>
                  <a:srgbClr val="000000"/>
                </a:solidFill>
                <a:cs typeface="Times New Roman" panose="02020603050405020304" pitchFamily="18" charset="0"/>
              </a:rPr>
              <a:t> …</a:t>
            </a:r>
          </a:p>
        </p:txBody>
      </p:sp>
      <p:sp>
        <p:nvSpPr>
          <p:cNvPr id="139280" name="Rectangle 16">
            <a:extLst>
              <a:ext uri="{FF2B5EF4-FFF2-40B4-BE49-F238E27FC236}">
                <a16:creationId xmlns:a16="http://schemas.microsoft.com/office/drawing/2014/main" id="{974365B6-7C74-43CA-AC25-0B4EDF8CBF1D}"/>
              </a:ext>
            </a:extLst>
          </p:cNvPr>
          <p:cNvSpPr>
            <a:spLocks noChangeArrowheads="1"/>
          </p:cNvSpPr>
          <p:nvPr/>
        </p:nvSpPr>
        <p:spPr bwMode="auto">
          <a:xfrm>
            <a:off x="1919288" y="3716338"/>
            <a:ext cx="806450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l-GR" altLang="el-GR" b="1">
                <a:solidFill>
                  <a:srgbClr val="000000"/>
                </a:solidFill>
                <a:cs typeface="Times New Roman" panose="02020603050405020304" pitchFamily="18" charset="0"/>
              </a:rPr>
              <a:t>γ. Η ποσότητα της διαλυμένης ουσίας στο τελικό διάλυμα θα είναι ίση με το άθροισμα των ποσοτήτων των διαλυμένων ουσιών που υπήρχαν στα αρχικά διαλύματα πριν από την ανάμειξη. Δηλαδή:</a:t>
            </a:r>
            <a:endParaRPr lang="en-US" altLang="el-GR" b="1">
              <a:solidFill>
                <a:srgbClr val="000000"/>
              </a:solidFill>
            </a:endParaRPr>
          </a:p>
          <a:p>
            <a:pPr algn="just" fontAlgn="base">
              <a:spcBef>
                <a:spcPct val="0"/>
              </a:spcBef>
              <a:spcAft>
                <a:spcPct val="0"/>
              </a:spcAft>
            </a:pPr>
            <a:r>
              <a:rPr lang="en-US" altLang="el-GR" b="1" i="1">
                <a:solidFill>
                  <a:srgbClr val="000000"/>
                </a:solidFill>
                <a:cs typeface="Times New Roman" panose="02020603050405020304" pitchFamily="18" charset="0"/>
              </a:rPr>
              <a:t>	         </a:t>
            </a:r>
            <a:r>
              <a:rPr lang="el-GR" altLang="el-GR" b="1" i="1">
                <a:solidFill>
                  <a:srgbClr val="000000"/>
                </a:solidFill>
                <a:cs typeface="Times New Roman" panose="02020603050405020304" pitchFamily="18" charset="0"/>
              </a:rPr>
              <a:t>m</a:t>
            </a:r>
            <a:r>
              <a:rPr lang="el-GR" altLang="el-GR" b="1" baseline="-30000">
                <a:solidFill>
                  <a:srgbClr val="000000"/>
                </a:solidFill>
                <a:cs typeface="Times New Roman" panose="02020603050405020304" pitchFamily="18" charset="0"/>
              </a:rPr>
              <a:t>τελ</a:t>
            </a:r>
            <a:r>
              <a:rPr lang="el-GR" altLang="el-GR" b="1">
                <a:solidFill>
                  <a:srgbClr val="000000"/>
                </a:solidFill>
                <a:cs typeface="Times New Roman" panose="02020603050405020304" pitchFamily="18" charset="0"/>
              </a:rPr>
              <a:t> = </a:t>
            </a:r>
            <a:r>
              <a:rPr lang="el-GR" altLang="el-GR" b="1" i="1">
                <a:solidFill>
                  <a:srgbClr val="000000"/>
                </a:solidFill>
                <a:cs typeface="Times New Roman" panose="02020603050405020304" pitchFamily="18" charset="0"/>
              </a:rPr>
              <a:t>m</a:t>
            </a:r>
            <a:r>
              <a:rPr lang="el-GR" altLang="el-GR" b="1" baseline="-30000">
                <a:solidFill>
                  <a:srgbClr val="000000"/>
                </a:solidFill>
                <a:cs typeface="Times New Roman" panose="02020603050405020304" pitchFamily="18" charset="0"/>
              </a:rPr>
              <a:t>1</a:t>
            </a:r>
            <a:r>
              <a:rPr lang="el-GR" altLang="el-GR" b="1">
                <a:solidFill>
                  <a:srgbClr val="000000"/>
                </a:solidFill>
                <a:cs typeface="Times New Roman" panose="02020603050405020304" pitchFamily="18" charset="0"/>
              </a:rPr>
              <a:t> + </a:t>
            </a:r>
            <a:r>
              <a:rPr lang="el-GR" altLang="el-GR" b="1" i="1">
                <a:solidFill>
                  <a:srgbClr val="000000"/>
                </a:solidFill>
                <a:cs typeface="Times New Roman" panose="02020603050405020304" pitchFamily="18" charset="0"/>
              </a:rPr>
              <a:t>m</a:t>
            </a:r>
            <a:r>
              <a:rPr lang="el-GR" altLang="el-GR" b="1" baseline="-30000">
                <a:solidFill>
                  <a:srgbClr val="000000"/>
                </a:solidFill>
                <a:cs typeface="Times New Roman" panose="02020603050405020304" pitchFamily="18" charset="0"/>
              </a:rPr>
              <a:t>2</a:t>
            </a:r>
            <a:r>
              <a:rPr lang="el-GR" altLang="el-GR" b="1">
                <a:solidFill>
                  <a:srgbClr val="000000"/>
                </a:solidFill>
                <a:cs typeface="Times New Roman" panose="02020603050405020304" pitchFamily="18" charset="0"/>
              </a:rPr>
              <a:t> + </a:t>
            </a:r>
            <a:r>
              <a:rPr lang="el-GR" altLang="el-GR" b="1" i="1">
                <a:solidFill>
                  <a:srgbClr val="000000"/>
                </a:solidFill>
                <a:cs typeface="Times New Roman" panose="02020603050405020304" pitchFamily="18" charset="0"/>
              </a:rPr>
              <a:t>m</a:t>
            </a:r>
            <a:r>
              <a:rPr lang="el-GR" altLang="el-GR" b="1" baseline="-30000">
                <a:solidFill>
                  <a:srgbClr val="000000"/>
                </a:solidFill>
                <a:cs typeface="Times New Roman" panose="02020603050405020304" pitchFamily="18" charset="0"/>
              </a:rPr>
              <a:t>3</a:t>
            </a:r>
            <a:r>
              <a:rPr lang="el-GR" altLang="el-GR" b="1">
                <a:solidFill>
                  <a:srgbClr val="000000"/>
                </a:solidFill>
                <a:cs typeface="Times New Roman" panose="02020603050405020304" pitchFamily="18" charset="0"/>
              </a:rPr>
              <a:t> + …</a:t>
            </a:r>
            <a:endParaRPr lang="en-US" altLang="el-GR" b="1">
              <a:solidFill>
                <a:srgbClr val="000000"/>
              </a:solidFill>
            </a:endParaRPr>
          </a:p>
          <a:p>
            <a:pPr algn="just" fontAlgn="base">
              <a:spcBef>
                <a:spcPct val="0"/>
              </a:spcBef>
              <a:spcAft>
                <a:spcPct val="0"/>
              </a:spcAft>
            </a:pPr>
            <a:r>
              <a:rPr lang="el-GR" altLang="el-GR" b="1">
                <a:solidFill>
                  <a:srgbClr val="000000"/>
                </a:solidFill>
                <a:cs typeface="Times New Roman" panose="02020603050405020304" pitchFamily="18" charset="0"/>
              </a:rPr>
              <a:t>ή</a:t>
            </a:r>
            <a:r>
              <a:rPr lang="el-GR" altLang="el-GR" b="1" i="1">
                <a:solidFill>
                  <a:srgbClr val="000000"/>
                </a:solidFill>
                <a:cs typeface="Times New Roman" panose="02020603050405020304" pitchFamily="18" charset="0"/>
              </a:rPr>
              <a:t>               </a:t>
            </a:r>
            <a:r>
              <a:rPr lang="en-US" altLang="el-GR" b="1" i="1">
                <a:solidFill>
                  <a:srgbClr val="000000"/>
                </a:solidFill>
                <a:cs typeface="Times New Roman" panose="02020603050405020304" pitchFamily="18" charset="0"/>
              </a:rPr>
              <a:t>n</a:t>
            </a:r>
            <a:r>
              <a:rPr lang="el-GR" altLang="el-GR" b="1" baseline="-30000">
                <a:solidFill>
                  <a:srgbClr val="000000"/>
                </a:solidFill>
                <a:cs typeface="Times New Roman" panose="02020603050405020304" pitchFamily="18" charset="0"/>
              </a:rPr>
              <a:t>τελ</a:t>
            </a:r>
            <a:r>
              <a:rPr lang="el-GR" altLang="el-GR" b="1">
                <a:solidFill>
                  <a:srgbClr val="000000"/>
                </a:solidFill>
                <a:cs typeface="Times New Roman" panose="02020603050405020304" pitchFamily="18" charset="0"/>
              </a:rPr>
              <a:t> = </a:t>
            </a:r>
            <a:r>
              <a:rPr lang="en-US" altLang="el-GR" b="1" i="1">
                <a:solidFill>
                  <a:srgbClr val="000000"/>
                </a:solidFill>
                <a:cs typeface="Times New Roman" panose="02020603050405020304" pitchFamily="18" charset="0"/>
              </a:rPr>
              <a:t>n</a:t>
            </a:r>
            <a:r>
              <a:rPr lang="el-GR" altLang="el-GR" b="1" baseline="-30000">
                <a:solidFill>
                  <a:srgbClr val="000000"/>
                </a:solidFill>
                <a:cs typeface="Times New Roman" panose="02020603050405020304" pitchFamily="18" charset="0"/>
              </a:rPr>
              <a:t>1</a:t>
            </a:r>
            <a:r>
              <a:rPr lang="el-GR" altLang="el-GR" b="1">
                <a:solidFill>
                  <a:srgbClr val="000000"/>
                </a:solidFill>
                <a:cs typeface="Times New Roman" panose="02020603050405020304" pitchFamily="18" charset="0"/>
              </a:rPr>
              <a:t> + </a:t>
            </a:r>
            <a:r>
              <a:rPr lang="en-US" altLang="el-GR" b="1" i="1">
                <a:solidFill>
                  <a:srgbClr val="000000"/>
                </a:solidFill>
                <a:cs typeface="Times New Roman" panose="02020603050405020304" pitchFamily="18" charset="0"/>
              </a:rPr>
              <a:t>n</a:t>
            </a:r>
            <a:r>
              <a:rPr lang="el-GR" altLang="el-GR" b="1" baseline="-30000">
                <a:solidFill>
                  <a:srgbClr val="000000"/>
                </a:solidFill>
                <a:cs typeface="Times New Roman" panose="02020603050405020304" pitchFamily="18" charset="0"/>
              </a:rPr>
              <a:t>2</a:t>
            </a:r>
            <a:r>
              <a:rPr lang="el-GR" altLang="el-GR" b="1">
                <a:solidFill>
                  <a:srgbClr val="000000"/>
                </a:solidFill>
                <a:cs typeface="Times New Roman" panose="02020603050405020304" pitchFamily="18" charset="0"/>
              </a:rPr>
              <a:t> + </a:t>
            </a:r>
            <a:r>
              <a:rPr lang="en-US" altLang="el-GR" b="1" i="1">
                <a:solidFill>
                  <a:srgbClr val="000000"/>
                </a:solidFill>
                <a:cs typeface="Times New Roman" panose="02020603050405020304" pitchFamily="18" charset="0"/>
              </a:rPr>
              <a:t>n</a:t>
            </a:r>
            <a:r>
              <a:rPr lang="el-GR" altLang="el-GR" b="1" baseline="-30000">
                <a:solidFill>
                  <a:srgbClr val="000000"/>
                </a:solidFill>
                <a:cs typeface="Times New Roman" panose="02020603050405020304" pitchFamily="18" charset="0"/>
              </a:rPr>
              <a:t>3</a:t>
            </a:r>
            <a:r>
              <a:rPr lang="el-GR" altLang="el-GR" b="1">
                <a:solidFill>
                  <a:srgbClr val="000000"/>
                </a:solidFill>
                <a:cs typeface="Times New Roman" panose="02020603050405020304" pitchFamily="18" charset="0"/>
              </a:rPr>
              <a:t> + …</a:t>
            </a:r>
          </a:p>
        </p:txBody>
      </p:sp>
      <p:sp>
        <p:nvSpPr>
          <p:cNvPr id="139281" name="Text Box 17">
            <a:extLst>
              <a:ext uri="{FF2B5EF4-FFF2-40B4-BE49-F238E27FC236}">
                <a16:creationId xmlns:a16="http://schemas.microsoft.com/office/drawing/2014/main" id="{6B5426F9-D18C-4C6A-AEB8-DEE4C2B91BC8}"/>
              </a:ext>
            </a:extLst>
          </p:cNvPr>
          <p:cNvSpPr txBox="1">
            <a:spLocks noChangeArrowheads="1"/>
          </p:cNvSpPr>
          <p:nvPr/>
        </p:nvSpPr>
        <p:spPr bwMode="auto">
          <a:xfrm>
            <a:off x="3935413" y="5589588"/>
            <a:ext cx="3816350" cy="576262"/>
          </a:xfrm>
          <a:prstGeom prst="rect">
            <a:avLst/>
          </a:prstGeom>
          <a:solidFill>
            <a:srgbClr val="FFD2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l-GR" sz="2400" b="1" i="1">
                <a:solidFill>
                  <a:srgbClr val="000000"/>
                </a:solidFill>
              </a:rPr>
              <a:t>c</a:t>
            </a:r>
            <a:r>
              <a:rPr lang="en-US" altLang="el-GR" sz="2400" b="1" baseline="-25000">
                <a:solidFill>
                  <a:srgbClr val="000000"/>
                </a:solidFill>
              </a:rPr>
              <a:t>1</a:t>
            </a:r>
            <a:r>
              <a:rPr lang="en-US" altLang="el-GR" sz="2400" b="1">
                <a:solidFill>
                  <a:srgbClr val="000000"/>
                </a:solidFill>
              </a:rPr>
              <a:t> .</a:t>
            </a:r>
            <a:r>
              <a:rPr lang="en-US" altLang="el-GR" sz="2400" b="1" i="1">
                <a:solidFill>
                  <a:srgbClr val="000000"/>
                </a:solidFill>
              </a:rPr>
              <a:t>V</a:t>
            </a:r>
            <a:r>
              <a:rPr lang="en-US" altLang="el-GR" sz="2400" b="1" baseline="-25000">
                <a:solidFill>
                  <a:srgbClr val="000000"/>
                </a:solidFill>
              </a:rPr>
              <a:t>1</a:t>
            </a:r>
            <a:r>
              <a:rPr lang="en-US" altLang="el-GR" sz="2400" b="1">
                <a:solidFill>
                  <a:srgbClr val="000000"/>
                </a:solidFill>
              </a:rPr>
              <a:t> + </a:t>
            </a:r>
            <a:r>
              <a:rPr lang="en-US" altLang="el-GR" sz="2400" b="1" i="1">
                <a:solidFill>
                  <a:srgbClr val="000000"/>
                </a:solidFill>
              </a:rPr>
              <a:t>c</a:t>
            </a:r>
            <a:r>
              <a:rPr lang="en-US" altLang="el-GR" sz="2400" b="1" baseline="-25000">
                <a:solidFill>
                  <a:srgbClr val="000000"/>
                </a:solidFill>
              </a:rPr>
              <a:t>2</a:t>
            </a:r>
            <a:r>
              <a:rPr lang="en-US" altLang="el-GR" sz="2400" b="1">
                <a:solidFill>
                  <a:srgbClr val="000000"/>
                </a:solidFill>
              </a:rPr>
              <a:t> .</a:t>
            </a:r>
            <a:r>
              <a:rPr lang="en-US" altLang="el-GR" sz="2400" b="1" i="1">
                <a:solidFill>
                  <a:srgbClr val="000000"/>
                </a:solidFill>
              </a:rPr>
              <a:t>V</a:t>
            </a:r>
            <a:r>
              <a:rPr lang="en-US" altLang="el-GR" sz="2400" b="1" baseline="-25000">
                <a:solidFill>
                  <a:srgbClr val="000000"/>
                </a:solidFill>
              </a:rPr>
              <a:t>2  </a:t>
            </a:r>
            <a:r>
              <a:rPr lang="en-US" altLang="el-GR" sz="2400" b="1">
                <a:solidFill>
                  <a:srgbClr val="000000"/>
                </a:solidFill>
              </a:rPr>
              <a:t>=  </a:t>
            </a:r>
            <a:r>
              <a:rPr lang="en-US" altLang="el-GR" sz="2400" b="1" i="1">
                <a:solidFill>
                  <a:srgbClr val="000000"/>
                </a:solidFill>
              </a:rPr>
              <a:t>c</a:t>
            </a:r>
            <a:r>
              <a:rPr lang="en-US" altLang="el-GR" sz="2400" b="1" baseline="-25000">
                <a:solidFill>
                  <a:srgbClr val="000000"/>
                </a:solidFill>
              </a:rPr>
              <a:t>τελ</a:t>
            </a:r>
            <a:r>
              <a:rPr lang="en-US" altLang="el-GR" sz="2400" b="1">
                <a:solidFill>
                  <a:srgbClr val="000000"/>
                </a:solidFill>
              </a:rPr>
              <a:t> </a:t>
            </a:r>
            <a:r>
              <a:rPr lang="en-US" altLang="el-GR" sz="2400" b="1" i="1">
                <a:solidFill>
                  <a:srgbClr val="000000"/>
                </a:solidFill>
              </a:rPr>
              <a:t>V</a:t>
            </a:r>
            <a:r>
              <a:rPr lang="en-US" altLang="el-GR" sz="2400" b="1" baseline="-25000">
                <a:solidFill>
                  <a:srgbClr val="000000"/>
                </a:solidFill>
              </a:rPr>
              <a:t>τελ</a:t>
            </a:r>
            <a:endParaRPr lang="en-US" altLang="el-GR" sz="2400" b="1">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9276"/>
                                        </p:tgtEl>
                                        <p:attrNameLst>
                                          <p:attrName>style.visibility</p:attrName>
                                        </p:attrNameLst>
                                      </p:cBhvr>
                                      <p:to>
                                        <p:strVal val="visible"/>
                                      </p:to>
                                    </p:set>
                                    <p:animEffect transition="in" filter="checkerboard(across)">
                                      <p:cBhvr>
                                        <p:cTn id="7" dur="500"/>
                                        <p:tgtEl>
                                          <p:spTgt spid="1392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9278"/>
                                        </p:tgtEl>
                                        <p:attrNameLst>
                                          <p:attrName>style.visibility</p:attrName>
                                        </p:attrNameLst>
                                      </p:cBhvr>
                                      <p:to>
                                        <p:strVal val="visible"/>
                                      </p:to>
                                    </p:set>
                                    <p:animEffect transition="in" filter="checkerboard(across)">
                                      <p:cBhvr>
                                        <p:cTn id="12" dur="500"/>
                                        <p:tgtEl>
                                          <p:spTgt spid="13927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9280"/>
                                        </p:tgtEl>
                                        <p:attrNameLst>
                                          <p:attrName>style.visibility</p:attrName>
                                        </p:attrNameLst>
                                      </p:cBhvr>
                                      <p:to>
                                        <p:strVal val="visible"/>
                                      </p:to>
                                    </p:set>
                                    <p:animEffect transition="in" filter="checkerboard(across)">
                                      <p:cBhvr>
                                        <p:cTn id="17" dur="500"/>
                                        <p:tgtEl>
                                          <p:spTgt spid="13928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392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6" grpId="0"/>
      <p:bldP spid="139278" grpId="0"/>
      <p:bldP spid="139280" grpId="0"/>
      <p:bldP spid="13928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5">
            <a:extLst>
              <a:ext uri="{FF2B5EF4-FFF2-40B4-BE49-F238E27FC236}">
                <a16:creationId xmlns:a16="http://schemas.microsoft.com/office/drawing/2014/main" id="{F04C814D-446C-4A26-97EF-095139FA5E78}"/>
              </a:ext>
            </a:extLst>
          </p:cNvPr>
          <p:cNvSpPr>
            <a:spLocks noChangeArrowheads="1"/>
          </p:cNvSpPr>
          <p:nvPr/>
        </p:nvSpPr>
        <p:spPr bwMode="auto">
          <a:xfrm>
            <a:off x="1714951" y="258119"/>
            <a:ext cx="50806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GB" altLang="el-GR" sz="2400" b="1">
                <a:solidFill>
                  <a:srgbClr val="3366FF"/>
                </a:solidFill>
                <a:cs typeface="Times New Roman" panose="02020603050405020304" pitchFamily="18" charset="0"/>
              </a:rPr>
              <a:t>4.4 Στοιχειομετρικοί υπολογισμοί</a:t>
            </a:r>
            <a:r>
              <a:rPr lang="en-US" altLang="el-GR">
                <a:solidFill>
                  <a:srgbClr val="000000"/>
                </a:solidFill>
              </a:rPr>
              <a:t> </a:t>
            </a:r>
          </a:p>
        </p:txBody>
      </p:sp>
      <p:sp>
        <p:nvSpPr>
          <p:cNvPr id="140295" name="Rectangle 7">
            <a:extLst>
              <a:ext uri="{FF2B5EF4-FFF2-40B4-BE49-F238E27FC236}">
                <a16:creationId xmlns:a16="http://schemas.microsoft.com/office/drawing/2014/main" id="{AE4EEACB-6FB8-41D8-9824-EAA8CDB76268}"/>
              </a:ext>
            </a:extLst>
          </p:cNvPr>
          <p:cNvSpPr>
            <a:spLocks noChangeArrowheads="1"/>
          </p:cNvSpPr>
          <p:nvPr/>
        </p:nvSpPr>
        <p:spPr bwMode="auto">
          <a:xfrm>
            <a:off x="4511675" y="946150"/>
            <a:ext cx="2736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l-GR" sz="2400">
                <a:solidFill>
                  <a:srgbClr val="000000"/>
                </a:solidFill>
                <a:cs typeface="Times New Roman" panose="02020603050405020304" pitchFamily="18" charset="0"/>
              </a:rPr>
              <a:t>Ν</a:t>
            </a:r>
            <a:r>
              <a:rPr lang="en-GB" altLang="el-GR" sz="2400" baseline="-30000">
                <a:solidFill>
                  <a:srgbClr val="000000"/>
                </a:solidFill>
                <a:cs typeface="Times New Roman" panose="02020603050405020304" pitchFamily="18" charset="0"/>
              </a:rPr>
              <a:t>2</a:t>
            </a:r>
            <a:r>
              <a:rPr lang="en-GB" altLang="el-GR" sz="2400">
                <a:solidFill>
                  <a:srgbClr val="000000"/>
                </a:solidFill>
                <a:cs typeface="Times New Roman" panose="02020603050405020304" pitchFamily="18" charset="0"/>
              </a:rPr>
              <a:t> + 3Η</a:t>
            </a:r>
            <a:r>
              <a:rPr lang="en-GB" altLang="el-GR" sz="2400" baseline="-30000">
                <a:solidFill>
                  <a:srgbClr val="000000"/>
                </a:solidFill>
                <a:cs typeface="Times New Roman" panose="02020603050405020304" pitchFamily="18" charset="0"/>
              </a:rPr>
              <a:t>2 </a:t>
            </a:r>
            <a:r>
              <a:rPr lang="en-GB" altLang="el-GR" sz="2400">
                <a:solidFill>
                  <a:srgbClr val="000000"/>
                </a:solidFill>
                <a:cs typeface="Times New Roman" panose="02020603050405020304" pitchFamily="18" charset="0"/>
              </a:rPr>
              <a:t> </a:t>
            </a:r>
            <a:r>
              <a:rPr lang="en-GB" altLang="el-GR" sz="24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GB" altLang="el-GR" sz="2400">
                <a:solidFill>
                  <a:srgbClr val="000000"/>
                </a:solidFill>
                <a:cs typeface="Times New Roman" panose="02020603050405020304" pitchFamily="18" charset="0"/>
              </a:rPr>
              <a:t> 2ΝΗ</a:t>
            </a:r>
            <a:r>
              <a:rPr lang="en-GB" altLang="el-GR" sz="2400" baseline="-300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3</a:t>
            </a:r>
            <a:r>
              <a:rPr lang="en-US" altLang="el-GR">
                <a:solidFill>
                  <a:srgbClr val="000000"/>
                </a:solidFill>
                <a:sym typeface="Symbol" panose="05050102010706020507" pitchFamily="18" charset="2"/>
              </a:rPr>
              <a:t> </a:t>
            </a:r>
          </a:p>
        </p:txBody>
      </p:sp>
      <p:sp>
        <p:nvSpPr>
          <p:cNvPr id="140297" name="Rectangle 9">
            <a:extLst>
              <a:ext uri="{FF2B5EF4-FFF2-40B4-BE49-F238E27FC236}">
                <a16:creationId xmlns:a16="http://schemas.microsoft.com/office/drawing/2014/main" id="{F3613278-7920-4464-8EFC-AA75B4C7002F}"/>
              </a:ext>
            </a:extLst>
          </p:cNvPr>
          <p:cNvSpPr>
            <a:spLocks noChangeArrowheads="1"/>
          </p:cNvSpPr>
          <p:nvPr/>
        </p:nvSpPr>
        <p:spPr bwMode="auto">
          <a:xfrm>
            <a:off x="1511463" y="1553667"/>
            <a:ext cx="821975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buFontTx/>
              <a:buAutoNum type="arabicPeriod"/>
            </a:pPr>
            <a:r>
              <a:rPr lang="el-GR" altLang="el-GR" b="1">
                <a:solidFill>
                  <a:srgbClr val="000000"/>
                </a:solidFill>
                <a:cs typeface="Times New Roman" panose="02020603050405020304" pitchFamily="18" charset="0"/>
              </a:rPr>
              <a:t>Την ποιοτική σύσταση των αντιδρώντων (</a:t>
            </a:r>
            <a:r>
              <a:rPr lang="en-US" altLang="el-GR" b="1">
                <a:solidFill>
                  <a:srgbClr val="000000"/>
                </a:solidFill>
                <a:cs typeface="Times New Roman" panose="02020603050405020304" pitchFamily="18" charset="0"/>
              </a:rPr>
              <a:t>N</a:t>
            </a:r>
            <a:r>
              <a:rPr lang="el-GR" altLang="el-GR" b="1" baseline="-30000">
                <a:solidFill>
                  <a:srgbClr val="000000"/>
                </a:solidFill>
                <a:cs typeface="Times New Roman" panose="02020603050405020304" pitchFamily="18" charset="0"/>
              </a:rPr>
              <a:t>2</a:t>
            </a:r>
            <a:r>
              <a:rPr lang="el-GR" altLang="el-GR" b="1">
                <a:solidFill>
                  <a:srgbClr val="000000"/>
                </a:solidFill>
                <a:cs typeface="Times New Roman" panose="02020603050405020304" pitchFamily="18" charset="0"/>
              </a:rPr>
              <a:t>, </a:t>
            </a:r>
            <a:r>
              <a:rPr lang="en-US" altLang="el-GR" b="1">
                <a:solidFill>
                  <a:srgbClr val="000000"/>
                </a:solidFill>
                <a:cs typeface="Times New Roman" panose="02020603050405020304" pitchFamily="18" charset="0"/>
              </a:rPr>
              <a:t>H</a:t>
            </a:r>
            <a:r>
              <a:rPr lang="el-GR" altLang="el-GR" b="1" baseline="-30000">
                <a:solidFill>
                  <a:srgbClr val="000000"/>
                </a:solidFill>
                <a:cs typeface="Times New Roman" panose="02020603050405020304" pitchFamily="18" charset="0"/>
              </a:rPr>
              <a:t>2</a:t>
            </a:r>
            <a:r>
              <a:rPr lang="el-GR" altLang="el-GR" b="1">
                <a:solidFill>
                  <a:srgbClr val="000000"/>
                </a:solidFill>
                <a:cs typeface="Times New Roman" panose="02020603050405020304" pitchFamily="18" charset="0"/>
              </a:rPr>
              <a:t>) και προϊόντων (</a:t>
            </a:r>
            <a:r>
              <a:rPr lang="en-US" altLang="el-GR" b="1">
                <a:solidFill>
                  <a:srgbClr val="000000"/>
                </a:solidFill>
                <a:cs typeface="Times New Roman" panose="02020603050405020304" pitchFamily="18" charset="0"/>
              </a:rPr>
              <a:t>NH</a:t>
            </a:r>
            <a:r>
              <a:rPr lang="el-GR" altLang="el-GR" b="1" baseline="-30000">
                <a:solidFill>
                  <a:srgbClr val="000000"/>
                </a:solidFill>
                <a:cs typeface="Times New Roman" panose="02020603050405020304" pitchFamily="18" charset="0"/>
              </a:rPr>
              <a:t>3</a:t>
            </a:r>
            <a:r>
              <a:rPr lang="el-GR" altLang="el-GR" b="1">
                <a:solidFill>
                  <a:srgbClr val="000000"/>
                </a:solidFill>
                <a:cs typeface="Times New Roman" panose="02020603050405020304" pitchFamily="18" charset="0"/>
              </a:rPr>
              <a:t>).</a:t>
            </a:r>
            <a:endParaRPr lang="en-US" altLang="el-GR" b="1">
              <a:solidFill>
                <a:srgbClr val="000000"/>
              </a:solidFill>
              <a:cs typeface="Times New Roman" panose="02020603050405020304" pitchFamily="18" charset="0"/>
            </a:endParaRPr>
          </a:p>
          <a:p>
            <a:pPr algn="just" eaLnBrk="1" fontAlgn="base" hangingPunct="1">
              <a:spcBef>
                <a:spcPct val="0"/>
              </a:spcBef>
              <a:spcAft>
                <a:spcPct val="0"/>
              </a:spcAft>
              <a:buFontTx/>
              <a:buAutoNum type="arabicPeriod"/>
            </a:pPr>
            <a:endParaRPr lang="en-US" altLang="el-GR" b="1">
              <a:solidFill>
                <a:srgbClr val="000000"/>
              </a:solidFill>
            </a:endParaRPr>
          </a:p>
          <a:p>
            <a:pPr algn="just" fontAlgn="base">
              <a:spcBef>
                <a:spcPct val="0"/>
              </a:spcBef>
              <a:spcAft>
                <a:spcPct val="0"/>
              </a:spcAft>
            </a:pPr>
            <a:r>
              <a:rPr lang="el-GR" altLang="el-GR" b="1">
                <a:solidFill>
                  <a:srgbClr val="000000"/>
                </a:solidFill>
                <a:cs typeface="Times New Roman" panose="02020603050405020304" pitchFamily="18" charset="0"/>
              </a:rPr>
              <a:t>2.</a:t>
            </a:r>
            <a:r>
              <a:rPr lang="en-US" altLang="el-GR" b="1">
                <a:solidFill>
                  <a:srgbClr val="000000"/>
                </a:solidFill>
                <a:cs typeface="Times New Roman" panose="02020603050405020304" pitchFamily="18" charset="0"/>
              </a:rPr>
              <a:t>  </a:t>
            </a:r>
            <a:r>
              <a:rPr lang="el-GR" altLang="el-GR" b="1">
                <a:solidFill>
                  <a:srgbClr val="000000"/>
                </a:solidFill>
                <a:cs typeface="Times New Roman" panose="02020603050405020304" pitchFamily="18" charset="0"/>
              </a:rPr>
              <a:t> Ποσοτικά δεδομένα σχετικά με τον τρόπο που γίνεται η αντίδραση.</a:t>
            </a:r>
            <a:r>
              <a:rPr lang="el-GR" altLang="el-GR" b="1">
                <a:solidFill>
                  <a:srgbClr val="000000"/>
                </a:solidFill>
              </a:rPr>
              <a:t> </a:t>
            </a:r>
          </a:p>
        </p:txBody>
      </p:sp>
      <p:sp>
        <p:nvSpPr>
          <p:cNvPr id="140299" name="Rectangle 11">
            <a:extLst>
              <a:ext uri="{FF2B5EF4-FFF2-40B4-BE49-F238E27FC236}">
                <a16:creationId xmlns:a16="http://schemas.microsoft.com/office/drawing/2014/main" id="{532E52AA-6E58-4B94-AF26-F809E43A89F4}"/>
              </a:ext>
            </a:extLst>
          </p:cNvPr>
          <p:cNvSpPr>
            <a:spLocks noChangeArrowheads="1"/>
          </p:cNvSpPr>
          <p:nvPr/>
        </p:nvSpPr>
        <p:spPr bwMode="auto">
          <a:xfrm>
            <a:off x="2566988" y="2708276"/>
            <a:ext cx="72009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228600" algn="l"/>
              </a:tabLst>
              <a:defRPr>
                <a:solidFill>
                  <a:schemeClr val="tx1"/>
                </a:solidFill>
                <a:latin typeface="Arial" panose="020B0604020202020204" pitchFamily="34" charset="0"/>
              </a:defRPr>
            </a:lvl1pPr>
            <a:lvl2pPr marL="742950" indent="-285750" eaLnBrk="0" hangingPunct="0">
              <a:tabLst>
                <a:tab pos="228600" algn="l"/>
              </a:tabLst>
              <a:defRPr>
                <a:solidFill>
                  <a:schemeClr val="tx1"/>
                </a:solidFill>
                <a:latin typeface="Arial" panose="020B0604020202020204" pitchFamily="34" charset="0"/>
              </a:defRPr>
            </a:lvl2pPr>
            <a:lvl3pPr marL="1143000" indent="-228600" eaLnBrk="0" hangingPunct="0">
              <a:tabLst>
                <a:tab pos="228600" algn="l"/>
              </a:tabLst>
              <a:defRPr>
                <a:solidFill>
                  <a:schemeClr val="tx1"/>
                </a:solidFill>
                <a:latin typeface="Arial" panose="020B0604020202020204" pitchFamily="34" charset="0"/>
              </a:defRPr>
            </a:lvl3pPr>
            <a:lvl4pPr marL="1600200" indent="-228600" eaLnBrk="0" hangingPunct="0">
              <a:tabLst>
                <a:tab pos="228600" algn="l"/>
              </a:tabLst>
              <a:defRPr>
                <a:solidFill>
                  <a:schemeClr val="tx1"/>
                </a:solidFill>
                <a:latin typeface="Arial" panose="020B0604020202020204" pitchFamily="34" charset="0"/>
              </a:defRPr>
            </a:lvl4pPr>
            <a:lvl5pPr marL="2057400" indent="-228600" eaLnBrk="0" hangingPunct="0">
              <a:tabLst>
                <a:tab pos="2286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286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286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286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algn="just" eaLnBrk="1" fontAlgn="base" hangingPunct="1">
              <a:spcBef>
                <a:spcPct val="0"/>
              </a:spcBef>
              <a:spcAft>
                <a:spcPct val="0"/>
              </a:spcAft>
              <a:buFont typeface="Wingdings" panose="05000000000000000000" pitchFamily="2" charset="2"/>
              <a:buChar char=""/>
            </a:pPr>
            <a:r>
              <a:rPr lang="el-GR" altLang="el-GR" sz="2000" b="1">
                <a:solidFill>
                  <a:srgbClr val="000000"/>
                </a:solidFill>
                <a:cs typeface="Times New Roman" panose="02020603050405020304" pitchFamily="18" charset="0"/>
              </a:rPr>
              <a:t>1 μόριο Ν</a:t>
            </a:r>
            <a:r>
              <a:rPr lang="el-GR" altLang="el-GR" sz="2000" b="1" baseline="-30000">
                <a:solidFill>
                  <a:srgbClr val="000000"/>
                </a:solidFill>
                <a:cs typeface="Times New Roman" panose="02020603050405020304" pitchFamily="18" charset="0"/>
              </a:rPr>
              <a:t>2</a:t>
            </a:r>
            <a:r>
              <a:rPr lang="el-GR" altLang="el-GR" sz="2000" b="1">
                <a:solidFill>
                  <a:srgbClr val="000000"/>
                </a:solidFill>
                <a:cs typeface="Times New Roman" panose="02020603050405020304" pitchFamily="18" charset="0"/>
              </a:rPr>
              <a:t> αντιδρά με 3 μόρια Η</a:t>
            </a:r>
            <a:r>
              <a:rPr lang="el-GR" altLang="el-GR" sz="2000" b="1" baseline="-30000">
                <a:solidFill>
                  <a:srgbClr val="000000"/>
                </a:solidFill>
                <a:cs typeface="Times New Roman" panose="02020603050405020304" pitchFamily="18" charset="0"/>
              </a:rPr>
              <a:t>2</a:t>
            </a:r>
            <a:r>
              <a:rPr lang="el-GR" altLang="el-GR" sz="2000" b="1">
                <a:solidFill>
                  <a:srgbClr val="000000"/>
                </a:solidFill>
                <a:cs typeface="Times New Roman" panose="02020603050405020304" pitchFamily="18" charset="0"/>
              </a:rPr>
              <a:t> και δίνει 2 μόρια ΝΗ</a:t>
            </a:r>
            <a:r>
              <a:rPr lang="el-GR" altLang="el-GR" sz="2000" b="1" baseline="-30000">
                <a:solidFill>
                  <a:srgbClr val="000000"/>
                </a:solidFill>
                <a:cs typeface="Times New Roman" panose="02020603050405020304" pitchFamily="18" charset="0"/>
              </a:rPr>
              <a:t>3</a:t>
            </a:r>
            <a:r>
              <a:rPr lang="el-GR" altLang="el-GR" sz="2000" b="1">
                <a:solidFill>
                  <a:srgbClr val="000000"/>
                </a:solidFill>
                <a:cs typeface="Times New Roman" panose="02020603050405020304" pitchFamily="18" charset="0"/>
              </a:rPr>
              <a:t>.</a:t>
            </a:r>
            <a:endParaRPr lang="en-US" altLang="el-GR" sz="2000" b="1">
              <a:solidFill>
                <a:srgbClr val="000000"/>
              </a:solidFill>
            </a:endParaRPr>
          </a:p>
          <a:p>
            <a:pPr algn="just" fontAlgn="base">
              <a:spcBef>
                <a:spcPct val="0"/>
              </a:spcBef>
              <a:spcAft>
                <a:spcPct val="0"/>
              </a:spcAft>
              <a:buFont typeface="Wingdings" panose="05000000000000000000" pitchFamily="2" charset="2"/>
              <a:buChar char=""/>
            </a:pPr>
            <a:r>
              <a:rPr lang="el-GR" altLang="el-GR" sz="2000" b="1">
                <a:solidFill>
                  <a:srgbClr val="000000"/>
                </a:solidFill>
                <a:cs typeface="Times New Roman" panose="02020603050405020304" pitchFamily="18" charset="0"/>
              </a:rPr>
              <a:t>1 mol Ν</a:t>
            </a:r>
            <a:r>
              <a:rPr lang="el-GR" altLang="el-GR" sz="2000" b="1" baseline="-30000">
                <a:solidFill>
                  <a:srgbClr val="000000"/>
                </a:solidFill>
                <a:cs typeface="Times New Roman" panose="02020603050405020304" pitchFamily="18" charset="0"/>
              </a:rPr>
              <a:t>2</a:t>
            </a:r>
            <a:r>
              <a:rPr lang="el-GR" altLang="el-GR" sz="2000" b="1">
                <a:solidFill>
                  <a:srgbClr val="000000"/>
                </a:solidFill>
                <a:cs typeface="Times New Roman" panose="02020603050405020304" pitchFamily="18" charset="0"/>
              </a:rPr>
              <a:t> αντιδρά με 3 mol Η</a:t>
            </a:r>
            <a:r>
              <a:rPr lang="el-GR" altLang="el-GR" sz="2000" b="1" baseline="-30000">
                <a:solidFill>
                  <a:srgbClr val="000000"/>
                </a:solidFill>
                <a:cs typeface="Times New Roman" panose="02020603050405020304" pitchFamily="18" charset="0"/>
              </a:rPr>
              <a:t>2</a:t>
            </a:r>
            <a:r>
              <a:rPr lang="el-GR" altLang="el-GR" sz="2000" b="1">
                <a:solidFill>
                  <a:srgbClr val="000000"/>
                </a:solidFill>
                <a:cs typeface="Times New Roman" panose="02020603050405020304" pitchFamily="18" charset="0"/>
              </a:rPr>
              <a:t> και δίνει 2 mol ΝΗ</a:t>
            </a:r>
            <a:r>
              <a:rPr lang="el-GR" altLang="el-GR" sz="2000" b="1" baseline="-30000">
                <a:solidFill>
                  <a:srgbClr val="000000"/>
                </a:solidFill>
                <a:cs typeface="Times New Roman" panose="02020603050405020304" pitchFamily="18" charset="0"/>
              </a:rPr>
              <a:t>3</a:t>
            </a:r>
            <a:r>
              <a:rPr lang="el-GR" altLang="el-GR" sz="2000" b="1">
                <a:solidFill>
                  <a:srgbClr val="000000"/>
                </a:solidFill>
                <a:cs typeface="Times New Roman" panose="02020603050405020304" pitchFamily="18" charset="0"/>
              </a:rPr>
              <a:t>.</a:t>
            </a:r>
            <a:endParaRPr lang="en-US" altLang="el-GR" sz="2000" b="1">
              <a:solidFill>
                <a:srgbClr val="000000"/>
              </a:solidFill>
            </a:endParaRPr>
          </a:p>
          <a:p>
            <a:pPr algn="just" fontAlgn="base">
              <a:spcBef>
                <a:spcPct val="0"/>
              </a:spcBef>
              <a:spcAft>
                <a:spcPct val="0"/>
              </a:spcAft>
              <a:buFont typeface="Wingdings" panose="05000000000000000000" pitchFamily="2" charset="2"/>
              <a:buChar char=""/>
            </a:pPr>
            <a:r>
              <a:rPr lang="el-GR" altLang="el-GR" sz="2000" b="1">
                <a:solidFill>
                  <a:srgbClr val="000000"/>
                </a:solidFill>
                <a:cs typeface="Times New Roman" panose="02020603050405020304" pitchFamily="18" charset="0"/>
              </a:rPr>
              <a:t>1 όγκος αερίου </a:t>
            </a:r>
            <a:r>
              <a:rPr lang="en-US" altLang="el-GR" sz="2000" b="1">
                <a:solidFill>
                  <a:srgbClr val="000000"/>
                </a:solidFill>
                <a:cs typeface="Times New Roman" panose="02020603050405020304" pitchFamily="18" charset="0"/>
              </a:rPr>
              <a:t>N</a:t>
            </a:r>
            <a:r>
              <a:rPr lang="el-GR" altLang="el-GR" sz="2000" b="1" baseline="-30000">
                <a:solidFill>
                  <a:srgbClr val="000000"/>
                </a:solidFill>
                <a:cs typeface="Times New Roman" panose="02020603050405020304" pitchFamily="18" charset="0"/>
              </a:rPr>
              <a:t>2</a:t>
            </a:r>
            <a:r>
              <a:rPr lang="el-GR" altLang="el-GR" sz="2000" b="1">
                <a:solidFill>
                  <a:srgbClr val="000000"/>
                </a:solidFill>
                <a:cs typeface="Times New Roman" panose="02020603050405020304" pitchFamily="18" charset="0"/>
              </a:rPr>
              <a:t> αντιδρά με τρεις όγκους αερίου </a:t>
            </a:r>
            <a:r>
              <a:rPr lang="en-US" altLang="el-GR" sz="2000" b="1">
                <a:solidFill>
                  <a:srgbClr val="000000"/>
                </a:solidFill>
                <a:cs typeface="Times New Roman" panose="02020603050405020304" pitchFamily="18" charset="0"/>
              </a:rPr>
              <a:t>H</a:t>
            </a:r>
            <a:r>
              <a:rPr lang="el-GR" altLang="el-GR" sz="2000" b="1" baseline="-30000">
                <a:solidFill>
                  <a:srgbClr val="000000"/>
                </a:solidFill>
                <a:cs typeface="Times New Roman" panose="02020603050405020304" pitchFamily="18" charset="0"/>
              </a:rPr>
              <a:t>2</a:t>
            </a:r>
            <a:r>
              <a:rPr lang="el-GR" altLang="el-GR" sz="2000" b="1">
                <a:solidFill>
                  <a:srgbClr val="000000"/>
                </a:solidFill>
                <a:cs typeface="Times New Roman" panose="02020603050405020304" pitchFamily="18" charset="0"/>
              </a:rPr>
              <a:t> και δίνει δύο όγκους αέριας </a:t>
            </a:r>
            <a:r>
              <a:rPr lang="en-US" altLang="el-GR" sz="2000" b="1">
                <a:solidFill>
                  <a:srgbClr val="000000"/>
                </a:solidFill>
                <a:cs typeface="Times New Roman" panose="02020603050405020304" pitchFamily="18" charset="0"/>
              </a:rPr>
              <a:t>NH</a:t>
            </a:r>
            <a:r>
              <a:rPr lang="el-GR" altLang="el-GR" sz="2000" b="1" baseline="-30000">
                <a:solidFill>
                  <a:srgbClr val="000000"/>
                </a:solidFill>
                <a:cs typeface="Times New Roman" panose="02020603050405020304" pitchFamily="18" charset="0"/>
              </a:rPr>
              <a:t>3 </a:t>
            </a:r>
            <a:r>
              <a:rPr lang="el-GR" altLang="el-GR" sz="2000" b="1">
                <a:solidFill>
                  <a:srgbClr val="000000"/>
                </a:solidFill>
                <a:cs typeface="Times New Roman" panose="02020603050405020304" pitchFamily="18" charset="0"/>
              </a:rPr>
              <a:t>στις ίδιες συνθήκες </a:t>
            </a:r>
            <a:r>
              <a:rPr lang="el-GR" altLang="el-GR" sz="2000" b="1" i="1">
                <a:solidFill>
                  <a:srgbClr val="000000"/>
                </a:solidFill>
                <a:cs typeface="Times New Roman" panose="02020603050405020304" pitchFamily="18" charset="0"/>
              </a:rPr>
              <a:t>P</a:t>
            </a:r>
            <a:r>
              <a:rPr lang="el-GR" altLang="el-GR" sz="2000" b="1">
                <a:solidFill>
                  <a:srgbClr val="000000"/>
                </a:solidFill>
                <a:cs typeface="Times New Roman" panose="02020603050405020304" pitchFamily="18" charset="0"/>
              </a:rPr>
              <a:t> και </a:t>
            </a:r>
            <a:r>
              <a:rPr lang="el-GR" altLang="el-GR" sz="2000" b="1" i="1">
                <a:solidFill>
                  <a:srgbClr val="000000"/>
                </a:solidFill>
                <a:cs typeface="Times New Roman" panose="02020603050405020304" pitchFamily="18" charset="0"/>
              </a:rPr>
              <a:t>T</a:t>
            </a:r>
            <a:r>
              <a:rPr lang="el-GR" altLang="el-GR" sz="2000" b="1">
                <a:solidFill>
                  <a:srgbClr val="000000"/>
                </a:solidFill>
                <a:cs typeface="Times New Roman" panose="02020603050405020304" pitchFamily="18" charset="0"/>
              </a:rPr>
              <a:t>.</a:t>
            </a:r>
            <a:r>
              <a:rPr lang="el-GR" altLang="el-GR" sz="2000" b="1">
                <a:solidFill>
                  <a:srgbClr val="000000"/>
                </a:solidFill>
              </a:rPr>
              <a:t> </a:t>
            </a:r>
          </a:p>
        </p:txBody>
      </p:sp>
      <p:sp>
        <p:nvSpPr>
          <p:cNvPr id="140303" name="Rectangle 15">
            <a:extLst>
              <a:ext uri="{FF2B5EF4-FFF2-40B4-BE49-F238E27FC236}">
                <a16:creationId xmlns:a16="http://schemas.microsoft.com/office/drawing/2014/main" id="{73FCCFD0-B622-49D0-B83E-9236379480D3}"/>
              </a:ext>
            </a:extLst>
          </p:cNvPr>
          <p:cNvSpPr>
            <a:spLocks noChangeArrowheads="1"/>
          </p:cNvSpPr>
          <p:nvPr/>
        </p:nvSpPr>
        <p:spPr bwMode="auto">
          <a:xfrm>
            <a:off x="2063751" y="4221164"/>
            <a:ext cx="820896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GB" altLang="el-GR" sz="2000" b="1" i="1">
                <a:solidFill>
                  <a:srgbClr val="000000"/>
                </a:solidFill>
                <a:cs typeface="Times New Roman" panose="02020603050405020304" pitchFamily="18" charset="0"/>
              </a:rPr>
              <a:t>Oι συντελεστές σε μία χημική εξίσωση καθορίζουν την αναλογία mol των αντιδρώντων και  προϊόντων στην αντίδραση. Γι’ αυτό και οι συντελεστές ονομάζονται στοιχειομετρικοί συντελεστές.</a:t>
            </a:r>
            <a:r>
              <a:rPr lang="en-US" altLang="el-GR" sz="2000">
                <a:solidFill>
                  <a:srgbClr val="000000"/>
                </a:solidFill>
              </a:rPr>
              <a:t> </a:t>
            </a:r>
          </a:p>
        </p:txBody>
      </p:sp>
      <p:sp>
        <p:nvSpPr>
          <p:cNvPr id="140305" name="Rectangle 17">
            <a:extLst>
              <a:ext uri="{FF2B5EF4-FFF2-40B4-BE49-F238E27FC236}">
                <a16:creationId xmlns:a16="http://schemas.microsoft.com/office/drawing/2014/main" id="{15347EED-76CC-4BE2-AA63-B879993EDB13}"/>
              </a:ext>
            </a:extLst>
          </p:cNvPr>
          <p:cNvSpPr>
            <a:spLocks noChangeArrowheads="1"/>
          </p:cNvSpPr>
          <p:nvPr/>
        </p:nvSpPr>
        <p:spPr bwMode="auto">
          <a:xfrm>
            <a:off x="2063750" y="5458094"/>
            <a:ext cx="8280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GB" altLang="el-GR" sz="2000" b="1" i="1">
                <a:solidFill>
                  <a:srgbClr val="000000"/>
                </a:solidFill>
                <a:cs typeface="Times New Roman" panose="02020603050405020304" pitchFamily="18" charset="0"/>
              </a:rPr>
              <a:t>Οι παραπάνω χημικοί υπολογισμοί, οι οποίοι στηρίζονται στις ποσοτικές πληροφορίες που πηγάζουν από τους συντελεστές μιας χημικής εξίσωσης (στοιχειομετρικοί συντελεστές), ονομάζονται στοιχειομετρικοί υπολογισμοί.</a:t>
            </a:r>
            <a:r>
              <a:rPr lang="en-US" altLang="el-GR" sz="2000" b="1">
                <a:solidFill>
                  <a:srgbClr val="000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029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140297"/>
                                        </p:tgtEl>
                                        <p:attrNameLst>
                                          <p:attrName>style.visibility</p:attrName>
                                        </p:attrNameLst>
                                      </p:cBhvr>
                                      <p:to>
                                        <p:strVal val="visible"/>
                                      </p:to>
                                    </p:set>
                                    <p:animEffect transition="in" filter="checkerboard(across)">
                                      <p:cBhvr>
                                        <p:cTn id="11" dur="500"/>
                                        <p:tgtEl>
                                          <p:spTgt spid="14029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140299"/>
                                        </p:tgtEl>
                                        <p:attrNameLst>
                                          <p:attrName>style.visibility</p:attrName>
                                        </p:attrNameLst>
                                      </p:cBhvr>
                                      <p:to>
                                        <p:strVal val="visible"/>
                                      </p:to>
                                    </p:set>
                                    <p:animEffect transition="in" filter="checkerboard(across)">
                                      <p:cBhvr>
                                        <p:cTn id="16" dur="500"/>
                                        <p:tgtEl>
                                          <p:spTgt spid="14029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40303"/>
                                        </p:tgtEl>
                                        <p:attrNameLst>
                                          <p:attrName>style.visibility</p:attrName>
                                        </p:attrNameLst>
                                      </p:cBhvr>
                                      <p:to>
                                        <p:strVal val="visible"/>
                                      </p:to>
                                    </p:set>
                                    <p:animEffect transition="in" filter="checkerboard(across)">
                                      <p:cBhvr>
                                        <p:cTn id="21" dur="500"/>
                                        <p:tgtEl>
                                          <p:spTgt spid="14030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40305"/>
                                        </p:tgtEl>
                                        <p:attrNameLst>
                                          <p:attrName>style.visibility</p:attrName>
                                        </p:attrNameLst>
                                      </p:cBhvr>
                                      <p:to>
                                        <p:strVal val="visible"/>
                                      </p:to>
                                    </p:set>
                                    <p:animEffect transition="in" filter="checkerboard(across)">
                                      <p:cBhvr>
                                        <p:cTn id="26" dur="500"/>
                                        <p:tgtEl>
                                          <p:spTgt spid="140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5" grpId="0"/>
      <p:bldP spid="140297" grpId="0"/>
      <p:bldP spid="140299" grpId="0"/>
      <p:bldP spid="140303" grpId="0"/>
      <p:bldP spid="14030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5">
            <a:extLst>
              <a:ext uri="{FF2B5EF4-FFF2-40B4-BE49-F238E27FC236}">
                <a16:creationId xmlns:a16="http://schemas.microsoft.com/office/drawing/2014/main" id="{237EBD57-8546-4831-A7F5-9F565F39F964}"/>
              </a:ext>
            </a:extLst>
          </p:cNvPr>
          <p:cNvSpPr>
            <a:spLocks noChangeArrowheads="1"/>
          </p:cNvSpPr>
          <p:nvPr/>
        </p:nvSpPr>
        <p:spPr bwMode="auto">
          <a:xfrm>
            <a:off x="1511608" y="-2232"/>
            <a:ext cx="90957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l-GR" altLang="el-GR" sz="2400" b="1">
                <a:solidFill>
                  <a:srgbClr val="0000FF"/>
                </a:solidFill>
                <a:cs typeface="Times New Roman" panose="02020603050405020304" pitchFamily="18" charset="0"/>
              </a:rPr>
              <a:t>Μεθοδολογία για την επίλυση προβλημάτων στοιχειομετρίας</a:t>
            </a:r>
          </a:p>
        </p:txBody>
      </p:sp>
      <p:sp>
        <p:nvSpPr>
          <p:cNvPr id="141319" name="Rectangle 7">
            <a:extLst>
              <a:ext uri="{FF2B5EF4-FFF2-40B4-BE49-F238E27FC236}">
                <a16:creationId xmlns:a16="http://schemas.microsoft.com/office/drawing/2014/main" id="{0B2A62EC-8CC1-49B4-A389-2056F7F6DE06}"/>
              </a:ext>
            </a:extLst>
          </p:cNvPr>
          <p:cNvSpPr>
            <a:spLocks noChangeArrowheads="1"/>
          </p:cNvSpPr>
          <p:nvPr/>
        </p:nvSpPr>
        <p:spPr bwMode="auto">
          <a:xfrm>
            <a:off x="1919289" y="620713"/>
            <a:ext cx="813752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228600" algn="l"/>
              </a:tabLst>
              <a:defRPr>
                <a:solidFill>
                  <a:schemeClr val="tx1"/>
                </a:solidFill>
                <a:latin typeface="Arial" panose="020B0604020202020204" pitchFamily="34" charset="0"/>
              </a:defRPr>
            </a:lvl1pPr>
            <a:lvl2pPr marL="742950" indent="-285750" eaLnBrk="0" hangingPunct="0">
              <a:tabLst>
                <a:tab pos="228600" algn="l"/>
              </a:tabLst>
              <a:defRPr>
                <a:solidFill>
                  <a:schemeClr val="tx1"/>
                </a:solidFill>
                <a:latin typeface="Arial" panose="020B0604020202020204" pitchFamily="34" charset="0"/>
              </a:defRPr>
            </a:lvl2pPr>
            <a:lvl3pPr marL="1143000" indent="-228600" eaLnBrk="0" hangingPunct="0">
              <a:tabLst>
                <a:tab pos="228600" algn="l"/>
              </a:tabLst>
              <a:defRPr>
                <a:solidFill>
                  <a:schemeClr val="tx1"/>
                </a:solidFill>
                <a:latin typeface="Arial" panose="020B0604020202020204" pitchFamily="34" charset="0"/>
              </a:defRPr>
            </a:lvl3pPr>
            <a:lvl4pPr marL="1600200" indent="-228600" eaLnBrk="0" hangingPunct="0">
              <a:tabLst>
                <a:tab pos="228600" algn="l"/>
              </a:tabLst>
              <a:defRPr>
                <a:solidFill>
                  <a:schemeClr val="tx1"/>
                </a:solidFill>
                <a:latin typeface="Arial" panose="020B0604020202020204" pitchFamily="34" charset="0"/>
              </a:defRPr>
            </a:lvl4pPr>
            <a:lvl5pPr marL="2057400" indent="-228600" eaLnBrk="0" hangingPunct="0">
              <a:tabLst>
                <a:tab pos="2286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286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286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286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algn="just" eaLnBrk="1" fontAlgn="base" hangingPunct="1">
              <a:spcBef>
                <a:spcPct val="0"/>
              </a:spcBef>
              <a:spcAft>
                <a:spcPct val="0"/>
              </a:spcAft>
              <a:buFontTx/>
              <a:buAutoNum type="arabicPeriod"/>
            </a:pPr>
            <a:r>
              <a:rPr lang="el-GR" altLang="el-GR">
                <a:solidFill>
                  <a:srgbClr val="000000"/>
                </a:solidFill>
                <a:cs typeface="Times New Roman" panose="02020603050405020304" pitchFamily="18" charset="0"/>
              </a:rPr>
              <a:t>Βρίσκουμε τον αριθμό mol από τη μάζα ή τον όγκο που δίνεται (π.χ.  ενός αντιδρώντος).</a:t>
            </a:r>
            <a:endParaRPr lang="en-US" altLang="el-GR">
              <a:solidFill>
                <a:srgbClr val="000000"/>
              </a:solidFill>
            </a:endParaRPr>
          </a:p>
          <a:p>
            <a:pPr algn="just" fontAlgn="base">
              <a:spcBef>
                <a:spcPct val="0"/>
              </a:spcBef>
              <a:spcAft>
                <a:spcPct val="0"/>
              </a:spcAft>
              <a:buFontTx/>
              <a:buAutoNum type="arabicPeriod"/>
            </a:pPr>
            <a:r>
              <a:rPr lang="el-GR" altLang="el-GR">
                <a:solidFill>
                  <a:srgbClr val="000000"/>
                </a:solidFill>
                <a:cs typeface="Times New Roman" panose="02020603050405020304" pitchFamily="18" charset="0"/>
              </a:rPr>
              <a:t>Υπολογίζουμε με τη βοήθεια της χημικής εξίσωσης τον αριθμό mol του αντιδρώντος ή προϊόντος που ζητείται.</a:t>
            </a:r>
            <a:endParaRPr lang="en-US" altLang="el-GR">
              <a:solidFill>
                <a:srgbClr val="000000"/>
              </a:solidFill>
            </a:endParaRPr>
          </a:p>
          <a:p>
            <a:pPr algn="just" fontAlgn="base">
              <a:spcBef>
                <a:spcPct val="0"/>
              </a:spcBef>
              <a:spcAft>
                <a:spcPct val="0"/>
              </a:spcAft>
              <a:buFontTx/>
              <a:buAutoNum type="arabicPeriod"/>
            </a:pPr>
            <a:r>
              <a:rPr lang="el-GR" altLang="el-GR">
                <a:solidFill>
                  <a:srgbClr val="000000"/>
                </a:solidFill>
                <a:cs typeface="Times New Roman" panose="02020603050405020304" pitchFamily="18" charset="0"/>
              </a:rPr>
              <a:t>Τέλος, από τον αριθμό mol υπολογίζουμε τη ζητούμενη μάζα (μέσω του </a:t>
            </a:r>
            <a:r>
              <a:rPr lang="el-GR" altLang="el-GR" i="1">
                <a:solidFill>
                  <a:srgbClr val="000000"/>
                </a:solidFill>
                <a:cs typeface="Times New Roman" panose="02020603050405020304" pitchFamily="18" charset="0"/>
              </a:rPr>
              <a:t>Μ</a:t>
            </a:r>
            <a:r>
              <a:rPr lang="en-US" altLang="el-GR" baseline="-30000">
                <a:solidFill>
                  <a:srgbClr val="000000"/>
                </a:solidFill>
                <a:cs typeface="Times New Roman" panose="02020603050405020304" pitchFamily="18" charset="0"/>
              </a:rPr>
              <a:t>r</a:t>
            </a:r>
            <a:r>
              <a:rPr lang="el-GR" altLang="el-GR">
                <a:solidFill>
                  <a:srgbClr val="000000"/>
                </a:solidFill>
                <a:cs typeface="Times New Roman" panose="02020603050405020304" pitchFamily="18" charset="0"/>
              </a:rPr>
              <a:t>) ή το ζητούμενο όγκο (μέσω του </a:t>
            </a:r>
            <a:r>
              <a:rPr lang="en-US" altLang="el-GR" i="1">
                <a:solidFill>
                  <a:srgbClr val="000000"/>
                </a:solidFill>
                <a:cs typeface="Times New Roman" panose="02020603050405020304" pitchFamily="18" charset="0"/>
              </a:rPr>
              <a:t>V</a:t>
            </a:r>
            <a:r>
              <a:rPr lang="en-US" altLang="el-GR" baseline="-30000">
                <a:solidFill>
                  <a:srgbClr val="000000"/>
                </a:solidFill>
                <a:cs typeface="Times New Roman" panose="02020603050405020304" pitchFamily="18" charset="0"/>
              </a:rPr>
              <a:t>m</a:t>
            </a:r>
            <a:r>
              <a:rPr lang="el-GR" altLang="el-GR">
                <a:solidFill>
                  <a:srgbClr val="000000"/>
                </a:solidFill>
                <a:cs typeface="Times New Roman" panose="02020603050405020304" pitchFamily="18" charset="0"/>
              </a:rPr>
              <a:t> ή της καταστατικής εξίσωσης).</a:t>
            </a:r>
            <a:r>
              <a:rPr lang="el-GR" altLang="el-GR">
                <a:solidFill>
                  <a:srgbClr val="000000"/>
                </a:solidFill>
              </a:rPr>
              <a:t> </a:t>
            </a:r>
          </a:p>
        </p:txBody>
      </p:sp>
      <p:pic>
        <p:nvPicPr>
          <p:cNvPr id="141320" name="Picture 8" descr="4">
            <a:extLst>
              <a:ext uri="{FF2B5EF4-FFF2-40B4-BE49-F238E27FC236}">
                <a16:creationId xmlns:a16="http://schemas.microsoft.com/office/drawing/2014/main" id="{2D6A5F11-23AF-4D78-9BAB-E72B63F067DC}"/>
              </a:ext>
            </a:extLst>
          </p:cNvPr>
          <p:cNvPicPr>
            <a:picLocks noChangeAspect="1" noChangeArrowheads="1"/>
          </p:cNvPicPr>
          <p:nvPr/>
        </p:nvPicPr>
        <p:blipFill>
          <a:blip r:embed="rId2">
            <a:clrChange>
              <a:clrFrom>
                <a:srgbClr val="FFFFFF"/>
              </a:clrFrom>
              <a:clrTo>
                <a:srgbClr val="FFFFFF">
                  <a:alpha val="0"/>
                </a:srgbClr>
              </a:clrTo>
            </a:clrChange>
            <a:lum bright="-18000"/>
            <a:extLst>
              <a:ext uri="{28A0092B-C50C-407E-A947-70E740481C1C}">
                <a14:useLocalDpi xmlns:a14="http://schemas.microsoft.com/office/drawing/2010/main" val="0"/>
              </a:ext>
            </a:extLst>
          </a:blip>
          <a:srcRect/>
          <a:stretch>
            <a:fillRect/>
          </a:stretch>
        </p:blipFill>
        <p:spPr bwMode="auto">
          <a:xfrm>
            <a:off x="3432176" y="2492375"/>
            <a:ext cx="5616575"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1319"/>
                                        </p:tgtEl>
                                        <p:attrNameLst>
                                          <p:attrName>style.visibility</p:attrName>
                                        </p:attrNameLst>
                                      </p:cBhvr>
                                      <p:to>
                                        <p:strVal val="visible"/>
                                      </p:to>
                                    </p:set>
                                    <p:animEffect transition="in" filter="checkerboard(across)">
                                      <p:cBhvr>
                                        <p:cTn id="7" dur="500"/>
                                        <p:tgtEl>
                                          <p:spTgt spid="1413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2" presetClass="entr" presetSubtype="0" fill="hold" nodeType="clickEffect">
                                  <p:stCondLst>
                                    <p:cond delay="0"/>
                                  </p:stCondLst>
                                  <p:childTnLst>
                                    <p:set>
                                      <p:cBhvr>
                                        <p:cTn id="11" dur="1" fill="hold">
                                          <p:stCondLst>
                                            <p:cond delay="0"/>
                                          </p:stCondLst>
                                        </p:cTn>
                                        <p:tgtEl>
                                          <p:spTgt spid="141320"/>
                                        </p:tgtEl>
                                        <p:attrNameLst>
                                          <p:attrName>style.visibility</p:attrName>
                                        </p:attrNameLst>
                                      </p:cBhvr>
                                      <p:to>
                                        <p:strVal val="visible"/>
                                      </p:to>
                                    </p:set>
                                    <p:animScale>
                                      <p:cBhvr>
                                        <p:cTn id="12" dur="1000" decel="50000" fill="hold">
                                          <p:stCondLst>
                                            <p:cond delay="0"/>
                                          </p:stCondLst>
                                        </p:cTn>
                                        <p:tgtEl>
                                          <p:spTgt spid="1413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41320"/>
                                        </p:tgtEl>
                                        <p:attrNameLst>
                                          <p:attrName>ppt_x</p:attrName>
                                          <p:attrName>ppt_y</p:attrName>
                                        </p:attrNameLst>
                                      </p:cBhvr>
                                    </p:animMotion>
                                    <p:animEffect transition="in" filter="fade">
                                      <p:cBhvr>
                                        <p:cTn id="14" dur="1000"/>
                                        <p:tgtEl>
                                          <p:spTgt spid="141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AEF3A118-6543-4C7E-8912-58467366029C}"/>
              </a:ext>
            </a:extLst>
          </p:cNvPr>
          <p:cNvSpPr>
            <a:spLocks noChangeArrowheads="1"/>
          </p:cNvSpPr>
          <p:nvPr/>
        </p:nvSpPr>
        <p:spPr bwMode="auto">
          <a:xfrm>
            <a:off x="2063750" y="686237"/>
            <a:ext cx="424815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GB" altLang="el-GR" b="1">
                <a:solidFill>
                  <a:srgbClr val="000000"/>
                </a:solidFill>
                <a:cs typeface="Times New Roman" panose="02020603050405020304" pitchFamily="18" charset="0"/>
              </a:rPr>
              <a:t>Ο δεύτερος αυτός τρόπος ξεκινά από το γεγονός ότι η ύλη είναι </a:t>
            </a:r>
            <a:r>
              <a:rPr lang="en-GB" altLang="el-GR" b="1" i="1">
                <a:solidFill>
                  <a:srgbClr val="000000"/>
                </a:solidFill>
                <a:cs typeface="Times New Roman" panose="02020603050405020304" pitchFamily="18" charset="0"/>
              </a:rPr>
              <a:t>ασυνεχής,</a:t>
            </a:r>
            <a:r>
              <a:rPr lang="en-GB" altLang="el-GR" b="1">
                <a:solidFill>
                  <a:srgbClr val="000000"/>
                </a:solidFill>
                <a:cs typeface="Times New Roman" panose="02020603050405020304" pitchFamily="18" charset="0"/>
              </a:rPr>
              <a:t> δηλαδή είναι πολλαπλάσια μιας </a:t>
            </a:r>
            <a:r>
              <a:rPr lang="en-GB" altLang="el-GR" b="1" i="1">
                <a:solidFill>
                  <a:srgbClr val="000000"/>
                </a:solidFill>
                <a:cs typeface="Times New Roman" panose="02020603050405020304" pitchFamily="18" charset="0"/>
              </a:rPr>
              <a:t>δομικής μονάδας</a:t>
            </a:r>
            <a:r>
              <a:rPr lang="en-GB" altLang="el-GR" b="1">
                <a:solidFill>
                  <a:srgbClr val="000000"/>
                </a:solidFill>
                <a:cs typeface="Times New Roman" panose="02020603050405020304" pitchFamily="18" charset="0"/>
              </a:rPr>
              <a:t> είτε αυτή είναι μόριο ή ίόν ή άτομο. Συνεπώς, η ύλη μπορεί να μετρηθεί και σαν αριθμός, </a:t>
            </a:r>
            <a:r>
              <a:rPr lang="en-GB" altLang="el-GR" b="1" i="1">
                <a:solidFill>
                  <a:srgbClr val="000000"/>
                </a:solidFill>
                <a:cs typeface="Times New Roman" panose="02020603050405020304" pitchFamily="18" charset="0"/>
              </a:rPr>
              <a:t>Ν</a:t>
            </a:r>
            <a:r>
              <a:rPr lang="en-GB" altLang="el-GR" b="1">
                <a:solidFill>
                  <a:srgbClr val="000000"/>
                </a:solidFill>
                <a:cs typeface="Times New Roman" panose="02020603050405020304" pitchFamily="18" charset="0"/>
              </a:rPr>
              <a:t> (</a:t>
            </a:r>
            <a:r>
              <a:rPr lang="en-GB" altLang="el-GR" b="1" i="1">
                <a:solidFill>
                  <a:srgbClr val="000000"/>
                </a:solidFill>
                <a:cs typeface="Times New Roman" panose="02020603050405020304" pitchFamily="18" charset="0"/>
              </a:rPr>
              <a:t>Ν</a:t>
            </a:r>
            <a:r>
              <a:rPr lang="en-GB" altLang="el-GR" b="1">
                <a:solidFill>
                  <a:srgbClr val="000000"/>
                </a:solidFill>
                <a:cs typeface="Times New Roman" panose="02020603050405020304" pitchFamily="18" charset="0"/>
              </a:rPr>
              <a:t> = </a:t>
            </a:r>
            <a:r>
              <a:rPr lang="en-US" altLang="el-GR" b="1">
                <a:solidFill>
                  <a:srgbClr val="000000"/>
                </a:solidFill>
                <a:cs typeface="Times New Roman" panose="02020603050405020304" pitchFamily="18" charset="0"/>
              </a:rPr>
              <a:t>number</a:t>
            </a:r>
            <a:r>
              <a:rPr lang="en-GB" altLang="el-GR" b="1">
                <a:solidFill>
                  <a:srgbClr val="000000"/>
                </a:solidFill>
                <a:cs typeface="Times New Roman" panose="02020603050405020304" pitchFamily="18" charset="0"/>
              </a:rPr>
              <a:t>), αυτών  των δομικών μονάδων. Μάλιστα, επειδή ο αριθμός αυτός είναι τεράστιος - λόγω της απειροελάχιστης μάζας των δομικών μονάδων - εισάγεται ο αριθμός </a:t>
            </a:r>
            <a:r>
              <a:rPr lang="en-US" altLang="el-GR" b="1">
                <a:solidFill>
                  <a:srgbClr val="000000"/>
                </a:solidFill>
                <a:cs typeface="Times New Roman" panose="02020603050405020304" pitchFamily="18" charset="0"/>
              </a:rPr>
              <a:t>Avogadro</a:t>
            </a:r>
            <a:r>
              <a:rPr lang="en-GB" altLang="el-GR" b="1">
                <a:solidFill>
                  <a:srgbClr val="000000"/>
                </a:solidFill>
                <a:cs typeface="Times New Roman" panose="02020603050405020304" pitchFamily="18" charset="0"/>
              </a:rPr>
              <a:t> (</a:t>
            </a:r>
            <a:r>
              <a:rPr lang="en-GB" altLang="el-GR" b="1" i="1">
                <a:solidFill>
                  <a:srgbClr val="000000"/>
                </a:solidFill>
                <a:cs typeface="Times New Roman" panose="02020603050405020304" pitchFamily="18" charset="0"/>
              </a:rPr>
              <a:t>Ν</a:t>
            </a:r>
            <a:r>
              <a:rPr lang="en-GB" altLang="el-GR" b="1" baseline="-30000">
                <a:solidFill>
                  <a:srgbClr val="000000"/>
                </a:solidFill>
                <a:cs typeface="Times New Roman" panose="02020603050405020304" pitchFamily="18" charset="0"/>
              </a:rPr>
              <a:t>Α</a:t>
            </a:r>
            <a:r>
              <a:rPr lang="en-GB" altLang="el-GR" b="1">
                <a:solidFill>
                  <a:srgbClr val="000000"/>
                </a:solidFill>
                <a:cs typeface="Times New Roman" panose="02020603050405020304" pitchFamily="18" charset="0"/>
              </a:rPr>
              <a:t>) σαν η «χημική δωδεκάδα ή ντουζίνα». Κατ’ επέκταση, ορίζεται ως </a:t>
            </a:r>
            <a:r>
              <a:rPr lang="en-US" altLang="el-GR" b="1">
                <a:solidFill>
                  <a:srgbClr val="000000"/>
                </a:solidFill>
                <a:cs typeface="Times New Roman" panose="02020603050405020304" pitchFamily="18" charset="0"/>
              </a:rPr>
              <a:t>mol</a:t>
            </a:r>
            <a:r>
              <a:rPr lang="en-GB" altLang="el-GR" b="1">
                <a:solidFill>
                  <a:srgbClr val="000000"/>
                </a:solidFill>
                <a:cs typeface="Times New Roman" panose="02020603050405020304" pitchFamily="18" charset="0"/>
              </a:rPr>
              <a:t> η ποσότητα της ουσίας (</a:t>
            </a:r>
            <a:r>
              <a:rPr lang="en-US" altLang="el-GR" b="1" i="1">
                <a:solidFill>
                  <a:srgbClr val="000000"/>
                </a:solidFill>
                <a:cs typeface="Times New Roman" panose="02020603050405020304" pitchFamily="18" charset="0"/>
              </a:rPr>
              <a:t>n</a:t>
            </a:r>
            <a:r>
              <a:rPr lang="el-GR" altLang="el-GR" b="1">
                <a:solidFill>
                  <a:srgbClr val="000000"/>
                </a:solidFill>
                <a:cs typeface="Times New Roman" panose="02020603050405020304" pitchFamily="18" charset="0"/>
              </a:rPr>
              <a:t>)</a:t>
            </a:r>
            <a:r>
              <a:rPr lang="en-GB" altLang="el-GR" b="1">
                <a:solidFill>
                  <a:srgbClr val="000000"/>
                </a:solidFill>
                <a:cs typeface="Times New Roman" panose="02020603050405020304" pitchFamily="18" charset="0"/>
              </a:rPr>
              <a:t>  η οποία περιέχει έναν ορισμένο αριθμό σωματιδίων.</a:t>
            </a:r>
            <a:r>
              <a:rPr lang="en-US" altLang="el-GR" b="1">
                <a:solidFill>
                  <a:srgbClr val="000000"/>
                </a:solidFill>
              </a:rPr>
              <a:t> </a:t>
            </a:r>
          </a:p>
        </p:txBody>
      </p:sp>
      <p:grpSp>
        <p:nvGrpSpPr>
          <p:cNvPr id="132099" name="Group 3">
            <a:extLst>
              <a:ext uri="{FF2B5EF4-FFF2-40B4-BE49-F238E27FC236}">
                <a16:creationId xmlns:a16="http://schemas.microsoft.com/office/drawing/2014/main" id="{8E64A53D-0FC7-440C-8140-92B479167D3D}"/>
              </a:ext>
            </a:extLst>
          </p:cNvPr>
          <p:cNvGrpSpPr>
            <a:grpSpLocks/>
          </p:cNvGrpSpPr>
          <p:nvPr/>
        </p:nvGrpSpPr>
        <p:grpSpPr bwMode="auto">
          <a:xfrm>
            <a:off x="1992313" y="188913"/>
            <a:ext cx="4254500" cy="796924"/>
            <a:chOff x="295" y="119"/>
            <a:chExt cx="2680" cy="502"/>
          </a:xfrm>
        </p:grpSpPr>
        <p:sp>
          <p:nvSpPr>
            <p:cNvPr id="132111" name="Rectangle 4">
              <a:extLst>
                <a:ext uri="{FF2B5EF4-FFF2-40B4-BE49-F238E27FC236}">
                  <a16:creationId xmlns:a16="http://schemas.microsoft.com/office/drawing/2014/main" id="{FEEA6693-AA99-45AE-BB71-FAFFD0861C1A}"/>
                </a:ext>
              </a:extLst>
            </p:cNvPr>
            <p:cNvSpPr>
              <a:spLocks noChangeArrowheads="1"/>
            </p:cNvSpPr>
            <p:nvPr/>
          </p:nvSpPr>
          <p:spPr bwMode="auto">
            <a:xfrm>
              <a:off x="612" y="253"/>
              <a:ext cx="2363"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l-GR" sz="3200" b="1">
                  <a:solidFill>
                    <a:srgbClr val="0066CC"/>
                  </a:solidFill>
                  <a:cs typeface="Times New Roman" panose="02020603050405020304" pitchFamily="18" charset="0"/>
                </a:rPr>
                <a:t>ΣΤΟΙΧΕΙΟΜΕΤΡΙΑ</a:t>
              </a:r>
              <a:r>
                <a:rPr lang="en-US" altLang="el-GR" sz="3200" b="1">
                  <a:solidFill>
                    <a:srgbClr val="0033CC"/>
                  </a:solidFill>
                </a:rPr>
                <a:t> </a:t>
              </a:r>
            </a:p>
          </p:txBody>
        </p:sp>
        <p:sp>
          <p:nvSpPr>
            <p:cNvPr id="132112" name="WordArt 5">
              <a:extLst>
                <a:ext uri="{FF2B5EF4-FFF2-40B4-BE49-F238E27FC236}">
                  <a16:creationId xmlns:a16="http://schemas.microsoft.com/office/drawing/2014/main" id="{A51AD5E4-F2B0-4429-BDDC-A453121DD3D3}"/>
                </a:ext>
              </a:extLst>
            </p:cNvPr>
            <p:cNvSpPr>
              <a:spLocks noChangeArrowheads="1" noChangeShapeType="1" noTextEdit="1"/>
            </p:cNvSpPr>
            <p:nvPr/>
          </p:nvSpPr>
          <p:spPr bwMode="auto">
            <a:xfrm>
              <a:off x="295" y="119"/>
              <a:ext cx="318" cy="43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l-GR" sz="3600" kern="10">
                  <a:solidFill>
                    <a:srgbClr val="0066CC"/>
                  </a:solidFill>
                  <a:latin typeface="Arial Black" panose="020B0A04020102020204" pitchFamily="34" charset="0"/>
                </a:rPr>
                <a:t>4</a:t>
              </a:r>
            </a:p>
          </p:txBody>
        </p:sp>
      </p:grpSp>
      <p:grpSp>
        <p:nvGrpSpPr>
          <p:cNvPr id="132100" name="Group 6">
            <a:extLst>
              <a:ext uri="{FF2B5EF4-FFF2-40B4-BE49-F238E27FC236}">
                <a16:creationId xmlns:a16="http://schemas.microsoft.com/office/drawing/2014/main" id="{DE881E23-050C-4A7A-8C2B-BA940885EC89}"/>
              </a:ext>
            </a:extLst>
          </p:cNvPr>
          <p:cNvGrpSpPr>
            <a:grpSpLocks/>
          </p:cNvGrpSpPr>
          <p:nvPr/>
        </p:nvGrpSpPr>
        <p:grpSpPr bwMode="auto">
          <a:xfrm>
            <a:off x="7175501" y="404814"/>
            <a:ext cx="3241675" cy="4319587"/>
            <a:chOff x="1746" y="618"/>
            <a:chExt cx="2178" cy="3402"/>
          </a:xfrm>
        </p:grpSpPr>
        <p:sp>
          <p:nvSpPr>
            <p:cNvPr id="132102" name="Text Box 7">
              <a:extLst>
                <a:ext uri="{FF2B5EF4-FFF2-40B4-BE49-F238E27FC236}">
                  <a16:creationId xmlns:a16="http://schemas.microsoft.com/office/drawing/2014/main" id="{F6EDF55D-8F33-40CE-A1EB-E2D51A797AC9}"/>
                </a:ext>
              </a:extLst>
            </p:cNvPr>
            <p:cNvSpPr txBox="1">
              <a:spLocks noChangeArrowheads="1"/>
            </p:cNvSpPr>
            <p:nvPr/>
          </p:nvSpPr>
          <p:spPr bwMode="auto">
            <a:xfrm>
              <a:off x="1746" y="618"/>
              <a:ext cx="2178" cy="3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l-GR" altLang="el-GR" sz="1000">
                <a:solidFill>
                  <a:srgbClr val="0000FF"/>
                </a:solidFill>
                <a:latin typeface="Times New Roman" panose="02020603050405020304" pitchFamily="18" charset="0"/>
              </a:endParaRPr>
            </a:p>
            <a:p>
              <a:pPr eaLnBrk="1" fontAlgn="base" hangingPunct="1">
                <a:spcBef>
                  <a:spcPct val="0"/>
                </a:spcBef>
                <a:spcAft>
                  <a:spcPct val="0"/>
                </a:spcAft>
              </a:pPr>
              <a:endParaRPr lang="el-GR" altLang="el-GR" sz="1000">
                <a:solidFill>
                  <a:srgbClr val="0000FF"/>
                </a:solidFill>
                <a:latin typeface="Times New Roman" panose="02020603050405020304" pitchFamily="18" charset="0"/>
              </a:endParaRPr>
            </a:p>
            <a:p>
              <a:pPr eaLnBrk="1" fontAlgn="base" hangingPunct="1">
                <a:spcBef>
                  <a:spcPct val="0"/>
                </a:spcBef>
                <a:spcAft>
                  <a:spcPct val="0"/>
                </a:spcAft>
              </a:pPr>
              <a:endParaRPr lang="el-GR" altLang="el-GR" sz="1000">
                <a:solidFill>
                  <a:srgbClr val="0000FF"/>
                </a:solidFill>
                <a:latin typeface="Times New Roman" panose="02020603050405020304" pitchFamily="18" charset="0"/>
              </a:endParaRPr>
            </a:p>
            <a:p>
              <a:pPr eaLnBrk="1" fontAlgn="base" hangingPunct="1">
                <a:spcBef>
                  <a:spcPct val="0"/>
                </a:spcBef>
                <a:spcAft>
                  <a:spcPct val="0"/>
                </a:spcAft>
              </a:pPr>
              <a:r>
                <a:rPr lang="en-US" altLang="el-GR" sz="1600">
                  <a:solidFill>
                    <a:srgbClr val="0000FF"/>
                  </a:solidFill>
                  <a:latin typeface="Times New Roman" panose="02020603050405020304" pitchFamily="18" charset="0"/>
                </a:rPr>
                <a:t>           </a:t>
              </a:r>
              <a:r>
                <a:rPr lang="el-GR" altLang="el-GR" sz="1600">
                  <a:solidFill>
                    <a:srgbClr val="0000FF"/>
                  </a:solidFill>
                  <a:latin typeface="Times New Roman" panose="02020603050405020304" pitchFamily="18" charset="0"/>
                </a:rPr>
                <a:t>συνδυάζονται</a:t>
              </a:r>
            </a:p>
            <a:p>
              <a:pPr eaLnBrk="1" fontAlgn="base" hangingPunct="1">
                <a:spcBef>
                  <a:spcPct val="0"/>
                </a:spcBef>
                <a:spcAft>
                  <a:spcPct val="0"/>
                </a:spcAft>
              </a:pPr>
              <a:endParaRPr lang="el-GR" altLang="el-GR" sz="1600">
                <a:solidFill>
                  <a:srgbClr val="0000FF"/>
                </a:solidFill>
                <a:latin typeface="Times New Roman" panose="02020603050405020304" pitchFamily="18" charset="0"/>
              </a:endParaRPr>
            </a:p>
            <a:p>
              <a:pPr eaLnBrk="1" fontAlgn="base" hangingPunct="1">
                <a:spcBef>
                  <a:spcPct val="0"/>
                </a:spcBef>
                <a:spcAft>
                  <a:spcPct val="0"/>
                </a:spcAft>
              </a:pPr>
              <a:endParaRPr lang="el-GR" altLang="el-GR" sz="1600">
                <a:solidFill>
                  <a:srgbClr val="0000FF"/>
                </a:solidFill>
                <a:latin typeface="Times New Roman" panose="02020603050405020304" pitchFamily="18" charset="0"/>
              </a:endParaRPr>
            </a:p>
            <a:p>
              <a:pPr eaLnBrk="1" fontAlgn="base" hangingPunct="1">
                <a:spcBef>
                  <a:spcPct val="0"/>
                </a:spcBef>
                <a:spcAft>
                  <a:spcPct val="0"/>
                </a:spcAft>
              </a:pPr>
              <a:endParaRPr lang="el-GR" altLang="el-GR" sz="1600">
                <a:solidFill>
                  <a:srgbClr val="0000FF"/>
                </a:solidFill>
                <a:latin typeface="Times New Roman" panose="02020603050405020304" pitchFamily="18" charset="0"/>
              </a:endParaRPr>
            </a:p>
            <a:p>
              <a:pPr eaLnBrk="1" fontAlgn="base" hangingPunct="1">
                <a:spcBef>
                  <a:spcPct val="0"/>
                </a:spcBef>
                <a:spcAft>
                  <a:spcPct val="0"/>
                </a:spcAft>
              </a:pPr>
              <a:endParaRPr lang="el-GR" altLang="el-GR" sz="1600">
                <a:solidFill>
                  <a:srgbClr val="0000FF"/>
                </a:solidFill>
                <a:latin typeface="Times New Roman" panose="02020603050405020304" pitchFamily="18" charset="0"/>
              </a:endParaRPr>
            </a:p>
            <a:p>
              <a:pPr eaLnBrk="1" fontAlgn="base" hangingPunct="1">
                <a:spcBef>
                  <a:spcPct val="0"/>
                </a:spcBef>
                <a:spcAft>
                  <a:spcPct val="0"/>
                </a:spcAft>
              </a:pPr>
              <a:r>
                <a:rPr lang="en-US" altLang="el-GR" sz="1600">
                  <a:solidFill>
                    <a:srgbClr val="0000FF"/>
                  </a:solidFill>
                  <a:latin typeface="Times New Roman" panose="02020603050405020304" pitchFamily="18" charset="0"/>
                </a:rPr>
                <a:t>          </a:t>
              </a:r>
              <a:r>
                <a:rPr lang="el-GR" altLang="el-GR" sz="1600">
                  <a:solidFill>
                    <a:srgbClr val="0000FF"/>
                  </a:solidFill>
                  <a:latin typeface="Times New Roman" panose="02020603050405020304" pitchFamily="18" charset="0"/>
                </a:rPr>
                <a:t>δομική           </a:t>
              </a:r>
              <a:r>
                <a:rPr lang="en-US" altLang="el-GR" sz="1600">
                  <a:solidFill>
                    <a:srgbClr val="0000FF"/>
                  </a:solidFill>
                  <a:latin typeface="Times New Roman" panose="02020603050405020304" pitchFamily="18" charset="0"/>
                </a:rPr>
                <a:t>          </a:t>
              </a:r>
              <a:r>
                <a:rPr lang="el-GR" altLang="el-GR" sz="1600">
                  <a:solidFill>
                    <a:srgbClr val="0000FF"/>
                  </a:solidFill>
                  <a:latin typeface="Times New Roman" panose="02020603050405020304" pitchFamily="18" charset="0"/>
                </a:rPr>
                <a:t> </a:t>
              </a:r>
              <a:r>
                <a:rPr lang="en-US" altLang="el-GR" sz="1600">
                  <a:solidFill>
                    <a:srgbClr val="0000FF"/>
                  </a:solidFill>
                  <a:latin typeface="Times New Roman" panose="02020603050405020304" pitchFamily="18" charset="0"/>
                </a:rPr>
                <a:t>  </a:t>
              </a:r>
              <a:r>
                <a:rPr lang="el-GR" altLang="el-GR" sz="1600">
                  <a:solidFill>
                    <a:srgbClr val="0000FF"/>
                  </a:solidFill>
                  <a:latin typeface="Times New Roman" panose="02020603050405020304" pitchFamily="18" charset="0"/>
                </a:rPr>
                <a:t> δομική</a:t>
              </a:r>
            </a:p>
            <a:p>
              <a:pPr eaLnBrk="1" fontAlgn="base" hangingPunct="1">
                <a:spcBef>
                  <a:spcPct val="0"/>
                </a:spcBef>
                <a:spcAft>
                  <a:spcPct val="0"/>
                </a:spcAft>
              </a:pPr>
              <a:r>
                <a:rPr lang="el-GR" altLang="el-GR" sz="1600">
                  <a:solidFill>
                    <a:srgbClr val="0000FF"/>
                  </a:solidFill>
                  <a:latin typeface="Times New Roman" panose="02020603050405020304" pitchFamily="18" charset="0"/>
                </a:rPr>
                <a:t>    </a:t>
              </a:r>
              <a:r>
                <a:rPr lang="en-US" altLang="el-GR" sz="1600">
                  <a:solidFill>
                    <a:srgbClr val="0000FF"/>
                  </a:solidFill>
                  <a:latin typeface="Times New Roman" panose="02020603050405020304" pitchFamily="18" charset="0"/>
                </a:rPr>
                <a:t>      </a:t>
              </a:r>
              <a:r>
                <a:rPr lang="el-GR" altLang="el-GR" sz="1600">
                  <a:solidFill>
                    <a:srgbClr val="0000FF"/>
                  </a:solidFill>
                  <a:latin typeface="Times New Roman" panose="02020603050405020304" pitchFamily="18" charset="0"/>
                </a:rPr>
                <a:t>μονάδα        </a:t>
              </a:r>
              <a:r>
                <a:rPr lang="en-US" altLang="el-GR" sz="1600">
                  <a:solidFill>
                    <a:srgbClr val="0000FF"/>
                  </a:solidFill>
                  <a:latin typeface="Times New Roman" panose="02020603050405020304" pitchFamily="18" charset="0"/>
                </a:rPr>
                <a:t>               </a:t>
              </a:r>
              <a:r>
                <a:rPr lang="el-GR" altLang="el-GR" sz="1600">
                  <a:solidFill>
                    <a:srgbClr val="0000FF"/>
                  </a:solidFill>
                  <a:latin typeface="Times New Roman" panose="02020603050405020304" pitchFamily="18" charset="0"/>
                </a:rPr>
                <a:t>  μονάδα</a:t>
              </a:r>
            </a:p>
            <a:p>
              <a:pPr eaLnBrk="1" fontAlgn="base" hangingPunct="1">
                <a:spcBef>
                  <a:spcPct val="0"/>
                </a:spcBef>
                <a:spcAft>
                  <a:spcPct val="0"/>
                </a:spcAft>
              </a:pPr>
              <a:endParaRPr lang="el-GR" altLang="el-GR" sz="1600">
                <a:solidFill>
                  <a:srgbClr val="0000FF"/>
                </a:solidFill>
                <a:latin typeface="Times New Roman" panose="02020603050405020304" pitchFamily="18" charset="0"/>
              </a:endParaRPr>
            </a:p>
            <a:p>
              <a:pPr eaLnBrk="1" fontAlgn="base" hangingPunct="1">
                <a:spcBef>
                  <a:spcPct val="0"/>
                </a:spcBef>
                <a:spcAft>
                  <a:spcPct val="0"/>
                </a:spcAft>
              </a:pPr>
              <a:r>
                <a:rPr lang="en-US" altLang="el-GR" sz="1600">
                  <a:solidFill>
                    <a:srgbClr val="0000FF"/>
                  </a:solidFill>
                  <a:latin typeface="Times New Roman" panose="02020603050405020304" pitchFamily="18" charset="0"/>
                </a:rPr>
                <a:t>           </a:t>
              </a:r>
            </a:p>
            <a:p>
              <a:pPr eaLnBrk="1" fontAlgn="base" hangingPunct="1">
                <a:spcBef>
                  <a:spcPct val="0"/>
                </a:spcBef>
                <a:spcAft>
                  <a:spcPct val="0"/>
                </a:spcAft>
              </a:pPr>
              <a:endParaRPr lang="en-US" altLang="el-GR" sz="1600">
                <a:solidFill>
                  <a:srgbClr val="0000FF"/>
                </a:solidFill>
                <a:latin typeface="Times New Roman" panose="02020603050405020304" pitchFamily="18" charset="0"/>
              </a:endParaRPr>
            </a:p>
            <a:p>
              <a:pPr eaLnBrk="1" fontAlgn="base" hangingPunct="1">
                <a:spcBef>
                  <a:spcPct val="0"/>
                </a:spcBef>
                <a:spcAft>
                  <a:spcPct val="0"/>
                </a:spcAft>
              </a:pPr>
              <a:r>
                <a:rPr lang="en-US" altLang="el-GR" sz="1600">
                  <a:solidFill>
                    <a:srgbClr val="0000FF"/>
                  </a:solidFill>
                  <a:latin typeface="Times New Roman" panose="02020603050405020304" pitchFamily="18" charset="0"/>
                </a:rPr>
                <a:t>            </a:t>
              </a:r>
              <a:r>
                <a:rPr lang="el-GR" altLang="el-GR" sz="1600">
                  <a:solidFill>
                    <a:srgbClr val="0000FF"/>
                  </a:solidFill>
                  <a:latin typeface="Times New Roman" panose="02020603050405020304" pitchFamily="18" charset="0"/>
                </a:rPr>
                <a:t>συνδυάζονται</a:t>
              </a:r>
            </a:p>
            <a:p>
              <a:pPr eaLnBrk="1" fontAlgn="base" hangingPunct="1">
                <a:spcBef>
                  <a:spcPct val="0"/>
                </a:spcBef>
                <a:spcAft>
                  <a:spcPct val="0"/>
                </a:spcAft>
              </a:pPr>
              <a:endParaRPr lang="el-GR" altLang="el-GR" sz="1600">
                <a:solidFill>
                  <a:srgbClr val="0000FF"/>
                </a:solidFill>
                <a:latin typeface="Times New Roman" panose="02020603050405020304" pitchFamily="18" charset="0"/>
              </a:endParaRPr>
            </a:p>
            <a:p>
              <a:pPr eaLnBrk="1" fontAlgn="base" hangingPunct="1">
                <a:spcBef>
                  <a:spcPct val="0"/>
                </a:spcBef>
                <a:spcAft>
                  <a:spcPct val="0"/>
                </a:spcAft>
              </a:pPr>
              <a:endParaRPr lang="el-GR" altLang="el-GR" sz="1000">
                <a:solidFill>
                  <a:srgbClr val="0000FF"/>
                </a:solidFill>
                <a:latin typeface="Times New Roman" panose="02020603050405020304" pitchFamily="18" charset="0"/>
              </a:endParaRPr>
            </a:p>
            <a:p>
              <a:pPr eaLnBrk="1" fontAlgn="base" hangingPunct="1">
                <a:spcBef>
                  <a:spcPct val="0"/>
                </a:spcBef>
                <a:spcAft>
                  <a:spcPct val="0"/>
                </a:spcAft>
              </a:pPr>
              <a:endParaRPr lang="el-GR" altLang="el-GR" sz="1000">
                <a:solidFill>
                  <a:srgbClr val="0000FF"/>
                </a:solidFill>
                <a:latin typeface="Times New Roman" panose="02020603050405020304" pitchFamily="18" charset="0"/>
              </a:endParaRPr>
            </a:p>
            <a:p>
              <a:pPr eaLnBrk="1" fontAlgn="base" hangingPunct="1">
                <a:spcBef>
                  <a:spcPct val="0"/>
                </a:spcBef>
                <a:spcAft>
                  <a:spcPct val="0"/>
                </a:spcAft>
              </a:pPr>
              <a:endParaRPr lang="el-GR" altLang="el-GR" sz="1000">
                <a:solidFill>
                  <a:srgbClr val="0000FF"/>
                </a:solidFill>
                <a:latin typeface="Times New Roman" panose="02020603050405020304" pitchFamily="18" charset="0"/>
              </a:endParaRPr>
            </a:p>
            <a:p>
              <a:pPr eaLnBrk="1" fontAlgn="base" hangingPunct="1">
                <a:spcBef>
                  <a:spcPct val="0"/>
                </a:spcBef>
                <a:spcAft>
                  <a:spcPct val="0"/>
                </a:spcAft>
              </a:pPr>
              <a:endParaRPr lang="el-GR" altLang="el-GR" sz="1000">
                <a:solidFill>
                  <a:srgbClr val="0000FF"/>
                </a:solidFill>
                <a:latin typeface="Times New Roman" panose="02020603050405020304" pitchFamily="18" charset="0"/>
              </a:endParaRPr>
            </a:p>
            <a:p>
              <a:pPr eaLnBrk="1" fontAlgn="base" hangingPunct="1">
                <a:spcBef>
                  <a:spcPct val="0"/>
                </a:spcBef>
                <a:spcAft>
                  <a:spcPct val="0"/>
                </a:spcAft>
              </a:pPr>
              <a:endParaRPr lang="el-GR" altLang="el-GR" sz="1000">
                <a:solidFill>
                  <a:srgbClr val="0000FF"/>
                </a:solidFill>
                <a:latin typeface="Times New Roman" panose="02020603050405020304" pitchFamily="18" charset="0"/>
              </a:endParaRPr>
            </a:p>
            <a:p>
              <a:pPr eaLnBrk="1" fontAlgn="base" hangingPunct="1">
                <a:spcBef>
                  <a:spcPct val="0"/>
                </a:spcBef>
                <a:spcAft>
                  <a:spcPct val="0"/>
                </a:spcAft>
              </a:pPr>
              <a:endParaRPr lang="el-GR" altLang="el-GR" sz="1000">
                <a:solidFill>
                  <a:srgbClr val="0000FF"/>
                </a:solidFill>
                <a:latin typeface="Times New Roman" panose="02020603050405020304" pitchFamily="18" charset="0"/>
              </a:endParaRPr>
            </a:p>
            <a:p>
              <a:pPr eaLnBrk="1" fontAlgn="base" hangingPunct="1">
                <a:spcBef>
                  <a:spcPct val="0"/>
                </a:spcBef>
                <a:spcAft>
                  <a:spcPct val="0"/>
                </a:spcAft>
              </a:pPr>
              <a:endParaRPr lang="en-US" altLang="el-GR" sz="1600">
                <a:solidFill>
                  <a:srgbClr val="000000"/>
                </a:solidFill>
              </a:endParaRPr>
            </a:p>
          </p:txBody>
        </p:sp>
        <p:sp>
          <p:nvSpPr>
            <p:cNvPr id="132103" name="Text Box 8">
              <a:extLst>
                <a:ext uri="{FF2B5EF4-FFF2-40B4-BE49-F238E27FC236}">
                  <a16:creationId xmlns:a16="http://schemas.microsoft.com/office/drawing/2014/main" id="{2D47BFA1-F0FE-4B6F-9F68-E68921BF0095}"/>
                </a:ext>
              </a:extLst>
            </p:cNvPr>
            <p:cNvSpPr txBox="1">
              <a:spLocks noChangeArrowheads="1"/>
            </p:cNvSpPr>
            <p:nvPr/>
          </p:nvSpPr>
          <p:spPr bwMode="auto">
            <a:xfrm>
              <a:off x="3107" y="709"/>
              <a:ext cx="307" cy="1278"/>
            </a:xfrm>
            <a:prstGeom prst="rect">
              <a:avLst/>
            </a:prstGeom>
            <a:solidFill>
              <a:srgbClr val="F6D9C5"/>
            </a:solidFill>
            <a:ln w="9525">
              <a:miter lim="800000"/>
              <a:headEnd/>
              <a:tailEnd/>
            </a:ln>
            <a:scene3d>
              <a:camera prst="legacyObliqueBottomLeft"/>
              <a:lightRig rig="legacyFlat3" dir="t"/>
            </a:scene3d>
            <a:sp3d extrusionH="430200" prstMaterial="legacyMatte">
              <a:bevelT w="13500" h="13500" prst="angle"/>
              <a:bevelB w="13500" h="13500" prst="angle"/>
              <a:extrusionClr>
                <a:srgbClr val="F6D9C5"/>
              </a:extrusionClr>
              <a:contourClr>
                <a:srgbClr val="F6D9C5"/>
              </a:contourClr>
            </a:sp3d>
          </p:spPr>
          <p:txBody>
            <a:bodyP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l-GR" altLang="el-GR" sz="1400">
                  <a:solidFill>
                    <a:srgbClr val="0000FF"/>
                  </a:solidFill>
                </a:rPr>
                <a:t>Ε</a:t>
              </a:r>
            </a:p>
            <a:p>
              <a:pPr eaLnBrk="1" fontAlgn="base" hangingPunct="1">
                <a:spcBef>
                  <a:spcPct val="0"/>
                </a:spcBef>
                <a:spcAft>
                  <a:spcPct val="0"/>
                </a:spcAft>
              </a:pPr>
              <a:r>
                <a:rPr lang="el-GR" altLang="el-GR" sz="1400">
                  <a:solidFill>
                    <a:srgbClr val="0000FF"/>
                  </a:solidFill>
                </a:rPr>
                <a:t>Ν</a:t>
              </a:r>
            </a:p>
            <a:p>
              <a:pPr eaLnBrk="1" fontAlgn="base" hangingPunct="1">
                <a:spcBef>
                  <a:spcPct val="0"/>
                </a:spcBef>
                <a:spcAft>
                  <a:spcPct val="0"/>
                </a:spcAft>
              </a:pPr>
              <a:r>
                <a:rPr lang="el-GR" altLang="el-GR" sz="1400">
                  <a:solidFill>
                    <a:srgbClr val="0000FF"/>
                  </a:solidFill>
                </a:rPr>
                <a:t>Ω</a:t>
              </a:r>
            </a:p>
            <a:p>
              <a:pPr eaLnBrk="1" fontAlgn="base" hangingPunct="1">
                <a:spcBef>
                  <a:spcPct val="0"/>
                </a:spcBef>
                <a:spcAft>
                  <a:spcPct val="0"/>
                </a:spcAft>
              </a:pPr>
              <a:r>
                <a:rPr lang="el-GR" altLang="el-GR" sz="1400">
                  <a:solidFill>
                    <a:srgbClr val="0000FF"/>
                  </a:solidFill>
                </a:rPr>
                <a:t>Σ</a:t>
              </a:r>
            </a:p>
            <a:p>
              <a:pPr eaLnBrk="1" fontAlgn="base" hangingPunct="1">
                <a:spcBef>
                  <a:spcPct val="0"/>
                </a:spcBef>
                <a:spcAft>
                  <a:spcPct val="0"/>
                </a:spcAft>
              </a:pPr>
              <a:r>
                <a:rPr lang="el-GR" altLang="el-GR" sz="1400">
                  <a:solidFill>
                    <a:srgbClr val="0000FF"/>
                  </a:solidFill>
                </a:rPr>
                <a:t>Ε</a:t>
              </a:r>
            </a:p>
            <a:p>
              <a:pPr eaLnBrk="1" fontAlgn="base" hangingPunct="1">
                <a:spcBef>
                  <a:spcPct val="0"/>
                </a:spcBef>
                <a:spcAft>
                  <a:spcPct val="0"/>
                </a:spcAft>
              </a:pPr>
              <a:r>
                <a:rPr lang="el-GR" altLang="el-GR" sz="1400">
                  <a:solidFill>
                    <a:srgbClr val="0000FF"/>
                  </a:solidFill>
                </a:rPr>
                <a:t>Ι</a:t>
              </a:r>
            </a:p>
            <a:p>
              <a:pPr eaLnBrk="1" fontAlgn="base" hangingPunct="1">
                <a:spcBef>
                  <a:spcPct val="0"/>
                </a:spcBef>
                <a:spcAft>
                  <a:spcPct val="0"/>
                </a:spcAft>
              </a:pPr>
              <a:r>
                <a:rPr lang="el-GR" altLang="el-GR" sz="1400">
                  <a:solidFill>
                    <a:srgbClr val="0000FF"/>
                  </a:solidFill>
                </a:rPr>
                <a:t>Σ</a:t>
              </a:r>
              <a:endParaRPr lang="el-GR" altLang="el-GR" sz="1400">
                <a:solidFill>
                  <a:srgbClr val="000000"/>
                </a:solidFill>
                <a:latin typeface="Times New Roman" panose="02020603050405020304" pitchFamily="18" charset="0"/>
              </a:endParaRPr>
            </a:p>
            <a:p>
              <a:pPr eaLnBrk="1" fontAlgn="base" hangingPunct="1">
                <a:spcBef>
                  <a:spcPct val="0"/>
                </a:spcBef>
                <a:spcAft>
                  <a:spcPct val="0"/>
                </a:spcAft>
              </a:pPr>
              <a:endParaRPr lang="el-GR" altLang="el-GR">
                <a:solidFill>
                  <a:srgbClr val="000000"/>
                </a:solidFill>
                <a:latin typeface="Times New Roman" panose="02020603050405020304" pitchFamily="18" charset="0"/>
              </a:endParaRPr>
            </a:p>
            <a:p>
              <a:pPr eaLnBrk="1" fontAlgn="base" hangingPunct="1">
                <a:spcBef>
                  <a:spcPct val="0"/>
                </a:spcBef>
                <a:spcAft>
                  <a:spcPct val="0"/>
                </a:spcAft>
              </a:pPr>
              <a:endParaRPr lang="el-GR" altLang="el-GR">
                <a:solidFill>
                  <a:srgbClr val="000000"/>
                </a:solidFill>
                <a:latin typeface="Times New Roman" panose="02020603050405020304" pitchFamily="18" charset="0"/>
              </a:endParaRPr>
            </a:p>
            <a:p>
              <a:pPr eaLnBrk="1" fontAlgn="base" hangingPunct="1">
                <a:spcBef>
                  <a:spcPct val="0"/>
                </a:spcBef>
                <a:spcAft>
                  <a:spcPct val="0"/>
                </a:spcAft>
              </a:pPr>
              <a:endParaRPr lang="en-US" altLang="el-GR" sz="1600">
                <a:solidFill>
                  <a:srgbClr val="000000"/>
                </a:solidFill>
              </a:endParaRPr>
            </a:p>
          </p:txBody>
        </p:sp>
        <p:sp>
          <p:nvSpPr>
            <p:cNvPr id="132104" name="Text Box 9">
              <a:extLst>
                <a:ext uri="{FF2B5EF4-FFF2-40B4-BE49-F238E27FC236}">
                  <a16:creationId xmlns:a16="http://schemas.microsoft.com/office/drawing/2014/main" id="{0E945113-4FCF-403E-AD23-31E8FE53303B}"/>
                </a:ext>
              </a:extLst>
            </p:cNvPr>
            <p:cNvSpPr txBox="1">
              <a:spLocks noChangeArrowheads="1"/>
            </p:cNvSpPr>
            <p:nvPr/>
          </p:nvSpPr>
          <p:spPr bwMode="auto">
            <a:xfrm>
              <a:off x="1746" y="663"/>
              <a:ext cx="318" cy="1452"/>
            </a:xfrm>
            <a:prstGeom prst="rect">
              <a:avLst/>
            </a:prstGeom>
            <a:solidFill>
              <a:srgbClr val="F6D9C5"/>
            </a:solidFill>
            <a:ln w="9525">
              <a:miter lim="800000"/>
              <a:headEnd/>
              <a:tailEnd/>
            </a:ln>
            <a:scene3d>
              <a:camera prst="legacyObliqueBottomLeft"/>
              <a:lightRig rig="legacyFlat3" dir="t"/>
            </a:scene3d>
            <a:sp3d extrusionH="430200" prstMaterial="legacyMatte">
              <a:bevelT w="13500" h="13500" prst="angle"/>
              <a:bevelB w="13500" h="13500" prst="angle"/>
              <a:extrusionClr>
                <a:srgbClr val="F6D9C5"/>
              </a:extrusionClr>
              <a:contourClr>
                <a:srgbClr val="F6D9C5"/>
              </a:contourClr>
            </a:sp3d>
          </p:spPr>
          <p:txBody>
            <a:bodyP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l-GR" altLang="el-GR" sz="1400">
                  <a:solidFill>
                    <a:srgbClr val="0000FF"/>
                  </a:solidFill>
                </a:rPr>
                <a:t>Σ</a:t>
              </a:r>
            </a:p>
            <a:p>
              <a:pPr eaLnBrk="1" fontAlgn="base" hangingPunct="1">
                <a:spcBef>
                  <a:spcPct val="0"/>
                </a:spcBef>
                <a:spcAft>
                  <a:spcPct val="0"/>
                </a:spcAft>
              </a:pPr>
              <a:r>
                <a:rPr lang="el-GR" altLang="el-GR" sz="1400">
                  <a:solidFill>
                    <a:srgbClr val="0000FF"/>
                  </a:solidFill>
                </a:rPr>
                <a:t>Τ</a:t>
              </a:r>
            </a:p>
            <a:p>
              <a:pPr eaLnBrk="1" fontAlgn="base" hangingPunct="1">
                <a:spcBef>
                  <a:spcPct val="0"/>
                </a:spcBef>
                <a:spcAft>
                  <a:spcPct val="0"/>
                </a:spcAft>
              </a:pPr>
              <a:r>
                <a:rPr lang="el-GR" altLang="el-GR" sz="1400">
                  <a:solidFill>
                    <a:srgbClr val="0000FF"/>
                  </a:solidFill>
                </a:rPr>
                <a:t>Ο</a:t>
              </a:r>
            </a:p>
            <a:p>
              <a:pPr eaLnBrk="1" fontAlgn="base" hangingPunct="1">
                <a:spcBef>
                  <a:spcPct val="0"/>
                </a:spcBef>
                <a:spcAft>
                  <a:spcPct val="0"/>
                </a:spcAft>
              </a:pPr>
              <a:r>
                <a:rPr lang="el-GR" altLang="el-GR" sz="1400">
                  <a:solidFill>
                    <a:srgbClr val="0000FF"/>
                  </a:solidFill>
                </a:rPr>
                <a:t>Ι</a:t>
              </a:r>
            </a:p>
            <a:p>
              <a:pPr eaLnBrk="1" fontAlgn="base" hangingPunct="1">
                <a:spcBef>
                  <a:spcPct val="0"/>
                </a:spcBef>
                <a:spcAft>
                  <a:spcPct val="0"/>
                </a:spcAft>
              </a:pPr>
              <a:r>
                <a:rPr lang="el-GR" altLang="el-GR" sz="1400">
                  <a:solidFill>
                    <a:srgbClr val="0000FF"/>
                  </a:solidFill>
                </a:rPr>
                <a:t>Χ</a:t>
              </a:r>
            </a:p>
            <a:p>
              <a:pPr eaLnBrk="1" fontAlgn="base" hangingPunct="1">
                <a:spcBef>
                  <a:spcPct val="0"/>
                </a:spcBef>
                <a:spcAft>
                  <a:spcPct val="0"/>
                </a:spcAft>
              </a:pPr>
              <a:r>
                <a:rPr lang="el-GR" altLang="el-GR" sz="1400">
                  <a:solidFill>
                    <a:srgbClr val="0000FF"/>
                  </a:solidFill>
                </a:rPr>
                <a:t>Ε</a:t>
              </a:r>
            </a:p>
            <a:p>
              <a:pPr eaLnBrk="1" fontAlgn="base" hangingPunct="1">
                <a:spcBef>
                  <a:spcPct val="0"/>
                </a:spcBef>
                <a:spcAft>
                  <a:spcPct val="0"/>
                </a:spcAft>
              </a:pPr>
              <a:r>
                <a:rPr lang="el-GR" altLang="el-GR" sz="1400">
                  <a:solidFill>
                    <a:srgbClr val="0000FF"/>
                  </a:solidFill>
                </a:rPr>
                <a:t>Ι</a:t>
              </a:r>
            </a:p>
            <a:p>
              <a:pPr eaLnBrk="1" fontAlgn="base" hangingPunct="1">
                <a:spcBef>
                  <a:spcPct val="0"/>
                </a:spcBef>
                <a:spcAft>
                  <a:spcPct val="0"/>
                </a:spcAft>
              </a:pPr>
              <a:r>
                <a:rPr lang="el-GR" altLang="el-GR" sz="1400">
                  <a:solidFill>
                    <a:srgbClr val="0000FF"/>
                  </a:solidFill>
                </a:rPr>
                <a:t>Α</a:t>
              </a:r>
              <a:endParaRPr lang="el-GR" altLang="el-GR" sz="1400">
                <a:solidFill>
                  <a:srgbClr val="000000"/>
                </a:solidFill>
                <a:latin typeface="Times New Roman" panose="02020603050405020304" pitchFamily="18" charset="0"/>
              </a:endParaRPr>
            </a:p>
            <a:p>
              <a:pPr eaLnBrk="1" fontAlgn="base" hangingPunct="1">
                <a:spcBef>
                  <a:spcPct val="0"/>
                </a:spcBef>
                <a:spcAft>
                  <a:spcPct val="0"/>
                </a:spcAft>
              </a:pPr>
              <a:endParaRPr lang="el-GR" altLang="el-GR" sz="1400">
                <a:solidFill>
                  <a:srgbClr val="000000"/>
                </a:solidFill>
                <a:latin typeface="Times New Roman" panose="02020603050405020304" pitchFamily="18" charset="0"/>
              </a:endParaRPr>
            </a:p>
            <a:p>
              <a:pPr eaLnBrk="1" fontAlgn="base" hangingPunct="1">
                <a:spcBef>
                  <a:spcPct val="0"/>
                </a:spcBef>
                <a:spcAft>
                  <a:spcPct val="0"/>
                </a:spcAft>
              </a:pPr>
              <a:endParaRPr lang="el-GR" altLang="el-GR">
                <a:solidFill>
                  <a:srgbClr val="000000"/>
                </a:solidFill>
              </a:endParaRPr>
            </a:p>
            <a:p>
              <a:pPr eaLnBrk="1" fontAlgn="base" hangingPunct="1">
                <a:spcBef>
                  <a:spcPct val="0"/>
                </a:spcBef>
                <a:spcAft>
                  <a:spcPct val="0"/>
                </a:spcAft>
              </a:pPr>
              <a:endParaRPr lang="en-US" altLang="el-GR" sz="1600">
                <a:solidFill>
                  <a:srgbClr val="000000"/>
                </a:solidFill>
              </a:endParaRPr>
            </a:p>
          </p:txBody>
        </p:sp>
        <p:sp>
          <p:nvSpPr>
            <p:cNvPr id="132105" name="Text Box 10">
              <a:extLst>
                <a:ext uri="{FF2B5EF4-FFF2-40B4-BE49-F238E27FC236}">
                  <a16:creationId xmlns:a16="http://schemas.microsoft.com/office/drawing/2014/main" id="{142B5F74-59FB-419D-8845-798C36F458FB}"/>
                </a:ext>
              </a:extLst>
            </p:cNvPr>
            <p:cNvSpPr txBox="1">
              <a:spLocks noChangeArrowheads="1"/>
            </p:cNvSpPr>
            <p:nvPr/>
          </p:nvSpPr>
          <p:spPr bwMode="auto">
            <a:xfrm>
              <a:off x="1746" y="2704"/>
              <a:ext cx="342" cy="1295"/>
            </a:xfrm>
            <a:prstGeom prst="rect">
              <a:avLst/>
            </a:prstGeom>
            <a:solidFill>
              <a:srgbClr val="F6D9C5"/>
            </a:solidFill>
            <a:ln w="9525">
              <a:miter lim="800000"/>
              <a:headEnd/>
              <a:tailEnd/>
            </a:ln>
            <a:scene3d>
              <a:camera prst="legacyObliqueBottomLeft"/>
              <a:lightRig rig="legacyFlat3" dir="t"/>
            </a:scene3d>
            <a:sp3d extrusionH="430200" prstMaterial="legacyMatte">
              <a:bevelT w="13500" h="13500" prst="angle"/>
              <a:bevelB w="13500" h="13500" prst="angle"/>
              <a:extrusionClr>
                <a:srgbClr val="F6D9C5"/>
              </a:extrusionClr>
              <a:contourClr>
                <a:srgbClr val="F6D9C5"/>
              </a:contourClr>
            </a:sp3d>
          </p:spPr>
          <p:txBody>
            <a:bodyP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l-GR" altLang="el-GR" sz="1200">
                <a:solidFill>
                  <a:srgbClr val="0000FF"/>
                </a:solidFill>
              </a:endParaRPr>
            </a:p>
            <a:p>
              <a:pPr eaLnBrk="1" fontAlgn="base" hangingPunct="1">
                <a:spcBef>
                  <a:spcPct val="0"/>
                </a:spcBef>
                <a:spcAft>
                  <a:spcPct val="0"/>
                </a:spcAft>
              </a:pPr>
              <a:r>
                <a:rPr lang="el-GR" altLang="el-GR">
                  <a:solidFill>
                    <a:srgbClr val="0000FF"/>
                  </a:solidFill>
                </a:rPr>
                <a:t>Α</a:t>
              </a:r>
            </a:p>
            <a:p>
              <a:pPr eaLnBrk="1" fontAlgn="base" hangingPunct="1">
                <a:spcBef>
                  <a:spcPct val="0"/>
                </a:spcBef>
                <a:spcAft>
                  <a:spcPct val="0"/>
                </a:spcAft>
              </a:pPr>
              <a:r>
                <a:rPr lang="el-GR" altLang="el-GR">
                  <a:solidFill>
                    <a:srgbClr val="0000FF"/>
                  </a:solidFill>
                </a:rPr>
                <a:t>Τ</a:t>
              </a:r>
            </a:p>
            <a:p>
              <a:pPr eaLnBrk="1" fontAlgn="base" hangingPunct="1">
                <a:spcBef>
                  <a:spcPct val="0"/>
                </a:spcBef>
                <a:spcAft>
                  <a:spcPct val="0"/>
                </a:spcAft>
              </a:pPr>
              <a:r>
                <a:rPr lang="el-GR" altLang="el-GR">
                  <a:solidFill>
                    <a:srgbClr val="0000FF"/>
                  </a:solidFill>
                </a:rPr>
                <a:t>Ο</a:t>
              </a:r>
            </a:p>
            <a:p>
              <a:pPr eaLnBrk="1" fontAlgn="base" hangingPunct="1">
                <a:spcBef>
                  <a:spcPct val="0"/>
                </a:spcBef>
                <a:spcAft>
                  <a:spcPct val="0"/>
                </a:spcAft>
              </a:pPr>
              <a:r>
                <a:rPr lang="el-GR" altLang="el-GR">
                  <a:solidFill>
                    <a:srgbClr val="0000FF"/>
                  </a:solidFill>
                </a:rPr>
                <a:t>Μ</a:t>
              </a:r>
            </a:p>
            <a:p>
              <a:pPr eaLnBrk="1" fontAlgn="base" hangingPunct="1">
                <a:spcBef>
                  <a:spcPct val="0"/>
                </a:spcBef>
                <a:spcAft>
                  <a:spcPct val="0"/>
                </a:spcAft>
              </a:pPr>
              <a:r>
                <a:rPr lang="el-GR" altLang="el-GR">
                  <a:solidFill>
                    <a:srgbClr val="0000FF"/>
                  </a:solidFill>
                </a:rPr>
                <a:t>Α</a:t>
              </a:r>
              <a:endParaRPr lang="el-GR" altLang="el-GR">
                <a:solidFill>
                  <a:srgbClr val="000000"/>
                </a:solidFill>
                <a:latin typeface="Times New Roman" panose="02020603050405020304" pitchFamily="18" charset="0"/>
              </a:endParaRPr>
            </a:p>
            <a:p>
              <a:pPr eaLnBrk="1" fontAlgn="base" hangingPunct="1">
                <a:spcBef>
                  <a:spcPct val="0"/>
                </a:spcBef>
                <a:spcAft>
                  <a:spcPct val="0"/>
                </a:spcAft>
              </a:pPr>
              <a:endParaRPr lang="el-GR" altLang="el-GR">
                <a:solidFill>
                  <a:srgbClr val="000000"/>
                </a:solidFill>
                <a:latin typeface="Times New Roman" panose="02020603050405020304" pitchFamily="18" charset="0"/>
              </a:endParaRPr>
            </a:p>
            <a:p>
              <a:pPr eaLnBrk="1" fontAlgn="base" hangingPunct="1">
                <a:spcBef>
                  <a:spcPct val="0"/>
                </a:spcBef>
                <a:spcAft>
                  <a:spcPct val="0"/>
                </a:spcAft>
              </a:pPr>
              <a:endParaRPr lang="el-GR" altLang="el-GR">
                <a:solidFill>
                  <a:srgbClr val="000000"/>
                </a:solidFill>
              </a:endParaRPr>
            </a:p>
            <a:p>
              <a:pPr eaLnBrk="1" fontAlgn="base" hangingPunct="1">
                <a:spcBef>
                  <a:spcPct val="0"/>
                </a:spcBef>
                <a:spcAft>
                  <a:spcPct val="0"/>
                </a:spcAft>
              </a:pPr>
              <a:endParaRPr lang="en-US" altLang="el-GR">
                <a:solidFill>
                  <a:srgbClr val="000000"/>
                </a:solidFill>
              </a:endParaRPr>
            </a:p>
          </p:txBody>
        </p:sp>
        <p:sp>
          <p:nvSpPr>
            <p:cNvPr id="132106" name="Text Box 11">
              <a:extLst>
                <a:ext uri="{FF2B5EF4-FFF2-40B4-BE49-F238E27FC236}">
                  <a16:creationId xmlns:a16="http://schemas.microsoft.com/office/drawing/2014/main" id="{C5B08ECF-314B-4E5A-A021-DA823B471074}"/>
                </a:ext>
              </a:extLst>
            </p:cNvPr>
            <p:cNvSpPr txBox="1">
              <a:spLocks noChangeArrowheads="1"/>
            </p:cNvSpPr>
            <p:nvPr/>
          </p:nvSpPr>
          <p:spPr bwMode="auto">
            <a:xfrm>
              <a:off x="3107" y="2614"/>
              <a:ext cx="272" cy="1406"/>
            </a:xfrm>
            <a:prstGeom prst="rect">
              <a:avLst/>
            </a:prstGeom>
            <a:solidFill>
              <a:srgbClr val="F6D9C5"/>
            </a:solidFill>
            <a:ln w="9525">
              <a:miter lim="800000"/>
              <a:headEnd/>
              <a:tailEnd/>
            </a:ln>
            <a:scene3d>
              <a:camera prst="legacyObliqueBottomLeft"/>
              <a:lightRig rig="legacyFlat3" dir="t"/>
            </a:scene3d>
            <a:sp3d extrusionH="430200" prstMaterial="legacyMatte">
              <a:bevelT w="13500" h="13500" prst="angle"/>
              <a:bevelB w="13500" h="13500" prst="angle"/>
              <a:extrusionClr>
                <a:srgbClr val="F6D9C5"/>
              </a:extrusionClr>
              <a:contourClr>
                <a:srgbClr val="F6D9C5"/>
              </a:contourClr>
            </a:sp3d>
          </p:spPr>
          <p:txBody>
            <a:bodyP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l-GR" altLang="el-GR" sz="1200">
                <a:solidFill>
                  <a:srgbClr val="0000FF"/>
                </a:solidFill>
              </a:endParaRPr>
            </a:p>
            <a:p>
              <a:pPr eaLnBrk="1" fontAlgn="base" hangingPunct="1">
                <a:spcBef>
                  <a:spcPct val="0"/>
                </a:spcBef>
                <a:spcAft>
                  <a:spcPct val="0"/>
                </a:spcAft>
              </a:pPr>
              <a:r>
                <a:rPr lang="el-GR" altLang="el-GR">
                  <a:solidFill>
                    <a:srgbClr val="0000FF"/>
                  </a:solidFill>
                </a:rPr>
                <a:t>Μ</a:t>
              </a:r>
            </a:p>
            <a:p>
              <a:pPr eaLnBrk="1" fontAlgn="base" hangingPunct="1">
                <a:spcBef>
                  <a:spcPct val="0"/>
                </a:spcBef>
                <a:spcAft>
                  <a:spcPct val="0"/>
                </a:spcAft>
              </a:pPr>
              <a:r>
                <a:rPr lang="el-GR" altLang="el-GR">
                  <a:solidFill>
                    <a:srgbClr val="0000FF"/>
                  </a:solidFill>
                </a:rPr>
                <a:t>Ο</a:t>
              </a:r>
            </a:p>
            <a:p>
              <a:pPr eaLnBrk="1" fontAlgn="base" hangingPunct="1">
                <a:spcBef>
                  <a:spcPct val="0"/>
                </a:spcBef>
                <a:spcAft>
                  <a:spcPct val="0"/>
                </a:spcAft>
              </a:pPr>
              <a:r>
                <a:rPr lang="el-GR" altLang="el-GR">
                  <a:solidFill>
                    <a:srgbClr val="0000FF"/>
                  </a:solidFill>
                </a:rPr>
                <a:t>Ρ</a:t>
              </a:r>
            </a:p>
            <a:p>
              <a:pPr eaLnBrk="1" fontAlgn="base" hangingPunct="1">
                <a:spcBef>
                  <a:spcPct val="0"/>
                </a:spcBef>
                <a:spcAft>
                  <a:spcPct val="0"/>
                </a:spcAft>
              </a:pPr>
              <a:r>
                <a:rPr lang="el-GR" altLang="el-GR">
                  <a:solidFill>
                    <a:srgbClr val="0000FF"/>
                  </a:solidFill>
                </a:rPr>
                <a:t>Ι</a:t>
              </a:r>
            </a:p>
            <a:p>
              <a:pPr eaLnBrk="1" fontAlgn="base" hangingPunct="1">
                <a:spcBef>
                  <a:spcPct val="0"/>
                </a:spcBef>
                <a:spcAft>
                  <a:spcPct val="0"/>
                </a:spcAft>
              </a:pPr>
              <a:r>
                <a:rPr lang="el-GR" altLang="el-GR">
                  <a:solidFill>
                    <a:srgbClr val="0000FF"/>
                  </a:solidFill>
                </a:rPr>
                <a:t>Α</a:t>
              </a:r>
              <a:endParaRPr lang="el-GR" altLang="el-GR">
                <a:solidFill>
                  <a:srgbClr val="000000"/>
                </a:solidFill>
                <a:latin typeface="Times New Roman" panose="02020603050405020304" pitchFamily="18" charset="0"/>
              </a:endParaRPr>
            </a:p>
            <a:p>
              <a:pPr eaLnBrk="1" fontAlgn="base" hangingPunct="1">
                <a:spcBef>
                  <a:spcPct val="0"/>
                </a:spcBef>
                <a:spcAft>
                  <a:spcPct val="0"/>
                </a:spcAft>
              </a:pPr>
              <a:endParaRPr lang="el-GR" altLang="el-GR">
                <a:solidFill>
                  <a:srgbClr val="000000"/>
                </a:solidFill>
                <a:latin typeface="Times New Roman" panose="02020603050405020304" pitchFamily="18" charset="0"/>
              </a:endParaRPr>
            </a:p>
            <a:p>
              <a:pPr eaLnBrk="1" fontAlgn="base" hangingPunct="1">
                <a:spcBef>
                  <a:spcPct val="0"/>
                </a:spcBef>
                <a:spcAft>
                  <a:spcPct val="0"/>
                </a:spcAft>
              </a:pPr>
              <a:endParaRPr lang="el-GR" altLang="el-GR">
                <a:solidFill>
                  <a:srgbClr val="000000"/>
                </a:solidFill>
              </a:endParaRPr>
            </a:p>
            <a:p>
              <a:pPr eaLnBrk="1" fontAlgn="base" hangingPunct="1">
                <a:spcBef>
                  <a:spcPct val="0"/>
                </a:spcBef>
                <a:spcAft>
                  <a:spcPct val="0"/>
                </a:spcAft>
              </a:pPr>
              <a:endParaRPr lang="en-US" altLang="el-GR" sz="1600">
                <a:solidFill>
                  <a:srgbClr val="000000"/>
                </a:solidFill>
              </a:endParaRPr>
            </a:p>
          </p:txBody>
        </p:sp>
        <p:sp>
          <p:nvSpPr>
            <p:cNvPr id="132107" name="AutoShape 12">
              <a:extLst>
                <a:ext uri="{FF2B5EF4-FFF2-40B4-BE49-F238E27FC236}">
                  <a16:creationId xmlns:a16="http://schemas.microsoft.com/office/drawing/2014/main" id="{FDD73D96-A8FA-474A-B8C9-09A17038A7F2}"/>
                </a:ext>
              </a:extLst>
            </p:cNvPr>
            <p:cNvSpPr>
              <a:spLocks noChangeArrowheads="1"/>
            </p:cNvSpPr>
            <p:nvPr/>
          </p:nvSpPr>
          <p:spPr bwMode="auto">
            <a:xfrm>
              <a:off x="2269" y="1240"/>
              <a:ext cx="555" cy="133"/>
            </a:xfrm>
            <a:prstGeom prst="rightArrow">
              <a:avLst>
                <a:gd name="adj1" fmla="val 50000"/>
                <a:gd name="adj2" fmla="val 104323"/>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l-GR" altLang="el-GR">
                <a:solidFill>
                  <a:srgbClr val="000000"/>
                </a:solidFill>
              </a:endParaRPr>
            </a:p>
          </p:txBody>
        </p:sp>
        <p:sp>
          <p:nvSpPr>
            <p:cNvPr id="132108" name="AutoShape 13">
              <a:extLst>
                <a:ext uri="{FF2B5EF4-FFF2-40B4-BE49-F238E27FC236}">
                  <a16:creationId xmlns:a16="http://schemas.microsoft.com/office/drawing/2014/main" id="{7873642E-1ECA-414B-B0D9-64F2A40EA15C}"/>
                </a:ext>
              </a:extLst>
            </p:cNvPr>
            <p:cNvSpPr>
              <a:spLocks noChangeArrowheads="1"/>
            </p:cNvSpPr>
            <p:nvPr/>
          </p:nvSpPr>
          <p:spPr bwMode="auto">
            <a:xfrm>
              <a:off x="2290" y="3249"/>
              <a:ext cx="555" cy="133"/>
            </a:xfrm>
            <a:prstGeom prst="rightArrow">
              <a:avLst>
                <a:gd name="adj1" fmla="val 50000"/>
                <a:gd name="adj2" fmla="val 104323"/>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l-GR" altLang="el-GR">
                <a:solidFill>
                  <a:srgbClr val="000000"/>
                </a:solidFill>
              </a:endParaRPr>
            </a:p>
          </p:txBody>
        </p:sp>
        <p:sp>
          <p:nvSpPr>
            <p:cNvPr id="132109" name="AutoShape 14">
              <a:extLst>
                <a:ext uri="{FF2B5EF4-FFF2-40B4-BE49-F238E27FC236}">
                  <a16:creationId xmlns:a16="http://schemas.microsoft.com/office/drawing/2014/main" id="{C686D002-05AD-425A-A10B-1B39BC534754}"/>
                </a:ext>
              </a:extLst>
            </p:cNvPr>
            <p:cNvSpPr>
              <a:spLocks noChangeArrowheads="1"/>
            </p:cNvSpPr>
            <p:nvPr/>
          </p:nvSpPr>
          <p:spPr bwMode="auto">
            <a:xfrm>
              <a:off x="1791" y="2251"/>
              <a:ext cx="140" cy="331"/>
            </a:xfrm>
            <a:prstGeom prst="downArrow">
              <a:avLst>
                <a:gd name="adj1" fmla="val 50000"/>
                <a:gd name="adj2" fmla="val 5910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l-GR" altLang="el-GR">
                <a:solidFill>
                  <a:srgbClr val="000000"/>
                </a:solidFill>
              </a:endParaRPr>
            </a:p>
          </p:txBody>
        </p:sp>
        <p:sp>
          <p:nvSpPr>
            <p:cNvPr id="132110" name="AutoShape 15">
              <a:extLst>
                <a:ext uri="{FF2B5EF4-FFF2-40B4-BE49-F238E27FC236}">
                  <a16:creationId xmlns:a16="http://schemas.microsoft.com/office/drawing/2014/main" id="{0183257F-DE24-44CB-9602-50B697F50061}"/>
                </a:ext>
              </a:extLst>
            </p:cNvPr>
            <p:cNvSpPr>
              <a:spLocks noChangeArrowheads="1"/>
            </p:cNvSpPr>
            <p:nvPr/>
          </p:nvSpPr>
          <p:spPr bwMode="auto">
            <a:xfrm>
              <a:off x="3152" y="2160"/>
              <a:ext cx="140" cy="331"/>
            </a:xfrm>
            <a:prstGeom prst="downArrow">
              <a:avLst>
                <a:gd name="adj1" fmla="val 50000"/>
                <a:gd name="adj2" fmla="val 5910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l-GR" altLang="el-GR">
                <a:solidFill>
                  <a:srgbClr val="000000"/>
                </a:solidFill>
              </a:endParaRPr>
            </a:p>
          </p:txBody>
        </p:sp>
      </p:grpSp>
      <p:sp>
        <p:nvSpPr>
          <p:cNvPr id="119824" name="Rectangle 16">
            <a:extLst>
              <a:ext uri="{FF2B5EF4-FFF2-40B4-BE49-F238E27FC236}">
                <a16:creationId xmlns:a16="http://schemas.microsoft.com/office/drawing/2014/main" id="{D39D6982-3AAE-4A6C-A85C-AE11EB81C4D3}"/>
              </a:ext>
            </a:extLst>
          </p:cNvPr>
          <p:cNvSpPr>
            <a:spLocks noChangeArrowheads="1"/>
          </p:cNvSpPr>
          <p:nvPr/>
        </p:nvSpPr>
        <p:spPr bwMode="auto">
          <a:xfrm>
            <a:off x="2063751" y="5312481"/>
            <a:ext cx="82089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GB" altLang="el-GR" b="1">
                <a:solidFill>
                  <a:srgbClr val="000000"/>
                </a:solidFill>
                <a:cs typeface="Times New Roman" panose="02020603050405020304" pitchFamily="18" charset="0"/>
              </a:rPr>
              <a:t>Η σύνδεση αυτών των δύο τρόπων μέτρησης θα εξηγήσει καλύτερα τις έννοιες της </a:t>
            </a:r>
            <a:r>
              <a:rPr lang="en-GB" altLang="el-GR" b="1" i="1">
                <a:solidFill>
                  <a:srgbClr val="000000"/>
                </a:solidFill>
                <a:cs typeface="Times New Roman" panose="02020603050405020304" pitchFamily="18" charset="0"/>
              </a:rPr>
              <a:t>σχετικής ατομικής και μοριακής μάζας (ή ατομικού και μοριακού βάρους), </a:t>
            </a:r>
            <a:r>
              <a:rPr lang="en-GB" altLang="el-GR" b="1">
                <a:solidFill>
                  <a:srgbClr val="000000"/>
                </a:solidFill>
                <a:cs typeface="Times New Roman" panose="02020603050405020304" pitchFamily="18" charset="0"/>
              </a:rPr>
              <a:t>που είναι η βάση της στοιχειομετρίας και των στοιχειομετρικών υπολογισμών.</a:t>
            </a:r>
            <a:r>
              <a:rPr lang="en-US" altLang="el-GR" b="1">
                <a:solidFill>
                  <a:srgbClr val="000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9810"/>
                                        </p:tgtEl>
                                        <p:attrNameLst>
                                          <p:attrName>style.visibility</p:attrName>
                                        </p:attrNameLst>
                                      </p:cBhvr>
                                      <p:to>
                                        <p:strVal val="visible"/>
                                      </p:to>
                                    </p:set>
                                    <p:animEffect transition="in" filter="checkerboard(across)">
                                      <p:cBhvr>
                                        <p:cTn id="7" dur="500"/>
                                        <p:tgtEl>
                                          <p:spTgt spid="1198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19824"/>
                                        </p:tgtEl>
                                        <p:attrNameLst>
                                          <p:attrName>style.visibility</p:attrName>
                                        </p:attrNameLst>
                                      </p:cBhvr>
                                      <p:to>
                                        <p:strVal val="visible"/>
                                      </p:to>
                                    </p:set>
                                    <p:animEffect transition="in" filter="strips(downRight)">
                                      <p:cBhvr>
                                        <p:cTn id="12" dur="500"/>
                                        <p:tgtEl>
                                          <p:spTgt spid="1198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p:bldP spid="1198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DA90C3D2-FCE9-409C-BCEB-50AB4D3595C4}"/>
              </a:ext>
            </a:extLst>
          </p:cNvPr>
          <p:cNvSpPr>
            <a:spLocks noChangeArrowheads="1"/>
          </p:cNvSpPr>
          <p:nvPr/>
        </p:nvSpPr>
        <p:spPr bwMode="auto">
          <a:xfrm>
            <a:off x="1919289" y="253912"/>
            <a:ext cx="81375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GB" altLang="el-GR" sz="2400" b="1">
                <a:solidFill>
                  <a:srgbClr val="0000FF"/>
                </a:solidFill>
                <a:cs typeface="Times New Roman" panose="02020603050405020304" pitchFamily="18" charset="0"/>
              </a:rPr>
              <a:t>4.1 Βασικές έννοιες για τους χημικούς υπολογισμούς: σχετική ατομική μάζα, σχετική μοριακή μάζα, </a:t>
            </a:r>
            <a:r>
              <a:rPr lang="en-US" altLang="el-GR" sz="2400" b="1">
                <a:solidFill>
                  <a:srgbClr val="0000FF"/>
                </a:solidFill>
                <a:cs typeface="Times New Roman" panose="02020603050405020304" pitchFamily="18" charset="0"/>
              </a:rPr>
              <a:t>mol</a:t>
            </a:r>
            <a:r>
              <a:rPr lang="en-GB" altLang="el-GR" sz="2400" b="1">
                <a:solidFill>
                  <a:srgbClr val="0000FF"/>
                </a:solidFill>
                <a:cs typeface="Times New Roman" panose="02020603050405020304" pitchFamily="18" charset="0"/>
              </a:rPr>
              <a:t>, αριθμός </a:t>
            </a:r>
            <a:r>
              <a:rPr lang="en-US" altLang="el-GR" sz="2400" b="1">
                <a:solidFill>
                  <a:srgbClr val="0000FF"/>
                </a:solidFill>
                <a:cs typeface="Times New Roman" panose="02020603050405020304" pitchFamily="18" charset="0"/>
              </a:rPr>
              <a:t>Avogadro</a:t>
            </a:r>
            <a:r>
              <a:rPr lang="en-GB" altLang="el-GR" sz="2400" b="1">
                <a:solidFill>
                  <a:srgbClr val="0000FF"/>
                </a:solidFill>
                <a:cs typeface="Times New Roman" panose="02020603050405020304" pitchFamily="18" charset="0"/>
              </a:rPr>
              <a:t>,  γραμμομοριακός όγκος</a:t>
            </a:r>
            <a:r>
              <a:rPr lang="en-US" altLang="el-GR" sz="2400">
                <a:solidFill>
                  <a:srgbClr val="000000"/>
                </a:solidFill>
              </a:rPr>
              <a:t> </a:t>
            </a:r>
          </a:p>
        </p:txBody>
      </p:sp>
      <p:sp>
        <p:nvSpPr>
          <p:cNvPr id="120835" name="Rectangle 3">
            <a:extLst>
              <a:ext uri="{FF2B5EF4-FFF2-40B4-BE49-F238E27FC236}">
                <a16:creationId xmlns:a16="http://schemas.microsoft.com/office/drawing/2014/main" id="{F283FBA4-D868-4BEA-BD42-CF02D7D405C9}"/>
              </a:ext>
            </a:extLst>
          </p:cNvPr>
          <p:cNvSpPr>
            <a:spLocks noChangeArrowheads="1"/>
          </p:cNvSpPr>
          <p:nvPr/>
        </p:nvSpPr>
        <p:spPr bwMode="auto">
          <a:xfrm>
            <a:off x="2135189" y="1771007"/>
            <a:ext cx="67506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l-GR" sz="2400" b="1">
                <a:solidFill>
                  <a:srgbClr val="0033CC"/>
                </a:solidFill>
                <a:cs typeface="Times New Roman" panose="02020603050405020304" pitchFamily="18" charset="0"/>
              </a:rPr>
              <a:t>Σχετική ατομική μάζα - Σχετική μοριακή μάζα</a:t>
            </a:r>
            <a:r>
              <a:rPr lang="en-US" altLang="el-GR" sz="1600" b="1">
                <a:solidFill>
                  <a:srgbClr val="0033CC"/>
                </a:solidFill>
              </a:rPr>
              <a:t> </a:t>
            </a:r>
          </a:p>
        </p:txBody>
      </p:sp>
      <p:sp>
        <p:nvSpPr>
          <p:cNvPr id="120836" name="Rectangle 4">
            <a:extLst>
              <a:ext uri="{FF2B5EF4-FFF2-40B4-BE49-F238E27FC236}">
                <a16:creationId xmlns:a16="http://schemas.microsoft.com/office/drawing/2014/main" id="{47250822-E86F-45FD-88D9-54978BCE0EAF}"/>
              </a:ext>
            </a:extLst>
          </p:cNvPr>
          <p:cNvSpPr>
            <a:spLocks noChangeArrowheads="1"/>
          </p:cNvSpPr>
          <p:nvPr/>
        </p:nvSpPr>
        <p:spPr bwMode="auto">
          <a:xfrm>
            <a:off x="2063751" y="2488040"/>
            <a:ext cx="74644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l-GR" sz="2400" i="1">
                <a:solidFill>
                  <a:srgbClr val="000000"/>
                </a:solidFill>
                <a:cs typeface="Times New Roman" panose="02020603050405020304" pitchFamily="18" charset="0"/>
              </a:rPr>
              <a:t>Ατομική μονάδα μάζας (</a:t>
            </a:r>
            <a:r>
              <a:rPr lang="en-US" altLang="el-GR" sz="2400" i="1">
                <a:solidFill>
                  <a:srgbClr val="000000"/>
                </a:solidFill>
                <a:cs typeface="Times New Roman" panose="02020603050405020304" pitchFamily="18" charset="0"/>
              </a:rPr>
              <a:t>amu</a:t>
            </a:r>
            <a:r>
              <a:rPr lang="en-GB" altLang="el-GR" sz="2400" i="1">
                <a:solidFill>
                  <a:srgbClr val="000000"/>
                </a:solidFill>
                <a:cs typeface="Times New Roman" panose="02020603050405020304" pitchFamily="18" charset="0"/>
              </a:rPr>
              <a:t>) ορίζεται ως το 1/12 της μάζας του ατόμου του άνθρακα -12 (</a:t>
            </a:r>
            <a:r>
              <a:rPr lang="en-GB" altLang="el-GR" sz="2400" i="1" baseline="30000">
                <a:solidFill>
                  <a:srgbClr val="000000"/>
                </a:solidFill>
                <a:cs typeface="Times New Roman" panose="02020603050405020304" pitchFamily="18" charset="0"/>
              </a:rPr>
              <a:t>12</a:t>
            </a:r>
            <a:r>
              <a:rPr lang="en-US" altLang="el-GR" sz="2400" i="1">
                <a:solidFill>
                  <a:srgbClr val="000000"/>
                </a:solidFill>
                <a:cs typeface="Times New Roman" panose="02020603050405020304" pitchFamily="18" charset="0"/>
              </a:rPr>
              <a:t>C</a:t>
            </a:r>
            <a:r>
              <a:rPr lang="en-GB" altLang="el-GR" sz="2400">
                <a:solidFill>
                  <a:srgbClr val="000000"/>
                </a:solidFill>
                <a:cs typeface="Times New Roman" panose="02020603050405020304" pitchFamily="18" charset="0"/>
              </a:rPr>
              <a:t>).</a:t>
            </a:r>
            <a:r>
              <a:rPr lang="en-GB" altLang="el-GR" sz="1600">
                <a:solidFill>
                  <a:srgbClr val="000000"/>
                </a:solidFill>
              </a:rPr>
              <a:t> </a:t>
            </a:r>
          </a:p>
        </p:txBody>
      </p:sp>
      <p:sp>
        <p:nvSpPr>
          <p:cNvPr id="120837" name="Rectangle 5">
            <a:extLst>
              <a:ext uri="{FF2B5EF4-FFF2-40B4-BE49-F238E27FC236}">
                <a16:creationId xmlns:a16="http://schemas.microsoft.com/office/drawing/2014/main" id="{5048D0C5-BFEB-44CF-8EA4-BD0E3932CB5A}"/>
              </a:ext>
            </a:extLst>
          </p:cNvPr>
          <p:cNvSpPr>
            <a:spLocks noChangeArrowheads="1"/>
          </p:cNvSpPr>
          <p:nvPr/>
        </p:nvSpPr>
        <p:spPr bwMode="auto">
          <a:xfrm>
            <a:off x="2208213" y="3683944"/>
            <a:ext cx="71707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l-GR" sz="2400" b="1">
                <a:solidFill>
                  <a:srgbClr val="0033CC"/>
                </a:solidFill>
                <a:cs typeface="Times New Roman" panose="02020603050405020304" pitchFamily="18" charset="0"/>
              </a:rPr>
              <a:t>Σχετική ατομική μάζα (</a:t>
            </a:r>
            <a:r>
              <a:rPr lang="en-US" altLang="el-GR" sz="2400" b="1">
                <a:solidFill>
                  <a:srgbClr val="0033CC"/>
                </a:solidFill>
                <a:cs typeface="Times New Roman" panose="02020603050405020304" pitchFamily="18" charset="0"/>
              </a:rPr>
              <a:t>A</a:t>
            </a:r>
            <a:r>
              <a:rPr lang="en-US" altLang="el-GR" sz="2400" b="1" baseline="-30000">
                <a:solidFill>
                  <a:srgbClr val="0033CC"/>
                </a:solidFill>
                <a:cs typeface="Times New Roman" panose="02020603050405020304" pitchFamily="18" charset="0"/>
              </a:rPr>
              <a:t>r</a:t>
            </a:r>
            <a:r>
              <a:rPr lang="en-GB" altLang="el-GR" sz="2400" b="1">
                <a:solidFill>
                  <a:srgbClr val="0033CC"/>
                </a:solidFill>
                <a:cs typeface="Times New Roman" panose="02020603050405020304" pitchFamily="18" charset="0"/>
              </a:rPr>
              <a:t>) ή ατομικό βάρος (</a:t>
            </a:r>
            <a:r>
              <a:rPr lang="en-US" altLang="el-GR" sz="2400" b="1">
                <a:solidFill>
                  <a:srgbClr val="0033CC"/>
                </a:solidFill>
                <a:cs typeface="Times New Roman" panose="02020603050405020304" pitchFamily="18" charset="0"/>
              </a:rPr>
              <a:t>AB</a:t>
            </a:r>
            <a:r>
              <a:rPr lang="en-GB" altLang="el-GR" sz="2400" b="1">
                <a:solidFill>
                  <a:srgbClr val="0033CC"/>
                </a:solidFill>
                <a:cs typeface="Times New Roman" panose="02020603050405020304" pitchFamily="18" charset="0"/>
              </a:rPr>
              <a:t>)</a:t>
            </a:r>
            <a:r>
              <a:rPr lang="en-GB" altLang="el-GR" sz="2400" b="1">
                <a:solidFill>
                  <a:srgbClr val="0033CC"/>
                </a:solidFill>
              </a:rPr>
              <a:t> </a:t>
            </a:r>
          </a:p>
        </p:txBody>
      </p:sp>
      <p:sp>
        <p:nvSpPr>
          <p:cNvPr id="120838" name="Rectangle 6">
            <a:extLst>
              <a:ext uri="{FF2B5EF4-FFF2-40B4-BE49-F238E27FC236}">
                <a16:creationId xmlns:a16="http://schemas.microsoft.com/office/drawing/2014/main" id="{0B7F05E6-05F8-43C4-9C35-FDBD4BD844F2}"/>
              </a:ext>
            </a:extLst>
          </p:cNvPr>
          <p:cNvSpPr>
            <a:spLocks noChangeArrowheads="1"/>
          </p:cNvSpPr>
          <p:nvPr/>
        </p:nvSpPr>
        <p:spPr bwMode="auto">
          <a:xfrm>
            <a:off x="2063750" y="4499958"/>
            <a:ext cx="77406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GB" altLang="el-GR" sz="2400" i="1">
                <a:solidFill>
                  <a:srgbClr val="000000"/>
                </a:solidFill>
                <a:cs typeface="Times New Roman" panose="02020603050405020304" pitchFamily="18" charset="0"/>
              </a:rPr>
              <a:t>Σχετική ατομική μάζα ή ατομικό βάρος λέγεται ο αριθμός που δείχνει πόσες φορές είναι μεγαλύτερη η μάζα του ατόμου του στοιχείου από το 1/12 της μάζας του ατόμου του άνθρακα -12.</a:t>
            </a:r>
            <a:r>
              <a:rPr lang="en-GB" altLang="el-GR" sz="2400">
                <a:solidFill>
                  <a:srgbClr val="000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0835"/>
                                        </p:tgtEl>
                                        <p:attrNameLst>
                                          <p:attrName>style.visibility</p:attrName>
                                        </p:attrNameLst>
                                      </p:cBhvr>
                                      <p:to>
                                        <p:strVal val="visible"/>
                                      </p:to>
                                    </p:set>
                                    <p:animEffect transition="in" filter="strips(downRight)">
                                      <p:cBhvr>
                                        <p:cTn id="7" dur="500"/>
                                        <p:tgtEl>
                                          <p:spTgt spid="1208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20836">
                                            <p:txEl>
                                              <p:pRg st="0" end="0"/>
                                            </p:txEl>
                                          </p:spTgt>
                                        </p:tgtEl>
                                        <p:attrNameLst>
                                          <p:attrName>style.visibility</p:attrName>
                                        </p:attrNameLst>
                                      </p:cBhvr>
                                      <p:to>
                                        <p:strVal val="visible"/>
                                      </p:to>
                                    </p:set>
                                    <p:animEffect transition="in" filter="checkerboard(across)">
                                      <p:cBhvr>
                                        <p:cTn id="12" dur="500"/>
                                        <p:tgtEl>
                                          <p:spTgt spid="12083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nodeType="clickEffect">
                                  <p:stCondLst>
                                    <p:cond delay="0"/>
                                  </p:stCondLst>
                                  <p:childTnLst>
                                    <p:set>
                                      <p:cBhvr>
                                        <p:cTn id="16" dur="1" fill="hold">
                                          <p:stCondLst>
                                            <p:cond delay="0"/>
                                          </p:stCondLst>
                                        </p:cTn>
                                        <p:tgtEl>
                                          <p:spTgt spid="120837">
                                            <p:txEl>
                                              <p:pRg st="0" end="0"/>
                                            </p:txEl>
                                          </p:spTgt>
                                        </p:tgtEl>
                                        <p:attrNameLst>
                                          <p:attrName>style.visibility</p:attrName>
                                        </p:attrNameLst>
                                      </p:cBhvr>
                                      <p:to>
                                        <p:strVal val="visible"/>
                                      </p:to>
                                    </p:set>
                                    <p:animEffect transition="in" filter="strips(downRight)">
                                      <p:cBhvr>
                                        <p:cTn id="17" dur="500"/>
                                        <p:tgtEl>
                                          <p:spTgt spid="12083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120838">
                                            <p:txEl>
                                              <p:pRg st="0" end="0"/>
                                            </p:txEl>
                                          </p:spTgt>
                                        </p:tgtEl>
                                        <p:attrNameLst>
                                          <p:attrName>style.visibility</p:attrName>
                                        </p:attrNameLst>
                                      </p:cBhvr>
                                      <p:to>
                                        <p:strVal val="visible"/>
                                      </p:to>
                                    </p:set>
                                    <p:animEffect transition="in" filter="checkerboard(across)">
                                      <p:cBhvr>
                                        <p:cTn id="22" dur="500"/>
                                        <p:tgtEl>
                                          <p:spTgt spid="1208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0F9BD30-4A8F-450C-8374-29D0B349F948}"/>
              </a:ext>
            </a:extLst>
          </p:cNvPr>
          <p:cNvPicPr>
            <a:picLocks noChangeAspect="1"/>
          </p:cNvPicPr>
          <p:nvPr/>
        </p:nvPicPr>
        <p:blipFill>
          <a:blip r:embed="rId2"/>
          <a:stretch>
            <a:fillRect/>
          </a:stretch>
        </p:blipFill>
        <p:spPr>
          <a:xfrm>
            <a:off x="4215658" y="100794"/>
            <a:ext cx="3760686" cy="6656415"/>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6119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44D4741B-8CAA-44CE-911A-AAA8233A33AC}"/>
              </a:ext>
            </a:extLst>
          </p:cNvPr>
          <p:cNvSpPr>
            <a:spLocks noChangeArrowheads="1"/>
          </p:cNvSpPr>
          <p:nvPr/>
        </p:nvSpPr>
        <p:spPr bwMode="auto">
          <a:xfrm>
            <a:off x="1919289" y="253912"/>
            <a:ext cx="81375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GB" altLang="el-GR" sz="2400" b="1">
                <a:solidFill>
                  <a:srgbClr val="0000FF"/>
                </a:solidFill>
                <a:cs typeface="Times New Roman" panose="02020603050405020304" pitchFamily="18" charset="0"/>
              </a:rPr>
              <a:t>4.1 Βασικές έννοιες για τους χημικούς υπολογισμούς: σχετική ατομική μάζα, σχετική μοριακή μάζα, </a:t>
            </a:r>
            <a:r>
              <a:rPr lang="en-US" altLang="el-GR" sz="2400" b="1">
                <a:solidFill>
                  <a:srgbClr val="0000FF"/>
                </a:solidFill>
                <a:cs typeface="Times New Roman" panose="02020603050405020304" pitchFamily="18" charset="0"/>
              </a:rPr>
              <a:t>mol</a:t>
            </a:r>
            <a:r>
              <a:rPr lang="en-GB" altLang="el-GR" sz="2400" b="1">
                <a:solidFill>
                  <a:srgbClr val="0000FF"/>
                </a:solidFill>
                <a:cs typeface="Times New Roman" panose="02020603050405020304" pitchFamily="18" charset="0"/>
              </a:rPr>
              <a:t>, αριθμός </a:t>
            </a:r>
            <a:r>
              <a:rPr lang="en-US" altLang="el-GR" sz="2400" b="1">
                <a:solidFill>
                  <a:srgbClr val="0000FF"/>
                </a:solidFill>
                <a:cs typeface="Times New Roman" panose="02020603050405020304" pitchFamily="18" charset="0"/>
              </a:rPr>
              <a:t>Avogadro</a:t>
            </a:r>
            <a:r>
              <a:rPr lang="en-GB" altLang="el-GR" sz="2400" b="1">
                <a:solidFill>
                  <a:srgbClr val="0000FF"/>
                </a:solidFill>
                <a:cs typeface="Times New Roman" panose="02020603050405020304" pitchFamily="18" charset="0"/>
              </a:rPr>
              <a:t>,  γραμμομοριακός όγκος</a:t>
            </a:r>
            <a:r>
              <a:rPr lang="en-US" altLang="el-GR" sz="2400">
                <a:solidFill>
                  <a:srgbClr val="000000"/>
                </a:solidFill>
              </a:rPr>
              <a:t> </a:t>
            </a:r>
          </a:p>
        </p:txBody>
      </p:sp>
      <p:sp>
        <p:nvSpPr>
          <p:cNvPr id="121859" name="Rectangle 3">
            <a:extLst>
              <a:ext uri="{FF2B5EF4-FFF2-40B4-BE49-F238E27FC236}">
                <a16:creationId xmlns:a16="http://schemas.microsoft.com/office/drawing/2014/main" id="{8004468D-2F79-431F-9A07-F08CC7F1726D}"/>
              </a:ext>
            </a:extLst>
          </p:cNvPr>
          <p:cNvSpPr>
            <a:spLocks noChangeArrowheads="1"/>
          </p:cNvSpPr>
          <p:nvPr/>
        </p:nvSpPr>
        <p:spPr bwMode="auto">
          <a:xfrm>
            <a:off x="2063751" y="1697982"/>
            <a:ext cx="74299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l-GR" sz="2400" b="1">
                <a:solidFill>
                  <a:srgbClr val="0066CC"/>
                </a:solidFill>
                <a:cs typeface="Times New Roman" panose="02020603050405020304" pitchFamily="18" charset="0"/>
              </a:rPr>
              <a:t>Σχετική μοριακή μάζα (</a:t>
            </a:r>
            <a:r>
              <a:rPr lang="en-GB" altLang="el-GR" sz="2400" b="1" i="1">
                <a:solidFill>
                  <a:srgbClr val="0066CC"/>
                </a:solidFill>
                <a:cs typeface="Times New Roman" panose="02020603050405020304" pitchFamily="18" charset="0"/>
              </a:rPr>
              <a:t>Μ</a:t>
            </a:r>
            <a:r>
              <a:rPr lang="en-US" altLang="el-GR" sz="2400" b="1" baseline="-30000">
                <a:solidFill>
                  <a:srgbClr val="0066CC"/>
                </a:solidFill>
                <a:cs typeface="Times New Roman" panose="02020603050405020304" pitchFamily="18" charset="0"/>
              </a:rPr>
              <a:t>r</a:t>
            </a:r>
            <a:r>
              <a:rPr lang="en-GB" altLang="el-GR" sz="2400" b="1">
                <a:solidFill>
                  <a:srgbClr val="0066CC"/>
                </a:solidFill>
                <a:cs typeface="Times New Roman" panose="02020603050405020304" pitchFamily="18" charset="0"/>
              </a:rPr>
              <a:t>) ή Μοριακό βάρος (ΜΒ)</a:t>
            </a:r>
            <a:r>
              <a:rPr lang="en-US" altLang="el-GR" sz="2400" b="1">
                <a:solidFill>
                  <a:srgbClr val="0066CC"/>
                </a:solidFill>
              </a:rPr>
              <a:t> </a:t>
            </a:r>
          </a:p>
        </p:txBody>
      </p:sp>
      <p:sp>
        <p:nvSpPr>
          <p:cNvPr id="121860" name="Rectangle 4">
            <a:extLst>
              <a:ext uri="{FF2B5EF4-FFF2-40B4-BE49-F238E27FC236}">
                <a16:creationId xmlns:a16="http://schemas.microsoft.com/office/drawing/2014/main" id="{305F1E59-2EF2-447F-B57D-7B13F77062A1}"/>
              </a:ext>
            </a:extLst>
          </p:cNvPr>
          <p:cNvSpPr>
            <a:spLocks noChangeArrowheads="1"/>
          </p:cNvSpPr>
          <p:nvPr/>
        </p:nvSpPr>
        <p:spPr bwMode="auto">
          <a:xfrm>
            <a:off x="1992314" y="2156292"/>
            <a:ext cx="813593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GB" altLang="el-GR" sz="2400" i="1">
                <a:solidFill>
                  <a:srgbClr val="000000"/>
                </a:solidFill>
                <a:cs typeface="Times New Roman" panose="02020603050405020304" pitchFamily="18" charset="0"/>
              </a:rPr>
              <a:t>Σχετική μοριακή μάζα ή μοριακό βάρος (Μ</a:t>
            </a:r>
            <a:r>
              <a:rPr lang="en-US" altLang="el-GR" sz="2400" i="1" baseline="-30000">
                <a:solidFill>
                  <a:srgbClr val="000000"/>
                </a:solidFill>
                <a:cs typeface="Times New Roman" panose="02020603050405020304" pitchFamily="18" charset="0"/>
              </a:rPr>
              <a:t>r</a:t>
            </a:r>
            <a:r>
              <a:rPr lang="en-GB" altLang="el-GR" sz="2400" i="1">
                <a:solidFill>
                  <a:srgbClr val="000000"/>
                </a:solidFill>
                <a:cs typeface="Times New Roman" panose="02020603050405020304" pitchFamily="18" charset="0"/>
              </a:rPr>
              <a:t>) χημικής ουσίας λέγεται ο αριθμός που δείχνει πόσες φορές είναι μεγαλύτερη η μάζα του μορίου του στοιχείου ή της χημικής ένωσης από το 1/12 της μάζας του ατόμου του άνθρακα -12.</a:t>
            </a:r>
            <a:r>
              <a:rPr lang="en-US" altLang="el-GR" sz="2400">
                <a:solidFill>
                  <a:srgbClr val="000000"/>
                </a:solidFill>
              </a:rPr>
              <a:t> </a:t>
            </a:r>
          </a:p>
        </p:txBody>
      </p:sp>
      <p:sp>
        <p:nvSpPr>
          <p:cNvPr id="121861" name="Rectangle 5">
            <a:extLst>
              <a:ext uri="{FF2B5EF4-FFF2-40B4-BE49-F238E27FC236}">
                <a16:creationId xmlns:a16="http://schemas.microsoft.com/office/drawing/2014/main" id="{74034CFB-FE5D-42DE-9798-61B412C8ED9B}"/>
              </a:ext>
            </a:extLst>
          </p:cNvPr>
          <p:cNvSpPr>
            <a:spLocks noChangeArrowheads="1"/>
          </p:cNvSpPr>
          <p:nvPr/>
        </p:nvSpPr>
        <p:spPr bwMode="auto">
          <a:xfrm>
            <a:off x="2063750" y="4095750"/>
            <a:ext cx="80645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GB" altLang="el-GR" sz="1600" b="1">
                <a:solidFill>
                  <a:srgbClr val="000000"/>
                </a:solidFill>
                <a:cs typeface="Times New Roman" panose="02020603050405020304" pitchFamily="18" charset="0"/>
              </a:rPr>
              <a:t>Έτσι λοιπόν όταν λέμε ότι το μοριακό βάρος του θειικού οξέος (</a:t>
            </a:r>
            <a:r>
              <a:rPr lang="en-US" altLang="el-GR" sz="1600" b="1">
                <a:solidFill>
                  <a:srgbClr val="000000"/>
                </a:solidFill>
                <a:cs typeface="Times New Roman" panose="02020603050405020304" pitchFamily="18" charset="0"/>
              </a:rPr>
              <a:t>H</a:t>
            </a:r>
            <a:r>
              <a:rPr lang="en-GB" altLang="el-GR" sz="1600" b="1" baseline="-30000">
                <a:solidFill>
                  <a:srgbClr val="000000"/>
                </a:solidFill>
                <a:cs typeface="Times New Roman" panose="02020603050405020304" pitchFamily="18" charset="0"/>
              </a:rPr>
              <a:t>2</a:t>
            </a:r>
            <a:r>
              <a:rPr lang="en-US" altLang="el-GR" sz="1600" b="1">
                <a:solidFill>
                  <a:srgbClr val="000000"/>
                </a:solidFill>
                <a:cs typeface="Times New Roman" panose="02020603050405020304" pitchFamily="18" charset="0"/>
              </a:rPr>
              <a:t>SO</a:t>
            </a:r>
            <a:r>
              <a:rPr lang="en-GB" altLang="el-GR" sz="1600" b="1" baseline="-30000">
                <a:solidFill>
                  <a:srgbClr val="000000"/>
                </a:solidFill>
                <a:cs typeface="Times New Roman" panose="02020603050405020304" pitchFamily="18" charset="0"/>
              </a:rPr>
              <a:t>4</a:t>
            </a:r>
            <a:r>
              <a:rPr lang="en-GB" altLang="el-GR" sz="1600" b="1">
                <a:solidFill>
                  <a:srgbClr val="000000"/>
                </a:solidFill>
                <a:cs typeface="Times New Roman" panose="02020603050405020304" pitchFamily="18" charset="0"/>
              </a:rPr>
              <a:t>) είναι 98, εννοούμε ότι η μάζα του μορίου του θειικού οξέος είναι 98 φορές μεγαλύτερη από το 1/12 της μάζας του ατόμου </a:t>
            </a:r>
            <a:r>
              <a:rPr lang="en-GB" altLang="el-GR" sz="1600" b="1" baseline="30000">
                <a:solidFill>
                  <a:srgbClr val="000000"/>
                </a:solidFill>
                <a:cs typeface="Times New Roman" panose="02020603050405020304" pitchFamily="18" charset="0"/>
              </a:rPr>
              <a:t>12</a:t>
            </a:r>
            <a:r>
              <a:rPr lang="en-US" altLang="el-GR" sz="1600" b="1">
                <a:solidFill>
                  <a:srgbClr val="000000"/>
                </a:solidFill>
                <a:cs typeface="Times New Roman" panose="02020603050405020304" pitchFamily="18" charset="0"/>
              </a:rPr>
              <a:t>C</a:t>
            </a:r>
            <a:r>
              <a:rPr lang="en-GB" altLang="el-GR" sz="1600" b="1">
                <a:solidFill>
                  <a:srgbClr val="000000"/>
                </a:solidFill>
                <a:cs typeface="Times New Roman" panose="02020603050405020304" pitchFamily="18" charset="0"/>
              </a:rPr>
              <a:t>.</a:t>
            </a:r>
            <a:r>
              <a:rPr lang="en-US" altLang="el-GR" sz="1600" b="1">
                <a:solidFill>
                  <a:srgbClr val="000000"/>
                </a:solidFill>
              </a:rPr>
              <a:t> </a:t>
            </a:r>
          </a:p>
        </p:txBody>
      </p:sp>
      <p:sp>
        <p:nvSpPr>
          <p:cNvPr id="121862" name="Rectangle 6">
            <a:extLst>
              <a:ext uri="{FF2B5EF4-FFF2-40B4-BE49-F238E27FC236}">
                <a16:creationId xmlns:a16="http://schemas.microsoft.com/office/drawing/2014/main" id="{EA3F5452-1112-41A2-AF2A-8E3DEE8074C6}"/>
              </a:ext>
            </a:extLst>
          </p:cNvPr>
          <p:cNvSpPr>
            <a:spLocks noChangeArrowheads="1"/>
          </p:cNvSpPr>
          <p:nvPr/>
        </p:nvSpPr>
        <p:spPr bwMode="auto">
          <a:xfrm>
            <a:off x="2063751" y="5009864"/>
            <a:ext cx="79740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l-GR" altLang="el-GR" sz="1600" b="1">
                <a:solidFill>
                  <a:srgbClr val="000000"/>
                </a:solidFill>
                <a:cs typeface="Times New Roman" panose="02020603050405020304" pitchFamily="18" charset="0"/>
              </a:rPr>
              <a:t>α. Το </a:t>
            </a:r>
            <a:r>
              <a:rPr lang="el-GR" altLang="el-GR" sz="1600" b="1" i="1">
                <a:solidFill>
                  <a:srgbClr val="000000"/>
                </a:solidFill>
                <a:cs typeface="Times New Roman" panose="02020603050405020304" pitchFamily="18" charset="0"/>
              </a:rPr>
              <a:t>Μ</a:t>
            </a:r>
            <a:r>
              <a:rPr lang="en-US" altLang="el-GR" sz="1600" b="1" baseline="-30000">
                <a:solidFill>
                  <a:srgbClr val="000000"/>
                </a:solidFill>
                <a:cs typeface="Times New Roman" panose="02020603050405020304" pitchFamily="18" charset="0"/>
              </a:rPr>
              <a:t>r</a:t>
            </a:r>
            <a:r>
              <a:rPr lang="el-GR" altLang="el-GR" sz="1600" b="1">
                <a:solidFill>
                  <a:srgbClr val="000000"/>
                </a:solidFill>
                <a:cs typeface="Times New Roman" panose="02020603050405020304" pitchFamily="18" charset="0"/>
              </a:rPr>
              <a:t> στοιχείου ισούται με το γινόμενο του </a:t>
            </a:r>
            <a:r>
              <a:rPr lang="en-US" altLang="el-GR" sz="1600" b="1" i="1">
                <a:solidFill>
                  <a:srgbClr val="000000"/>
                </a:solidFill>
                <a:cs typeface="Times New Roman" panose="02020603050405020304" pitchFamily="18" charset="0"/>
              </a:rPr>
              <a:t>A</a:t>
            </a:r>
            <a:r>
              <a:rPr lang="en-US" altLang="el-GR" sz="1600" b="1" baseline="-30000">
                <a:solidFill>
                  <a:srgbClr val="000000"/>
                </a:solidFill>
                <a:cs typeface="Times New Roman" panose="02020603050405020304" pitchFamily="18" charset="0"/>
              </a:rPr>
              <a:t>r</a:t>
            </a:r>
            <a:r>
              <a:rPr lang="el-GR" altLang="el-GR" sz="1600" b="1">
                <a:solidFill>
                  <a:srgbClr val="000000"/>
                </a:solidFill>
                <a:cs typeface="Times New Roman" panose="02020603050405020304" pitchFamily="18" charset="0"/>
              </a:rPr>
              <a:t> επί την ατομικότητα του στοιχείου.  Π.χ. </a:t>
            </a:r>
            <a:r>
              <a:rPr lang="el-GR" altLang="el-GR" sz="1600" b="1" i="1">
                <a:solidFill>
                  <a:srgbClr val="000000"/>
                </a:solidFill>
                <a:cs typeface="Times New Roman" panose="02020603050405020304" pitchFamily="18" charset="0"/>
              </a:rPr>
              <a:t>Μ</a:t>
            </a:r>
            <a:r>
              <a:rPr lang="en-US" altLang="el-GR" sz="1600" b="1" baseline="-30000">
                <a:solidFill>
                  <a:srgbClr val="000000"/>
                </a:solidFill>
                <a:cs typeface="Times New Roman" panose="02020603050405020304" pitchFamily="18" charset="0"/>
              </a:rPr>
              <a:t>r</a:t>
            </a:r>
            <a:r>
              <a:rPr lang="el-GR" altLang="el-GR" sz="1600" b="1">
                <a:solidFill>
                  <a:srgbClr val="000000"/>
                </a:solidFill>
                <a:cs typeface="Times New Roman" panose="02020603050405020304" pitchFamily="18" charset="0"/>
              </a:rPr>
              <a:t>  Ν</a:t>
            </a:r>
            <a:r>
              <a:rPr lang="el-GR" altLang="el-GR" sz="1600" b="1" i="1" baseline="-30000">
                <a:solidFill>
                  <a:srgbClr val="000000"/>
                </a:solidFill>
                <a:cs typeface="Times New Roman" panose="02020603050405020304" pitchFamily="18" charset="0"/>
              </a:rPr>
              <a:t>2</a:t>
            </a:r>
            <a:r>
              <a:rPr lang="el-GR" altLang="el-GR" sz="1600" b="1">
                <a:solidFill>
                  <a:srgbClr val="000000"/>
                </a:solidFill>
                <a:cs typeface="Times New Roman" panose="02020603050405020304" pitchFamily="18" charset="0"/>
              </a:rPr>
              <a:t> = 2· </a:t>
            </a:r>
            <a:r>
              <a:rPr lang="el-GR" altLang="el-GR" sz="1600" b="1" i="1">
                <a:solidFill>
                  <a:srgbClr val="000000"/>
                </a:solidFill>
                <a:cs typeface="Times New Roman" panose="02020603050405020304" pitchFamily="18" charset="0"/>
              </a:rPr>
              <a:t> </a:t>
            </a:r>
            <a:r>
              <a:rPr lang="en-US" altLang="el-GR" sz="1600" b="1" i="1">
                <a:solidFill>
                  <a:srgbClr val="000000"/>
                </a:solidFill>
                <a:cs typeface="Times New Roman" panose="02020603050405020304" pitchFamily="18" charset="0"/>
              </a:rPr>
              <a:t>A</a:t>
            </a:r>
            <a:r>
              <a:rPr lang="en-US" altLang="el-GR" sz="1600" b="1" baseline="-30000">
                <a:solidFill>
                  <a:srgbClr val="000000"/>
                </a:solidFill>
                <a:cs typeface="Times New Roman" panose="02020603050405020304" pitchFamily="18" charset="0"/>
              </a:rPr>
              <a:t>r</a:t>
            </a:r>
            <a:r>
              <a:rPr lang="el-GR" altLang="el-GR" sz="1600" b="1" baseline="-30000">
                <a:solidFill>
                  <a:srgbClr val="000000"/>
                </a:solidFill>
                <a:cs typeface="Times New Roman" panose="02020603050405020304" pitchFamily="18" charset="0"/>
              </a:rPr>
              <a:t>  Ν </a:t>
            </a:r>
            <a:r>
              <a:rPr lang="el-GR" altLang="el-GR" sz="1600" b="1">
                <a:solidFill>
                  <a:srgbClr val="000000"/>
                </a:solidFill>
                <a:cs typeface="Times New Roman" panose="02020603050405020304" pitchFamily="18" charset="0"/>
              </a:rPr>
              <a:t>= 2·14 = 28</a:t>
            </a:r>
          </a:p>
        </p:txBody>
      </p:sp>
      <p:sp>
        <p:nvSpPr>
          <p:cNvPr id="121863" name="Rectangle 7">
            <a:extLst>
              <a:ext uri="{FF2B5EF4-FFF2-40B4-BE49-F238E27FC236}">
                <a16:creationId xmlns:a16="http://schemas.microsoft.com/office/drawing/2014/main" id="{60C4F3B8-A28D-4AD1-94FC-127649E22064}"/>
              </a:ext>
            </a:extLst>
          </p:cNvPr>
          <p:cNvSpPr>
            <a:spLocks noChangeArrowheads="1"/>
          </p:cNvSpPr>
          <p:nvPr/>
        </p:nvSpPr>
        <p:spPr bwMode="auto">
          <a:xfrm>
            <a:off x="1992313" y="5753100"/>
            <a:ext cx="80645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GB" altLang="el-GR" sz="1600" b="1">
                <a:solidFill>
                  <a:srgbClr val="000000"/>
                </a:solidFill>
                <a:cs typeface="Times New Roman" panose="02020603050405020304" pitchFamily="18" charset="0"/>
              </a:rPr>
              <a:t>β. Το </a:t>
            </a:r>
            <a:r>
              <a:rPr lang="en-GB" altLang="el-GR" sz="1600" b="1" i="1">
                <a:solidFill>
                  <a:srgbClr val="000000"/>
                </a:solidFill>
                <a:cs typeface="Times New Roman" panose="02020603050405020304" pitchFamily="18" charset="0"/>
              </a:rPr>
              <a:t>Μ</a:t>
            </a:r>
            <a:r>
              <a:rPr lang="en-US" altLang="el-GR" sz="1600" b="1" baseline="-30000">
                <a:solidFill>
                  <a:srgbClr val="000000"/>
                </a:solidFill>
                <a:cs typeface="Times New Roman" panose="02020603050405020304" pitchFamily="18" charset="0"/>
              </a:rPr>
              <a:t>r</a:t>
            </a:r>
            <a:r>
              <a:rPr lang="en-GB" altLang="el-GR" sz="1600" b="1">
                <a:solidFill>
                  <a:srgbClr val="000000"/>
                </a:solidFill>
                <a:cs typeface="Times New Roman" panose="02020603050405020304" pitchFamily="18" charset="0"/>
              </a:rPr>
              <a:t> χημικής ένωσης ισούται με το άθροισμα των γινομένων των δεικτών των στοιχείων στο μοριακό τύπο της ένωσης  επί τα αντίστοιχα </a:t>
            </a:r>
            <a:r>
              <a:rPr lang="en-US" altLang="el-GR" sz="1600" b="1" i="1">
                <a:solidFill>
                  <a:srgbClr val="000000"/>
                </a:solidFill>
                <a:cs typeface="Times New Roman" panose="02020603050405020304" pitchFamily="18" charset="0"/>
              </a:rPr>
              <a:t>A</a:t>
            </a:r>
            <a:r>
              <a:rPr lang="en-US" altLang="el-GR" sz="1600" b="1" baseline="-30000">
                <a:solidFill>
                  <a:srgbClr val="000000"/>
                </a:solidFill>
                <a:cs typeface="Times New Roman" panose="02020603050405020304" pitchFamily="18" charset="0"/>
              </a:rPr>
              <a:t>r</a:t>
            </a:r>
            <a:r>
              <a:rPr lang="en-GB" altLang="el-GR" sz="1600" b="1">
                <a:solidFill>
                  <a:srgbClr val="000000"/>
                </a:solidFill>
                <a:cs typeface="Times New Roman" panose="02020603050405020304" pitchFamily="18" charset="0"/>
              </a:rPr>
              <a:t> των στοιχείων   Π.χ. </a:t>
            </a:r>
            <a:r>
              <a:rPr lang="en-GB" altLang="el-GR" sz="1600" b="1" i="1">
                <a:solidFill>
                  <a:srgbClr val="000000"/>
                </a:solidFill>
                <a:cs typeface="Times New Roman" panose="02020603050405020304" pitchFamily="18" charset="0"/>
              </a:rPr>
              <a:t>Μ</a:t>
            </a:r>
            <a:r>
              <a:rPr lang="en-US" altLang="el-GR" sz="1600" b="1" baseline="-30000">
                <a:solidFill>
                  <a:srgbClr val="000000"/>
                </a:solidFill>
                <a:cs typeface="Times New Roman" panose="02020603050405020304" pitchFamily="18" charset="0"/>
              </a:rPr>
              <a:t>r</a:t>
            </a:r>
            <a:r>
              <a:rPr lang="en-GB" altLang="el-GR" sz="1600" b="1">
                <a:solidFill>
                  <a:srgbClr val="000000"/>
                </a:solidFill>
                <a:cs typeface="Times New Roman" panose="02020603050405020304" pitchFamily="18" charset="0"/>
              </a:rPr>
              <a:t> Η</a:t>
            </a:r>
            <a:r>
              <a:rPr lang="en-GB" altLang="el-GR" sz="1600" b="1" baseline="-30000">
                <a:solidFill>
                  <a:srgbClr val="000000"/>
                </a:solidFill>
                <a:cs typeface="Times New Roman" panose="02020603050405020304" pitchFamily="18" charset="0"/>
              </a:rPr>
              <a:t>2</a:t>
            </a:r>
            <a:r>
              <a:rPr lang="en-US" altLang="el-GR" sz="1600" b="1">
                <a:solidFill>
                  <a:srgbClr val="000000"/>
                </a:solidFill>
                <a:cs typeface="Times New Roman" panose="02020603050405020304" pitchFamily="18" charset="0"/>
              </a:rPr>
              <a:t>S</a:t>
            </a:r>
            <a:r>
              <a:rPr lang="en-GB" altLang="el-GR" sz="1600" b="1">
                <a:solidFill>
                  <a:srgbClr val="000000"/>
                </a:solidFill>
                <a:cs typeface="Times New Roman" panose="02020603050405020304" pitchFamily="18" charset="0"/>
              </a:rPr>
              <a:t> = 2·</a:t>
            </a:r>
            <a:r>
              <a:rPr lang="en-GB" altLang="el-GR" sz="1600" b="1" i="1">
                <a:solidFill>
                  <a:srgbClr val="000000"/>
                </a:solidFill>
                <a:cs typeface="Times New Roman" panose="02020603050405020304" pitchFamily="18" charset="0"/>
              </a:rPr>
              <a:t> </a:t>
            </a:r>
            <a:r>
              <a:rPr lang="en-US" altLang="el-GR" sz="1600" b="1" i="1">
                <a:solidFill>
                  <a:srgbClr val="000000"/>
                </a:solidFill>
                <a:cs typeface="Times New Roman" panose="02020603050405020304" pitchFamily="18" charset="0"/>
              </a:rPr>
              <a:t>A</a:t>
            </a:r>
            <a:r>
              <a:rPr lang="en-US" altLang="el-GR" sz="1600" b="1" baseline="-30000">
                <a:solidFill>
                  <a:srgbClr val="000000"/>
                </a:solidFill>
                <a:cs typeface="Times New Roman" panose="02020603050405020304" pitchFamily="18" charset="0"/>
              </a:rPr>
              <a:t>r</a:t>
            </a:r>
            <a:r>
              <a:rPr lang="en-GB" altLang="el-GR" sz="1600" b="1" baseline="-30000">
                <a:solidFill>
                  <a:srgbClr val="000000"/>
                </a:solidFill>
                <a:cs typeface="Times New Roman" panose="02020603050405020304" pitchFamily="18" charset="0"/>
              </a:rPr>
              <a:t> Η</a:t>
            </a:r>
            <a:r>
              <a:rPr lang="en-GB" altLang="el-GR" sz="1600" b="1">
                <a:solidFill>
                  <a:srgbClr val="000000"/>
                </a:solidFill>
                <a:cs typeface="Times New Roman" panose="02020603050405020304" pitchFamily="18" charset="0"/>
              </a:rPr>
              <a:t> + 1·</a:t>
            </a:r>
            <a:r>
              <a:rPr lang="en-GB" altLang="el-GR" sz="1600" b="1" i="1">
                <a:solidFill>
                  <a:srgbClr val="000000"/>
                </a:solidFill>
                <a:cs typeface="Times New Roman" panose="02020603050405020304" pitchFamily="18" charset="0"/>
              </a:rPr>
              <a:t> </a:t>
            </a:r>
            <a:r>
              <a:rPr lang="en-US" altLang="el-GR" sz="1600" b="1" i="1">
                <a:solidFill>
                  <a:srgbClr val="000000"/>
                </a:solidFill>
                <a:cs typeface="Times New Roman" panose="02020603050405020304" pitchFamily="18" charset="0"/>
              </a:rPr>
              <a:t>A</a:t>
            </a:r>
            <a:r>
              <a:rPr lang="en-US" altLang="el-GR" sz="1600" b="1" baseline="-30000">
                <a:solidFill>
                  <a:srgbClr val="000000"/>
                </a:solidFill>
                <a:cs typeface="Times New Roman" panose="02020603050405020304" pitchFamily="18" charset="0"/>
              </a:rPr>
              <a:t>r</a:t>
            </a:r>
            <a:r>
              <a:rPr lang="el-GR" altLang="el-GR" sz="1600" b="1" baseline="-30000">
                <a:solidFill>
                  <a:srgbClr val="000000"/>
                </a:solidFill>
                <a:cs typeface="Times New Roman" panose="02020603050405020304" pitchFamily="18" charset="0"/>
              </a:rPr>
              <a:t>  </a:t>
            </a:r>
            <a:r>
              <a:rPr lang="en-US" altLang="el-GR" sz="1600" b="1" baseline="-30000">
                <a:solidFill>
                  <a:srgbClr val="000000"/>
                </a:solidFill>
                <a:cs typeface="Times New Roman" panose="02020603050405020304" pitchFamily="18" charset="0"/>
              </a:rPr>
              <a:t>S</a:t>
            </a:r>
            <a:r>
              <a:rPr lang="en-GB" altLang="el-GR" sz="1600" b="1">
                <a:solidFill>
                  <a:srgbClr val="000000"/>
                </a:solidFill>
                <a:cs typeface="Times New Roman" panose="02020603050405020304" pitchFamily="18" charset="0"/>
              </a:rPr>
              <a:t> = 2·1+1·32 = 34</a:t>
            </a:r>
            <a:r>
              <a:rPr lang="en-US" altLang="el-GR" sz="1600" b="1">
                <a:solidFill>
                  <a:srgbClr val="000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1859"/>
                                        </p:tgtEl>
                                        <p:attrNameLst>
                                          <p:attrName>style.visibility</p:attrName>
                                        </p:attrNameLst>
                                      </p:cBhvr>
                                      <p:to>
                                        <p:strVal val="visible"/>
                                      </p:to>
                                    </p:set>
                                    <p:animEffect transition="in" filter="strips(downRight)">
                                      <p:cBhvr>
                                        <p:cTn id="7" dur="500"/>
                                        <p:tgtEl>
                                          <p:spTgt spid="1218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1860"/>
                                        </p:tgtEl>
                                        <p:attrNameLst>
                                          <p:attrName>style.visibility</p:attrName>
                                        </p:attrNameLst>
                                      </p:cBhvr>
                                      <p:to>
                                        <p:strVal val="visible"/>
                                      </p:to>
                                    </p:set>
                                    <p:animEffect transition="in" filter="checkerboard(across)">
                                      <p:cBhvr>
                                        <p:cTn id="12" dur="500"/>
                                        <p:tgtEl>
                                          <p:spTgt spid="1218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21861"/>
                                        </p:tgtEl>
                                        <p:attrNameLst>
                                          <p:attrName>style.visibility</p:attrName>
                                        </p:attrNameLst>
                                      </p:cBhvr>
                                      <p:to>
                                        <p:strVal val="visible"/>
                                      </p:to>
                                    </p:set>
                                    <p:animEffect transition="in" filter="checkerboard(across)">
                                      <p:cBhvr>
                                        <p:cTn id="17" dur="500"/>
                                        <p:tgtEl>
                                          <p:spTgt spid="12186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21862"/>
                                        </p:tgtEl>
                                        <p:attrNameLst>
                                          <p:attrName>style.visibility</p:attrName>
                                        </p:attrNameLst>
                                      </p:cBhvr>
                                      <p:to>
                                        <p:strVal val="visible"/>
                                      </p:to>
                                    </p:set>
                                    <p:animEffect transition="in" filter="checkerboard(across)">
                                      <p:cBhvr>
                                        <p:cTn id="22" dur="500"/>
                                        <p:tgtEl>
                                          <p:spTgt spid="12186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p:cTn id="26" dur="1" fill="hold">
                                          <p:stCondLst>
                                            <p:cond delay="0"/>
                                          </p:stCondLst>
                                        </p:cTn>
                                        <p:tgtEl>
                                          <p:spTgt spid="121863">
                                            <p:txEl>
                                              <p:pRg st="0" end="0"/>
                                            </p:txEl>
                                          </p:spTgt>
                                        </p:tgtEl>
                                        <p:attrNameLst>
                                          <p:attrName>style.visibility</p:attrName>
                                        </p:attrNameLst>
                                      </p:cBhvr>
                                      <p:to>
                                        <p:strVal val="visible"/>
                                      </p:to>
                                    </p:set>
                                    <p:animEffect transition="in" filter="checkerboard(across)">
                                      <p:cBhvr>
                                        <p:cTn id="27" dur="500"/>
                                        <p:tgtEl>
                                          <p:spTgt spid="1218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p:bldP spid="121860" grpId="0"/>
      <p:bldP spid="121861" grpId="0"/>
      <p:bldP spid="12186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EA837CED-735D-4351-800B-329EA69407D2}"/>
              </a:ext>
            </a:extLst>
          </p:cNvPr>
          <p:cNvSpPr>
            <a:spLocks noChangeArrowheads="1"/>
          </p:cNvSpPr>
          <p:nvPr/>
        </p:nvSpPr>
        <p:spPr bwMode="auto">
          <a:xfrm>
            <a:off x="1847850" y="258119"/>
            <a:ext cx="6470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l-GR" sz="2400" b="1">
                <a:solidFill>
                  <a:srgbClr val="0033CC"/>
                </a:solidFill>
                <a:cs typeface="Times New Roman" panose="02020603050405020304" pitchFamily="18" charset="0"/>
              </a:rPr>
              <a:t>Το mol: μονάδα ποσότητας ουσίας στο S.I.</a:t>
            </a:r>
            <a:r>
              <a:rPr lang="en-US" altLang="el-GR" sz="1600">
                <a:solidFill>
                  <a:srgbClr val="000000"/>
                </a:solidFill>
              </a:rPr>
              <a:t> </a:t>
            </a:r>
          </a:p>
        </p:txBody>
      </p:sp>
      <p:sp>
        <p:nvSpPr>
          <p:cNvPr id="122883" name="Rectangle 3">
            <a:extLst>
              <a:ext uri="{FF2B5EF4-FFF2-40B4-BE49-F238E27FC236}">
                <a16:creationId xmlns:a16="http://schemas.microsoft.com/office/drawing/2014/main" id="{685E5F78-2594-4283-8BE3-B9341691A2CA}"/>
              </a:ext>
            </a:extLst>
          </p:cNvPr>
          <p:cNvSpPr>
            <a:spLocks noChangeArrowheads="1"/>
          </p:cNvSpPr>
          <p:nvPr/>
        </p:nvSpPr>
        <p:spPr bwMode="auto">
          <a:xfrm>
            <a:off x="1774825" y="908051"/>
            <a:ext cx="845978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GB" altLang="el-GR" sz="2000" b="1">
                <a:solidFill>
                  <a:srgbClr val="000000"/>
                </a:solidFill>
                <a:cs typeface="Times New Roman" panose="02020603050405020304" pitchFamily="18" charset="0"/>
              </a:rPr>
              <a:t>Όπως ήδη αναφέραμε, η ύλη μπορεί να μετρηθεί είτε με βάση τη μάζα είτε αριθμώντας τις δομικές της μονάδες (άτομα, μόρια ή ιόντα), όπως ακριβώς στην καθημερινή μας ζωή μπορούμε να αγοράζουμε πορτοκάλια είτε με το ζύγι είτε με τα κομμάτια.</a:t>
            </a:r>
            <a:r>
              <a:rPr lang="en-GB" altLang="el-GR" sz="2000" b="1">
                <a:solidFill>
                  <a:srgbClr val="000000"/>
                </a:solidFill>
              </a:rPr>
              <a:t> </a:t>
            </a:r>
          </a:p>
        </p:txBody>
      </p:sp>
      <p:sp>
        <p:nvSpPr>
          <p:cNvPr id="122884" name="Rectangle 4">
            <a:extLst>
              <a:ext uri="{FF2B5EF4-FFF2-40B4-BE49-F238E27FC236}">
                <a16:creationId xmlns:a16="http://schemas.microsoft.com/office/drawing/2014/main" id="{F9A82B9F-50E4-4A9E-8536-4E73E1C623B4}"/>
              </a:ext>
            </a:extLst>
          </p:cNvPr>
          <p:cNvSpPr>
            <a:spLocks noChangeArrowheads="1"/>
          </p:cNvSpPr>
          <p:nvPr/>
        </p:nvSpPr>
        <p:spPr bwMode="auto">
          <a:xfrm>
            <a:off x="1847851" y="2222501"/>
            <a:ext cx="8316913"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GB" altLang="el-GR" b="1">
                <a:solidFill>
                  <a:srgbClr val="000000"/>
                </a:solidFill>
                <a:cs typeface="Times New Roman" panose="02020603050405020304" pitchFamily="18" charset="0"/>
              </a:rPr>
              <a:t>Είναι γνωστό ότι οι χημικές αντιδράσεις γίνονται μεταξύ μορίων (ή ατόμων ή ιόντων) με μία ορισμένη αναλογία, πράγμα που καθιστά αναγκαία τη μέτρηση του αριθμού των δομικών σωματιδίων για τους υπολογισμούς μας (π.χ. πόσα μόρια Η</a:t>
            </a:r>
            <a:r>
              <a:rPr lang="en-GB" altLang="el-GR" b="1" baseline="-30000">
                <a:solidFill>
                  <a:srgbClr val="000000"/>
                </a:solidFill>
                <a:cs typeface="Times New Roman" panose="02020603050405020304" pitchFamily="18" charset="0"/>
              </a:rPr>
              <a:t>2</a:t>
            </a:r>
            <a:r>
              <a:rPr lang="en-GB" altLang="el-GR" b="1">
                <a:solidFill>
                  <a:srgbClr val="000000"/>
                </a:solidFill>
                <a:cs typeface="Times New Roman" panose="02020603050405020304" pitchFamily="18" charset="0"/>
              </a:rPr>
              <a:t>Ο παράγονται από την καύση 5 μορίων Η</a:t>
            </a:r>
            <a:r>
              <a:rPr lang="en-GB" altLang="el-GR" b="1" baseline="-30000">
                <a:solidFill>
                  <a:srgbClr val="000000"/>
                </a:solidFill>
                <a:cs typeface="Times New Roman" panose="02020603050405020304" pitchFamily="18" charset="0"/>
              </a:rPr>
              <a:t>2</a:t>
            </a:r>
            <a:r>
              <a:rPr lang="en-GB" altLang="el-GR" b="1">
                <a:solidFill>
                  <a:srgbClr val="000000"/>
                </a:solidFill>
                <a:cs typeface="Times New Roman" panose="02020603050405020304" pitchFamily="18" charset="0"/>
              </a:rPr>
              <a:t>, σύμφωνα με τη χημική εξίσωση 2Η</a:t>
            </a:r>
            <a:r>
              <a:rPr lang="en-GB" altLang="el-GR" b="1" baseline="-30000">
                <a:solidFill>
                  <a:srgbClr val="000000"/>
                </a:solidFill>
                <a:cs typeface="Times New Roman" panose="02020603050405020304" pitchFamily="18" charset="0"/>
              </a:rPr>
              <a:t>2</a:t>
            </a:r>
            <a:r>
              <a:rPr lang="en-GB" altLang="el-GR" b="1">
                <a:solidFill>
                  <a:srgbClr val="000000"/>
                </a:solidFill>
                <a:cs typeface="Times New Roman" panose="02020603050405020304" pitchFamily="18" charset="0"/>
              </a:rPr>
              <a:t>  + Ο</a:t>
            </a:r>
            <a:r>
              <a:rPr lang="en-GB" altLang="el-GR" b="1" baseline="-30000">
                <a:solidFill>
                  <a:srgbClr val="000000"/>
                </a:solidFill>
                <a:cs typeface="Times New Roman" panose="02020603050405020304" pitchFamily="18" charset="0"/>
              </a:rPr>
              <a:t>2</a:t>
            </a:r>
            <a:r>
              <a:rPr lang="en-GB" altLang="el-GR" b="1">
                <a:solidFill>
                  <a:srgbClr val="000000"/>
                </a:solidFill>
                <a:cs typeface="Times New Roman" panose="02020603050405020304" pitchFamily="18" charset="0"/>
              </a:rPr>
              <a:t> </a:t>
            </a:r>
            <a:r>
              <a:rPr lang="en-GB" altLang="el-GR" b="1">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GB" altLang="el-GR" b="1">
                <a:solidFill>
                  <a:srgbClr val="000000"/>
                </a:solidFill>
                <a:cs typeface="Times New Roman" panose="02020603050405020304" pitchFamily="18" charset="0"/>
              </a:rPr>
              <a:t> Η</a:t>
            </a:r>
            <a:r>
              <a:rPr lang="en-GB" altLang="el-GR" b="1" baseline="-300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2</a:t>
            </a:r>
            <a:r>
              <a:rPr lang="en-GB" altLang="el-GR" b="1">
                <a:solidFill>
                  <a:srgbClr val="000000"/>
                </a:solidFill>
                <a:latin typeface="Times New Roman" panose="02020603050405020304" pitchFamily="18" charset="0"/>
                <a:cs typeface="Times New Roman" panose="02020603050405020304" pitchFamily="18" charset="0"/>
                <a:sym typeface="Symbol" panose="05050102010706020507" pitchFamily="18" charset="2"/>
              </a:rPr>
              <a:t>Ο;)</a:t>
            </a:r>
            <a:r>
              <a:rPr lang="en-US" altLang="el-GR" b="1">
                <a:solidFill>
                  <a:srgbClr val="000000"/>
                </a:solidFill>
                <a:sym typeface="Symbol" panose="05050102010706020507" pitchFamily="18" charset="2"/>
              </a:rPr>
              <a:t> </a:t>
            </a:r>
          </a:p>
        </p:txBody>
      </p:sp>
      <p:sp>
        <p:nvSpPr>
          <p:cNvPr id="122885" name="Rectangle 5">
            <a:extLst>
              <a:ext uri="{FF2B5EF4-FFF2-40B4-BE49-F238E27FC236}">
                <a16:creationId xmlns:a16="http://schemas.microsoft.com/office/drawing/2014/main" id="{CC78E2EA-15BF-4984-AE7F-679B9FE816E0}"/>
              </a:ext>
            </a:extLst>
          </p:cNvPr>
          <p:cNvSpPr>
            <a:spLocks noChangeArrowheads="1"/>
          </p:cNvSpPr>
          <p:nvPr/>
        </p:nvSpPr>
        <p:spPr bwMode="auto">
          <a:xfrm>
            <a:off x="1847851" y="3991244"/>
            <a:ext cx="83534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GB" altLang="el-GR" sz="2000" i="1">
                <a:solidFill>
                  <a:srgbClr val="000000"/>
                </a:solidFill>
                <a:cs typeface="Times New Roman" panose="02020603050405020304" pitchFamily="18" charset="0"/>
              </a:rPr>
              <a:t>Το mol είναι μονάδα ποσότητας ουσίας στο Διεθνές Σύστημα μονάδων (S.I.) και ορίζεται ως η ποσότητα της ύλης που περιέχει τόσες στοιχειώδεις οντότητες όσος είναι ο αριθμός των ατόμων που υπάρχουν σε 12 g του </a:t>
            </a:r>
            <a:r>
              <a:rPr lang="en-GB" altLang="el-GR" sz="2000" i="1" baseline="30000">
                <a:solidFill>
                  <a:srgbClr val="000000"/>
                </a:solidFill>
                <a:cs typeface="Times New Roman" panose="02020603050405020304" pitchFamily="18" charset="0"/>
              </a:rPr>
              <a:t>12</a:t>
            </a:r>
            <a:r>
              <a:rPr lang="en-GB" altLang="el-GR" sz="2000" i="1">
                <a:solidFill>
                  <a:srgbClr val="000000"/>
                </a:solidFill>
                <a:cs typeface="Times New Roman" panose="02020603050405020304" pitchFamily="18" charset="0"/>
              </a:rPr>
              <a:t>C.</a:t>
            </a:r>
            <a:r>
              <a:rPr lang="en-US" altLang="el-GR" sz="2000">
                <a:solidFill>
                  <a:srgbClr val="000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2883"/>
                                        </p:tgtEl>
                                        <p:attrNameLst>
                                          <p:attrName>style.visibility</p:attrName>
                                        </p:attrNameLst>
                                      </p:cBhvr>
                                      <p:to>
                                        <p:strVal val="visible"/>
                                      </p:to>
                                    </p:set>
                                    <p:animEffect transition="in" filter="checkerboard(across)">
                                      <p:cBhvr>
                                        <p:cTn id="7" dur="500"/>
                                        <p:tgtEl>
                                          <p:spTgt spid="1228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2884"/>
                                        </p:tgtEl>
                                        <p:attrNameLst>
                                          <p:attrName>style.visibility</p:attrName>
                                        </p:attrNameLst>
                                      </p:cBhvr>
                                      <p:to>
                                        <p:strVal val="visible"/>
                                      </p:to>
                                    </p:set>
                                    <p:animEffect transition="in" filter="checkerboard(across)">
                                      <p:cBhvr>
                                        <p:cTn id="12" dur="500"/>
                                        <p:tgtEl>
                                          <p:spTgt spid="12288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122885">
                                            <p:txEl>
                                              <p:pRg st="0" end="0"/>
                                            </p:txEl>
                                          </p:spTgt>
                                        </p:tgtEl>
                                        <p:attrNameLst>
                                          <p:attrName>style.visibility</p:attrName>
                                        </p:attrNameLst>
                                      </p:cBhvr>
                                      <p:to>
                                        <p:strVal val="visible"/>
                                      </p:to>
                                    </p:set>
                                    <p:anim calcmode="lin" valueType="num">
                                      <p:cBhvr additive="base">
                                        <p:cTn id="17" dur="500" fill="hold"/>
                                        <p:tgtEl>
                                          <p:spTgt spid="122885">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2288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3" grpId="0"/>
      <p:bldP spid="12288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83A7649B-8C0D-4EF3-A79F-5C2FE8759A60}"/>
              </a:ext>
            </a:extLst>
          </p:cNvPr>
          <p:cNvSpPr>
            <a:spLocks noChangeArrowheads="1"/>
          </p:cNvSpPr>
          <p:nvPr/>
        </p:nvSpPr>
        <p:spPr bwMode="auto">
          <a:xfrm>
            <a:off x="1992313" y="1916114"/>
            <a:ext cx="80184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GB" altLang="el-GR" sz="2000">
                <a:solidFill>
                  <a:srgbClr val="000000"/>
                </a:solidFill>
                <a:cs typeface="Times New Roman" panose="02020603050405020304" pitchFamily="18" charset="0"/>
              </a:rPr>
              <a:t>Ο αριθμός των ατόμων που περιέχονται σε 12 g του </a:t>
            </a:r>
            <a:r>
              <a:rPr lang="en-GB" altLang="el-GR" sz="2000" baseline="30000">
                <a:solidFill>
                  <a:srgbClr val="000000"/>
                </a:solidFill>
                <a:cs typeface="Times New Roman" panose="02020603050405020304" pitchFamily="18" charset="0"/>
              </a:rPr>
              <a:t>12</a:t>
            </a:r>
            <a:r>
              <a:rPr lang="en-GB" altLang="el-GR" sz="2000">
                <a:solidFill>
                  <a:srgbClr val="000000"/>
                </a:solidFill>
                <a:cs typeface="Times New Roman" panose="02020603050405020304" pitchFamily="18" charset="0"/>
              </a:rPr>
              <a:t>C ονομάζεται </a:t>
            </a:r>
            <a:r>
              <a:rPr lang="en-GB" altLang="el-GR" sz="2000" b="1" i="1">
                <a:solidFill>
                  <a:srgbClr val="000000"/>
                </a:solidFill>
                <a:cs typeface="Times New Roman" panose="02020603050405020304" pitchFamily="18" charset="0"/>
              </a:rPr>
              <a:t>αριθμός Avogadro (Ν</a:t>
            </a:r>
            <a:r>
              <a:rPr lang="en-GB" altLang="el-GR" sz="2000" b="1" i="1" baseline="-30000">
                <a:solidFill>
                  <a:srgbClr val="000000"/>
                </a:solidFill>
                <a:cs typeface="Times New Roman" panose="02020603050405020304" pitchFamily="18" charset="0"/>
              </a:rPr>
              <a:t>Α</a:t>
            </a:r>
            <a:r>
              <a:rPr lang="en-GB" altLang="el-GR" sz="2000" b="1" i="1">
                <a:solidFill>
                  <a:srgbClr val="000000"/>
                </a:solidFill>
                <a:cs typeface="Times New Roman" panose="02020603050405020304" pitchFamily="18" charset="0"/>
              </a:rPr>
              <a:t>)</a:t>
            </a:r>
            <a:r>
              <a:rPr lang="en-GB" altLang="el-GR" sz="2000" i="1">
                <a:solidFill>
                  <a:srgbClr val="000000"/>
                </a:solidFill>
                <a:cs typeface="Times New Roman" panose="02020603050405020304" pitchFamily="18" charset="0"/>
              </a:rPr>
              <a:t> </a:t>
            </a:r>
            <a:r>
              <a:rPr lang="en-GB" altLang="el-GR" sz="2000">
                <a:solidFill>
                  <a:srgbClr val="000000"/>
                </a:solidFill>
                <a:cs typeface="Times New Roman" panose="02020603050405020304" pitchFamily="18" charset="0"/>
              </a:rPr>
              <a:t>και υπολογίσθηκε με πειραματικές μεθόδους και με μεγάλη προσέγγιση ίσος με </a:t>
            </a:r>
            <a:r>
              <a:rPr lang="en-GB" altLang="el-GR" sz="2000" b="1">
                <a:solidFill>
                  <a:srgbClr val="000000"/>
                </a:solidFill>
                <a:cs typeface="Times New Roman" panose="02020603050405020304" pitchFamily="18" charset="0"/>
              </a:rPr>
              <a:t>6,02·10</a:t>
            </a:r>
            <a:r>
              <a:rPr lang="en-GB" altLang="el-GR" sz="2000" b="1" baseline="30000">
                <a:solidFill>
                  <a:srgbClr val="000000"/>
                </a:solidFill>
                <a:cs typeface="Times New Roman" panose="02020603050405020304" pitchFamily="18" charset="0"/>
              </a:rPr>
              <a:t>23</a:t>
            </a:r>
            <a:r>
              <a:rPr lang="en-GB" altLang="el-GR" sz="2000">
                <a:solidFill>
                  <a:srgbClr val="000000"/>
                </a:solidFill>
                <a:cs typeface="Times New Roman" panose="02020603050405020304" pitchFamily="18" charset="0"/>
              </a:rPr>
              <a:t>.   Δηλαδή</a:t>
            </a:r>
            <a:r>
              <a:rPr lang="en-US" altLang="el-GR" sz="2000">
                <a:solidFill>
                  <a:srgbClr val="000000"/>
                </a:solidFill>
              </a:rPr>
              <a:t> </a:t>
            </a:r>
          </a:p>
        </p:txBody>
      </p:sp>
      <p:sp>
        <p:nvSpPr>
          <p:cNvPr id="45060" name="Rectangle 3">
            <a:extLst>
              <a:ext uri="{FF2B5EF4-FFF2-40B4-BE49-F238E27FC236}">
                <a16:creationId xmlns:a16="http://schemas.microsoft.com/office/drawing/2014/main" id="{3D3F274C-9797-40A0-B4D3-B7D017896757}"/>
              </a:ext>
            </a:extLst>
          </p:cNvPr>
          <p:cNvSpPr>
            <a:spLocks noChangeArrowheads="1"/>
          </p:cNvSpPr>
          <p:nvPr/>
        </p:nvSpPr>
        <p:spPr bwMode="auto">
          <a:xfrm>
            <a:off x="1847850" y="258119"/>
            <a:ext cx="6470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l-GR" sz="2400" b="1">
                <a:solidFill>
                  <a:srgbClr val="0033CC"/>
                </a:solidFill>
                <a:cs typeface="Times New Roman" panose="02020603050405020304" pitchFamily="18" charset="0"/>
              </a:rPr>
              <a:t>Το mol: μονάδα ποσότητας ουσίας στο S.I.</a:t>
            </a:r>
            <a:r>
              <a:rPr lang="en-US" altLang="el-GR" sz="1600">
                <a:solidFill>
                  <a:srgbClr val="000000"/>
                </a:solidFill>
              </a:rPr>
              <a:t> </a:t>
            </a:r>
          </a:p>
        </p:txBody>
      </p:sp>
      <p:sp>
        <p:nvSpPr>
          <p:cNvPr id="123908" name="Text Box 4">
            <a:extLst>
              <a:ext uri="{FF2B5EF4-FFF2-40B4-BE49-F238E27FC236}">
                <a16:creationId xmlns:a16="http://schemas.microsoft.com/office/drawing/2014/main" id="{3B049495-C4AD-4C91-AF21-920DCEBDDCC4}"/>
              </a:ext>
            </a:extLst>
          </p:cNvPr>
          <p:cNvSpPr txBox="1">
            <a:spLocks noChangeArrowheads="1"/>
          </p:cNvSpPr>
          <p:nvPr/>
        </p:nvSpPr>
        <p:spPr bwMode="auto">
          <a:xfrm>
            <a:off x="4008439" y="3068638"/>
            <a:ext cx="3455987" cy="576262"/>
          </a:xfrm>
          <a:prstGeom prst="rect">
            <a:avLst/>
          </a:prstGeom>
          <a:solidFill>
            <a:srgbClr val="FFD2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ts val="300"/>
              </a:spcBef>
              <a:spcAft>
                <a:spcPct val="0"/>
              </a:spcAft>
            </a:pPr>
            <a:r>
              <a:rPr lang="en-US" altLang="el-GR" sz="2400" i="1">
                <a:solidFill>
                  <a:srgbClr val="000000"/>
                </a:solidFill>
              </a:rPr>
              <a:t>Ν</a:t>
            </a:r>
            <a:r>
              <a:rPr lang="en-US" altLang="el-GR" sz="2400" baseline="-25000">
                <a:solidFill>
                  <a:srgbClr val="000000"/>
                </a:solidFill>
              </a:rPr>
              <a:t>Α   </a:t>
            </a:r>
            <a:r>
              <a:rPr lang="en-US" altLang="el-GR" sz="2400">
                <a:solidFill>
                  <a:srgbClr val="000000"/>
                </a:solidFill>
              </a:rPr>
              <a:t>= </a:t>
            </a:r>
            <a:r>
              <a:rPr lang="en-US" altLang="el-GR" sz="2400" baseline="-25000">
                <a:solidFill>
                  <a:srgbClr val="000000"/>
                </a:solidFill>
              </a:rPr>
              <a:t> </a:t>
            </a:r>
            <a:r>
              <a:rPr lang="en-US" altLang="el-GR" sz="2400">
                <a:solidFill>
                  <a:srgbClr val="000000"/>
                </a:solidFill>
              </a:rPr>
              <a:t>6,02·10</a:t>
            </a:r>
            <a:r>
              <a:rPr lang="en-US" altLang="el-GR" sz="2400" baseline="30000">
                <a:solidFill>
                  <a:srgbClr val="000000"/>
                </a:solidFill>
              </a:rPr>
              <a:t>23 </a:t>
            </a:r>
            <a:r>
              <a:rPr lang="en-US" altLang="el-GR" sz="2400">
                <a:solidFill>
                  <a:srgbClr val="000000"/>
                </a:solidFill>
              </a:rPr>
              <a:t>mol</a:t>
            </a:r>
            <a:r>
              <a:rPr lang="en-US" altLang="el-GR" sz="2400" baseline="30000">
                <a:solidFill>
                  <a:srgbClr val="000000"/>
                </a:solidFill>
              </a:rPr>
              <a:t>-1</a:t>
            </a:r>
            <a:endParaRPr lang="en-US" altLang="el-GR" sz="2400">
              <a:solidFill>
                <a:srgbClr val="000000"/>
              </a:solidFill>
            </a:endParaRPr>
          </a:p>
        </p:txBody>
      </p:sp>
      <p:sp>
        <p:nvSpPr>
          <p:cNvPr id="123909" name="Text Box 5">
            <a:extLst>
              <a:ext uri="{FF2B5EF4-FFF2-40B4-BE49-F238E27FC236}">
                <a16:creationId xmlns:a16="http://schemas.microsoft.com/office/drawing/2014/main" id="{29826386-9323-4F97-B80E-2234ECFE62CC}"/>
              </a:ext>
            </a:extLst>
          </p:cNvPr>
          <p:cNvSpPr txBox="1">
            <a:spLocks noChangeArrowheads="1"/>
          </p:cNvSpPr>
          <p:nvPr/>
        </p:nvSpPr>
        <p:spPr bwMode="auto">
          <a:xfrm>
            <a:off x="1774825" y="4076700"/>
            <a:ext cx="8713788" cy="647700"/>
          </a:xfrm>
          <a:prstGeom prst="rect">
            <a:avLst/>
          </a:prstGeom>
          <a:solidFill>
            <a:srgbClr val="FFD2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ts val="300"/>
              </a:spcBef>
              <a:spcAft>
                <a:spcPct val="0"/>
              </a:spcAft>
            </a:pPr>
            <a:r>
              <a:rPr lang="el-GR" altLang="el-GR" sz="2400">
                <a:solidFill>
                  <a:srgbClr val="000000"/>
                </a:solidFill>
              </a:rPr>
              <a:t>1 mol είναι η ποσότητα μιας ουσίας που περιέχει </a:t>
            </a:r>
            <a:r>
              <a:rPr lang="el-GR" altLang="el-GR" sz="2400" i="1">
                <a:solidFill>
                  <a:srgbClr val="000000"/>
                </a:solidFill>
              </a:rPr>
              <a:t>Ν</a:t>
            </a:r>
            <a:r>
              <a:rPr lang="el-GR" altLang="el-GR" sz="2400" baseline="-25000">
                <a:solidFill>
                  <a:srgbClr val="000000"/>
                </a:solidFill>
              </a:rPr>
              <a:t>Α</a:t>
            </a:r>
            <a:r>
              <a:rPr lang="el-GR" altLang="el-GR" sz="2400">
                <a:solidFill>
                  <a:srgbClr val="000000"/>
                </a:solidFill>
              </a:rPr>
              <a:t> οντότητες</a:t>
            </a:r>
            <a:r>
              <a:rPr lang="el-GR" altLang="el-GR" sz="2400">
                <a:solidFill>
                  <a:srgbClr val="000000"/>
                </a:solidFill>
                <a:latin typeface="Times New Roman" panose="02020603050405020304" pitchFamily="18" charset="0"/>
              </a:rPr>
              <a:t>.</a:t>
            </a:r>
            <a:endParaRPr lang="en-US" altLang="el-GR" sz="2400">
              <a:solidFill>
                <a:srgbClr val="000000"/>
              </a:solidFill>
            </a:endParaRPr>
          </a:p>
        </p:txBody>
      </p:sp>
      <p:sp>
        <p:nvSpPr>
          <p:cNvPr id="123910" name="Rectangle 6">
            <a:extLst>
              <a:ext uri="{FF2B5EF4-FFF2-40B4-BE49-F238E27FC236}">
                <a16:creationId xmlns:a16="http://schemas.microsoft.com/office/drawing/2014/main" id="{0F26CD2F-9A4E-457A-A7D7-84A7FA7E3B6E}"/>
              </a:ext>
            </a:extLst>
          </p:cNvPr>
          <p:cNvSpPr>
            <a:spLocks noChangeArrowheads="1"/>
          </p:cNvSpPr>
          <p:nvPr/>
        </p:nvSpPr>
        <p:spPr bwMode="auto">
          <a:xfrm>
            <a:off x="3359435" y="5151350"/>
            <a:ext cx="480003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tabLst>
                <a:tab pos="228600" algn="l"/>
              </a:tabLst>
              <a:defRPr>
                <a:solidFill>
                  <a:schemeClr val="tx1"/>
                </a:solidFill>
                <a:latin typeface="Arial" panose="020B0604020202020204" pitchFamily="34" charset="0"/>
              </a:defRPr>
            </a:lvl1pPr>
            <a:lvl2pPr marL="742950" indent="-285750" eaLnBrk="0" hangingPunct="0">
              <a:tabLst>
                <a:tab pos="228600" algn="l"/>
              </a:tabLst>
              <a:defRPr>
                <a:solidFill>
                  <a:schemeClr val="tx1"/>
                </a:solidFill>
                <a:latin typeface="Arial" panose="020B0604020202020204" pitchFamily="34" charset="0"/>
              </a:defRPr>
            </a:lvl2pPr>
            <a:lvl3pPr marL="1143000" indent="-228600" eaLnBrk="0" hangingPunct="0">
              <a:tabLst>
                <a:tab pos="228600" algn="l"/>
              </a:tabLst>
              <a:defRPr>
                <a:solidFill>
                  <a:schemeClr val="tx1"/>
                </a:solidFill>
                <a:latin typeface="Arial" panose="020B0604020202020204" pitchFamily="34" charset="0"/>
              </a:defRPr>
            </a:lvl3pPr>
            <a:lvl4pPr marL="1600200" indent="-228600" eaLnBrk="0" hangingPunct="0">
              <a:tabLst>
                <a:tab pos="228600" algn="l"/>
              </a:tabLst>
              <a:defRPr>
                <a:solidFill>
                  <a:schemeClr val="tx1"/>
                </a:solidFill>
                <a:latin typeface="Arial" panose="020B0604020202020204" pitchFamily="34" charset="0"/>
              </a:defRPr>
            </a:lvl4pPr>
            <a:lvl5pPr marL="2057400" indent="-228600" eaLnBrk="0" hangingPunct="0">
              <a:tabLst>
                <a:tab pos="2286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286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286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286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algn="just" eaLnBrk="1" fontAlgn="base" hangingPunct="1">
              <a:spcBef>
                <a:spcPct val="0"/>
              </a:spcBef>
              <a:spcAft>
                <a:spcPct val="0"/>
              </a:spcAft>
              <a:buSzPct val="100000"/>
              <a:buFont typeface="Wingdings" panose="05000000000000000000" pitchFamily="2" charset="2"/>
              <a:buChar char=""/>
            </a:pPr>
            <a:r>
              <a:rPr lang="el-GR" altLang="el-GR" sz="2400" i="1">
                <a:solidFill>
                  <a:srgbClr val="000000"/>
                </a:solidFill>
                <a:cs typeface="Times New Roman" panose="02020603050405020304" pitchFamily="18" charset="0"/>
              </a:rPr>
              <a:t>1mol ατόμων</a:t>
            </a:r>
            <a:r>
              <a:rPr lang="el-GR" altLang="el-GR" sz="2400">
                <a:solidFill>
                  <a:srgbClr val="000000"/>
                </a:solidFill>
                <a:cs typeface="Times New Roman" panose="02020603050405020304" pitchFamily="18" charset="0"/>
              </a:rPr>
              <a:t> περιέχει </a:t>
            </a:r>
            <a:r>
              <a:rPr lang="el-GR" altLang="el-GR" sz="2400" i="1">
                <a:solidFill>
                  <a:srgbClr val="000000"/>
                </a:solidFill>
                <a:cs typeface="Times New Roman" panose="02020603050405020304" pitchFamily="18" charset="0"/>
              </a:rPr>
              <a:t>Ν</a:t>
            </a:r>
            <a:r>
              <a:rPr lang="el-GR" altLang="el-GR" sz="2400" baseline="-30000">
                <a:solidFill>
                  <a:srgbClr val="000000"/>
                </a:solidFill>
                <a:cs typeface="Times New Roman" panose="02020603050405020304" pitchFamily="18" charset="0"/>
              </a:rPr>
              <a:t>Α</a:t>
            </a:r>
            <a:r>
              <a:rPr lang="el-GR" altLang="el-GR" sz="2400">
                <a:solidFill>
                  <a:srgbClr val="000000"/>
                </a:solidFill>
                <a:cs typeface="Times New Roman" panose="02020603050405020304" pitchFamily="18" charset="0"/>
              </a:rPr>
              <a:t> </a:t>
            </a:r>
            <a:r>
              <a:rPr lang="el-GR" altLang="el-GR" sz="2400" i="1">
                <a:solidFill>
                  <a:srgbClr val="000000"/>
                </a:solidFill>
                <a:cs typeface="Times New Roman" panose="02020603050405020304" pitchFamily="18" charset="0"/>
              </a:rPr>
              <a:t>άτομα.</a:t>
            </a:r>
            <a:endParaRPr lang="en-US" altLang="el-GR" sz="2400">
              <a:solidFill>
                <a:srgbClr val="000000"/>
              </a:solidFill>
            </a:endParaRPr>
          </a:p>
          <a:p>
            <a:pPr algn="just" fontAlgn="base">
              <a:spcBef>
                <a:spcPct val="0"/>
              </a:spcBef>
              <a:spcAft>
                <a:spcPct val="0"/>
              </a:spcAft>
              <a:buSzPct val="100000"/>
              <a:buFont typeface="Wingdings" panose="05000000000000000000" pitchFamily="2" charset="2"/>
              <a:buChar char=""/>
            </a:pPr>
            <a:r>
              <a:rPr lang="el-GR" altLang="el-GR" sz="2400" i="1">
                <a:solidFill>
                  <a:srgbClr val="000000"/>
                </a:solidFill>
                <a:cs typeface="Times New Roman" panose="02020603050405020304" pitchFamily="18" charset="0"/>
              </a:rPr>
              <a:t>1mol μορίων</a:t>
            </a:r>
            <a:r>
              <a:rPr lang="el-GR" altLang="el-GR" sz="2400">
                <a:solidFill>
                  <a:srgbClr val="000000"/>
                </a:solidFill>
                <a:cs typeface="Times New Roman" panose="02020603050405020304" pitchFamily="18" charset="0"/>
              </a:rPr>
              <a:t> περιέχει </a:t>
            </a:r>
            <a:r>
              <a:rPr lang="el-GR" altLang="el-GR" sz="2400" i="1">
                <a:solidFill>
                  <a:srgbClr val="000000"/>
                </a:solidFill>
                <a:cs typeface="Times New Roman" panose="02020603050405020304" pitchFamily="18" charset="0"/>
              </a:rPr>
              <a:t>Ν</a:t>
            </a:r>
            <a:r>
              <a:rPr lang="el-GR" altLang="el-GR" sz="2400" baseline="-30000">
                <a:solidFill>
                  <a:srgbClr val="000000"/>
                </a:solidFill>
                <a:cs typeface="Times New Roman" panose="02020603050405020304" pitchFamily="18" charset="0"/>
              </a:rPr>
              <a:t>Α </a:t>
            </a:r>
            <a:r>
              <a:rPr lang="el-GR" altLang="el-GR" sz="2400" i="1">
                <a:solidFill>
                  <a:srgbClr val="000000"/>
                </a:solidFill>
                <a:cs typeface="Times New Roman" panose="02020603050405020304" pitchFamily="18" charset="0"/>
              </a:rPr>
              <a:t>μόρια.</a:t>
            </a:r>
            <a:endParaRPr lang="en-US" altLang="el-GR" sz="2400">
              <a:solidFill>
                <a:srgbClr val="000000"/>
              </a:solidFill>
            </a:endParaRPr>
          </a:p>
          <a:p>
            <a:pPr algn="just" fontAlgn="base">
              <a:spcBef>
                <a:spcPct val="0"/>
              </a:spcBef>
              <a:spcAft>
                <a:spcPct val="0"/>
              </a:spcAft>
              <a:buSzPct val="100000"/>
              <a:buFont typeface="Wingdings" panose="05000000000000000000" pitchFamily="2" charset="2"/>
              <a:buChar char=""/>
            </a:pPr>
            <a:r>
              <a:rPr lang="el-GR" altLang="el-GR" sz="2400" i="1">
                <a:solidFill>
                  <a:srgbClr val="000000"/>
                </a:solidFill>
                <a:cs typeface="Times New Roman" panose="02020603050405020304" pitchFamily="18" charset="0"/>
              </a:rPr>
              <a:t>1mol ιόντων</a:t>
            </a:r>
            <a:r>
              <a:rPr lang="el-GR" altLang="el-GR" sz="2400">
                <a:solidFill>
                  <a:srgbClr val="000000"/>
                </a:solidFill>
                <a:cs typeface="Times New Roman" panose="02020603050405020304" pitchFamily="18" charset="0"/>
              </a:rPr>
              <a:t> περιέχει </a:t>
            </a:r>
            <a:r>
              <a:rPr lang="el-GR" altLang="el-GR" sz="2400" i="1">
                <a:solidFill>
                  <a:srgbClr val="000000"/>
                </a:solidFill>
                <a:cs typeface="Times New Roman" panose="02020603050405020304" pitchFamily="18" charset="0"/>
              </a:rPr>
              <a:t>Ν</a:t>
            </a:r>
            <a:r>
              <a:rPr lang="el-GR" altLang="el-GR" sz="2400" baseline="-30000">
                <a:solidFill>
                  <a:srgbClr val="000000"/>
                </a:solidFill>
                <a:cs typeface="Times New Roman" panose="02020603050405020304" pitchFamily="18" charset="0"/>
              </a:rPr>
              <a:t>Α</a:t>
            </a:r>
            <a:r>
              <a:rPr lang="el-GR" altLang="el-GR" sz="2400">
                <a:solidFill>
                  <a:srgbClr val="000000"/>
                </a:solidFill>
                <a:cs typeface="Times New Roman" panose="02020603050405020304" pitchFamily="18" charset="0"/>
              </a:rPr>
              <a:t>­ </a:t>
            </a:r>
            <a:r>
              <a:rPr lang="el-GR" altLang="el-GR" sz="2400" i="1">
                <a:solidFill>
                  <a:srgbClr val="000000"/>
                </a:solidFill>
                <a:cs typeface="Times New Roman" panose="02020603050405020304" pitchFamily="18" charset="0"/>
              </a:rPr>
              <a:t>ιόντα</a:t>
            </a:r>
            <a:r>
              <a:rPr lang="el-GR" altLang="el-GR" sz="1600" i="1">
                <a:solidFill>
                  <a:srgbClr val="000000"/>
                </a:solidFill>
                <a:cs typeface="Times New Roman" panose="02020603050405020304" pitchFamily="18" charset="0"/>
              </a:rPr>
              <a:t>.</a:t>
            </a:r>
          </a:p>
        </p:txBody>
      </p:sp>
      <p:graphicFrame>
        <p:nvGraphicFramePr>
          <p:cNvPr id="45058" name="Object 7">
            <a:extLst>
              <a:ext uri="{FF2B5EF4-FFF2-40B4-BE49-F238E27FC236}">
                <a16:creationId xmlns:a16="http://schemas.microsoft.com/office/drawing/2014/main" id="{9229C64A-B3EB-499B-90CF-CAB41D2E76A1}"/>
              </a:ext>
            </a:extLst>
          </p:cNvPr>
          <p:cNvGraphicFramePr>
            <a:graphicFrameLocks noChangeAspect="1"/>
          </p:cNvGraphicFramePr>
          <p:nvPr/>
        </p:nvGraphicFramePr>
        <p:xfrm>
          <a:off x="7896226" y="0"/>
          <a:ext cx="2771775" cy="1676400"/>
        </p:xfrm>
        <a:graphic>
          <a:graphicData uri="http://schemas.openxmlformats.org/presentationml/2006/ole">
            <mc:AlternateContent xmlns:mc="http://schemas.openxmlformats.org/markup-compatibility/2006">
              <mc:Choice xmlns:v="urn:schemas-microsoft-com:vml" Requires="v">
                <p:oleObj spid="_x0000_s1027" r:id="rId3" imgW="5152381" imgH="3134162" progId="MSPhotoEd.3">
                  <p:embed/>
                </p:oleObj>
              </mc:Choice>
              <mc:Fallback>
                <p:oleObj r:id="rId3" imgW="5152381" imgH="3134162" progId="MSPhotoEd.3">
                  <p:embed/>
                  <p:pic>
                    <p:nvPicPr>
                      <p:cNvPr id="45058" name="Object 7">
                        <a:extLst>
                          <a:ext uri="{FF2B5EF4-FFF2-40B4-BE49-F238E27FC236}">
                            <a16:creationId xmlns:a16="http://schemas.microsoft.com/office/drawing/2014/main" id="{9229C64A-B3EB-499B-90CF-CAB41D2E76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6226" y="0"/>
                        <a:ext cx="2771775" cy="167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3906"/>
                                        </p:tgtEl>
                                        <p:attrNameLst>
                                          <p:attrName>style.visibility</p:attrName>
                                        </p:attrNameLst>
                                      </p:cBhvr>
                                      <p:to>
                                        <p:strVal val="visible"/>
                                      </p:to>
                                    </p:set>
                                    <p:animEffect transition="in" filter="checkerboard(across)">
                                      <p:cBhvr>
                                        <p:cTn id="7" dur="500"/>
                                        <p:tgtEl>
                                          <p:spTgt spid="1239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3908"/>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8" presetClass="entr" presetSubtype="6" fill="hold" grpId="0" nodeType="clickEffect">
                                  <p:stCondLst>
                                    <p:cond delay="0"/>
                                  </p:stCondLst>
                                  <p:childTnLst>
                                    <p:set>
                                      <p:cBhvr>
                                        <p:cTn id="15" dur="1" fill="hold">
                                          <p:stCondLst>
                                            <p:cond delay="0"/>
                                          </p:stCondLst>
                                        </p:cTn>
                                        <p:tgtEl>
                                          <p:spTgt spid="123909"/>
                                        </p:tgtEl>
                                        <p:attrNameLst>
                                          <p:attrName>style.visibility</p:attrName>
                                        </p:attrNameLst>
                                      </p:cBhvr>
                                      <p:to>
                                        <p:strVal val="visible"/>
                                      </p:to>
                                    </p:set>
                                    <p:animEffect transition="in" filter="strips(downRight)">
                                      <p:cBhvr>
                                        <p:cTn id="16" dur="500"/>
                                        <p:tgtEl>
                                          <p:spTgt spid="12390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23910"/>
                                        </p:tgtEl>
                                        <p:attrNameLst>
                                          <p:attrName>style.visibility</p:attrName>
                                        </p:attrNameLst>
                                      </p:cBhvr>
                                      <p:to>
                                        <p:strVal val="visible"/>
                                      </p:to>
                                    </p:set>
                                    <p:animEffect transition="in" filter="checkerboard(across)">
                                      <p:cBhvr>
                                        <p:cTn id="21" dur="500"/>
                                        <p:tgtEl>
                                          <p:spTgt spid="1239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6" grpId="0"/>
      <p:bldP spid="123908" grpId="0" animBg="1"/>
      <p:bldP spid="123909" grpId="0" animBg="1"/>
      <p:bldP spid="1239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2">
            <a:extLst>
              <a:ext uri="{FF2B5EF4-FFF2-40B4-BE49-F238E27FC236}">
                <a16:creationId xmlns:a16="http://schemas.microsoft.com/office/drawing/2014/main" id="{F6A42EC7-112A-4E46-8AB6-C5A9F354F53A}"/>
              </a:ext>
            </a:extLst>
          </p:cNvPr>
          <p:cNvSpPr>
            <a:spLocks noChangeArrowheads="1"/>
          </p:cNvSpPr>
          <p:nvPr/>
        </p:nvSpPr>
        <p:spPr bwMode="auto">
          <a:xfrm>
            <a:off x="1847850" y="258119"/>
            <a:ext cx="6470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l-GR" sz="2400" b="1">
                <a:solidFill>
                  <a:srgbClr val="0033CC"/>
                </a:solidFill>
                <a:cs typeface="Times New Roman" panose="02020603050405020304" pitchFamily="18" charset="0"/>
              </a:rPr>
              <a:t>Το mol: μονάδα ποσότητας ουσίας στο S.I.</a:t>
            </a:r>
            <a:r>
              <a:rPr lang="en-US" altLang="el-GR" sz="1600">
                <a:solidFill>
                  <a:srgbClr val="000000"/>
                </a:solidFill>
              </a:rPr>
              <a:t> </a:t>
            </a:r>
          </a:p>
        </p:txBody>
      </p:sp>
      <p:sp>
        <p:nvSpPr>
          <p:cNvPr id="124931" name="Rectangle 3">
            <a:extLst>
              <a:ext uri="{FF2B5EF4-FFF2-40B4-BE49-F238E27FC236}">
                <a16:creationId xmlns:a16="http://schemas.microsoft.com/office/drawing/2014/main" id="{A41C4F38-2F60-4736-B019-2B9D4B8331B8}"/>
              </a:ext>
            </a:extLst>
          </p:cNvPr>
          <p:cNvSpPr>
            <a:spLocks noChangeArrowheads="1"/>
          </p:cNvSpPr>
          <p:nvPr/>
        </p:nvSpPr>
        <p:spPr bwMode="auto">
          <a:xfrm>
            <a:off x="1847851" y="1622337"/>
            <a:ext cx="85693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GB" altLang="el-GR" sz="2400" i="1">
                <a:solidFill>
                  <a:srgbClr val="000000"/>
                </a:solidFill>
                <a:cs typeface="Times New Roman" panose="02020603050405020304" pitchFamily="18" charset="0"/>
              </a:rPr>
              <a:t>Ο αριθμός Avogadro εκφράζει τον αριθμό των ατόμων οποιουδήποτε στοιχείου που περιέχονται σε μάζα τόσων γραμμαρίων όσο είναι η σχετική ατομική μάζα του.  Δηλαδή,</a:t>
            </a:r>
            <a:r>
              <a:rPr lang="en-US" altLang="el-GR" sz="2400">
                <a:solidFill>
                  <a:srgbClr val="000000"/>
                </a:solidFill>
              </a:rPr>
              <a:t> </a:t>
            </a:r>
          </a:p>
        </p:txBody>
      </p:sp>
      <p:graphicFrame>
        <p:nvGraphicFramePr>
          <p:cNvPr id="46082" name="Object 4">
            <a:extLst>
              <a:ext uri="{FF2B5EF4-FFF2-40B4-BE49-F238E27FC236}">
                <a16:creationId xmlns:a16="http://schemas.microsoft.com/office/drawing/2014/main" id="{AD09379A-4EA8-4D1B-9B01-82F8524F3B24}"/>
              </a:ext>
            </a:extLst>
          </p:cNvPr>
          <p:cNvGraphicFramePr>
            <a:graphicFrameLocks noChangeAspect="1"/>
          </p:cNvGraphicFramePr>
          <p:nvPr/>
        </p:nvGraphicFramePr>
        <p:xfrm>
          <a:off x="7896226" y="0"/>
          <a:ext cx="2771775" cy="1676400"/>
        </p:xfrm>
        <a:graphic>
          <a:graphicData uri="http://schemas.openxmlformats.org/presentationml/2006/ole">
            <mc:AlternateContent xmlns:mc="http://schemas.openxmlformats.org/markup-compatibility/2006">
              <mc:Choice xmlns:v="urn:schemas-microsoft-com:vml" Requires="v">
                <p:oleObj spid="_x0000_s2052" r:id="rId3" imgW="5152381" imgH="3134162" progId="MSPhotoEd.3">
                  <p:embed/>
                </p:oleObj>
              </mc:Choice>
              <mc:Fallback>
                <p:oleObj r:id="rId3" imgW="5152381" imgH="3134162" progId="MSPhotoEd.3">
                  <p:embed/>
                  <p:pic>
                    <p:nvPicPr>
                      <p:cNvPr id="46082" name="Object 4">
                        <a:extLst>
                          <a:ext uri="{FF2B5EF4-FFF2-40B4-BE49-F238E27FC236}">
                            <a16:creationId xmlns:a16="http://schemas.microsoft.com/office/drawing/2014/main" id="{AD09379A-4EA8-4D1B-9B01-82F8524F3B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6226" y="0"/>
                        <a:ext cx="2771775" cy="167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4933" name="Text Box 5">
            <a:extLst>
              <a:ext uri="{FF2B5EF4-FFF2-40B4-BE49-F238E27FC236}">
                <a16:creationId xmlns:a16="http://schemas.microsoft.com/office/drawing/2014/main" id="{A91AD4E0-A1E1-4A53-9CB0-C9B40FBC1672}"/>
              </a:ext>
            </a:extLst>
          </p:cNvPr>
          <p:cNvSpPr txBox="1">
            <a:spLocks noChangeArrowheads="1"/>
          </p:cNvSpPr>
          <p:nvPr/>
        </p:nvSpPr>
        <p:spPr bwMode="auto">
          <a:xfrm>
            <a:off x="2495550" y="2997200"/>
            <a:ext cx="6769100" cy="431800"/>
          </a:xfrm>
          <a:prstGeom prst="rect">
            <a:avLst/>
          </a:prstGeom>
          <a:solidFill>
            <a:srgbClr val="FFD2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l-GR" altLang="el-GR" sz="2400">
                <a:solidFill>
                  <a:srgbClr val="000000"/>
                </a:solidFill>
              </a:rPr>
              <a:t>1 </a:t>
            </a:r>
            <a:r>
              <a:rPr lang="en-US" altLang="el-GR" sz="2400">
                <a:solidFill>
                  <a:srgbClr val="000000"/>
                </a:solidFill>
              </a:rPr>
              <a:t>mol</a:t>
            </a:r>
            <a:r>
              <a:rPr lang="el-GR" altLang="el-GR" sz="2400">
                <a:solidFill>
                  <a:srgbClr val="000000"/>
                </a:solidFill>
              </a:rPr>
              <a:t> ατόμων περιέχει</a:t>
            </a:r>
            <a:r>
              <a:rPr lang="el-GR" altLang="el-GR" sz="2400" i="1">
                <a:solidFill>
                  <a:srgbClr val="000000"/>
                </a:solidFill>
              </a:rPr>
              <a:t> Ν</a:t>
            </a:r>
            <a:r>
              <a:rPr lang="el-GR" altLang="el-GR" sz="2400" baseline="-25000">
                <a:solidFill>
                  <a:srgbClr val="000000"/>
                </a:solidFill>
              </a:rPr>
              <a:t>Α</a:t>
            </a:r>
            <a:r>
              <a:rPr lang="el-GR" altLang="el-GR" sz="2400">
                <a:solidFill>
                  <a:srgbClr val="000000"/>
                </a:solidFill>
              </a:rPr>
              <a:t> άτομα και ζυγίζει </a:t>
            </a:r>
            <a:r>
              <a:rPr lang="el-GR" altLang="el-GR" sz="2400" i="1">
                <a:solidFill>
                  <a:srgbClr val="000000"/>
                </a:solidFill>
              </a:rPr>
              <a:t>Α</a:t>
            </a:r>
            <a:r>
              <a:rPr lang="el-GR" altLang="el-GR" sz="2400" baseline="-25000">
                <a:solidFill>
                  <a:srgbClr val="000000"/>
                </a:solidFill>
              </a:rPr>
              <a:t>r</a:t>
            </a:r>
            <a:r>
              <a:rPr lang="el-GR" altLang="el-GR" sz="2400">
                <a:solidFill>
                  <a:srgbClr val="000000"/>
                </a:solidFill>
              </a:rPr>
              <a:t> g</a:t>
            </a:r>
            <a:endParaRPr lang="en-US" altLang="el-GR" sz="2400">
              <a:solidFill>
                <a:srgbClr val="000000"/>
              </a:solidFill>
            </a:endParaRPr>
          </a:p>
        </p:txBody>
      </p:sp>
      <p:sp>
        <p:nvSpPr>
          <p:cNvPr id="124934" name="Rectangle 6">
            <a:extLst>
              <a:ext uri="{FF2B5EF4-FFF2-40B4-BE49-F238E27FC236}">
                <a16:creationId xmlns:a16="http://schemas.microsoft.com/office/drawing/2014/main" id="{A9439C21-A94A-496C-B950-D7A898DAB51F}"/>
              </a:ext>
            </a:extLst>
          </p:cNvPr>
          <p:cNvSpPr>
            <a:spLocks noChangeArrowheads="1"/>
          </p:cNvSpPr>
          <p:nvPr/>
        </p:nvSpPr>
        <p:spPr bwMode="auto">
          <a:xfrm>
            <a:off x="1919288" y="3641487"/>
            <a:ext cx="840608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l-GR" altLang="el-GR" sz="2000">
                <a:solidFill>
                  <a:srgbClr val="000000"/>
                </a:solidFill>
                <a:cs typeface="Times New Roman" panose="02020603050405020304" pitchFamily="18" charset="0"/>
              </a:rPr>
              <a:t>π.χ. 1 </a:t>
            </a:r>
            <a:r>
              <a:rPr lang="en-US" altLang="el-GR" sz="2000">
                <a:solidFill>
                  <a:srgbClr val="000000"/>
                </a:solidFill>
                <a:cs typeface="Times New Roman" panose="02020603050405020304" pitchFamily="18" charset="0"/>
              </a:rPr>
              <a:t>mol</a:t>
            </a:r>
            <a:r>
              <a:rPr lang="el-GR" altLang="el-GR" sz="2000">
                <a:solidFill>
                  <a:srgbClr val="000000"/>
                </a:solidFill>
                <a:cs typeface="Times New Roman" panose="02020603050405020304" pitchFamily="18" charset="0"/>
              </a:rPr>
              <a:t> ατόμων Ο περιέχει  6,02·10</a:t>
            </a:r>
            <a:r>
              <a:rPr lang="el-GR" altLang="el-GR" sz="2000" baseline="30000">
                <a:solidFill>
                  <a:srgbClr val="000000"/>
                </a:solidFill>
                <a:cs typeface="Times New Roman" panose="02020603050405020304" pitchFamily="18" charset="0"/>
              </a:rPr>
              <a:t>23</a:t>
            </a:r>
            <a:r>
              <a:rPr lang="el-GR" altLang="el-GR" sz="2000">
                <a:solidFill>
                  <a:srgbClr val="000000"/>
                </a:solidFill>
                <a:cs typeface="Times New Roman" panose="02020603050405020304" pitchFamily="18" charset="0"/>
              </a:rPr>
              <a:t> άτομα και ζυγίζει 16 g  (</a:t>
            </a:r>
            <a:r>
              <a:rPr lang="el-GR" altLang="el-GR" sz="2000" i="1">
                <a:solidFill>
                  <a:srgbClr val="000000"/>
                </a:solidFill>
                <a:cs typeface="Times New Roman" panose="02020603050405020304" pitchFamily="18" charset="0"/>
              </a:rPr>
              <a:t>Α</a:t>
            </a:r>
            <a:r>
              <a:rPr lang="en-US" altLang="el-GR" sz="2000" baseline="-30000">
                <a:solidFill>
                  <a:srgbClr val="000000"/>
                </a:solidFill>
                <a:cs typeface="Times New Roman" panose="02020603050405020304" pitchFamily="18" charset="0"/>
              </a:rPr>
              <a:t>r</a:t>
            </a:r>
            <a:r>
              <a:rPr lang="el-GR" altLang="el-GR" sz="2000" baseline="-30000">
                <a:solidFill>
                  <a:srgbClr val="000000"/>
                </a:solidFill>
                <a:cs typeface="Times New Roman" panose="02020603050405020304" pitchFamily="18" charset="0"/>
              </a:rPr>
              <a:t> Ο</a:t>
            </a:r>
            <a:r>
              <a:rPr lang="el-GR" altLang="el-GR" sz="2000">
                <a:solidFill>
                  <a:srgbClr val="000000"/>
                </a:solidFill>
                <a:cs typeface="Times New Roman" panose="02020603050405020304" pitchFamily="18" charset="0"/>
              </a:rPr>
              <a:t>=16)</a:t>
            </a:r>
            <a:endParaRPr lang="en-GB" altLang="el-GR" sz="2000">
              <a:solidFill>
                <a:srgbClr val="000000"/>
              </a:solidFill>
              <a:cs typeface="Times New Roman" panose="02020603050405020304" pitchFamily="18" charset="0"/>
            </a:endParaRPr>
          </a:p>
          <a:p>
            <a:pPr fontAlgn="base">
              <a:spcBef>
                <a:spcPct val="0"/>
              </a:spcBef>
              <a:spcAft>
                <a:spcPct val="0"/>
              </a:spcAft>
            </a:pPr>
            <a:r>
              <a:rPr lang="en-GB" altLang="el-GR" sz="2000">
                <a:solidFill>
                  <a:srgbClr val="000000"/>
                </a:solidFill>
                <a:cs typeface="Times New Roman" panose="02020603050405020304" pitchFamily="18" charset="0"/>
              </a:rPr>
              <a:t>και 1 </a:t>
            </a:r>
            <a:r>
              <a:rPr lang="en-US" altLang="el-GR" sz="2000">
                <a:solidFill>
                  <a:srgbClr val="000000"/>
                </a:solidFill>
                <a:cs typeface="Times New Roman" panose="02020603050405020304" pitchFamily="18" charset="0"/>
              </a:rPr>
              <a:t>mol</a:t>
            </a:r>
            <a:r>
              <a:rPr lang="en-GB" altLang="el-GR" sz="2000">
                <a:solidFill>
                  <a:srgbClr val="000000"/>
                </a:solidFill>
                <a:cs typeface="Times New Roman" panose="02020603050405020304" pitchFamily="18" charset="0"/>
              </a:rPr>
              <a:t> ατόμων Fe περιέχει  6,02·10</a:t>
            </a:r>
            <a:r>
              <a:rPr lang="en-GB" altLang="el-GR" sz="2000" baseline="30000">
                <a:solidFill>
                  <a:srgbClr val="000000"/>
                </a:solidFill>
                <a:cs typeface="Times New Roman" panose="02020603050405020304" pitchFamily="18" charset="0"/>
              </a:rPr>
              <a:t>23</a:t>
            </a:r>
            <a:r>
              <a:rPr lang="en-GB" altLang="el-GR" sz="2000">
                <a:solidFill>
                  <a:srgbClr val="000000"/>
                </a:solidFill>
                <a:cs typeface="Times New Roman" panose="02020603050405020304" pitchFamily="18" charset="0"/>
              </a:rPr>
              <a:t> άτομα και ζυγίζει 56g (</a:t>
            </a:r>
            <a:r>
              <a:rPr lang="en-GB" altLang="el-GR" sz="2000" i="1">
                <a:solidFill>
                  <a:srgbClr val="000000"/>
                </a:solidFill>
                <a:cs typeface="Times New Roman" panose="02020603050405020304" pitchFamily="18" charset="0"/>
              </a:rPr>
              <a:t>Α</a:t>
            </a:r>
            <a:r>
              <a:rPr lang="en-US" altLang="el-GR" sz="2000" baseline="-30000">
                <a:solidFill>
                  <a:srgbClr val="000000"/>
                </a:solidFill>
                <a:cs typeface="Times New Roman" panose="02020603050405020304" pitchFamily="18" charset="0"/>
              </a:rPr>
              <a:t>r</a:t>
            </a:r>
            <a:r>
              <a:rPr lang="el-GR" altLang="el-GR" sz="2000" baseline="-30000">
                <a:solidFill>
                  <a:srgbClr val="000000"/>
                </a:solidFill>
                <a:cs typeface="Times New Roman" panose="02020603050405020304" pitchFamily="18" charset="0"/>
              </a:rPr>
              <a:t> </a:t>
            </a:r>
            <a:r>
              <a:rPr lang="en-US" altLang="el-GR" sz="2000" baseline="-30000">
                <a:solidFill>
                  <a:srgbClr val="000000"/>
                </a:solidFill>
                <a:cs typeface="Times New Roman" panose="02020603050405020304" pitchFamily="18" charset="0"/>
              </a:rPr>
              <a:t>Fe</a:t>
            </a:r>
            <a:r>
              <a:rPr lang="en-GB" altLang="el-GR" sz="2000">
                <a:solidFill>
                  <a:srgbClr val="000000"/>
                </a:solidFill>
                <a:cs typeface="Times New Roman" panose="02020603050405020304" pitchFamily="18" charset="0"/>
              </a:rPr>
              <a:t>=56)</a:t>
            </a:r>
            <a:r>
              <a:rPr lang="en-GB" altLang="el-GR" sz="2200">
                <a:solidFill>
                  <a:srgbClr val="000000"/>
                </a:solidFill>
              </a:rPr>
              <a:t> </a:t>
            </a:r>
          </a:p>
        </p:txBody>
      </p:sp>
      <p:graphicFrame>
        <p:nvGraphicFramePr>
          <p:cNvPr id="124935" name="Object 7">
            <a:extLst>
              <a:ext uri="{FF2B5EF4-FFF2-40B4-BE49-F238E27FC236}">
                <a16:creationId xmlns:a16="http://schemas.microsoft.com/office/drawing/2014/main" id="{FDA47A2C-8C2B-4D90-B57B-4C79B142A442}"/>
              </a:ext>
            </a:extLst>
          </p:cNvPr>
          <p:cNvGraphicFramePr>
            <a:graphicFrameLocks noChangeAspect="1"/>
          </p:cNvGraphicFramePr>
          <p:nvPr/>
        </p:nvGraphicFramePr>
        <p:xfrm>
          <a:off x="3648075" y="4508500"/>
          <a:ext cx="4572000" cy="2103438"/>
        </p:xfrm>
        <a:graphic>
          <a:graphicData uri="http://schemas.openxmlformats.org/presentationml/2006/ole">
            <mc:AlternateContent xmlns:mc="http://schemas.openxmlformats.org/markup-compatibility/2006">
              <mc:Choice xmlns:v="urn:schemas-microsoft-com:vml" Requires="v">
                <p:oleObj spid="_x0000_s2053" r:id="rId5" imgW="6466667" imgH="3419952" progId="">
                  <p:embed/>
                </p:oleObj>
              </mc:Choice>
              <mc:Fallback>
                <p:oleObj r:id="rId5" imgW="6466667" imgH="3419952" progId="">
                  <p:embed/>
                  <p:pic>
                    <p:nvPicPr>
                      <p:cNvPr id="124935" name="Object 7">
                        <a:extLst>
                          <a:ext uri="{FF2B5EF4-FFF2-40B4-BE49-F238E27FC236}">
                            <a16:creationId xmlns:a16="http://schemas.microsoft.com/office/drawing/2014/main" id="{FDA47A2C-8C2B-4D90-B57B-4C79B142A4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8075" y="4508500"/>
                        <a:ext cx="4572000"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4931"/>
                                        </p:tgtEl>
                                        <p:attrNameLst>
                                          <p:attrName>style.visibility</p:attrName>
                                        </p:attrNameLst>
                                      </p:cBhvr>
                                      <p:to>
                                        <p:strVal val="visible"/>
                                      </p:to>
                                    </p:set>
                                    <p:animEffect transition="in" filter="checkerboard(across)">
                                      <p:cBhvr>
                                        <p:cTn id="7" dur="500"/>
                                        <p:tgtEl>
                                          <p:spTgt spid="1249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24933"/>
                                        </p:tgtEl>
                                        <p:attrNameLst>
                                          <p:attrName>style.visibility</p:attrName>
                                        </p:attrNameLst>
                                      </p:cBhvr>
                                      <p:to>
                                        <p:strVal val="visible"/>
                                      </p:to>
                                    </p:set>
                                    <p:animEffect transition="in" filter="strips(downRight)">
                                      <p:cBhvr>
                                        <p:cTn id="12" dur="500"/>
                                        <p:tgtEl>
                                          <p:spTgt spid="12493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24934"/>
                                        </p:tgtEl>
                                        <p:attrNameLst>
                                          <p:attrName>style.visibility</p:attrName>
                                        </p:attrNameLst>
                                      </p:cBhvr>
                                      <p:to>
                                        <p:strVal val="visible"/>
                                      </p:to>
                                    </p:set>
                                    <p:animEffect transition="in" filter="checkerboard(across)">
                                      <p:cBhvr>
                                        <p:cTn id="17" dur="500"/>
                                        <p:tgtEl>
                                          <p:spTgt spid="12493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124935"/>
                                        </p:tgtEl>
                                        <p:attrNameLst>
                                          <p:attrName>style.visibility</p:attrName>
                                        </p:attrNameLst>
                                      </p:cBhvr>
                                      <p:to>
                                        <p:strVal val="visible"/>
                                      </p:to>
                                    </p:set>
                                    <p:animEffect transition="in" filter="box(out)">
                                      <p:cBhvr>
                                        <p:cTn id="22" dur="500"/>
                                        <p:tgtEl>
                                          <p:spTgt spid="124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p:bldP spid="124933" grpId="0" animBg="1"/>
      <p:bldP spid="124934"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TotalTime>
  <Words>2399</Words>
  <Application>Microsoft Office PowerPoint</Application>
  <PresentationFormat>Widescreen</PresentationFormat>
  <Paragraphs>242</Paragraphs>
  <Slides>25</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3</vt:i4>
      </vt:variant>
      <vt:variant>
        <vt:lpstr>Slide Titles</vt:lpstr>
      </vt:variant>
      <vt:variant>
        <vt:i4>25</vt:i4>
      </vt:variant>
    </vt:vector>
  </HeadingPairs>
  <TitlesOfParts>
    <vt:vector size="33" baseType="lpstr">
      <vt:lpstr>Arial</vt:lpstr>
      <vt:lpstr>Arial Black</vt:lpstr>
      <vt:lpstr>Times New Roman</vt:lpstr>
      <vt:lpstr>Wingdings</vt:lpstr>
      <vt:lpstr>Default Design</vt:lpstr>
      <vt:lpstr>MSPhotoEd.3</vt:lpstr>
      <vt:lpstr>Picture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Yiannis Chiotelis</dc:creator>
  <cp:lastModifiedBy>Yiannis Chiotelis</cp:lastModifiedBy>
  <cp:revision>2</cp:revision>
  <dcterms:created xsi:type="dcterms:W3CDTF">2018-09-23T12:41:08Z</dcterms:created>
  <dcterms:modified xsi:type="dcterms:W3CDTF">2020-04-22T08:17:02Z</dcterms:modified>
</cp:coreProperties>
</file>