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2F51D-5067-40AA-B0E7-1770303AE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DC295-E05C-441D-8653-70EAE373D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741A5-AA91-4BB3-91F1-7346D3AC9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F470-B511-44A4-B987-D901662166E1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990A6-142D-4439-B484-FDE3CF29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75330-DF61-4E0D-83A7-BC8642B6A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BC33-9933-4F55-B15B-E461BC8E30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301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DDE67-243E-429C-8E7B-A196D9B35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C9A6DC-4437-4334-87B5-43919898C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B7B47-03BD-4345-9F9F-9B7DD4D43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F470-B511-44A4-B987-D901662166E1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9C05A-1660-424D-BC81-3AC01777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4E323-6DE8-490F-84BD-FA62944D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BC33-9933-4F55-B15B-E461BC8E30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114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CEBE51-E4C2-41F4-89EE-87043C3393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11C005-2CA8-49BF-8266-4F706F766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B002F-9DA3-49A1-BE75-023CAC84B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F470-B511-44A4-B987-D901662166E1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71B70-7B66-4AC1-BCD5-5B3E85110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FFC92-AED0-4A35-9A53-0AC52B67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BC33-9933-4F55-B15B-E461BC8E30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049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C468F-26EE-4E35-9D6F-FD2BC5250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6D00B-C5B0-4F3C-843D-1A9811B86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B1848-4830-4C07-92DD-D087CF422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F470-B511-44A4-B987-D901662166E1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94F05-650E-44F5-88EA-6EB392DF9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B8BF6-2774-4FF8-B53F-3C8795E5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BC33-9933-4F55-B15B-E461BC8E30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480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CDD7E-D496-4DFC-9ED5-99C0580D6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83D4F-59C2-4BDA-823A-CFDF19EC4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3F58B-6F60-4300-B83E-0CD530CA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F470-B511-44A4-B987-D901662166E1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F4764-1D75-4D48-9BEA-7595ED15F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ADB0A-557F-45AA-B28A-9F810982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BC33-9933-4F55-B15B-E461BC8E30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442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BFB92-B136-4A17-AB44-D3BE23FFA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EDA80-3475-474B-8F1A-079DF48653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C465E-464A-49A0-AEBE-DA80E4370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E9CAF-EBF8-45FA-B80F-8AF5CD98D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F470-B511-44A4-B987-D901662166E1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1C5DE9-8EC8-402F-BBE8-0125B0661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D4DBC-8A35-4CD8-A308-64BFD2C2D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BC33-9933-4F55-B15B-E461BC8E30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6265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0E449-80AA-4B5B-8DDD-EAF7C0841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7F209-997D-4366-AFEB-375DC9C86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426D19-FA97-4B8D-A2B1-FBC4054EF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E3A94C-A608-4693-A5D1-AC4CCA937F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2C97C-5F49-4393-A8D9-65BD6C1D35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0650A0-5A0C-47DC-9E9D-10A42EAF0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F470-B511-44A4-B987-D901662166E1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420FF6-08A8-4190-9419-B74D86F0A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169077-C2CE-4FE8-9A2E-AB0DDB591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BC33-9933-4F55-B15B-E461BC8E30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080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E971E-BB81-4B66-A759-6884A670D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5C5DE1-A85B-460E-A64E-A1756842C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F470-B511-44A4-B987-D901662166E1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949971-0972-4D7E-AC21-B89FE2278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F70BBD-4900-4795-A7C6-0D0D7DC75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BC33-9933-4F55-B15B-E461BC8E30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755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C4D17-4B4C-4BD3-BCF7-69E47FF52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F470-B511-44A4-B987-D901662166E1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09434F-E419-4DCC-8F3B-86F75B016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FCD864-EAEF-4C1E-8BAB-C5AC7644F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BC33-9933-4F55-B15B-E461BC8E30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092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2B5A6-C33B-4AA5-9D73-ED0517286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A61C8-8470-442B-8DF3-840C3B49F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29EDB-7BFC-42BB-AE8D-B989B4FAA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CC672E-4249-4A30-9B32-DDCA5FF1F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F470-B511-44A4-B987-D901662166E1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8A393-1DDD-49B3-9E6E-6B4F0225A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8C17A-A066-4BD6-9AA4-170FA0BA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BC33-9933-4F55-B15B-E461BC8E30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7140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FEA30-10A8-4EB4-9602-54DA3CAF0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9BA1CB-C0F7-410E-BCD8-C56294C13E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AC856E-1EAE-4C3D-94AC-A4FF26CD0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74AA2-A494-4393-A031-0EE6F8F8D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F470-B511-44A4-B987-D901662166E1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FFBEA-76F6-44B3-8DE8-C158127A3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2ED663-CB23-48BA-A7AD-7974B54DA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BC33-9933-4F55-B15B-E461BC8E30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254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EEF2A-2AEC-48D3-8D2D-F7FC7AFC0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7DF16-0D8B-46FE-860E-E33421273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25DCB-515B-4254-8BFA-7A6FA2DCC9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DF470-B511-44A4-B987-D901662166E1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84096-4D72-41D1-B8BF-F97C178B8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8F4C3-F71D-4FFB-AB29-5E408A466F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BBC33-9933-4F55-B15B-E461BC8E30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808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30B5DFE-44D2-4D4A-A934-54DC3B52D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20" y="0"/>
            <a:ext cx="6486525" cy="15049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FBD7B9-CB69-4BE9-859D-2643B7B2A1FA}"/>
              </a:ext>
            </a:extLst>
          </p:cNvPr>
          <p:cNvSpPr txBox="1"/>
          <p:nvPr/>
        </p:nvSpPr>
        <p:spPr>
          <a:xfrm>
            <a:off x="5394109" y="475476"/>
            <a:ext cx="14785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CH=CH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endParaRPr lang="el-GR" b="1" baseline="-25000" dirty="0">
              <a:solidFill>
                <a:srgbClr val="C00000"/>
              </a:solidFill>
            </a:endParaRPr>
          </a:p>
          <a:p>
            <a:endParaRPr lang="el-GR" b="1" baseline="-25000" dirty="0">
              <a:solidFill>
                <a:srgbClr val="C00000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CC39A60-AE2C-4D9F-BECE-4038B6A75C44}"/>
              </a:ext>
            </a:extLst>
          </p:cNvPr>
          <p:cNvGrpSpPr/>
          <p:nvPr/>
        </p:nvGrpSpPr>
        <p:grpSpPr>
          <a:xfrm>
            <a:off x="5796193" y="865525"/>
            <a:ext cx="1478503" cy="877163"/>
            <a:chOff x="6932720" y="1088106"/>
            <a:chExt cx="1478503" cy="87716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12CE05F-7F0E-4720-A49F-1357B3EC2D84}"/>
                </a:ext>
              </a:extLst>
            </p:cNvPr>
            <p:cNvSpPr txBox="1"/>
            <p:nvPr/>
          </p:nvSpPr>
          <p:spPr>
            <a:xfrm>
              <a:off x="6932720" y="1088106"/>
              <a:ext cx="147850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r>
                <a:rPr lang="en-US" b="1" dirty="0">
                  <a:solidFill>
                    <a:srgbClr val="C00000"/>
                  </a:solidFill>
                </a:rPr>
                <a:t>C-CH</a:t>
              </a:r>
              <a:r>
                <a:rPr lang="en-US" b="1" baseline="-25000" dirty="0">
                  <a:solidFill>
                    <a:srgbClr val="C00000"/>
                  </a:solidFill>
                </a:rPr>
                <a:t>2</a:t>
              </a:r>
              <a:r>
                <a:rPr lang="en-US" b="1" dirty="0">
                  <a:solidFill>
                    <a:srgbClr val="C00000"/>
                  </a:solidFill>
                </a:rPr>
                <a:t>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baseline="-25000" dirty="0">
                <a:solidFill>
                  <a:srgbClr val="C00000"/>
                </a:solidFill>
              </a:endParaRPr>
            </a:p>
            <a:p>
              <a:endParaRPr lang="el-GR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89F2EEC-69F9-483D-B972-B159226F58C4}"/>
                </a:ext>
              </a:extLst>
            </p:cNvPr>
            <p:cNvSpPr txBox="1"/>
            <p:nvPr/>
          </p:nvSpPr>
          <p:spPr>
            <a:xfrm>
              <a:off x="7290230" y="1318938"/>
              <a:ext cx="3195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II O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F826D2-AE6A-4920-A8B7-593094120E2D}"/>
              </a:ext>
            </a:extLst>
          </p:cNvPr>
          <p:cNvGrpSpPr/>
          <p:nvPr/>
        </p:nvGrpSpPr>
        <p:grpSpPr>
          <a:xfrm>
            <a:off x="3883969" y="1227951"/>
            <a:ext cx="1478503" cy="553998"/>
            <a:chOff x="6658622" y="2314427"/>
            <a:chExt cx="1478503" cy="55399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0CF8345-E240-4106-A479-EC6373CAE189}"/>
                </a:ext>
              </a:extLst>
            </p:cNvPr>
            <p:cNvSpPr txBox="1"/>
            <p:nvPr/>
          </p:nvSpPr>
          <p:spPr>
            <a:xfrm>
              <a:off x="6658622" y="2314427"/>
              <a:ext cx="147850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CH=CH</a:t>
              </a:r>
              <a:endParaRPr lang="el-GR" b="1" baseline="-25000" dirty="0">
                <a:solidFill>
                  <a:srgbClr val="C00000"/>
                </a:solidFill>
              </a:endParaRPr>
            </a:p>
            <a:p>
              <a:endParaRPr lang="el-GR" b="1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C75DE66-3D20-47B0-AB57-04F21C0625B2}"/>
                </a:ext>
              </a:extLst>
            </p:cNvPr>
            <p:cNvCxnSpPr>
              <a:cxnSpLocks/>
            </p:cNvCxnSpPr>
            <p:nvPr/>
          </p:nvCxnSpPr>
          <p:spPr>
            <a:xfrm>
              <a:off x="7022237" y="2450237"/>
              <a:ext cx="111988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8B85E14-8288-4732-BAA5-2320CD71CE13}"/>
              </a:ext>
            </a:extLst>
          </p:cNvPr>
          <p:cNvSpPr txBox="1"/>
          <p:nvPr/>
        </p:nvSpPr>
        <p:spPr>
          <a:xfrm>
            <a:off x="7134224" y="475476"/>
            <a:ext cx="117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προπένιο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5B675F6-6BD0-48CA-9B10-CF3CA5D26A38}"/>
              </a:ext>
            </a:extLst>
          </p:cNvPr>
          <p:cNvSpPr txBox="1"/>
          <p:nvPr/>
        </p:nvSpPr>
        <p:spPr>
          <a:xfrm>
            <a:off x="7481469" y="911691"/>
            <a:ext cx="140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βουτανόνη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306E65-0526-4936-AB90-D984B7095CA0}"/>
              </a:ext>
            </a:extLst>
          </p:cNvPr>
          <p:cNvSpPr txBox="1"/>
          <p:nvPr/>
        </p:nvSpPr>
        <p:spPr>
          <a:xfrm>
            <a:off x="4644961" y="1458784"/>
            <a:ext cx="117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αιθίνιο</a:t>
            </a:r>
            <a:endParaRPr lang="el-GR" b="1" dirty="0">
              <a:solidFill>
                <a:srgbClr val="C00000"/>
              </a:solidFill>
            </a:endParaRPr>
          </a:p>
        </p:txBody>
      </p:sp>
      <p:pic>
        <p:nvPicPr>
          <p:cNvPr id="22" name="Εικόνα 7">
            <a:extLst>
              <a:ext uri="{FF2B5EF4-FFF2-40B4-BE49-F238E27FC236}">
                <a16:creationId xmlns:a16="http://schemas.microsoft.com/office/drawing/2014/main" id="{4D03B167-2D9E-4755-ADBB-1D244A9C943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20" y="2257424"/>
            <a:ext cx="5847080" cy="838201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749820F7-6D0A-472E-AA5C-6EE0FEAD1E30}"/>
              </a:ext>
            </a:extLst>
          </p:cNvPr>
          <p:cNvSpPr txBox="1"/>
          <p:nvPr/>
        </p:nvSpPr>
        <p:spPr>
          <a:xfrm>
            <a:off x="3432040" y="3201768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l-GR" b="1" dirty="0">
                <a:solidFill>
                  <a:srgbClr val="C00000"/>
                </a:solidFill>
              </a:rPr>
              <a:t>=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1E7F2D-7F92-45F6-8D71-6103239BE5B4}"/>
              </a:ext>
            </a:extLst>
          </p:cNvPr>
          <p:cNvSpPr txBox="1"/>
          <p:nvPr/>
        </p:nvSpPr>
        <p:spPr>
          <a:xfrm>
            <a:off x="5480064" y="3200102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προπανάλη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EA1BDBA-13D7-4D31-B6BB-0A365C9B4B5E}"/>
              </a:ext>
            </a:extLst>
          </p:cNvPr>
          <p:cNvSpPr txBox="1"/>
          <p:nvPr/>
        </p:nvSpPr>
        <p:spPr>
          <a:xfrm>
            <a:off x="5480064" y="3663433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προπανόνη</a:t>
            </a:r>
            <a:endParaRPr lang="el-GR" b="1" dirty="0">
              <a:solidFill>
                <a:srgbClr val="C00000"/>
              </a:solidFill>
            </a:endParaRPr>
          </a:p>
        </p:txBody>
      </p:sp>
      <p:pic>
        <p:nvPicPr>
          <p:cNvPr id="33" name="Εικόνα 8">
            <a:extLst>
              <a:ext uri="{FF2B5EF4-FFF2-40B4-BE49-F238E27FC236}">
                <a16:creationId xmlns:a16="http://schemas.microsoft.com/office/drawing/2014/main" id="{F3EAD5F5-1D5D-4597-B653-E9664E28936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20" y="4241702"/>
            <a:ext cx="5737846" cy="90283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05124FBB-1FD2-4686-A775-C75A8933D798}"/>
              </a:ext>
            </a:extLst>
          </p:cNvPr>
          <p:cNvGrpSpPr/>
          <p:nvPr/>
        </p:nvGrpSpPr>
        <p:grpSpPr>
          <a:xfrm>
            <a:off x="3487673" y="3677243"/>
            <a:ext cx="1743075" cy="830997"/>
            <a:chOff x="3487673" y="3677243"/>
            <a:chExt cx="1743075" cy="830997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0F7CBE1-15DF-404E-8928-0152C1C77BF0}"/>
                </a:ext>
              </a:extLst>
            </p:cNvPr>
            <p:cNvSpPr txBox="1"/>
            <p:nvPr/>
          </p:nvSpPr>
          <p:spPr>
            <a:xfrm>
              <a:off x="3487673" y="3677243"/>
              <a:ext cx="17430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r>
                <a:rPr lang="en-US" b="1" dirty="0">
                  <a:solidFill>
                    <a:srgbClr val="C00000"/>
                  </a:solidFill>
                </a:rPr>
                <a:t>-C-CH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8F31FB1-2093-4527-AA0C-193AF0F71129}"/>
                </a:ext>
              </a:extLst>
            </p:cNvPr>
            <p:cNvSpPr txBox="1"/>
            <p:nvPr/>
          </p:nvSpPr>
          <p:spPr>
            <a:xfrm>
              <a:off x="3927987" y="3861909"/>
              <a:ext cx="3195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II O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0DD34BB4-5C9E-4B6A-A5F4-D4CD372DDABE}"/>
              </a:ext>
            </a:extLst>
          </p:cNvPr>
          <p:cNvSpPr txBox="1"/>
          <p:nvPr/>
        </p:nvSpPr>
        <p:spPr>
          <a:xfrm>
            <a:off x="3487673" y="5378828"/>
            <a:ext cx="18265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CH=CHCH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endParaRPr lang="el-GR" b="1" baseline="-25000" dirty="0">
              <a:solidFill>
                <a:srgbClr val="C00000"/>
              </a:solidFill>
            </a:endParaRPr>
          </a:p>
          <a:p>
            <a:endParaRPr lang="el-GR" b="1" baseline="-25000" dirty="0">
              <a:solidFill>
                <a:srgbClr val="C0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63D67A0-8516-475A-9A44-FAC43B859FB2}"/>
              </a:ext>
            </a:extLst>
          </p:cNvPr>
          <p:cNvSpPr txBox="1"/>
          <p:nvPr/>
        </p:nvSpPr>
        <p:spPr>
          <a:xfrm>
            <a:off x="3487673" y="4923767"/>
            <a:ext cx="18265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CH=CH</a:t>
            </a:r>
            <a:r>
              <a:rPr lang="el-GR" b="1" baseline="-25000" dirty="0">
                <a:solidFill>
                  <a:srgbClr val="C00000"/>
                </a:solidFill>
              </a:rPr>
              <a:t>2</a:t>
            </a:r>
          </a:p>
          <a:p>
            <a:endParaRPr lang="el-GR" b="1" baseline="-25000" dirty="0">
              <a:solidFill>
                <a:srgbClr val="C0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3653278-AA3F-403C-84FD-45939CEED604}"/>
              </a:ext>
            </a:extLst>
          </p:cNvPr>
          <p:cNvSpPr txBox="1"/>
          <p:nvPr/>
        </p:nvSpPr>
        <p:spPr>
          <a:xfrm>
            <a:off x="5769790" y="5026159"/>
            <a:ext cx="140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1-βουτένιο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0632910-A093-4F63-9B51-85D7D6D61D86}"/>
              </a:ext>
            </a:extLst>
          </p:cNvPr>
          <p:cNvSpPr txBox="1"/>
          <p:nvPr/>
        </p:nvSpPr>
        <p:spPr>
          <a:xfrm>
            <a:off x="5764565" y="5434752"/>
            <a:ext cx="140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2-βουτένιο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B6223E0-CB0A-4AE2-8C45-11AD3BF79888}"/>
              </a:ext>
            </a:extLst>
          </p:cNvPr>
          <p:cNvGrpSpPr/>
          <p:nvPr/>
        </p:nvGrpSpPr>
        <p:grpSpPr>
          <a:xfrm>
            <a:off x="3661712" y="5826600"/>
            <a:ext cx="1478503" cy="877111"/>
            <a:chOff x="8547162" y="4327955"/>
            <a:chExt cx="1478503" cy="877111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D40CB81-D8FF-433F-B4ED-141701B7E9AB}"/>
                </a:ext>
              </a:extLst>
            </p:cNvPr>
            <p:cNvSpPr txBox="1"/>
            <p:nvPr/>
          </p:nvSpPr>
          <p:spPr>
            <a:xfrm>
              <a:off x="8547162" y="4327955"/>
              <a:ext cx="147850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r>
                <a:rPr lang="en-US" b="1" dirty="0">
                  <a:solidFill>
                    <a:srgbClr val="C00000"/>
                  </a:solidFill>
                </a:rPr>
                <a:t>-C=CH</a:t>
              </a:r>
              <a:r>
                <a:rPr lang="en-US" b="1" baseline="-25000" dirty="0">
                  <a:solidFill>
                    <a:srgbClr val="C00000"/>
                  </a:solidFill>
                </a:rPr>
                <a:t>2</a:t>
              </a:r>
              <a:endParaRPr lang="el-GR" b="1" baseline="-25000" dirty="0">
                <a:solidFill>
                  <a:srgbClr val="C00000"/>
                </a:solidFill>
              </a:endParaRPr>
            </a:p>
            <a:p>
              <a:endParaRPr lang="el-GR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EF17CB6-99E0-4CD9-8693-DD491EF086DB}"/>
                </a:ext>
              </a:extLst>
            </p:cNvPr>
            <p:cNvSpPr txBox="1"/>
            <p:nvPr/>
          </p:nvSpPr>
          <p:spPr>
            <a:xfrm>
              <a:off x="8775471" y="4558735"/>
              <a:ext cx="5904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 </a:t>
              </a:r>
              <a:r>
                <a:rPr lang="de-DE" b="1" dirty="0">
                  <a:solidFill>
                    <a:srgbClr val="C00000"/>
                  </a:solidFill>
                </a:rPr>
                <a:t>C</a:t>
              </a:r>
              <a:r>
                <a:rPr lang="en-US" b="1" dirty="0">
                  <a:solidFill>
                    <a:srgbClr val="C00000"/>
                  </a:solidFill>
                </a:rPr>
                <a:t>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CEC70DB3-EEFB-4315-ACB7-175BF6577DE1}"/>
              </a:ext>
            </a:extLst>
          </p:cNvPr>
          <p:cNvSpPr txBox="1"/>
          <p:nvPr/>
        </p:nvSpPr>
        <p:spPr>
          <a:xfrm>
            <a:off x="5796193" y="5996085"/>
            <a:ext cx="20161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μέθυλο</a:t>
            </a:r>
            <a:r>
              <a:rPr lang="el-GR" b="1" dirty="0">
                <a:solidFill>
                  <a:srgbClr val="C00000"/>
                </a:solidFill>
              </a:rPr>
              <a:t> προπένιο</a:t>
            </a:r>
          </a:p>
        </p:txBody>
      </p:sp>
    </p:spTree>
    <p:extLst>
      <p:ext uri="{BB962C8B-B14F-4D97-AF65-F5344CB8AC3E}">
        <p14:creationId xmlns:p14="http://schemas.microsoft.com/office/powerpoint/2010/main" val="259061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21" grpId="0"/>
      <p:bldP spid="23" grpId="0"/>
      <p:bldP spid="27" grpId="0"/>
      <p:bldP spid="28" grpId="0"/>
      <p:bldP spid="34" grpId="0"/>
      <p:bldP spid="37" grpId="0"/>
      <p:bldP spid="38" grpId="0"/>
      <p:bldP spid="39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C61CAA3-F2B2-468F-A330-4179CE4E30E1}"/>
              </a:ext>
            </a:extLst>
          </p:cNvPr>
          <p:cNvGrpSpPr/>
          <p:nvPr/>
        </p:nvGrpSpPr>
        <p:grpSpPr>
          <a:xfrm>
            <a:off x="4783813" y="325554"/>
            <a:ext cx="1743075" cy="878622"/>
            <a:chOff x="3376046" y="3658968"/>
            <a:chExt cx="1743075" cy="87862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F6519AB-2933-4AEC-BDE9-0FDB7FF6ED0A}"/>
                </a:ext>
              </a:extLst>
            </p:cNvPr>
            <p:cNvSpPr txBox="1"/>
            <p:nvPr/>
          </p:nvSpPr>
          <p:spPr>
            <a:xfrm>
              <a:off x="3376046" y="3658968"/>
              <a:ext cx="17430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r>
                <a:rPr lang="en-US" b="1" dirty="0">
                  <a:solidFill>
                    <a:srgbClr val="C00000"/>
                  </a:solidFill>
                </a:rPr>
                <a:t>-CH-CH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C3C34C3-8E2D-482F-9311-194E8B89B62F}"/>
                </a:ext>
              </a:extLst>
            </p:cNvPr>
            <p:cNvSpPr txBox="1"/>
            <p:nvPr/>
          </p:nvSpPr>
          <p:spPr>
            <a:xfrm>
              <a:off x="3689950" y="3891259"/>
              <a:ext cx="5751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 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</p:grpSp>
      <p:pic>
        <p:nvPicPr>
          <p:cNvPr id="9" name="Εικόνα 2">
            <a:extLst>
              <a:ext uri="{FF2B5EF4-FFF2-40B4-BE49-F238E27FC236}">
                <a16:creationId xmlns:a16="http://schemas.microsoft.com/office/drawing/2014/main" id="{F4316743-0A46-478F-BB2D-0693E5188C3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9" y="0"/>
            <a:ext cx="4489068" cy="94790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09AF53-A626-43EC-83F8-A3892D59CB6D}"/>
              </a:ext>
            </a:extLst>
          </p:cNvPr>
          <p:cNvSpPr txBox="1"/>
          <p:nvPr/>
        </p:nvSpPr>
        <p:spPr>
          <a:xfrm>
            <a:off x="2734021" y="1192227"/>
            <a:ext cx="204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l-GR" b="1" dirty="0">
                <a:solidFill>
                  <a:srgbClr val="C00000"/>
                </a:solidFill>
              </a:rPr>
              <a:t>=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B9F615-5A9D-46FF-8C79-98DA5A9301EF}"/>
              </a:ext>
            </a:extLst>
          </p:cNvPr>
          <p:cNvSpPr txBox="1"/>
          <p:nvPr/>
        </p:nvSpPr>
        <p:spPr>
          <a:xfrm>
            <a:off x="6265000" y="325554"/>
            <a:ext cx="20161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μέθυλο</a:t>
            </a:r>
            <a:r>
              <a:rPr lang="el-GR" b="1" dirty="0">
                <a:solidFill>
                  <a:srgbClr val="C00000"/>
                </a:solidFill>
              </a:rPr>
              <a:t> προπάνιο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755426-3508-4FF2-9AEC-9D0F7092A947}"/>
              </a:ext>
            </a:extLst>
          </p:cNvPr>
          <p:cNvSpPr txBox="1"/>
          <p:nvPr/>
        </p:nvSpPr>
        <p:spPr>
          <a:xfrm>
            <a:off x="4839393" y="1192227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βουτανάλη</a:t>
            </a:r>
            <a:endParaRPr lang="el-GR" b="1" dirty="0">
              <a:solidFill>
                <a:srgbClr val="C00000"/>
              </a:solidFill>
            </a:endParaRPr>
          </a:p>
        </p:txBody>
      </p:sp>
      <p:pic>
        <p:nvPicPr>
          <p:cNvPr id="13" name="Εικόνα 10">
            <a:extLst>
              <a:ext uri="{FF2B5EF4-FFF2-40B4-BE49-F238E27FC236}">
                <a16:creationId xmlns:a16="http://schemas.microsoft.com/office/drawing/2014/main" id="{0320AB7F-7639-4A94-AA71-B447140CDA0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66" y="1748241"/>
            <a:ext cx="5433922" cy="70199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81AF21A-CAA1-4553-9A23-C52EE4B09603}"/>
              </a:ext>
            </a:extLst>
          </p:cNvPr>
          <p:cNvSpPr txBox="1"/>
          <p:nvPr/>
        </p:nvSpPr>
        <p:spPr>
          <a:xfrm>
            <a:off x="3554205" y="2414143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l-GR" b="1" dirty="0">
                <a:solidFill>
                  <a:srgbClr val="C00000"/>
                </a:solidFill>
              </a:rPr>
              <a:t>=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0AAB08-318F-4706-B6C5-92719309538B}"/>
              </a:ext>
            </a:extLst>
          </p:cNvPr>
          <p:cNvSpPr txBox="1"/>
          <p:nvPr/>
        </p:nvSpPr>
        <p:spPr>
          <a:xfrm>
            <a:off x="5602229" y="2412477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προπανάλη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1CC587-251D-4DFC-913E-87C636F36B5C}"/>
              </a:ext>
            </a:extLst>
          </p:cNvPr>
          <p:cNvSpPr txBox="1"/>
          <p:nvPr/>
        </p:nvSpPr>
        <p:spPr>
          <a:xfrm>
            <a:off x="5602229" y="2875808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προπανόνη</a:t>
            </a:r>
            <a:endParaRPr lang="el-GR" b="1" dirty="0">
              <a:solidFill>
                <a:srgbClr val="C00000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F7726C8-A45C-4A7C-9B23-686E24799784}"/>
              </a:ext>
            </a:extLst>
          </p:cNvPr>
          <p:cNvGrpSpPr/>
          <p:nvPr/>
        </p:nvGrpSpPr>
        <p:grpSpPr>
          <a:xfrm>
            <a:off x="3609838" y="2889618"/>
            <a:ext cx="1743075" cy="830997"/>
            <a:chOff x="3487673" y="3677243"/>
            <a:chExt cx="1743075" cy="830997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AFFFCEA-1F19-451B-B611-86165A9F60A7}"/>
                </a:ext>
              </a:extLst>
            </p:cNvPr>
            <p:cNvSpPr txBox="1"/>
            <p:nvPr/>
          </p:nvSpPr>
          <p:spPr>
            <a:xfrm>
              <a:off x="3487673" y="3677243"/>
              <a:ext cx="17430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r>
                <a:rPr lang="en-US" b="1" dirty="0">
                  <a:solidFill>
                    <a:srgbClr val="C00000"/>
                  </a:solidFill>
                </a:rPr>
                <a:t>-C-CH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7555100-171B-48E5-9D2C-7A426FA32B97}"/>
                </a:ext>
              </a:extLst>
            </p:cNvPr>
            <p:cNvSpPr txBox="1"/>
            <p:nvPr/>
          </p:nvSpPr>
          <p:spPr>
            <a:xfrm>
              <a:off x="3927987" y="3861909"/>
              <a:ext cx="3195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II O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</p:grpSp>
      <p:pic>
        <p:nvPicPr>
          <p:cNvPr id="20" name="Εικόνα 11">
            <a:extLst>
              <a:ext uri="{FF2B5EF4-FFF2-40B4-BE49-F238E27FC236}">
                <a16:creationId xmlns:a16="http://schemas.microsoft.com/office/drawing/2014/main" id="{A5C2741C-581C-4687-9D8A-F9A0C778534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3" y="3675697"/>
            <a:ext cx="5274310" cy="150558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51B6161-700C-4D72-A24F-A2DAE28ADE09}"/>
              </a:ext>
            </a:extLst>
          </p:cNvPr>
          <p:cNvSpPr txBox="1"/>
          <p:nvPr/>
        </p:nvSpPr>
        <p:spPr>
          <a:xfrm>
            <a:off x="5481324" y="4314734"/>
            <a:ext cx="204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l-GR" b="1" dirty="0">
                <a:solidFill>
                  <a:srgbClr val="C00000"/>
                </a:solidFill>
              </a:rPr>
              <a:t>=</a:t>
            </a:r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l-GR" b="1" dirty="0">
                <a:solidFill>
                  <a:srgbClr val="C00000"/>
                </a:solidFill>
              </a:rPr>
              <a:t>=</a:t>
            </a:r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l-GR" b="1" baseline="-25000" dirty="0">
                <a:solidFill>
                  <a:srgbClr val="C00000"/>
                </a:solidFill>
              </a:rPr>
              <a:t>2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603153A-1AD7-49A5-B1D8-361E49482422}"/>
              </a:ext>
            </a:extLst>
          </p:cNvPr>
          <p:cNvSpPr txBox="1"/>
          <p:nvPr/>
        </p:nvSpPr>
        <p:spPr>
          <a:xfrm>
            <a:off x="7533968" y="4314734"/>
            <a:ext cx="2016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1,2 </a:t>
            </a:r>
            <a:r>
              <a:rPr lang="el-GR" b="1" dirty="0" err="1">
                <a:solidFill>
                  <a:srgbClr val="C00000"/>
                </a:solidFill>
              </a:rPr>
              <a:t>βουταδιένιο</a:t>
            </a:r>
            <a:endParaRPr lang="el-GR" b="1" dirty="0">
              <a:solidFill>
                <a:srgbClr val="C00000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76D555B-1686-47E6-9647-9624973E5F75}"/>
              </a:ext>
            </a:extLst>
          </p:cNvPr>
          <p:cNvGrpSpPr/>
          <p:nvPr/>
        </p:nvGrpSpPr>
        <p:grpSpPr>
          <a:xfrm>
            <a:off x="5655350" y="3945402"/>
            <a:ext cx="1478503" cy="553998"/>
            <a:chOff x="6658622" y="2314427"/>
            <a:chExt cx="1478503" cy="553998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45CF665-2AE3-4E03-AA8E-AF21803BF685}"/>
                </a:ext>
              </a:extLst>
            </p:cNvPr>
            <p:cNvSpPr txBox="1"/>
            <p:nvPr/>
          </p:nvSpPr>
          <p:spPr>
            <a:xfrm>
              <a:off x="6658622" y="2314427"/>
              <a:ext cx="147850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r>
                <a:rPr lang="en-US" b="1" dirty="0">
                  <a:solidFill>
                    <a:srgbClr val="C00000"/>
                  </a:solidFill>
                </a:rPr>
                <a:t>-C=C-CH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baseline="-25000" dirty="0">
                <a:solidFill>
                  <a:srgbClr val="C00000"/>
                </a:solidFill>
              </a:endParaRPr>
            </a:p>
            <a:p>
              <a:endParaRPr lang="el-GR" b="1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6F216CF-6B62-4D02-A4D5-AB55F38A3A2A}"/>
                </a:ext>
              </a:extLst>
            </p:cNvPr>
            <p:cNvCxnSpPr>
              <a:cxnSpLocks/>
            </p:cNvCxnSpPr>
            <p:nvPr/>
          </p:nvCxnSpPr>
          <p:spPr>
            <a:xfrm>
              <a:off x="7279693" y="2450237"/>
              <a:ext cx="111988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BDDFAB9C-6383-4CDD-B49C-38DCF13DA262}"/>
              </a:ext>
            </a:extLst>
          </p:cNvPr>
          <p:cNvSpPr txBox="1"/>
          <p:nvPr/>
        </p:nvSpPr>
        <p:spPr>
          <a:xfrm>
            <a:off x="7531116" y="3979334"/>
            <a:ext cx="2016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2 </a:t>
            </a:r>
            <a:r>
              <a:rPr lang="el-GR" b="1" dirty="0" err="1">
                <a:solidFill>
                  <a:srgbClr val="C00000"/>
                </a:solidFill>
              </a:rPr>
              <a:t>βουτίνιο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9FEF32A-DB9A-4CE1-B57B-8F75AFCFFC0C}"/>
              </a:ext>
            </a:extLst>
          </p:cNvPr>
          <p:cNvSpPr txBox="1"/>
          <p:nvPr/>
        </p:nvSpPr>
        <p:spPr>
          <a:xfrm>
            <a:off x="5501992" y="4717998"/>
            <a:ext cx="204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l-GR" b="1" baseline="-25000" dirty="0">
                <a:solidFill>
                  <a:srgbClr val="C00000"/>
                </a:solidFill>
              </a:rPr>
              <a:t>2</a:t>
            </a:r>
            <a:r>
              <a:rPr lang="el-GR" b="1" dirty="0">
                <a:solidFill>
                  <a:srgbClr val="C00000"/>
                </a:solidFill>
              </a:rPr>
              <a:t>=</a:t>
            </a:r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l-GR" b="1" dirty="0">
                <a:solidFill>
                  <a:srgbClr val="C00000"/>
                </a:solidFill>
              </a:rPr>
              <a:t>-</a:t>
            </a:r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l-GR" b="1" dirty="0">
                <a:solidFill>
                  <a:srgbClr val="C00000"/>
                </a:solidFill>
              </a:rPr>
              <a:t>Η=</a:t>
            </a:r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l-GR" b="1" baseline="-25000" dirty="0">
                <a:solidFill>
                  <a:srgbClr val="C00000"/>
                </a:solidFill>
              </a:rPr>
              <a:t>2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794F459-19C6-4BB1-884B-9064B9728B79}"/>
              </a:ext>
            </a:extLst>
          </p:cNvPr>
          <p:cNvSpPr txBox="1"/>
          <p:nvPr/>
        </p:nvSpPr>
        <p:spPr>
          <a:xfrm>
            <a:off x="7551784" y="4732921"/>
            <a:ext cx="2016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1,3 </a:t>
            </a:r>
            <a:r>
              <a:rPr lang="el-GR" b="1" dirty="0" err="1">
                <a:solidFill>
                  <a:srgbClr val="C00000"/>
                </a:solidFill>
              </a:rPr>
              <a:t>βουταδιένιο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7FE12C-0E08-46ED-966A-7D823CE8FEE8}"/>
              </a:ext>
            </a:extLst>
          </p:cNvPr>
          <p:cNvSpPr txBox="1"/>
          <p:nvPr/>
        </p:nvSpPr>
        <p:spPr>
          <a:xfrm>
            <a:off x="173936" y="5228697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-CH=O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54C467-0912-4526-A2A0-DBDEFB5175D0}"/>
              </a:ext>
            </a:extLst>
          </p:cNvPr>
          <p:cNvSpPr txBox="1"/>
          <p:nvPr/>
        </p:nvSpPr>
        <p:spPr>
          <a:xfrm>
            <a:off x="1514490" y="5228697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</a:t>
            </a:r>
            <a:r>
              <a:rPr lang="el-GR" b="1" dirty="0">
                <a:solidFill>
                  <a:srgbClr val="C00000"/>
                </a:solidFill>
              </a:rPr>
              <a:t>Ο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r>
              <a:rPr lang="el-GR" b="1" dirty="0">
                <a:solidFill>
                  <a:srgbClr val="C00000"/>
                </a:solidFill>
              </a:rPr>
              <a:t>Η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1FAA421-FA29-4843-B0E1-0D3C4E385A99}"/>
              </a:ext>
            </a:extLst>
          </p:cNvPr>
          <p:cNvGrpSpPr/>
          <p:nvPr/>
        </p:nvGrpSpPr>
        <p:grpSpPr>
          <a:xfrm>
            <a:off x="2734021" y="5227217"/>
            <a:ext cx="2254751" cy="879100"/>
            <a:chOff x="2734021" y="5227217"/>
            <a:chExt cx="2254751" cy="879100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C8083246-A6CA-4A27-B2BB-ADC989D87901}"/>
                </a:ext>
              </a:extLst>
            </p:cNvPr>
            <p:cNvGrpSpPr/>
            <p:nvPr/>
          </p:nvGrpSpPr>
          <p:grpSpPr>
            <a:xfrm>
              <a:off x="2734021" y="5227217"/>
              <a:ext cx="2254751" cy="877111"/>
              <a:chOff x="8547161" y="4327955"/>
              <a:chExt cx="2254751" cy="877111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3039BFE-5B9E-4122-A13B-5E24BE751C10}"/>
                  </a:ext>
                </a:extLst>
              </p:cNvPr>
              <p:cNvSpPr txBox="1"/>
              <p:nvPr/>
            </p:nvSpPr>
            <p:spPr>
              <a:xfrm>
                <a:off x="8547161" y="4327955"/>
                <a:ext cx="225475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CH</a:t>
                </a:r>
                <a:r>
                  <a:rPr lang="en-US" b="1" baseline="-25000" dirty="0">
                    <a:solidFill>
                      <a:srgbClr val="C00000"/>
                    </a:solidFill>
                  </a:rPr>
                  <a:t>3</a:t>
                </a:r>
                <a:r>
                  <a:rPr lang="en-US" b="1" dirty="0">
                    <a:solidFill>
                      <a:srgbClr val="C00000"/>
                    </a:solidFill>
                  </a:rPr>
                  <a:t>CH-CH</a:t>
                </a:r>
                <a:r>
                  <a:rPr lang="en-US" b="1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n-US" b="1" dirty="0">
                    <a:solidFill>
                      <a:srgbClr val="C00000"/>
                    </a:solidFill>
                  </a:rPr>
                  <a:t>-C</a:t>
                </a:r>
                <a:r>
                  <a:rPr lang="el-GR" b="1" dirty="0">
                    <a:solidFill>
                      <a:srgbClr val="C00000"/>
                    </a:solidFill>
                  </a:rPr>
                  <a:t>-</a:t>
                </a:r>
                <a:r>
                  <a:rPr lang="en-US" b="1" dirty="0">
                    <a:solidFill>
                      <a:srgbClr val="C00000"/>
                    </a:solidFill>
                  </a:rPr>
                  <a:t>CH</a:t>
                </a:r>
                <a:r>
                  <a:rPr lang="en-US" b="1" baseline="-25000" dirty="0">
                    <a:solidFill>
                      <a:srgbClr val="C00000"/>
                    </a:solidFill>
                  </a:rPr>
                  <a:t>3</a:t>
                </a:r>
                <a:endParaRPr lang="el-GR" b="1" baseline="-25000" dirty="0">
                  <a:solidFill>
                    <a:srgbClr val="C00000"/>
                  </a:solidFill>
                </a:endParaRPr>
              </a:p>
              <a:p>
                <a:endParaRPr lang="el-GR" b="1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112276A-3EFC-4F70-B1AC-05FE6084EFE5}"/>
                  </a:ext>
                </a:extLst>
              </p:cNvPr>
              <p:cNvSpPr txBox="1"/>
              <p:nvPr/>
            </p:nvSpPr>
            <p:spPr>
              <a:xfrm>
                <a:off x="8775471" y="4558735"/>
                <a:ext cx="59046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I </a:t>
                </a:r>
                <a:r>
                  <a:rPr lang="de-DE" b="1" dirty="0">
                    <a:solidFill>
                      <a:srgbClr val="C00000"/>
                    </a:solidFill>
                  </a:rPr>
                  <a:t>C</a:t>
                </a:r>
                <a:r>
                  <a:rPr lang="en-US" b="1" dirty="0">
                    <a:solidFill>
                      <a:srgbClr val="C00000"/>
                    </a:solidFill>
                  </a:rPr>
                  <a:t>H</a:t>
                </a:r>
                <a:r>
                  <a:rPr lang="en-US" b="1" baseline="-25000" dirty="0">
                    <a:solidFill>
                      <a:srgbClr val="C00000"/>
                    </a:solidFill>
                  </a:rPr>
                  <a:t>3</a:t>
                </a:r>
                <a:endParaRPr lang="el-GR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BFCE93F-AE1D-41DB-8753-CE11F2A73269}"/>
                </a:ext>
              </a:extLst>
            </p:cNvPr>
            <p:cNvSpPr txBox="1"/>
            <p:nvPr/>
          </p:nvSpPr>
          <p:spPr>
            <a:xfrm>
              <a:off x="3839331" y="5459986"/>
              <a:ext cx="3195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II O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757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  <p:bldP spid="16" grpId="0"/>
      <p:bldP spid="21" grpId="0"/>
      <p:bldP spid="22" grpId="0"/>
      <p:bldP spid="27" grpId="0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6E044D-A068-4F4A-BABE-853773261838}"/>
              </a:ext>
            </a:extLst>
          </p:cNvPr>
          <p:cNvSpPr txBox="1"/>
          <p:nvPr/>
        </p:nvSpPr>
        <p:spPr>
          <a:xfrm>
            <a:off x="7677612" y="94255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1-</a:t>
            </a:r>
            <a:r>
              <a:rPr lang="el-GR" b="1" dirty="0" err="1">
                <a:solidFill>
                  <a:srgbClr val="C00000"/>
                </a:solidFill>
              </a:rPr>
              <a:t>προπανόλη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CD085E-B755-4FF6-8B1B-054EF026101A}"/>
              </a:ext>
            </a:extLst>
          </p:cNvPr>
          <p:cNvSpPr txBox="1"/>
          <p:nvPr/>
        </p:nvSpPr>
        <p:spPr>
          <a:xfrm>
            <a:off x="7677612" y="557844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</a:t>
            </a:r>
            <a:r>
              <a:rPr lang="el-GR" b="1" dirty="0" err="1">
                <a:solidFill>
                  <a:srgbClr val="C00000"/>
                </a:solidFill>
              </a:rPr>
              <a:t>προπανόλη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427FAF-C7A0-4D78-AC5F-763FF6582CA9}"/>
              </a:ext>
            </a:extLst>
          </p:cNvPr>
          <p:cNvSpPr txBox="1"/>
          <p:nvPr/>
        </p:nvSpPr>
        <p:spPr>
          <a:xfrm>
            <a:off x="5751705" y="94255"/>
            <a:ext cx="19259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-OH</a:t>
            </a:r>
            <a:endParaRPr lang="el-GR" b="1" dirty="0">
              <a:solidFill>
                <a:srgbClr val="C00000"/>
              </a:solidFill>
            </a:endParaRPr>
          </a:p>
        </p:txBody>
      </p:sp>
      <p:pic>
        <p:nvPicPr>
          <p:cNvPr id="6" name="Εικόνα 3">
            <a:extLst>
              <a:ext uri="{FF2B5EF4-FFF2-40B4-BE49-F238E27FC236}">
                <a16:creationId xmlns:a16="http://schemas.microsoft.com/office/drawing/2014/main" id="{7FF5B137-B10C-4B22-82BE-CDE9766180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5379868" cy="5578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0CF4141-35DE-403B-98D8-5EE73E8076D6}"/>
              </a:ext>
            </a:extLst>
          </p:cNvPr>
          <p:cNvGrpSpPr/>
          <p:nvPr/>
        </p:nvGrpSpPr>
        <p:grpSpPr>
          <a:xfrm>
            <a:off x="5751705" y="557845"/>
            <a:ext cx="1385942" cy="854415"/>
            <a:chOff x="5751705" y="557845"/>
            <a:chExt cx="1385942" cy="85441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3F40594-4CC9-4984-8CDF-28CC2B41FE5F}"/>
                </a:ext>
              </a:extLst>
            </p:cNvPr>
            <p:cNvSpPr txBox="1"/>
            <p:nvPr/>
          </p:nvSpPr>
          <p:spPr>
            <a:xfrm>
              <a:off x="5751705" y="557845"/>
              <a:ext cx="138594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r>
                <a:rPr lang="en-US" b="1" dirty="0">
                  <a:solidFill>
                    <a:srgbClr val="C00000"/>
                  </a:solidFill>
                </a:rPr>
                <a:t>-CH-CH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74A446C-D718-49D8-B044-D3C11CA4A3D0}"/>
                </a:ext>
              </a:extLst>
            </p:cNvPr>
            <p:cNvSpPr txBox="1"/>
            <p:nvPr/>
          </p:nvSpPr>
          <p:spPr>
            <a:xfrm>
              <a:off x="6051762" y="765929"/>
              <a:ext cx="5709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 </a:t>
              </a:r>
              <a:r>
                <a:rPr lang="de-DE" b="1" dirty="0">
                  <a:solidFill>
                    <a:srgbClr val="C00000"/>
                  </a:solidFill>
                </a:rPr>
                <a:t>OH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</p:grpSp>
      <p:pic>
        <p:nvPicPr>
          <p:cNvPr id="9" name="Εικόνα 13">
            <a:extLst>
              <a:ext uri="{FF2B5EF4-FFF2-40B4-BE49-F238E27FC236}">
                <a16:creationId xmlns:a16="http://schemas.microsoft.com/office/drawing/2014/main" id="{4B5AD2C2-9E24-4FB4-86BB-D8B40A1631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17" y="1792599"/>
            <a:ext cx="5542087" cy="657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6E56ED1-A007-4E6D-ACC5-ED41A5762898}"/>
              </a:ext>
            </a:extLst>
          </p:cNvPr>
          <p:cNvSpPr txBox="1"/>
          <p:nvPr/>
        </p:nvSpPr>
        <p:spPr>
          <a:xfrm>
            <a:off x="3185832" y="2905298"/>
            <a:ext cx="18265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CH=CHCH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endParaRPr lang="el-GR" b="1" baseline="-25000" dirty="0">
              <a:solidFill>
                <a:srgbClr val="C00000"/>
              </a:solidFill>
            </a:endParaRPr>
          </a:p>
          <a:p>
            <a:endParaRPr lang="el-GR" b="1" baseline="-25000" dirty="0">
              <a:solidFill>
                <a:srgbClr val="C0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9F0354-F1DB-48A6-B781-399F8A6D55F6}"/>
              </a:ext>
            </a:extLst>
          </p:cNvPr>
          <p:cNvSpPr txBox="1"/>
          <p:nvPr/>
        </p:nvSpPr>
        <p:spPr>
          <a:xfrm>
            <a:off x="3185832" y="2450237"/>
            <a:ext cx="18265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CH=CH</a:t>
            </a:r>
            <a:r>
              <a:rPr lang="el-GR" b="1" baseline="-25000" dirty="0">
                <a:solidFill>
                  <a:srgbClr val="C00000"/>
                </a:solidFill>
              </a:rPr>
              <a:t>2</a:t>
            </a:r>
          </a:p>
          <a:p>
            <a:endParaRPr lang="el-GR" b="1" baseline="-25000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A6CDEA-D18A-46F1-A18D-C904E89C27B2}"/>
              </a:ext>
            </a:extLst>
          </p:cNvPr>
          <p:cNvSpPr txBox="1"/>
          <p:nvPr/>
        </p:nvSpPr>
        <p:spPr>
          <a:xfrm>
            <a:off x="5467949" y="2552629"/>
            <a:ext cx="140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1-βουτένιο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C91854-B491-49F7-B86F-1B5485E16088}"/>
              </a:ext>
            </a:extLst>
          </p:cNvPr>
          <p:cNvSpPr txBox="1"/>
          <p:nvPr/>
        </p:nvSpPr>
        <p:spPr>
          <a:xfrm>
            <a:off x="5462724" y="2961222"/>
            <a:ext cx="140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2-βουτένιο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D751636-8C5D-46EC-A81B-EBE5D85889D7}"/>
              </a:ext>
            </a:extLst>
          </p:cNvPr>
          <p:cNvGrpSpPr/>
          <p:nvPr/>
        </p:nvGrpSpPr>
        <p:grpSpPr>
          <a:xfrm>
            <a:off x="3359871" y="3458966"/>
            <a:ext cx="1478503" cy="877111"/>
            <a:chOff x="8547162" y="4327955"/>
            <a:chExt cx="1478503" cy="87711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A5BE78-2EBA-4B39-9E6C-91E04D28F72B}"/>
                </a:ext>
              </a:extLst>
            </p:cNvPr>
            <p:cNvSpPr txBox="1"/>
            <p:nvPr/>
          </p:nvSpPr>
          <p:spPr>
            <a:xfrm>
              <a:off x="8547162" y="4327955"/>
              <a:ext cx="147850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r>
                <a:rPr lang="en-US" b="1" dirty="0">
                  <a:solidFill>
                    <a:srgbClr val="C00000"/>
                  </a:solidFill>
                </a:rPr>
                <a:t>-C=CH</a:t>
              </a:r>
              <a:r>
                <a:rPr lang="en-US" b="1" baseline="-25000" dirty="0">
                  <a:solidFill>
                    <a:srgbClr val="C00000"/>
                  </a:solidFill>
                </a:rPr>
                <a:t>2</a:t>
              </a:r>
              <a:endParaRPr lang="el-GR" b="1" baseline="-25000" dirty="0">
                <a:solidFill>
                  <a:srgbClr val="C00000"/>
                </a:solidFill>
              </a:endParaRPr>
            </a:p>
            <a:p>
              <a:endParaRPr lang="el-GR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52C9004-17B9-45BC-9555-C458DDBBD578}"/>
                </a:ext>
              </a:extLst>
            </p:cNvPr>
            <p:cNvSpPr txBox="1"/>
            <p:nvPr/>
          </p:nvSpPr>
          <p:spPr>
            <a:xfrm>
              <a:off x="8775471" y="4558735"/>
              <a:ext cx="5904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 </a:t>
              </a:r>
              <a:r>
                <a:rPr lang="de-DE" b="1" dirty="0">
                  <a:solidFill>
                    <a:srgbClr val="C00000"/>
                  </a:solidFill>
                </a:rPr>
                <a:t>C</a:t>
              </a:r>
              <a:r>
                <a:rPr lang="en-US" b="1" dirty="0">
                  <a:solidFill>
                    <a:srgbClr val="C00000"/>
                  </a:solidFill>
                </a:rPr>
                <a:t>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1C3C32DA-9866-4731-B1CF-174BC58DCA97}"/>
              </a:ext>
            </a:extLst>
          </p:cNvPr>
          <p:cNvSpPr txBox="1"/>
          <p:nvPr/>
        </p:nvSpPr>
        <p:spPr>
          <a:xfrm>
            <a:off x="5494352" y="3522555"/>
            <a:ext cx="20161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μέθυλο</a:t>
            </a:r>
            <a:r>
              <a:rPr lang="el-GR" b="1" dirty="0">
                <a:solidFill>
                  <a:srgbClr val="C00000"/>
                </a:solidFill>
              </a:rPr>
              <a:t> προπένιο</a:t>
            </a:r>
          </a:p>
        </p:txBody>
      </p:sp>
      <p:pic>
        <p:nvPicPr>
          <p:cNvPr id="19" name="Εικόνα 14">
            <a:extLst>
              <a:ext uri="{FF2B5EF4-FFF2-40B4-BE49-F238E27FC236}">
                <a16:creationId xmlns:a16="http://schemas.microsoft.com/office/drawing/2014/main" id="{57BED87B-679A-4FEC-A246-5A52EEB414C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04" y="4556865"/>
            <a:ext cx="5471369" cy="553998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FBC291D-25D1-46EE-A15F-D512EF15B756}"/>
              </a:ext>
            </a:extLst>
          </p:cNvPr>
          <p:cNvSpPr txBox="1"/>
          <p:nvPr/>
        </p:nvSpPr>
        <p:spPr>
          <a:xfrm>
            <a:off x="3795611" y="5056275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l-GR" b="1" dirty="0">
                <a:solidFill>
                  <a:srgbClr val="C00000"/>
                </a:solidFill>
              </a:rPr>
              <a:t>=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4F08A9-D0C6-416C-9D47-90EADCB099C3}"/>
              </a:ext>
            </a:extLst>
          </p:cNvPr>
          <p:cNvSpPr txBox="1"/>
          <p:nvPr/>
        </p:nvSpPr>
        <p:spPr>
          <a:xfrm>
            <a:off x="5843635" y="5054609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προπανάλη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1E1B36-67F3-4642-BECC-B788D47C2404}"/>
              </a:ext>
            </a:extLst>
          </p:cNvPr>
          <p:cNvSpPr txBox="1"/>
          <p:nvPr/>
        </p:nvSpPr>
        <p:spPr>
          <a:xfrm>
            <a:off x="5843635" y="5517940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προπανόνη</a:t>
            </a:r>
            <a:endParaRPr lang="el-GR" b="1" dirty="0">
              <a:solidFill>
                <a:srgbClr val="C00000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32DEDDA-B746-45E2-B4B7-C6321D147CBE}"/>
              </a:ext>
            </a:extLst>
          </p:cNvPr>
          <p:cNvGrpSpPr/>
          <p:nvPr/>
        </p:nvGrpSpPr>
        <p:grpSpPr>
          <a:xfrm>
            <a:off x="3851244" y="5531750"/>
            <a:ext cx="1743075" cy="830997"/>
            <a:chOff x="3487673" y="3677243"/>
            <a:chExt cx="1743075" cy="830997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DD01065-8852-4EE5-A0F0-33109EA14997}"/>
                </a:ext>
              </a:extLst>
            </p:cNvPr>
            <p:cNvSpPr txBox="1"/>
            <p:nvPr/>
          </p:nvSpPr>
          <p:spPr>
            <a:xfrm>
              <a:off x="3487673" y="3677243"/>
              <a:ext cx="17430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r>
                <a:rPr lang="en-US" b="1" dirty="0">
                  <a:solidFill>
                    <a:srgbClr val="C00000"/>
                  </a:solidFill>
                </a:rPr>
                <a:t>-C-CH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C69E6F6-4018-43E1-A9EB-2C3CF027E575}"/>
                </a:ext>
              </a:extLst>
            </p:cNvPr>
            <p:cNvSpPr txBox="1"/>
            <p:nvPr/>
          </p:nvSpPr>
          <p:spPr>
            <a:xfrm>
              <a:off x="3927987" y="3861909"/>
              <a:ext cx="3195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II O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094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1" grpId="0"/>
      <p:bldP spid="12" grpId="0"/>
      <p:bldP spid="13" grpId="0"/>
      <p:bldP spid="14" grpId="0"/>
      <p:bldP spid="18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15">
            <a:extLst>
              <a:ext uri="{FF2B5EF4-FFF2-40B4-BE49-F238E27FC236}">
                <a16:creationId xmlns:a16="http://schemas.microsoft.com/office/drawing/2014/main" id="{4D644603-043D-41DD-954E-1317291E726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9" y="68482"/>
            <a:ext cx="5578622" cy="16005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89F60F-FC3C-4CCC-92E0-DC40AC24C6BA}"/>
              </a:ext>
            </a:extLst>
          </p:cNvPr>
          <p:cNvSpPr txBox="1"/>
          <p:nvPr/>
        </p:nvSpPr>
        <p:spPr>
          <a:xfrm>
            <a:off x="5745980" y="151679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μεθανικό</a:t>
            </a:r>
            <a:r>
              <a:rPr lang="el-GR" b="1" dirty="0">
                <a:solidFill>
                  <a:srgbClr val="C00000"/>
                </a:solidFill>
              </a:rPr>
              <a:t> οξύ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D11F9D-7F91-4F35-9D11-F272A16B4A29}"/>
              </a:ext>
            </a:extLst>
          </p:cNvPr>
          <p:cNvSpPr txBox="1"/>
          <p:nvPr/>
        </p:nvSpPr>
        <p:spPr>
          <a:xfrm>
            <a:off x="7185639" y="148467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προπενικό</a:t>
            </a:r>
            <a:r>
              <a:rPr lang="el-GR" b="1" dirty="0">
                <a:solidFill>
                  <a:srgbClr val="C00000"/>
                </a:solidFill>
              </a:rPr>
              <a:t> οξύ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D32874-5D13-48E6-9764-7742A6F75757}"/>
              </a:ext>
            </a:extLst>
          </p:cNvPr>
          <p:cNvSpPr txBox="1"/>
          <p:nvPr/>
        </p:nvSpPr>
        <p:spPr>
          <a:xfrm>
            <a:off x="8776219" y="145255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αιθανάλη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69977-E884-4F21-9E2A-133AD6727199}"/>
              </a:ext>
            </a:extLst>
          </p:cNvPr>
          <p:cNvSpPr txBox="1"/>
          <p:nvPr/>
        </p:nvSpPr>
        <p:spPr>
          <a:xfrm>
            <a:off x="10139584" y="145255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3 βουτέν-1-όλη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507790-56CF-4A9C-886E-02406E531B21}"/>
              </a:ext>
            </a:extLst>
          </p:cNvPr>
          <p:cNvSpPr txBox="1"/>
          <p:nvPr/>
        </p:nvSpPr>
        <p:spPr>
          <a:xfrm>
            <a:off x="5745980" y="521011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κορεσμένη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8BE944-7F54-4F69-A354-B9836FBF3E05}"/>
              </a:ext>
            </a:extLst>
          </p:cNvPr>
          <p:cNvSpPr txBox="1"/>
          <p:nvPr/>
        </p:nvSpPr>
        <p:spPr>
          <a:xfrm>
            <a:off x="7195484" y="499410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ακόρεστη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6D8FC0-B51D-4BF8-9F2B-9F271FB99A87}"/>
              </a:ext>
            </a:extLst>
          </p:cNvPr>
          <p:cNvSpPr txBox="1"/>
          <p:nvPr/>
        </p:nvSpPr>
        <p:spPr>
          <a:xfrm>
            <a:off x="8792209" y="514587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κορεσμένη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290494-33B4-49CC-A430-43FBD3BD97AE}"/>
              </a:ext>
            </a:extLst>
          </p:cNvPr>
          <p:cNvSpPr txBox="1"/>
          <p:nvPr/>
        </p:nvSpPr>
        <p:spPr>
          <a:xfrm>
            <a:off x="10216023" y="521011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ακόρεστη</a:t>
            </a:r>
          </a:p>
        </p:txBody>
      </p:sp>
      <p:pic>
        <p:nvPicPr>
          <p:cNvPr id="12" name="Εικόνα 16">
            <a:extLst>
              <a:ext uri="{FF2B5EF4-FFF2-40B4-BE49-F238E27FC236}">
                <a16:creationId xmlns:a16="http://schemas.microsoft.com/office/drawing/2014/main" id="{20CA7920-FF50-48C9-93E0-7DF28BA117D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8" y="2026572"/>
            <a:ext cx="5578621" cy="140242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5215C3E-9ABD-4335-9BE7-10D72D08A109}"/>
              </a:ext>
            </a:extLst>
          </p:cNvPr>
          <p:cNvSpPr txBox="1"/>
          <p:nvPr/>
        </p:nvSpPr>
        <p:spPr>
          <a:xfrm>
            <a:off x="5841783" y="2265571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αιθανόλη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15ED3DA-D366-4D48-83CF-7CC30F0B9945}"/>
              </a:ext>
            </a:extLst>
          </p:cNvPr>
          <p:cNvSpPr txBox="1"/>
          <p:nvPr/>
        </p:nvSpPr>
        <p:spPr>
          <a:xfrm>
            <a:off x="7195484" y="2243970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αιθένιο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E00482-8FC4-4038-BCF6-CB1FB0B137E3}"/>
              </a:ext>
            </a:extLst>
          </p:cNvPr>
          <p:cNvSpPr txBox="1"/>
          <p:nvPr/>
        </p:nvSpPr>
        <p:spPr>
          <a:xfrm>
            <a:off x="8472710" y="2265571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μεθανάλη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4E464E-5814-404D-8461-8E5C2BE687BE}"/>
              </a:ext>
            </a:extLst>
          </p:cNvPr>
          <p:cNvSpPr txBox="1"/>
          <p:nvPr/>
        </p:nvSpPr>
        <p:spPr>
          <a:xfrm>
            <a:off x="9986215" y="2265571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μεθανικό</a:t>
            </a:r>
            <a:r>
              <a:rPr lang="el-GR" b="1" dirty="0">
                <a:solidFill>
                  <a:srgbClr val="C00000"/>
                </a:solidFill>
              </a:rPr>
              <a:t> οξύ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BCF18E-011E-437A-BBB3-DF721FFDA76F}"/>
              </a:ext>
            </a:extLst>
          </p:cNvPr>
          <p:cNvSpPr txBox="1"/>
          <p:nvPr/>
        </p:nvSpPr>
        <p:spPr>
          <a:xfrm>
            <a:off x="5841783" y="2727785"/>
            <a:ext cx="10520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l-GR" b="1" baseline="-25000" dirty="0">
                <a:solidFill>
                  <a:srgbClr val="C00000"/>
                </a:solidFill>
              </a:rPr>
              <a:t>ν</a:t>
            </a:r>
            <a:r>
              <a:rPr lang="en-US" b="1" dirty="0">
                <a:solidFill>
                  <a:srgbClr val="C00000"/>
                </a:solidFill>
              </a:rPr>
              <a:t>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l-GR" b="1" baseline="-25000" dirty="0">
                <a:solidFill>
                  <a:srgbClr val="C00000"/>
                </a:solidFill>
              </a:rPr>
              <a:t>ν+2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16B2D2-2077-4433-AF5A-8526EF0735F3}"/>
              </a:ext>
            </a:extLst>
          </p:cNvPr>
          <p:cNvSpPr txBox="1"/>
          <p:nvPr/>
        </p:nvSpPr>
        <p:spPr>
          <a:xfrm>
            <a:off x="7223618" y="2722174"/>
            <a:ext cx="10520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l-GR" b="1" baseline="-25000" dirty="0">
                <a:solidFill>
                  <a:srgbClr val="C00000"/>
                </a:solidFill>
              </a:rPr>
              <a:t>ν</a:t>
            </a:r>
            <a:r>
              <a:rPr lang="en-US" b="1" dirty="0">
                <a:solidFill>
                  <a:srgbClr val="C00000"/>
                </a:solidFill>
              </a:rPr>
              <a:t>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l-GR" b="1" baseline="-25000" dirty="0">
                <a:solidFill>
                  <a:srgbClr val="C00000"/>
                </a:solidFill>
              </a:rPr>
              <a:t>ν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D310D5-4433-4FB9-A894-066A818038B9}"/>
              </a:ext>
            </a:extLst>
          </p:cNvPr>
          <p:cNvSpPr txBox="1"/>
          <p:nvPr/>
        </p:nvSpPr>
        <p:spPr>
          <a:xfrm>
            <a:off x="8472710" y="2722174"/>
            <a:ext cx="10520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l-GR" b="1" baseline="-25000" dirty="0">
                <a:solidFill>
                  <a:srgbClr val="C00000"/>
                </a:solidFill>
              </a:rPr>
              <a:t>ν</a:t>
            </a:r>
            <a:r>
              <a:rPr lang="en-US" b="1" dirty="0">
                <a:solidFill>
                  <a:srgbClr val="C00000"/>
                </a:solidFill>
              </a:rPr>
              <a:t>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l-GR" b="1" baseline="-25000" dirty="0">
                <a:solidFill>
                  <a:srgbClr val="C00000"/>
                </a:solidFill>
              </a:rPr>
              <a:t>ν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1C4EE9-03F5-4D70-BF42-A0115D829C93}"/>
              </a:ext>
            </a:extLst>
          </p:cNvPr>
          <p:cNvSpPr txBox="1"/>
          <p:nvPr/>
        </p:nvSpPr>
        <p:spPr>
          <a:xfrm>
            <a:off x="10032503" y="2722174"/>
            <a:ext cx="10520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l-GR" b="1" baseline="-25000" dirty="0">
                <a:solidFill>
                  <a:srgbClr val="C00000"/>
                </a:solidFill>
              </a:rPr>
              <a:t>ν</a:t>
            </a:r>
            <a:r>
              <a:rPr lang="en-US" b="1" dirty="0">
                <a:solidFill>
                  <a:srgbClr val="C00000"/>
                </a:solidFill>
              </a:rPr>
              <a:t>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l-GR" b="1" baseline="-25000" dirty="0">
                <a:solidFill>
                  <a:srgbClr val="C00000"/>
                </a:solidFill>
              </a:rPr>
              <a:t>ν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r>
              <a:rPr lang="el-GR" b="1" baseline="-25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71F653-E180-4695-95F2-59FC0C91FD10}"/>
              </a:ext>
            </a:extLst>
          </p:cNvPr>
          <p:cNvSpPr txBox="1"/>
          <p:nvPr/>
        </p:nvSpPr>
        <p:spPr>
          <a:xfrm>
            <a:off x="5823712" y="3176238"/>
            <a:ext cx="19259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-OH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2B946A-FBB7-402B-BE4A-2B7B158EED57}"/>
              </a:ext>
            </a:extLst>
          </p:cNvPr>
          <p:cNvSpPr txBox="1"/>
          <p:nvPr/>
        </p:nvSpPr>
        <p:spPr>
          <a:xfrm>
            <a:off x="7223618" y="3152000"/>
            <a:ext cx="18265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CH=CH</a:t>
            </a:r>
            <a:r>
              <a:rPr lang="el-GR" b="1" baseline="-25000" dirty="0">
                <a:solidFill>
                  <a:srgbClr val="C00000"/>
                </a:solidFill>
              </a:rPr>
              <a:t>2</a:t>
            </a:r>
          </a:p>
          <a:p>
            <a:endParaRPr lang="el-GR" b="1" baseline="-25000" dirty="0">
              <a:solidFill>
                <a:srgbClr val="C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4FC3B1A-E046-4D4E-A340-890766ED1CCF}"/>
              </a:ext>
            </a:extLst>
          </p:cNvPr>
          <p:cNvSpPr txBox="1"/>
          <p:nvPr/>
        </p:nvSpPr>
        <p:spPr>
          <a:xfrm>
            <a:off x="8472948" y="3158368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l-GR" b="1" dirty="0">
                <a:solidFill>
                  <a:srgbClr val="C00000"/>
                </a:solidFill>
              </a:rPr>
              <a:t>=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6D9F474-52A8-4703-85F0-05806D1CF84F}"/>
              </a:ext>
            </a:extLst>
          </p:cNvPr>
          <p:cNvSpPr txBox="1"/>
          <p:nvPr/>
        </p:nvSpPr>
        <p:spPr>
          <a:xfrm>
            <a:off x="10063383" y="3152000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</a:t>
            </a:r>
            <a:r>
              <a:rPr lang="el-GR" b="1" dirty="0">
                <a:solidFill>
                  <a:srgbClr val="C00000"/>
                </a:solidFill>
              </a:rPr>
              <a:t>Ο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r>
              <a:rPr lang="el-GR" b="1" dirty="0">
                <a:solidFill>
                  <a:srgbClr val="C00000"/>
                </a:solidFill>
              </a:rPr>
              <a:t>Η</a:t>
            </a:r>
          </a:p>
        </p:txBody>
      </p:sp>
      <p:pic>
        <p:nvPicPr>
          <p:cNvPr id="27" name="Εικόνα 17">
            <a:extLst>
              <a:ext uri="{FF2B5EF4-FFF2-40B4-BE49-F238E27FC236}">
                <a16:creationId xmlns:a16="http://schemas.microsoft.com/office/drawing/2014/main" id="{59F83C3C-76D1-4259-99EA-64EB0F477F2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8" y="3786568"/>
            <a:ext cx="5651772" cy="1676781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D4D87A6B-37AA-49FB-91CB-7AC60A9D4595}"/>
              </a:ext>
            </a:extLst>
          </p:cNvPr>
          <p:cNvSpPr txBox="1"/>
          <p:nvPr/>
        </p:nvSpPr>
        <p:spPr>
          <a:xfrm>
            <a:off x="5881919" y="3814187"/>
            <a:ext cx="10520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l-GR" b="1" baseline="-25000" dirty="0">
                <a:solidFill>
                  <a:srgbClr val="C00000"/>
                </a:solidFill>
              </a:rPr>
              <a:t>ν</a:t>
            </a:r>
            <a:r>
              <a:rPr lang="en-US" b="1" dirty="0">
                <a:solidFill>
                  <a:srgbClr val="C00000"/>
                </a:solidFill>
              </a:rPr>
              <a:t>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l-GR" b="1" baseline="-25000" dirty="0">
                <a:solidFill>
                  <a:srgbClr val="C00000"/>
                </a:solidFill>
              </a:rPr>
              <a:t>ν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r>
              <a:rPr lang="el-GR" b="1" baseline="-25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9A63593-B479-4D88-BE01-CD355A5D6A50}"/>
              </a:ext>
            </a:extLst>
          </p:cNvPr>
          <p:cNvSpPr txBox="1"/>
          <p:nvPr/>
        </p:nvSpPr>
        <p:spPr>
          <a:xfrm>
            <a:off x="8081730" y="3823067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</a:t>
            </a:r>
            <a:r>
              <a:rPr lang="el-GR" b="1" dirty="0">
                <a:solidFill>
                  <a:srgbClr val="C00000"/>
                </a:solidFill>
              </a:rPr>
              <a:t>Ο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r>
              <a:rPr lang="el-GR" b="1" dirty="0">
                <a:solidFill>
                  <a:srgbClr val="C00000"/>
                </a:solidFill>
              </a:rPr>
              <a:t>Η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B0FED65-2CBE-49DF-B73C-AE2507E38E91}"/>
              </a:ext>
            </a:extLst>
          </p:cNvPr>
          <p:cNvSpPr txBox="1"/>
          <p:nvPr/>
        </p:nvSpPr>
        <p:spPr>
          <a:xfrm>
            <a:off x="6855686" y="3826979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H-C</a:t>
            </a:r>
            <a:r>
              <a:rPr lang="el-GR" b="1" dirty="0">
                <a:solidFill>
                  <a:srgbClr val="C00000"/>
                </a:solidFill>
              </a:rPr>
              <a:t>Ο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r>
              <a:rPr lang="el-GR" b="1" dirty="0">
                <a:solidFill>
                  <a:srgbClr val="C00000"/>
                </a:solidFill>
              </a:rPr>
              <a:t>Η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8332A6B-09D0-4B94-835F-E4EACFFB691E}"/>
              </a:ext>
            </a:extLst>
          </p:cNvPr>
          <p:cNvSpPr txBox="1"/>
          <p:nvPr/>
        </p:nvSpPr>
        <p:spPr>
          <a:xfrm>
            <a:off x="9587545" y="3814187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-C</a:t>
            </a:r>
            <a:r>
              <a:rPr lang="el-GR" b="1" dirty="0">
                <a:solidFill>
                  <a:srgbClr val="C00000"/>
                </a:solidFill>
              </a:rPr>
              <a:t>Ο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r>
              <a:rPr lang="el-GR" b="1" dirty="0">
                <a:solidFill>
                  <a:srgbClr val="C00000"/>
                </a:solidFill>
              </a:rPr>
              <a:t>Η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1404415-7A60-4B4F-8CBD-3B0D3EBE6D66}"/>
              </a:ext>
            </a:extLst>
          </p:cNvPr>
          <p:cNvSpPr txBox="1"/>
          <p:nvPr/>
        </p:nvSpPr>
        <p:spPr>
          <a:xfrm>
            <a:off x="5841783" y="4426526"/>
            <a:ext cx="18265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CH=CH</a:t>
            </a:r>
            <a:r>
              <a:rPr lang="el-GR" b="1" baseline="-25000" dirty="0">
                <a:solidFill>
                  <a:srgbClr val="C00000"/>
                </a:solidFill>
              </a:rPr>
              <a:t>2</a:t>
            </a:r>
          </a:p>
          <a:p>
            <a:endParaRPr lang="el-GR" b="1" baseline="-25000" dirty="0">
              <a:solidFill>
                <a:srgbClr val="C0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1844039-D51F-46BD-8FB8-E6BC585A6628}"/>
              </a:ext>
            </a:extLst>
          </p:cNvPr>
          <p:cNvSpPr txBox="1"/>
          <p:nvPr/>
        </p:nvSpPr>
        <p:spPr>
          <a:xfrm>
            <a:off x="8112662" y="4419987"/>
            <a:ext cx="140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1-βουτένιο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54083F7-0543-4F40-BF5C-03BA705E2E80}"/>
              </a:ext>
            </a:extLst>
          </p:cNvPr>
          <p:cNvSpPr txBox="1"/>
          <p:nvPr/>
        </p:nvSpPr>
        <p:spPr>
          <a:xfrm>
            <a:off x="8112662" y="4849817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3 βουτέν-1-όλη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39AA0A3-E7B4-48B9-8DF6-65407211AB6C}"/>
              </a:ext>
            </a:extLst>
          </p:cNvPr>
          <p:cNvSpPr txBox="1"/>
          <p:nvPr/>
        </p:nvSpPr>
        <p:spPr>
          <a:xfrm>
            <a:off x="5847053" y="4870797"/>
            <a:ext cx="2262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l-GR" b="1" dirty="0">
                <a:solidFill>
                  <a:srgbClr val="C00000"/>
                </a:solidFill>
              </a:rPr>
              <a:t>=</a:t>
            </a:r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-O</a:t>
            </a:r>
            <a:r>
              <a:rPr lang="el-GR" b="1" dirty="0">
                <a:solidFill>
                  <a:srgbClr val="C00000"/>
                </a:solidFill>
              </a:rPr>
              <a:t>Η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FFCEA05-69CE-4B70-B1FF-F0E82A3A7BE1}"/>
              </a:ext>
            </a:extLst>
          </p:cNvPr>
          <p:cNvGrpSpPr/>
          <p:nvPr/>
        </p:nvGrpSpPr>
        <p:grpSpPr>
          <a:xfrm>
            <a:off x="5806547" y="5321607"/>
            <a:ext cx="2254751" cy="1418781"/>
            <a:chOff x="9418496" y="5291975"/>
            <a:chExt cx="2254751" cy="1418781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E4EC945E-C266-4C2C-BFC7-B261FBB158D2}"/>
                </a:ext>
              </a:extLst>
            </p:cNvPr>
            <p:cNvGrpSpPr/>
            <p:nvPr/>
          </p:nvGrpSpPr>
          <p:grpSpPr>
            <a:xfrm>
              <a:off x="9418496" y="5833645"/>
              <a:ext cx="2254751" cy="877111"/>
              <a:chOff x="8547161" y="4327955"/>
              <a:chExt cx="2254751" cy="877111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A2E2291-6EE6-475C-A64A-661EA3F2C081}"/>
                  </a:ext>
                </a:extLst>
              </p:cNvPr>
              <p:cNvSpPr txBox="1"/>
              <p:nvPr/>
            </p:nvSpPr>
            <p:spPr>
              <a:xfrm>
                <a:off x="8547161" y="4327955"/>
                <a:ext cx="225475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CH</a:t>
                </a:r>
                <a:r>
                  <a:rPr lang="en-US" b="1" baseline="-25000" dirty="0">
                    <a:solidFill>
                      <a:srgbClr val="C00000"/>
                    </a:solidFill>
                  </a:rPr>
                  <a:t>3</a:t>
                </a:r>
                <a:r>
                  <a:rPr lang="el-GR" b="1" dirty="0">
                    <a:solidFill>
                      <a:srgbClr val="C00000"/>
                    </a:solidFill>
                  </a:rPr>
                  <a:t>-</a:t>
                </a:r>
                <a:r>
                  <a:rPr lang="en-US" b="1" dirty="0">
                    <a:solidFill>
                      <a:srgbClr val="C00000"/>
                    </a:solidFill>
                  </a:rPr>
                  <a:t>C-CH</a:t>
                </a:r>
                <a:r>
                  <a:rPr lang="en-US" b="1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n-US" b="1" dirty="0">
                    <a:solidFill>
                      <a:srgbClr val="C00000"/>
                    </a:solidFill>
                  </a:rPr>
                  <a:t>-CH</a:t>
                </a:r>
                <a:r>
                  <a:rPr lang="en-US" b="1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l-GR" b="1" dirty="0">
                    <a:solidFill>
                      <a:srgbClr val="C00000"/>
                    </a:solidFill>
                  </a:rPr>
                  <a:t>-</a:t>
                </a:r>
                <a:r>
                  <a:rPr lang="en-US" b="1" dirty="0">
                    <a:solidFill>
                      <a:srgbClr val="C00000"/>
                    </a:solidFill>
                  </a:rPr>
                  <a:t>CH</a:t>
                </a:r>
                <a:r>
                  <a:rPr lang="en-US" b="1" baseline="-25000" dirty="0">
                    <a:solidFill>
                      <a:srgbClr val="C00000"/>
                    </a:solidFill>
                  </a:rPr>
                  <a:t>3</a:t>
                </a:r>
                <a:endParaRPr lang="el-GR" b="1" baseline="-25000" dirty="0">
                  <a:solidFill>
                    <a:srgbClr val="C00000"/>
                  </a:solidFill>
                </a:endParaRPr>
              </a:p>
              <a:p>
                <a:endParaRPr lang="el-GR" b="1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06B1384-A8D2-4019-BFD6-EF7790C9D701}"/>
                  </a:ext>
                </a:extLst>
              </p:cNvPr>
              <p:cNvSpPr txBox="1"/>
              <p:nvPr/>
            </p:nvSpPr>
            <p:spPr>
              <a:xfrm>
                <a:off x="8775471" y="4558735"/>
                <a:ext cx="59046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I </a:t>
                </a:r>
                <a:r>
                  <a:rPr lang="de-DE" b="1" dirty="0">
                    <a:solidFill>
                      <a:srgbClr val="C00000"/>
                    </a:solidFill>
                  </a:rPr>
                  <a:t>C</a:t>
                </a:r>
                <a:r>
                  <a:rPr lang="en-US" b="1" dirty="0">
                    <a:solidFill>
                      <a:srgbClr val="C00000"/>
                    </a:solidFill>
                  </a:rPr>
                  <a:t>H</a:t>
                </a:r>
                <a:r>
                  <a:rPr lang="en-US" b="1" baseline="-25000" dirty="0">
                    <a:solidFill>
                      <a:srgbClr val="C00000"/>
                    </a:solidFill>
                  </a:rPr>
                  <a:t>3</a:t>
                </a:r>
                <a:endParaRPr lang="el-GR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9FD17C6-BBC2-4BEA-A604-1D18BC7AC2F0}"/>
                </a:ext>
              </a:extLst>
            </p:cNvPr>
            <p:cNvSpPr txBox="1"/>
            <p:nvPr/>
          </p:nvSpPr>
          <p:spPr>
            <a:xfrm>
              <a:off x="9646805" y="5291975"/>
              <a:ext cx="5904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solidFill>
                    <a:srgbClr val="C00000"/>
                  </a:solidFill>
                </a:rPr>
                <a:t>C</a:t>
              </a:r>
              <a:r>
                <a:rPr lang="en-US" b="1" dirty="0">
                  <a:solidFill>
                    <a:srgbClr val="C00000"/>
                  </a:solidFill>
                </a:rPr>
                <a:t>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baseline="-25000" dirty="0">
                <a:solidFill>
                  <a:srgbClr val="C00000"/>
                </a:solidFill>
              </a:endParaRPr>
            </a:p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5CD445F8-8071-4CAE-955D-58357BE3886C}"/>
              </a:ext>
            </a:extLst>
          </p:cNvPr>
          <p:cNvSpPr txBox="1"/>
          <p:nvPr/>
        </p:nvSpPr>
        <p:spPr>
          <a:xfrm>
            <a:off x="8019076" y="5895066"/>
            <a:ext cx="24240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2,2 </a:t>
            </a:r>
            <a:r>
              <a:rPr lang="el-GR" b="1" dirty="0" err="1">
                <a:solidFill>
                  <a:srgbClr val="C00000"/>
                </a:solidFill>
              </a:rPr>
              <a:t>διμέθυλο</a:t>
            </a:r>
            <a:r>
              <a:rPr lang="el-GR" b="1" dirty="0">
                <a:solidFill>
                  <a:srgbClr val="C00000"/>
                </a:solidFill>
              </a:rPr>
              <a:t> πεντάνιο</a:t>
            </a:r>
          </a:p>
        </p:txBody>
      </p:sp>
    </p:spTree>
    <p:extLst>
      <p:ext uri="{BB962C8B-B14F-4D97-AF65-F5344CB8AC3E}">
        <p14:creationId xmlns:p14="http://schemas.microsoft.com/office/powerpoint/2010/main" val="201752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8">
            <a:extLst>
              <a:ext uri="{FF2B5EF4-FFF2-40B4-BE49-F238E27FC236}">
                <a16:creationId xmlns:a16="http://schemas.microsoft.com/office/drawing/2014/main" id="{10BED887-D665-407A-A75E-6A8881A6312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03652" cy="24370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E637EA7-97D8-4888-9EF8-C7E33442EC7D}"/>
              </a:ext>
            </a:extLst>
          </p:cNvPr>
          <p:cNvSpPr txBox="1"/>
          <p:nvPr/>
        </p:nvSpPr>
        <p:spPr>
          <a:xfrm>
            <a:off x="8596586" y="355355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</a:t>
            </a:r>
            <a:r>
              <a:rPr lang="el-GR" b="1" dirty="0" err="1">
                <a:solidFill>
                  <a:srgbClr val="C00000"/>
                </a:solidFill>
              </a:rPr>
              <a:t>προπανόλη</a:t>
            </a:r>
            <a:endParaRPr lang="el-GR" b="1" dirty="0">
              <a:solidFill>
                <a:srgbClr val="C00000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ECD62A-6A99-4416-A9D0-6991B52BC4D0}"/>
              </a:ext>
            </a:extLst>
          </p:cNvPr>
          <p:cNvGrpSpPr/>
          <p:nvPr/>
        </p:nvGrpSpPr>
        <p:grpSpPr>
          <a:xfrm>
            <a:off x="6199380" y="319720"/>
            <a:ext cx="1385942" cy="854415"/>
            <a:chOff x="5751705" y="557845"/>
            <a:chExt cx="1385942" cy="85441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EDC8515-2FEA-4BC0-B2BF-B3C5AABFC990}"/>
                </a:ext>
              </a:extLst>
            </p:cNvPr>
            <p:cNvSpPr txBox="1"/>
            <p:nvPr/>
          </p:nvSpPr>
          <p:spPr>
            <a:xfrm>
              <a:off x="5751705" y="557845"/>
              <a:ext cx="138594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r>
                <a:rPr lang="en-US" b="1" dirty="0">
                  <a:solidFill>
                    <a:srgbClr val="C00000"/>
                  </a:solidFill>
                </a:rPr>
                <a:t>-CH-CH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9CDDEC6-C424-4B29-9D8D-6A2664808385}"/>
                </a:ext>
              </a:extLst>
            </p:cNvPr>
            <p:cNvSpPr txBox="1"/>
            <p:nvPr/>
          </p:nvSpPr>
          <p:spPr>
            <a:xfrm>
              <a:off x="6051762" y="765929"/>
              <a:ext cx="5709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 </a:t>
              </a:r>
              <a:r>
                <a:rPr lang="de-DE" b="1" dirty="0">
                  <a:solidFill>
                    <a:srgbClr val="C00000"/>
                  </a:solidFill>
                </a:rPr>
                <a:t>OH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E6499404-3FBF-441A-B090-125F5C8CE8AD}"/>
              </a:ext>
            </a:extLst>
          </p:cNvPr>
          <p:cNvSpPr txBox="1"/>
          <p:nvPr/>
        </p:nvSpPr>
        <p:spPr>
          <a:xfrm>
            <a:off x="6226107" y="1199219"/>
            <a:ext cx="2048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-CH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l-GR" b="1" dirty="0">
                <a:solidFill>
                  <a:srgbClr val="C00000"/>
                </a:solidFill>
              </a:rPr>
              <a:t>-</a:t>
            </a:r>
            <a:r>
              <a:rPr lang="en-US" b="1" dirty="0">
                <a:solidFill>
                  <a:srgbClr val="C00000"/>
                </a:solidFill>
              </a:rPr>
              <a:t>CH</a:t>
            </a:r>
            <a:r>
              <a:rPr lang="el-GR" b="1" dirty="0">
                <a:solidFill>
                  <a:srgbClr val="C00000"/>
                </a:solidFill>
              </a:rPr>
              <a:t>=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0771D4-6731-44B7-95F9-1982B7B87B39}"/>
              </a:ext>
            </a:extLst>
          </p:cNvPr>
          <p:cNvSpPr txBox="1"/>
          <p:nvPr/>
        </p:nvSpPr>
        <p:spPr>
          <a:xfrm>
            <a:off x="8596586" y="1198287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βουτανάλη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115523-6B6B-466E-B049-4B45BF792291}"/>
              </a:ext>
            </a:extLst>
          </p:cNvPr>
          <p:cNvSpPr txBox="1"/>
          <p:nvPr/>
        </p:nvSpPr>
        <p:spPr>
          <a:xfrm>
            <a:off x="8596586" y="1830767"/>
            <a:ext cx="24240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2,3 </a:t>
            </a:r>
            <a:r>
              <a:rPr lang="el-GR" b="1" dirty="0" err="1">
                <a:solidFill>
                  <a:srgbClr val="C00000"/>
                </a:solidFill>
              </a:rPr>
              <a:t>διμέθυλο</a:t>
            </a:r>
            <a:r>
              <a:rPr lang="el-GR" b="1" dirty="0">
                <a:solidFill>
                  <a:srgbClr val="C00000"/>
                </a:solidFill>
              </a:rPr>
              <a:t> βουτάνιο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9D7E49E-BFDC-4164-A780-2BE08FB6B3A8}"/>
              </a:ext>
            </a:extLst>
          </p:cNvPr>
          <p:cNvGrpSpPr/>
          <p:nvPr/>
        </p:nvGrpSpPr>
        <p:grpSpPr>
          <a:xfrm>
            <a:off x="6199380" y="1830767"/>
            <a:ext cx="2254751" cy="877111"/>
            <a:chOff x="6226107" y="2269323"/>
            <a:chExt cx="2254751" cy="877111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3AE66FE-D1E9-4349-ADB3-01412C9CEE20}"/>
                </a:ext>
              </a:extLst>
            </p:cNvPr>
            <p:cNvGrpSpPr/>
            <p:nvPr/>
          </p:nvGrpSpPr>
          <p:grpSpPr>
            <a:xfrm>
              <a:off x="6226107" y="2269323"/>
              <a:ext cx="2254751" cy="877111"/>
              <a:chOff x="8547161" y="4327955"/>
              <a:chExt cx="2254751" cy="877111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E035C25-A525-4085-9AC8-9353E3AE4866}"/>
                  </a:ext>
                </a:extLst>
              </p:cNvPr>
              <p:cNvSpPr txBox="1"/>
              <p:nvPr/>
            </p:nvSpPr>
            <p:spPr>
              <a:xfrm>
                <a:off x="8547161" y="4327955"/>
                <a:ext cx="225475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CH</a:t>
                </a:r>
                <a:r>
                  <a:rPr lang="en-US" b="1" baseline="-25000" dirty="0">
                    <a:solidFill>
                      <a:srgbClr val="C00000"/>
                    </a:solidFill>
                  </a:rPr>
                  <a:t>3</a:t>
                </a:r>
                <a:r>
                  <a:rPr lang="el-GR" b="1" dirty="0">
                    <a:solidFill>
                      <a:srgbClr val="C00000"/>
                    </a:solidFill>
                  </a:rPr>
                  <a:t>-</a:t>
                </a:r>
                <a:r>
                  <a:rPr lang="en-US" b="1" dirty="0">
                    <a:solidFill>
                      <a:srgbClr val="C00000"/>
                    </a:solidFill>
                  </a:rPr>
                  <a:t>C</a:t>
                </a:r>
                <a:r>
                  <a:rPr lang="el-GR" b="1" dirty="0">
                    <a:solidFill>
                      <a:srgbClr val="C00000"/>
                    </a:solidFill>
                  </a:rPr>
                  <a:t>Η</a:t>
                </a:r>
                <a:r>
                  <a:rPr lang="en-US" b="1" dirty="0">
                    <a:solidFill>
                      <a:srgbClr val="C00000"/>
                    </a:solidFill>
                  </a:rPr>
                  <a:t>-CH-CH</a:t>
                </a:r>
                <a:r>
                  <a:rPr lang="en-US" b="1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l-GR" b="1" dirty="0">
                    <a:solidFill>
                      <a:srgbClr val="C00000"/>
                    </a:solidFill>
                  </a:rPr>
                  <a:t>-</a:t>
                </a:r>
                <a:r>
                  <a:rPr lang="en-US" b="1" dirty="0">
                    <a:solidFill>
                      <a:srgbClr val="C00000"/>
                    </a:solidFill>
                  </a:rPr>
                  <a:t>CH</a:t>
                </a:r>
                <a:r>
                  <a:rPr lang="en-US" b="1" baseline="-25000" dirty="0">
                    <a:solidFill>
                      <a:srgbClr val="C00000"/>
                    </a:solidFill>
                  </a:rPr>
                  <a:t>3</a:t>
                </a:r>
                <a:endParaRPr lang="el-GR" b="1" baseline="-25000" dirty="0">
                  <a:solidFill>
                    <a:srgbClr val="C00000"/>
                  </a:solidFill>
                </a:endParaRPr>
              </a:p>
              <a:p>
                <a:endParaRPr lang="el-GR" b="1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C51A66-6886-43C1-8009-B99D8D021EDB}"/>
                  </a:ext>
                </a:extLst>
              </p:cNvPr>
              <p:cNvSpPr txBox="1"/>
              <p:nvPr/>
            </p:nvSpPr>
            <p:spPr>
              <a:xfrm>
                <a:off x="8820491" y="4558735"/>
                <a:ext cx="59046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I </a:t>
                </a:r>
                <a:r>
                  <a:rPr lang="de-DE" b="1" dirty="0">
                    <a:solidFill>
                      <a:srgbClr val="C00000"/>
                    </a:solidFill>
                  </a:rPr>
                  <a:t>C</a:t>
                </a:r>
                <a:r>
                  <a:rPr lang="en-US" b="1" dirty="0">
                    <a:solidFill>
                      <a:srgbClr val="C00000"/>
                    </a:solidFill>
                  </a:rPr>
                  <a:t>H</a:t>
                </a:r>
                <a:r>
                  <a:rPr lang="en-US" b="1" baseline="-25000" dirty="0">
                    <a:solidFill>
                      <a:srgbClr val="C00000"/>
                    </a:solidFill>
                  </a:rPr>
                  <a:t>3</a:t>
                </a:r>
                <a:endParaRPr lang="el-GR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A064912-AE26-463D-8C4E-9DA7E4656F15}"/>
                </a:ext>
              </a:extLst>
            </p:cNvPr>
            <p:cNvSpPr txBox="1"/>
            <p:nvPr/>
          </p:nvSpPr>
          <p:spPr>
            <a:xfrm>
              <a:off x="6856057" y="2500103"/>
              <a:ext cx="5904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 </a:t>
              </a:r>
              <a:r>
                <a:rPr lang="de-DE" b="1" dirty="0">
                  <a:solidFill>
                    <a:srgbClr val="C00000"/>
                  </a:solidFill>
                </a:rPr>
                <a:t>C</a:t>
              </a:r>
              <a:r>
                <a:rPr lang="en-US" b="1" dirty="0">
                  <a:solidFill>
                    <a:srgbClr val="C00000"/>
                  </a:solidFill>
                </a:rPr>
                <a:t>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6E7167C-2DE5-45BE-ABA7-59D0695CBBF1}"/>
              </a:ext>
            </a:extLst>
          </p:cNvPr>
          <p:cNvGrpSpPr/>
          <p:nvPr/>
        </p:nvGrpSpPr>
        <p:grpSpPr>
          <a:xfrm>
            <a:off x="6253026" y="2753992"/>
            <a:ext cx="1743075" cy="838312"/>
            <a:chOff x="6253026" y="2753992"/>
            <a:chExt cx="1743075" cy="8383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701293A-6CAD-4413-9AB7-DDD0FDD795C4}"/>
                </a:ext>
              </a:extLst>
            </p:cNvPr>
            <p:cNvSpPr txBox="1"/>
            <p:nvPr/>
          </p:nvSpPr>
          <p:spPr>
            <a:xfrm>
              <a:off x="6253026" y="2753992"/>
              <a:ext cx="17430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CH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r>
                <a:rPr lang="en-US" b="1" dirty="0">
                  <a:solidFill>
                    <a:srgbClr val="C00000"/>
                  </a:solidFill>
                </a:rPr>
                <a:t>-CH-C</a:t>
              </a:r>
              <a:r>
                <a:rPr lang="el-GR" b="1" dirty="0">
                  <a:solidFill>
                    <a:srgbClr val="C00000"/>
                  </a:solidFill>
                </a:rPr>
                <a:t>Ο</a:t>
              </a:r>
              <a:r>
                <a:rPr lang="en-US" b="1" dirty="0">
                  <a:solidFill>
                    <a:srgbClr val="C00000"/>
                  </a:solidFill>
                </a:rPr>
                <a:t>O</a:t>
              </a:r>
              <a:r>
                <a:rPr lang="el-GR" b="1" dirty="0">
                  <a:solidFill>
                    <a:srgbClr val="C00000"/>
                  </a:solidFill>
                </a:rPr>
                <a:t>Η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A9EEB13-B3B2-4BD6-9F16-6392D9701CF0}"/>
                </a:ext>
              </a:extLst>
            </p:cNvPr>
            <p:cNvSpPr txBox="1"/>
            <p:nvPr/>
          </p:nvSpPr>
          <p:spPr>
            <a:xfrm>
              <a:off x="6542973" y="2945973"/>
              <a:ext cx="5904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I </a:t>
              </a:r>
              <a:r>
                <a:rPr lang="de-DE" b="1" dirty="0">
                  <a:solidFill>
                    <a:srgbClr val="C00000"/>
                  </a:solidFill>
                </a:rPr>
                <a:t>C</a:t>
              </a:r>
              <a:r>
                <a:rPr lang="en-US" b="1" dirty="0">
                  <a:solidFill>
                    <a:srgbClr val="C00000"/>
                  </a:solidFill>
                </a:rPr>
                <a:t>H</a:t>
              </a:r>
              <a:r>
                <a:rPr lang="en-US" b="1" baseline="-25000" dirty="0">
                  <a:solidFill>
                    <a:srgbClr val="C00000"/>
                  </a:solidFill>
                </a:rPr>
                <a:t>3</a:t>
              </a:r>
              <a:endParaRPr lang="el-GR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FA2C6D9F-499E-452B-A927-E070D5573FC6}"/>
              </a:ext>
            </a:extLst>
          </p:cNvPr>
          <p:cNvSpPr txBox="1"/>
          <p:nvPr/>
        </p:nvSpPr>
        <p:spPr>
          <a:xfrm>
            <a:off x="8596586" y="2691656"/>
            <a:ext cx="24240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μέθυλο</a:t>
            </a:r>
            <a:r>
              <a:rPr lang="el-GR" b="1" dirty="0">
                <a:solidFill>
                  <a:srgbClr val="C00000"/>
                </a:solidFill>
              </a:rPr>
              <a:t> </a:t>
            </a:r>
            <a:r>
              <a:rPr lang="el-GR" b="1" dirty="0" err="1">
                <a:solidFill>
                  <a:srgbClr val="C00000"/>
                </a:solidFill>
              </a:rPr>
              <a:t>προπανικό</a:t>
            </a:r>
            <a:r>
              <a:rPr lang="el-GR" b="1" dirty="0">
                <a:solidFill>
                  <a:srgbClr val="C00000"/>
                </a:solidFill>
              </a:rPr>
              <a:t> οξύ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04EF341-D2A8-4C62-8C4E-38339CAB549E}"/>
              </a:ext>
            </a:extLst>
          </p:cNvPr>
          <p:cNvSpPr txBox="1"/>
          <p:nvPr/>
        </p:nvSpPr>
        <p:spPr>
          <a:xfrm>
            <a:off x="1101107" y="2691656"/>
            <a:ext cx="10520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l-GR" b="1" baseline="-25000" dirty="0">
                <a:solidFill>
                  <a:srgbClr val="C00000"/>
                </a:solidFill>
              </a:rPr>
              <a:t>ν</a:t>
            </a:r>
            <a:r>
              <a:rPr lang="en-US" b="1" dirty="0">
                <a:solidFill>
                  <a:srgbClr val="C00000"/>
                </a:solidFill>
              </a:rPr>
              <a:t>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l-GR" b="1" baseline="-25000" dirty="0">
                <a:solidFill>
                  <a:srgbClr val="C00000"/>
                </a:solidFill>
              </a:rPr>
              <a:t>ν+2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86D43E3-BB6E-4F4B-9787-1A16DC73DD0F}"/>
              </a:ext>
            </a:extLst>
          </p:cNvPr>
          <p:cNvSpPr txBox="1"/>
          <p:nvPr/>
        </p:nvSpPr>
        <p:spPr>
          <a:xfrm>
            <a:off x="2625062" y="2691656"/>
            <a:ext cx="10520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l-GR" b="1" baseline="-25000" dirty="0">
                <a:solidFill>
                  <a:srgbClr val="C00000"/>
                </a:solidFill>
              </a:rPr>
              <a:t>ν</a:t>
            </a:r>
            <a:r>
              <a:rPr lang="en-US" b="1" dirty="0">
                <a:solidFill>
                  <a:srgbClr val="C00000"/>
                </a:solidFill>
              </a:rPr>
              <a:t>H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l-GR" b="1" baseline="-25000" dirty="0">
                <a:solidFill>
                  <a:srgbClr val="C00000"/>
                </a:solidFill>
              </a:rPr>
              <a:t>ν</a:t>
            </a:r>
            <a:r>
              <a:rPr lang="en-US" b="1" dirty="0">
                <a:solidFill>
                  <a:srgbClr val="C00000"/>
                </a:solidFill>
              </a:rPr>
              <a:t>O</a:t>
            </a:r>
            <a:r>
              <a:rPr lang="el-GR" b="1" baseline="-25000" dirty="0">
                <a:solidFill>
                  <a:srgbClr val="C00000"/>
                </a:solidFill>
              </a:rPr>
              <a:t>2</a:t>
            </a:r>
          </a:p>
        </p:txBody>
      </p:sp>
      <p:pic>
        <p:nvPicPr>
          <p:cNvPr id="25" name="Εικόνα 19">
            <a:extLst>
              <a:ext uri="{FF2B5EF4-FFF2-40B4-BE49-F238E27FC236}">
                <a16:creationId xmlns:a16="http://schemas.microsoft.com/office/drawing/2014/main" id="{3E17722B-D21C-461C-9856-82CDA03FC73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8" y="3269138"/>
            <a:ext cx="5619250" cy="1897666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D8C97881-7F01-4A0B-A610-2146E3BA3851}"/>
              </a:ext>
            </a:extLst>
          </p:cNvPr>
          <p:cNvSpPr txBox="1"/>
          <p:nvPr/>
        </p:nvSpPr>
        <p:spPr>
          <a:xfrm>
            <a:off x="6199380" y="4103904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-</a:t>
            </a:r>
            <a:r>
              <a:rPr lang="el-GR" b="1" dirty="0" err="1">
                <a:solidFill>
                  <a:srgbClr val="C00000"/>
                </a:solidFill>
              </a:rPr>
              <a:t>προπανόλη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B413EF-BD39-49B3-A363-30E7A6D4B696}"/>
              </a:ext>
            </a:extLst>
          </p:cNvPr>
          <p:cNvSpPr txBox="1"/>
          <p:nvPr/>
        </p:nvSpPr>
        <p:spPr>
          <a:xfrm>
            <a:off x="7866254" y="4103904"/>
            <a:ext cx="2041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1 </a:t>
            </a:r>
            <a:r>
              <a:rPr lang="el-GR" b="1" dirty="0" err="1">
                <a:solidFill>
                  <a:srgbClr val="C00000"/>
                </a:solidFill>
              </a:rPr>
              <a:t>χλωρο</a:t>
            </a:r>
            <a:r>
              <a:rPr lang="el-GR" b="1" dirty="0">
                <a:solidFill>
                  <a:srgbClr val="C00000"/>
                </a:solidFill>
              </a:rPr>
              <a:t> προπάνιο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D26CBBF-9C11-4295-B732-CE64C61EA20B}"/>
              </a:ext>
            </a:extLst>
          </p:cNvPr>
          <p:cNvSpPr txBox="1"/>
          <p:nvPr/>
        </p:nvSpPr>
        <p:spPr>
          <a:xfrm>
            <a:off x="9980629" y="4103904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προπανόνη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16B59B4-E145-48F8-9CB5-B7C4C8EB4FE6}"/>
              </a:ext>
            </a:extLst>
          </p:cNvPr>
          <p:cNvSpPr txBox="1"/>
          <p:nvPr/>
        </p:nvSpPr>
        <p:spPr>
          <a:xfrm>
            <a:off x="6632116" y="4762170"/>
            <a:ext cx="2254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3 </a:t>
            </a:r>
            <a:r>
              <a:rPr lang="el-GR" b="1" dirty="0" err="1">
                <a:solidFill>
                  <a:srgbClr val="C00000"/>
                </a:solidFill>
              </a:rPr>
              <a:t>μέθυλο</a:t>
            </a:r>
            <a:r>
              <a:rPr lang="el-GR" b="1" dirty="0">
                <a:solidFill>
                  <a:srgbClr val="C00000"/>
                </a:solidFill>
              </a:rPr>
              <a:t> 1 </a:t>
            </a:r>
            <a:r>
              <a:rPr lang="el-GR" b="1" dirty="0" err="1">
                <a:solidFill>
                  <a:srgbClr val="C00000"/>
                </a:solidFill>
              </a:rPr>
              <a:t>βουτίνιο</a:t>
            </a:r>
            <a:r>
              <a:rPr lang="el-GR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F56C548-85DB-4CE5-A95C-44EBA391B497}"/>
              </a:ext>
            </a:extLst>
          </p:cNvPr>
          <p:cNvSpPr txBox="1"/>
          <p:nvPr/>
        </p:nvSpPr>
        <p:spPr>
          <a:xfrm>
            <a:off x="9147192" y="4732092"/>
            <a:ext cx="166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>
                <a:solidFill>
                  <a:srgbClr val="C00000"/>
                </a:solidFill>
              </a:rPr>
              <a:t>μεθανικό</a:t>
            </a:r>
            <a:r>
              <a:rPr lang="el-GR" b="1" dirty="0">
                <a:solidFill>
                  <a:srgbClr val="C00000"/>
                </a:solidFill>
              </a:rPr>
              <a:t> οξύ</a:t>
            </a:r>
          </a:p>
        </p:txBody>
      </p:sp>
    </p:spTree>
    <p:extLst>
      <p:ext uri="{BB962C8B-B14F-4D97-AF65-F5344CB8AC3E}">
        <p14:creationId xmlns:p14="http://schemas.microsoft.com/office/powerpoint/2010/main" val="320227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6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284</Words>
  <Application>Microsoft Office PowerPoint</Application>
  <PresentationFormat>Widescreen</PresentationFormat>
  <Paragraphs>109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30</cp:revision>
  <dcterms:created xsi:type="dcterms:W3CDTF">2020-12-04T15:16:31Z</dcterms:created>
  <dcterms:modified xsi:type="dcterms:W3CDTF">2021-01-08T11:19:48Z</dcterms:modified>
</cp:coreProperties>
</file>