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1" r:id="rId1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E7321-14AE-49AC-8A13-B8C5D7C65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E5C2D7-6514-444B-828D-ECFE4A72C9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D509E-58B7-4CD3-8AD2-310035752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4FD0-28A5-491D-9349-FDA124AE71F1}" type="datetimeFigureOut">
              <a:rPr lang="el-GR" smtClean="0"/>
              <a:t>16/2/2021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6ADDB-E2CE-4793-9766-8CFC208A2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02589-CDE9-4787-843A-0A33AAC6E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4A33-15BF-42D2-A4B8-38FD6FBCA3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77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DEFCA-72AF-4D6D-A271-9A264D62A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10CDD3-BFBF-49E8-991A-10A72F6590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07F0E-2DDD-4BC1-A771-93E544830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4FD0-28A5-491D-9349-FDA124AE71F1}" type="datetimeFigureOut">
              <a:rPr lang="el-GR" smtClean="0"/>
              <a:t>16/2/2021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19152B-11E0-408C-A471-7832DAD4A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FAA8FF-12E6-454E-A86A-63EE4FA63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4A33-15BF-42D2-A4B8-38FD6FBCA3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6547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C392F5-E1D2-47DB-B87C-7B74E9F4BA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BC69B4-D6EA-489C-B89D-19EB390EA9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FC566-BA66-48CE-A05A-96999BBBF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4FD0-28A5-491D-9349-FDA124AE71F1}" type="datetimeFigureOut">
              <a:rPr lang="el-GR" smtClean="0"/>
              <a:t>16/2/2021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C88235-B51F-45D0-B837-E788C9DDF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0E9C09-F45C-4056-9E80-BF28930D1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4A33-15BF-42D2-A4B8-38FD6FBCA3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3479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C30A5-93F0-463F-A697-D261A130A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08C2D-5A36-4CB8-AAA6-F8B58C47D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808BC-8122-409C-8C08-FAE6FAB2C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4FD0-28A5-491D-9349-FDA124AE71F1}" type="datetimeFigureOut">
              <a:rPr lang="el-GR" smtClean="0"/>
              <a:t>16/2/2021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715E6-9173-4FD4-B2A5-61241F6BE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3734E-5706-49D8-9688-30F0EB18F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4A33-15BF-42D2-A4B8-38FD6FBCA3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708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692DF-F963-4927-AA43-27D84C25C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538BE4-518F-4755-B07A-D5DC226AC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18A23-2717-4BA9-A6DE-DBAFC170C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4FD0-28A5-491D-9349-FDA124AE71F1}" type="datetimeFigureOut">
              <a:rPr lang="el-GR" smtClean="0"/>
              <a:t>16/2/2021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A4D4F-37B3-45E9-8FCE-56E1A4B75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22631-5974-4BD7-B1DE-E0A814BEF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4A33-15BF-42D2-A4B8-38FD6FBCA3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1701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1DC28-8875-425E-82F1-249725ECD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1B886-6DA2-4954-94EB-BE784730DA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D0D99E-8A01-4006-9CC2-A7D7FDEAFD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6CB0E0-4460-4799-B074-7741336D9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4FD0-28A5-491D-9349-FDA124AE71F1}" type="datetimeFigureOut">
              <a:rPr lang="el-GR" smtClean="0"/>
              <a:t>16/2/2021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59FAD3-F2CD-4309-826B-ED391F39A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5ECD4E-9A6F-4FE5-ADAE-9D3F90C02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4A33-15BF-42D2-A4B8-38FD6FBCA3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8020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91704-A64F-4ADD-A1DA-44EB0B2E7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1BA50F-567B-40A1-894A-D85451C80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00DEB1-A686-4F3E-B859-A3F1C7D88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557444-6112-4EE5-B9AB-86F946F94B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B061E4-891B-4917-A2F3-1F205758EB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E24CFD-017F-4DAD-8963-B1ADDEFEC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4FD0-28A5-491D-9349-FDA124AE71F1}" type="datetimeFigureOut">
              <a:rPr lang="el-GR" smtClean="0"/>
              <a:t>16/2/2021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BC9E1C-2BEF-4A65-B01F-68D65C76D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477AD7-EBDD-4E8D-8DBC-9512CE453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4A33-15BF-42D2-A4B8-38FD6FBCA3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7881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A1AFA-1D35-4762-9A71-F1C0A3261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F81022-8CAF-41EE-BB7A-3562C29E7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4FD0-28A5-491D-9349-FDA124AE71F1}" type="datetimeFigureOut">
              <a:rPr lang="el-GR" smtClean="0"/>
              <a:t>16/2/2021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83E7CA-60F1-4654-9EE4-2391D0E08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667495-7854-4F5A-B45C-612EE8DBB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4A33-15BF-42D2-A4B8-38FD6FBCA3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90221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B95DEF-A15B-4361-ABEC-9C249C5C6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4FD0-28A5-491D-9349-FDA124AE71F1}" type="datetimeFigureOut">
              <a:rPr lang="el-GR" smtClean="0"/>
              <a:t>16/2/2021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318F04-E244-44DB-8AAF-A03B07103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0B402-077E-4F7F-B1CF-44980DF92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4A33-15BF-42D2-A4B8-38FD6FBCA3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5465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62A58-DAFB-48A6-976F-8312F0870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D767C-3B0C-4BCD-85B9-8021BC943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52E232-CB20-4F0F-BD8D-8042FAAB34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BAE29C-D0FF-45B2-99CC-D73717A1D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4FD0-28A5-491D-9349-FDA124AE71F1}" type="datetimeFigureOut">
              <a:rPr lang="el-GR" smtClean="0"/>
              <a:t>16/2/2021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B27449-BDED-4C40-9430-5BD8A0F48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836496-E9A8-4DFE-8577-D97FA03F5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4A33-15BF-42D2-A4B8-38FD6FBCA3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3037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6E40D-B6D6-4F83-ACDC-54381C2DE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57CC3F-E3A5-4DE7-AF09-E8EE1AA7E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8991D7-5255-4F80-8700-7E0A9DFED0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885FFC-0D94-4623-8134-69B83C46D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4FD0-28A5-491D-9349-FDA124AE71F1}" type="datetimeFigureOut">
              <a:rPr lang="el-GR" smtClean="0"/>
              <a:t>16/2/2021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8F20C8-D319-48EC-9CE8-9CC9DC685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B4956D-F214-4327-9A19-E000C5E48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04A33-15BF-42D2-A4B8-38FD6FBCA3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6347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614816-5AA6-4954-9A26-BF98F4A6B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146DB4-0E15-4BA3-AAD3-2D818ACDB6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D66712-1AA6-45B2-A3B5-4D2CAD865D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24FD0-28A5-491D-9349-FDA124AE71F1}" type="datetimeFigureOut">
              <a:rPr lang="el-GR" smtClean="0"/>
              <a:t>16/2/2021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45982-4A45-436B-B86E-CC5AB18417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F92CAE-57EE-4FB0-88E2-4D0F75F727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04A33-15BF-42D2-A4B8-38FD6FBCA3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15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27.png"/><Relationship Id="rId7" Type="http://schemas.openxmlformats.org/officeDocument/2006/relationships/image" Target="../media/image42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28.png"/><Relationship Id="rId9" Type="http://schemas.openxmlformats.org/officeDocument/2006/relationships/image" Target="../media/image4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27.png"/><Relationship Id="rId7" Type="http://schemas.openxmlformats.org/officeDocument/2006/relationships/image" Target="../media/image42.pn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28.png"/><Relationship Id="rId9" Type="http://schemas.openxmlformats.org/officeDocument/2006/relationships/image" Target="../media/image4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Relationship Id="rId9" Type="http://schemas.openxmlformats.org/officeDocument/2006/relationships/image" Target="../media/image6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8.png"/><Relationship Id="rId5" Type="http://schemas.openxmlformats.org/officeDocument/2006/relationships/image" Target="../media/image67.png"/><Relationship Id="rId10" Type="http://schemas.openxmlformats.org/officeDocument/2006/relationships/image" Target="../media/image73.png"/><Relationship Id="rId4" Type="http://schemas.openxmlformats.org/officeDocument/2006/relationships/image" Target="../media/image66.png"/><Relationship Id="rId9" Type="http://schemas.openxmlformats.org/officeDocument/2006/relationships/image" Target="../media/image7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3" Type="http://schemas.openxmlformats.org/officeDocument/2006/relationships/image" Target="../media/image74.png"/><Relationship Id="rId7" Type="http://schemas.openxmlformats.org/officeDocument/2006/relationships/image" Target="../media/image78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7.png"/><Relationship Id="rId11" Type="http://schemas.openxmlformats.org/officeDocument/2006/relationships/image" Target="../media/image83.png"/><Relationship Id="rId5" Type="http://schemas.openxmlformats.org/officeDocument/2006/relationships/image" Target="../media/image76.png"/><Relationship Id="rId10" Type="http://schemas.openxmlformats.org/officeDocument/2006/relationships/image" Target="../media/image82.png"/><Relationship Id="rId4" Type="http://schemas.openxmlformats.org/officeDocument/2006/relationships/image" Target="../media/image75.png"/><Relationship Id="rId9" Type="http://schemas.openxmlformats.org/officeDocument/2006/relationships/image" Target="../media/image8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png"/><Relationship Id="rId7" Type="http://schemas.openxmlformats.org/officeDocument/2006/relationships/image" Target="../media/image89.png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8.png"/><Relationship Id="rId5" Type="http://schemas.openxmlformats.org/officeDocument/2006/relationships/image" Target="../media/image87.png"/><Relationship Id="rId4" Type="http://schemas.openxmlformats.org/officeDocument/2006/relationships/image" Target="../media/image8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2.png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5.png"/><Relationship Id="rId7" Type="http://schemas.openxmlformats.org/officeDocument/2006/relationships/image" Target="../media/image23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70.png"/><Relationship Id="rId7" Type="http://schemas.openxmlformats.org/officeDocument/2006/relationships/image" Target="../media/image110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0.png"/><Relationship Id="rId11" Type="http://schemas.openxmlformats.org/officeDocument/2006/relationships/image" Target="../media/image150.png"/><Relationship Id="rId5" Type="http://schemas.openxmlformats.org/officeDocument/2006/relationships/image" Target="../media/image90.png"/><Relationship Id="rId10" Type="http://schemas.openxmlformats.org/officeDocument/2006/relationships/image" Target="../media/image140.png"/><Relationship Id="rId4" Type="http://schemas.openxmlformats.org/officeDocument/2006/relationships/image" Target="../media/image80.png"/><Relationship Id="rId9" Type="http://schemas.openxmlformats.org/officeDocument/2006/relationships/image" Target="../media/image1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7" Type="http://schemas.openxmlformats.org/officeDocument/2006/relationships/image" Target="../media/image200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0.png"/><Relationship Id="rId5" Type="http://schemas.openxmlformats.org/officeDocument/2006/relationships/image" Target="../media/image180.png"/><Relationship Id="rId4" Type="http://schemas.openxmlformats.org/officeDocument/2006/relationships/image" Target="../media/image17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1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1">
            <a:extLst>
              <a:ext uri="{FF2B5EF4-FFF2-40B4-BE49-F238E27FC236}">
                <a16:creationId xmlns:a16="http://schemas.microsoft.com/office/drawing/2014/main" id="{4813F156-91F8-42FB-9D1E-366CD00DE22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00750" cy="292417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DE7575C-0BD1-4A2F-95D9-FD9279F190D3}"/>
                  </a:ext>
                </a:extLst>
              </p:cNvPr>
              <p:cNvSpPr txBox="1"/>
              <p:nvPr/>
            </p:nvSpPr>
            <p:spPr>
              <a:xfrm>
                <a:off x="6623112" y="955876"/>
                <a:ext cx="4426148" cy="6989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sub>
                      </m:sSub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𝟏𝟖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𝟐𝟓</m:t>
                          </m:r>
                        </m:num>
                        <m:den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𝟖𝐂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DE7575C-0BD1-4A2F-95D9-FD9279F190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3112" y="955876"/>
                <a:ext cx="4426148" cy="6989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1D269A28-9726-4002-A19E-DFC37FCCA6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575173"/>
              </p:ext>
            </p:extLst>
          </p:nvPr>
        </p:nvGraphicFramePr>
        <p:xfrm>
          <a:off x="6623112" y="1945783"/>
          <a:ext cx="4295260" cy="7416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83075">
                  <a:extLst>
                    <a:ext uri="{9D8B030D-6E8A-4147-A177-3AD203B41FA5}">
                      <a16:colId xmlns:a16="http://schemas.microsoft.com/office/drawing/2014/main" val="300997211"/>
                    </a:ext>
                  </a:extLst>
                </a:gridCol>
                <a:gridCol w="1136342">
                  <a:extLst>
                    <a:ext uri="{9D8B030D-6E8A-4147-A177-3AD203B41FA5}">
                      <a16:colId xmlns:a16="http://schemas.microsoft.com/office/drawing/2014/main" val="4200691204"/>
                    </a:ext>
                  </a:extLst>
                </a:gridCol>
                <a:gridCol w="1180730">
                  <a:extLst>
                    <a:ext uri="{9D8B030D-6E8A-4147-A177-3AD203B41FA5}">
                      <a16:colId xmlns:a16="http://schemas.microsoft.com/office/drawing/2014/main" val="3368476783"/>
                    </a:ext>
                  </a:extLst>
                </a:gridCol>
                <a:gridCol w="895113">
                  <a:extLst>
                    <a:ext uri="{9D8B030D-6E8A-4147-A177-3AD203B41FA5}">
                      <a16:colId xmlns:a16="http://schemas.microsoft.com/office/drawing/2014/main" val="1503273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de-DE" i="1" dirty="0" err="1">
                          <a:solidFill>
                            <a:srgbClr val="C00000"/>
                          </a:solidFill>
                        </a:rPr>
                        <a:t>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i="1" dirty="0">
                          <a:solidFill>
                            <a:srgbClr val="C00000"/>
                          </a:solidFill>
                        </a:rPr>
                        <a:t>25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/2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8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9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1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0,01 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i="1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X=;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76213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D6C20C4-4A63-4260-9F26-10E99FBB5117}"/>
                  </a:ext>
                </a:extLst>
              </p:cNvPr>
              <p:cNvSpPr txBox="1"/>
              <p:nvPr/>
            </p:nvSpPr>
            <p:spPr>
              <a:xfrm>
                <a:off x="5747366" y="0"/>
                <a:ext cx="6353278" cy="6111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𝟏𝟖</m:t>
                              </m:r>
                            </m:sub>
                          </m:sSub>
                        </m:sub>
                      </m:sSub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𝟖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𝟏𝟖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𝟏𝟒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𝟏𝟖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𝟏𝟒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𝟏𝟏𝟒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𝟎𝟏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𝒎𝒐𝒍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D6C20C4-4A63-4260-9F26-10E99FBB51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7366" y="0"/>
                <a:ext cx="6353278" cy="6111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A37A7E7-90B0-4AA6-BFFD-12BEFBA95362}"/>
                  </a:ext>
                </a:extLst>
              </p:cNvPr>
              <p:cNvSpPr txBox="1"/>
              <p:nvPr/>
            </p:nvSpPr>
            <p:spPr>
              <a:xfrm>
                <a:off x="8167789" y="2964544"/>
                <a:ext cx="2579232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𝟎𝟏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𝟎𝟖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𝒎𝒐𝒍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A37A7E7-90B0-4AA6-BFFD-12BEFBA953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7789" y="2964544"/>
                <a:ext cx="2579232" cy="5186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3BDAA40-C456-4DEE-8B98-2206A6156935}"/>
                  </a:ext>
                </a:extLst>
              </p:cNvPr>
              <p:cNvSpPr txBox="1"/>
              <p:nvPr/>
            </p:nvSpPr>
            <p:spPr>
              <a:xfrm>
                <a:off x="197988" y="3164635"/>
                <a:ext cx="7288662" cy="6087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𝑪𝑶</m:t>
                              </m:r>
                            </m:e>
                            <m:sub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sub>
                      </m:sSub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𝟐𝟐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𝑪𝑶</m:t>
                              </m:r>
                            </m:e>
                            <m:sub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sub>
                      </m:sSub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𝒍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𝟎𝟖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𝟕𝟗𝟐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𝒍</m:t>
                      </m:r>
                    </m:oMath>
                  </m:oMathPara>
                </a14:m>
                <a:endParaRPr lang="el-GR" sz="2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3BDAA40-C456-4DEE-8B98-2206A61569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88" y="3164635"/>
                <a:ext cx="7288662" cy="60875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19C8BD6-2EF4-4C99-8FBC-0C57A4BB7168}"/>
                  </a:ext>
                </a:extLst>
              </p:cNvPr>
              <p:cNvSpPr txBox="1"/>
              <p:nvPr/>
            </p:nvSpPr>
            <p:spPr>
              <a:xfrm>
                <a:off x="118223" y="4108372"/>
                <a:ext cx="372409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𝐂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19C8BD6-2EF4-4C99-8FBC-0C57A4BB71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223" y="4108372"/>
                <a:ext cx="3724096" cy="369332"/>
              </a:xfrm>
              <a:prstGeom prst="rect">
                <a:avLst/>
              </a:prstGeom>
              <a:blipFill>
                <a:blip r:embed="rId7"/>
                <a:stretch>
                  <a:fillRect l="-1473" r="-1637" b="-1475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Table 9">
            <a:extLst>
              <a:ext uri="{FF2B5EF4-FFF2-40B4-BE49-F238E27FC236}">
                <a16:creationId xmlns:a16="http://schemas.microsoft.com/office/drawing/2014/main" id="{55D57D5F-7078-4FAA-A91F-7D519A4803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961945"/>
              </p:ext>
            </p:extLst>
          </p:nvPr>
        </p:nvGraphicFramePr>
        <p:xfrm>
          <a:off x="0" y="4567106"/>
          <a:ext cx="4295260" cy="7366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83075">
                  <a:extLst>
                    <a:ext uri="{9D8B030D-6E8A-4147-A177-3AD203B41FA5}">
                      <a16:colId xmlns:a16="http://schemas.microsoft.com/office/drawing/2014/main" val="300997211"/>
                    </a:ext>
                  </a:extLst>
                </a:gridCol>
                <a:gridCol w="1136342">
                  <a:extLst>
                    <a:ext uri="{9D8B030D-6E8A-4147-A177-3AD203B41FA5}">
                      <a16:colId xmlns:a16="http://schemas.microsoft.com/office/drawing/2014/main" val="4200691204"/>
                    </a:ext>
                  </a:extLst>
                </a:gridCol>
                <a:gridCol w="900404">
                  <a:extLst>
                    <a:ext uri="{9D8B030D-6E8A-4147-A177-3AD203B41FA5}">
                      <a16:colId xmlns:a16="http://schemas.microsoft.com/office/drawing/2014/main" val="3368476783"/>
                    </a:ext>
                  </a:extLst>
                </a:gridCol>
                <a:gridCol w="1175439">
                  <a:extLst>
                    <a:ext uri="{9D8B030D-6E8A-4147-A177-3AD203B41FA5}">
                      <a16:colId xmlns:a16="http://schemas.microsoft.com/office/drawing/2014/main" val="1503273897"/>
                    </a:ext>
                  </a:extLst>
                </a:gridCol>
              </a:tblGrid>
              <a:tr h="264388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de-DE" i="1" dirty="0" err="1">
                          <a:solidFill>
                            <a:srgbClr val="C00000"/>
                          </a:solidFill>
                        </a:rPr>
                        <a:t>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2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1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2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1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X=; 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 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0,006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76213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B8770A5-A55A-455B-9CB9-48A9206FE7A4}"/>
                  </a:ext>
                </a:extLst>
              </p:cNvPr>
              <p:cNvSpPr txBox="1"/>
              <p:nvPr/>
            </p:nvSpPr>
            <p:spPr>
              <a:xfrm>
                <a:off x="553970" y="5450228"/>
                <a:ext cx="2631233" cy="4431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𝟎𝟎𝟔</m:t>
                        </m:r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𝟎𝟎𝟑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i="1" dirty="0">
                    <a:solidFill>
                      <a:srgbClr val="C00000"/>
                    </a:solidFill>
                  </a:rPr>
                  <a:t>mol</a:t>
                </a:r>
                <a:endParaRPr lang="el-GR" sz="20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B8770A5-A55A-455B-9CB9-48A9206FE7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970" y="5450228"/>
                <a:ext cx="2631233" cy="443135"/>
              </a:xfrm>
              <a:prstGeom prst="rect">
                <a:avLst/>
              </a:prstGeom>
              <a:blipFill>
                <a:blip r:embed="rId8"/>
                <a:stretch>
                  <a:fillRect t="-1370" r="-4861" b="-2054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5977C9B-4C97-4FC5-914F-B72D507FADC8}"/>
                  </a:ext>
                </a:extLst>
              </p:cNvPr>
              <p:cNvSpPr txBox="1"/>
              <p:nvPr/>
            </p:nvSpPr>
            <p:spPr>
              <a:xfrm>
                <a:off x="5291239" y="4009339"/>
                <a:ext cx="5753099" cy="5673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sSub>
                          <m:sSubPr>
                            <m:ctrlPr>
                              <a:rPr lang="en-US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el-GR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l-GR" b="1" i="0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𝚶</m:t>
                        </m:r>
                      </m:sub>
                    </m:sSub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num>
                      <m:den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𝑴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𝑯</m:t>
                                </m:r>
                              </m:e>
                              <m:sub>
                                <m:r>
                                  <a:rPr lang="el-GR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  <m:r>
                              <a:rPr lang="el-GR" b="1" i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𝚶</m:t>
                            </m:r>
                          </m:sub>
                        </m:sSub>
                      </m:den>
                    </m:f>
                    <m:r>
                      <a:rPr lang="el-GR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sSub>
                          <m:sSubPr>
                            <m:ctrlPr>
                              <a:rPr lang="en-US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el-GR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l-GR" b="1" i="0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𝚶</m:t>
                        </m:r>
                      </m:sub>
                    </m:sSub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𝟏𝟎𝟖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𝟏𝟔</m:t>
                        </m:r>
                      </m:den>
                    </m:f>
                    <m:r>
                      <a:rPr lang="el-GR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sSub>
                          <m:sSubPr>
                            <m:ctrlPr>
                              <a:rPr lang="en-US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el-GR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l-GR" b="1" i="0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𝚶</m:t>
                        </m:r>
                      </m:sub>
                    </m:sSub>
                    <m:r>
                      <a:rPr lang="en-US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de-DE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𝟎𝟎𝟔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𝒎𝒐𝒍</m:t>
                    </m:r>
                  </m:oMath>
                </a14:m>
                <a:r>
                  <a:rPr lang="en-US" dirty="0"/>
                  <a:t>  </a:t>
                </a:r>
                <a:endParaRPr lang="el-GR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5977C9B-4C97-4FC5-914F-B72D507FA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1239" y="4009339"/>
                <a:ext cx="5753099" cy="5673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CC1BE76-4BFC-42BC-96D3-288538B1FC85}"/>
                  </a:ext>
                </a:extLst>
              </p:cNvPr>
              <p:cNvSpPr txBox="1"/>
              <p:nvPr/>
            </p:nvSpPr>
            <p:spPr>
              <a:xfrm>
                <a:off x="5016813" y="4755263"/>
                <a:ext cx="6374887" cy="9165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b>
                          </m:sSub>
                        </m:sub>
                      </m:sSub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𝟐𝟐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den>
                      </m:f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𝟎𝟎𝟑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𝟐𝟐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𝟎𝟎𝟑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sz="2000" b="1" i="1" dirty="0">
                  <a:solidFill>
                    <a:srgbClr val="C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𝑽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𝟎𝟔𝟕𝟐</m:t>
                    </m:r>
                  </m:oMath>
                </a14:m>
                <a:r>
                  <a:rPr lang="en-US" sz="2000" b="1" dirty="0">
                    <a:solidFill>
                      <a:srgbClr val="C00000"/>
                    </a:solidFill>
                  </a:rPr>
                  <a:t> L</a:t>
                </a:r>
                <a:endParaRPr lang="el-GR" sz="20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CC1BE76-4BFC-42BC-96D3-288538B1FC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6813" y="4755263"/>
                <a:ext cx="6374887" cy="916533"/>
              </a:xfrm>
              <a:prstGeom prst="rect">
                <a:avLst/>
              </a:prstGeom>
              <a:blipFill>
                <a:blip r:embed="rId10"/>
                <a:stretch>
                  <a:fillRect l="-1434" b="-1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3DAFB937-D43B-4F66-9479-2D0ECB7C5E03}"/>
              </a:ext>
            </a:extLst>
          </p:cNvPr>
          <p:cNvSpPr txBox="1"/>
          <p:nvPr/>
        </p:nvSpPr>
        <p:spPr>
          <a:xfrm>
            <a:off x="0" y="6021571"/>
            <a:ext cx="8885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C00000"/>
                </a:solidFill>
              </a:rPr>
              <a:t>Στα </a:t>
            </a:r>
            <a:r>
              <a:rPr lang="en-US" sz="2400" b="1" dirty="0">
                <a:solidFill>
                  <a:srgbClr val="C00000"/>
                </a:solidFill>
              </a:rPr>
              <a:t>0,112 L</a:t>
            </a:r>
            <a:r>
              <a:rPr lang="de-DE" sz="2400" b="1" dirty="0">
                <a:solidFill>
                  <a:srgbClr val="C00000"/>
                </a:solidFill>
              </a:rPr>
              <a:t> </a:t>
            </a:r>
            <a:r>
              <a:rPr lang="el-GR" sz="2400" b="1" dirty="0">
                <a:solidFill>
                  <a:srgbClr val="C00000"/>
                </a:solidFill>
              </a:rPr>
              <a:t>βιοαερίου τα 0,0672 </a:t>
            </a:r>
            <a:r>
              <a:rPr lang="en-US" sz="2400" b="1" dirty="0">
                <a:solidFill>
                  <a:srgbClr val="C00000"/>
                </a:solidFill>
              </a:rPr>
              <a:t>L </a:t>
            </a:r>
            <a:r>
              <a:rPr lang="el-GR" sz="2400" b="1" dirty="0">
                <a:solidFill>
                  <a:srgbClr val="C00000"/>
                </a:solidFill>
              </a:rPr>
              <a:t>είναι </a:t>
            </a:r>
            <a:r>
              <a:rPr lang="en-US" sz="2400" b="1" dirty="0">
                <a:solidFill>
                  <a:srgbClr val="C00000"/>
                </a:solidFill>
              </a:rPr>
              <a:t>CH</a:t>
            </a:r>
            <a:r>
              <a:rPr lang="en-US" sz="2400" b="1" baseline="-25000" dirty="0">
                <a:solidFill>
                  <a:srgbClr val="C00000"/>
                </a:solidFill>
              </a:rPr>
              <a:t>4</a:t>
            </a:r>
            <a:r>
              <a:rPr lang="el-GR" sz="2400" b="1" dirty="0">
                <a:solidFill>
                  <a:srgbClr val="C00000"/>
                </a:solidFill>
              </a:rPr>
              <a:t> και τα 0,0448 </a:t>
            </a:r>
            <a:r>
              <a:rPr lang="de-DE" sz="2400" b="1" dirty="0">
                <a:solidFill>
                  <a:srgbClr val="C00000"/>
                </a:solidFill>
              </a:rPr>
              <a:t>L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l-GR" sz="2400" b="1" dirty="0">
                <a:solidFill>
                  <a:srgbClr val="C00000"/>
                </a:solidFill>
              </a:rPr>
              <a:t>είναι </a:t>
            </a:r>
            <a:r>
              <a:rPr lang="en-US" sz="2400" b="1" dirty="0">
                <a:solidFill>
                  <a:srgbClr val="C00000"/>
                </a:solidFill>
              </a:rPr>
              <a:t>CO</a:t>
            </a:r>
            <a:r>
              <a:rPr lang="en-US" sz="2400" b="1" baseline="-25000" dirty="0">
                <a:solidFill>
                  <a:srgbClr val="C00000"/>
                </a:solidFill>
              </a:rPr>
              <a:t>2</a:t>
            </a:r>
            <a:endParaRPr lang="el-GR" sz="2400" b="1" dirty="0">
              <a:solidFill>
                <a:srgbClr val="C0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35DDFB-A1E7-41F4-A848-E24B8F5C51A3}"/>
              </a:ext>
            </a:extLst>
          </p:cNvPr>
          <p:cNvSpPr txBox="1"/>
          <p:nvPr/>
        </p:nvSpPr>
        <p:spPr>
          <a:xfrm>
            <a:off x="7345" y="6422835"/>
            <a:ext cx="8258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C00000"/>
                </a:solidFill>
              </a:rPr>
              <a:t>Στα 100 </a:t>
            </a:r>
            <a:r>
              <a:rPr lang="de-DE" sz="2400" b="1" dirty="0">
                <a:solidFill>
                  <a:srgbClr val="C00000"/>
                </a:solidFill>
              </a:rPr>
              <a:t>ml </a:t>
            </a:r>
            <a:r>
              <a:rPr lang="el-GR" sz="2400" b="1" dirty="0">
                <a:solidFill>
                  <a:srgbClr val="C00000"/>
                </a:solidFill>
              </a:rPr>
              <a:t>βιοαερίου τα Χ=; </a:t>
            </a:r>
            <a:r>
              <a:rPr lang="en-US" sz="2400" b="1" dirty="0">
                <a:solidFill>
                  <a:srgbClr val="C00000"/>
                </a:solidFill>
              </a:rPr>
              <a:t>ml </a:t>
            </a:r>
            <a:r>
              <a:rPr lang="el-GR" sz="2400" b="1" dirty="0">
                <a:solidFill>
                  <a:srgbClr val="C00000"/>
                </a:solidFill>
              </a:rPr>
              <a:t>είναι </a:t>
            </a:r>
            <a:r>
              <a:rPr lang="en-US" sz="2400" b="1" dirty="0">
                <a:solidFill>
                  <a:srgbClr val="C00000"/>
                </a:solidFill>
              </a:rPr>
              <a:t>CH</a:t>
            </a:r>
            <a:r>
              <a:rPr lang="en-US" sz="2400" b="1" baseline="-25000" dirty="0">
                <a:solidFill>
                  <a:srgbClr val="C00000"/>
                </a:solidFill>
              </a:rPr>
              <a:t>4</a:t>
            </a:r>
            <a:r>
              <a:rPr lang="el-GR" sz="2400" b="1" dirty="0">
                <a:solidFill>
                  <a:srgbClr val="C00000"/>
                </a:solidFill>
              </a:rPr>
              <a:t>, τα Υ=; </a:t>
            </a:r>
            <a:r>
              <a:rPr lang="en-US" sz="2400" b="1" dirty="0">
                <a:solidFill>
                  <a:srgbClr val="C00000"/>
                </a:solidFill>
              </a:rPr>
              <a:t>ml </a:t>
            </a:r>
            <a:r>
              <a:rPr lang="el-GR" sz="2400" b="1" dirty="0">
                <a:solidFill>
                  <a:srgbClr val="C00000"/>
                </a:solidFill>
              </a:rPr>
              <a:t>είναι </a:t>
            </a:r>
            <a:r>
              <a:rPr lang="en-US" sz="2400" b="1" dirty="0">
                <a:solidFill>
                  <a:srgbClr val="C00000"/>
                </a:solidFill>
              </a:rPr>
              <a:t>CO</a:t>
            </a:r>
            <a:r>
              <a:rPr lang="en-US" sz="2400" b="1" baseline="-25000" dirty="0">
                <a:solidFill>
                  <a:srgbClr val="C00000"/>
                </a:solidFill>
              </a:rPr>
              <a:t>2</a:t>
            </a:r>
            <a:endParaRPr lang="el-GR" sz="24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0B65C8F-8224-41CA-B5C7-F5515B94A2BC}"/>
                  </a:ext>
                </a:extLst>
              </p:cNvPr>
              <p:cNvSpPr txBox="1"/>
              <p:nvPr/>
            </p:nvSpPr>
            <p:spPr>
              <a:xfrm>
                <a:off x="8932883" y="5558610"/>
                <a:ext cx="3236399" cy="5620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l-GR" sz="2400" b="1" dirty="0">
                    <a:solidFill>
                      <a:srgbClr val="C00000"/>
                    </a:solidFill>
                  </a:rPr>
                  <a:t>Χ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l-GR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  <m:r>
                          <a:rPr lang="el-GR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l-GR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𝟎𝟔𝟕𝟐</m:t>
                        </m:r>
                      </m:num>
                      <m:den>
                        <m:r>
                          <a:rPr lang="el-GR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  <m:r>
                          <a:rPr lang="el-GR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l-GR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𝟏𝟏𝟐</m:t>
                        </m:r>
                      </m:den>
                    </m:f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24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𝟔</m:t>
                    </m:r>
                  </m:oMath>
                </a14:m>
                <a:r>
                  <a:rPr lang="el-GR" sz="2400" b="1" dirty="0">
                    <a:solidFill>
                      <a:srgbClr val="C00000"/>
                    </a:solidFill>
                  </a:rPr>
                  <a:t>0% </a:t>
                </a:r>
                <a:r>
                  <a:rPr lang="en-US" sz="2400" b="1" dirty="0">
                    <a:solidFill>
                      <a:srgbClr val="C00000"/>
                    </a:solidFill>
                  </a:rPr>
                  <a:t>CH</a:t>
                </a:r>
                <a:r>
                  <a:rPr lang="en-US" sz="2400" b="1" baseline="-25000" dirty="0">
                    <a:solidFill>
                      <a:srgbClr val="C00000"/>
                    </a:solidFill>
                  </a:rPr>
                  <a:t>4</a:t>
                </a:r>
                <a:r>
                  <a:rPr lang="el-GR" sz="2400" b="1" dirty="0">
                    <a:solidFill>
                      <a:srgbClr val="C0000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0B65C8F-8224-41CA-B5C7-F5515B94A2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2883" y="5558610"/>
                <a:ext cx="3236399" cy="562013"/>
              </a:xfrm>
              <a:prstGeom prst="rect">
                <a:avLst/>
              </a:prstGeom>
              <a:blipFill>
                <a:blip r:embed="rId11"/>
                <a:stretch>
                  <a:fillRect l="-5650" t="-2174" r="-942" b="-1304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67CA789-CAE0-42FB-836A-894AEC2B5C3B}"/>
                  </a:ext>
                </a:extLst>
              </p:cNvPr>
              <p:cNvSpPr txBox="1"/>
              <p:nvPr/>
            </p:nvSpPr>
            <p:spPr>
              <a:xfrm>
                <a:off x="8944879" y="6252403"/>
                <a:ext cx="3126882" cy="5620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l-GR" sz="2400" b="1" dirty="0">
                    <a:solidFill>
                      <a:srgbClr val="C00000"/>
                    </a:solidFill>
                  </a:rPr>
                  <a:t>Υ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l-GR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  <m:r>
                          <a:rPr lang="el-GR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l-GR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𝟎𝟒𝟒𝟖</m:t>
                        </m:r>
                      </m:num>
                      <m:den>
                        <m:r>
                          <a:rPr lang="el-GR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  <m:r>
                          <a:rPr lang="el-GR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l-GR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𝟏𝟏𝟐</m:t>
                        </m:r>
                      </m:den>
                    </m:f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l-GR" sz="2400" b="1" dirty="0">
                    <a:solidFill>
                      <a:srgbClr val="C00000"/>
                    </a:solidFill>
                  </a:rPr>
                  <a:t>40% </a:t>
                </a:r>
                <a:r>
                  <a:rPr lang="en-US" sz="2400" b="1" dirty="0">
                    <a:solidFill>
                      <a:srgbClr val="C00000"/>
                    </a:solidFill>
                  </a:rPr>
                  <a:t>C</a:t>
                </a:r>
                <a:r>
                  <a:rPr lang="el-GR" sz="2400" b="1" dirty="0">
                    <a:solidFill>
                      <a:srgbClr val="C00000"/>
                    </a:solidFill>
                  </a:rPr>
                  <a:t>Ο</a:t>
                </a:r>
                <a:r>
                  <a:rPr lang="el-GR" sz="2400" b="1" baseline="-25000" dirty="0">
                    <a:solidFill>
                      <a:srgbClr val="C00000"/>
                    </a:solidFill>
                  </a:rPr>
                  <a:t>2</a:t>
                </a:r>
                <a:r>
                  <a:rPr lang="el-GR" sz="2400" b="1" dirty="0">
                    <a:solidFill>
                      <a:srgbClr val="C0000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67CA789-CAE0-42FB-836A-894AEC2B5C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4879" y="6252403"/>
                <a:ext cx="3126882" cy="562013"/>
              </a:xfrm>
              <a:prstGeom prst="rect">
                <a:avLst/>
              </a:prstGeom>
              <a:blipFill>
                <a:blip r:embed="rId12"/>
                <a:stretch>
                  <a:fillRect l="-5848" t="-2174" r="-780" b="-1304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413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6">
            <a:extLst>
              <a:ext uri="{FF2B5EF4-FFF2-40B4-BE49-F238E27FC236}">
                <a16:creationId xmlns:a16="http://schemas.microsoft.com/office/drawing/2014/main" id="{ABDE035F-82EF-488E-AEB5-E876B2F8C75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74310" cy="203200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DD9C295-DF34-4735-9023-D1545DF762DF}"/>
                  </a:ext>
                </a:extLst>
              </p:cNvPr>
              <p:cNvSpPr txBox="1"/>
              <p:nvPr/>
            </p:nvSpPr>
            <p:spPr>
              <a:xfrm>
                <a:off x="6291776" y="254525"/>
                <a:ext cx="4408515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sub>
                      </m:sSub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𝐯𝐂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DD9C295-DF34-4735-9023-D1545DF762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1776" y="254525"/>
                <a:ext cx="4408515" cy="6914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9">
            <a:extLst>
              <a:ext uri="{FF2B5EF4-FFF2-40B4-BE49-F238E27FC236}">
                <a16:creationId xmlns:a16="http://schemas.microsoft.com/office/drawing/2014/main" id="{064D7F42-23D2-4DC2-94B4-C016EEA106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970850"/>
              </p:ext>
            </p:extLst>
          </p:nvPr>
        </p:nvGraphicFramePr>
        <p:xfrm>
          <a:off x="6546707" y="1079987"/>
          <a:ext cx="4295260" cy="7416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83075">
                  <a:extLst>
                    <a:ext uri="{9D8B030D-6E8A-4147-A177-3AD203B41FA5}">
                      <a16:colId xmlns:a16="http://schemas.microsoft.com/office/drawing/2014/main" val="300997211"/>
                    </a:ext>
                  </a:extLst>
                </a:gridCol>
                <a:gridCol w="1136342">
                  <a:extLst>
                    <a:ext uri="{9D8B030D-6E8A-4147-A177-3AD203B41FA5}">
                      <a16:colId xmlns:a16="http://schemas.microsoft.com/office/drawing/2014/main" val="4200691204"/>
                    </a:ext>
                  </a:extLst>
                </a:gridCol>
                <a:gridCol w="976970">
                  <a:extLst>
                    <a:ext uri="{9D8B030D-6E8A-4147-A177-3AD203B41FA5}">
                      <a16:colId xmlns:a16="http://schemas.microsoft.com/office/drawing/2014/main" val="3368476783"/>
                    </a:ext>
                  </a:extLst>
                </a:gridCol>
                <a:gridCol w="1098873">
                  <a:extLst>
                    <a:ext uri="{9D8B030D-6E8A-4147-A177-3AD203B41FA5}">
                      <a16:colId xmlns:a16="http://schemas.microsoft.com/office/drawing/2014/main" val="1503273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de-DE" i="1" dirty="0">
                          <a:solidFill>
                            <a:srgbClr val="C00000"/>
                          </a:solidFill>
                        </a:rPr>
                        <a:t>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3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v/2 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v 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v 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1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10 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20 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76213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960F528-9B0D-4144-9E2C-94EB9C1F2773}"/>
                  </a:ext>
                </a:extLst>
              </p:cNvPr>
              <p:cNvSpPr txBox="1"/>
              <p:nvPr/>
            </p:nvSpPr>
            <p:spPr>
              <a:xfrm>
                <a:off x="6627141" y="2109488"/>
                <a:ext cx="2304477" cy="9028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𝑳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𝑳</m:t>
                        </m:r>
                      </m:den>
                    </m:f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l-GR" sz="2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𝟐𝟎</m:t>
                        </m:r>
                      </m:den>
                    </m:f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endParaRPr lang="el-GR" sz="2400" b="1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:endParaRPr lang="en-US" sz="24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960F528-9B0D-4144-9E2C-94EB9C1F27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7141" y="2109488"/>
                <a:ext cx="2304477" cy="9028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1C0CD5A-F470-4B00-B899-3D89782EF3F9}"/>
                  </a:ext>
                </a:extLst>
              </p:cNvPr>
              <p:cNvSpPr txBox="1"/>
              <p:nvPr/>
            </p:nvSpPr>
            <p:spPr>
              <a:xfrm>
                <a:off x="9254252" y="2109488"/>
                <a:ext cx="136494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Ά</m:t>
                          </m:r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𝝆𝜶</m:t>
                          </m:r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1C0CD5A-F470-4B00-B899-3D89782EF3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4252" y="2109488"/>
                <a:ext cx="1364941" cy="461665"/>
              </a:xfrm>
              <a:prstGeom prst="rect">
                <a:avLst/>
              </a:prstGeom>
              <a:blipFill>
                <a:blip r:embed="rId5"/>
                <a:stretch>
                  <a:fillRect l="-3571" r="-12054" b="-1710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A72CCC0-F79D-414B-AF92-18E89CC82536}"/>
                  </a:ext>
                </a:extLst>
              </p:cNvPr>
              <p:cNvSpPr txBox="1"/>
              <p:nvPr/>
            </p:nvSpPr>
            <p:spPr>
              <a:xfrm>
                <a:off x="513892" y="2475423"/>
                <a:ext cx="4107150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𝟑𝐂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A72CCC0-F79D-414B-AF92-18E89CC825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892" y="2475423"/>
                <a:ext cx="4107150" cy="6914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7D32AC9F-5847-4791-BC04-7D18D0D325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203785"/>
              </p:ext>
            </p:extLst>
          </p:nvPr>
        </p:nvGraphicFramePr>
        <p:xfrm>
          <a:off x="419837" y="3429000"/>
          <a:ext cx="4295260" cy="7416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83075">
                  <a:extLst>
                    <a:ext uri="{9D8B030D-6E8A-4147-A177-3AD203B41FA5}">
                      <a16:colId xmlns:a16="http://schemas.microsoft.com/office/drawing/2014/main" val="300997211"/>
                    </a:ext>
                  </a:extLst>
                </a:gridCol>
                <a:gridCol w="1136342">
                  <a:extLst>
                    <a:ext uri="{9D8B030D-6E8A-4147-A177-3AD203B41FA5}">
                      <a16:colId xmlns:a16="http://schemas.microsoft.com/office/drawing/2014/main" val="4200691204"/>
                    </a:ext>
                  </a:extLst>
                </a:gridCol>
                <a:gridCol w="976970">
                  <a:extLst>
                    <a:ext uri="{9D8B030D-6E8A-4147-A177-3AD203B41FA5}">
                      <a16:colId xmlns:a16="http://schemas.microsoft.com/office/drawing/2014/main" val="3368476783"/>
                    </a:ext>
                  </a:extLst>
                </a:gridCol>
                <a:gridCol w="1098873">
                  <a:extLst>
                    <a:ext uri="{9D8B030D-6E8A-4147-A177-3AD203B41FA5}">
                      <a16:colId xmlns:a16="http://schemas.microsoft.com/office/drawing/2014/main" val="1503273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de-DE" i="1" dirty="0">
                          <a:solidFill>
                            <a:srgbClr val="C00000"/>
                          </a:solidFill>
                        </a:rPr>
                        <a:t>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9/2 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3 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3 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1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10 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X=;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76213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5AAA448-18FE-417A-A3C1-46F067B08F19}"/>
                  </a:ext>
                </a:extLst>
              </p:cNvPr>
              <p:cNvSpPr txBox="1"/>
              <p:nvPr/>
            </p:nvSpPr>
            <p:spPr>
              <a:xfrm>
                <a:off x="1255769" y="4563894"/>
                <a:ext cx="1827423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𝟒𝟓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𝑳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5AAA448-18FE-417A-A3C1-46F067B08F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5769" y="4563894"/>
                <a:ext cx="1827423" cy="5186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id="{F64A6D50-5E36-40AA-8DCB-3FC0312B839D}"/>
              </a:ext>
            </a:extLst>
          </p:cNvPr>
          <p:cNvGrpSpPr/>
          <p:nvPr/>
        </p:nvGrpSpPr>
        <p:grpSpPr>
          <a:xfrm>
            <a:off x="5834423" y="3050296"/>
            <a:ext cx="6072324" cy="1249919"/>
            <a:chOff x="5265061" y="190617"/>
            <a:chExt cx="5365401" cy="1249919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BA16C8A-0065-43A1-B8D2-194691E4B011}"/>
                </a:ext>
              </a:extLst>
            </p:cNvPr>
            <p:cNvSpPr txBox="1"/>
            <p:nvPr/>
          </p:nvSpPr>
          <p:spPr>
            <a:xfrm>
              <a:off x="5265061" y="219075"/>
              <a:ext cx="30121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800" dirty="0">
                  <a:solidFill>
                    <a:srgbClr val="C00000"/>
                  </a:solidFill>
                </a:rPr>
                <a:t>CH</a:t>
              </a:r>
              <a:r>
                <a:rPr lang="de-DE" sz="2800" baseline="-25000" dirty="0">
                  <a:solidFill>
                    <a:srgbClr val="C00000"/>
                  </a:solidFill>
                </a:rPr>
                <a:t>3</a:t>
              </a:r>
              <a:r>
                <a:rPr lang="de-DE" sz="2800" dirty="0">
                  <a:solidFill>
                    <a:srgbClr val="C00000"/>
                  </a:solidFill>
                </a:rPr>
                <a:t>C</a:t>
              </a:r>
              <a:r>
                <a:rPr lang="en-US" sz="2800" dirty="0">
                  <a:solidFill>
                    <a:srgbClr val="C00000"/>
                  </a:solidFill>
                </a:rPr>
                <a:t>H=CH</a:t>
              </a:r>
              <a:r>
                <a:rPr lang="en-US" sz="2800" baseline="-25000" dirty="0">
                  <a:solidFill>
                    <a:srgbClr val="C00000"/>
                  </a:solidFill>
                </a:rPr>
                <a:t>2</a:t>
              </a:r>
              <a:r>
                <a:rPr lang="en-US" sz="2800" dirty="0">
                  <a:solidFill>
                    <a:srgbClr val="C00000"/>
                  </a:solidFill>
                </a:rPr>
                <a:t> + </a:t>
              </a:r>
              <a:r>
                <a:rPr lang="el-GR" sz="2800" dirty="0">
                  <a:solidFill>
                    <a:srgbClr val="C00000"/>
                  </a:solidFill>
                </a:rPr>
                <a:t>Η</a:t>
              </a:r>
              <a:r>
                <a:rPr lang="en-US" sz="2800" dirty="0">
                  <a:solidFill>
                    <a:srgbClr val="C00000"/>
                  </a:solidFill>
                </a:rPr>
                <a:t>Cl</a:t>
              </a:r>
              <a:endParaRPr lang="el-GR" sz="2800" baseline="-25000" dirty="0">
                <a:solidFill>
                  <a:srgbClr val="C00000"/>
                </a:solidFill>
              </a:endParaRP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9C6353A2-F639-4BD8-B55C-674B1B51EE3D}"/>
                </a:ext>
              </a:extLst>
            </p:cNvPr>
            <p:cNvCxnSpPr>
              <a:cxnSpLocks/>
            </p:cNvCxnSpPr>
            <p:nvPr/>
          </p:nvCxnSpPr>
          <p:spPr>
            <a:xfrm>
              <a:off x="8106330" y="494743"/>
              <a:ext cx="694770" cy="0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2DB0E5EF-CE49-4102-B222-9FA3A82D95F2}"/>
                </a:ext>
              </a:extLst>
            </p:cNvPr>
            <p:cNvGrpSpPr/>
            <p:nvPr/>
          </p:nvGrpSpPr>
          <p:grpSpPr>
            <a:xfrm>
              <a:off x="8946456" y="190617"/>
              <a:ext cx="1684006" cy="1249919"/>
              <a:chOff x="3462194" y="3695162"/>
              <a:chExt cx="1440115" cy="1249919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72C93E2-D244-4769-8D12-1FE031DAC2AA}"/>
                  </a:ext>
                </a:extLst>
              </p:cNvPr>
              <p:cNvSpPr txBox="1"/>
              <p:nvPr/>
            </p:nvSpPr>
            <p:spPr>
              <a:xfrm>
                <a:off x="3462194" y="3695162"/>
                <a:ext cx="1440115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DE" sz="2800" dirty="0">
                    <a:solidFill>
                      <a:srgbClr val="C00000"/>
                    </a:solidFill>
                  </a:rPr>
                  <a:t>CH</a:t>
                </a:r>
                <a:r>
                  <a:rPr lang="de-DE" sz="2800" baseline="-25000" dirty="0">
                    <a:solidFill>
                      <a:srgbClr val="C00000"/>
                    </a:solidFill>
                  </a:rPr>
                  <a:t>3</a:t>
                </a:r>
                <a:r>
                  <a:rPr lang="de-DE" sz="2800" dirty="0">
                    <a:solidFill>
                      <a:srgbClr val="C00000"/>
                    </a:solidFill>
                  </a:rPr>
                  <a:t>C</a:t>
                </a:r>
                <a:r>
                  <a:rPr lang="en-US" sz="2800" dirty="0">
                    <a:solidFill>
                      <a:srgbClr val="C00000"/>
                    </a:solidFill>
                  </a:rPr>
                  <a:t>H-CH</a:t>
                </a:r>
                <a:r>
                  <a:rPr lang="en-US" sz="2800" baseline="-25000" dirty="0">
                    <a:solidFill>
                      <a:srgbClr val="C00000"/>
                    </a:solidFill>
                  </a:rPr>
                  <a:t>3</a:t>
                </a:r>
                <a:r>
                  <a:rPr lang="en-US" sz="2800" dirty="0">
                    <a:solidFill>
                      <a:srgbClr val="C00000"/>
                    </a:solidFill>
                  </a:rPr>
                  <a:t> </a:t>
                </a:r>
                <a:endParaRPr lang="el-GR" sz="2800" dirty="0"/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85393C-747D-497C-B4EB-AF1208EC9487}"/>
                  </a:ext>
                </a:extLst>
              </p:cNvPr>
              <p:cNvSpPr txBox="1"/>
              <p:nvPr/>
            </p:nvSpPr>
            <p:spPr>
              <a:xfrm>
                <a:off x="3841675" y="3990974"/>
                <a:ext cx="34877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C00000"/>
                    </a:solidFill>
                  </a:rPr>
                  <a:t>I Cl</a:t>
                </a:r>
                <a:endParaRPr lang="el-GR" sz="2800" dirty="0">
                  <a:solidFill>
                    <a:srgbClr val="C00000"/>
                  </a:solidFill>
                </a:endParaRPr>
              </a:p>
            </p:txBody>
          </p:sp>
        </p:grpSp>
      </p:grpSp>
      <p:graphicFrame>
        <p:nvGraphicFramePr>
          <p:cNvPr id="16" name="Table 9">
            <a:extLst>
              <a:ext uri="{FF2B5EF4-FFF2-40B4-BE49-F238E27FC236}">
                <a16:creationId xmlns:a16="http://schemas.microsoft.com/office/drawing/2014/main" id="{51732211-8CFC-4828-85DE-C5CF991801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125261"/>
              </p:ext>
            </p:extLst>
          </p:nvPr>
        </p:nvGraphicFramePr>
        <p:xfrm>
          <a:off x="6096000" y="4185170"/>
          <a:ext cx="5549171" cy="7416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399256">
                  <a:extLst>
                    <a:ext uri="{9D8B030D-6E8A-4147-A177-3AD203B41FA5}">
                      <a16:colId xmlns:a16="http://schemas.microsoft.com/office/drawing/2014/main" val="300997211"/>
                    </a:ext>
                  </a:extLst>
                </a:gridCol>
                <a:gridCol w="2072541">
                  <a:extLst>
                    <a:ext uri="{9D8B030D-6E8A-4147-A177-3AD203B41FA5}">
                      <a16:colId xmlns:a16="http://schemas.microsoft.com/office/drawing/2014/main" val="4200691204"/>
                    </a:ext>
                  </a:extLst>
                </a:gridCol>
                <a:gridCol w="2077374">
                  <a:extLst>
                    <a:ext uri="{9D8B030D-6E8A-4147-A177-3AD203B41FA5}">
                      <a16:colId xmlns:a16="http://schemas.microsoft.com/office/drawing/2014/main" val="33684767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de-DE" i="1" dirty="0" err="1">
                          <a:solidFill>
                            <a:srgbClr val="C00000"/>
                          </a:solidFill>
                        </a:rPr>
                        <a:t>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1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1 mol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1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0,1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Y=;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76213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B768718-F0C4-4D6B-84DF-667F3946D1A4}"/>
                  </a:ext>
                </a:extLst>
              </p:cNvPr>
              <p:cNvSpPr txBox="1"/>
              <p:nvPr/>
            </p:nvSpPr>
            <p:spPr>
              <a:xfrm>
                <a:off x="7779379" y="5058686"/>
                <a:ext cx="230832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𝒎𝒐𝒍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B768718-F0C4-4D6B-84DF-667F3946D1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9379" y="5058686"/>
                <a:ext cx="2308324" cy="5186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7289A17-37A5-40E1-8442-CF3C6B9E2452}"/>
                  </a:ext>
                </a:extLst>
              </p:cNvPr>
              <p:cNvSpPr txBox="1"/>
              <p:nvPr/>
            </p:nvSpPr>
            <p:spPr>
              <a:xfrm>
                <a:off x="5476841" y="5706274"/>
                <a:ext cx="6038384" cy="10790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  <m:r>
                            <a:rPr lang="en-US" b="1" i="1" baseline="-25000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  <m:r>
                            <a:rPr lang="en-US" b="1" i="1" baseline="-25000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𝑪𝒍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r>
                                <a:rPr lang="en-US" b="1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  <m:r>
                                <a:rPr lang="en-US" b="1" i="1" baseline="-25000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b="1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  <m:r>
                                <a:rPr lang="en-US" b="1" i="1" baseline="-25000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  <m:r>
                                <a:rPr lang="en-US" b="1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𝒍</m:t>
                              </m:r>
                            </m:sub>
                          </m:sSub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𝟑𝟓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𝟕𝟖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b="1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:endParaRPr lang="en-US" b="1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𝟕𝟖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𝒎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𝟖𝟓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>
                    <a:solidFill>
                      <a:srgbClr val="C00000"/>
                    </a:solidFill>
                  </a:rPr>
                  <a:t>g</a:t>
                </a:r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7289A17-37A5-40E1-8442-CF3C6B9E24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6841" y="5706274"/>
                <a:ext cx="6038384" cy="1079013"/>
              </a:xfrm>
              <a:prstGeom prst="rect">
                <a:avLst/>
              </a:prstGeom>
              <a:blipFill>
                <a:blip r:embed="rId9"/>
                <a:stretch>
                  <a:fillRect b="-1299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8528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9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8">
            <a:extLst>
              <a:ext uri="{FF2B5EF4-FFF2-40B4-BE49-F238E27FC236}">
                <a16:creationId xmlns:a16="http://schemas.microsoft.com/office/drawing/2014/main" id="{2931C0E0-F28D-4D3E-AF57-5DBD0F90AD1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74310" cy="236791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D7DE1A7-56BF-44E3-8A4A-4B22917825B0}"/>
                  </a:ext>
                </a:extLst>
              </p:cNvPr>
              <p:cNvSpPr txBox="1"/>
              <p:nvPr/>
            </p:nvSpPr>
            <p:spPr>
              <a:xfrm>
                <a:off x="6291776" y="254525"/>
                <a:ext cx="4408515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sub>
                      </m:sSub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𝐯𝐂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D7DE1A7-56BF-44E3-8A4A-4B22917825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1776" y="254525"/>
                <a:ext cx="4408515" cy="6914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9">
            <a:extLst>
              <a:ext uri="{FF2B5EF4-FFF2-40B4-BE49-F238E27FC236}">
                <a16:creationId xmlns:a16="http://schemas.microsoft.com/office/drawing/2014/main" id="{377ADB6A-31A9-4109-A437-3577320B3B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079500"/>
              </p:ext>
            </p:extLst>
          </p:nvPr>
        </p:nvGraphicFramePr>
        <p:xfrm>
          <a:off x="6546707" y="1079987"/>
          <a:ext cx="4295260" cy="7416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83075">
                  <a:extLst>
                    <a:ext uri="{9D8B030D-6E8A-4147-A177-3AD203B41FA5}">
                      <a16:colId xmlns:a16="http://schemas.microsoft.com/office/drawing/2014/main" val="300997211"/>
                    </a:ext>
                  </a:extLst>
                </a:gridCol>
                <a:gridCol w="1136342">
                  <a:extLst>
                    <a:ext uri="{9D8B030D-6E8A-4147-A177-3AD203B41FA5}">
                      <a16:colId xmlns:a16="http://schemas.microsoft.com/office/drawing/2014/main" val="4200691204"/>
                    </a:ext>
                  </a:extLst>
                </a:gridCol>
                <a:gridCol w="976970">
                  <a:extLst>
                    <a:ext uri="{9D8B030D-6E8A-4147-A177-3AD203B41FA5}">
                      <a16:colId xmlns:a16="http://schemas.microsoft.com/office/drawing/2014/main" val="3368476783"/>
                    </a:ext>
                  </a:extLst>
                </a:gridCol>
                <a:gridCol w="1098873">
                  <a:extLst>
                    <a:ext uri="{9D8B030D-6E8A-4147-A177-3AD203B41FA5}">
                      <a16:colId xmlns:a16="http://schemas.microsoft.com/office/drawing/2014/main" val="1503273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de-DE" i="1" dirty="0">
                          <a:solidFill>
                            <a:srgbClr val="C00000"/>
                          </a:solidFill>
                        </a:rPr>
                        <a:t>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3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v/2 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v 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v 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1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10 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20 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76213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1A14B36-7B8D-4D6A-BF1C-D7E81180FC7F}"/>
                  </a:ext>
                </a:extLst>
              </p:cNvPr>
              <p:cNvSpPr txBox="1"/>
              <p:nvPr/>
            </p:nvSpPr>
            <p:spPr>
              <a:xfrm>
                <a:off x="6627141" y="2109488"/>
                <a:ext cx="2304477" cy="9028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𝑳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𝑳</m:t>
                        </m:r>
                      </m:den>
                    </m:f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l-GR" sz="2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𝟐𝟎</m:t>
                        </m:r>
                      </m:den>
                    </m:f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endParaRPr lang="el-GR" sz="2400" b="1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:endParaRPr lang="en-US" sz="24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1A14B36-7B8D-4D6A-BF1C-D7E81180FC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7141" y="2109488"/>
                <a:ext cx="2304477" cy="9028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FB56820-11FF-434F-91BA-4120E32EA611}"/>
                  </a:ext>
                </a:extLst>
              </p:cNvPr>
              <p:cNvSpPr txBox="1"/>
              <p:nvPr/>
            </p:nvSpPr>
            <p:spPr>
              <a:xfrm>
                <a:off x="9254252" y="2109488"/>
                <a:ext cx="136494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Ά</m:t>
                          </m:r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𝝆𝜶</m:t>
                          </m:r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FB56820-11FF-434F-91BA-4120E32EA6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4252" y="2109488"/>
                <a:ext cx="1364941" cy="461665"/>
              </a:xfrm>
              <a:prstGeom prst="rect">
                <a:avLst/>
              </a:prstGeom>
              <a:blipFill>
                <a:blip r:embed="rId5"/>
                <a:stretch>
                  <a:fillRect l="-3571" r="-12054" b="-1710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82124A5-8742-41AA-86B9-8D434C5B6298}"/>
                  </a:ext>
                </a:extLst>
              </p:cNvPr>
              <p:cNvSpPr txBox="1"/>
              <p:nvPr/>
            </p:nvSpPr>
            <p:spPr>
              <a:xfrm>
                <a:off x="513892" y="2475423"/>
                <a:ext cx="4107150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𝟑𝐂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82124A5-8742-41AA-86B9-8D434C5B62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892" y="2475423"/>
                <a:ext cx="4107150" cy="6914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E8C89176-A96D-49BE-824E-3F5F6A4430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813678"/>
              </p:ext>
            </p:extLst>
          </p:nvPr>
        </p:nvGraphicFramePr>
        <p:xfrm>
          <a:off x="419837" y="3429000"/>
          <a:ext cx="4295260" cy="7416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83075">
                  <a:extLst>
                    <a:ext uri="{9D8B030D-6E8A-4147-A177-3AD203B41FA5}">
                      <a16:colId xmlns:a16="http://schemas.microsoft.com/office/drawing/2014/main" val="300997211"/>
                    </a:ext>
                  </a:extLst>
                </a:gridCol>
                <a:gridCol w="1136342">
                  <a:extLst>
                    <a:ext uri="{9D8B030D-6E8A-4147-A177-3AD203B41FA5}">
                      <a16:colId xmlns:a16="http://schemas.microsoft.com/office/drawing/2014/main" val="4200691204"/>
                    </a:ext>
                  </a:extLst>
                </a:gridCol>
                <a:gridCol w="976970">
                  <a:extLst>
                    <a:ext uri="{9D8B030D-6E8A-4147-A177-3AD203B41FA5}">
                      <a16:colId xmlns:a16="http://schemas.microsoft.com/office/drawing/2014/main" val="3368476783"/>
                    </a:ext>
                  </a:extLst>
                </a:gridCol>
                <a:gridCol w="1098873">
                  <a:extLst>
                    <a:ext uri="{9D8B030D-6E8A-4147-A177-3AD203B41FA5}">
                      <a16:colId xmlns:a16="http://schemas.microsoft.com/office/drawing/2014/main" val="1503273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de-DE" i="1" dirty="0">
                          <a:solidFill>
                            <a:srgbClr val="C00000"/>
                          </a:solidFill>
                        </a:rPr>
                        <a:t>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9/2 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3 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3 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1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10 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X=;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76213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44D3C1A-0F3B-4FA1-B804-460C41F6D27C}"/>
                  </a:ext>
                </a:extLst>
              </p:cNvPr>
              <p:cNvSpPr txBox="1"/>
              <p:nvPr/>
            </p:nvSpPr>
            <p:spPr>
              <a:xfrm>
                <a:off x="1255769" y="4563894"/>
                <a:ext cx="1827423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𝟒𝟓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𝑳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44D3C1A-0F3B-4FA1-B804-460C41F6D2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5769" y="4563894"/>
                <a:ext cx="1827423" cy="5186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id="{7BE7D00E-057F-4CE1-A0A9-BE0D66EFDF87}"/>
              </a:ext>
            </a:extLst>
          </p:cNvPr>
          <p:cNvGrpSpPr/>
          <p:nvPr/>
        </p:nvGrpSpPr>
        <p:grpSpPr>
          <a:xfrm>
            <a:off x="5834423" y="3050296"/>
            <a:ext cx="6072324" cy="1249919"/>
            <a:chOff x="5265061" y="190617"/>
            <a:chExt cx="5365401" cy="1249919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AFA8376-B2C4-48E5-B0D9-D6850E4C6C86}"/>
                </a:ext>
              </a:extLst>
            </p:cNvPr>
            <p:cNvSpPr txBox="1"/>
            <p:nvPr/>
          </p:nvSpPr>
          <p:spPr>
            <a:xfrm>
              <a:off x="5265061" y="219075"/>
              <a:ext cx="30121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800" dirty="0">
                  <a:solidFill>
                    <a:srgbClr val="C00000"/>
                  </a:solidFill>
                </a:rPr>
                <a:t>CH</a:t>
              </a:r>
              <a:r>
                <a:rPr lang="de-DE" sz="2800" baseline="-25000" dirty="0">
                  <a:solidFill>
                    <a:srgbClr val="C00000"/>
                  </a:solidFill>
                </a:rPr>
                <a:t>3</a:t>
              </a:r>
              <a:r>
                <a:rPr lang="de-DE" sz="2800" dirty="0">
                  <a:solidFill>
                    <a:srgbClr val="C00000"/>
                  </a:solidFill>
                </a:rPr>
                <a:t>C</a:t>
              </a:r>
              <a:r>
                <a:rPr lang="en-US" sz="2800" dirty="0">
                  <a:solidFill>
                    <a:srgbClr val="C00000"/>
                  </a:solidFill>
                </a:rPr>
                <a:t>H=CH</a:t>
              </a:r>
              <a:r>
                <a:rPr lang="en-US" sz="2800" baseline="-25000" dirty="0">
                  <a:solidFill>
                    <a:srgbClr val="C00000"/>
                  </a:solidFill>
                </a:rPr>
                <a:t>2</a:t>
              </a:r>
              <a:r>
                <a:rPr lang="en-US" sz="2800" dirty="0">
                  <a:solidFill>
                    <a:srgbClr val="C00000"/>
                  </a:solidFill>
                </a:rPr>
                <a:t> + </a:t>
              </a:r>
              <a:r>
                <a:rPr lang="el-GR" sz="2800" dirty="0">
                  <a:solidFill>
                    <a:srgbClr val="C00000"/>
                  </a:solidFill>
                </a:rPr>
                <a:t>Η</a:t>
              </a:r>
              <a:r>
                <a:rPr lang="el-GR" sz="2800" baseline="-25000" dirty="0">
                  <a:solidFill>
                    <a:srgbClr val="C00000"/>
                  </a:solidFill>
                </a:rPr>
                <a:t>2</a:t>
              </a:r>
              <a:r>
                <a:rPr lang="el-GR" sz="2800" dirty="0">
                  <a:solidFill>
                    <a:srgbClr val="C00000"/>
                  </a:solidFill>
                </a:rPr>
                <a:t>Ο</a:t>
              </a:r>
              <a:endParaRPr lang="el-GR" sz="2800" baseline="-25000" dirty="0">
                <a:solidFill>
                  <a:srgbClr val="C00000"/>
                </a:solidFill>
              </a:endParaRP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7F8EFC38-AE6F-4876-912C-1AB292AE0076}"/>
                </a:ext>
              </a:extLst>
            </p:cNvPr>
            <p:cNvCxnSpPr>
              <a:cxnSpLocks/>
            </p:cNvCxnSpPr>
            <p:nvPr/>
          </p:nvCxnSpPr>
          <p:spPr>
            <a:xfrm>
              <a:off x="8106330" y="494743"/>
              <a:ext cx="694770" cy="0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2A55043-012E-4769-BB45-DC8CDC509D47}"/>
                </a:ext>
              </a:extLst>
            </p:cNvPr>
            <p:cNvGrpSpPr/>
            <p:nvPr/>
          </p:nvGrpSpPr>
          <p:grpSpPr>
            <a:xfrm>
              <a:off x="8946456" y="190617"/>
              <a:ext cx="1684006" cy="1249919"/>
              <a:chOff x="3462194" y="3695162"/>
              <a:chExt cx="1440115" cy="1249919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297120F-060D-4C02-9916-C507C0A6A746}"/>
                  </a:ext>
                </a:extLst>
              </p:cNvPr>
              <p:cNvSpPr txBox="1"/>
              <p:nvPr/>
            </p:nvSpPr>
            <p:spPr>
              <a:xfrm>
                <a:off x="3462194" y="3695162"/>
                <a:ext cx="1440115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DE" sz="2800" dirty="0">
                    <a:solidFill>
                      <a:srgbClr val="C00000"/>
                    </a:solidFill>
                  </a:rPr>
                  <a:t>CH</a:t>
                </a:r>
                <a:r>
                  <a:rPr lang="de-DE" sz="2800" baseline="-25000" dirty="0">
                    <a:solidFill>
                      <a:srgbClr val="C00000"/>
                    </a:solidFill>
                  </a:rPr>
                  <a:t>3</a:t>
                </a:r>
                <a:r>
                  <a:rPr lang="de-DE" sz="2800" dirty="0">
                    <a:solidFill>
                      <a:srgbClr val="C00000"/>
                    </a:solidFill>
                  </a:rPr>
                  <a:t>C</a:t>
                </a:r>
                <a:r>
                  <a:rPr lang="en-US" sz="2800" dirty="0">
                    <a:solidFill>
                      <a:srgbClr val="C00000"/>
                    </a:solidFill>
                  </a:rPr>
                  <a:t>H-CH</a:t>
                </a:r>
                <a:r>
                  <a:rPr lang="en-US" sz="2800" baseline="-25000" dirty="0">
                    <a:solidFill>
                      <a:srgbClr val="C00000"/>
                    </a:solidFill>
                  </a:rPr>
                  <a:t>3</a:t>
                </a:r>
                <a:r>
                  <a:rPr lang="en-US" sz="2800" dirty="0">
                    <a:solidFill>
                      <a:srgbClr val="C00000"/>
                    </a:solidFill>
                  </a:rPr>
                  <a:t> </a:t>
                </a:r>
                <a:endParaRPr lang="el-GR" sz="2800" dirty="0"/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9D73992-02E7-4FDA-94E6-C35E4303413D}"/>
                  </a:ext>
                </a:extLst>
              </p:cNvPr>
              <p:cNvSpPr txBox="1"/>
              <p:nvPr/>
            </p:nvSpPr>
            <p:spPr>
              <a:xfrm>
                <a:off x="3841675" y="3990974"/>
                <a:ext cx="515924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C00000"/>
                    </a:solidFill>
                  </a:rPr>
                  <a:t>I </a:t>
                </a:r>
                <a:r>
                  <a:rPr lang="el-GR" sz="2800" dirty="0">
                    <a:solidFill>
                      <a:srgbClr val="C00000"/>
                    </a:solidFill>
                  </a:rPr>
                  <a:t>ΟΗ</a:t>
                </a:r>
              </a:p>
            </p:txBody>
          </p:sp>
        </p:grpSp>
      </p:grpSp>
      <p:graphicFrame>
        <p:nvGraphicFramePr>
          <p:cNvPr id="16" name="Table 9">
            <a:extLst>
              <a:ext uri="{FF2B5EF4-FFF2-40B4-BE49-F238E27FC236}">
                <a16:creationId xmlns:a16="http://schemas.microsoft.com/office/drawing/2014/main" id="{3CE04666-C039-4A20-B88B-E856F33CAC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884327"/>
              </p:ext>
            </p:extLst>
          </p:nvPr>
        </p:nvGraphicFramePr>
        <p:xfrm>
          <a:off x="6096000" y="4185170"/>
          <a:ext cx="5549171" cy="7416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399256">
                  <a:extLst>
                    <a:ext uri="{9D8B030D-6E8A-4147-A177-3AD203B41FA5}">
                      <a16:colId xmlns:a16="http://schemas.microsoft.com/office/drawing/2014/main" val="300997211"/>
                    </a:ext>
                  </a:extLst>
                </a:gridCol>
                <a:gridCol w="2072541">
                  <a:extLst>
                    <a:ext uri="{9D8B030D-6E8A-4147-A177-3AD203B41FA5}">
                      <a16:colId xmlns:a16="http://schemas.microsoft.com/office/drawing/2014/main" val="4200691204"/>
                    </a:ext>
                  </a:extLst>
                </a:gridCol>
                <a:gridCol w="2077374">
                  <a:extLst>
                    <a:ext uri="{9D8B030D-6E8A-4147-A177-3AD203B41FA5}">
                      <a16:colId xmlns:a16="http://schemas.microsoft.com/office/drawing/2014/main" val="33684767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de-DE" i="1" dirty="0" err="1">
                          <a:solidFill>
                            <a:srgbClr val="C00000"/>
                          </a:solidFill>
                        </a:rPr>
                        <a:t>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1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1 mol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1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X=;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0.2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76213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3A1243F-B468-439C-8942-71238E2C2385}"/>
                  </a:ext>
                </a:extLst>
              </p:cNvPr>
              <p:cNvSpPr txBox="1"/>
              <p:nvPr/>
            </p:nvSpPr>
            <p:spPr>
              <a:xfrm>
                <a:off x="7779379" y="5058686"/>
                <a:ext cx="1877117" cy="3987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</a:rPr>
                  <a:t>x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𝒎𝒐𝒍</m:t>
                    </m:r>
                  </m:oMath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3A1243F-B468-439C-8942-71238E2C23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9379" y="5058686"/>
                <a:ext cx="1877117" cy="398764"/>
              </a:xfrm>
              <a:prstGeom prst="rect">
                <a:avLst/>
              </a:prstGeom>
              <a:blipFill>
                <a:blip r:embed="rId8"/>
                <a:stretch>
                  <a:fillRect l="-7468" t="-3077" r="-4221" b="-2153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F6F05A8-05A1-4485-9344-D7CAE640493E}"/>
                  </a:ext>
                </a:extLst>
              </p:cNvPr>
              <p:cNvSpPr txBox="1"/>
              <p:nvPr/>
            </p:nvSpPr>
            <p:spPr>
              <a:xfrm>
                <a:off x="5419165" y="5706274"/>
                <a:ext cx="6153736" cy="11449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  <m:r>
                            <a:rPr lang="en-US" b="1" i="1" baseline="-25000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  <m:r>
                            <a:rPr lang="en-US" b="1" i="1" baseline="-25000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el-GR" b="1" i="0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𝚶𝚮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r>
                                <a:rPr lang="en-US" b="1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  <m:r>
                                <a:rPr lang="en-US" b="1" i="1" baseline="-25000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b="1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  <m:r>
                                <a:rPr lang="en-US" b="1" i="1" baseline="-25000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  <m:r>
                                <a:rPr lang="el-GR" b="1" i="0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𝚶𝚮</m:t>
                              </m:r>
                            </m:sub>
                          </m:sSub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  <m:r>
                            <a:rPr lang="en-US" b="1" i="1" baseline="-25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  <m:r>
                            <a:rPr lang="en-US" b="1" i="1" baseline="-25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el-GR" b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𝚶𝚮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𝟏𝟔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𝟔𝟎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b="1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:endParaRPr lang="en-US" b="1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:r>
                  <a:rPr lang="en-US" b="1" dirty="0">
                    <a:solidFill>
                      <a:srgbClr val="C00000"/>
                    </a:solidFill>
                  </a:rPr>
                  <a:t>n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b="1" dirty="0">
                    <a:solidFill>
                      <a:srgbClr val="C00000"/>
                    </a:solidFill>
                  </a:rPr>
                  <a:t> mol</a:t>
                </a:r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F6F05A8-05A1-4485-9344-D7CAE64049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9165" y="5706274"/>
                <a:ext cx="6153736" cy="1144929"/>
              </a:xfrm>
              <a:prstGeom prst="rect">
                <a:avLst/>
              </a:prstGeom>
              <a:blipFill>
                <a:blip r:embed="rId9"/>
                <a:stretch>
                  <a:fillRect b="-957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11DC3931-BE2C-4F1E-8128-B94431E831A2}"/>
              </a:ext>
            </a:extLst>
          </p:cNvPr>
          <p:cNvSpPr txBox="1"/>
          <p:nvPr/>
        </p:nvSpPr>
        <p:spPr>
          <a:xfrm>
            <a:off x="5470443" y="5058686"/>
            <a:ext cx="2068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2-</a:t>
            </a:r>
            <a:r>
              <a:rPr lang="el-GR" sz="2400" b="1" dirty="0" err="1">
                <a:solidFill>
                  <a:srgbClr val="C00000"/>
                </a:solidFill>
              </a:rPr>
              <a:t>προπανόλη</a:t>
            </a:r>
            <a:endParaRPr lang="el-G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139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9" grpId="0"/>
      <p:bldP spid="17" grpId="0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9">
            <a:extLst>
              <a:ext uri="{FF2B5EF4-FFF2-40B4-BE49-F238E27FC236}">
                <a16:creationId xmlns:a16="http://schemas.microsoft.com/office/drawing/2014/main" id="{1BD370B3-F7C2-4076-944F-B5167719917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5" y="0"/>
            <a:ext cx="5274310" cy="229552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4305848-E8E3-4227-AD41-588C359D1F2B}"/>
                  </a:ext>
                </a:extLst>
              </p:cNvPr>
              <p:cNvSpPr txBox="1"/>
              <p:nvPr/>
            </p:nvSpPr>
            <p:spPr>
              <a:xfrm>
                <a:off x="5531818" y="1069085"/>
                <a:ext cx="40558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𝟐𝐂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4305848-E8E3-4227-AD41-588C359D1F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1818" y="1069085"/>
                <a:ext cx="4055854" cy="369332"/>
              </a:xfrm>
              <a:prstGeom prst="rect">
                <a:avLst/>
              </a:prstGeom>
              <a:blipFill>
                <a:blip r:embed="rId3"/>
                <a:stretch>
                  <a:fillRect l="-1201" r="-1351" b="-1475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58F98AD-F322-45BD-BD3C-DF1C544BA524}"/>
                  </a:ext>
                </a:extLst>
              </p:cNvPr>
              <p:cNvSpPr txBox="1"/>
              <p:nvPr/>
            </p:nvSpPr>
            <p:spPr>
              <a:xfrm>
                <a:off x="475466" y="2839497"/>
                <a:ext cx="4107150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𝟐𝐂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58F98AD-F322-45BD-BD3C-DF1C544BA5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466" y="2839497"/>
                <a:ext cx="4107150" cy="6890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9">
            <a:extLst>
              <a:ext uri="{FF2B5EF4-FFF2-40B4-BE49-F238E27FC236}">
                <a16:creationId xmlns:a16="http://schemas.microsoft.com/office/drawing/2014/main" id="{D3369345-E8FA-435E-92C0-9ABBBA8C9C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015946"/>
              </p:ext>
            </p:extLst>
          </p:nvPr>
        </p:nvGraphicFramePr>
        <p:xfrm>
          <a:off x="5480522" y="1703746"/>
          <a:ext cx="4295260" cy="7416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83075">
                  <a:extLst>
                    <a:ext uri="{9D8B030D-6E8A-4147-A177-3AD203B41FA5}">
                      <a16:colId xmlns:a16="http://schemas.microsoft.com/office/drawing/2014/main" val="300997211"/>
                    </a:ext>
                  </a:extLst>
                </a:gridCol>
                <a:gridCol w="1136342">
                  <a:extLst>
                    <a:ext uri="{9D8B030D-6E8A-4147-A177-3AD203B41FA5}">
                      <a16:colId xmlns:a16="http://schemas.microsoft.com/office/drawing/2014/main" val="4200691204"/>
                    </a:ext>
                  </a:extLst>
                </a:gridCol>
                <a:gridCol w="1180730">
                  <a:extLst>
                    <a:ext uri="{9D8B030D-6E8A-4147-A177-3AD203B41FA5}">
                      <a16:colId xmlns:a16="http://schemas.microsoft.com/office/drawing/2014/main" val="3368476783"/>
                    </a:ext>
                  </a:extLst>
                </a:gridCol>
                <a:gridCol w="895113">
                  <a:extLst>
                    <a:ext uri="{9D8B030D-6E8A-4147-A177-3AD203B41FA5}">
                      <a16:colId xmlns:a16="http://schemas.microsoft.com/office/drawing/2014/main" val="1503273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de-DE" i="1" dirty="0" err="1">
                          <a:solidFill>
                            <a:srgbClr val="C00000"/>
                          </a:solidFill>
                        </a:rPr>
                        <a:t>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3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2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2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1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0,3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X=;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762137"/>
                  </a:ext>
                </a:extLst>
              </a:tr>
            </a:tbl>
          </a:graphicData>
        </a:graphic>
      </p:graphicFrame>
      <p:graphicFrame>
        <p:nvGraphicFramePr>
          <p:cNvPr id="6" name="Table 9">
            <a:extLst>
              <a:ext uri="{FF2B5EF4-FFF2-40B4-BE49-F238E27FC236}">
                <a16:creationId xmlns:a16="http://schemas.microsoft.com/office/drawing/2014/main" id="{E77BCEB6-AEB8-4AAC-9108-1B154899A0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947144"/>
              </p:ext>
            </p:extLst>
          </p:nvPr>
        </p:nvGraphicFramePr>
        <p:xfrm>
          <a:off x="475466" y="3742502"/>
          <a:ext cx="4295260" cy="7416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83075">
                  <a:extLst>
                    <a:ext uri="{9D8B030D-6E8A-4147-A177-3AD203B41FA5}">
                      <a16:colId xmlns:a16="http://schemas.microsoft.com/office/drawing/2014/main" val="300997211"/>
                    </a:ext>
                  </a:extLst>
                </a:gridCol>
                <a:gridCol w="1136342">
                  <a:extLst>
                    <a:ext uri="{9D8B030D-6E8A-4147-A177-3AD203B41FA5}">
                      <a16:colId xmlns:a16="http://schemas.microsoft.com/office/drawing/2014/main" val="4200691204"/>
                    </a:ext>
                  </a:extLst>
                </a:gridCol>
                <a:gridCol w="1180730">
                  <a:extLst>
                    <a:ext uri="{9D8B030D-6E8A-4147-A177-3AD203B41FA5}">
                      <a16:colId xmlns:a16="http://schemas.microsoft.com/office/drawing/2014/main" val="3368476783"/>
                    </a:ext>
                  </a:extLst>
                </a:gridCol>
                <a:gridCol w="895113">
                  <a:extLst>
                    <a:ext uri="{9D8B030D-6E8A-4147-A177-3AD203B41FA5}">
                      <a16:colId xmlns:a16="http://schemas.microsoft.com/office/drawing/2014/main" val="1503273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de-DE" i="1" dirty="0" err="1">
                          <a:solidFill>
                            <a:srgbClr val="C00000"/>
                          </a:solidFill>
                        </a:rPr>
                        <a:t>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7</a:t>
                      </a:r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/2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2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3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1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y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2y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76213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1C28949-ABF1-4470-BF16-46E3E6D45524}"/>
                  </a:ext>
                </a:extLst>
              </p:cNvPr>
              <p:cNvSpPr txBox="1"/>
              <p:nvPr/>
            </p:nvSpPr>
            <p:spPr>
              <a:xfrm>
                <a:off x="5644460" y="261689"/>
                <a:ext cx="5075685" cy="6000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b>
                          </m:sSub>
                        </m:sub>
                      </m:sSub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𝒎𝒐𝒍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1C28949-ABF1-4470-BF16-46E3E6D455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4460" y="261689"/>
                <a:ext cx="5075685" cy="6000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EC7A11F-5F6C-460F-86F4-AB0E7AB6C2A3}"/>
                  </a:ext>
                </a:extLst>
              </p:cNvPr>
              <p:cNvSpPr txBox="1"/>
              <p:nvPr/>
            </p:nvSpPr>
            <p:spPr>
              <a:xfrm>
                <a:off x="9914419" y="1973561"/>
                <a:ext cx="2108654" cy="4431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i="1" dirty="0">
                    <a:solidFill>
                      <a:srgbClr val="C00000"/>
                    </a:solidFill>
                  </a:rPr>
                  <a:t>mol</a:t>
                </a:r>
                <a:endParaRPr lang="el-GR" sz="20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EC7A11F-5F6C-460F-86F4-AB0E7AB6C2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4419" y="1973561"/>
                <a:ext cx="2108654" cy="443135"/>
              </a:xfrm>
              <a:prstGeom prst="rect">
                <a:avLst/>
              </a:prstGeom>
              <a:blipFill>
                <a:blip r:embed="rId6"/>
                <a:stretch>
                  <a:fillRect t="-1389" r="-6358" b="-208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835E401-3E21-451E-809A-222C866C2717}"/>
                  </a:ext>
                </a:extLst>
              </p:cNvPr>
              <p:cNvSpPr txBox="1"/>
              <p:nvPr/>
            </p:nvSpPr>
            <p:spPr>
              <a:xfrm>
                <a:off x="5229611" y="2822570"/>
                <a:ext cx="4684808" cy="18398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𝑪𝑶</m:t>
                              </m:r>
                            </m:e>
                            <m:sub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𝝄𝝀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𝟐𝟐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𝑪𝑶</m:t>
                              </m:r>
                            </m:e>
                            <m:sub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𝝄𝝀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𝒍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2000" b="1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sz="2000" b="1" dirty="0">
                  <a:solidFill>
                    <a:srgbClr val="C00000"/>
                  </a:solidFill>
                </a:endParaRPr>
              </a:p>
              <a:p>
                <a:pPr algn="ctr"/>
                <a:r>
                  <a:rPr lang="en-US" sz="2000" b="1" dirty="0">
                    <a:solidFill>
                      <a:srgbClr val="C00000"/>
                    </a:solidFill>
                  </a:rPr>
                  <a:t>1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endParaRPr lang="en-US" sz="2000" b="1" dirty="0">
                  <a:solidFill>
                    <a:srgbClr val="C00000"/>
                  </a:solidFill>
                </a:endParaRPr>
              </a:p>
              <a:p>
                <a:pPr algn="ctr"/>
                <a:r>
                  <a:rPr lang="en-US" sz="2000" b="1" dirty="0">
                    <a:solidFill>
                      <a:srgbClr val="C00000"/>
                    </a:solidFill>
                  </a:rPr>
                  <a:t>0,4=2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b="1" dirty="0">
                  <a:solidFill>
                    <a:srgbClr val="C00000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sz="2000" b="1" dirty="0">
                    <a:solidFill>
                      <a:srgbClr val="C00000"/>
                    </a:solidFill>
                  </a:rPr>
                  <a:t>=0,2 </a:t>
                </a:r>
                <a:r>
                  <a:rPr lang="en-US" sz="2000" i="1" dirty="0">
                    <a:solidFill>
                      <a:srgbClr val="C00000"/>
                    </a:solidFill>
                  </a:rPr>
                  <a:t>mol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835E401-3E21-451E-809A-222C866C2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9611" y="2822570"/>
                <a:ext cx="4684808" cy="1839863"/>
              </a:xfrm>
              <a:prstGeom prst="rect">
                <a:avLst/>
              </a:prstGeom>
              <a:blipFill>
                <a:blip r:embed="rId7"/>
                <a:stretch>
                  <a:fillRect b="-761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DF96D27-7029-4618-AF7E-C41CDE71E2CC}"/>
                  </a:ext>
                </a:extLst>
              </p:cNvPr>
              <p:cNvSpPr txBox="1"/>
              <p:nvPr/>
            </p:nvSpPr>
            <p:spPr>
              <a:xfrm>
                <a:off x="639192" y="5189478"/>
                <a:ext cx="6094520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𝝂</m:t>
                          </m:r>
                          <m:r>
                            <a:rPr lang="de-DE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l-GR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n-US" sz="32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l-GR" sz="3200" b="0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l-GR" sz="32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32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</m:t>
                          </m:r>
                          <m:r>
                            <a:rPr lang="en-US" sz="3200" b="0" i="0" baseline="-2500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r>
                            <a:rPr lang="en-US" sz="3200" b="0" i="0" baseline="-2500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m:rPr>
                          <m:sty m:val="p"/>
                        </m:rPr>
                        <a:rPr lang="en-US" sz="3200" b="0" i="0" baseline="-2500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</m:t>
                      </m:r>
                      <m:r>
                        <a:rPr lang="en-US" sz="3200" b="0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DF96D27-7029-4618-AF7E-C41CDE71E2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192" y="5189478"/>
                <a:ext cx="6094520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D6C1DCF-736A-41A6-8458-D4D9E75F3CB6}"/>
                  </a:ext>
                </a:extLst>
              </p:cNvPr>
              <p:cNvSpPr txBox="1"/>
              <p:nvPr/>
            </p:nvSpPr>
            <p:spPr>
              <a:xfrm>
                <a:off x="280639" y="6192033"/>
                <a:ext cx="11503983" cy="4042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𝑴</m:t>
                    </m:r>
                    <m:sSub>
                      <m:sSubPr>
                        <m:ctrlP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b>
                        <m:r>
                          <a:rPr lang="el-GR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𝝅𝝄𝝀𝝊𝝁𝜺𝝆𝝄</m:t>
                        </m:r>
                        <m:r>
                          <m:rPr>
                            <m:sty m:val="p"/>
                          </m:rPr>
                          <a:rPr lang="el-GR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ύ</m:t>
                        </m:r>
                        <m:r>
                          <a:rPr lang="el-GR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𝝇</m:t>
                        </m:r>
                      </m:sub>
                    </m:sSub>
                    <m:r>
                      <a:rPr lang="el-GR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𝝂</m:t>
                    </m:r>
                    <m:r>
                      <a:rPr lang="el-GR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l-GR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𝚳</m:t>
                    </m:r>
                    <m:sSub>
                      <m:sSubPr>
                        <m:ctrlPr>
                          <a:rPr lang="el-GR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𝚩</m:t>
                        </m:r>
                      </m:e>
                      <m:sub>
                        <m:r>
                          <a:rPr lang="el-GR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𝝁𝝄𝝂𝝄𝝁𝜺𝝆𝝄</m:t>
                        </m:r>
                        <m:r>
                          <m:rPr>
                            <m:sty m:val="p"/>
                          </m:rPr>
                          <a:rPr lang="el-GR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ύ</m:t>
                        </m:r>
                        <m:r>
                          <a:rPr lang="el-GR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𝝇</m:t>
                        </m:r>
                      </m:sub>
                    </m:sSub>
                    <m:r>
                      <a:rPr lang="el-GR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el-GR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𝟓𝟔𝟎𝟎𝟎</m:t>
                    </m:r>
                    <m:r>
                      <a:rPr lang="el-GR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l-GR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𝝂</m:t>
                    </m:r>
                    <m:r>
                      <a:rPr lang="el-GR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l-GR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l-GR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l-GR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  <m:r>
                          <a:rPr lang="el-GR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l-GR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  <m:r>
                          <a:rPr lang="el-GR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l-GR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l-GR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el-GR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𝟓𝟔𝟎𝟎𝟎</m:t>
                    </m:r>
                    <m:r>
                      <a:rPr lang="el-GR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l-GR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𝝂</m:t>
                    </m:r>
                    <m:r>
                      <a:rPr lang="el-GR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l-GR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𝟐𝟖</m:t>
                    </m:r>
                    <m:r>
                      <a:rPr lang="el-GR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el-GR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𝝂</m:t>
                    </m:r>
                    <m:r>
                      <a:rPr lang="el-GR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𝟓𝟔𝟎𝟎𝟎</m:t>
                        </m:r>
                      </m:num>
                      <m:den>
                        <m:r>
                          <a:rPr lang="el-GR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𝟐𝟖</m:t>
                        </m:r>
                      </m:den>
                    </m:f>
                  </m:oMath>
                </a14:m>
                <a:r>
                  <a:rPr lang="el-GR" b="1" dirty="0">
                    <a:solidFill>
                      <a:srgbClr val="C00000"/>
                    </a:solidFill>
                  </a:rPr>
                  <a:t>=&gt;ν=2000 μονομερή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D6C1DCF-736A-41A6-8458-D4D9E75F3C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639" y="6192033"/>
                <a:ext cx="11503983" cy="404278"/>
              </a:xfrm>
              <a:prstGeom prst="rect">
                <a:avLst/>
              </a:prstGeom>
              <a:blipFill>
                <a:blip r:embed="rId9"/>
                <a:stretch>
                  <a:fillRect l="-689" t="-1515" r="-371" b="-2121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385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  <p:bldP spid="9" grpId="0"/>
      <p:bldP spid="11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0">
            <a:extLst>
              <a:ext uri="{FF2B5EF4-FFF2-40B4-BE49-F238E27FC236}">
                <a16:creationId xmlns:a16="http://schemas.microsoft.com/office/drawing/2014/main" id="{91E35532-3CB5-43A8-A093-A9FDA02E3FA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74310" cy="189039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BAECC82-3339-4F33-B2C2-718D6B41424A}"/>
                  </a:ext>
                </a:extLst>
              </p:cNvPr>
              <p:cNvSpPr txBox="1"/>
              <p:nvPr/>
            </p:nvSpPr>
            <p:spPr>
              <a:xfrm>
                <a:off x="416700" y="2811386"/>
                <a:ext cx="40558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𝟐𝐂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BAECC82-3339-4F33-B2C2-718D6B4142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00" y="2811386"/>
                <a:ext cx="4055854" cy="369332"/>
              </a:xfrm>
              <a:prstGeom prst="rect">
                <a:avLst/>
              </a:prstGeom>
              <a:blipFill>
                <a:blip r:embed="rId3"/>
                <a:stretch>
                  <a:fillRect l="-1201" r="-1351" b="-1475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2923523-D66C-46D3-857D-DC6D900C61EF}"/>
                  </a:ext>
                </a:extLst>
              </p:cNvPr>
              <p:cNvSpPr txBox="1"/>
              <p:nvPr/>
            </p:nvSpPr>
            <p:spPr>
              <a:xfrm>
                <a:off x="365404" y="4512470"/>
                <a:ext cx="40558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𝟑𝐂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2923523-D66C-46D3-857D-DC6D900C61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404" y="4512470"/>
                <a:ext cx="4055854" cy="369332"/>
              </a:xfrm>
              <a:prstGeom prst="rect">
                <a:avLst/>
              </a:prstGeom>
              <a:blipFill>
                <a:blip r:embed="rId4"/>
                <a:stretch>
                  <a:fillRect l="-1353" r="-1353" b="-1475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9">
            <a:extLst>
              <a:ext uri="{FF2B5EF4-FFF2-40B4-BE49-F238E27FC236}">
                <a16:creationId xmlns:a16="http://schemas.microsoft.com/office/drawing/2014/main" id="{0F920FCA-F3D3-4736-86A3-DD96260828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795553"/>
              </p:ext>
            </p:extLst>
          </p:nvPr>
        </p:nvGraphicFramePr>
        <p:xfrm>
          <a:off x="365404" y="3446047"/>
          <a:ext cx="4295260" cy="7416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83075">
                  <a:extLst>
                    <a:ext uri="{9D8B030D-6E8A-4147-A177-3AD203B41FA5}">
                      <a16:colId xmlns:a16="http://schemas.microsoft.com/office/drawing/2014/main" val="300997211"/>
                    </a:ext>
                  </a:extLst>
                </a:gridCol>
                <a:gridCol w="1136342">
                  <a:extLst>
                    <a:ext uri="{9D8B030D-6E8A-4147-A177-3AD203B41FA5}">
                      <a16:colId xmlns:a16="http://schemas.microsoft.com/office/drawing/2014/main" val="4200691204"/>
                    </a:ext>
                  </a:extLst>
                </a:gridCol>
                <a:gridCol w="1180730">
                  <a:extLst>
                    <a:ext uri="{9D8B030D-6E8A-4147-A177-3AD203B41FA5}">
                      <a16:colId xmlns:a16="http://schemas.microsoft.com/office/drawing/2014/main" val="3368476783"/>
                    </a:ext>
                  </a:extLst>
                </a:gridCol>
                <a:gridCol w="895113">
                  <a:extLst>
                    <a:ext uri="{9D8B030D-6E8A-4147-A177-3AD203B41FA5}">
                      <a16:colId xmlns:a16="http://schemas.microsoft.com/office/drawing/2014/main" val="1503273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de-DE" i="1" dirty="0">
                          <a:solidFill>
                            <a:srgbClr val="C00000"/>
                          </a:solidFill>
                        </a:rPr>
                        <a:t>ml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3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 ml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2 ml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2 ml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1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5 ml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z=;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X=;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762137"/>
                  </a:ext>
                </a:extLst>
              </a:tr>
            </a:tbl>
          </a:graphicData>
        </a:graphic>
      </p:graphicFrame>
      <p:graphicFrame>
        <p:nvGraphicFramePr>
          <p:cNvPr id="6" name="Table 9">
            <a:extLst>
              <a:ext uri="{FF2B5EF4-FFF2-40B4-BE49-F238E27FC236}">
                <a16:creationId xmlns:a16="http://schemas.microsoft.com/office/drawing/2014/main" id="{C4CD2A7B-9A9C-49FC-B1B7-5EB8FDC3D6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696403"/>
              </p:ext>
            </p:extLst>
          </p:nvPr>
        </p:nvGraphicFramePr>
        <p:xfrm>
          <a:off x="365404" y="5415475"/>
          <a:ext cx="4295260" cy="7416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83075">
                  <a:extLst>
                    <a:ext uri="{9D8B030D-6E8A-4147-A177-3AD203B41FA5}">
                      <a16:colId xmlns:a16="http://schemas.microsoft.com/office/drawing/2014/main" val="300997211"/>
                    </a:ext>
                  </a:extLst>
                </a:gridCol>
                <a:gridCol w="1136342">
                  <a:extLst>
                    <a:ext uri="{9D8B030D-6E8A-4147-A177-3AD203B41FA5}">
                      <a16:colId xmlns:a16="http://schemas.microsoft.com/office/drawing/2014/main" val="4200691204"/>
                    </a:ext>
                  </a:extLst>
                </a:gridCol>
                <a:gridCol w="1180730">
                  <a:extLst>
                    <a:ext uri="{9D8B030D-6E8A-4147-A177-3AD203B41FA5}">
                      <a16:colId xmlns:a16="http://schemas.microsoft.com/office/drawing/2014/main" val="3368476783"/>
                    </a:ext>
                  </a:extLst>
                </a:gridCol>
                <a:gridCol w="895113">
                  <a:extLst>
                    <a:ext uri="{9D8B030D-6E8A-4147-A177-3AD203B41FA5}">
                      <a16:colId xmlns:a16="http://schemas.microsoft.com/office/drawing/2014/main" val="1503273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de-DE" i="1" dirty="0">
                          <a:solidFill>
                            <a:srgbClr val="C00000"/>
                          </a:solidFill>
                        </a:rPr>
                        <a:t>ml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5 ml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3 ml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4 ml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1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y ml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ω=;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3y ml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76213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45B4719-4777-4686-B956-6F229971280E}"/>
                  </a:ext>
                </a:extLst>
              </p:cNvPr>
              <p:cNvSpPr txBox="1"/>
              <p:nvPr/>
            </p:nvSpPr>
            <p:spPr>
              <a:xfrm>
                <a:off x="5608600" y="2838548"/>
                <a:ext cx="1721240" cy="4476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i="1" dirty="0">
                    <a:solidFill>
                      <a:srgbClr val="C00000"/>
                    </a:solidFill>
                  </a:rPr>
                  <a:t>ml</a:t>
                </a:r>
                <a:endParaRPr lang="el-GR" sz="20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45B4719-4777-4686-B956-6F22997128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8600" y="2838548"/>
                <a:ext cx="1721240" cy="447687"/>
              </a:xfrm>
              <a:prstGeom prst="rect">
                <a:avLst/>
              </a:prstGeom>
              <a:blipFill>
                <a:blip r:embed="rId5"/>
                <a:stretch>
                  <a:fillRect r="-8511" b="-2054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7837380-EC8B-4846-A20C-9D1128B0DE54}"/>
                  </a:ext>
                </a:extLst>
              </p:cNvPr>
              <p:cNvSpPr txBox="1"/>
              <p:nvPr/>
            </p:nvSpPr>
            <p:spPr>
              <a:xfrm>
                <a:off x="5179751" y="3613680"/>
                <a:ext cx="3210623" cy="12575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𝑪𝑶</m:t>
                              </m:r>
                            </m:e>
                            <m:sub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𝝄𝝀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𝑪𝑶</m:t>
                              </m:r>
                            </m:e>
                            <m:sub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𝑪𝑶</m:t>
                              </m:r>
                            </m:e>
                            <m:sub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2000" b="1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:r>
                  <a:rPr lang="en-US" sz="2000" b="1" dirty="0">
                    <a:solidFill>
                      <a:srgbClr val="C00000"/>
                    </a:solidFill>
                  </a:rPr>
                  <a:t>55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endParaRPr lang="en-US" sz="2000" b="1" dirty="0">
                  <a:solidFill>
                    <a:srgbClr val="C00000"/>
                  </a:solidFill>
                </a:endParaRPr>
              </a:p>
              <a:p>
                <a:pPr algn="ctr"/>
                <a:r>
                  <a:rPr lang="en-US" sz="2000" b="1" dirty="0">
                    <a:solidFill>
                      <a:srgbClr val="C00000"/>
                    </a:solidFill>
                  </a:rPr>
                  <a:t>45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endParaRPr lang="en-US" sz="2000" b="1" dirty="0">
                  <a:solidFill>
                    <a:srgbClr val="C00000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sz="2000" b="1" dirty="0">
                    <a:solidFill>
                      <a:srgbClr val="C00000"/>
                    </a:solidFill>
                  </a:rPr>
                  <a:t>=15 </a:t>
                </a:r>
                <a:r>
                  <a:rPr lang="en-US" sz="2000" i="1" dirty="0">
                    <a:solidFill>
                      <a:srgbClr val="C00000"/>
                    </a:solidFill>
                  </a:rPr>
                  <a:t>ml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7837380-EC8B-4846-A20C-9D1128B0DE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9751" y="3613680"/>
                <a:ext cx="3210623" cy="1257524"/>
              </a:xfrm>
              <a:prstGeom prst="rect">
                <a:avLst/>
              </a:prstGeom>
              <a:blipFill>
                <a:blip r:embed="rId6"/>
                <a:stretch>
                  <a:fillRect l="-380" b="-1116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02DCECB-9876-47B3-B0F3-AE9F4A37DCAC}"/>
                  </a:ext>
                </a:extLst>
              </p:cNvPr>
              <p:cNvSpPr txBox="1"/>
              <p:nvPr/>
            </p:nvSpPr>
            <p:spPr>
              <a:xfrm>
                <a:off x="8684902" y="3613275"/>
                <a:ext cx="2962606" cy="13367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</m:e>
                            <m:sub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𝝄𝝀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</m:e>
                            <m:sub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</m:e>
                            <m:sub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2000" b="1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</m:e>
                            <m:sub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𝝄𝝀</m:t>
                          </m:r>
                        </m:sub>
                      </m:sSub>
                      <m:r>
                        <a:rPr lang="el-GR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𝝎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sz="2000" b="1" dirty="0">
                  <a:solidFill>
                    <a:srgbClr val="C00000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</m:e>
                            <m:sub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𝝄𝝀</m:t>
                          </m:r>
                        </m:sub>
                      </m:sSub>
                      <m:r>
                        <a:rPr lang="el-GR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𝟏𝟓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sz="2000" b="1" dirty="0">
                  <a:solidFill>
                    <a:srgbClr val="C00000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sSub>
                          <m:sSubPr>
                            <m:ctrlPr>
                              <a:rPr lang="en-US" sz="2000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𝑶</m:t>
                            </m:r>
                          </m:e>
                          <m:sub>
                            <m:r>
                              <a:rPr lang="en-US" sz="2000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l-GR" sz="2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𝝄𝝀</m:t>
                        </m:r>
                      </m:sub>
                    </m:sSub>
                  </m:oMath>
                </a14:m>
                <a:r>
                  <a:rPr lang="en-US" sz="2000" b="1" dirty="0">
                    <a:solidFill>
                      <a:srgbClr val="C00000"/>
                    </a:solidFill>
                  </a:rPr>
                  <a:t>=</a:t>
                </a:r>
                <a:r>
                  <a:rPr lang="el-GR" sz="2000" b="1" dirty="0">
                    <a:solidFill>
                      <a:srgbClr val="C00000"/>
                    </a:solidFill>
                  </a:rPr>
                  <a:t>90</a:t>
                </a:r>
                <a:r>
                  <a:rPr lang="en-US" sz="2000" b="1" dirty="0">
                    <a:solidFill>
                      <a:srgbClr val="C00000"/>
                    </a:solidFill>
                  </a:rPr>
                  <a:t> </a:t>
                </a:r>
                <a:r>
                  <a:rPr lang="en-US" sz="2000" i="1" dirty="0">
                    <a:solidFill>
                      <a:srgbClr val="C00000"/>
                    </a:solidFill>
                  </a:rPr>
                  <a:t>ml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02DCECB-9876-47B3-B0F3-AE9F4A37DC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4902" y="3613275"/>
                <a:ext cx="2962606" cy="1336776"/>
              </a:xfrm>
              <a:prstGeom prst="rect">
                <a:avLst/>
              </a:prstGeom>
              <a:blipFill>
                <a:blip r:embed="rId7"/>
                <a:stretch>
                  <a:fillRect l="-1646" r="-1029" b="-867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5B42C06-98EE-4B27-81CE-09575A58FF54}"/>
                  </a:ext>
                </a:extLst>
              </p:cNvPr>
              <p:cNvSpPr txBox="1"/>
              <p:nvPr/>
            </p:nvSpPr>
            <p:spPr>
              <a:xfrm>
                <a:off x="5431896" y="5286470"/>
                <a:ext cx="650601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𝚺𝛆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𝒍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𝛂𝛕𝛍𝛐𝛔𝛗𝛂𝛊𝛒𝛊𝛋𝛐</m:t>
                      </m:r>
                      <m:r>
                        <m:rPr>
                          <m:sty m:val="p"/>
                        </m:rP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ύ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𝛂𝛆𝛒𝛂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𝛑𝛆𝛒𝛊𝛆𝛘𝛐𝛎𝛕𝛂𝛊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𝟐𝟎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𝒎𝒍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𝚶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de-DE" sz="2000" b="1" dirty="0">
                  <a:solidFill>
                    <a:srgbClr val="C00000"/>
                  </a:solidFill>
                </a:endParaRPr>
              </a:p>
              <a:p>
                <a:pPr algn="just"/>
                <a:r>
                  <a:rPr lang="en-US" sz="2000" b="1" dirty="0">
                    <a:solidFill>
                      <a:srgbClr val="C00000"/>
                    </a:solidFill>
                  </a:rPr>
                  <a:t>  </a:t>
                </a:r>
                <a:r>
                  <a:rPr lang="el-GR" sz="2000" b="1" dirty="0">
                    <a:solidFill>
                      <a:srgbClr val="C00000"/>
                    </a:solidFill>
                  </a:rPr>
                  <a:t> Σε </a:t>
                </a:r>
                <a:r>
                  <a:rPr lang="de-DE" sz="2000" b="1" i="1" dirty="0">
                    <a:solidFill>
                      <a:srgbClr val="C00000"/>
                    </a:solidFill>
                  </a:rPr>
                  <a:t>x</a:t>
                </a:r>
                <a:r>
                  <a:rPr lang="en-US" sz="2000" b="1" i="1" dirty="0">
                    <a:solidFill>
                      <a:srgbClr val="C00000"/>
                    </a:solidFill>
                  </a:rPr>
                  <a:t>=;</a:t>
                </a:r>
                <a:r>
                  <a:rPr lang="el-GR" sz="2000" b="1" i="1" dirty="0">
                    <a:solidFill>
                      <a:srgbClr val="C00000"/>
                    </a:solidFill>
                  </a:rPr>
                  <a:t> </a:t>
                </a:r>
                <a:r>
                  <a:rPr lang="de-DE" sz="2000" b="1" i="1" dirty="0">
                    <a:solidFill>
                      <a:srgbClr val="C00000"/>
                    </a:solidFill>
                  </a:rPr>
                  <a:t>m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𝒍</m:t>
                    </m:r>
                    <m:r>
                      <a:rPr lang="de-DE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𝛂𝛕𝛍𝛐𝛔𝛗𝛂𝛊𝛒𝛊𝛋𝛐</m:t>
                    </m:r>
                    <m:r>
                      <m:rPr>
                        <m:sty m:val="p"/>
                      </m:rP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ύ</m:t>
                    </m:r>
                    <m: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𝛂𝛆𝛒𝛂</m:t>
                    </m:r>
                    <m: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𝛑𝛆𝛒𝛊𝛆𝛘𝛐𝛎𝛕𝛂𝛊</m:t>
                    </m:r>
                    <m: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𝟗</m:t>
                    </m:r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𝒎𝒍</m:t>
                    </m:r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𝚶</m:t>
                        </m:r>
                      </m:e>
                      <m:sub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el-GR" sz="2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5B42C06-98EE-4B27-81CE-09575A58FF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1896" y="5286470"/>
                <a:ext cx="6506012" cy="615553"/>
              </a:xfrm>
              <a:prstGeom prst="rect">
                <a:avLst/>
              </a:prstGeom>
              <a:blipFill>
                <a:blip r:embed="rId8"/>
                <a:stretch>
                  <a:fillRect l="-375" t="-1980" r="-281" b="-247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555F674-0303-4DAE-A2BA-C8C7F1B40355}"/>
                  </a:ext>
                </a:extLst>
              </p:cNvPr>
              <p:cNvSpPr txBox="1"/>
              <p:nvPr/>
            </p:nvSpPr>
            <p:spPr>
              <a:xfrm>
                <a:off x="7830720" y="6036960"/>
                <a:ext cx="2410916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𝟗𝟎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</m:num>
                        <m:den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𝟒𝟓𝟎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555F674-0303-4DAE-A2BA-C8C7F1B403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0720" y="6036960"/>
                <a:ext cx="2410916" cy="5203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3084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  <p:bldP spid="9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1">
            <a:extLst>
              <a:ext uri="{FF2B5EF4-FFF2-40B4-BE49-F238E27FC236}">
                <a16:creationId xmlns:a16="http://schemas.microsoft.com/office/drawing/2014/main" id="{740195C3-5819-4F23-B1E9-00BCE2A8F04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74310" cy="243840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873306-622F-42FC-8C93-2708FB4AAEDA}"/>
                  </a:ext>
                </a:extLst>
              </p:cNvPr>
              <p:cNvSpPr txBox="1"/>
              <p:nvPr/>
            </p:nvSpPr>
            <p:spPr>
              <a:xfrm>
                <a:off x="5980200" y="276331"/>
                <a:ext cx="3981796" cy="5279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sSub>
                          <m:sSubPr>
                            <m:ctrlPr>
                              <a:rPr lang="en-US" sz="2000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en-US" sz="2000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2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𝑶</m:t>
                        </m:r>
                      </m:sub>
                    </m:sSub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num>
                      <m:den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𝑴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  <m:sSub>
                              <m:sSubPr>
                                <m:ctrlPr>
                                  <a:rPr lang="en-US" sz="2000" b="1" i="1" dirty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dirty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𝑯</m:t>
                                </m:r>
                              </m:e>
                              <m:sub>
                                <m:r>
                                  <a:rPr lang="en-US" sz="2000" b="1" i="1" dirty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  <m:r>
                              <a:rPr lang="en-US" sz="20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𝑶</m:t>
                            </m:r>
                          </m:sub>
                        </m:sSub>
                      </m:den>
                    </m:f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𝟏𝟔</m:t>
                        </m:r>
                      </m:den>
                    </m:f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</m:den>
                    </m:f>
                  </m:oMath>
                </a14:m>
                <a:r>
                  <a:rPr lang="en-US" sz="2000" b="1" dirty="0">
                    <a:solidFill>
                      <a:srgbClr val="C00000"/>
                    </a:solidFill>
                  </a:rPr>
                  <a:t>=0,4 mol</a:t>
                </a:r>
                <a:endParaRPr lang="el-GR" sz="2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873306-622F-42FC-8C93-2708FB4AAE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0200" y="276331"/>
                <a:ext cx="3981796" cy="527965"/>
              </a:xfrm>
              <a:prstGeom prst="rect">
                <a:avLst/>
              </a:prstGeom>
              <a:blipFill>
                <a:blip r:embed="rId3"/>
                <a:stretch>
                  <a:fillRect t="-1149" r="-3063" b="-114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2499AC6-4EC6-489A-B557-9A3A11246B53}"/>
                  </a:ext>
                </a:extLst>
              </p:cNvPr>
              <p:cNvSpPr txBox="1"/>
              <p:nvPr/>
            </p:nvSpPr>
            <p:spPr>
              <a:xfrm>
                <a:off x="5849312" y="1116047"/>
                <a:ext cx="372409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𝐂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2499AC6-4EC6-489A-B557-9A3A11246B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9312" y="1116047"/>
                <a:ext cx="3724096" cy="369332"/>
              </a:xfrm>
              <a:prstGeom prst="rect">
                <a:avLst/>
              </a:prstGeom>
              <a:blipFill>
                <a:blip r:embed="rId4"/>
                <a:stretch>
                  <a:fillRect l="-1639" r="-1639" b="-1475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9">
            <a:extLst>
              <a:ext uri="{FF2B5EF4-FFF2-40B4-BE49-F238E27FC236}">
                <a16:creationId xmlns:a16="http://schemas.microsoft.com/office/drawing/2014/main" id="{9B3BC896-6FB5-442E-B686-08993A6015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492375"/>
              </p:ext>
            </p:extLst>
          </p:nvPr>
        </p:nvGraphicFramePr>
        <p:xfrm>
          <a:off x="5823468" y="1876950"/>
          <a:ext cx="4295260" cy="7416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83075">
                  <a:extLst>
                    <a:ext uri="{9D8B030D-6E8A-4147-A177-3AD203B41FA5}">
                      <a16:colId xmlns:a16="http://schemas.microsoft.com/office/drawing/2014/main" val="300997211"/>
                    </a:ext>
                  </a:extLst>
                </a:gridCol>
                <a:gridCol w="1136342">
                  <a:extLst>
                    <a:ext uri="{9D8B030D-6E8A-4147-A177-3AD203B41FA5}">
                      <a16:colId xmlns:a16="http://schemas.microsoft.com/office/drawing/2014/main" val="4200691204"/>
                    </a:ext>
                  </a:extLst>
                </a:gridCol>
                <a:gridCol w="1180730">
                  <a:extLst>
                    <a:ext uri="{9D8B030D-6E8A-4147-A177-3AD203B41FA5}">
                      <a16:colId xmlns:a16="http://schemas.microsoft.com/office/drawing/2014/main" val="3368476783"/>
                    </a:ext>
                  </a:extLst>
                </a:gridCol>
                <a:gridCol w="895113">
                  <a:extLst>
                    <a:ext uri="{9D8B030D-6E8A-4147-A177-3AD203B41FA5}">
                      <a16:colId xmlns:a16="http://schemas.microsoft.com/office/drawing/2014/main" val="1503273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de-DE" i="1" dirty="0" err="1">
                          <a:solidFill>
                            <a:srgbClr val="C00000"/>
                          </a:solidFill>
                        </a:rPr>
                        <a:t>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2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1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2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1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x=;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i="1" dirty="0">
                          <a:solidFill>
                            <a:srgbClr val="C00000"/>
                          </a:solidFill>
                        </a:rPr>
                        <a:t>y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=;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0,4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76213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4E85EAF-6DD9-475B-89C6-C78624C90EE7}"/>
                  </a:ext>
                </a:extLst>
              </p:cNvPr>
              <p:cNvSpPr txBox="1"/>
              <p:nvPr/>
            </p:nvSpPr>
            <p:spPr>
              <a:xfrm>
                <a:off x="6994176" y="2915508"/>
                <a:ext cx="230351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𝒎𝒐𝒍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4E85EAF-6DD9-475B-89C6-C78624C90E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4176" y="2915508"/>
                <a:ext cx="2303516" cy="5186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AE056-608E-4600-927E-646C0669D7B8}"/>
                  </a:ext>
                </a:extLst>
              </p:cNvPr>
              <p:cNvSpPr txBox="1"/>
              <p:nvPr/>
            </p:nvSpPr>
            <p:spPr>
              <a:xfrm>
                <a:off x="4771147" y="3630615"/>
                <a:ext cx="7051418" cy="6087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𝑪𝑯</m:t>
                              </m:r>
                            </m:e>
                            <m:sub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b>
                          </m:sSub>
                        </m:sub>
                      </m:sSub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𝟐𝟐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𝑪𝑯</m:t>
                              </m:r>
                            </m:e>
                            <m:sub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b>
                          </m:sSub>
                        </m:sub>
                      </m:sSub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𝒍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𝟒𝟖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𝑳</m:t>
                      </m:r>
                    </m:oMath>
                  </m:oMathPara>
                </a14:m>
                <a:endParaRPr lang="el-GR" sz="2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6EAE056-608E-4600-927E-646C0669D7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1147" y="3630615"/>
                <a:ext cx="7051418" cy="60875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BF62E7AE-7B2B-40C5-BFC6-F3BB200B87E7}"/>
              </a:ext>
            </a:extLst>
          </p:cNvPr>
          <p:cNvSpPr txBox="1"/>
          <p:nvPr/>
        </p:nvSpPr>
        <p:spPr>
          <a:xfrm>
            <a:off x="6791418" y="4489007"/>
            <a:ext cx="3462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rgbClr val="C00000"/>
                </a:solidFill>
              </a:rPr>
              <a:t>Άρα 4,48 </a:t>
            </a:r>
            <a:r>
              <a:rPr lang="en-US" sz="2000" b="1" dirty="0">
                <a:solidFill>
                  <a:srgbClr val="C00000"/>
                </a:solidFill>
              </a:rPr>
              <a:t>L CH</a:t>
            </a:r>
            <a:r>
              <a:rPr lang="en-US" sz="2000" b="1" baseline="-25000" dirty="0">
                <a:solidFill>
                  <a:srgbClr val="C00000"/>
                </a:solidFill>
              </a:rPr>
              <a:t>4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l-GR" sz="2000" b="1" dirty="0">
                <a:solidFill>
                  <a:srgbClr val="C00000"/>
                </a:solidFill>
              </a:rPr>
              <a:t>και 1,12 </a:t>
            </a:r>
            <a:r>
              <a:rPr lang="de-DE" sz="2000" b="1" dirty="0">
                <a:solidFill>
                  <a:srgbClr val="C00000"/>
                </a:solidFill>
              </a:rPr>
              <a:t>L CO</a:t>
            </a:r>
            <a:r>
              <a:rPr lang="de-DE" sz="2000" b="1" baseline="-25000" dirty="0">
                <a:solidFill>
                  <a:srgbClr val="C00000"/>
                </a:solidFill>
              </a:rPr>
              <a:t>2</a:t>
            </a:r>
            <a:endParaRPr lang="el-GR" sz="2000" b="1" baseline="-250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1C755B3-2EDC-4CF8-BB40-C70C6FF55B89}"/>
                  </a:ext>
                </a:extLst>
              </p:cNvPr>
              <p:cNvSpPr txBox="1"/>
              <p:nvPr/>
            </p:nvSpPr>
            <p:spPr>
              <a:xfrm>
                <a:off x="541589" y="4439009"/>
                <a:ext cx="2502223" cy="5317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b="1" dirty="0">
                    <a:solidFill>
                      <a:srgbClr val="C00000"/>
                    </a:solidFill>
                  </a:rPr>
                  <a:t>y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𝒎𝒐𝒍</m:t>
                    </m:r>
                  </m:oMath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1C755B3-2EDC-4CF8-BB40-C70C6FF55B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589" y="4439009"/>
                <a:ext cx="2502223" cy="531749"/>
              </a:xfrm>
              <a:prstGeom prst="rect">
                <a:avLst/>
              </a:prstGeom>
              <a:blipFill>
                <a:blip r:embed="rId7"/>
                <a:stretch>
                  <a:fillRect l="-7561" t="-1149" b="-206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AC23E2F-955C-4C1C-9CF0-897E0B11A8B6}"/>
                  </a:ext>
                </a:extLst>
              </p:cNvPr>
              <p:cNvSpPr txBox="1"/>
              <p:nvPr/>
            </p:nvSpPr>
            <p:spPr>
              <a:xfrm>
                <a:off x="342668" y="5157642"/>
                <a:ext cx="6798143" cy="6087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</m:e>
                            <m:sub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sub>
                      </m:sSub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𝟐𝟐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</m:e>
                            <m:sub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sub>
                      </m:sSub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𝒍</m:t>
                      </m:r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𝟗𝟔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𝑳</m:t>
                      </m:r>
                    </m:oMath>
                  </m:oMathPara>
                </a14:m>
                <a:endParaRPr lang="el-GR" sz="2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AC23E2F-955C-4C1C-9CF0-897E0B11A8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668" y="5157642"/>
                <a:ext cx="6798143" cy="60875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ADB80AA-2933-4049-B29E-35845F37EA5A}"/>
                  </a:ext>
                </a:extLst>
              </p:cNvPr>
              <p:cNvSpPr txBox="1"/>
              <p:nvPr/>
            </p:nvSpPr>
            <p:spPr>
              <a:xfrm>
                <a:off x="2123886" y="5951389"/>
                <a:ext cx="677159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𝚺𝛆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𝑳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𝛂𝛕𝛍𝛐𝛔𝛗𝛂𝛊𝛒𝛊𝛋𝛐</m:t>
                      </m:r>
                      <m:r>
                        <m:rPr>
                          <m:sty m:val="p"/>
                        </m:rP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ύ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𝛂𝛆𝛒𝛂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𝛑𝛆𝛒𝛊𝛆𝛘𝛐𝛎𝛕𝛂𝛊</m:t>
                      </m:r>
                      <m:r>
                        <a:rPr lang="el-GR" sz="20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𝟐𝟎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𝑳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𝚶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de-DE" sz="2000" b="1" dirty="0">
                  <a:solidFill>
                    <a:srgbClr val="C00000"/>
                  </a:solidFill>
                </a:endParaRPr>
              </a:p>
              <a:p>
                <a:pPr algn="just"/>
                <a:r>
                  <a:rPr lang="en-US" sz="2000" b="1" dirty="0">
                    <a:solidFill>
                      <a:srgbClr val="C00000"/>
                    </a:solidFill>
                  </a:rPr>
                  <a:t>  </a:t>
                </a:r>
                <a:r>
                  <a:rPr lang="el-GR" sz="2000" b="1" dirty="0">
                    <a:solidFill>
                      <a:srgbClr val="C00000"/>
                    </a:solidFill>
                  </a:rPr>
                  <a:t> Σε </a:t>
                </a:r>
                <a:r>
                  <a:rPr lang="de-DE" sz="2000" b="1" i="1" dirty="0">
                    <a:solidFill>
                      <a:srgbClr val="C00000"/>
                    </a:solidFill>
                  </a:rPr>
                  <a:t>x</a:t>
                </a:r>
                <a:r>
                  <a:rPr lang="en-US" sz="2000" b="1" i="1" dirty="0">
                    <a:solidFill>
                      <a:srgbClr val="C00000"/>
                    </a:solidFill>
                  </a:rPr>
                  <a:t>=;</a:t>
                </a:r>
                <a:r>
                  <a:rPr lang="el-GR" sz="2000" b="1" i="1" dirty="0">
                    <a:solidFill>
                      <a:srgbClr val="C00000"/>
                    </a:solidFill>
                  </a:rPr>
                  <a:t> </a:t>
                </a:r>
                <a:r>
                  <a:rPr lang="de-DE" sz="2000" b="1" i="1" dirty="0">
                    <a:solidFill>
                      <a:srgbClr val="C00000"/>
                    </a:solidFill>
                  </a:rPr>
                  <a:t>L</a:t>
                </a:r>
                <a14:m>
                  <m:oMath xmlns:m="http://schemas.openxmlformats.org/officeDocument/2006/math">
                    <m:r>
                      <a:rPr lang="de-DE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𝛂𝛕𝛍𝛐𝛔𝛗𝛂𝛊𝛒𝛊𝛋𝛐</m:t>
                    </m:r>
                    <m:r>
                      <m:rPr>
                        <m:sty m:val="p"/>
                      </m:rP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ύ</m:t>
                    </m:r>
                    <m: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𝛂𝛆𝛒𝛂</m:t>
                    </m:r>
                    <m: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𝛑𝛆𝛒𝛊𝛆𝛘𝛐𝛎𝛕𝛂𝛊</m:t>
                    </m:r>
                    <m:r>
                      <a:rPr lang="el-GR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𝟗𝟔</m:t>
                    </m:r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𝑳</m:t>
                    </m:r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𝚶</m:t>
                        </m:r>
                      </m:e>
                      <m:sub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el-GR" sz="2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ADB80AA-2933-4049-B29E-35845F37EA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886" y="5951389"/>
                <a:ext cx="6771597" cy="615553"/>
              </a:xfrm>
              <a:prstGeom prst="rect">
                <a:avLst/>
              </a:prstGeom>
              <a:blipFill>
                <a:blip r:embed="rId9"/>
                <a:stretch>
                  <a:fillRect t="-1980" b="-247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D119B49-2D35-4403-A1CF-AAE48CE25D9B}"/>
                  </a:ext>
                </a:extLst>
              </p:cNvPr>
              <p:cNvSpPr txBox="1"/>
              <p:nvPr/>
            </p:nvSpPr>
            <p:spPr>
              <a:xfrm>
                <a:off x="9048251" y="5998965"/>
                <a:ext cx="2551981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𝟗𝟔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</m:num>
                        <m:den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𝑳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D119B49-2D35-4403-A1CF-AAE48CE25D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8251" y="5998965"/>
                <a:ext cx="2551981" cy="5203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6389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  <p:bldP spid="11" grpId="0"/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2">
            <a:extLst>
              <a:ext uri="{FF2B5EF4-FFF2-40B4-BE49-F238E27FC236}">
                <a16:creationId xmlns:a16="http://schemas.microsoft.com/office/drawing/2014/main" id="{0B850368-36BD-4259-BF61-C35979CC565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89980" cy="284988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FCF972E-E277-41F1-94E2-CD9E6F360DE9}"/>
                  </a:ext>
                </a:extLst>
              </p:cNvPr>
              <p:cNvSpPr txBox="1"/>
              <p:nvPr/>
            </p:nvSpPr>
            <p:spPr>
              <a:xfrm>
                <a:off x="5783497" y="183106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𝚨𝛌𝛋</m:t>
                      </m:r>
                      <m:r>
                        <a:rPr lang="el-GR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𝜺𝝂𝜾𝝄</m:t>
                      </m:r>
                      <m:r>
                        <a:rPr lang="el-GR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b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𝚨</m:t>
                      </m:r>
                      <m:r>
                        <a:rPr lang="el-GR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sSub>
                        <m:sSubPr>
                          <m:ctrlPr>
                            <a:rPr lang="el-GR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FCF972E-E277-41F1-94E2-CD9E6F360D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3497" y="183106"/>
                <a:ext cx="609600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9">
            <a:extLst>
              <a:ext uri="{FF2B5EF4-FFF2-40B4-BE49-F238E27FC236}">
                <a16:creationId xmlns:a16="http://schemas.microsoft.com/office/drawing/2014/main" id="{D88D6C10-DE99-416A-B107-ABD38411F1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944397"/>
              </p:ext>
            </p:extLst>
          </p:nvPr>
        </p:nvGraphicFramePr>
        <p:xfrm>
          <a:off x="6768102" y="2042912"/>
          <a:ext cx="4295260" cy="7416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83075">
                  <a:extLst>
                    <a:ext uri="{9D8B030D-6E8A-4147-A177-3AD203B41FA5}">
                      <a16:colId xmlns:a16="http://schemas.microsoft.com/office/drawing/2014/main" val="300997211"/>
                    </a:ext>
                  </a:extLst>
                </a:gridCol>
                <a:gridCol w="1136342">
                  <a:extLst>
                    <a:ext uri="{9D8B030D-6E8A-4147-A177-3AD203B41FA5}">
                      <a16:colId xmlns:a16="http://schemas.microsoft.com/office/drawing/2014/main" val="4200691204"/>
                    </a:ext>
                  </a:extLst>
                </a:gridCol>
                <a:gridCol w="1180730">
                  <a:extLst>
                    <a:ext uri="{9D8B030D-6E8A-4147-A177-3AD203B41FA5}">
                      <a16:colId xmlns:a16="http://schemas.microsoft.com/office/drawing/2014/main" val="3368476783"/>
                    </a:ext>
                  </a:extLst>
                </a:gridCol>
                <a:gridCol w="895113">
                  <a:extLst>
                    <a:ext uri="{9D8B030D-6E8A-4147-A177-3AD203B41FA5}">
                      <a16:colId xmlns:a16="http://schemas.microsoft.com/office/drawing/2014/main" val="1503273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de-DE" i="1" dirty="0" err="1">
                          <a:solidFill>
                            <a:srgbClr val="C00000"/>
                          </a:solidFill>
                        </a:rPr>
                        <a:t>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6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1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0,2 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X=;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76213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EE13377-3091-4BC4-8198-CAE161825ABC}"/>
                  </a:ext>
                </a:extLst>
              </p:cNvPr>
              <p:cNvSpPr txBox="1"/>
              <p:nvPr/>
            </p:nvSpPr>
            <p:spPr>
              <a:xfrm>
                <a:off x="6427967" y="719460"/>
                <a:ext cx="5213543" cy="6011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</m:sub>
                          </m:sSub>
                        </m:sub>
                      </m:sSub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𝟖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𝟓𝟔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𝒎𝒐𝒍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EE13377-3091-4BC4-8198-CAE161825A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7967" y="719460"/>
                <a:ext cx="5213543" cy="6011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C5E44FF-C9AB-4ABF-A09C-85622EC7848F}"/>
                  </a:ext>
                </a:extLst>
              </p:cNvPr>
              <p:cNvSpPr txBox="1"/>
              <p:nvPr/>
            </p:nvSpPr>
            <p:spPr>
              <a:xfrm>
                <a:off x="7882980" y="3064253"/>
                <a:ext cx="230351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𝒎𝒐𝒍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C5E44FF-C9AB-4ABF-A09C-85622EC784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2980" y="3064253"/>
                <a:ext cx="2303516" cy="5186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6414D11-1090-42DC-A7CB-E01DDFAD2695}"/>
                  </a:ext>
                </a:extLst>
              </p:cNvPr>
              <p:cNvSpPr txBox="1"/>
              <p:nvPr/>
            </p:nvSpPr>
            <p:spPr>
              <a:xfrm>
                <a:off x="672102" y="3191086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𝚨𝛌𝛋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𝜶𝝂𝜾𝝄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𝚩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: </m:t>
                          </m:r>
                          <m:r>
                            <a:rPr lang="de-DE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𝝂</m:t>
                          </m:r>
                        </m:sub>
                      </m:sSub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𝝂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6414D11-1090-42DC-A7CB-E01DDFAD26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102" y="3191086"/>
                <a:ext cx="609600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0A4BBBE-80C8-437B-979D-AC25DFBA2D73}"/>
                  </a:ext>
                </a:extLst>
              </p:cNvPr>
              <p:cNvSpPr txBox="1"/>
              <p:nvPr/>
            </p:nvSpPr>
            <p:spPr>
              <a:xfrm>
                <a:off x="736530" y="3774095"/>
                <a:ext cx="5807487" cy="6025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𝝂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𝝂</m:t>
                              </m:r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sub>
                      </m:sSub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𝝂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l-GR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𝝂</m:t>
                                  </m:r>
                                  <m:r>
                                    <a:rPr lang="el-GR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l-GR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𝟐𝟗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𝝂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l-GR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l-GR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𝝂</m:t>
                              </m:r>
                              <m:r>
                                <a:rPr lang="el-GR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l-GR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𝟐𝟗</m:t>
                          </m:r>
                        </m:num>
                        <m:den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𝟏𝟒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𝝂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0A4BBBE-80C8-437B-979D-AC25DFBA2D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530" y="3774095"/>
                <a:ext cx="5807487" cy="60253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4B3E1C9-BD06-474F-BEA2-ED8C254B1282}"/>
                  </a:ext>
                </a:extLst>
              </p:cNvPr>
              <p:cNvSpPr txBox="1"/>
              <p:nvPr/>
            </p:nvSpPr>
            <p:spPr>
              <a:xfrm>
                <a:off x="736530" y="4566168"/>
                <a:ext cx="3560782" cy="6107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l-GR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𝝂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l-GR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l-GR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𝝂</m:t>
                              </m:r>
                              <m:r>
                                <a:rPr lang="el-GR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l-GR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sub>
                      </m:sSub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𝟐𝟐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den>
                      </m:f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𝟐𝟐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den>
                      </m:f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l-GR" sz="2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4B3E1C9-BD06-474F-BEA2-ED8C254B12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530" y="4566168"/>
                <a:ext cx="3560782" cy="61074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CC0B91B-8D7B-49D8-9824-C7C11D0C67BD}"/>
                  </a:ext>
                </a:extLst>
              </p:cNvPr>
              <p:cNvSpPr txBox="1"/>
              <p:nvPr/>
            </p:nvSpPr>
            <p:spPr>
              <a:xfrm>
                <a:off x="736530" y="5530990"/>
                <a:ext cx="8231164" cy="4476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𝟐𝟗</m:t>
                        </m:r>
                      </m:num>
                      <m:den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𝝂</m:t>
                        </m:r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l-GR" sz="2000" b="1" dirty="0">
                    <a:solidFill>
                      <a:srgbClr val="C00000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l-GR" sz="2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𝟐𝟗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𝟏𝟒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𝝂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𝟓𝟖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𝟏𝟒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𝝂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𝟓𝟔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𝟏𝟒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𝝂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l-GR" sz="2000" b="1" dirty="0">
                    <a:solidFill>
                      <a:srgbClr val="C00000"/>
                    </a:solidFill>
                  </a:rPr>
                  <a:t>ν=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𝟓𝟔</m:t>
                        </m:r>
                      </m:num>
                      <m:den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den>
                    </m:f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𝝂</m:t>
                    </m:r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el-GR" sz="2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CC0B91B-8D7B-49D8-9824-C7C11D0C67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530" y="5530990"/>
                <a:ext cx="8231164" cy="447687"/>
              </a:xfrm>
              <a:prstGeom prst="rect">
                <a:avLst/>
              </a:prstGeom>
              <a:blipFill>
                <a:blip r:embed="rId9"/>
                <a:stretch>
                  <a:fillRect l="-74" b="-2027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40EBE68-427F-4902-8DD8-A505032BFF89}"/>
                  </a:ext>
                </a:extLst>
              </p:cNvPr>
              <p:cNvSpPr txBox="1"/>
              <p:nvPr/>
            </p:nvSpPr>
            <p:spPr>
              <a:xfrm>
                <a:off x="1375014" y="6248974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Ά</m:t>
                          </m:r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𝛒𝛂</m:t>
                          </m:r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𝛂𝛌𝛋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𝜶𝝂𝜾𝝄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𝚩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: </m:t>
                          </m:r>
                          <m:r>
                            <a:rPr lang="de-DE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40EBE68-427F-4902-8DD8-A505032BFF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5014" y="6248974"/>
                <a:ext cx="6096000" cy="369332"/>
              </a:xfrm>
              <a:prstGeom prst="rect">
                <a:avLst/>
              </a:prstGeom>
              <a:blipFill>
                <a:blip r:embed="rId10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B39BC9-E682-4A13-9DF0-422BD48161C3}"/>
                  </a:ext>
                </a:extLst>
              </p:cNvPr>
              <p:cNvSpPr txBox="1"/>
              <p:nvPr/>
            </p:nvSpPr>
            <p:spPr>
              <a:xfrm>
                <a:off x="7007508" y="1540563"/>
                <a:ext cx="40558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l-GR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𝐂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B39BC9-E682-4A13-9DF0-422BD48161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7508" y="1540563"/>
                <a:ext cx="4055854" cy="369332"/>
              </a:xfrm>
              <a:prstGeom prst="rect">
                <a:avLst/>
              </a:prstGeom>
              <a:blipFill>
                <a:blip r:embed="rId11"/>
                <a:stretch>
                  <a:fillRect l="-1353" r="-1353" b="-1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73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2">
            <a:extLst>
              <a:ext uri="{FF2B5EF4-FFF2-40B4-BE49-F238E27FC236}">
                <a16:creationId xmlns:a16="http://schemas.microsoft.com/office/drawing/2014/main" id="{E0A9D1BE-26E4-4701-B9DF-7EC81A525A7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86" y="0"/>
            <a:ext cx="5274310" cy="245999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B1D0007-1A49-40AA-91DF-0C46DCBA3FA7}"/>
                  </a:ext>
                </a:extLst>
              </p:cNvPr>
              <p:cNvSpPr txBox="1"/>
              <p:nvPr/>
            </p:nvSpPr>
            <p:spPr>
              <a:xfrm>
                <a:off x="7002481" y="2712415"/>
                <a:ext cx="4426148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num>
                        <m:den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l-GR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𝐂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B1D0007-1A49-40AA-91DF-0C46DCBA3F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2481" y="2712415"/>
                <a:ext cx="4426148" cy="6914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9">
            <a:extLst>
              <a:ext uri="{FF2B5EF4-FFF2-40B4-BE49-F238E27FC236}">
                <a16:creationId xmlns:a16="http://schemas.microsoft.com/office/drawing/2014/main" id="{5B93C070-92F4-4D5B-93C4-975D375794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089593"/>
              </p:ext>
            </p:extLst>
          </p:nvPr>
        </p:nvGraphicFramePr>
        <p:xfrm>
          <a:off x="7002481" y="3614259"/>
          <a:ext cx="4295260" cy="7416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83075">
                  <a:extLst>
                    <a:ext uri="{9D8B030D-6E8A-4147-A177-3AD203B41FA5}">
                      <a16:colId xmlns:a16="http://schemas.microsoft.com/office/drawing/2014/main" val="300997211"/>
                    </a:ext>
                  </a:extLst>
                </a:gridCol>
                <a:gridCol w="1136342">
                  <a:extLst>
                    <a:ext uri="{9D8B030D-6E8A-4147-A177-3AD203B41FA5}">
                      <a16:colId xmlns:a16="http://schemas.microsoft.com/office/drawing/2014/main" val="4200691204"/>
                    </a:ext>
                  </a:extLst>
                </a:gridCol>
                <a:gridCol w="1180730">
                  <a:extLst>
                    <a:ext uri="{9D8B030D-6E8A-4147-A177-3AD203B41FA5}">
                      <a16:colId xmlns:a16="http://schemas.microsoft.com/office/drawing/2014/main" val="3368476783"/>
                    </a:ext>
                  </a:extLst>
                </a:gridCol>
                <a:gridCol w="895113">
                  <a:extLst>
                    <a:ext uri="{9D8B030D-6E8A-4147-A177-3AD203B41FA5}">
                      <a16:colId xmlns:a16="http://schemas.microsoft.com/office/drawing/2014/main" val="1503273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de-DE" i="1" dirty="0" err="1">
                          <a:solidFill>
                            <a:srgbClr val="C00000"/>
                          </a:solidFill>
                        </a:rPr>
                        <a:t>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13/2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5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1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0,5 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X=;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76213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1B44F8D-154A-4005-BD42-A7377DDE8366}"/>
                  </a:ext>
                </a:extLst>
              </p:cNvPr>
              <p:cNvSpPr txBox="1"/>
              <p:nvPr/>
            </p:nvSpPr>
            <p:spPr>
              <a:xfrm>
                <a:off x="6283653" y="1282277"/>
                <a:ext cx="5732916" cy="6010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sub>
                          </m:sSub>
                        </m:sub>
                      </m:sSub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𝟐𝟗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𝟐𝟗</m:t>
                          </m:r>
                        </m:num>
                        <m:den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𝟓𝟖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𝒎𝒐𝒍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1B44F8D-154A-4005-BD42-A7377DDE83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3653" y="1282277"/>
                <a:ext cx="5732916" cy="6010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5FA72F7-3C4A-4257-803A-32BE57D60484}"/>
                  </a:ext>
                </a:extLst>
              </p:cNvPr>
              <p:cNvSpPr txBox="1"/>
              <p:nvPr/>
            </p:nvSpPr>
            <p:spPr>
              <a:xfrm>
                <a:off x="7931219" y="4751010"/>
                <a:ext cx="2303516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𝒎𝒐𝒍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5FA72F7-3C4A-4257-803A-32BE57D604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1219" y="4751010"/>
                <a:ext cx="2303516" cy="52418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176C647-876F-43CA-B83B-2A3862E024D9}"/>
                  </a:ext>
                </a:extLst>
              </p:cNvPr>
              <p:cNvSpPr txBox="1"/>
              <p:nvPr/>
            </p:nvSpPr>
            <p:spPr>
              <a:xfrm>
                <a:off x="5325577" y="389712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Ά</m:t>
                          </m:r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𝛌𝛋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𝜶𝝂𝜾𝝄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𝚩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: </m:t>
                          </m:r>
                          <m:r>
                            <a:rPr lang="de-DE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176C647-876F-43CA-B83B-2A3862E024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5577" y="389712"/>
                <a:ext cx="609600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1FEB940-EB54-4DCC-9517-6FED379E44A6}"/>
                  </a:ext>
                </a:extLst>
              </p:cNvPr>
              <p:cNvSpPr txBox="1"/>
              <p:nvPr/>
            </p:nvSpPr>
            <p:spPr>
              <a:xfrm>
                <a:off x="-122067" y="3397856"/>
                <a:ext cx="6094520" cy="9273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b="1" i="0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𝚶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l-GR" b="1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𝚶</m:t>
                              </m:r>
                            </m:sub>
                          </m:sSub>
                        </m:den>
                      </m:f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b="1" i="0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𝚶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𝟏𝟔</m:t>
                          </m:r>
                        </m:den>
                      </m:f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b="1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n-US" b="1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sub>
                      </m:sSub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𝟏𝟖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b="1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𝟒𝟓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1FEB940-EB54-4DCC-9517-6FED379E44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22067" y="3397856"/>
                <a:ext cx="6094520" cy="927305"/>
              </a:xfrm>
              <a:prstGeom prst="rect">
                <a:avLst/>
              </a:prstGeom>
              <a:blipFill>
                <a:blip r:embed="rId7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974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2">
            <a:extLst>
              <a:ext uri="{FF2B5EF4-FFF2-40B4-BE49-F238E27FC236}">
                <a16:creationId xmlns:a16="http://schemas.microsoft.com/office/drawing/2014/main" id="{04E7B2FA-6789-4315-8474-15DED959AD3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74310" cy="23368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6938DF32-BB56-4E4F-A403-2CC5EAA7084D}"/>
              </a:ext>
            </a:extLst>
          </p:cNvPr>
          <p:cNvGrpSpPr/>
          <p:nvPr/>
        </p:nvGrpSpPr>
        <p:grpSpPr>
          <a:xfrm>
            <a:off x="5895975" y="219075"/>
            <a:ext cx="4514852" cy="1221462"/>
            <a:chOff x="5895975" y="219075"/>
            <a:chExt cx="4514852" cy="122146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F7D4FD5-91D2-4E02-874F-47888A6F2B89}"/>
                </a:ext>
              </a:extLst>
            </p:cNvPr>
            <p:cNvSpPr txBox="1"/>
            <p:nvPr/>
          </p:nvSpPr>
          <p:spPr>
            <a:xfrm>
              <a:off x="5895975" y="219075"/>
              <a:ext cx="23812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800" dirty="0">
                  <a:solidFill>
                    <a:srgbClr val="C00000"/>
                  </a:solidFill>
                </a:rPr>
                <a:t>C</a:t>
              </a:r>
              <a:r>
                <a:rPr lang="en-US" sz="2800" dirty="0">
                  <a:solidFill>
                    <a:srgbClr val="C00000"/>
                  </a:solidFill>
                </a:rPr>
                <a:t>H</a:t>
              </a:r>
              <a:r>
                <a:rPr lang="en-US" sz="2800" baseline="-25000" dirty="0">
                  <a:solidFill>
                    <a:srgbClr val="C00000"/>
                  </a:solidFill>
                </a:rPr>
                <a:t>2</a:t>
              </a:r>
              <a:r>
                <a:rPr lang="en-US" sz="2800" dirty="0">
                  <a:solidFill>
                    <a:srgbClr val="C00000"/>
                  </a:solidFill>
                </a:rPr>
                <a:t>=CH</a:t>
              </a:r>
              <a:r>
                <a:rPr lang="en-US" sz="2800" baseline="-25000" dirty="0">
                  <a:solidFill>
                    <a:srgbClr val="C00000"/>
                  </a:solidFill>
                </a:rPr>
                <a:t>2</a:t>
              </a:r>
              <a:r>
                <a:rPr lang="en-US" sz="2800" dirty="0">
                  <a:solidFill>
                    <a:srgbClr val="C00000"/>
                  </a:solidFill>
                </a:rPr>
                <a:t> + Cl</a:t>
              </a:r>
              <a:r>
                <a:rPr lang="en-US" sz="2800" baseline="-25000" dirty="0">
                  <a:solidFill>
                    <a:srgbClr val="C00000"/>
                  </a:solidFill>
                </a:rPr>
                <a:t>2</a:t>
              </a:r>
              <a:endParaRPr lang="el-GR" sz="2800" baseline="-25000" dirty="0">
                <a:solidFill>
                  <a:srgbClr val="C00000"/>
                </a:solidFill>
              </a:endParaRPr>
            </a:p>
          </p:txBody>
        </p: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7E45EB6D-5C7C-4A0C-8DBE-A8936A482C2D}"/>
                </a:ext>
              </a:extLst>
            </p:cNvPr>
            <p:cNvCxnSpPr>
              <a:cxnSpLocks/>
            </p:cNvCxnSpPr>
            <p:nvPr/>
          </p:nvCxnSpPr>
          <p:spPr>
            <a:xfrm>
              <a:off x="8106330" y="494743"/>
              <a:ext cx="694770" cy="0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B7444E92-625D-4786-9C40-3C67CBC9469F}"/>
                </a:ext>
              </a:extLst>
            </p:cNvPr>
            <p:cNvGrpSpPr/>
            <p:nvPr/>
          </p:nvGrpSpPr>
          <p:grpSpPr>
            <a:xfrm>
              <a:off x="8829675" y="219075"/>
              <a:ext cx="1581152" cy="1221462"/>
              <a:chOff x="3362326" y="3723620"/>
              <a:chExt cx="1352157" cy="1221462"/>
            </a:xfrm>
          </p:grpSpPr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7EB0DB0-B2D0-49FD-9C94-A88F8F0C7F20}"/>
                  </a:ext>
                </a:extLst>
              </p:cNvPr>
              <p:cNvSpPr txBox="1"/>
              <p:nvPr/>
            </p:nvSpPr>
            <p:spPr>
              <a:xfrm>
                <a:off x="3400425" y="3723620"/>
                <a:ext cx="131405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DE" sz="2800" dirty="0">
                    <a:solidFill>
                      <a:srgbClr val="C00000"/>
                    </a:solidFill>
                  </a:rPr>
                  <a:t>C</a:t>
                </a:r>
                <a:r>
                  <a:rPr lang="en-US" sz="2800" dirty="0">
                    <a:solidFill>
                      <a:srgbClr val="C00000"/>
                    </a:solidFill>
                  </a:rPr>
                  <a:t>H</a:t>
                </a:r>
                <a:r>
                  <a:rPr lang="en-US" sz="2800" baseline="-25000" dirty="0">
                    <a:solidFill>
                      <a:srgbClr val="C00000"/>
                    </a:solidFill>
                  </a:rPr>
                  <a:t>2</a:t>
                </a:r>
                <a:r>
                  <a:rPr lang="en-US" sz="2800" dirty="0">
                    <a:solidFill>
                      <a:srgbClr val="C00000"/>
                    </a:solidFill>
                  </a:rPr>
                  <a:t>-CH</a:t>
                </a:r>
                <a:r>
                  <a:rPr lang="en-US" sz="2800" baseline="-25000" dirty="0">
                    <a:solidFill>
                      <a:srgbClr val="C00000"/>
                    </a:solidFill>
                  </a:rPr>
                  <a:t>2</a:t>
                </a:r>
                <a:r>
                  <a:rPr lang="en-US" sz="2800" dirty="0">
                    <a:solidFill>
                      <a:srgbClr val="C00000"/>
                    </a:solidFill>
                  </a:rPr>
                  <a:t> </a:t>
                </a:r>
                <a:endParaRPr lang="el-GR" sz="2800" dirty="0"/>
              </a:p>
            </p:txBody>
          </p: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E43FEFB5-47C6-489C-9CF2-124726526C30}"/>
                  </a:ext>
                </a:extLst>
              </p:cNvPr>
              <p:cNvGrpSpPr/>
              <p:nvPr/>
            </p:nvGrpSpPr>
            <p:grpSpPr>
              <a:xfrm>
                <a:off x="3362326" y="3990974"/>
                <a:ext cx="981077" cy="954108"/>
                <a:chOff x="3362325" y="3990974"/>
                <a:chExt cx="800879" cy="954108"/>
              </a:xfrm>
            </p:grpSpPr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452F436F-3497-4E3B-B6A3-F035205C941E}"/>
                    </a:ext>
                  </a:extLst>
                </p:cNvPr>
                <p:cNvSpPr txBox="1"/>
                <p:nvPr/>
              </p:nvSpPr>
              <p:spPr>
                <a:xfrm>
                  <a:off x="3362325" y="3990975"/>
                  <a:ext cx="409575" cy="9541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C00000"/>
                      </a:solidFill>
                    </a:rPr>
                    <a:t>I Cl</a:t>
                  </a:r>
                  <a:endParaRPr lang="el-GR" sz="2800" dirty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EC5EF3E0-6EC9-4DBD-9DF3-B835C17402EF}"/>
                    </a:ext>
                  </a:extLst>
                </p:cNvPr>
                <p:cNvSpPr txBox="1"/>
                <p:nvPr/>
              </p:nvSpPr>
              <p:spPr>
                <a:xfrm>
                  <a:off x="3753629" y="3990974"/>
                  <a:ext cx="409575" cy="9541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C00000"/>
                      </a:solidFill>
                    </a:rPr>
                    <a:t>I Cl</a:t>
                  </a:r>
                  <a:endParaRPr lang="el-GR" sz="2800" dirty="0">
                    <a:solidFill>
                      <a:srgbClr val="C00000"/>
                    </a:solidFill>
                  </a:endParaRPr>
                </a:p>
              </p:txBody>
            </p:sp>
          </p:grpSp>
        </p:grpSp>
      </p:grpSp>
      <p:graphicFrame>
        <p:nvGraphicFramePr>
          <p:cNvPr id="13" name="Table 9">
            <a:extLst>
              <a:ext uri="{FF2B5EF4-FFF2-40B4-BE49-F238E27FC236}">
                <a16:creationId xmlns:a16="http://schemas.microsoft.com/office/drawing/2014/main" id="{B9A196CC-16CF-439F-9BE4-BB33B3E47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1662"/>
              </p:ext>
            </p:extLst>
          </p:nvPr>
        </p:nvGraphicFramePr>
        <p:xfrm>
          <a:off x="5938837" y="1595120"/>
          <a:ext cx="4676775" cy="7416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262063">
                  <a:extLst>
                    <a:ext uri="{9D8B030D-6E8A-4147-A177-3AD203B41FA5}">
                      <a16:colId xmlns:a16="http://schemas.microsoft.com/office/drawing/2014/main" val="300997211"/>
                    </a:ext>
                  </a:extLst>
                </a:gridCol>
                <a:gridCol w="1154488">
                  <a:extLst>
                    <a:ext uri="{9D8B030D-6E8A-4147-A177-3AD203B41FA5}">
                      <a16:colId xmlns:a16="http://schemas.microsoft.com/office/drawing/2014/main" val="4200691204"/>
                    </a:ext>
                  </a:extLst>
                </a:gridCol>
                <a:gridCol w="2260224">
                  <a:extLst>
                    <a:ext uri="{9D8B030D-6E8A-4147-A177-3AD203B41FA5}">
                      <a16:colId xmlns:a16="http://schemas.microsoft.com/office/drawing/2014/main" val="33684767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de-DE" i="1" dirty="0" err="1">
                          <a:solidFill>
                            <a:srgbClr val="C00000"/>
                          </a:solidFill>
                        </a:rPr>
                        <a:t>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i="1" dirty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1 mol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1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X=;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Y=;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0.04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76213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5C770BA-A290-4DB1-B529-F9CA4E91406D}"/>
                  </a:ext>
                </a:extLst>
              </p:cNvPr>
              <p:cNvSpPr txBox="1"/>
              <p:nvPr/>
            </p:nvSpPr>
            <p:spPr>
              <a:xfrm>
                <a:off x="5051854" y="2562580"/>
                <a:ext cx="6941580" cy="6000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b>
                          </m:sSub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𝑪𝒍</m:t>
                          </m:r>
                          <m:r>
                            <a:rPr lang="en-US" b="1" i="1" baseline="-25000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sSub>
                                <m:sSubPr>
                                  <m:ctrlPr>
                                    <a:rPr lang="en-US" b="1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n-US" b="1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b="1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en-US" b="1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sub>
                              </m:sSub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𝑪𝒍</m:t>
                              </m:r>
                              <m:r>
                                <a:rPr lang="en-US" b="1" i="1" baseline="-25000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𝟗𝟔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𝟑𝟓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𝟗𝟔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𝟗𝟖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𝟎𝟒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𝒎𝒐𝒍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5C770BA-A290-4DB1-B529-F9CA4E9140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1854" y="2562580"/>
                <a:ext cx="6941580" cy="600036"/>
              </a:xfrm>
              <a:prstGeom prst="rect">
                <a:avLst/>
              </a:prstGeom>
              <a:blipFill>
                <a:blip r:embed="rId3"/>
                <a:stretch>
                  <a:fillRect b="-202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2A64AB3-9E1C-4865-A3FE-0547C2025302}"/>
                  </a:ext>
                </a:extLst>
              </p:cNvPr>
              <p:cNvSpPr txBox="1"/>
              <p:nvPr/>
            </p:nvSpPr>
            <p:spPr>
              <a:xfrm>
                <a:off x="5938837" y="3559553"/>
                <a:ext cx="2579232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𝟎𝟒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𝟎𝟒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𝒎𝒐𝒍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2A64AB3-9E1C-4865-A3FE-0547C20253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8837" y="3559553"/>
                <a:ext cx="2579232" cy="5186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DAC8C7C-0985-4738-82A7-7884C302DDB7}"/>
                  </a:ext>
                </a:extLst>
              </p:cNvPr>
              <p:cNvSpPr txBox="1"/>
              <p:nvPr/>
            </p:nvSpPr>
            <p:spPr>
              <a:xfrm>
                <a:off x="318116" y="4371772"/>
                <a:ext cx="6608668" cy="5478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b>
                          </m:sSub>
                        </m:sub>
                      </m:sSub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𝟎𝟒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𝟎𝟒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𝟐𝟐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𝟖𝟗𝟔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𝑳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DAC8C7C-0985-4738-82A7-7884C302DD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116" y="4371772"/>
                <a:ext cx="6608668" cy="54784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EC1D7EC-AC7E-42F5-8794-7DD18876C039}"/>
                  </a:ext>
                </a:extLst>
              </p:cNvPr>
              <p:cNvSpPr txBox="1"/>
              <p:nvPr/>
            </p:nvSpPr>
            <p:spPr>
              <a:xfrm>
                <a:off x="318116" y="5482950"/>
                <a:ext cx="6516720" cy="403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en-US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𝑪𝒍</m:t>
                        </m:r>
                        <m:r>
                          <a:rPr lang="en-US" b="1" i="1" baseline="-25000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num>
                      <m:den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𝑴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𝒓𝑪𝒍</m:t>
                            </m:r>
                            <m:r>
                              <a:rPr lang="en-US" b="1" i="1" baseline="-2500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𝟎𝟒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𝟑𝟓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𝟕𝟎</m:t>
                        </m:r>
                      </m:den>
                    </m:f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𝟎𝟒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𝟕𝟎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𝒎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>
                    <a:solidFill>
                      <a:srgbClr val="C00000"/>
                    </a:solidFill>
                  </a:rPr>
                  <a:t>g</a:t>
                </a:r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EC1D7EC-AC7E-42F5-8794-7DD18876C0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116" y="5482950"/>
                <a:ext cx="6516720" cy="403637"/>
              </a:xfrm>
              <a:prstGeom prst="rect">
                <a:avLst/>
              </a:prstGeom>
              <a:blipFill>
                <a:blip r:embed="rId6"/>
                <a:stretch>
                  <a:fillRect l="-935" t="-10448" b="-1940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150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2">
            <a:extLst>
              <a:ext uri="{FF2B5EF4-FFF2-40B4-BE49-F238E27FC236}">
                <a16:creationId xmlns:a16="http://schemas.microsoft.com/office/drawing/2014/main" id="{301F68C9-E3E4-4824-959E-6C3B8DB59C4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74310" cy="23368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" name="Table 9">
            <a:extLst>
              <a:ext uri="{FF2B5EF4-FFF2-40B4-BE49-F238E27FC236}">
                <a16:creationId xmlns:a16="http://schemas.microsoft.com/office/drawing/2014/main" id="{B8257D22-C13D-4F92-A28A-650C0DDDA2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296540"/>
              </p:ext>
            </p:extLst>
          </p:nvPr>
        </p:nvGraphicFramePr>
        <p:xfrm>
          <a:off x="5974349" y="1017963"/>
          <a:ext cx="4676775" cy="7416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262063">
                  <a:extLst>
                    <a:ext uri="{9D8B030D-6E8A-4147-A177-3AD203B41FA5}">
                      <a16:colId xmlns:a16="http://schemas.microsoft.com/office/drawing/2014/main" val="300997211"/>
                    </a:ext>
                  </a:extLst>
                </a:gridCol>
                <a:gridCol w="1154488">
                  <a:extLst>
                    <a:ext uri="{9D8B030D-6E8A-4147-A177-3AD203B41FA5}">
                      <a16:colId xmlns:a16="http://schemas.microsoft.com/office/drawing/2014/main" val="4200691204"/>
                    </a:ext>
                  </a:extLst>
                </a:gridCol>
                <a:gridCol w="2260224">
                  <a:extLst>
                    <a:ext uri="{9D8B030D-6E8A-4147-A177-3AD203B41FA5}">
                      <a16:colId xmlns:a16="http://schemas.microsoft.com/office/drawing/2014/main" val="33684767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de-DE" i="1" dirty="0" err="1">
                          <a:solidFill>
                            <a:srgbClr val="C00000"/>
                          </a:solidFill>
                        </a:rPr>
                        <a:t>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i="1" dirty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1 mol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1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0,1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x=;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76213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21853C7-918F-42ED-8D9C-33229CAF543B}"/>
                  </a:ext>
                </a:extLst>
              </p:cNvPr>
              <p:cNvSpPr txBox="1"/>
              <p:nvPr/>
            </p:nvSpPr>
            <p:spPr>
              <a:xfrm>
                <a:off x="5756459" y="2036782"/>
                <a:ext cx="5112553" cy="6000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b>
                          </m:sSub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sSub>
                                <m:sSubPr>
                                  <m:ctrlPr>
                                    <a:rPr lang="en-US" b="1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n-US" b="1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b="1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en-US" b="1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𝟐𝟖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𝒎𝒐𝒍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21853C7-918F-42ED-8D9C-33229CAF54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6459" y="2036782"/>
                <a:ext cx="5112553" cy="6000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>
            <a:extLst>
              <a:ext uri="{FF2B5EF4-FFF2-40B4-BE49-F238E27FC236}">
                <a16:creationId xmlns:a16="http://schemas.microsoft.com/office/drawing/2014/main" id="{0FDDB418-9C89-44A3-857A-E1F6719B1E68}"/>
              </a:ext>
            </a:extLst>
          </p:cNvPr>
          <p:cNvGrpSpPr/>
          <p:nvPr/>
        </p:nvGrpSpPr>
        <p:grpSpPr>
          <a:xfrm>
            <a:off x="5931487" y="186966"/>
            <a:ext cx="4925905" cy="555329"/>
            <a:chOff x="5931487" y="186966"/>
            <a:chExt cx="4925905" cy="555329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3C1617FC-DB11-4ECA-B792-3DBC529318D8}"/>
                </a:ext>
              </a:extLst>
            </p:cNvPr>
            <p:cNvGrpSpPr/>
            <p:nvPr/>
          </p:nvGrpSpPr>
          <p:grpSpPr>
            <a:xfrm>
              <a:off x="5931487" y="219075"/>
              <a:ext cx="4925905" cy="523220"/>
              <a:chOff x="5895975" y="219075"/>
              <a:chExt cx="4925905" cy="523220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52F4CB1-2E97-4CB4-9B63-E52657CB0A49}"/>
                  </a:ext>
                </a:extLst>
              </p:cNvPr>
              <p:cNvSpPr txBox="1"/>
              <p:nvPr/>
            </p:nvSpPr>
            <p:spPr>
              <a:xfrm>
                <a:off x="5895975" y="219075"/>
                <a:ext cx="238125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800" dirty="0">
                    <a:solidFill>
                      <a:srgbClr val="C00000"/>
                    </a:solidFill>
                  </a:rPr>
                  <a:t>C</a:t>
                </a:r>
                <a:r>
                  <a:rPr lang="en-US" sz="2800" dirty="0">
                    <a:solidFill>
                      <a:srgbClr val="C00000"/>
                    </a:solidFill>
                  </a:rPr>
                  <a:t>H</a:t>
                </a:r>
                <a:r>
                  <a:rPr lang="en-US" sz="2800" baseline="-25000" dirty="0">
                    <a:solidFill>
                      <a:srgbClr val="C00000"/>
                    </a:solidFill>
                  </a:rPr>
                  <a:t>2</a:t>
                </a:r>
                <a:r>
                  <a:rPr lang="en-US" sz="2800" dirty="0">
                    <a:solidFill>
                      <a:srgbClr val="C00000"/>
                    </a:solidFill>
                  </a:rPr>
                  <a:t>=CH</a:t>
                </a:r>
                <a:r>
                  <a:rPr lang="en-US" sz="2800" baseline="-25000" dirty="0">
                    <a:solidFill>
                      <a:srgbClr val="C00000"/>
                    </a:solidFill>
                  </a:rPr>
                  <a:t>2</a:t>
                </a:r>
                <a:r>
                  <a:rPr lang="en-US" sz="2800" dirty="0">
                    <a:solidFill>
                      <a:srgbClr val="C00000"/>
                    </a:solidFill>
                  </a:rPr>
                  <a:t> + H</a:t>
                </a:r>
                <a:r>
                  <a:rPr lang="en-US" sz="2800" baseline="-25000" dirty="0">
                    <a:solidFill>
                      <a:srgbClr val="C00000"/>
                    </a:solidFill>
                  </a:rPr>
                  <a:t>2</a:t>
                </a:r>
                <a:r>
                  <a:rPr lang="en-US" sz="2800" dirty="0">
                    <a:solidFill>
                      <a:srgbClr val="C00000"/>
                    </a:solidFill>
                  </a:rPr>
                  <a:t>O</a:t>
                </a:r>
                <a:endParaRPr lang="el-GR" sz="2800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2128140C-D55F-4194-9E83-271992B471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21744" y="494743"/>
                <a:ext cx="694770" cy="0"/>
              </a:xfrm>
              <a:prstGeom prst="straightConnector1">
                <a:avLst/>
              </a:prstGeom>
              <a:ln w="25400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6691440-3A3D-4F85-BF95-C73743E960F7}"/>
                  </a:ext>
                </a:extLst>
              </p:cNvPr>
              <p:cNvSpPr txBox="1"/>
              <p:nvPr/>
            </p:nvSpPr>
            <p:spPr>
              <a:xfrm>
                <a:off x="8874227" y="219075"/>
                <a:ext cx="1947653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DE" sz="2800" dirty="0">
                    <a:solidFill>
                      <a:srgbClr val="C00000"/>
                    </a:solidFill>
                  </a:rPr>
                  <a:t>C</a:t>
                </a:r>
                <a:r>
                  <a:rPr lang="en-US" sz="2800" dirty="0">
                    <a:solidFill>
                      <a:srgbClr val="C00000"/>
                    </a:solidFill>
                  </a:rPr>
                  <a:t>H</a:t>
                </a:r>
                <a:r>
                  <a:rPr lang="en-US" sz="2800" baseline="-25000" dirty="0">
                    <a:solidFill>
                      <a:srgbClr val="C00000"/>
                    </a:solidFill>
                  </a:rPr>
                  <a:t>3</a:t>
                </a:r>
                <a:r>
                  <a:rPr lang="en-US" sz="2800" dirty="0">
                    <a:solidFill>
                      <a:srgbClr val="C00000"/>
                    </a:solidFill>
                  </a:rPr>
                  <a:t>-CH</a:t>
                </a:r>
                <a:r>
                  <a:rPr lang="en-US" sz="2800" baseline="-25000" dirty="0">
                    <a:solidFill>
                      <a:srgbClr val="C00000"/>
                    </a:solidFill>
                  </a:rPr>
                  <a:t>2</a:t>
                </a:r>
                <a:r>
                  <a:rPr lang="en-US" sz="2800" dirty="0">
                    <a:solidFill>
                      <a:srgbClr val="C00000"/>
                    </a:solidFill>
                  </a:rPr>
                  <a:t>-OH </a:t>
                </a:r>
                <a:endParaRPr lang="el-GR" sz="2800" dirty="0"/>
              </a:p>
            </p:txBody>
          </p:sp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0566FE9-298A-4B8A-8FF5-B9AF2FAED65C}"/>
                </a:ext>
              </a:extLst>
            </p:cNvPr>
            <p:cNvSpPr txBox="1"/>
            <p:nvPr/>
          </p:nvSpPr>
          <p:spPr>
            <a:xfrm>
              <a:off x="8257256" y="186966"/>
              <a:ext cx="6806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rgbClr val="C00000"/>
                  </a:solidFill>
                </a:rPr>
                <a:t>H</a:t>
              </a:r>
              <a:r>
                <a:rPr lang="en-US" sz="1400" b="1" baseline="-25000" dirty="0">
                  <a:solidFill>
                    <a:srgbClr val="C00000"/>
                  </a:solidFill>
                </a:rPr>
                <a:t>2</a:t>
              </a:r>
              <a:r>
                <a:rPr lang="en-US" sz="1400" b="1" dirty="0">
                  <a:solidFill>
                    <a:srgbClr val="C00000"/>
                  </a:solidFill>
                </a:rPr>
                <a:t>SO</a:t>
              </a:r>
              <a:r>
                <a:rPr lang="en-US" sz="1400" b="1" baseline="-25000" dirty="0">
                  <a:solidFill>
                    <a:srgbClr val="C00000"/>
                  </a:solidFill>
                </a:rPr>
                <a:t>4</a:t>
              </a:r>
              <a:endParaRPr lang="el-GR" sz="1400" b="1" baseline="-25000" dirty="0">
                <a:solidFill>
                  <a:srgbClr val="C0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0760E49-DF2B-4E93-AD83-791FECB9BF54}"/>
                  </a:ext>
                </a:extLst>
              </p:cNvPr>
              <p:cNvSpPr txBox="1"/>
              <p:nvPr/>
            </p:nvSpPr>
            <p:spPr>
              <a:xfrm>
                <a:off x="6967640" y="3054130"/>
                <a:ext cx="230351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𝒎𝒐𝒍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0760E49-DF2B-4E93-AD83-791FECB9BF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7640" y="3054130"/>
                <a:ext cx="2303516" cy="5186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86261A5-1F72-4EB4-9AF0-87C55617E6E2}"/>
                  </a:ext>
                </a:extLst>
              </p:cNvPr>
              <p:cNvSpPr txBox="1"/>
              <p:nvPr/>
            </p:nvSpPr>
            <p:spPr>
              <a:xfrm>
                <a:off x="717611" y="4221183"/>
                <a:ext cx="7595125" cy="448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sSub>
                          <m:sSubPr>
                            <m:ctrlPr>
                              <a:rPr lang="en-US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𝑪</m:t>
                            </m:r>
                          </m:e>
                          <m:sub>
                            <m:r>
                              <a:rPr lang="en-US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sSub>
                          <m:sSubPr>
                            <m:ctrlPr>
                              <a:rPr lang="en-US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sub>
                        </m:sSub>
                        <m:r>
                          <a:rPr lang="en-US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𝑶𝑯</m:t>
                        </m:r>
                      </m:sub>
                    </m:sSub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num>
                      <m:den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𝑴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  <m:sSub>
                              <m:sSubPr>
                                <m:ctrlPr>
                                  <a:rPr lang="en-US" b="1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𝑪</m:t>
                                </m:r>
                              </m:e>
                              <m:sub>
                                <m:r>
                                  <a:rPr lang="en-US" b="1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b="1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𝑯</m:t>
                                </m:r>
                              </m:e>
                              <m:sub>
                                <m:r>
                                  <a:rPr lang="en-US" b="1" i="1" dirty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sub>
                            </m:sSub>
                            <m:r>
                              <a:rPr lang="en-US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𝑶𝑯</m:t>
                            </m:r>
                          </m:sub>
                        </m:sSub>
                      </m:den>
                    </m:f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𝟏𝟔</m:t>
                        </m:r>
                      </m:den>
                    </m:f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𝟒𝟔</m:t>
                        </m:r>
                      </m:den>
                    </m:f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𝟒𝟔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𝒎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>
                    <a:solidFill>
                      <a:srgbClr val="C00000"/>
                    </a:solidFill>
                  </a:rPr>
                  <a:t>g</a:t>
                </a:r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86261A5-1F72-4EB4-9AF0-87C55617E6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611" y="4221183"/>
                <a:ext cx="7595125" cy="448777"/>
              </a:xfrm>
              <a:prstGeom prst="rect">
                <a:avLst/>
              </a:prstGeom>
              <a:blipFill>
                <a:blip r:embed="rId5"/>
                <a:stretch>
                  <a:fillRect l="-803" t="-9459" b="-108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9226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3">
            <a:extLst>
              <a:ext uri="{FF2B5EF4-FFF2-40B4-BE49-F238E27FC236}">
                <a16:creationId xmlns:a16="http://schemas.microsoft.com/office/drawing/2014/main" id="{ECFCC470-0E63-4073-BECB-E919DC098B7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74310" cy="249872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94DADE3-7E2A-45B2-9073-7F346721DD82}"/>
                  </a:ext>
                </a:extLst>
              </p:cNvPr>
              <p:cNvSpPr txBox="1"/>
              <p:nvPr/>
            </p:nvSpPr>
            <p:spPr>
              <a:xfrm>
                <a:off x="6300653" y="307791"/>
                <a:ext cx="4408515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sub>
                      </m:sSub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𝐯𝐂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94DADE3-7E2A-45B2-9073-7F346721DD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653" y="307791"/>
                <a:ext cx="4408515" cy="6914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9">
                <a:extLst>
                  <a:ext uri="{FF2B5EF4-FFF2-40B4-BE49-F238E27FC236}">
                    <a16:creationId xmlns:a16="http://schemas.microsoft.com/office/drawing/2014/main" id="{390EF951-C754-4240-8C85-FBC4F39055A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53920639"/>
                  </p:ext>
                </p:extLst>
              </p:nvPr>
            </p:nvGraphicFramePr>
            <p:xfrm>
              <a:off x="6555584" y="1133253"/>
              <a:ext cx="4295260" cy="1010920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1083075">
                      <a:extLst>
                        <a:ext uri="{9D8B030D-6E8A-4147-A177-3AD203B41FA5}">
                          <a16:colId xmlns:a16="http://schemas.microsoft.com/office/drawing/2014/main" val="300997211"/>
                        </a:ext>
                      </a:extLst>
                    </a:gridCol>
                    <a:gridCol w="1136342">
                      <a:extLst>
                        <a:ext uri="{9D8B030D-6E8A-4147-A177-3AD203B41FA5}">
                          <a16:colId xmlns:a16="http://schemas.microsoft.com/office/drawing/2014/main" val="4200691204"/>
                        </a:ext>
                      </a:extLst>
                    </a:gridCol>
                    <a:gridCol w="976970">
                      <a:extLst>
                        <a:ext uri="{9D8B030D-6E8A-4147-A177-3AD203B41FA5}">
                          <a16:colId xmlns:a16="http://schemas.microsoft.com/office/drawing/2014/main" val="3368476783"/>
                        </a:ext>
                      </a:extLst>
                    </a:gridCol>
                    <a:gridCol w="1098873">
                      <a:extLst>
                        <a:ext uri="{9D8B030D-6E8A-4147-A177-3AD203B41FA5}">
                          <a16:colId xmlns:a16="http://schemas.microsoft.com/office/drawing/2014/main" val="150327389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1 </a:t>
                          </a:r>
                          <a:r>
                            <a:rPr lang="de-DE" i="1" dirty="0" err="1">
                              <a:solidFill>
                                <a:srgbClr val="C00000"/>
                              </a:solidFill>
                            </a:rPr>
                            <a:t>mol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3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v/2 mol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v mol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v mol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131187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0,</a:t>
                          </a:r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1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 mol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ν</a:t>
                          </a:r>
                          <a14:m>
                            <m:oMath xmlns:m="http://schemas.openxmlformats.org/officeDocument/2006/math">
                              <m:r>
                                <a:rPr lang="el-GR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</m:oMath>
                          </a14:m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0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,1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  <a:p>
                          <a:pPr algn="ctr"/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8076213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9">
                <a:extLst>
                  <a:ext uri="{FF2B5EF4-FFF2-40B4-BE49-F238E27FC236}">
                    <a16:creationId xmlns:a16="http://schemas.microsoft.com/office/drawing/2014/main" id="{390EF951-C754-4240-8C85-FBC4F39055A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53920639"/>
                  </p:ext>
                </p:extLst>
              </p:nvPr>
            </p:nvGraphicFramePr>
            <p:xfrm>
              <a:off x="6555584" y="1133253"/>
              <a:ext cx="4295260" cy="1010920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1083075">
                      <a:extLst>
                        <a:ext uri="{9D8B030D-6E8A-4147-A177-3AD203B41FA5}">
                          <a16:colId xmlns:a16="http://schemas.microsoft.com/office/drawing/2014/main" val="300997211"/>
                        </a:ext>
                      </a:extLst>
                    </a:gridCol>
                    <a:gridCol w="1136342">
                      <a:extLst>
                        <a:ext uri="{9D8B030D-6E8A-4147-A177-3AD203B41FA5}">
                          <a16:colId xmlns:a16="http://schemas.microsoft.com/office/drawing/2014/main" val="4200691204"/>
                        </a:ext>
                      </a:extLst>
                    </a:gridCol>
                    <a:gridCol w="976970">
                      <a:extLst>
                        <a:ext uri="{9D8B030D-6E8A-4147-A177-3AD203B41FA5}">
                          <a16:colId xmlns:a16="http://schemas.microsoft.com/office/drawing/2014/main" val="3368476783"/>
                        </a:ext>
                      </a:extLst>
                    </a:gridCol>
                    <a:gridCol w="1098873">
                      <a:extLst>
                        <a:ext uri="{9D8B030D-6E8A-4147-A177-3AD203B41FA5}">
                          <a16:colId xmlns:a16="http://schemas.microsoft.com/office/drawing/2014/main" val="150327389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1 </a:t>
                          </a:r>
                          <a:r>
                            <a:rPr lang="de-DE" i="1" dirty="0" err="1">
                              <a:solidFill>
                                <a:srgbClr val="C00000"/>
                              </a:solidFill>
                            </a:rPr>
                            <a:t>mol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3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v/2 mol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v mol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v mol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13118747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0,</a:t>
                          </a:r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1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 mol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4"/>
                          <a:stretch>
                            <a:fillRect l="-226708" t="-62264" r="-114286" b="-18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8076213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72FFC9-3FF7-495F-8CA6-47136663B366}"/>
                  </a:ext>
                </a:extLst>
              </p:cNvPr>
              <p:cNvSpPr txBox="1"/>
              <p:nvPr/>
            </p:nvSpPr>
            <p:spPr>
              <a:xfrm>
                <a:off x="6360810" y="2278164"/>
                <a:ext cx="5003293" cy="18584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𝑪𝑶</m:t>
                              </m:r>
                            </m:e>
                            <m:sub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sub>
                      </m:sSub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sSub>
                                <m:sSubPr>
                                  <m:ctrlPr>
                                    <a:rPr lang="en-US" sz="2000" b="1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  <m:r>
                                    <a:rPr lang="en-US" sz="20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𝑶</m:t>
                                  </m:r>
                                </m:e>
                                <m:sub>
                                  <m:r>
                                    <a:rPr lang="en-US" sz="2000" b="1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en-US" sz="2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2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𝟏𝟔</m:t>
                          </m:r>
                        </m:den>
                      </m:f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2000" b="1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sz="20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0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𝟒𝟒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sz="2000" b="1" dirty="0">
                  <a:solidFill>
                    <a:srgbClr val="C00000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sz="20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0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20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sz="2000" b="1" dirty="0">
                  <a:solidFill>
                    <a:srgbClr val="C00000"/>
                  </a:solidFill>
                </a:endParaRPr>
              </a:p>
              <a:p>
                <a:pPr algn="ctr"/>
                <a:r>
                  <a:rPr lang="en-US" sz="2000" b="1" dirty="0">
                    <a:solidFill>
                      <a:srgbClr val="C00000"/>
                    </a:solidFill>
                  </a:rPr>
                  <a:t>v=2</a:t>
                </a:r>
                <a:endParaRPr lang="en-US" sz="20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72FFC9-3FF7-495F-8CA6-47136663B3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0810" y="2278164"/>
                <a:ext cx="5003293" cy="1858457"/>
              </a:xfrm>
              <a:prstGeom prst="rect">
                <a:avLst/>
              </a:prstGeom>
              <a:blipFill>
                <a:blip r:embed="rId5"/>
                <a:stretch>
                  <a:fillRect b="-721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19D165A-E161-485F-876A-286412C06AEB}"/>
                  </a:ext>
                </a:extLst>
              </p:cNvPr>
              <p:cNvSpPr txBox="1"/>
              <p:nvPr/>
            </p:nvSpPr>
            <p:spPr>
              <a:xfrm>
                <a:off x="8286585" y="4270612"/>
                <a:ext cx="136494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Ά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𝝆𝜶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DE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19D165A-E161-485F-876A-286412C06A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6585" y="4270612"/>
                <a:ext cx="1364941" cy="369332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64B11BB-6F0A-4457-B574-7DDA8AB7C2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966294"/>
              </p:ext>
            </p:extLst>
          </p:nvPr>
        </p:nvGraphicFramePr>
        <p:xfrm>
          <a:off x="391267" y="3528932"/>
          <a:ext cx="4676775" cy="7416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262063">
                  <a:extLst>
                    <a:ext uri="{9D8B030D-6E8A-4147-A177-3AD203B41FA5}">
                      <a16:colId xmlns:a16="http://schemas.microsoft.com/office/drawing/2014/main" val="300997211"/>
                    </a:ext>
                  </a:extLst>
                </a:gridCol>
                <a:gridCol w="1154488">
                  <a:extLst>
                    <a:ext uri="{9D8B030D-6E8A-4147-A177-3AD203B41FA5}">
                      <a16:colId xmlns:a16="http://schemas.microsoft.com/office/drawing/2014/main" val="4200691204"/>
                    </a:ext>
                  </a:extLst>
                </a:gridCol>
                <a:gridCol w="2260224">
                  <a:extLst>
                    <a:ext uri="{9D8B030D-6E8A-4147-A177-3AD203B41FA5}">
                      <a16:colId xmlns:a16="http://schemas.microsoft.com/office/drawing/2014/main" val="33684767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de-DE" i="1" dirty="0" err="1">
                          <a:solidFill>
                            <a:srgbClr val="C00000"/>
                          </a:solidFill>
                        </a:rPr>
                        <a:t>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i="1" dirty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1 mol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1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0,1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x=;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762137"/>
                  </a:ext>
                </a:extLst>
              </a:tr>
            </a:tbl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34B68283-0ED2-4E65-B5AF-0BE245097D4F}"/>
              </a:ext>
            </a:extLst>
          </p:cNvPr>
          <p:cNvGrpSpPr/>
          <p:nvPr/>
        </p:nvGrpSpPr>
        <p:grpSpPr>
          <a:xfrm>
            <a:off x="348405" y="2730044"/>
            <a:ext cx="4925905" cy="523220"/>
            <a:chOff x="5895975" y="219075"/>
            <a:chExt cx="4925905" cy="523220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C62CEC6-E432-4811-8267-C12045E6E576}"/>
                </a:ext>
              </a:extLst>
            </p:cNvPr>
            <p:cNvSpPr txBox="1"/>
            <p:nvPr/>
          </p:nvSpPr>
          <p:spPr>
            <a:xfrm>
              <a:off x="5895975" y="219075"/>
              <a:ext cx="23812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800" dirty="0">
                  <a:solidFill>
                    <a:srgbClr val="C00000"/>
                  </a:solidFill>
                </a:rPr>
                <a:t>C</a:t>
              </a:r>
              <a:r>
                <a:rPr lang="en-US" sz="2800" dirty="0">
                  <a:solidFill>
                    <a:srgbClr val="C00000"/>
                  </a:solidFill>
                </a:rPr>
                <a:t>H</a:t>
              </a:r>
              <a:r>
                <a:rPr lang="en-US" sz="2800" baseline="-25000" dirty="0">
                  <a:solidFill>
                    <a:srgbClr val="C00000"/>
                  </a:solidFill>
                </a:rPr>
                <a:t>2</a:t>
              </a:r>
              <a:r>
                <a:rPr lang="en-US" sz="2800" dirty="0">
                  <a:solidFill>
                    <a:srgbClr val="C00000"/>
                  </a:solidFill>
                </a:rPr>
                <a:t>=CH</a:t>
              </a:r>
              <a:r>
                <a:rPr lang="en-US" sz="2800" baseline="-25000" dirty="0">
                  <a:solidFill>
                    <a:srgbClr val="C00000"/>
                  </a:solidFill>
                </a:rPr>
                <a:t>2</a:t>
              </a:r>
              <a:r>
                <a:rPr lang="en-US" sz="2800" dirty="0">
                  <a:solidFill>
                    <a:srgbClr val="C00000"/>
                  </a:solidFill>
                </a:rPr>
                <a:t> + H</a:t>
              </a:r>
              <a:r>
                <a:rPr lang="en-US" sz="2800" baseline="-25000" dirty="0">
                  <a:solidFill>
                    <a:srgbClr val="C00000"/>
                  </a:solidFill>
                </a:rPr>
                <a:t>2</a:t>
              </a:r>
              <a:endParaRPr lang="el-GR" sz="2800" dirty="0">
                <a:solidFill>
                  <a:srgbClr val="C00000"/>
                </a:solidFill>
              </a:endParaRP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BBA0776F-AF54-4F5A-9F89-BF82F1C09A81}"/>
                </a:ext>
              </a:extLst>
            </p:cNvPr>
            <p:cNvCxnSpPr>
              <a:cxnSpLocks/>
            </p:cNvCxnSpPr>
            <p:nvPr/>
          </p:nvCxnSpPr>
          <p:spPr>
            <a:xfrm>
              <a:off x="8097453" y="494743"/>
              <a:ext cx="694770" cy="0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33FCF5A-0ED5-4C83-B477-61B684EDE812}"/>
                </a:ext>
              </a:extLst>
            </p:cNvPr>
            <p:cNvSpPr txBox="1"/>
            <p:nvPr/>
          </p:nvSpPr>
          <p:spPr>
            <a:xfrm>
              <a:off x="8874227" y="219075"/>
              <a:ext cx="1947653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e-DE" sz="2800" dirty="0">
                  <a:solidFill>
                    <a:srgbClr val="C00000"/>
                  </a:solidFill>
                </a:rPr>
                <a:t>C</a:t>
              </a:r>
              <a:r>
                <a:rPr lang="en-US" sz="2800" dirty="0">
                  <a:solidFill>
                    <a:srgbClr val="C00000"/>
                  </a:solidFill>
                </a:rPr>
                <a:t>H</a:t>
              </a:r>
              <a:r>
                <a:rPr lang="en-US" sz="2800" baseline="-25000" dirty="0">
                  <a:solidFill>
                    <a:srgbClr val="C00000"/>
                  </a:solidFill>
                </a:rPr>
                <a:t>3</a:t>
              </a:r>
              <a:r>
                <a:rPr lang="en-US" sz="2800" dirty="0">
                  <a:solidFill>
                    <a:srgbClr val="C00000"/>
                  </a:solidFill>
                </a:rPr>
                <a:t>-CH</a:t>
              </a:r>
              <a:r>
                <a:rPr lang="el-GR" sz="2800" baseline="-25000" dirty="0">
                  <a:solidFill>
                    <a:srgbClr val="C00000"/>
                  </a:solidFill>
                </a:rPr>
                <a:t>3</a:t>
              </a:r>
              <a:r>
                <a:rPr lang="en-US" sz="2800" dirty="0">
                  <a:solidFill>
                    <a:srgbClr val="C00000"/>
                  </a:solidFill>
                </a:rPr>
                <a:t> </a:t>
              </a:r>
              <a:endParaRPr lang="el-GR" sz="28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4DE165C-A5F7-4514-BAF4-2148B07D81EE}"/>
                  </a:ext>
                </a:extLst>
              </p:cNvPr>
              <p:cNvSpPr txBox="1"/>
              <p:nvPr/>
            </p:nvSpPr>
            <p:spPr>
              <a:xfrm>
                <a:off x="1179400" y="4546280"/>
                <a:ext cx="230351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𝒎𝒐𝒍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4DE165C-A5F7-4514-BAF4-2148B07D81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400" y="4546280"/>
                <a:ext cx="2303516" cy="5186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735274D-A758-49AC-9EA9-4F0691A5A91F}"/>
                  </a:ext>
                </a:extLst>
              </p:cNvPr>
              <p:cNvSpPr txBox="1"/>
              <p:nvPr/>
            </p:nvSpPr>
            <p:spPr>
              <a:xfrm>
                <a:off x="348405" y="5300819"/>
                <a:ext cx="5998950" cy="5478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sub>
                      </m:sSub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𝟐𝟐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𝟐𝟒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𝑳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735274D-A758-49AC-9EA9-4F0691A5A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405" y="5300819"/>
                <a:ext cx="5998950" cy="54784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2286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84E1D8C-1BED-40A7-A938-F041A8A435D1}"/>
              </a:ext>
            </a:extLst>
          </p:cNvPr>
          <p:cNvGrpSpPr/>
          <p:nvPr/>
        </p:nvGrpSpPr>
        <p:grpSpPr>
          <a:xfrm>
            <a:off x="5895975" y="219075"/>
            <a:ext cx="4514852" cy="1221462"/>
            <a:chOff x="5895975" y="219075"/>
            <a:chExt cx="4514852" cy="122146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4A0FBFD0-2F4A-4133-950B-48B453061660}"/>
                </a:ext>
              </a:extLst>
            </p:cNvPr>
            <p:cNvSpPr txBox="1"/>
            <p:nvPr/>
          </p:nvSpPr>
          <p:spPr>
            <a:xfrm>
              <a:off x="5895975" y="219075"/>
              <a:ext cx="23812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800" dirty="0">
                  <a:solidFill>
                    <a:srgbClr val="C00000"/>
                  </a:solidFill>
                </a:rPr>
                <a:t>C</a:t>
              </a:r>
              <a:r>
                <a:rPr lang="en-US" sz="2800" dirty="0">
                  <a:solidFill>
                    <a:srgbClr val="C00000"/>
                  </a:solidFill>
                </a:rPr>
                <a:t>H</a:t>
              </a:r>
              <a:r>
                <a:rPr lang="en-US" sz="2800" baseline="-25000" dirty="0">
                  <a:solidFill>
                    <a:srgbClr val="C00000"/>
                  </a:solidFill>
                </a:rPr>
                <a:t>2</a:t>
              </a:r>
              <a:r>
                <a:rPr lang="en-US" sz="2800" dirty="0">
                  <a:solidFill>
                    <a:srgbClr val="C00000"/>
                  </a:solidFill>
                </a:rPr>
                <a:t>=CH</a:t>
              </a:r>
              <a:r>
                <a:rPr lang="en-US" sz="2800" baseline="-25000" dirty="0">
                  <a:solidFill>
                    <a:srgbClr val="C00000"/>
                  </a:solidFill>
                </a:rPr>
                <a:t>2</a:t>
              </a:r>
              <a:r>
                <a:rPr lang="en-US" sz="2800" dirty="0">
                  <a:solidFill>
                    <a:srgbClr val="C00000"/>
                  </a:solidFill>
                </a:rPr>
                <a:t> + Br</a:t>
              </a:r>
              <a:r>
                <a:rPr lang="en-US" sz="2800" baseline="-25000" dirty="0">
                  <a:solidFill>
                    <a:srgbClr val="C00000"/>
                  </a:solidFill>
                </a:rPr>
                <a:t>2</a:t>
              </a:r>
              <a:endParaRPr lang="el-GR" sz="2800" baseline="-25000" dirty="0">
                <a:solidFill>
                  <a:srgbClr val="C00000"/>
                </a:solidFill>
              </a:endParaRPr>
            </a:p>
          </p:txBody>
        </p:sp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29B264D3-9C47-407A-B8DE-74A1F93107C1}"/>
                </a:ext>
              </a:extLst>
            </p:cNvPr>
            <p:cNvCxnSpPr>
              <a:cxnSpLocks/>
            </p:cNvCxnSpPr>
            <p:nvPr/>
          </p:nvCxnSpPr>
          <p:spPr>
            <a:xfrm>
              <a:off x="8106330" y="494743"/>
              <a:ext cx="694770" cy="0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F5563B37-96D7-4A23-911C-A2FD1371C8F5}"/>
                </a:ext>
              </a:extLst>
            </p:cNvPr>
            <p:cNvGrpSpPr/>
            <p:nvPr/>
          </p:nvGrpSpPr>
          <p:grpSpPr>
            <a:xfrm>
              <a:off x="8829675" y="219075"/>
              <a:ext cx="1581152" cy="1221462"/>
              <a:chOff x="3362326" y="3723620"/>
              <a:chExt cx="1352157" cy="1221462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0BBC350-30BB-4D38-8E99-AA4818C500D0}"/>
                  </a:ext>
                </a:extLst>
              </p:cNvPr>
              <p:cNvSpPr txBox="1"/>
              <p:nvPr/>
            </p:nvSpPr>
            <p:spPr>
              <a:xfrm>
                <a:off x="3400425" y="3723620"/>
                <a:ext cx="131405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DE" sz="2800" dirty="0">
                    <a:solidFill>
                      <a:srgbClr val="C00000"/>
                    </a:solidFill>
                  </a:rPr>
                  <a:t>C</a:t>
                </a:r>
                <a:r>
                  <a:rPr lang="en-US" sz="2800" dirty="0">
                    <a:solidFill>
                      <a:srgbClr val="C00000"/>
                    </a:solidFill>
                  </a:rPr>
                  <a:t>H</a:t>
                </a:r>
                <a:r>
                  <a:rPr lang="en-US" sz="2800" baseline="-25000" dirty="0">
                    <a:solidFill>
                      <a:srgbClr val="C00000"/>
                    </a:solidFill>
                  </a:rPr>
                  <a:t>2</a:t>
                </a:r>
                <a:r>
                  <a:rPr lang="en-US" sz="2800" dirty="0">
                    <a:solidFill>
                      <a:srgbClr val="C00000"/>
                    </a:solidFill>
                  </a:rPr>
                  <a:t>-CH</a:t>
                </a:r>
                <a:r>
                  <a:rPr lang="en-US" sz="2800" baseline="-25000" dirty="0">
                    <a:solidFill>
                      <a:srgbClr val="C00000"/>
                    </a:solidFill>
                  </a:rPr>
                  <a:t>2</a:t>
                </a:r>
                <a:r>
                  <a:rPr lang="en-US" sz="2800" dirty="0">
                    <a:solidFill>
                      <a:srgbClr val="C00000"/>
                    </a:solidFill>
                  </a:rPr>
                  <a:t> </a:t>
                </a:r>
                <a:endParaRPr lang="el-GR" sz="2800" dirty="0"/>
              </a:p>
            </p:txBody>
          </p:sp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4E9A0E60-1E9A-417E-9DD4-5C70DA560EB7}"/>
                  </a:ext>
                </a:extLst>
              </p:cNvPr>
              <p:cNvGrpSpPr/>
              <p:nvPr/>
            </p:nvGrpSpPr>
            <p:grpSpPr>
              <a:xfrm>
                <a:off x="3362326" y="3990974"/>
                <a:ext cx="981077" cy="954108"/>
                <a:chOff x="3362325" y="3990974"/>
                <a:chExt cx="800879" cy="954108"/>
              </a:xfrm>
            </p:grpSpPr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203217E1-4B86-4D95-B298-DE30493AAE3E}"/>
                    </a:ext>
                  </a:extLst>
                </p:cNvPr>
                <p:cNvSpPr txBox="1"/>
                <p:nvPr/>
              </p:nvSpPr>
              <p:spPr>
                <a:xfrm>
                  <a:off x="3362325" y="3990975"/>
                  <a:ext cx="409575" cy="9541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C00000"/>
                      </a:solidFill>
                    </a:rPr>
                    <a:t>I Br</a:t>
                  </a:r>
                  <a:endParaRPr lang="el-GR" sz="2800" dirty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6BA40440-7EC3-4375-A8BA-EC6273F28A94}"/>
                    </a:ext>
                  </a:extLst>
                </p:cNvPr>
                <p:cNvSpPr txBox="1"/>
                <p:nvPr/>
              </p:nvSpPr>
              <p:spPr>
                <a:xfrm>
                  <a:off x="3753629" y="3990974"/>
                  <a:ext cx="409575" cy="9541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800" dirty="0">
                      <a:solidFill>
                        <a:srgbClr val="C00000"/>
                      </a:solidFill>
                    </a:rPr>
                    <a:t>I Br</a:t>
                  </a:r>
                  <a:endParaRPr lang="el-GR" sz="2800" dirty="0">
                    <a:solidFill>
                      <a:srgbClr val="C00000"/>
                    </a:solidFill>
                  </a:endParaRPr>
                </a:p>
              </p:txBody>
            </p:sp>
          </p:grpSp>
        </p:grpSp>
      </p:grp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AF1C8DA-29B9-4692-A787-279EDEC44F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638166"/>
              </p:ext>
            </p:extLst>
          </p:nvPr>
        </p:nvGraphicFramePr>
        <p:xfrm>
          <a:off x="5938837" y="1595120"/>
          <a:ext cx="4676775" cy="7416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262063">
                  <a:extLst>
                    <a:ext uri="{9D8B030D-6E8A-4147-A177-3AD203B41FA5}">
                      <a16:colId xmlns:a16="http://schemas.microsoft.com/office/drawing/2014/main" val="300997211"/>
                    </a:ext>
                  </a:extLst>
                </a:gridCol>
                <a:gridCol w="1154488">
                  <a:extLst>
                    <a:ext uri="{9D8B030D-6E8A-4147-A177-3AD203B41FA5}">
                      <a16:colId xmlns:a16="http://schemas.microsoft.com/office/drawing/2014/main" val="4200691204"/>
                    </a:ext>
                  </a:extLst>
                </a:gridCol>
                <a:gridCol w="2260224">
                  <a:extLst>
                    <a:ext uri="{9D8B030D-6E8A-4147-A177-3AD203B41FA5}">
                      <a16:colId xmlns:a16="http://schemas.microsoft.com/office/drawing/2014/main" val="33684767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de-DE" i="1" dirty="0" err="1">
                          <a:solidFill>
                            <a:srgbClr val="C00000"/>
                          </a:solidFill>
                        </a:rPr>
                        <a:t>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i="1" dirty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1 mol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1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0,1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Y=;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762137"/>
                  </a:ext>
                </a:extLst>
              </a:tr>
            </a:tbl>
          </a:graphicData>
        </a:graphic>
      </p:graphicFrame>
      <p:pic>
        <p:nvPicPr>
          <p:cNvPr id="11" name="Εικόνα 3">
            <a:extLst>
              <a:ext uri="{FF2B5EF4-FFF2-40B4-BE49-F238E27FC236}">
                <a16:creationId xmlns:a16="http://schemas.microsoft.com/office/drawing/2014/main" id="{408DDB5D-9240-4BD6-A067-1FBBECB0A27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74310" cy="249872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2FC76CE-F8A4-4D8C-B8ED-88FE0D737285}"/>
                  </a:ext>
                </a:extLst>
              </p:cNvPr>
              <p:cNvSpPr txBox="1"/>
              <p:nvPr/>
            </p:nvSpPr>
            <p:spPr>
              <a:xfrm>
                <a:off x="6814701" y="2671021"/>
                <a:ext cx="230832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𝒎𝒐𝒍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2FC76CE-F8A4-4D8C-B8ED-88FE0D7372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4701" y="2671021"/>
                <a:ext cx="2308324" cy="518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EDCFACE-5785-47EF-AF0B-89DB20DDB4CE}"/>
                  </a:ext>
                </a:extLst>
              </p:cNvPr>
              <p:cNvSpPr txBox="1"/>
              <p:nvPr/>
            </p:nvSpPr>
            <p:spPr>
              <a:xfrm>
                <a:off x="4847970" y="3437176"/>
                <a:ext cx="6442982" cy="4023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en-US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𝑩𝒓</m:t>
                        </m:r>
                        <m:r>
                          <a:rPr lang="en-US" b="1" i="1" baseline="-25000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num>
                      <m:den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𝑴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𝒓𝑩𝒓</m:t>
                            </m:r>
                            <m:r>
                              <a:rPr lang="en-US" b="1" i="1" baseline="-2500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𝟖𝟎</m:t>
                        </m:r>
                      </m:den>
                    </m:f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𝟏𝟔𝟎</m:t>
                        </m:r>
                      </m:den>
                    </m:f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𝟏𝟔𝟎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𝒎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𝟏𝟔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>
                    <a:solidFill>
                      <a:srgbClr val="C00000"/>
                    </a:solidFill>
                  </a:rPr>
                  <a:t>g</a:t>
                </a:r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EDCFACE-5785-47EF-AF0B-89DB20DDB4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7970" y="3437176"/>
                <a:ext cx="6442982" cy="402354"/>
              </a:xfrm>
              <a:prstGeom prst="rect">
                <a:avLst/>
              </a:prstGeom>
              <a:blipFill>
                <a:blip r:embed="rId4"/>
                <a:stretch>
                  <a:fillRect l="-946" t="-10606" b="-1969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8632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2">
            <a:extLst>
              <a:ext uri="{FF2B5EF4-FFF2-40B4-BE49-F238E27FC236}">
                <a16:creationId xmlns:a16="http://schemas.microsoft.com/office/drawing/2014/main" id="{EE84395E-A7BC-4C46-9804-D800815764F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89980" cy="284988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CF28A87-CA9C-4B1A-AE47-064016996C89}"/>
                  </a:ext>
                </a:extLst>
              </p:cNvPr>
              <p:cNvSpPr txBox="1"/>
              <p:nvPr/>
            </p:nvSpPr>
            <p:spPr>
              <a:xfrm>
                <a:off x="5783497" y="183106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𝚨𝛌𝛋</m:t>
                      </m:r>
                      <m:r>
                        <a:rPr lang="el-GR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𝜺𝝂𝜾𝝄</m:t>
                      </m:r>
                      <m:r>
                        <a:rPr lang="el-GR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b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𝚨</m:t>
                      </m:r>
                      <m:r>
                        <a:rPr lang="el-GR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sSub>
                        <m:sSubPr>
                          <m:ctrlPr>
                            <a:rPr lang="el-GR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CF28A87-CA9C-4B1A-AE47-064016996C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3497" y="183106"/>
                <a:ext cx="609600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75D5FEB-D62F-4F69-81E9-6474A4DBF53D}"/>
                  </a:ext>
                </a:extLst>
              </p:cNvPr>
              <p:cNvSpPr txBox="1"/>
              <p:nvPr/>
            </p:nvSpPr>
            <p:spPr>
              <a:xfrm>
                <a:off x="7007508" y="1540563"/>
                <a:ext cx="40558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l-GR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𝐂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75D5FEB-D62F-4F69-81E9-6474A4DBF5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7508" y="1540563"/>
                <a:ext cx="4055854" cy="369332"/>
              </a:xfrm>
              <a:prstGeom prst="rect">
                <a:avLst/>
              </a:prstGeom>
              <a:blipFill>
                <a:blip r:embed="rId4"/>
                <a:stretch>
                  <a:fillRect l="-1353" r="-1353" b="-1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9">
            <a:extLst>
              <a:ext uri="{FF2B5EF4-FFF2-40B4-BE49-F238E27FC236}">
                <a16:creationId xmlns:a16="http://schemas.microsoft.com/office/drawing/2014/main" id="{314ABAE0-E97D-4675-80FC-16788C3C7F78}"/>
              </a:ext>
            </a:extLst>
          </p:cNvPr>
          <p:cNvGraphicFramePr>
            <a:graphicFrameLocks noGrp="1"/>
          </p:cNvGraphicFramePr>
          <p:nvPr/>
        </p:nvGraphicFramePr>
        <p:xfrm>
          <a:off x="6768102" y="2042912"/>
          <a:ext cx="4295260" cy="7416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83075">
                  <a:extLst>
                    <a:ext uri="{9D8B030D-6E8A-4147-A177-3AD203B41FA5}">
                      <a16:colId xmlns:a16="http://schemas.microsoft.com/office/drawing/2014/main" val="300997211"/>
                    </a:ext>
                  </a:extLst>
                </a:gridCol>
                <a:gridCol w="1136342">
                  <a:extLst>
                    <a:ext uri="{9D8B030D-6E8A-4147-A177-3AD203B41FA5}">
                      <a16:colId xmlns:a16="http://schemas.microsoft.com/office/drawing/2014/main" val="4200691204"/>
                    </a:ext>
                  </a:extLst>
                </a:gridCol>
                <a:gridCol w="1180730">
                  <a:extLst>
                    <a:ext uri="{9D8B030D-6E8A-4147-A177-3AD203B41FA5}">
                      <a16:colId xmlns:a16="http://schemas.microsoft.com/office/drawing/2014/main" val="3368476783"/>
                    </a:ext>
                  </a:extLst>
                </a:gridCol>
                <a:gridCol w="895113">
                  <a:extLst>
                    <a:ext uri="{9D8B030D-6E8A-4147-A177-3AD203B41FA5}">
                      <a16:colId xmlns:a16="http://schemas.microsoft.com/office/drawing/2014/main" val="1503273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de-DE" i="1" dirty="0" err="1">
                          <a:solidFill>
                            <a:srgbClr val="C00000"/>
                          </a:solidFill>
                        </a:rPr>
                        <a:t>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6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1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0,2 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X=;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76213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555B106-E453-4A20-8F65-462F60C98AA1}"/>
                  </a:ext>
                </a:extLst>
              </p:cNvPr>
              <p:cNvSpPr txBox="1"/>
              <p:nvPr/>
            </p:nvSpPr>
            <p:spPr>
              <a:xfrm>
                <a:off x="6427967" y="719460"/>
                <a:ext cx="5213543" cy="6011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</m:sub>
                          </m:sSub>
                        </m:sub>
                      </m:sSub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𝟖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𝟓𝟔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𝒎𝒐𝒍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555B106-E453-4A20-8F65-462F60C98A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7967" y="719460"/>
                <a:ext cx="5213543" cy="6011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504B7D0-9ED3-4BCC-9629-AC2905A6747E}"/>
                  </a:ext>
                </a:extLst>
              </p:cNvPr>
              <p:cNvSpPr txBox="1"/>
              <p:nvPr/>
            </p:nvSpPr>
            <p:spPr>
              <a:xfrm>
                <a:off x="7882980" y="3064253"/>
                <a:ext cx="230351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𝒎𝒐𝒍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504B7D0-9ED3-4BCC-9629-AC2905A674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2980" y="3064253"/>
                <a:ext cx="2303516" cy="5186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0735B30-26D0-4D9D-A6A8-7FD2F25B13A6}"/>
                  </a:ext>
                </a:extLst>
              </p:cNvPr>
              <p:cNvSpPr txBox="1"/>
              <p:nvPr/>
            </p:nvSpPr>
            <p:spPr>
              <a:xfrm>
                <a:off x="672102" y="3191086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𝚨𝛌𝛋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𝜶𝝂𝜾𝝄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𝚩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: </m:t>
                          </m:r>
                          <m:r>
                            <a:rPr lang="de-DE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𝝂</m:t>
                          </m:r>
                        </m:sub>
                      </m:sSub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𝝂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0735B30-26D0-4D9D-A6A8-7FD2F25B13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102" y="3191086"/>
                <a:ext cx="60960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B6316C4-7C16-4159-BB84-AA62E2F6323A}"/>
                  </a:ext>
                </a:extLst>
              </p:cNvPr>
              <p:cNvSpPr txBox="1"/>
              <p:nvPr/>
            </p:nvSpPr>
            <p:spPr>
              <a:xfrm>
                <a:off x="736530" y="3774095"/>
                <a:ext cx="5807487" cy="6025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𝝂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𝝂</m:t>
                              </m:r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sub>
                      </m:sSub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𝝂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l-GR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𝝂</m:t>
                                  </m:r>
                                  <m:r>
                                    <a:rPr lang="el-GR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l-GR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𝟐𝟗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𝝂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l-GR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l-GR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𝝂</m:t>
                              </m:r>
                              <m:r>
                                <a:rPr lang="el-GR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l-GR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𝟐𝟗</m:t>
                          </m:r>
                        </m:num>
                        <m:den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𝟏𝟒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𝝂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B6316C4-7C16-4159-BB84-AA62E2F632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530" y="3774095"/>
                <a:ext cx="5807487" cy="60253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73A5A5D-104F-48BD-976C-4094FBD45CE9}"/>
                  </a:ext>
                </a:extLst>
              </p:cNvPr>
              <p:cNvSpPr txBox="1"/>
              <p:nvPr/>
            </p:nvSpPr>
            <p:spPr>
              <a:xfrm>
                <a:off x="736530" y="4566168"/>
                <a:ext cx="3560782" cy="6107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l-GR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𝝂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l-GR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l-GR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𝝂</m:t>
                              </m:r>
                              <m:r>
                                <a:rPr lang="el-GR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l-GR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sub>
                      </m:sSub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𝟐𝟐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den>
                      </m:f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𝟐𝟐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den>
                      </m:f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l-GR" sz="2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73A5A5D-104F-48BD-976C-4094FBD45C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530" y="4566168"/>
                <a:ext cx="3560782" cy="61074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17C2C57-B995-4204-A688-D63656F3FF76}"/>
                  </a:ext>
                </a:extLst>
              </p:cNvPr>
              <p:cNvSpPr txBox="1"/>
              <p:nvPr/>
            </p:nvSpPr>
            <p:spPr>
              <a:xfrm>
                <a:off x="736530" y="5530990"/>
                <a:ext cx="8231164" cy="4476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𝟐𝟗</m:t>
                        </m:r>
                      </m:num>
                      <m:den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𝝂</m:t>
                        </m:r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l-GR" sz="2000" b="1" dirty="0">
                    <a:solidFill>
                      <a:srgbClr val="C00000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l-GR" sz="2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𝟐𝟗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𝟏𝟒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𝝂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𝟓𝟖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𝟏𝟒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𝝂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𝟓𝟔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𝟏𝟒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𝝂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l-GR" sz="2000" b="1" dirty="0">
                    <a:solidFill>
                      <a:srgbClr val="C00000"/>
                    </a:solidFill>
                  </a:rPr>
                  <a:t>ν=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𝟓𝟔</m:t>
                        </m:r>
                      </m:num>
                      <m:den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den>
                    </m:f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𝝂</m:t>
                    </m:r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el-GR" sz="2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17C2C57-B995-4204-A688-D63656F3FF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530" y="5530990"/>
                <a:ext cx="8231164" cy="447687"/>
              </a:xfrm>
              <a:prstGeom prst="rect">
                <a:avLst/>
              </a:prstGeom>
              <a:blipFill>
                <a:blip r:embed="rId10"/>
                <a:stretch>
                  <a:fillRect l="-74" b="-2027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F909F67-EDFA-4347-9E69-B46FF250CF08}"/>
                  </a:ext>
                </a:extLst>
              </p:cNvPr>
              <p:cNvSpPr txBox="1"/>
              <p:nvPr/>
            </p:nvSpPr>
            <p:spPr>
              <a:xfrm>
                <a:off x="1375014" y="6248974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Ά</m:t>
                          </m:r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𝛒𝛂</m:t>
                          </m:r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𝛂𝛌𝛋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𝜶𝝂𝜾𝝄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𝚩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: </m:t>
                          </m:r>
                          <m:r>
                            <a:rPr lang="de-DE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F909F67-EDFA-4347-9E69-B46FF250CF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5014" y="6248974"/>
                <a:ext cx="6096000" cy="369332"/>
              </a:xfrm>
              <a:prstGeom prst="rect">
                <a:avLst/>
              </a:prstGeom>
              <a:blipFill>
                <a:blip r:embed="rId11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444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2">
            <a:extLst>
              <a:ext uri="{FF2B5EF4-FFF2-40B4-BE49-F238E27FC236}">
                <a16:creationId xmlns:a16="http://schemas.microsoft.com/office/drawing/2014/main" id="{9DF7B2D1-75E6-4758-9387-865146AAAB6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89980" cy="284988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E85C073-5948-4F56-80B8-334BE2BFCAAD}"/>
                  </a:ext>
                </a:extLst>
              </p:cNvPr>
              <p:cNvSpPr txBox="1"/>
              <p:nvPr/>
            </p:nvSpPr>
            <p:spPr>
              <a:xfrm>
                <a:off x="7002481" y="2712415"/>
                <a:ext cx="4426148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num>
                        <m:den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l-GR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𝐂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E85C073-5948-4F56-80B8-334BE2BFCA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2481" y="2712415"/>
                <a:ext cx="4426148" cy="6914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Table 9">
            <a:extLst>
              <a:ext uri="{FF2B5EF4-FFF2-40B4-BE49-F238E27FC236}">
                <a16:creationId xmlns:a16="http://schemas.microsoft.com/office/drawing/2014/main" id="{C97EAAED-5559-4BE3-B359-614FCFEF50D1}"/>
              </a:ext>
            </a:extLst>
          </p:cNvPr>
          <p:cNvGraphicFramePr>
            <a:graphicFrameLocks noGrp="1"/>
          </p:cNvGraphicFramePr>
          <p:nvPr/>
        </p:nvGraphicFramePr>
        <p:xfrm>
          <a:off x="7002481" y="3614259"/>
          <a:ext cx="4295260" cy="7416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83075">
                  <a:extLst>
                    <a:ext uri="{9D8B030D-6E8A-4147-A177-3AD203B41FA5}">
                      <a16:colId xmlns:a16="http://schemas.microsoft.com/office/drawing/2014/main" val="300997211"/>
                    </a:ext>
                  </a:extLst>
                </a:gridCol>
                <a:gridCol w="1136342">
                  <a:extLst>
                    <a:ext uri="{9D8B030D-6E8A-4147-A177-3AD203B41FA5}">
                      <a16:colId xmlns:a16="http://schemas.microsoft.com/office/drawing/2014/main" val="4200691204"/>
                    </a:ext>
                  </a:extLst>
                </a:gridCol>
                <a:gridCol w="1180730">
                  <a:extLst>
                    <a:ext uri="{9D8B030D-6E8A-4147-A177-3AD203B41FA5}">
                      <a16:colId xmlns:a16="http://schemas.microsoft.com/office/drawing/2014/main" val="3368476783"/>
                    </a:ext>
                  </a:extLst>
                </a:gridCol>
                <a:gridCol w="895113">
                  <a:extLst>
                    <a:ext uri="{9D8B030D-6E8A-4147-A177-3AD203B41FA5}">
                      <a16:colId xmlns:a16="http://schemas.microsoft.com/office/drawing/2014/main" val="1503273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de-DE" i="1" dirty="0" err="1">
                          <a:solidFill>
                            <a:srgbClr val="C00000"/>
                          </a:solidFill>
                        </a:rPr>
                        <a:t>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13/2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4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5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1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0,5 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X=;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76213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DDC3F1-DA39-413E-A812-0697782499D7}"/>
                  </a:ext>
                </a:extLst>
              </p:cNvPr>
              <p:cNvSpPr txBox="1"/>
              <p:nvPr/>
            </p:nvSpPr>
            <p:spPr>
              <a:xfrm>
                <a:off x="6283653" y="1282277"/>
                <a:ext cx="5732916" cy="6010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sub>
                          </m:sSub>
                        </m:sub>
                      </m:sSub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𝟐𝟗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𝟐𝟗</m:t>
                          </m:r>
                        </m:num>
                        <m:den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𝟓𝟖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𝒎𝒐𝒍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DDC3F1-DA39-413E-A812-069778249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3653" y="1282277"/>
                <a:ext cx="5732916" cy="6010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135E38D-0E1A-428E-9E4B-C4180F8E6F98}"/>
                  </a:ext>
                </a:extLst>
              </p:cNvPr>
              <p:cNvSpPr txBox="1"/>
              <p:nvPr/>
            </p:nvSpPr>
            <p:spPr>
              <a:xfrm>
                <a:off x="7931219" y="4751010"/>
                <a:ext cx="2303516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𝒎𝒐𝒍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135E38D-0E1A-428E-9E4B-C4180F8E6F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1219" y="4751010"/>
                <a:ext cx="2303516" cy="52418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3811A24-B7B9-43BC-93BC-32FC1A0C8BE5}"/>
                  </a:ext>
                </a:extLst>
              </p:cNvPr>
              <p:cNvSpPr txBox="1"/>
              <p:nvPr/>
            </p:nvSpPr>
            <p:spPr>
              <a:xfrm>
                <a:off x="5325577" y="389712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Ά</m:t>
                          </m:r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𝛌𝛋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𝜶𝝂𝜾𝝄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𝚩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: </m:t>
                          </m:r>
                          <m:r>
                            <a:rPr lang="de-DE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3811A24-B7B9-43BC-93BC-32FC1A0C8B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5577" y="389712"/>
                <a:ext cx="609600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DE2799B-8D5D-4B81-8502-5534444198F6}"/>
                  </a:ext>
                </a:extLst>
              </p:cNvPr>
              <p:cNvSpPr txBox="1"/>
              <p:nvPr/>
            </p:nvSpPr>
            <p:spPr>
              <a:xfrm>
                <a:off x="-122067" y="3397856"/>
                <a:ext cx="6094520" cy="9273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b="1" i="0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𝚶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l-GR" b="1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𝚶</m:t>
                              </m:r>
                            </m:sub>
                          </m:sSub>
                        </m:den>
                      </m:f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b="1" i="0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𝚶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𝟏𝟔</m:t>
                          </m:r>
                        </m:den>
                      </m:f>
                      <m:r>
                        <a:rPr lang="el-GR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b="1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n-US" b="1" i="1" dirty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sub>
                      </m:sSub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𝟏𝟖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b="1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𝟒𝟓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DE2799B-8D5D-4B81-8502-5534444198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22067" y="3397856"/>
                <a:ext cx="6094520" cy="927305"/>
              </a:xfrm>
              <a:prstGeom prst="rect">
                <a:avLst/>
              </a:prstGeom>
              <a:blipFill>
                <a:blip r:embed="rId7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8428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5">
            <a:extLst>
              <a:ext uri="{FF2B5EF4-FFF2-40B4-BE49-F238E27FC236}">
                <a16:creationId xmlns:a16="http://schemas.microsoft.com/office/drawing/2014/main" id="{95B08C12-C98F-4AC2-8041-19FB51AD0C5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74310" cy="224409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0B0B20F-EC6D-498C-8FFB-9D0B2C326DDC}"/>
                  </a:ext>
                </a:extLst>
              </p:cNvPr>
              <p:cNvSpPr txBox="1"/>
              <p:nvPr/>
            </p:nvSpPr>
            <p:spPr>
              <a:xfrm>
                <a:off x="139441" y="2498627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𝚨𝛌𝛋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𝜺𝝂𝜾𝝄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𝚩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: </m:t>
                          </m:r>
                          <m:r>
                            <a:rPr lang="de-DE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𝝂</m:t>
                          </m:r>
                        </m:sub>
                      </m:sSub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𝝂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0B0B20F-EC6D-498C-8FFB-9D0B2C326D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441" y="2498627"/>
                <a:ext cx="609600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7FA6837-D3BC-47EF-A28D-DE39CC70756E}"/>
                  </a:ext>
                </a:extLst>
              </p:cNvPr>
              <p:cNvSpPr txBox="1"/>
              <p:nvPr/>
            </p:nvSpPr>
            <p:spPr>
              <a:xfrm>
                <a:off x="203869" y="3081636"/>
                <a:ext cx="4605235" cy="6244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𝝂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l-GR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𝝂</m:t>
                              </m:r>
                            </m:sub>
                          </m:sSub>
                        </m:sub>
                      </m:sSub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𝝂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l-GR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𝝂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𝝂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l-GR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l-GR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𝝂</m:t>
                              </m:r>
                            </m:e>
                          </m:d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𝟏𝟒</m:t>
                          </m:r>
                          <m:r>
                            <a:rPr lang="el-GR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𝝂</m:t>
                          </m:r>
                        </m:den>
                      </m:f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7FA6837-D3BC-47EF-A28D-DE39CC7075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869" y="3081636"/>
                <a:ext cx="4605235" cy="62440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8444561-0404-4E39-9A82-DC602CFB80CA}"/>
                  </a:ext>
                </a:extLst>
              </p:cNvPr>
              <p:cNvSpPr txBox="1"/>
              <p:nvPr/>
            </p:nvSpPr>
            <p:spPr>
              <a:xfrm>
                <a:off x="203869" y="3873709"/>
                <a:ext cx="3714671" cy="6107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l-GR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𝝂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l-GR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l-GR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𝝂</m:t>
                              </m:r>
                              <m:r>
                                <a:rPr lang="el-GR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l-GR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sub>
                      </m:sSub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𝟐𝟐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den>
                      </m:f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𝟐𝟒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𝟐𝟐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den>
                      </m:f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l-GR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el-GR" sz="2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8444561-0404-4E39-9A82-DC602CFB80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869" y="3873709"/>
                <a:ext cx="3714671" cy="61074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0DE2FC3-236E-4FB7-B44F-7456CEA1D6BA}"/>
                  </a:ext>
                </a:extLst>
              </p:cNvPr>
              <p:cNvSpPr txBox="1"/>
              <p:nvPr/>
            </p:nvSpPr>
            <p:spPr>
              <a:xfrm>
                <a:off x="203869" y="4838531"/>
                <a:ext cx="5962401" cy="4446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𝝂</m:t>
                        </m:r>
                      </m:den>
                    </m:f>
                  </m:oMath>
                </a14:m>
                <a:r>
                  <a:rPr lang="el-GR" sz="2000" b="1" dirty="0">
                    <a:solidFill>
                      <a:srgbClr val="C00000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l-GR" sz="2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𝟏𝟒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𝝂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𝟒𝟐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𝟏𝟒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𝝂</m:t>
                    </m:r>
                    <m:r>
                      <a:rPr lang="el-GR" sz="20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l-GR" sz="2000" b="1" dirty="0">
                    <a:solidFill>
                      <a:srgbClr val="C00000"/>
                    </a:solidFill>
                  </a:rPr>
                  <a:t>ν=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𝟒𝟐</m:t>
                        </m:r>
                      </m:num>
                      <m:den>
                        <m:r>
                          <a:rPr lang="el-G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den>
                    </m:f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𝝂</m:t>
                    </m:r>
                    <m:r>
                      <a:rPr lang="el-G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l-GR" sz="2000" b="1" dirty="0">
                    <a:solidFill>
                      <a:srgbClr val="C00000"/>
                    </a:solidFill>
                  </a:rPr>
                  <a:t>3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0DE2FC3-236E-4FB7-B44F-7456CEA1D6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869" y="4838531"/>
                <a:ext cx="5962401" cy="444609"/>
              </a:xfrm>
              <a:prstGeom prst="rect">
                <a:avLst/>
              </a:prstGeom>
              <a:blipFill>
                <a:blip r:embed="rId6"/>
                <a:stretch>
                  <a:fillRect t="-1370" r="-102" b="-191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1E5D978-937E-4B24-A253-F9DD9A4B68CA}"/>
                  </a:ext>
                </a:extLst>
              </p:cNvPr>
              <p:cNvSpPr txBox="1"/>
              <p:nvPr/>
            </p:nvSpPr>
            <p:spPr>
              <a:xfrm>
                <a:off x="842353" y="5556515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Ά</m:t>
                          </m:r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𝛒𝛂</m:t>
                          </m:r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𝛂𝛌𝛋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𝜶𝝂𝜾𝝄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1800" b="1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𝚩</m:t>
                          </m:r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: </m:t>
                          </m:r>
                          <m:r>
                            <a:rPr lang="de-DE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l-GR" sz="1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1E5D978-937E-4B24-A253-F9DD9A4B68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353" y="5556515"/>
                <a:ext cx="6096000" cy="369332"/>
              </a:xfrm>
              <a:prstGeom prst="rect">
                <a:avLst/>
              </a:prstGeom>
              <a:blipFill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1BC2162D-FF9D-4283-A97B-0B89D73B6A92}"/>
              </a:ext>
            </a:extLst>
          </p:cNvPr>
          <p:cNvGrpSpPr/>
          <p:nvPr/>
        </p:nvGrpSpPr>
        <p:grpSpPr>
          <a:xfrm>
            <a:off x="5895975" y="219075"/>
            <a:ext cx="4514853" cy="1221461"/>
            <a:chOff x="5895975" y="219075"/>
            <a:chExt cx="4514853" cy="1221461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14201C1-1414-426C-B451-660FB39B5B2B}"/>
                </a:ext>
              </a:extLst>
            </p:cNvPr>
            <p:cNvSpPr txBox="1"/>
            <p:nvPr/>
          </p:nvSpPr>
          <p:spPr>
            <a:xfrm>
              <a:off x="5895975" y="219075"/>
              <a:ext cx="23812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800" dirty="0">
                  <a:solidFill>
                    <a:srgbClr val="C00000"/>
                  </a:solidFill>
                </a:rPr>
                <a:t>C</a:t>
              </a:r>
              <a:r>
                <a:rPr lang="en-US" sz="2800" dirty="0">
                  <a:solidFill>
                    <a:srgbClr val="C00000"/>
                  </a:solidFill>
                </a:rPr>
                <a:t>H</a:t>
              </a:r>
              <a:r>
                <a:rPr lang="en-US" sz="2800" baseline="-25000" dirty="0">
                  <a:solidFill>
                    <a:srgbClr val="C00000"/>
                  </a:solidFill>
                </a:rPr>
                <a:t>2</a:t>
              </a:r>
              <a:r>
                <a:rPr lang="en-US" sz="2800" dirty="0">
                  <a:solidFill>
                    <a:srgbClr val="C00000"/>
                  </a:solidFill>
                </a:rPr>
                <a:t>=CH</a:t>
              </a:r>
              <a:r>
                <a:rPr lang="en-US" sz="2800" baseline="-25000" dirty="0">
                  <a:solidFill>
                    <a:srgbClr val="C00000"/>
                  </a:solidFill>
                </a:rPr>
                <a:t>2</a:t>
              </a:r>
              <a:r>
                <a:rPr lang="en-US" sz="2800" dirty="0">
                  <a:solidFill>
                    <a:srgbClr val="C00000"/>
                  </a:solidFill>
                </a:rPr>
                <a:t> + </a:t>
              </a:r>
              <a:r>
                <a:rPr lang="el-GR" sz="2800" dirty="0">
                  <a:solidFill>
                    <a:srgbClr val="C00000"/>
                  </a:solidFill>
                </a:rPr>
                <a:t>Η</a:t>
              </a:r>
              <a:r>
                <a:rPr lang="en-US" sz="2800" dirty="0">
                  <a:solidFill>
                    <a:srgbClr val="C00000"/>
                  </a:solidFill>
                </a:rPr>
                <a:t>Cl</a:t>
              </a:r>
              <a:endParaRPr lang="el-GR" sz="2800" baseline="-25000" dirty="0">
                <a:solidFill>
                  <a:srgbClr val="C00000"/>
                </a:solidFill>
              </a:endParaRP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C4277741-D1BD-4511-A870-744EA9B6F85D}"/>
                </a:ext>
              </a:extLst>
            </p:cNvPr>
            <p:cNvCxnSpPr>
              <a:cxnSpLocks/>
            </p:cNvCxnSpPr>
            <p:nvPr/>
          </p:nvCxnSpPr>
          <p:spPr>
            <a:xfrm>
              <a:off x="8106330" y="494743"/>
              <a:ext cx="694770" cy="0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FA3DC6D-DF27-459E-A4E4-9C0A8825E2C7}"/>
                </a:ext>
              </a:extLst>
            </p:cNvPr>
            <p:cNvGrpSpPr/>
            <p:nvPr/>
          </p:nvGrpSpPr>
          <p:grpSpPr>
            <a:xfrm>
              <a:off x="8874227" y="219075"/>
              <a:ext cx="1536601" cy="1221461"/>
              <a:chOff x="3400425" y="3723620"/>
              <a:chExt cx="1314058" cy="1221461"/>
            </a:xfrm>
          </p:grpSpPr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2B35EB5-9222-4341-8935-6161A21BD308}"/>
                  </a:ext>
                </a:extLst>
              </p:cNvPr>
              <p:cNvSpPr txBox="1"/>
              <p:nvPr/>
            </p:nvSpPr>
            <p:spPr>
              <a:xfrm>
                <a:off x="3400425" y="3723620"/>
                <a:ext cx="131405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DE" sz="2800" dirty="0">
                    <a:solidFill>
                      <a:srgbClr val="C00000"/>
                    </a:solidFill>
                  </a:rPr>
                  <a:t>C</a:t>
                </a:r>
                <a:r>
                  <a:rPr lang="en-US" sz="2800" dirty="0">
                    <a:solidFill>
                      <a:srgbClr val="C00000"/>
                    </a:solidFill>
                  </a:rPr>
                  <a:t>H</a:t>
                </a:r>
                <a:r>
                  <a:rPr lang="el-GR" sz="2800" baseline="-25000" dirty="0">
                    <a:solidFill>
                      <a:srgbClr val="C00000"/>
                    </a:solidFill>
                  </a:rPr>
                  <a:t>3</a:t>
                </a:r>
                <a:r>
                  <a:rPr lang="en-US" sz="2800" dirty="0">
                    <a:solidFill>
                      <a:srgbClr val="C00000"/>
                    </a:solidFill>
                  </a:rPr>
                  <a:t>-CH</a:t>
                </a:r>
                <a:r>
                  <a:rPr lang="en-US" sz="2800" baseline="-25000" dirty="0">
                    <a:solidFill>
                      <a:srgbClr val="C00000"/>
                    </a:solidFill>
                  </a:rPr>
                  <a:t>2</a:t>
                </a:r>
                <a:r>
                  <a:rPr lang="en-US" sz="2800" dirty="0">
                    <a:solidFill>
                      <a:srgbClr val="C00000"/>
                    </a:solidFill>
                  </a:rPr>
                  <a:t> </a:t>
                </a:r>
                <a:endParaRPr lang="el-GR" sz="2800" dirty="0"/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79F4A05-F493-4DDF-A283-763EB30695F7}"/>
                  </a:ext>
                </a:extLst>
              </p:cNvPr>
              <p:cNvSpPr txBox="1"/>
              <p:nvPr/>
            </p:nvSpPr>
            <p:spPr>
              <a:xfrm>
                <a:off x="3841674" y="3990974"/>
                <a:ext cx="501729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rgbClr val="C00000"/>
                    </a:solidFill>
                  </a:rPr>
                  <a:t>I Cl</a:t>
                </a:r>
                <a:endParaRPr lang="el-GR" sz="2800" dirty="0">
                  <a:solidFill>
                    <a:srgbClr val="C00000"/>
                  </a:solidFill>
                </a:endParaRPr>
              </a:p>
            </p:txBody>
          </p:sp>
        </p:grpSp>
      </p:grpSp>
      <p:graphicFrame>
        <p:nvGraphicFramePr>
          <p:cNvPr id="16" name="Table 9">
            <a:extLst>
              <a:ext uri="{FF2B5EF4-FFF2-40B4-BE49-F238E27FC236}">
                <a16:creationId xmlns:a16="http://schemas.microsoft.com/office/drawing/2014/main" id="{1B909438-EC84-4CC7-A2E4-77AFF58E0F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57823"/>
              </p:ext>
            </p:extLst>
          </p:nvPr>
        </p:nvGraphicFramePr>
        <p:xfrm>
          <a:off x="5938837" y="1595120"/>
          <a:ext cx="4676775" cy="7416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262063">
                  <a:extLst>
                    <a:ext uri="{9D8B030D-6E8A-4147-A177-3AD203B41FA5}">
                      <a16:colId xmlns:a16="http://schemas.microsoft.com/office/drawing/2014/main" val="300997211"/>
                    </a:ext>
                  </a:extLst>
                </a:gridCol>
                <a:gridCol w="1154488">
                  <a:extLst>
                    <a:ext uri="{9D8B030D-6E8A-4147-A177-3AD203B41FA5}">
                      <a16:colId xmlns:a16="http://schemas.microsoft.com/office/drawing/2014/main" val="4200691204"/>
                    </a:ext>
                  </a:extLst>
                </a:gridCol>
                <a:gridCol w="2260224">
                  <a:extLst>
                    <a:ext uri="{9D8B030D-6E8A-4147-A177-3AD203B41FA5}">
                      <a16:colId xmlns:a16="http://schemas.microsoft.com/office/drawing/2014/main" val="33684767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 lang="de-DE" i="1" dirty="0" err="1">
                          <a:solidFill>
                            <a:srgbClr val="C00000"/>
                          </a:solidFill>
                        </a:rPr>
                        <a:t>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i="1" dirty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 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1 mol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1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>
                          <a:solidFill>
                            <a:srgbClr val="C00000"/>
                          </a:solidFill>
                        </a:rPr>
                        <a:t>0,4 </a:t>
                      </a:r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mol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solidFill>
                            <a:srgbClr val="C00000"/>
                          </a:solidFill>
                        </a:rPr>
                        <a:t>x=;</a:t>
                      </a:r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76213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E94D5E6-BD3D-4D20-BF3B-4108C86B550A}"/>
                  </a:ext>
                </a:extLst>
              </p:cNvPr>
              <p:cNvSpPr txBox="1"/>
              <p:nvPr/>
            </p:nvSpPr>
            <p:spPr>
              <a:xfrm>
                <a:off x="6839824" y="2559257"/>
                <a:ext cx="230351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𝒎𝒐𝒍</m:t>
                      </m:r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E94D5E6-BD3D-4D20-BF3B-4108C86B55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9824" y="2559257"/>
                <a:ext cx="2303516" cy="5186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054562D-23E1-4829-98C2-CACE192F50FD}"/>
                  </a:ext>
                </a:extLst>
              </p:cNvPr>
              <p:cNvSpPr txBox="1"/>
              <p:nvPr/>
            </p:nvSpPr>
            <p:spPr>
              <a:xfrm>
                <a:off x="6416156" y="3212559"/>
                <a:ext cx="3745577" cy="12243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b>
                          </m:sSub>
                        </m:sub>
                      </m:sSub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𝟐𝟐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den>
                      </m:f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𝟐𝟐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sz="2000" b="1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sz="2000" b="1" i="1" dirty="0">
                  <a:solidFill>
                    <a:srgbClr val="C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𝑽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𝟗𝟔</m:t>
                    </m:r>
                  </m:oMath>
                </a14:m>
                <a:r>
                  <a:rPr lang="en-US" sz="2000" b="1" dirty="0">
                    <a:solidFill>
                      <a:srgbClr val="C00000"/>
                    </a:solidFill>
                  </a:rPr>
                  <a:t> L</a:t>
                </a:r>
                <a:endParaRPr lang="el-GR" sz="2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054562D-23E1-4829-98C2-CACE192F50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6156" y="3212559"/>
                <a:ext cx="3745577" cy="1224310"/>
              </a:xfrm>
              <a:prstGeom prst="rect">
                <a:avLst/>
              </a:prstGeom>
              <a:blipFill>
                <a:blip r:embed="rId9"/>
                <a:stretch>
                  <a:fillRect b="-1144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3361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81BF45D-1720-4BE7-812E-1CCFEFFB77C7}"/>
                  </a:ext>
                </a:extLst>
              </p:cNvPr>
              <p:cNvSpPr txBox="1"/>
              <p:nvPr/>
            </p:nvSpPr>
            <p:spPr>
              <a:xfrm>
                <a:off x="6807172" y="179366"/>
                <a:ext cx="40558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𝟐𝐂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l-GR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81BF45D-1720-4BE7-812E-1CCFEFFB77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7172" y="179366"/>
                <a:ext cx="4055854" cy="369332"/>
              </a:xfrm>
              <a:prstGeom prst="rect">
                <a:avLst/>
              </a:prstGeom>
              <a:blipFill>
                <a:blip r:embed="rId2"/>
                <a:stretch>
                  <a:fillRect l="-1353" r="-1353" b="-1475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9">
                <a:extLst>
                  <a:ext uri="{FF2B5EF4-FFF2-40B4-BE49-F238E27FC236}">
                    <a16:creationId xmlns:a16="http://schemas.microsoft.com/office/drawing/2014/main" id="{E9CE4C4B-0D68-456E-8177-9668CF123E3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5262760"/>
                  </p:ext>
                </p:extLst>
              </p:nvPr>
            </p:nvGraphicFramePr>
            <p:xfrm>
              <a:off x="6687469" y="850390"/>
              <a:ext cx="4295260" cy="741680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1083075">
                      <a:extLst>
                        <a:ext uri="{9D8B030D-6E8A-4147-A177-3AD203B41FA5}">
                          <a16:colId xmlns:a16="http://schemas.microsoft.com/office/drawing/2014/main" val="300997211"/>
                        </a:ext>
                      </a:extLst>
                    </a:gridCol>
                    <a:gridCol w="1136342">
                      <a:extLst>
                        <a:ext uri="{9D8B030D-6E8A-4147-A177-3AD203B41FA5}">
                          <a16:colId xmlns:a16="http://schemas.microsoft.com/office/drawing/2014/main" val="4200691204"/>
                        </a:ext>
                      </a:extLst>
                    </a:gridCol>
                    <a:gridCol w="1180730">
                      <a:extLst>
                        <a:ext uri="{9D8B030D-6E8A-4147-A177-3AD203B41FA5}">
                          <a16:colId xmlns:a16="http://schemas.microsoft.com/office/drawing/2014/main" val="3368476783"/>
                        </a:ext>
                      </a:extLst>
                    </a:gridCol>
                    <a:gridCol w="895113">
                      <a:extLst>
                        <a:ext uri="{9D8B030D-6E8A-4147-A177-3AD203B41FA5}">
                          <a16:colId xmlns:a16="http://schemas.microsoft.com/office/drawing/2014/main" val="150327389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1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  <m:r>
                                <a:rPr lang="el-GR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𝝄</m:t>
                              </m:r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3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  <m:r>
                                <a:rPr lang="el-GR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𝝄</m:t>
                              </m:r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2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  <m:r>
                                <a:rPr lang="el-GR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𝝄</m:t>
                              </m:r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2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  <m:r>
                                <a:rPr lang="el-GR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𝝄</m:t>
                              </m:r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131187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0,5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l-GR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𝜊</m:t>
                              </m:r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𝒍</m:t>
                              </m:r>
                            </m:oMath>
                          </a14:m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1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 m</a:t>
                          </a:r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ο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l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1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 m</a:t>
                          </a:r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ο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l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8076213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9">
                <a:extLst>
                  <a:ext uri="{FF2B5EF4-FFF2-40B4-BE49-F238E27FC236}">
                    <a16:creationId xmlns:a16="http://schemas.microsoft.com/office/drawing/2014/main" id="{E9CE4C4B-0D68-456E-8177-9668CF123E3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5262760"/>
                  </p:ext>
                </p:extLst>
              </p:nvPr>
            </p:nvGraphicFramePr>
            <p:xfrm>
              <a:off x="6687469" y="850390"/>
              <a:ext cx="4295260" cy="741680"/>
            </p:xfrm>
            <a:graphic>
              <a:graphicData uri="http://schemas.openxmlformats.org/drawingml/2006/table">
                <a:tbl>
                  <a:tblPr firstRow="1" bandRow="1">
                    <a:tableStyleId>{5DA37D80-6434-44D0-A028-1B22A696006F}</a:tableStyleId>
                  </a:tblPr>
                  <a:tblGrid>
                    <a:gridCol w="1083075">
                      <a:extLst>
                        <a:ext uri="{9D8B030D-6E8A-4147-A177-3AD203B41FA5}">
                          <a16:colId xmlns:a16="http://schemas.microsoft.com/office/drawing/2014/main" val="300997211"/>
                        </a:ext>
                      </a:extLst>
                    </a:gridCol>
                    <a:gridCol w="1136342">
                      <a:extLst>
                        <a:ext uri="{9D8B030D-6E8A-4147-A177-3AD203B41FA5}">
                          <a16:colId xmlns:a16="http://schemas.microsoft.com/office/drawing/2014/main" val="4200691204"/>
                        </a:ext>
                      </a:extLst>
                    </a:gridCol>
                    <a:gridCol w="1180730">
                      <a:extLst>
                        <a:ext uri="{9D8B030D-6E8A-4147-A177-3AD203B41FA5}">
                          <a16:colId xmlns:a16="http://schemas.microsoft.com/office/drawing/2014/main" val="3368476783"/>
                        </a:ext>
                      </a:extLst>
                    </a:gridCol>
                    <a:gridCol w="895113">
                      <a:extLst>
                        <a:ext uri="{9D8B030D-6E8A-4147-A177-3AD203B41FA5}">
                          <a16:colId xmlns:a16="http://schemas.microsoft.com/office/drawing/2014/main" val="150327389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3"/>
                          <a:stretch>
                            <a:fillRect l="-1124" t="-8065" r="-297753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3"/>
                          <a:stretch>
                            <a:fillRect l="-96774" t="-8065" r="-184946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3"/>
                          <a:stretch>
                            <a:fillRect l="-188660" t="-8065" r="-77320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3"/>
                          <a:stretch>
                            <a:fillRect l="-380952" t="-8065" r="-2041" b="-12096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131187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>
                        <a:blipFill>
                          <a:blip r:embed="rId3"/>
                          <a:stretch>
                            <a:fillRect l="-1124" t="-109836" r="-297753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1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 m</a:t>
                          </a:r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ο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l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1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 m</a:t>
                          </a:r>
                          <a:r>
                            <a:rPr lang="el-GR" i="1" dirty="0">
                              <a:solidFill>
                                <a:srgbClr val="C00000"/>
                              </a:solidFill>
                            </a:rPr>
                            <a:t>ο</a:t>
                          </a:r>
                          <a:r>
                            <a:rPr lang="en-US" i="1" dirty="0">
                              <a:solidFill>
                                <a:srgbClr val="C00000"/>
                              </a:solidFill>
                            </a:rPr>
                            <a:t>l</a:t>
                          </a:r>
                          <a:endParaRPr lang="el-GR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80762137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4" name="Εικόνα 5">
            <a:extLst>
              <a:ext uri="{FF2B5EF4-FFF2-40B4-BE49-F238E27FC236}">
                <a16:creationId xmlns:a16="http://schemas.microsoft.com/office/drawing/2014/main" id="{73152259-4BFE-43E7-9FA0-B9E086129C03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74310" cy="224409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5D19070-370E-4D2F-8961-3E56B62D5A24}"/>
                  </a:ext>
                </a:extLst>
              </p:cNvPr>
              <p:cNvSpPr txBox="1"/>
              <p:nvPr/>
            </p:nvSpPr>
            <p:spPr>
              <a:xfrm>
                <a:off x="6096000" y="2144999"/>
                <a:ext cx="3910173" cy="14594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0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𝚮</m:t>
                              </m:r>
                            </m:e>
                            <m:sub>
                              <m: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sz="2000" b="1" i="0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𝚶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sSub>
                                <m:sSubPr>
                                  <m:ctrlPr>
                                    <a:rPr lang="en-US" sz="2000" b="1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2000" b="1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𝚮</m:t>
                                  </m:r>
                                </m:e>
                                <m:sub>
                                  <m:r>
                                    <a:rPr lang="en-US" sz="2000" b="1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l-GR" sz="2000" b="1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𝚶</m:t>
                              </m:r>
                            </m:sub>
                          </m:sSub>
                        </m:den>
                      </m:f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r>
                            <a:rPr lang="de-DE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2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𝟏𝟔</m:t>
                          </m:r>
                        </m:den>
                      </m:f>
                      <m:r>
                        <a:rPr lang="en-US" sz="2000" b="1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2000" b="1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r>
                            <a:rPr lang="de-DE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𝟏𝟖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sz="2000" b="1" dirty="0">
                  <a:solidFill>
                    <a:srgbClr val="C00000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𝟏𝟖</m:t>
                      </m:r>
                      <m:r>
                        <a:rPr lang="de-DE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</m:oMath>
                  </m:oMathPara>
                </a14:m>
                <a:endParaRPr lang="en-US" sz="20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5D19070-370E-4D2F-8961-3E56B62D5A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144999"/>
                <a:ext cx="3910173" cy="1459438"/>
              </a:xfrm>
              <a:prstGeom prst="rect">
                <a:avLst/>
              </a:prstGeom>
              <a:blipFill>
                <a:blip r:embed="rId5"/>
                <a:stretch>
                  <a:fillRect b="-460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186C4E2-5979-4B79-B599-C32BD0D9DFC1}"/>
                  </a:ext>
                </a:extLst>
              </p:cNvPr>
              <p:cNvSpPr txBox="1"/>
              <p:nvPr/>
            </p:nvSpPr>
            <p:spPr>
              <a:xfrm>
                <a:off x="6492477" y="4020427"/>
                <a:ext cx="3486404" cy="12243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r>
                            <a:rPr lang="en-US" sz="20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  <m:sSub>
                            <m:sSubPr>
                              <m:ctrlPr>
                                <a:rPr lang="en-US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</m:e>
                            <m:sub>
                              <m:r>
                                <a:rPr lang="de-DE" sz="20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sub>
                      </m:sSub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𝟐𝟐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den>
                      </m:f>
                      <m:r>
                        <a:rPr lang="el-GR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de-DE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𝟐𝟐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sz="2000" b="1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sz="2000" b="1" i="1" dirty="0">
                  <a:solidFill>
                    <a:srgbClr val="C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𝑽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𝟐𝟐</m:t>
                    </m:r>
                    <m:r>
                      <a:rPr lang="de-DE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de-DE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2000" b="1" dirty="0">
                    <a:solidFill>
                      <a:srgbClr val="C00000"/>
                    </a:solidFill>
                  </a:rPr>
                  <a:t> L</a:t>
                </a:r>
                <a:endParaRPr lang="el-GR" sz="2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186C4E2-5979-4B79-B599-C32BD0D9DF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2477" y="4020427"/>
                <a:ext cx="3486404" cy="1224310"/>
              </a:xfrm>
              <a:prstGeom prst="rect">
                <a:avLst/>
              </a:prstGeom>
              <a:blipFill>
                <a:blip r:embed="rId6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3491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1688</Words>
  <Application>Microsoft Office PowerPoint</Application>
  <PresentationFormat>Widescreen</PresentationFormat>
  <Paragraphs>295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Yiannis Chiotelis</dc:creator>
  <cp:lastModifiedBy>Yiannis Chiotelis</cp:lastModifiedBy>
  <cp:revision>35</cp:revision>
  <dcterms:created xsi:type="dcterms:W3CDTF">2021-02-09T20:18:45Z</dcterms:created>
  <dcterms:modified xsi:type="dcterms:W3CDTF">2021-02-16T11:11:47Z</dcterms:modified>
</cp:coreProperties>
</file>