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CDF94-575D-43BA-A947-93C2B0CE5D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FAE48C-7D15-4CF1-93A0-BA5633B63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5B2135-ABD2-4483-9EDC-F42279F85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5442-15A2-4431-A85F-85DCA341DD24}" type="datetimeFigureOut">
              <a:rPr lang="el-GR" smtClean="0"/>
              <a:t>12/2/2021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FD98A-D2CB-4F66-816A-1D8439D40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CFAA1-A7E5-464E-83C6-A0BA290CD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79D2-1D60-4EE3-A496-9C439B98AF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2765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DCCA4-7952-45DD-941C-57D8EDA73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31F1F7-32DB-4DC6-9920-9F8426CE9E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A6B2A7-070B-4B59-80BF-CD640576E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5442-15A2-4431-A85F-85DCA341DD24}" type="datetimeFigureOut">
              <a:rPr lang="el-GR" smtClean="0"/>
              <a:t>12/2/2021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D90A4-2DF0-4F6B-8537-9FD3EED64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5CE8A-C775-419B-A4C6-0F1619C7B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79D2-1D60-4EE3-A496-9C439B98AF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6610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2D991D-B096-46E3-B5FA-AA3C1DF7EC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601519-DB4A-443D-A9F1-060FC9C29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9A348-AB83-4DEC-9E78-CDDC95D7B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5442-15A2-4431-A85F-85DCA341DD24}" type="datetimeFigureOut">
              <a:rPr lang="el-GR" smtClean="0"/>
              <a:t>12/2/2021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F0C98A-43AA-4FA9-8327-23E639A90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6CC66-774C-4516-9C89-E09D6CF42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79D2-1D60-4EE3-A496-9C439B98AF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6034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DF5AE-F15E-4BBF-BEED-1384F45FE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40A0B-98A8-4868-BAFD-17337018A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B632F-7C00-455B-95F3-B99782B6F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5442-15A2-4431-A85F-85DCA341DD24}" type="datetimeFigureOut">
              <a:rPr lang="el-GR" smtClean="0"/>
              <a:t>12/2/2021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73D6B-442F-462F-A00F-EBB1C0BCB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59AC0B-7FEB-43C9-A6F1-D2A6C88EE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79D2-1D60-4EE3-A496-9C439B98AF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5085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0A65C-21FD-47AD-9111-2F362FDB9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633013-98F3-46B0-8EDE-803726768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A70D70-5B47-40F2-BBFE-CB8BE7118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5442-15A2-4431-A85F-85DCA341DD24}" type="datetimeFigureOut">
              <a:rPr lang="el-GR" smtClean="0"/>
              <a:t>12/2/2021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07799-694D-4E3D-815C-90DA82EFB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B4D61-435F-4D6C-9863-FF830339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79D2-1D60-4EE3-A496-9C439B98AF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8203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1DC41-DAAF-4AE6-BD8F-3EADE1CE6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7D393-DCF6-4F79-A20A-6217724110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391B6B-5630-4BC3-8189-638BD41D17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8F8603-3FFB-409E-A6CE-B73B1B5BC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5442-15A2-4431-A85F-85DCA341DD24}" type="datetimeFigureOut">
              <a:rPr lang="el-GR" smtClean="0"/>
              <a:t>12/2/2021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C62CAC-39D3-4BAB-9929-BE2DB22E9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AF85C0-967C-49EB-BA78-15F9B7A23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79D2-1D60-4EE3-A496-9C439B98AF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602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DF471-B86B-4CF7-945D-7CA431362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A2A4DC-F600-4A64-A5CE-92830541A2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7C9C14-AA20-4E5B-B4A4-DC5EF516B2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F04EF0-3BC6-450C-96F0-DCA48ED6B4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46E71B-D68E-4E4A-9776-145292633A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A67689-B57A-4E11-9422-A6A47D317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5442-15A2-4431-A85F-85DCA341DD24}" type="datetimeFigureOut">
              <a:rPr lang="el-GR" smtClean="0"/>
              <a:t>12/2/2021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5233E8-EDEC-41A3-9F99-B8872D354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633314-5041-4460-B119-2C853AEF3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79D2-1D60-4EE3-A496-9C439B98AF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1308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76AD3-093A-4AB7-8F72-5405308C5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43A675-8798-4F35-9714-CAF255C04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5442-15A2-4431-A85F-85DCA341DD24}" type="datetimeFigureOut">
              <a:rPr lang="el-GR" smtClean="0"/>
              <a:t>12/2/2021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E27298-CA09-4E17-83ED-2253007DD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97C9C7-110D-4C16-BD67-84EC4BBF2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79D2-1D60-4EE3-A496-9C439B98AF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3584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35CDDB-8A43-4E5F-AB7A-44E633680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5442-15A2-4431-A85F-85DCA341DD24}" type="datetimeFigureOut">
              <a:rPr lang="el-GR" smtClean="0"/>
              <a:t>12/2/2021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978EC4-FF81-48D5-97A3-6EC2134ED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352034-AB1E-4644-ACF4-BDAFE642E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79D2-1D60-4EE3-A496-9C439B98AF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2266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85FA6-F55C-4BDC-96CD-A1935EAA7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CC564-BFEE-4458-BBB5-8ACD1C5647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B629C1-FE03-42A6-87D6-DD26909D0B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329B3F-5693-44A0-973B-07851D7D0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5442-15A2-4431-A85F-85DCA341DD24}" type="datetimeFigureOut">
              <a:rPr lang="el-GR" smtClean="0"/>
              <a:t>12/2/2021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E2858C-8395-434E-A738-6EA0DB396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5B226A-02D3-4EC4-AB30-4753A8844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79D2-1D60-4EE3-A496-9C439B98AF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6746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46432-312B-4D3C-A64F-C718D07DE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7A5526-A3CB-40C6-B12B-5F3BF76145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8A5425-6319-40CF-9FC9-7B4395E43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90B412-5493-4C60-95A8-45BD736F9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5442-15A2-4431-A85F-85DCA341DD24}" type="datetimeFigureOut">
              <a:rPr lang="el-GR" smtClean="0"/>
              <a:t>12/2/2021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854E81-0807-4EE7-B30A-278FE0025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A71595-C594-406B-B143-C34EBD6BA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79D2-1D60-4EE3-A496-9C439B98AF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7223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02348E-17DD-4DDE-82F0-17F545089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C61DDF-468B-4404-8699-F98924A1F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256391-B41B-4205-ACA5-F42B0ED490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5442-15A2-4431-A85F-85DCA341DD24}" type="datetimeFigureOut">
              <a:rPr lang="el-GR" smtClean="0"/>
              <a:t>12/2/2021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A1092-B5E4-4E1A-B676-01536CD15C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E78CB-0703-458B-82B3-BA639EA952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579D2-1D60-4EE3-A496-9C439B98AF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4733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5.png"/><Relationship Id="rId7" Type="http://schemas.openxmlformats.org/officeDocument/2006/relationships/image" Target="../media/image27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2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5.png"/><Relationship Id="rId3" Type="http://schemas.openxmlformats.org/officeDocument/2006/relationships/image" Target="../media/image1.wmf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0" Type="http://schemas.openxmlformats.org/officeDocument/2006/relationships/image" Target="../media/image42.png"/><Relationship Id="rId4" Type="http://schemas.openxmlformats.org/officeDocument/2006/relationships/image" Target="../media/image35.png"/><Relationship Id="rId9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8052393-8466-471F-91FD-2CB7C5C9DA9D}"/>
              </a:ext>
            </a:extLst>
          </p:cNvPr>
          <p:cNvSpPr txBox="1"/>
          <p:nvPr/>
        </p:nvSpPr>
        <p:spPr>
          <a:xfrm>
            <a:off x="64363" y="0"/>
            <a:ext cx="6094520" cy="28761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4,48 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L 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αλκενίου Α, μετρημένα σε συνθήκες 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STP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καίγονται πλήρως, οπότε σχηματίζονται 14,4 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g H</a:t>
            </a:r>
            <a:r>
              <a:rPr lang="el-GR" sz="1800" baseline="-250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l-GR" sz="14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Ποιος ο μοριακός τύπος του αλκενίου Α;</a:t>
            </a:r>
            <a:endParaRPr lang="el-GR" sz="14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100 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mL 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από το αλκένιο Α αναμιγνύονται με 4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L 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αέρα (20% Ο</a:t>
            </a:r>
            <a:r>
              <a:rPr lang="el-GR" sz="1800" baseline="-250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– 80% Ν</a:t>
            </a:r>
            <a:r>
              <a:rPr lang="el-GR" sz="1800" baseline="-250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(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)) και το μίγμα αναφλέγεται. Ποια είναι η σύσταση των καυσαερίων μετά την ψύξη τους στη συνηθισμένη θερμοκρασία;</a:t>
            </a:r>
            <a:endParaRPr lang="el-GR" sz="14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Όλοι οι όγκοι μετρήθηκαν στις ίδιες συνθήκες πίεσης και θερμοκρασίας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01B4630-1076-4E38-92B7-80CADF89E460}"/>
                  </a:ext>
                </a:extLst>
              </p:cNvPr>
              <p:cNvSpPr txBox="1"/>
              <p:nvPr/>
            </p:nvSpPr>
            <p:spPr>
              <a:xfrm>
                <a:off x="6824436" y="698409"/>
                <a:ext cx="4408515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sub>
                      </m:sSub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𝐯𝐂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01B4630-1076-4E38-92B7-80CADF89E4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4436" y="698409"/>
                <a:ext cx="4408515" cy="6914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le 9">
            <a:extLst>
              <a:ext uri="{FF2B5EF4-FFF2-40B4-BE49-F238E27FC236}">
                <a16:creationId xmlns:a16="http://schemas.microsoft.com/office/drawing/2014/main" id="{79EB9B04-9A71-47DA-BA69-19FEEAA312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649121"/>
              </p:ext>
            </p:extLst>
          </p:nvPr>
        </p:nvGraphicFramePr>
        <p:xfrm>
          <a:off x="7079367" y="1523871"/>
          <a:ext cx="4295260" cy="101092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83075">
                  <a:extLst>
                    <a:ext uri="{9D8B030D-6E8A-4147-A177-3AD203B41FA5}">
                      <a16:colId xmlns:a16="http://schemas.microsoft.com/office/drawing/2014/main" val="300997211"/>
                    </a:ext>
                  </a:extLst>
                </a:gridCol>
                <a:gridCol w="1136342">
                  <a:extLst>
                    <a:ext uri="{9D8B030D-6E8A-4147-A177-3AD203B41FA5}">
                      <a16:colId xmlns:a16="http://schemas.microsoft.com/office/drawing/2014/main" val="4200691204"/>
                    </a:ext>
                  </a:extLst>
                </a:gridCol>
                <a:gridCol w="976970">
                  <a:extLst>
                    <a:ext uri="{9D8B030D-6E8A-4147-A177-3AD203B41FA5}">
                      <a16:colId xmlns:a16="http://schemas.microsoft.com/office/drawing/2014/main" val="3368476783"/>
                    </a:ext>
                  </a:extLst>
                </a:gridCol>
                <a:gridCol w="1098873">
                  <a:extLst>
                    <a:ext uri="{9D8B030D-6E8A-4147-A177-3AD203B41FA5}">
                      <a16:colId xmlns:a16="http://schemas.microsoft.com/office/drawing/2014/main" val="1503273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 lang="de-DE" i="1" dirty="0" err="1">
                          <a:solidFill>
                            <a:srgbClr val="C00000"/>
                          </a:solidFill>
                        </a:rPr>
                        <a:t>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3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v/2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v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v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1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0,2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Y=;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x=;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76213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B842847-99C9-40E0-AE20-12B112F8D89D}"/>
                  </a:ext>
                </a:extLst>
              </p:cNvPr>
              <p:cNvSpPr txBox="1"/>
              <p:nvPr/>
            </p:nvSpPr>
            <p:spPr>
              <a:xfrm>
                <a:off x="7777708" y="3888481"/>
                <a:ext cx="2912657" cy="16369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𝑶</m:t>
                              </m:r>
                            </m:sub>
                          </m:sSub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b="1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𝟏𝟒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𝟏𝟔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𝟏𝟒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b="1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:endParaRPr lang="en-US" b="1" i="1" dirty="0">
                  <a:solidFill>
                    <a:srgbClr val="C0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US" b="1" dirty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=0</a:t>
                </a:r>
                <a:r>
                  <a:rPr lang="el-GR" b="1" dirty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,</a:t>
                </a:r>
                <a:r>
                  <a:rPr lang="en-US" b="1" dirty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8=&gt;v=4</a:t>
                </a:r>
                <a:endParaRPr lang="el-GR" b="1" dirty="0">
                  <a:solidFill>
                    <a:srgbClr val="C0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B842847-99C9-40E0-AE20-12B112F8D8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708" y="3888481"/>
                <a:ext cx="2912657" cy="1636987"/>
              </a:xfrm>
              <a:prstGeom prst="rect">
                <a:avLst/>
              </a:prstGeom>
              <a:blipFill>
                <a:blip r:embed="rId3"/>
                <a:stretch>
                  <a:fillRect b="-746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74F7773-471D-4390-9548-E4ACF469CBDE}"/>
                  </a:ext>
                </a:extLst>
              </p:cNvPr>
              <p:cNvSpPr txBox="1"/>
              <p:nvPr/>
            </p:nvSpPr>
            <p:spPr>
              <a:xfrm>
                <a:off x="7715435" y="2635844"/>
                <a:ext cx="4188646" cy="6179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l-GR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𝝂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l-GR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l-GR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𝝂</m:t>
                              </m:r>
                            </m:sub>
                          </m:sSub>
                        </m:sub>
                      </m:sSub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𝟐𝟐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𝒍</m:t>
                          </m:r>
                        </m:den>
                      </m:f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𝟒𝟖</m:t>
                          </m:r>
                          <m: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𝒍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𝟐𝟐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𝒍</m:t>
                          </m:r>
                        </m:den>
                      </m:f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𝒎𝒐𝒍</m:t>
                      </m:r>
                    </m:oMath>
                  </m:oMathPara>
                </a14:m>
                <a:endParaRPr lang="el-GR" sz="2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74F7773-471D-4390-9548-E4ACF469CB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5435" y="2635844"/>
                <a:ext cx="4188646" cy="6179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42C9691-3389-4B41-9B99-66AE46D28A9E}"/>
                  </a:ext>
                </a:extLst>
              </p:cNvPr>
              <p:cNvSpPr txBox="1"/>
              <p:nvPr/>
            </p:nvSpPr>
            <p:spPr>
              <a:xfrm>
                <a:off x="7777708" y="3310549"/>
                <a:ext cx="244137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𝒎𝒐𝒍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42C9691-3389-4B41-9B99-66AE46D28A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708" y="3310549"/>
                <a:ext cx="2441374" cy="5186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2D0B02A-BA31-4BCB-B02C-9A4F9AF43692}"/>
                  </a:ext>
                </a:extLst>
              </p:cNvPr>
              <p:cNvSpPr txBox="1"/>
              <p:nvPr/>
            </p:nvSpPr>
            <p:spPr>
              <a:xfrm>
                <a:off x="152278" y="5107282"/>
                <a:ext cx="6927089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𝚺𝛆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𝒎𝒍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𝛂𝛕𝛍𝛐𝛔𝛗𝛂𝛊𝛒𝛊𝛋𝛐</m:t>
                      </m:r>
                      <m:r>
                        <m:rPr>
                          <m:sty m:val="p"/>
                        </m:rP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ύ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𝛂𝛆𝛒𝛂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𝛑𝛆𝛒𝛊𝛆𝛘𝛐𝛎𝛕𝛂𝛊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𝟐𝟎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de-DE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𝒍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𝚶</m:t>
                          </m:r>
                        </m:e>
                        <m:sub>
                          <m: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de-DE" sz="2000" b="1" dirty="0">
                  <a:solidFill>
                    <a:srgbClr val="C00000"/>
                  </a:solidFill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𝚺𝛆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𝟒𝟎𝟎𝟎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𝒎𝒍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𝛂𝛕𝛍𝛐𝛔𝛗𝛂𝛊𝛒𝛊𝛋𝛐</m:t>
                      </m:r>
                      <m:r>
                        <m:rPr>
                          <m:sty m:val="p"/>
                        </m:rP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ύ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𝛂𝛆𝛒𝛂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𝛑𝛆𝛒𝛊𝛆𝛘𝛐𝛎𝛕𝛂𝛊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𝟖𝟎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de-DE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𝒍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𝚶</m:t>
                          </m:r>
                        </m:e>
                        <m:sub>
                          <m: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de-DE" sz="2000" b="1" dirty="0">
                  <a:solidFill>
                    <a:srgbClr val="C00000"/>
                  </a:solidFill>
                </a:endParaRPr>
              </a:p>
              <a:p>
                <a:pPr algn="just"/>
                <a:r>
                  <a:rPr lang="en-US" sz="2000" b="1" dirty="0">
                    <a:solidFill>
                      <a:srgbClr val="C00000"/>
                    </a:solidFill>
                  </a:rPr>
                  <a:t>  </a:t>
                </a:r>
                <a:r>
                  <a:rPr lang="el-GR" sz="2000" b="1" dirty="0">
                    <a:solidFill>
                      <a:srgbClr val="C00000"/>
                    </a:solidFill>
                  </a:rPr>
                  <a:t> Σε </a:t>
                </a:r>
                <a:r>
                  <a:rPr lang="de-DE" sz="2000" b="1" i="1" dirty="0">
                    <a:solidFill>
                      <a:srgbClr val="C00000"/>
                    </a:solidFill>
                  </a:rPr>
                  <a:t>x</a:t>
                </a:r>
                <a:r>
                  <a:rPr lang="en-US" sz="2000" b="1" i="1" dirty="0">
                    <a:solidFill>
                      <a:srgbClr val="C00000"/>
                    </a:solidFill>
                  </a:rPr>
                  <a:t>=;</a:t>
                </a:r>
                <a:r>
                  <a:rPr lang="el-GR" sz="2000" b="1" i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𝒎𝒍</m:t>
                    </m:r>
                  </m:oMath>
                </a14:m>
                <a:r>
                  <a:rPr lang="en-US" sz="2000" b="1" i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l-GR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𝛂𝛕𝛍𝛐𝛔𝛗𝛂𝛊𝛒𝛊𝛋𝛐</m:t>
                    </m:r>
                    <m:r>
                      <m:rPr>
                        <m:sty m:val="p"/>
                      </m:rPr>
                      <a:rPr lang="el-GR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ύ</m:t>
                    </m:r>
                    <m:r>
                      <a:rPr lang="el-GR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l-GR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𝛂𝛆𝛒𝛂</m:t>
                    </m:r>
                    <m:r>
                      <a:rPr lang="el-GR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l-GR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𝛑𝛆𝛒𝛊𝛆𝛘𝛐𝛎𝛕𝛂𝛊</m:t>
                    </m:r>
                    <m:r>
                      <a:rPr lang="el-GR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𝟔𝟎𝟎</m:t>
                    </m:r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lang="de-DE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𝒍</m:t>
                    </m:r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𝚶</m:t>
                        </m:r>
                      </m:e>
                      <m:sub>
                        <m: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el-GR" sz="2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2D0B02A-BA31-4BCB-B02C-9A4F9AF436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278" y="5107282"/>
                <a:ext cx="6927089" cy="923330"/>
              </a:xfrm>
              <a:prstGeom prst="rect">
                <a:avLst/>
              </a:prstGeom>
              <a:blipFill>
                <a:blip r:embed="rId6"/>
                <a:stretch>
                  <a:fillRect t="-1987" b="-1589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8C00640-71F9-48D9-8E4F-AA121467E97B}"/>
                  </a:ext>
                </a:extLst>
              </p:cNvPr>
              <p:cNvSpPr txBox="1"/>
              <p:nvPr/>
            </p:nvSpPr>
            <p:spPr>
              <a:xfrm>
                <a:off x="1073186" y="2941217"/>
                <a:ext cx="40558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𝟒𝐂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8C00640-71F9-48D9-8E4F-AA121467E9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186" y="2941217"/>
                <a:ext cx="4055854" cy="369332"/>
              </a:xfrm>
              <a:prstGeom prst="rect">
                <a:avLst/>
              </a:prstGeom>
              <a:blipFill>
                <a:blip r:embed="rId7"/>
                <a:stretch>
                  <a:fillRect l="-1203" r="-1504" b="-1475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5" name="Table 9">
            <a:extLst>
              <a:ext uri="{FF2B5EF4-FFF2-40B4-BE49-F238E27FC236}">
                <a16:creationId xmlns:a16="http://schemas.microsoft.com/office/drawing/2014/main" id="{F406D8F5-5DDF-44B0-9225-85FCC3E595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628085"/>
              </p:ext>
            </p:extLst>
          </p:nvPr>
        </p:nvGraphicFramePr>
        <p:xfrm>
          <a:off x="953483" y="3517641"/>
          <a:ext cx="4295260" cy="7416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83075">
                  <a:extLst>
                    <a:ext uri="{9D8B030D-6E8A-4147-A177-3AD203B41FA5}">
                      <a16:colId xmlns:a16="http://schemas.microsoft.com/office/drawing/2014/main" val="300997211"/>
                    </a:ext>
                  </a:extLst>
                </a:gridCol>
                <a:gridCol w="1136342">
                  <a:extLst>
                    <a:ext uri="{9D8B030D-6E8A-4147-A177-3AD203B41FA5}">
                      <a16:colId xmlns:a16="http://schemas.microsoft.com/office/drawing/2014/main" val="4200691204"/>
                    </a:ext>
                  </a:extLst>
                </a:gridCol>
                <a:gridCol w="1180730">
                  <a:extLst>
                    <a:ext uri="{9D8B030D-6E8A-4147-A177-3AD203B41FA5}">
                      <a16:colId xmlns:a16="http://schemas.microsoft.com/office/drawing/2014/main" val="3368476783"/>
                    </a:ext>
                  </a:extLst>
                </a:gridCol>
                <a:gridCol w="895113">
                  <a:extLst>
                    <a:ext uri="{9D8B030D-6E8A-4147-A177-3AD203B41FA5}">
                      <a16:colId xmlns:a16="http://schemas.microsoft.com/office/drawing/2014/main" val="1503273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m</a:t>
                      </a:r>
                      <a:r>
                        <a:rPr lang="de-DE" i="1" dirty="0">
                          <a:solidFill>
                            <a:srgbClr val="C00000"/>
                          </a:solidFill>
                        </a:rPr>
                        <a:t>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6 ml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4 ml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4 ml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1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100 ml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Y=;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Z=;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U=;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76213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36FE78B-2DED-4FE0-A33E-5815EF327F78}"/>
                  </a:ext>
                </a:extLst>
              </p:cNvPr>
              <p:cNvSpPr txBox="1"/>
              <p:nvPr/>
            </p:nvSpPr>
            <p:spPr>
              <a:xfrm>
                <a:off x="1890936" y="4455122"/>
                <a:ext cx="2277868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𝟏𝟎𝟎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𝟔𝟎𝟎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𝒎𝒍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36FE78B-2DED-4FE0-A33E-5815EF327F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0936" y="4455122"/>
                <a:ext cx="2277868" cy="5186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41F8A44-58CB-43D7-9992-9B1090759E86}"/>
                  </a:ext>
                </a:extLst>
              </p:cNvPr>
              <p:cNvSpPr txBox="1"/>
              <p:nvPr/>
            </p:nvSpPr>
            <p:spPr>
              <a:xfrm>
                <a:off x="717005" y="6177645"/>
                <a:ext cx="4570738" cy="4001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𝟔𝟎𝟎</m:t>
                        </m:r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𝟒𝟎𝟎𝟎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𝟖𝟎</m:t>
                        </m:r>
                        <m:r>
                          <a:rPr lang="el-GR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𝟑𝟎𝟎𝟎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𝒎𝒍</m:t>
                    </m:r>
                  </m:oMath>
                </a14:m>
                <a:r>
                  <a:rPr lang="en-US" b="1" dirty="0">
                    <a:solidFill>
                      <a:srgbClr val="C00000"/>
                    </a:solidFill>
                  </a:rPr>
                  <a:t> </a:t>
                </a:r>
                <a:r>
                  <a:rPr lang="el-GR" b="1" dirty="0">
                    <a:solidFill>
                      <a:srgbClr val="C00000"/>
                    </a:solidFill>
                  </a:rPr>
                  <a:t>ατμοσφαιρικού αέρα.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41F8A44-58CB-43D7-9992-9B1090759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005" y="6177645"/>
                <a:ext cx="4570738" cy="400174"/>
              </a:xfrm>
              <a:prstGeom prst="rect">
                <a:avLst/>
              </a:prstGeom>
              <a:blipFill>
                <a:blip r:embed="rId9"/>
                <a:stretch>
                  <a:fillRect l="-1335" t="-3030" r="-2270" b="-2121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5FDAEBE5-65C5-478D-BDD6-AF6A3622E603}"/>
              </a:ext>
            </a:extLst>
          </p:cNvPr>
          <p:cNvSpPr txBox="1"/>
          <p:nvPr/>
        </p:nvSpPr>
        <p:spPr>
          <a:xfrm>
            <a:off x="7245780" y="5995892"/>
            <a:ext cx="49462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>
                <a:solidFill>
                  <a:srgbClr val="C00000"/>
                </a:solidFill>
              </a:rPr>
              <a:t>Περισσεύουν 1000</a:t>
            </a:r>
            <a:r>
              <a:rPr lang="en-US" sz="2000" b="1" u="sng" dirty="0">
                <a:solidFill>
                  <a:srgbClr val="C00000"/>
                </a:solidFill>
              </a:rPr>
              <a:t> ml</a:t>
            </a:r>
            <a:r>
              <a:rPr lang="el-GR" sz="2000" b="1" u="sng" dirty="0">
                <a:solidFill>
                  <a:srgbClr val="C00000"/>
                </a:solidFill>
              </a:rPr>
              <a:t> ατμοσφαιρικού αέρα.</a:t>
            </a:r>
            <a:endParaRPr lang="en-US" sz="2000" b="1" u="sng" dirty="0">
              <a:solidFill>
                <a:srgbClr val="C00000"/>
              </a:solidFill>
            </a:endParaRPr>
          </a:p>
          <a:p>
            <a:r>
              <a:rPr lang="el-GR" sz="2000" b="1" u="sng" dirty="0">
                <a:solidFill>
                  <a:srgbClr val="C00000"/>
                </a:solidFill>
              </a:rPr>
              <a:t>Εκλύονται 400 </a:t>
            </a:r>
            <a:r>
              <a:rPr lang="de-DE" sz="2000" b="1" u="sng" dirty="0">
                <a:solidFill>
                  <a:srgbClr val="C00000"/>
                </a:solidFill>
              </a:rPr>
              <a:t>ml CO</a:t>
            </a:r>
            <a:r>
              <a:rPr lang="de-DE" sz="2000" b="1" u="sng" baseline="-25000" dirty="0">
                <a:solidFill>
                  <a:srgbClr val="C00000"/>
                </a:solidFill>
              </a:rPr>
              <a:t>2</a:t>
            </a:r>
            <a:r>
              <a:rPr lang="en-US" sz="2000" b="1" u="sng" dirty="0">
                <a:solidFill>
                  <a:srgbClr val="C00000"/>
                </a:solidFill>
              </a:rPr>
              <a:t> </a:t>
            </a:r>
            <a:r>
              <a:rPr lang="el-GR" sz="2000" b="1" u="sng" dirty="0">
                <a:solidFill>
                  <a:srgbClr val="C00000"/>
                </a:solidFill>
              </a:rPr>
              <a:t>και</a:t>
            </a:r>
            <a:r>
              <a:rPr lang="en-US" sz="2000" b="1" u="sng" dirty="0">
                <a:solidFill>
                  <a:srgbClr val="C00000"/>
                </a:solidFill>
              </a:rPr>
              <a:t> 400 ml H</a:t>
            </a:r>
            <a:r>
              <a:rPr lang="en-US" sz="2000" b="1" u="sng" baseline="-25000" dirty="0">
                <a:solidFill>
                  <a:srgbClr val="C00000"/>
                </a:solidFill>
              </a:rPr>
              <a:t>2</a:t>
            </a:r>
            <a:r>
              <a:rPr lang="en-US" sz="2000" b="1" u="sng" dirty="0">
                <a:solidFill>
                  <a:srgbClr val="C00000"/>
                </a:solidFill>
              </a:rPr>
              <a:t>O</a:t>
            </a:r>
            <a:endParaRPr lang="de-DE" sz="2000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55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2" grpId="0"/>
      <p:bldP spid="13" grpId="0"/>
      <p:bldP spid="14" grpId="0"/>
      <p:bldP spid="16" grpId="0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AAA7059-5035-41B1-9252-A320F667D1CF}"/>
              </a:ext>
            </a:extLst>
          </p:cNvPr>
          <p:cNvSpPr txBox="1"/>
          <p:nvPr/>
        </p:nvSpPr>
        <p:spPr>
          <a:xfrm>
            <a:off x="1480" y="-1"/>
            <a:ext cx="5822271" cy="4468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Αέριο μίγμα που αποτελείται από </a:t>
            </a:r>
            <a:r>
              <a:rPr lang="el-GR" sz="18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αιθένιο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και ένα </a:t>
            </a:r>
            <a:r>
              <a:rPr lang="el-GR" sz="18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αλκάνιο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έχει όγκο 300 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mL 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και περιέχει τα συστατικά του με αναλογία όγκων 1:2 αντίστοιχα. Το μίγμα αναμιγνύεται με 1,5 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L O</a:t>
            </a:r>
            <a:r>
              <a:rPr lang="el-GR" sz="1800" baseline="-250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και αναφλέγεται. Τα καυσαέρια ψύχονται στη συνηθισμένη θερμοκρασία, οπότε ελαττώνεται ο όγκος τους κατά 1 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L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l-GR" sz="14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Ποιος είναι ο μοριακός τύπος του </a:t>
            </a:r>
            <a:r>
              <a:rPr lang="el-GR" sz="18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αλκανίου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; </a:t>
            </a:r>
            <a:endParaRPr lang="el-GR" sz="14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Ποια είναι η σύσταση των καυσαερίων μετά τη ψύξη τους;</a:t>
            </a:r>
            <a:endParaRPr lang="el-GR" sz="14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5,8 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g 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από το αρχικό μίγμα των δυο υδρογονανθράκων μπορούν να αποχρωματίσουν 500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ml 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διαλύματος 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Br</a:t>
            </a:r>
            <a:r>
              <a:rPr lang="el-GR" sz="1800" baseline="-250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σε </a:t>
            </a:r>
            <a:r>
              <a:rPr lang="en-US" sz="18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CCl</a:t>
            </a:r>
            <a:r>
              <a:rPr lang="el-GR" sz="1800" baseline="-250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Ποια είναι η συγκέντρωση του διαλύματος 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Br</a:t>
            </a:r>
            <a:r>
              <a:rPr lang="el-GR" sz="1800" baseline="-250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;</a:t>
            </a:r>
            <a:endParaRPr lang="el-GR" sz="14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Οι όγκοι μετρήθηκαν στις ίδιες συνθήκες πίεσης και θερμοκρασίας.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B20112D-354D-408F-9D96-4801D106BC7A}"/>
                  </a:ext>
                </a:extLst>
              </p:cNvPr>
              <p:cNvSpPr txBox="1"/>
              <p:nvPr/>
            </p:nvSpPr>
            <p:spPr>
              <a:xfrm>
                <a:off x="6807172" y="179366"/>
                <a:ext cx="40558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𝟐𝐂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B20112D-354D-408F-9D96-4801D106BC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7172" y="179366"/>
                <a:ext cx="4055854" cy="369332"/>
              </a:xfrm>
              <a:prstGeom prst="rect">
                <a:avLst/>
              </a:prstGeom>
              <a:blipFill>
                <a:blip r:embed="rId2"/>
                <a:stretch>
                  <a:fillRect l="-1353" r="-1353" b="-1475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6F724D7-9A6E-4608-BFE6-F6738BEB4C19}"/>
                  </a:ext>
                </a:extLst>
              </p:cNvPr>
              <p:cNvSpPr txBox="1"/>
              <p:nvPr/>
            </p:nvSpPr>
            <p:spPr>
              <a:xfrm>
                <a:off x="5984510" y="2032986"/>
                <a:ext cx="6063968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sub>
                      </m:sSub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𝐯𝐂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</m:t>
                          </m:r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6F724D7-9A6E-4608-BFE6-F6738BEB4C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4510" y="2032986"/>
                <a:ext cx="6063968" cy="6914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9">
                <a:extLst>
                  <a:ext uri="{FF2B5EF4-FFF2-40B4-BE49-F238E27FC236}">
                    <a16:creationId xmlns:a16="http://schemas.microsoft.com/office/drawing/2014/main" id="{7AF6B348-0FB6-4517-8CC5-06116BEA4B0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5842679"/>
                  </p:ext>
                </p:extLst>
              </p:nvPr>
            </p:nvGraphicFramePr>
            <p:xfrm>
              <a:off x="6687469" y="850390"/>
              <a:ext cx="4295260" cy="741680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1083075">
                      <a:extLst>
                        <a:ext uri="{9D8B030D-6E8A-4147-A177-3AD203B41FA5}">
                          <a16:colId xmlns:a16="http://schemas.microsoft.com/office/drawing/2014/main" val="300997211"/>
                        </a:ext>
                      </a:extLst>
                    </a:gridCol>
                    <a:gridCol w="1136342">
                      <a:extLst>
                        <a:ext uri="{9D8B030D-6E8A-4147-A177-3AD203B41FA5}">
                          <a16:colId xmlns:a16="http://schemas.microsoft.com/office/drawing/2014/main" val="4200691204"/>
                        </a:ext>
                      </a:extLst>
                    </a:gridCol>
                    <a:gridCol w="1180730">
                      <a:extLst>
                        <a:ext uri="{9D8B030D-6E8A-4147-A177-3AD203B41FA5}">
                          <a16:colId xmlns:a16="http://schemas.microsoft.com/office/drawing/2014/main" val="3368476783"/>
                        </a:ext>
                      </a:extLst>
                    </a:gridCol>
                    <a:gridCol w="895113">
                      <a:extLst>
                        <a:ext uri="{9D8B030D-6E8A-4147-A177-3AD203B41FA5}">
                          <a16:colId xmlns:a16="http://schemas.microsoft.com/office/drawing/2014/main" val="150327389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1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𝒎𝒍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3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𝒎𝒍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2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𝒎𝒍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2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𝒎𝒍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61311874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 x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3x</a:t>
                          </a:r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ml</a:t>
                          </a: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2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x ml</a:t>
                          </a: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2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x ml</a:t>
                          </a: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8076213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9">
                <a:extLst>
                  <a:ext uri="{FF2B5EF4-FFF2-40B4-BE49-F238E27FC236}">
                    <a16:creationId xmlns:a16="http://schemas.microsoft.com/office/drawing/2014/main" id="{7AF6B348-0FB6-4517-8CC5-06116BEA4B0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5842679"/>
                  </p:ext>
                </p:extLst>
              </p:nvPr>
            </p:nvGraphicFramePr>
            <p:xfrm>
              <a:off x="6687469" y="850390"/>
              <a:ext cx="4295260" cy="741680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1083075">
                      <a:extLst>
                        <a:ext uri="{9D8B030D-6E8A-4147-A177-3AD203B41FA5}">
                          <a16:colId xmlns:a16="http://schemas.microsoft.com/office/drawing/2014/main" val="300997211"/>
                        </a:ext>
                      </a:extLst>
                    </a:gridCol>
                    <a:gridCol w="1136342">
                      <a:extLst>
                        <a:ext uri="{9D8B030D-6E8A-4147-A177-3AD203B41FA5}">
                          <a16:colId xmlns:a16="http://schemas.microsoft.com/office/drawing/2014/main" val="4200691204"/>
                        </a:ext>
                      </a:extLst>
                    </a:gridCol>
                    <a:gridCol w="1180730">
                      <a:extLst>
                        <a:ext uri="{9D8B030D-6E8A-4147-A177-3AD203B41FA5}">
                          <a16:colId xmlns:a16="http://schemas.microsoft.com/office/drawing/2014/main" val="3368476783"/>
                        </a:ext>
                      </a:extLst>
                    </a:gridCol>
                    <a:gridCol w="895113">
                      <a:extLst>
                        <a:ext uri="{9D8B030D-6E8A-4147-A177-3AD203B41FA5}">
                          <a16:colId xmlns:a16="http://schemas.microsoft.com/office/drawing/2014/main" val="150327389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4"/>
                          <a:stretch>
                            <a:fillRect l="-1124" t="-8065" r="-297753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4"/>
                          <a:stretch>
                            <a:fillRect l="-96774" t="-8065" r="-184946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4"/>
                          <a:stretch>
                            <a:fillRect l="-188660" t="-8065" r="-77320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4"/>
                          <a:stretch>
                            <a:fillRect l="-380952" t="-8065" r="-2041" b="-12096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1311874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4"/>
                          <a:stretch>
                            <a:fillRect l="-1124" t="-109836" r="-297753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3x</a:t>
                          </a:r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ml</a:t>
                          </a: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2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x ml</a:t>
                          </a: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2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x ml</a:t>
                          </a: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8076213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9">
                <a:extLst>
                  <a:ext uri="{FF2B5EF4-FFF2-40B4-BE49-F238E27FC236}">
                    <a16:creationId xmlns:a16="http://schemas.microsoft.com/office/drawing/2014/main" id="{A6681FF4-0E67-4EB2-B321-80D48DC387B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86735460"/>
                  </p:ext>
                </p:extLst>
              </p:nvPr>
            </p:nvGraphicFramePr>
            <p:xfrm>
              <a:off x="6368251" y="2993396"/>
              <a:ext cx="5083944" cy="1126427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1281946">
                      <a:extLst>
                        <a:ext uri="{9D8B030D-6E8A-4147-A177-3AD203B41FA5}">
                          <a16:colId xmlns:a16="http://schemas.microsoft.com/office/drawing/2014/main" val="300997211"/>
                        </a:ext>
                      </a:extLst>
                    </a:gridCol>
                    <a:gridCol w="1344994">
                      <a:extLst>
                        <a:ext uri="{9D8B030D-6E8A-4147-A177-3AD203B41FA5}">
                          <a16:colId xmlns:a16="http://schemas.microsoft.com/office/drawing/2014/main" val="4200691204"/>
                        </a:ext>
                      </a:extLst>
                    </a:gridCol>
                    <a:gridCol w="1160863">
                      <a:extLst>
                        <a:ext uri="{9D8B030D-6E8A-4147-A177-3AD203B41FA5}">
                          <a16:colId xmlns:a16="http://schemas.microsoft.com/office/drawing/2014/main" val="3368476783"/>
                        </a:ext>
                      </a:extLst>
                    </a:gridCol>
                    <a:gridCol w="1296141">
                      <a:extLst>
                        <a:ext uri="{9D8B030D-6E8A-4147-A177-3AD203B41FA5}">
                          <a16:colId xmlns:a16="http://schemas.microsoft.com/office/drawing/2014/main" val="150327389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1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𝒎𝒍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18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sz="18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  <m:r>
                                    <a:rPr lang="en-US" sz="18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𝒗</m:t>
                                  </m:r>
                                  <m:r>
                                    <a:rPr lang="el-GR" sz="18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l-GR" sz="18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sz="18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𝒎𝒍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ν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𝒎𝒍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(ν+1)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𝒎𝒍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61311874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y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18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sz="18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  <m:r>
                                    <a:rPr lang="en-US" sz="18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𝒗</m:t>
                                  </m:r>
                                  <m:r>
                                    <a:rPr lang="el-GR" sz="18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l-GR" sz="18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sz="18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 y</a:t>
                          </a:r>
                          <a:r>
                            <a:rPr lang="el-GR" i="1" baseline="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:r>
                            <a:rPr lang="en-US" i="1" baseline="0" dirty="0">
                              <a:solidFill>
                                <a:srgbClr val="C00000"/>
                              </a:solidFill>
                            </a:rPr>
                            <a:t>ml</a:t>
                          </a: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 err="1">
                              <a:solidFill>
                                <a:srgbClr val="C00000"/>
                              </a:solidFill>
                            </a:rPr>
                            <a:t>vy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(v+1)y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8076213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9">
                <a:extLst>
                  <a:ext uri="{FF2B5EF4-FFF2-40B4-BE49-F238E27FC236}">
                    <a16:creationId xmlns:a16="http://schemas.microsoft.com/office/drawing/2014/main" id="{A6681FF4-0E67-4EB2-B321-80D48DC387B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86735460"/>
                  </p:ext>
                </p:extLst>
              </p:nvPr>
            </p:nvGraphicFramePr>
            <p:xfrm>
              <a:off x="6368251" y="2993396"/>
              <a:ext cx="5083944" cy="1126427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1281946">
                      <a:extLst>
                        <a:ext uri="{9D8B030D-6E8A-4147-A177-3AD203B41FA5}">
                          <a16:colId xmlns:a16="http://schemas.microsoft.com/office/drawing/2014/main" val="300997211"/>
                        </a:ext>
                      </a:extLst>
                    </a:gridCol>
                    <a:gridCol w="1344994">
                      <a:extLst>
                        <a:ext uri="{9D8B030D-6E8A-4147-A177-3AD203B41FA5}">
                          <a16:colId xmlns:a16="http://schemas.microsoft.com/office/drawing/2014/main" val="4200691204"/>
                        </a:ext>
                      </a:extLst>
                    </a:gridCol>
                    <a:gridCol w="1160863">
                      <a:extLst>
                        <a:ext uri="{9D8B030D-6E8A-4147-A177-3AD203B41FA5}">
                          <a16:colId xmlns:a16="http://schemas.microsoft.com/office/drawing/2014/main" val="3368476783"/>
                        </a:ext>
                      </a:extLst>
                    </a:gridCol>
                    <a:gridCol w="1296141">
                      <a:extLst>
                        <a:ext uri="{9D8B030D-6E8A-4147-A177-3AD203B41FA5}">
                          <a16:colId xmlns:a16="http://schemas.microsoft.com/office/drawing/2014/main" val="1503273897"/>
                        </a:ext>
                      </a:extLst>
                    </a:gridCol>
                  </a:tblGrid>
                  <a:tr h="486347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5"/>
                          <a:stretch>
                            <a:fillRect l="-474" t="-6250" r="-297156" b="-133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5"/>
                          <a:stretch>
                            <a:fillRect l="-96364" t="-6250" r="-185000" b="-133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5"/>
                          <a:stretch>
                            <a:fillRect l="-226178" t="-6250" r="-113089" b="-133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5"/>
                          <a:stretch>
                            <a:fillRect l="-292488" t="-6250" r="-1408" b="-13375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13118747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5"/>
                          <a:stretch>
                            <a:fillRect l="-474" t="-80952" r="-297156" b="-19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5"/>
                          <a:stretch>
                            <a:fillRect l="-96364" t="-80952" r="-185000" b="-19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5"/>
                          <a:stretch>
                            <a:fillRect l="-226178" t="-80952" r="-113089" b="-19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5"/>
                          <a:stretch>
                            <a:fillRect l="-292488" t="-80952" r="-1408" b="-19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8076213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DC77BEB-1339-4D9E-AD91-C0CCFAA9A6B4}"/>
                  </a:ext>
                </a:extLst>
              </p:cNvPr>
              <p:cNvSpPr txBox="1"/>
              <p:nvPr/>
            </p:nvSpPr>
            <p:spPr>
              <a:xfrm>
                <a:off x="431040" y="4601764"/>
                <a:ext cx="22169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𝟑𝟎𝟎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𝒎𝒍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DC77BEB-1339-4D9E-AD91-C0CCFAA9A6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40" y="4601764"/>
                <a:ext cx="2216954" cy="369332"/>
              </a:xfrm>
              <a:prstGeom prst="rect">
                <a:avLst/>
              </a:prstGeom>
              <a:blipFill>
                <a:blip r:embed="rId6"/>
                <a:stretch>
                  <a:fillRect l="-1653" r="-3306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FDB0006-0E39-4287-B863-E1600D2C0EB1}"/>
                  </a:ext>
                </a:extLst>
              </p:cNvPr>
              <p:cNvSpPr txBox="1"/>
              <p:nvPr/>
            </p:nvSpPr>
            <p:spPr>
              <a:xfrm>
                <a:off x="298483" y="5296122"/>
                <a:ext cx="2205604" cy="7571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𝐱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FDB0006-0E39-4287-B863-E1600D2C0E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483" y="5296122"/>
                <a:ext cx="2205604" cy="7571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ight Brace 9">
            <a:extLst>
              <a:ext uri="{FF2B5EF4-FFF2-40B4-BE49-F238E27FC236}">
                <a16:creationId xmlns:a16="http://schemas.microsoft.com/office/drawing/2014/main" id="{E787044C-BD95-4057-9F3D-DFCF6826D6E3}"/>
              </a:ext>
            </a:extLst>
          </p:cNvPr>
          <p:cNvSpPr/>
          <p:nvPr/>
        </p:nvSpPr>
        <p:spPr>
          <a:xfrm>
            <a:off x="2748720" y="4601764"/>
            <a:ext cx="248574" cy="1322774"/>
          </a:xfrm>
          <a:prstGeom prst="rightBrac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88BFA21-B058-4442-B8E0-FEDF86E32477}"/>
                  </a:ext>
                </a:extLst>
              </p:cNvPr>
              <p:cNvSpPr txBox="1"/>
              <p:nvPr/>
            </p:nvSpPr>
            <p:spPr>
              <a:xfrm>
                <a:off x="3186113" y="5078485"/>
                <a:ext cx="215225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b="1" dirty="0">
                    <a:solidFill>
                      <a:srgbClr val="C00000"/>
                    </a:solidFill>
                  </a:rPr>
                  <a:t>x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𝟑𝟎𝟎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𝒎𝒍</m:t>
                    </m:r>
                  </m:oMath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88BFA21-B058-4442-B8E0-FEDF86E324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6113" y="5078485"/>
                <a:ext cx="2152256" cy="369332"/>
              </a:xfrm>
              <a:prstGeom prst="rect">
                <a:avLst/>
              </a:prstGeom>
              <a:blipFill>
                <a:blip r:embed="rId8"/>
                <a:stretch>
                  <a:fillRect l="-8782" t="-24590" r="-4249" b="-4918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D21A26C-995F-40C7-B68E-30F560E0CA10}"/>
                  </a:ext>
                </a:extLst>
              </p:cNvPr>
              <p:cNvSpPr txBox="1"/>
              <p:nvPr/>
            </p:nvSpPr>
            <p:spPr>
              <a:xfrm>
                <a:off x="3225897" y="5674151"/>
                <a:ext cx="163076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b="1" dirty="0">
                    <a:solidFill>
                      <a:srgbClr val="C00000"/>
                    </a:solidFill>
                  </a:rPr>
                  <a:t>3x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𝟑𝟎𝟎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𝒎𝒍</m:t>
                    </m:r>
                  </m:oMath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D21A26C-995F-40C7-B68E-30F560E0CA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5897" y="5674151"/>
                <a:ext cx="1630767" cy="369332"/>
              </a:xfrm>
              <a:prstGeom prst="rect">
                <a:avLst/>
              </a:prstGeom>
              <a:blipFill>
                <a:blip r:embed="rId9"/>
                <a:stretch>
                  <a:fillRect l="-11194" t="-26667" r="-5970" b="-5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92F1298-C60F-4D31-87B5-A8D7232A88C8}"/>
                  </a:ext>
                </a:extLst>
              </p:cNvPr>
              <p:cNvSpPr txBox="1"/>
              <p:nvPr/>
            </p:nvSpPr>
            <p:spPr>
              <a:xfrm>
                <a:off x="3039186" y="6249564"/>
                <a:ext cx="147527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b="1" dirty="0">
                    <a:solidFill>
                      <a:srgbClr val="C00000"/>
                    </a:solidFill>
                  </a:rPr>
                  <a:t>x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𝟏𝟎𝟎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𝒎𝒍</m:t>
                    </m:r>
                  </m:oMath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92F1298-C60F-4D31-87B5-A8D7232A88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9186" y="6249564"/>
                <a:ext cx="1475276" cy="369332"/>
              </a:xfrm>
              <a:prstGeom prst="rect">
                <a:avLst/>
              </a:prstGeom>
              <a:blipFill>
                <a:blip r:embed="rId10"/>
                <a:stretch>
                  <a:fillRect l="-12810" t="-24590" r="-6612" b="-4918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D672C2-BA09-495C-B50C-AB82A37D838B}"/>
                  </a:ext>
                </a:extLst>
              </p:cNvPr>
              <p:cNvSpPr txBox="1"/>
              <p:nvPr/>
            </p:nvSpPr>
            <p:spPr>
              <a:xfrm>
                <a:off x="4893526" y="6239197"/>
                <a:ext cx="230454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𝜿𝜶𝜾</m:t>
                      </m:r>
                      <m:r>
                        <a:rPr lang="el-GR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𝟎𝟎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𝒎𝒍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D672C2-BA09-495C-B50C-AB82A37D83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3526" y="6239197"/>
                <a:ext cx="2304542" cy="369332"/>
              </a:xfrm>
              <a:prstGeom prst="rect">
                <a:avLst/>
              </a:prstGeom>
              <a:blipFill>
                <a:blip r:embed="rId11"/>
                <a:stretch>
                  <a:fillRect r="-2910" b="-2623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1499BF9-5114-4E41-AA96-D8F7C0F114F7}"/>
                  </a:ext>
                </a:extLst>
              </p:cNvPr>
              <p:cNvSpPr txBox="1"/>
              <p:nvPr/>
            </p:nvSpPr>
            <p:spPr>
              <a:xfrm>
                <a:off x="8352058" y="4486418"/>
                <a:ext cx="347909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b="1" dirty="0">
                    <a:solidFill>
                      <a:srgbClr val="C00000"/>
                    </a:solidFill>
                  </a:rPr>
                  <a:t>2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+(</m:t>
                    </m:r>
                    <m:r>
                      <a:rPr lang="en-US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a:rPr lang="el-GR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l-GR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𝟎𝟎𝟎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𝒎𝒍</m:t>
                    </m:r>
                  </m:oMath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1499BF9-5114-4E41-AA96-D8F7C0F114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2058" y="4486418"/>
                <a:ext cx="3479094" cy="369332"/>
              </a:xfrm>
              <a:prstGeom prst="rect">
                <a:avLst/>
              </a:prstGeom>
              <a:blipFill>
                <a:blip r:embed="rId12"/>
                <a:stretch>
                  <a:fillRect l="-5254" t="-26230" r="-2452" b="-4754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93217BF-E45C-463E-9895-A1A8311D5E38}"/>
                  </a:ext>
                </a:extLst>
              </p:cNvPr>
              <p:cNvSpPr txBox="1"/>
              <p:nvPr/>
            </p:nvSpPr>
            <p:spPr>
              <a:xfrm>
                <a:off x="8387689" y="5131496"/>
                <a:ext cx="384400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b="1" dirty="0">
                    <a:solidFill>
                      <a:srgbClr val="C00000"/>
                    </a:solidFill>
                  </a:rPr>
                  <a:t>2</a:t>
                </a:r>
                <a:r>
                  <a:rPr lang="el-GR" sz="2400" b="1" dirty="0">
                    <a:solidFill>
                      <a:srgbClr val="C00000"/>
                    </a:solidFill>
                  </a:rPr>
                  <a:t>00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+(</m:t>
                    </m:r>
                    <m:r>
                      <a:rPr lang="en-US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a:rPr lang="el-GR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l-GR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𝟐𝟎𝟎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𝟎𝟎𝟎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𝒎𝒍</m:t>
                    </m:r>
                  </m:oMath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93217BF-E45C-463E-9895-A1A8311D5E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7689" y="5131496"/>
                <a:ext cx="3844001" cy="369332"/>
              </a:xfrm>
              <a:prstGeom prst="rect">
                <a:avLst/>
              </a:prstGeom>
              <a:blipFill>
                <a:blip r:embed="rId13"/>
                <a:stretch>
                  <a:fillRect l="-4913" t="-26667" r="-1743" b="-5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73E2384-FF1C-4704-A6B4-F77F1C733100}"/>
                  </a:ext>
                </a:extLst>
              </p:cNvPr>
              <p:cNvSpPr txBox="1"/>
              <p:nvPr/>
            </p:nvSpPr>
            <p:spPr>
              <a:xfrm>
                <a:off x="8387689" y="5714508"/>
                <a:ext cx="303288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l-GR" sz="24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sz="24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𝟐𝟎𝟎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𝟖𝟎𝟎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𝒎𝒍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73E2384-FF1C-4704-A6B4-F77F1C7331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7689" y="5714508"/>
                <a:ext cx="3032882" cy="369332"/>
              </a:xfrm>
              <a:prstGeom prst="rect">
                <a:avLst/>
              </a:prstGeom>
              <a:blipFill>
                <a:blip r:embed="rId14"/>
                <a:stretch>
                  <a:fillRect l="-3219" r="-2213" b="-3442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273AFC4-ED9F-4755-8315-BF42A47AB308}"/>
                  </a:ext>
                </a:extLst>
              </p:cNvPr>
              <p:cNvSpPr txBox="1"/>
              <p:nvPr/>
            </p:nvSpPr>
            <p:spPr>
              <a:xfrm>
                <a:off x="8387689" y="6381957"/>
                <a:ext cx="138820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l-GR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273AFC4-ED9F-4755-8315-BF42A47AB3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7689" y="6381957"/>
                <a:ext cx="1388201" cy="369332"/>
              </a:xfrm>
              <a:prstGeom prst="rect">
                <a:avLst/>
              </a:prstGeom>
              <a:blipFill>
                <a:blip r:embed="rId15"/>
                <a:stretch>
                  <a:fillRect l="-3070" r="-4386" b="-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B1801D2-1516-4E4A-9BC4-F77E09BB2F0F}"/>
                  </a:ext>
                </a:extLst>
              </p:cNvPr>
              <p:cNvSpPr txBox="1"/>
              <p:nvPr/>
            </p:nvSpPr>
            <p:spPr>
              <a:xfrm>
                <a:off x="10835450" y="6342196"/>
                <a:ext cx="837793" cy="369332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B1801D2-1516-4E4A-9BC4-F77E09BB2F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5450" y="6342196"/>
                <a:ext cx="837793" cy="369332"/>
              </a:xfrm>
              <a:prstGeom prst="rect">
                <a:avLst/>
              </a:prstGeom>
              <a:blipFill>
                <a:blip r:embed="rId16"/>
                <a:stretch>
                  <a:fillRect l="-4286" r="-7143" b="-4762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AD882973-9803-4C7E-8B3E-2ED55D96BC46}"/>
              </a:ext>
            </a:extLst>
          </p:cNvPr>
          <p:cNvSpPr txBox="1"/>
          <p:nvPr/>
        </p:nvSpPr>
        <p:spPr>
          <a:xfrm>
            <a:off x="6368251" y="4237222"/>
            <a:ext cx="2216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Από τη ψύξη των καυσαερίων έχω: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034F7A0-189E-4AA5-8D2E-3749D6B03830}"/>
              </a:ext>
            </a:extLst>
          </p:cNvPr>
          <p:cNvSpPr txBox="1"/>
          <p:nvPr/>
        </p:nvSpPr>
        <p:spPr>
          <a:xfrm>
            <a:off x="9931954" y="6351179"/>
            <a:ext cx="7554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rgbClr val="C00000"/>
                </a:solidFill>
              </a:rPr>
              <a:t>Άρα</a:t>
            </a:r>
          </a:p>
        </p:txBody>
      </p:sp>
    </p:spTree>
    <p:extLst>
      <p:ext uri="{BB962C8B-B14F-4D97-AF65-F5344CB8AC3E}">
        <p14:creationId xmlns:p14="http://schemas.microsoft.com/office/powerpoint/2010/main" val="407107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9DCCAC-07A2-45FD-954A-3129BD82E0BF}"/>
              </a:ext>
            </a:extLst>
          </p:cNvPr>
          <p:cNvSpPr txBox="1"/>
          <p:nvPr/>
        </p:nvSpPr>
        <p:spPr>
          <a:xfrm>
            <a:off x="58630" y="-1"/>
            <a:ext cx="5822271" cy="4468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Αέριο μίγμα που αποτελείται από </a:t>
            </a:r>
            <a:r>
              <a:rPr lang="el-GR" sz="18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αιθένιο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και ένα </a:t>
            </a:r>
            <a:r>
              <a:rPr lang="el-GR" sz="18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αλκάνιο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έχει όγκο 300 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mL 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και περιέχει τα συστατικά του με αναλογία όγκων 1:2 αντίστοιχα. Το μίγμα αναμιγνύεται με 1,5 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L O</a:t>
            </a:r>
            <a:r>
              <a:rPr lang="el-GR" sz="1800" baseline="-250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και αναφλέγεται. Τα καυσαέρια ψύχονται στη συνηθισμένη θερμοκρασία, οπότε ελαττώνεται ο όγκος τους κατά 1 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L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l-GR" sz="14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Ποιος είναι ο μοριακός τύπος του </a:t>
            </a:r>
            <a:r>
              <a:rPr lang="el-GR" sz="18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αλκανίου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; </a:t>
            </a:r>
            <a:endParaRPr lang="el-GR" sz="14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Ποια είναι η σύσταση των καυσαερίων μετά τη ψύξη τους;</a:t>
            </a:r>
            <a:endParaRPr lang="el-GR" sz="14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5,8 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g 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από το αρχικό μίγμα των δυο υδρογονανθράκων μπορούν να αποχρωματίσουν 500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ml 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διαλύματος 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Br</a:t>
            </a:r>
            <a:r>
              <a:rPr lang="el-GR" sz="1800" baseline="-250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σε </a:t>
            </a:r>
            <a:r>
              <a:rPr lang="en-US" sz="18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CCl</a:t>
            </a:r>
            <a:r>
              <a:rPr lang="el-GR" sz="1800" baseline="-250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Ποια είναι η συγκέντρωση του διαλύματος 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Br</a:t>
            </a:r>
            <a:r>
              <a:rPr lang="el-GR" sz="1800" baseline="-250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;</a:t>
            </a:r>
            <a:endParaRPr lang="el-GR" sz="14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Οι όγκοι μετρήθηκαν στις ίδιες συνθήκες πίεσης και θερμοκρασίας.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8B523E-D658-402D-B210-B146E2B8BABE}"/>
                  </a:ext>
                </a:extLst>
              </p:cNvPr>
              <p:cNvSpPr txBox="1"/>
              <p:nvPr/>
            </p:nvSpPr>
            <p:spPr>
              <a:xfrm>
                <a:off x="6807172" y="179366"/>
                <a:ext cx="40558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𝟐𝐂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8B523E-D658-402D-B210-B146E2B8BA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7172" y="179366"/>
                <a:ext cx="4055854" cy="369332"/>
              </a:xfrm>
              <a:prstGeom prst="rect">
                <a:avLst/>
              </a:prstGeom>
              <a:blipFill>
                <a:blip r:embed="rId2"/>
                <a:stretch>
                  <a:fillRect l="-1353" r="-1353" b="-1475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6006EF8-26FF-4853-B0FA-AF7BCF2EAF90}"/>
                  </a:ext>
                </a:extLst>
              </p:cNvPr>
              <p:cNvSpPr txBox="1"/>
              <p:nvPr/>
            </p:nvSpPr>
            <p:spPr>
              <a:xfrm>
                <a:off x="5984510" y="2032986"/>
                <a:ext cx="6063968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sub>
                      </m:sSub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𝐯𝐂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</m:t>
                          </m:r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6006EF8-26FF-4853-B0FA-AF7BCF2EAF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4510" y="2032986"/>
                <a:ext cx="6063968" cy="6914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9">
                <a:extLst>
                  <a:ext uri="{FF2B5EF4-FFF2-40B4-BE49-F238E27FC236}">
                    <a16:creationId xmlns:a16="http://schemas.microsoft.com/office/drawing/2014/main" id="{ED897B78-C749-4A35-AF76-996C7C21640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48083512"/>
                  </p:ext>
                </p:extLst>
              </p:nvPr>
            </p:nvGraphicFramePr>
            <p:xfrm>
              <a:off x="6687469" y="850390"/>
              <a:ext cx="4295260" cy="741680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1083075">
                      <a:extLst>
                        <a:ext uri="{9D8B030D-6E8A-4147-A177-3AD203B41FA5}">
                          <a16:colId xmlns:a16="http://schemas.microsoft.com/office/drawing/2014/main" val="300997211"/>
                        </a:ext>
                      </a:extLst>
                    </a:gridCol>
                    <a:gridCol w="1136342">
                      <a:extLst>
                        <a:ext uri="{9D8B030D-6E8A-4147-A177-3AD203B41FA5}">
                          <a16:colId xmlns:a16="http://schemas.microsoft.com/office/drawing/2014/main" val="4200691204"/>
                        </a:ext>
                      </a:extLst>
                    </a:gridCol>
                    <a:gridCol w="1180730">
                      <a:extLst>
                        <a:ext uri="{9D8B030D-6E8A-4147-A177-3AD203B41FA5}">
                          <a16:colId xmlns:a16="http://schemas.microsoft.com/office/drawing/2014/main" val="3368476783"/>
                        </a:ext>
                      </a:extLst>
                    </a:gridCol>
                    <a:gridCol w="895113">
                      <a:extLst>
                        <a:ext uri="{9D8B030D-6E8A-4147-A177-3AD203B41FA5}">
                          <a16:colId xmlns:a16="http://schemas.microsoft.com/office/drawing/2014/main" val="150327389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1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𝒎𝒍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3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𝒎𝒍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2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𝒎𝒍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2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𝒎𝒍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61311874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 x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3x</a:t>
                          </a:r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ml</a:t>
                          </a: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2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x ml</a:t>
                          </a: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2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x ml</a:t>
                          </a: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8076213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9">
                <a:extLst>
                  <a:ext uri="{FF2B5EF4-FFF2-40B4-BE49-F238E27FC236}">
                    <a16:creationId xmlns:a16="http://schemas.microsoft.com/office/drawing/2014/main" id="{ED897B78-C749-4A35-AF76-996C7C21640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48083512"/>
                  </p:ext>
                </p:extLst>
              </p:nvPr>
            </p:nvGraphicFramePr>
            <p:xfrm>
              <a:off x="6687469" y="850390"/>
              <a:ext cx="4295260" cy="741680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1083075">
                      <a:extLst>
                        <a:ext uri="{9D8B030D-6E8A-4147-A177-3AD203B41FA5}">
                          <a16:colId xmlns:a16="http://schemas.microsoft.com/office/drawing/2014/main" val="300997211"/>
                        </a:ext>
                      </a:extLst>
                    </a:gridCol>
                    <a:gridCol w="1136342">
                      <a:extLst>
                        <a:ext uri="{9D8B030D-6E8A-4147-A177-3AD203B41FA5}">
                          <a16:colId xmlns:a16="http://schemas.microsoft.com/office/drawing/2014/main" val="4200691204"/>
                        </a:ext>
                      </a:extLst>
                    </a:gridCol>
                    <a:gridCol w="1180730">
                      <a:extLst>
                        <a:ext uri="{9D8B030D-6E8A-4147-A177-3AD203B41FA5}">
                          <a16:colId xmlns:a16="http://schemas.microsoft.com/office/drawing/2014/main" val="3368476783"/>
                        </a:ext>
                      </a:extLst>
                    </a:gridCol>
                    <a:gridCol w="895113">
                      <a:extLst>
                        <a:ext uri="{9D8B030D-6E8A-4147-A177-3AD203B41FA5}">
                          <a16:colId xmlns:a16="http://schemas.microsoft.com/office/drawing/2014/main" val="150327389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4"/>
                          <a:stretch>
                            <a:fillRect l="-1124" t="-8065" r="-297753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4"/>
                          <a:stretch>
                            <a:fillRect l="-96774" t="-8065" r="-184946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4"/>
                          <a:stretch>
                            <a:fillRect l="-188660" t="-8065" r="-77320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4"/>
                          <a:stretch>
                            <a:fillRect l="-380952" t="-8065" r="-2041" b="-12096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1311874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4"/>
                          <a:stretch>
                            <a:fillRect l="-1124" t="-109836" r="-297753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3x</a:t>
                          </a:r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ml</a:t>
                          </a: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2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x ml</a:t>
                          </a: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2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x ml</a:t>
                          </a: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8076213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9">
                <a:extLst>
                  <a:ext uri="{FF2B5EF4-FFF2-40B4-BE49-F238E27FC236}">
                    <a16:creationId xmlns:a16="http://schemas.microsoft.com/office/drawing/2014/main" id="{88A8670D-10E4-437D-804B-A109612DA9A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7870431"/>
                  </p:ext>
                </p:extLst>
              </p:nvPr>
            </p:nvGraphicFramePr>
            <p:xfrm>
              <a:off x="6368251" y="2993396"/>
              <a:ext cx="5083944" cy="1126427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1281946">
                      <a:extLst>
                        <a:ext uri="{9D8B030D-6E8A-4147-A177-3AD203B41FA5}">
                          <a16:colId xmlns:a16="http://schemas.microsoft.com/office/drawing/2014/main" val="300997211"/>
                        </a:ext>
                      </a:extLst>
                    </a:gridCol>
                    <a:gridCol w="1344994">
                      <a:extLst>
                        <a:ext uri="{9D8B030D-6E8A-4147-A177-3AD203B41FA5}">
                          <a16:colId xmlns:a16="http://schemas.microsoft.com/office/drawing/2014/main" val="4200691204"/>
                        </a:ext>
                      </a:extLst>
                    </a:gridCol>
                    <a:gridCol w="1160863">
                      <a:extLst>
                        <a:ext uri="{9D8B030D-6E8A-4147-A177-3AD203B41FA5}">
                          <a16:colId xmlns:a16="http://schemas.microsoft.com/office/drawing/2014/main" val="3368476783"/>
                        </a:ext>
                      </a:extLst>
                    </a:gridCol>
                    <a:gridCol w="1296141">
                      <a:extLst>
                        <a:ext uri="{9D8B030D-6E8A-4147-A177-3AD203B41FA5}">
                          <a16:colId xmlns:a16="http://schemas.microsoft.com/office/drawing/2014/main" val="150327389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1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𝒎𝒍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18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sz="18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  <m:r>
                                    <a:rPr lang="en-US" sz="18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𝒗</m:t>
                                  </m:r>
                                  <m:r>
                                    <a:rPr lang="el-GR" sz="18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l-GR" sz="18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sz="18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𝒎𝒍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ν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𝒎𝒍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(ν+1)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𝒎𝒍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61311874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y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18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sz="18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  <m:r>
                                    <a:rPr lang="en-US" sz="18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𝒗</m:t>
                                  </m:r>
                                  <m:r>
                                    <a:rPr lang="el-GR" sz="18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l-GR" sz="18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sz="18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 y</a:t>
                          </a:r>
                          <a:r>
                            <a:rPr lang="el-GR" i="1" baseline="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:r>
                            <a:rPr lang="en-US" i="1" baseline="0" dirty="0">
                              <a:solidFill>
                                <a:srgbClr val="C00000"/>
                              </a:solidFill>
                            </a:rPr>
                            <a:t>ml</a:t>
                          </a: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 err="1">
                              <a:solidFill>
                                <a:srgbClr val="C00000"/>
                              </a:solidFill>
                            </a:rPr>
                            <a:t>vy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(v+1)y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8076213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9">
                <a:extLst>
                  <a:ext uri="{FF2B5EF4-FFF2-40B4-BE49-F238E27FC236}">
                    <a16:creationId xmlns:a16="http://schemas.microsoft.com/office/drawing/2014/main" id="{88A8670D-10E4-437D-804B-A109612DA9A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7870431"/>
                  </p:ext>
                </p:extLst>
              </p:nvPr>
            </p:nvGraphicFramePr>
            <p:xfrm>
              <a:off x="6368251" y="2993396"/>
              <a:ext cx="5083944" cy="1126427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1281946">
                      <a:extLst>
                        <a:ext uri="{9D8B030D-6E8A-4147-A177-3AD203B41FA5}">
                          <a16:colId xmlns:a16="http://schemas.microsoft.com/office/drawing/2014/main" val="300997211"/>
                        </a:ext>
                      </a:extLst>
                    </a:gridCol>
                    <a:gridCol w="1344994">
                      <a:extLst>
                        <a:ext uri="{9D8B030D-6E8A-4147-A177-3AD203B41FA5}">
                          <a16:colId xmlns:a16="http://schemas.microsoft.com/office/drawing/2014/main" val="4200691204"/>
                        </a:ext>
                      </a:extLst>
                    </a:gridCol>
                    <a:gridCol w="1160863">
                      <a:extLst>
                        <a:ext uri="{9D8B030D-6E8A-4147-A177-3AD203B41FA5}">
                          <a16:colId xmlns:a16="http://schemas.microsoft.com/office/drawing/2014/main" val="3368476783"/>
                        </a:ext>
                      </a:extLst>
                    </a:gridCol>
                    <a:gridCol w="1296141">
                      <a:extLst>
                        <a:ext uri="{9D8B030D-6E8A-4147-A177-3AD203B41FA5}">
                          <a16:colId xmlns:a16="http://schemas.microsoft.com/office/drawing/2014/main" val="1503273897"/>
                        </a:ext>
                      </a:extLst>
                    </a:gridCol>
                  </a:tblGrid>
                  <a:tr h="486347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5"/>
                          <a:stretch>
                            <a:fillRect l="-474" t="-6250" r="-297156" b="-133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5"/>
                          <a:stretch>
                            <a:fillRect l="-96364" t="-6250" r="-185000" b="-133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5"/>
                          <a:stretch>
                            <a:fillRect l="-226178" t="-6250" r="-113089" b="-133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5"/>
                          <a:stretch>
                            <a:fillRect l="-292488" t="-6250" r="-1408" b="-13375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13118747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5"/>
                          <a:stretch>
                            <a:fillRect l="-474" t="-80952" r="-297156" b="-19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5"/>
                          <a:stretch>
                            <a:fillRect l="-96364" t="-80952" r="-185000" b="-19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5"/>
                          <a:stretch>
                            <a:fillRect l="-226178" t="-80952" r="-113089" b="-19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5"/>
                          <a:stretch>
                            <a:fillRect l="-292488" t="-80952" r="-1408" b="-19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8076213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54AC365-EE1B-4A99-9D1E-6DF978948253}"/>
                  </a:ext>
                </a:extLst>
              </p:cNvPr>
              <p:cNvSpPr txBox="1"/>
              <p:nvPr/>
            </p:nvSpPr>
            <p:spPr>
              <a:xfrm>
                <a:off x="3279459" y="4737852"/>
                <a:ext cx="5633081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i="1" dirty="0" smtClean="0">
                          <a:solidFill>
                            <a:srgbClr val="C00000"/>
                          </a:solidFill>
                        </a:rPr>
                        <m:t>3</m:t>
                      </m:r>
                      <m:r>
                        <m:rPr>
                          <m:nor/>
                        </m:rPr>
                        <a:rPr lang="en-US" sz="2400" b="1" i="1" dirty="0" smtClean="0">
                          <a:solidFill>
                            <a:srgbClr val="C00000"/>
                          </a:solidFill>
                        </a:rPr>
                        <m:t>x</m:t>
                      </m:r>
                      <m:r>
                        <a:rPr lang="en-US" sz="24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  <m:r>
                            <a:rPr lang="el-GR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m:rPr>
                          <m:nor/>
                        </m:rPr>
                        <a:rPr lang="en-US" sz="2400" b="1" i="1" dirty="0">
                          <a:solidFill>
                            <a:srgbClr val="C00000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i="1" dirty="0">
                          <a:solidFill>
                            <a:srgbClr val="C00000"/>
                          </a:solidFill>
                        </a:rPr>
                        <m:t>y</m:t>
                      </m:r>
                      <m:r>
                        <m:rPr>
                          <m:nor/>
                        </m:rPr>
                        <a:rPr lang="en-US" sz="2400" b="1" i="1" dirty="0" smtClean="0">
                          <a:solidFill>
                            <a:srgbClr val="C00000"/>
                          </a:solidFill>
                        </a:rPr>
                        <m:t>=3</m:t>
                      </m:r>
                      <m:r>
                        <a:rPr lang="en-US" sz="24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m:rPr>
                          <m:nor/>
                        </m:rPr>
                        <a:rPr lang="en-US" sz="2400" b="1" i="1" dirty="0" smtClean="0">
                          <a:solidFill>
                            <a:srgbClr val="C00000"/>
                          </a:solidFill>
                        </a:rPr>
                        <m:t>00+5</m:t>
                      </m:r>
                      <m:r>
                        <a:rPr lang="en-US" sz="24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𝟐𝟎𝟎</m:t>
                      </m:r>
                      <m:r>
                        <a:rPr lang="en-US" sz="24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𝟏𝟑𝟎𝟎</m:t>
                      </m:r>
                      <m:r>
                        <a:rPr lang="en-US" sz="24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𝒎𝒍</m:t>
                      </m:r>
                    </m:oMath>
                  </m:oMathPara>
                </a14:m>
                <a:endParaRPr lang="el-GR" sz="24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54AC365-EE1B-4A99-9D1E-6DF9789482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9459" y="4737852"/>
                <a:ext cx="5633081" cy="6914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26615DAF-2AED-4D96-8BC0-8091B259B9C7}"/>
              </a:ext>
            </a:extLst>
          </p:cNvPr>
          <p:cNvSpPr txBox="1"/>
          <p:nvPr/>
        </p:nvSpPr>
        <p:spPr>
          <a:xfrm>
            <a:off x="104775" y="4852756"/>
            <a:ext cx="3278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C00000"/>
                </a:solidFill>
              </a:rPr>
              <a:t>Για το οξυγόνο έχουμε: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07B5FC-35C1-43E7-8F45-50E803D2A6B8}"/>
              </a:ext>
            </a:extLst>
          </p:cNvPr>
          <p:cNvSpPr txBox="1"/>
          <p:nvPr/>
        </p:nvSpPr>
        <p:spPr>
          <a:xfrm>
            <a:off x="9220200" y="4468915"/>
            <a:ext cx="27452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C00000"/>
                </a:solidFill>
              </a:rPr>
              <a:t>Άρα περισσεύουν 200</a:t>
            </a:r>
            <a:r>
              <a:rPr lang="en-US" sz="2400" b="1" dirty="0">
                <a:solidFill>
                  <a:srgbClr val="C00000"/>
                </a:solidFill>
              </a:rPr>
              <a:t> ml </a:t>
            </a:r>
            <a:r>
              <a:rPr lang="el-GR" sz="2400" b="1" dirty="0">
                <a:solidFill>
                  <a:srgbClr val="C00000"/>
                </a:solidFill>
              </a:rPr>
              <a:t>Οξυγόνο από τα 1500 </a:t>
            </a:r>
            <a:r>
              <a:rPr lang="en-US" sz="2400" b="1" dirty="0">
                <a:solidFill>
                  <a:srgbClr val="C00000"/>
                </a:solidFill>
              </a:rPr>
              <a:t>ml</a:t>
            </a:r>
            <a:endParaRPr lang="el-GR" sz="24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CB30641-8A6F-4C04-AA08-09FDE99FB84E}"/>
                  </a:ext>
                </a:extLst>
              </p:cNvPr>
              <p:cNvSpPr txBox="1"/>
              <p:nvPr/>
            </p:nvSpPr>
            <p:spPr>
              <a:xfrm>
                <a:off x="104775" y="5671553"/>
                <a:ext cx="327863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400" b="1" dirty="0">
                    <a:solidFill>
                      <a:srgbClr val="C00000"/>
                    </a:solidFill>
                  </a:rPr>
                  <a:t>Για το </a:t>
                </a:r>
                <a14:m>
                  <m:oMath xmlns:m="http://schemas.openxmlformats.org/officeDocument/2006/math">
                    <m:r>
                      <a:rPr lang="en-US" sz="2400" b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𝐂</m:t>
                    </m:r>
                    <m:sSub>
                      <m:sSubPr>
                        <m:ctrlP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𝑶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l-GR" sz="2400" b="1" dirty="0">
                    <a:solidFill>
                      <a:srgbClr val="C00000"/>
                    </a:solidFill>
                  </a:rPr>
                  <a:t> έχουμε: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CB30641-8A6F-4C04-AA08-09FDE99FB8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75" y="5671553"/>
                <a:ext cx="3278638" cy="461665"/>
              </a:xfrm>
              <a:prstGeom prst="rect">
                <a:avLst/>
              </a:prstGeom>
              <a:blipFill>
                <a:blip r:embed="rId7"/>
                <a:stretch>
                  <a:fillRect l="-2788" t="-10526" b="-2894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6D4799A-05E3-4BC4-98DF-71C0E2003257}"/>
                  </a:ext>
                </a:extLst>
              </p:cNvPr>
              <p:cNvSpPr txBox="1"/>
              <p:nvPr/>
            </p:nvSpPr>
            <p:spPr>
              <a:xfrm>
                <a:off x="3279459" y="5717719"/>
                <a:ext cx="469955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2400" b="1" i="1" dirty="0" smtClean="0">
                          <a:solidFill>
                            <a:srgbClr val="C00000"/>
                          </a:solidFill>
                        </a:rPr>
                        <m:t>x</m:t>
                      </m:r>
                      <m:r>
                        <a:rPr lang="en-US" sz="24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24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n-US" sz="2400" b="1" i="1" dirty="0">
                          <a:solidFill>
                            <a:srgbClr val="C00000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i="1" dirty="0">
                          <a:solidFill>
                            <a:srgbClr val="C00000"/>
                          </a:solidFill>
                        </a:rPr>
                        <m:t>y</m:t>
                      </m:r>
                      <m:r>
                        <m:rPr>
                          <m:nor/>
                        </m:rPr>
                        <a:rPr lang="en-US" sz="2400" b="1" i="1" dirty="0" smtClean="0">
                          <a:solidFill>
                            <a:srgbClr val="C00000"/>
                          </a:solidFill>
                        </a:rPr>
                        <m:t>=</m:t>
                      </m:r>
                      <m:r>
                        <a:rPr lang="en-US" sz="24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4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m:rPr>
                          <m:nor/>
                        </m:rPr>
                        <a:rPr lang="en-US" sz="2400" b="1" i="1" dirty="0" smtClean="0">
                          <a:solidFill>
                            <a:srgbClr val="C00000"/>
                          </a:solidFill>
                        </a:rPr>
                        <m:t>00+</m:t>
                      </m:r>
                      <m:r>
                        <a:rPr lang="en-US" sz="24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4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𝟐𝟎𝟎</m:t>
                      </m:r>
                      <m:r>
                        <a:rPr lang="en-US" sz="24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𝟖𝟎𝟎</m:t>
                      </m:r>
                      <m:r>
                        <a:rPr lang="en-US" sz="24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𝒎𝒍</m:t>
                      </m:r>
                    </m:oMath>
                  </m:oMathPara>
                </a14:m>
                <a:endParaRPr lang="el-GR" sz="24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6D4799A-05E3-4BC4-98DF-71C0E20032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9459" y="5717719"/>
                <a:ext cx="4699556" cy="369332"/>
              </a:xfrm>
              <a:prstGeom prst="rect">
                <a:avLst/>
              </a:prstGeom>
              <a:blipFill>
                <a:blip r:embed="rId8"/>
                <a:stretch>
                  <a:fillRect l="-1167" r="-1167" b="-1967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02A192C-E46E-4A1B-9756-EDD50A9D07DD}"/>
                  </a:ext>
                </a:extLst>
              </p:cNvPr>
              <p:cNvSpPr txBox="1"/>
              <p:nvPr/>
            </p:nvSpPr>
            <p:spPr>
              <a:xfrm>
                <a:off x="821" y="6375447"/>
                <a:ext cx="58222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400" b="1" dirty="0">
                    <a:solidFill>
                      <a:srgbClr val="C00000"/>
                    </a:solidFill>
                  </a:rPr>
                  <a:t>Για το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𝑶</m:t>
                    </m:r>
                    <m:r>
                      <a:rPr lang="el-GR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sz="2400" b="1" dirty="0">
                    <a:solidFill>
                      <a:srgbClr val="C00000"/>
                    </a:solidFill>
                  </a:rPr>
                  <a:t>έχουμε</a:t>
                </a:r>
                <a:r>
                  <a:rPr lang="en-US" sz="2400" b="1" dirty="0">
                    <a:solidFill>
                      <a:srgbClr val="C00000"/>
                    </a:solidFill>
                  </a:rPr>
                  <a:t> 1000 ml </a:t>
                </a:r>
                <a:r>
                  <a:rPr lang="el-GR" sz="2400" b="1" dirty="0">
                    <a:solidFill>
                      <a:srgbClr val="C00000"/>
                    </a:solidFill>
                  </a:rPr>
                  <a:t>από εκφώνηση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02A192C-E46E-4A1B-9756-EDD50A9D07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" y="6375447"/>
                <a:ext cx="5822270" cy="461665"/>
              </a:xfrm>
              <a:prstGeom prst="rect">
                <a:avLst/>
              </a:prstGeom>
              <a:blipFill>
                <a:blip r:embed="rId9"/>
                <a:stretch>
                  <a:fillRect l="-1571" t="-10526" b="-2894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4179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899BD06-E599-4B5B-ADCB-2ED78928DE2D}"/>
                  </a:ext>
                </a:extLst>
              </p:cNvPr>
              <p:cNvSpPr txBox="1"/>
              <p:nvPr/>
            </p:nvSpPr>
            <p:spPr>
              <a:xfrm>
                <a:off x="0" y="4546647"/>
                <a:ext cx="1219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400" b="1" dirty="0">
                    <a:solidFill>
                      <a:srgbClr val="C00000"/>
                    </a:solidFill>
                  </a:rPr>
                  <a:t>Στα 2000 </a:t>
                </a:r>
                <a:r>
                  <a:rPr lang="de-DE" sz="2400" b="1" dirty="0">
                    <a:solidFill>
                      <a:srgbClr val="C00000"/>
                    </a:solidFill>
                  </a:rPr>
                  <a:t>ml </a:t>
                </a:r>
                <a:r>
                  <a:rPr lang="el-GR" sz="2400" b="1" dirty="0">
                    <a:solidFill>
                      <a:srgbClr val="C00000"/>
                    </a:solidFill>
                  </a:rPr>
                  <a:t>καυσαερίων τα 200 </a:t>
                </a:r>
                <a:r>
                  <a:rPr lang="en-US" sz="2400" b="1" dirty="0">
                    <a:solidFill>
                      <a:srgbClr val="C00000"/>
                    </a:solidFill>
                  </a:rPr>
                  <a:t>ml </a:t>
                </a:r>
                <a:r>
                  <a:rPr lang="el-GR" sz="2400" b="1" dirty="0">
                    <a:solidFill>
                      <a:srgbClr val="C00000"/>
                    </a:solidFill>
                  </a:rPr>
                  <a:t>είναι Ο</a:t>
                </a:r>
                <a:r>
                  <a:rPr lang="el-GR" sz="2400" b="1" baseline="-25000" dirty="0">
                    <a:solidFill>
                      <a:srgbClr val="C00000"/>
                    </a:solidFill>
                  </a:rPr>
                  <a:t>2</a:t>
                </a:r>
                <a:r>
                  <a:rPr lang="el-GR" sz="2400" b="1" dirty="0">
                    <a:solidFill>
                      <a:srgbClr val="C00000"/>
                    </a:solidFill>
                  </a:rPr>
                  <a:t>, τα 800 </a:t>
                </a:r>
                <a:r>
                  <a:rPr lang="en-US" sz="2400" b="1" dirty="0">
                    <a:solidFill>
                      <a:srgbClr val="C00000"/>
                    </a:solidFill>
                  </a:rPr>
                  <a:t>ml </a:t>
                </a:r>
                <a:r>
                  <a:rPr lang="el-GR" sz="2400" b="1" dirty="0">
                    <a:solidFill>
                      <a:srgbClr val="C00000"/>
                    </a:solidFill>
                  </a:rPr>
                  <a:t>είναι </a:t>
                </a:r>
                <a:r>
                  <a:rPr lang="en-US" sz="2400" b="1" dirty="0">
                    <a:solidFill>
                      <a:srgbClr val="C00000"/>
                    </a:solidFill>
                  </a:rPr>
                  <a:t>CO</a:t>
                </a:r>
                <a:r>
                  <a:rPr lang="en-US" sz="2400" b="1" baseline="-25000" dirty="0">
                    <a:solidFill>
                      <a:srgbClr val="C00000"/>
                    </a:solidFill>
                  </a:rPr>
                  <a:t>2</a:t>
                </a:r>
                <a:r>
                  <a:rPr lang="el-GR" sz="2400" b="1" dirty="0">
                    <a:solidFill>
                      <a:srgbClr val="C0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l-GR" sz="2400" b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𝛋𝛂𝛊</m:t>
                    </m:r>
                    <m:r>
                      <a:rPr lang="el-GR" sz="2400" b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l-GR" sz="2400" b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𝛕𝛂</m:t>
                    </m:r>
                    <m:r>
                      <a:rPr lang="el-GR" sz="2400" b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l-GR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𝟏𝟎𝟎𝟎</m:t>
                    </m:r>
                    <m:r>
                      <a:rPr lang="de-DE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de-DE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𝒎𝒍</m:t>
                    </m:r>
                    <m:r>
                      <a:rPr lang="el-GR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l-GR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𝜺𝜾𝝂𝜶𝜾</m:t>
                    </m:r>
                    <m:r>
                      <a:rPr lang="el-GR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𝑶</m:t>
                    </m:r>
                  </m:oMath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899BD06-E599-4B5B-ADCB-2ED78928DE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6647"/>
                <a:ext cx="12192000" cy="461665"/>
              </a:xfrm>
              <a:prstGeom prst="rect">
                <a:avLst/>
              </a:prstGeom>
              <a:blipFill>
                <a:blip r:embed="rId2"/>
                <a:stretch>
                  <a:fillRect l="-750" t="-10526" b="-2894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EDBE0623-4D58-4B3A-8A45-F910745B4865}"/>
              </a:ext>
            </a:extLst>
          </p:cNvPr>
          <p:cNvSpPr txBox="1"/>
          <p:nvPr/>
        </p:nvSpPr>
        <p:spPr>
          <a:xfrm>
            <a:off x="58630" y="-1"/>
            <a:ext cx="5822271" cy="4468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Αέριο μίγμα που αποτελείται από </a:t>
            </a:r>
            <a:r>
              <a:rPr lang="el-GR" sz="18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αιθένιο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και ένα </a:t>
            </a:r>
            <a:r>
              <a:rPr lang="el-GR" sz="18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αλκάνιο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έχει όγκο 300 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mL 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και περιέχει τα συστατικά του με αναλογία όγκων 1:2 αντίστοιχα. Το μίγμα αναμιγνύεται με 1,5 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L O</a:t>
            </a:r>
            <a:r>
              <a:rPr lang="el-GR" sz="1800" baseline="-250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και αναφλέγεται. Τα καυσαέρια ψύχονται στη συνηθισμένη θερμοκρασία, οπότε ελαττώνεται ο όγκος τους κατά 1 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L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l-GR" sz="14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Ποιος είναι ο μοριακός τύπος του </a:t>
            </a:r>
            <a:r>
              <a:rPr lang="el-GR" sz="18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αλκανίου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; </a:t>
            </a:r>
            <a:endParaRPr lang="el-GR" sz="14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Ποια είναι η σύσταση των καυσαερίων μετά τη ψύξη τους;</a:t>
            </a:r>
            <a:endParaRPr lang="el-GR" sz="14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5,8 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g 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από το αρχικό μίγμα των δυο υδρογονανθράκων μπορούν να αποχρωματίσουν 500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ml 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διαλύματος 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Br</a:t>
            </a:r>
            <a:r>
              <a:rPr lang="el-GR" sz="1800" baseline="-250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σε </a:t>
            </a:r>
            <a:r>
              <a:rPr lang="en-US" sz="18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CCl</a:t>
            </a:r>
            <a:r>
              <a:rPr lang="el-GR" sz="1800" baseline="-250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Ποια είναι η συγκέντρωση του διαλύματος 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Br</a:t>
            </a:r>
            <a:r>
              <a:rPr lang="el-GR" sz="1800" baseline="-250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;</a:t>
            </a:r>
            <a:endParaRPr lang="el-GR" sz="14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Οι όγκοι μετρήθηκαν στις ίδιες συνθήκες πίεσης και θερμοκρασίας.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01E4FEE-0E54-40C9-A9B3-C8274BB87478}"/>
                  </a:ext>
                </a:extLst>
              </p:cNvPr>
              <p:cNvSpPr txBox="1"/>
              <p:nvPr/>
            </p:nvSpPr>
            <p:spPr>
              <a:xfrm>
                <a:off x="58630" y="5171769"/>
                <a:ext cx="1219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400" b="1" dirty="0">
                    <a:solidFill>
                      <a:srgbClr val="C00000"/>
                    </a:solidFill>
                  </a:rPr>
                  <a:t>Στα 100 </a:t>
                </a:r>
                <a:r>
                  <a:rPr lang="de-DE" sz="2400" b="1" dirty="0">
                    <a:solidFill>
                      <a:srgbClr val="C00000"/>
                    </a:solidFill>
                  </a:rPr>
                  <a:t>ml </a:t>
                </a:r>
                <a:r>
                  <a:rPr lang="el-GR" sz="2400" b="1" dirty="0">
                    <a:solidFill>
                      <a:srgbClr val="C00000"/>
                    </a:solidFill>
                  </a:rPr>
                  <a:t>καυσαερίων τα Χ=; </a:t>
                </a:r>
                <a:r>
                  <a:rPr lang="en-US" sz="2400" b="1" dirty="0">
                    <a:solidFill>
                      <a:srgbClr val="C00000"/>
                    </a:solidFill>
                  </a:rPr>
                  <a:t>ml </a:t>
                </a:r>
                <a:r>
                  <a:rPr lang="el-GR" sz="2400" b="1" dirty="0">
                    <a:solidFill>
                      <a:srgbClr val="C00000"/>
                    </a:solidFill>
                  </a:rPr>
                  <a:t>είναι Ο</a:t>
                </a:r>
                <a:r>
                  <a:rPr lang="el-GR" sz="2400" b="1" baseline="-25000" dirty="0">
                    <a:solidFill>
                      <a:srgbClr val="C00000"/>
                    </a:solidFill>
                  </a:rPr>
                  <a:t>2</a:t>
                </a:r>
                <a:r>
                  <a:rPr lang="el-GR" sz="2400" b="1" dirty="0">
                    <a:solidFill>
                      <a:srgbClr val="C00000"/>
                    </a:solidFill>
                  </a:rPr>
                  <a:t>, τα Υ=; </a:t>
                </a:r>
                <a:r>
                  <a:rPr lang="en-US" sz="2400" b="1" dirty="0">
                    <a:solidFill>
                      <a:srgbClr val="C00000"/>
                    </a:solidFill>
                  </a:rPr>
                  <a:t>ml </a:t>
                </a:r>
                <a:r>
                  <a:rPr lang="el-GR" sz="2400" b="1" dirty="0">
                    <a:solidFill>
                      <a:srgbClr val="C00000"/>
                    </a:solidFill>
                  </a:rPr>
                  <a:t>είναι </a:t>
                </a:r>
                <a:r>
                  <a:rPr lang="en-US" sz="2400" b="1" dirty="0">
                    <a:solidFill>
                      <a:srgbClr val="C00000"/>
                    </a:solidFill>
                  </a:rPr>
                  <a:t>CO</a:t>
                </a:r>
                <a:r>
                  <a:rPr lang="en-US" sz="2400" b="1" baseline="-25000" dirty="0">
                    <a:solidFill>
                      <a:srgbClr val="C00000"/>
                    </a:solidFill>
                  </a:rPr>
                  <a:t>2</a:t>
                </a:r>
                <a:r>
                  <a:rPr lang="el-GR" sz="2400" b="1" dirty="0">
                    <a:solidFill>
                      <a:srgbClr val="C0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l-GR" sz="2400" b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𝛋𝛂𝛊</m:t>
                    </m:r>
                    <m:r>
                      <a:rPr lang="el-GR" sz="2400" b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l-GR" sz="2400" b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𝛕𝛂</m:t>
                    </m:r>
                    <m:r>
                      <a:rPr lang="el-GR" sz="2400" b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l-GR" sz="24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𝚭</m:t>
                    </m:r>
                    <m:r>
                      <a:rPr lang="el-GR" sz="24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=;</m:t>
                    </m:r>
                    <m:r>
                      <a:rPr lang="de-DE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de-DE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𝒎𝒍</m:t>
                    </m:r>
                    <m:r>
                      <a:rPr lang="el-GR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l-GR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𝜺𝜾𝝂𝜶𝜾</m:t>
                    </m:r>
                    <m:r>
                      <a:rPr lang="el-GR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𝑶</m:t>
                    </m:r>
                  </m:oMath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01E4FEE-0E54-40C9-A9B3-C8274BB874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30" y="5171769"/>
                <a:ext cx="12192000" cy="461665"/>
              </a:xfrm>
              <a:prstGeom prst="rect">
                <a:avLst/>
              </a:prstGeom>
              <a:blipFill>
                <a:blip r:embed="rId3"/>
                <a:stretch>
                  <a:fillRect l="-800" t="-10526" b="-2894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951E2F1-C723-4FBD-9CAB-F74C940CA5AE}"/>
                  </a:ext>
                </a:extLst>
              </p:cNvPr>
              <p:cNvSpPr txBox="1"/>
              <p:nvPr/>
            </p:nvSpPr>
            <p:spPr>
              <a:xfrm>
                <a:off x="775526" y="6038850"/>
                <a:ext cx="2657202" cy="5334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l-GR" sz="2400" b="1" dirty="0">
                    <a:solidFill>
                      <a:srgbClr val="C00000"/>
                    </a:solidFill>
                  </a:rPr>
                  <a:t>Χ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l-GR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𝟐𝟎𝟎</m:t>
                        </m:r>
                      </m:num>
                      <m:den>
                        <m:r>
                          <a:rPr lang="el-GR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𝟐𝟎𝟎𝟎</m:t>
                        </m:r>
                      </m:den>
                    </m:f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l-GR" sz="2400" b="1" dirty="0">
                    <a:solidFill>
                      <a:srgbClr val="C00000"/>
                    </a:solidFill>
                  </a:rPr>
                  <a:t>10% Ο</a:t>
                </a:r>
                <a:r>
                  <a:rPr lang="el-GR" sz="2400" b="1" baseline="-25000" dirty="0">
                    <a:solidFill>
                      <a:srgbClr val="C00000"/>
                    </a:solidFill>
                  </a:rPr>
                  <a:t>2</a:t>
                </a:r>
                <a:r>
                  <a:rPr lang="el-GR" sz="2400" b="1" dirty="0">
                    <a:solidFill>
                      <a:srgbClr val="C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951E2F1-C723-4FBD-9CAB-F74C940C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526" y="6038850"/>
                <a:ext cx="2657202" cy="533479"/>
              </a:xfrm>
              <a:prstGeom prst="rect">
                <a:avLst/>
              </a:prstGeom>
              <a:blipFill>
                <a:blip r:embed="rId4"/>
                <a:stretch>
                  <a:fillRect l="-6881" t="-2299" r="-1376" b="-1954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7680A52-6ABB-4809-8F3C-5FC508E61396}"/>
                  </a:ext>
                </a:extLst>
              </p:cNvPr>
              <p:cNvSpPr txBox="1"/>
              <p:nvPr/>
            </p:nvSpPr>
            <p:spPr>
              <a:xfrm>
                <a:off x="4160919" y="6067421"/>
                <a:ext cx="2811091" cy="5334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l-GR" sz="2400" b="1" dirty="0">
                    <a:solidFill>
                      <a:srgbClr val="C00000"/>
                    </a:solidFill>
                  </a:rPr>
                  <a:t>Υ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l-GR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𝟖𝟎𝟎</m:t>
                        </m:r>
                      </m:num>
                      <m:den>
                        <m:r>
                          <a:rPr lang="el-GR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𝟐𝟎𝟎𝟎</m:t>
                        </m:r>
                      </m:den>
                    </m:f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l-GR" sz="2400" b="1" dirty="0">
                    <a:solidFill>
                      <a:srgbClr val="C00000"/>
                    </a:solidFill>
                  </a:rPr>
                  <a:t>40% </a:t>
                </a:r>
                <a:r>
                  <a:rPr lang="en-US" sz="2400" b="1" dirty="0">
                    <a:solidFill>
                      <a:srgbClr val="C00000"/>
                    </a:solidFill>
                  </a:rPr>
                  <a:t>C</a:t>
                </a:r>
                <a:r>
                  <a:rPr lang="el-GR" sz="2400" b="1" dirty="0">
                    <a:solidFill>
                      <a:srgbClr val="C00000"/>
                    </a:solidFill>
                  </a:rPr>
                  <a:t>Ο</a:t>
                </a:r>
                <a:r>
                  <a:rPr lang="el-GR" sz="2400" b="1" baseline="-25000" dirty="0">
                    <a:solidFill>
                      <a:srgbClr val="C00000"/>
                    </a:solidFill>
                  </a:rPr>
                  <a:t>2</a:t>
                </a:r>
                <a:r>
                  <a:rPr lang="el-GR" sz="2400" b="1" dirty="0">
                    <a:solidFill>
                      <a:srgbClr val="C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7680A52-6ABB-4809-8F3C-5FC508E613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0919" y="6067421"/>
                <a:ext cx="2811091" cy="533479"/>
              </a:xfrm>
              <a:prstGeom prst="rect">
                <a:avLst/>
              </a:prstGeom>
              <a:blipFill>
                <a:blip r:embed="rId5"/>
                <a:stretch>
                  <a:fillRect l="-6725" t="-1136" r="-868" b="-1931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032AC16-D03F-43FA-9C27-AB67DB59F059}"/>
                  </a:ext>
                </a:extLst>
              </p:cNvPr>
              <p:cNvSpPr txBox="1"/>
              <p:nvPr/>
            </p:nvSpPr>
            <p:spPr>
              <a:xfrm>
                <a:off x="7700201" y="6038848"/>
                <a:ext cx="3077702" cy="5334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b="1" dirty="0">
                    <a:solidFill>
                      <a:srgbClr val="C00000"/>
                    </a:solidFill>
                  </a:rPr>
                  <a:t>Z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𝟏𝟎𝟎𝟎</m:t>
                        </m:r>
                      </m:num>
                      <m:den>
                        <m:r>
                          <a:rPr lang="el-GR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𝟐𝟎𝟎𝟎</m:t>
                        </m:r>
                      </m:den>
                    </m:f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el-GR" sz="2400" b="1" dirty="0">
                    <a:solidFill>
                      <a:srgbClr val="C00000"/>
                    </a:solidFill>
                  </a:rPr>
                  <a:t>0% </a:t>
                </a:r>
                <a:r>
                  <a:rPr lang="en-US" sz="2400" b="1" dirty="0">
                    <a:solidFill>
                      <a:srgbClr val="C00000"/>
                    </a:solidFill>
                  </a:rPr>
                  <a:t>H</a:t>
                </a:r>
                <a:r>
                  <a:rPr lang="el-GR" sz="2400" b="1" baseline="-25000" dirty="0">
                    <a:solidFill>
                      <a:srgbClr val="C00000"/>
                    </a:solidFill>
                  </a:rPr>
                  <a:t>2</a:t>
                </a:r>
                <a:r>
                  <a:rPr lang="en-US" sz="2400" b="1" dirty="0">
                    <a:solidFill>
                      <a:srgbClr val="C00000"/>
                    </a:solidFill>
                  </a:rPr>
                  <a:t>O</a:t>
                </a:r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032AC16-D03F-43FA-9C27-AB67DB59F0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0201" y="6038848"/>
                <a:ext cx="3077702" cy="533479"/>
              </a:xfrm>
              <a:prstGeom prst="rect">
                <a:avLst/>
              </a:prstGeom>
              <a:blipFill>
                <a:blip r:embed="rId6"/>
                <a:stretch>
                  <a:fillRect l="-5941" t="-2299" r="-3168" b="-1954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6770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99CC2F5-8E62-4904-BE8E-C69BF6874780}"/>
              </a:ext>
            </a:extLst>
          </p:cNvPr>
          <p:cNvSpPr txBox="1"/>
          <p:nvPr/>
        </p:nvSpPr>
        <p:spPr>
          <a:xfrm>
            <a:off x="58630" y="-1"/>
            <a:ext cx="5822271" cy="4468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Αέριο μίγμα που αποτελείται από </a:t>
            </a:r>
            <a:r>
              <a:rPr lang="el-GR" sz="18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αιθένιο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και ένα </a:t>
            </a:r>
            <a:r>
              <a:rPr lang="el-GR" sz="18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αλκάνιο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έχει όγκο 300 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mL 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και περιέχει τα συστατικά του με αναλογία όγκων 1:2 αντίστοιχα. Το μίγμα αναμιγνύεται με 1,5 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L O</a:t>
            </a:r>
            <a:r>
              <a:rPr lang="el-GR" sz="1800" baseline="-250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και αναφλέγεται. Τα καυσαέρια ψύχονται στη συνηθισμένη θερμοκρασία, οπότε ελαττώνεται ο όγκος τους κατά 1 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L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l-GR" sz="14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Ποιος είναι ο μοριακός τύπος του </a:t>
            </a:r>
            <a:r>
              <a:rPr lang="el-GR" sz="18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αλκανίου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; </a:t>
            </a:r>
            <a:endParaRPr lang="el-GR" sz="14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Ποια είναι η σύσταση των καυσαερίων μετά τη ψύξη τους;</a:t>
            </a:r>
            <a:endParaRPr lang="el-GR" sz="14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5,8 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g 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από το αρχικό μίγμα των δυο υδρογονανθράκων μπορούν να αποχρωματίσουν 500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ml 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διαλύματος 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Br</a:t>
            </a:r>
            <a:r>
              <a:rPr lang="el-GR" sz="1800" baseline="-250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σε </a:t>
            </a:r>
            <a:r>
              <a:rPr lang="en-US" sz="180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CCl</a:t>
            </a:r>
            <a:r>
              <a:rPr lang="el-GR" sz="1800" baseline="-250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Ποια είναι η συγκέντρωση του διαλύματος </a:t>
            </a:r>
            <a:r>
              <a:rPr lang="en-US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Br</a:t>
            </a:r>
            <a:r>
              <a:rPr lang="el-GR" sz="1800" baseline="-250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;</a:t>
            </a:r>
            <a:endParaRPr lang="el-GR" sz="14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l-G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Οι όγκοι μετρήθηκαν στις ίδιες συνθήκες πίεσης και θερμοκρασίας.</a:t>
            </a:r>
            <a:endParaRPr lang="el-GR" dirty="0"/>
          </a:p>
        </p:txBody>
      </p:sp>
      <p:graphicFrame>
        <p:nvGraphicFramePr>
          <p:cNvPr id="3" name="Object 10">
            <a:extLst>
              <a:ext uri="{FF2B5EF4-FFF2-40B4-BE49-F238E27FC236}">
                <a16:creationId xmlns:a16="http://schemas.microsoft.com/office/drawing/2014/main" id="{FDBBC8BF-A954-4E32-A66E-2FA6AAC7FF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0101524"/>
              </p:ext>
            </p:extLst>
          </p:nvPr>
        </p:nvGraphicFramePr>
        <p:xfrm>
          <a:off x="6311101" y="561975"/>
          <a:ext cx="5113338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2659320" imgH="406080" progId="">
                  <p:embed/>
                </p:oleObj>
              </mc:Choice>
              <mc:Fallback>
                <p:oleObj r:id="rId2" imgW="2659320" imgH="406080" progId="">
                  <p:embed/>
                  <p:pic>
                    <p:nvPicPr>
                      <p:cNvPr id="3175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1101" y="561975"/>
                        <a:ext cx="5113338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9">
                <a:extLst>
                  <a:ext uri="{FF2B5EF4-FFF2-40B4-BE49-F238E27FC236}">
                    <a16:creationId xmlns:a16="http://schemas.microsoft.com/office/drawing/2014/main" id="{E844B4FB-ADD0-480D-9CFA-546E3D15864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3769649"/>
                  </p:ext>
                </p:extLst>
              </p:nvPr>
            </p:nvGraphicFramePr>
            <p:xfrm>
              <a:off x="6381749" y="1564765"/>
              <a:ext cx="5042689" cy="741680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1271544">
                      <a:extLst>
                        <a:ext uri="{9D8B030D-6E8A-4147-A177-3AD203B41FA5}">
                          <a16:colId xmlns:a16="http://schemas.microsoft.com/office/drawing/2014/main" val="300997211"/>
                        </a:ext>
                      </a:extLst>
                    </a:gridCol>
                    <a:gridCol w="1334080">
                      <a:extLst>
                        <a:ext uri="{9D8B030D-6E8A-4147-A177-3AD203B41FA5}">
                          <a16:colId xmlns:a16="http://schemas.microsoft.com/office/drawing/2014/main" val="4200691204"/>
                        </a:ext>
                      </a:extLst>
                    </a:gridCol>
                    <a:gridCol w="2437065">
                      <a:extLst>
                        <a:ext uri="{9D8B030D-6E8A-4147-A177-3AD203B41FA5}">
                          <a16:colId xmlns:a16="http://schemas.microsoft.com/office/drawing/2014/main" val="336847678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1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𝒎𝒐𝒍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1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𝒎𝒐𝒍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1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𝒎𝒍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61311874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 0,05</a:t>
                          </a:r>
                          <a:r>
                            <a:rPr lang="en-US" i="1" baseline="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𝑚𝑜</m:t>
                              </m:r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n=;</a:t>
                          </a: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8076213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9">
                <a:extLst>
                  <a:ext uri="{FF2B5EF4-FFF2-40B4-BE49-F238E27FC236}">
                    <a16:creationId xmlns:a16="http://schemas.microsoft.com/office/drawing/2014/main" id="{E844B4FB-ADD0-480D-9CFA-546E3D15864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3769649"/>
                  </p:ext>
                </p:extLst>
              </p:nvPr>
            </p:nvGraphicFramePr>
            <p:xfrm>
              <a:off x="6381749" y="1564765"/>
              <a:ext cx="5042689" cy="741680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1271544">
                      <a:extLst>
                        <a:ext uri="{9D8B030D-6E8A-4147-A177-3AD203B41FA5}">
                          <a16:colId xmlns:a16="http://schemas.microsoft.com/office/drawing/2014/main" val="300997211"/>
                        </a:ext>
                      </a:extLst>
                    </a:gridCol>
                    <a:gridCol w="1334080">
                      <a:extLst>
                        <a:ext uri="{9D8B030D-6E8A-4147-A177-3AD203B41FA5}">
                          <a16:colId xmlns:a16="http://schemas.microsoft.com/office/drawing/2014/main" val="4200691204"/>
                        </a:ext>
                      </a:extLst>
                    </a:gridCol>
                    <a:gridCol w="2437065">
                      <a:extLst>
                        <a:ext uri="{9D8B030D-6E8A-4147-A177-3AD203B41FA5}">
                          <a16:colId xmlns:a16="http://schemas.microsoft.com/office/drawing/2014/main" val="336847678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4"/>
                          <a:stretch>
                            <a:fillRect l="-478" t="-8065" r="-298086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4"/>
                          <a:stretch>
                            <a:fillRect l="-95890" t="-8065" r="-184475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4"/>
                          <a:stretch>
                            <a:fillRect l="-106983" t="-8065" r="-748" b="-1225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1311874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4"/>
                          <a:stretch>
                            <a:fillRect l="-478" t="-109836" r="-298086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n=;</a:t>
                          </a: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8076213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2670A7F-2772-453B-8399-F61171BC74F0}"/>
                  </a:ext>
                </a:extLst>
              </p:cNvPr>
              <p:cNvSpPr txBox="1"/>
              <p:nvPr/>
            </p:nvSpPr>
            <p:spPr>
              <a:xfrm>
                <a:off x="315408" y="6029101"/>
                <a:ext cx="5213543" cy="6000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b>
                          </m:sSub>
                        </m:sub>
                      </m:sSub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𝟐𝟖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𝟎𝟓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𝒎𝒐𝒍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2670A7F-2772-453B-8399-F61171BC74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408" y="6029101"/>
                <a:ext cx="5213543" cy="600036"/>
              </a:xfrm>
              <a:prstGeom prst="rect">
                <a:avLst/>
              </a:prstGeom>
              <a:blipFill>
                <a:blip r:embed="rId5"/>
                <a:stretch>
                  <a:fillRect b="-102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40290B7-4732-48D7-821C-39157D2742E7}"/>
                  </a:ext>
                </a:extLst>
              </p:cNvPr>
              <p:cNvSpPr txBox="1"/>
              <p:nvPr/>
            </p:nvSpPr>
            <p:spPr>
              <a:xfrm>
                <a:off x="5360673" y="4134511"/>
                <a:ext cx="259833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l-GR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de-DE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40290B7-4732-48D7-821C-39157D2742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0673" y="4134511"/>
                <a:ext cx="2598339" cy="369332"/>
              </a:xfrm>
              <a:prstGeom prst="rect">
                <a:avLst/>
              </a:prstGeom>
              <a:blipFill>
                <a:blip r:embed="rId6"/>
                <a:stretch>
                  <a:fillRect b="-2623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5DAD9BC-CD9A-4DC2-BE40-2A429B725740}"/>
                  </a:ext>
                </a:extLst>
              </p:cNvPr>
              <p:cNvSpPr txBox="1"/>
              <p:nvPr/>
            </p:nvSpPr>
            <p:spPr>
              <a:xfrm>
                <a:off x="278640" y="4503843"/>
                <a:ext cx="7680372" cy="10218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l-GR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l-GR" sz="24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400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de-DE" sz="2400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400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𝑴</m:t>
                                </m:r>
                              </m:e>
                              <m:sub>
                                <m:r>
                                  <a:rPr lang="en-US" sz="2400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  <m:sSub>
                                  <m:sSubPr>
                                    <m:ctrlPr>
                                      <a:rPr lang="en-US" sz="2400" b="1" i="1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 i="1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𝑪</m:t>
                                    </m:r>
                                  </m:e>
                                  <m:sub>
                                    <m:r>
                                      <a:rPr lang="el-GR" sz="2400" b="1" i="1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sz="2400" b="1" i="1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 i="1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a:rPr lang="el-GR" sz="2400" b="1" i="1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sub>
                                </m:sSub>
                              </m:sub>
                            </m:sSub>
                          </m:den>
                        </m:f>
                      </m:num>
                      <m:den>
                        <m:f>
                          <m:fPr>
                            <m:ctrlPr>
                              <a:rPr lang="en-US" sz="24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400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de-DE" sz="2400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400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𝑴</m:t>
                                </m:r>
                              </m:e>
                              <m:sub>
                                <m:r>
                                  <a:rPr lang="en-US" sz="2400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  <m:sSub>
                                  <m:sSubPr>
                                    <m:ctrlPr>
                                      <a:rPr lang="en-US" sz="2400" b="1" i="1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 i="1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𝑪</m:t>
                                    </m:r>
                                  </m:e>
                                  <m:sub>
                                    <m:r>
                                      <a:rPr lang="de-DE" sz="2400" b="1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sz="2400" b="1" i="1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 i="1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a:rPr lang="de-DE" sz="2400" b="1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𝟖</m:t>
                                    </m:r>
                                  </m:sub>
                                </m:sSub>
                              </m:sub>
                            </m:sSub>
                          </m:den>
                        </m:f>
                      </m:den>
                    </m:f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f>
                      <m:fPr>
                        <m:ctrlPr>
                          <a:rPr lang="el-GR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l-GR" sz="2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400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de-DE" sz="2400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num>
                          <m:den>
                            <m:r>
                              <a:rPr lang="de-DE" sz="24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𝟐𝟖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en-US" sz="2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400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de-DE" sz="2400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num>
                          <m:den>
                            <m:r>
                              <a:rPr lang="de-DE" sz="24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𝟒𝟒</m:t>
                            </m:r>
                          </m:den>
                        </m:f>
                      </m:den>
                    </m:f>
                    <m:r>
                      <a:rPr lang="en-US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f>
                      <m:fPr>
                        <m:ctrlPr>
                          <a:rPr lang="el-GR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de-DE" sz="2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de-DE" sz="2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  <m:r>
                      <a:rPr lang="en-US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𝟐𝟖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𝟒𝟒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rgbClr val="C00000"/>
                    </a:solidFill>
                  </a:rPr>
                  <a:t>=&gt;</a:t>
                </a:r>
                <a:r>
                  <a:rPr lang="el-GR" sz="2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de-DE" sz="2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de-DE" sz="2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  <m:r>
                      <a:rPr lang="en-US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de-DE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𝟐𝟐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de-DE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5DAD9BC-CD9A-4DC2-BE40-2A429B7257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640" y="4503843"/>
                <a:ext cx="7680372" cy="1021883"/>
              </a:xfrm>
              <a:prstGeom prst="rect">
                <a:avLst/>
              </a:prstGeom>
              <a:blipFill>
                <a:blip r:embed="rId7"/>
                <a:stretch>
                  <a:fillRect l="-47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794AA37-7578-4A5C-9B3F-A8760CEE25BC}"/>
                  </a:ext>
                </a:extLst>
              </p:cNvPr>
              <p:cNvSpPr txBox="1"/>
              <p:nvPr/>
            </p:nvSpPr>
            <p:spPr>
              <a:xfrm>
                <a:off x="8703068" y="4124397"/>
                <a:ext cx="3015121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𝟐𝟐</m:t>
                          </m:r>
                        </m:den>
                      </m:f>
                      <m:r>
                        <m:rPr>
                          <m:nor/>
                        </m:rPr>
                        <a:rPr lang="en-US" sz="2400" b="1" dirty="0">
                          <a:solidFill>
                            <a:srgbClr val="C00000"/>
                          </a:solidFill>
                        </a:rPr>
                        <m:t> 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de-DE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l-GR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de-DE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794AA37-7578-4A5C-9B3F-A8760CEE25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3068" y="4124397"/>
                <a:ext cx="3015121" cy="68903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CB2ED5A-C083-44EA-B724-855CCC9E80D5}"/>
                  </a:ext>
                </a:extLst>
              </p:cNvPr>
              <p:cNvSpPr txBox="1"/>
              <p:nvPr/>
            </p:nvSpPr>
            <p:spPr>
              <a:xfrm>
                <a:off x="8703067" y="5076286"/>
                <a:ext cx="2216311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𝟐𝟗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𝟐𝟐</m:t>
                          </m:r>
                        </m:den>
                      </m:f>
                      <m:r>
                        <m:rPr>
                          <m:nor/>
                        </m:rPr>
                        <a:rPr lang="en-US" sz="2400" b="1" dirty="0">
                          <a:solidFill>
                            <a:srgbClr val="C00000"/>
                          </a:solidFill>
                        </a:rPr>
                        <m:t> 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de-DE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l-GR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de-DE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CB2ED5A-C083-44EA-B724-855CCC9E80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3067" y="5076286"/>
                <a:ext cx="2216311" cy="69147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A9A137C-4E29-4A50-9C6A-027028487C42}"/>
                  </a:ext>
                </a:extLst>
              </p:cNvPr>
              <p:cNvSpPr txBox="1"/>
              <p:nvPr/>
            </p:nvSpPr>
            <p:spPr>
              <a:xfrm>
                <a:off x="8703066" y="5950289"/>
                <a:ext cx="172739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de-DE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l-GR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A9A137C-4E29-4A50-9C6A-027028487C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3066" y="5950289"/>
                <a:ext cx="1727396" cy="369332"/>
              </a:xfrm>
              <a:prstGeom prst="rect">
                <a:avLst/>
              </a:prstGeom>
              <a:blipFill>
                <a:blip r:embed="rId10"/>
                <a:stretch>
                  <a:fillRect l="-2120" r="-353" b="-2623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EFE5717-BA87-4E29-AB97-7C6AD1B4C210}"/>
                  </a:ext>
                </a:extLst>
              </p:cNvPr>
              <p:cNvSpPr txBox="1"/>
              <p:nvPr/>
            </p:nvSpPr>
            <p:spPr>
              <a:xfrm>
                <a:off x="10055680" y="6414379"/>
                <a:ext cx="172739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l-GR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EFE5717-BA87-4E29-AB97-7C6AD1B4C2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5680" y="6414379"/>
                <a:ext cx="1727396" cy="369332"/>
              </a:xfrm>
              <a:prstGeom prst="rect">
                <a:avLst/>
              </a:prstGeom>
              <a:blipFill>
                <a:blip r:embed="rId11"/>
                <a:stretch>
                  <a:fillRect l="-2120" r="-353" b="-2623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ight Brace 15">
            <a:extLst>
              <a:ext uri="{FF2B5EF4-FFF2-40B4-BE49-F238E27FC236}">
                <a16:creationId xmlns:a16="http://schemas.microsoft.com/office/drawing/2014/main" id="{29FACA5E-D4F3-4691-8036-353C0F40405C}"/>
              </a:ext>
            </a:extLst>
          </p:cNvPr>
          <p:cNvSpPr/>
          <p:nvPr/>
        </p:nvSpPr>
        <p:spPr>
          <a:xfrm>
            <a:off x="8058150" y="4016370"/>
            <a:ext cx="200025" cy="1612905"/>
          </a:xfrm>
          <a:prstGeom prst="rightBrac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52BBF72-4D4F-47C9-89B2-BB58D2FDCFBF}"/>
                  </a:ext>
                </a:extLst>
              </p:cNvPr>
              <p:cNvSpPr txBox="1"/>
              <p:nvPr/>
            </p:nvSpPr>
            <p:spPr>
              <a:xfrm>
                <a:off x="6659842" y="2575430"/>
                <a:ext cx="2618730" cy="5371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b="1" dirty="0">
                    <a:solidFill>
                      <a:srgbClr val="C00000"/>
                    </a:solidFill>
                  </a:rPr>
                  <a:t>n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𝟎𝟓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den>
                    </m:f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b="1" dirty="0">
                    <a:solidFill>
                      <a:srgbClr val="C00000"/>
                    </a:solidFill>
                  </a:rPr>
                  <a:t>0,05 mol</a:t>
                </a:r>
                <a:r>
                  <a:rPr lang="el-GR" sz="2400" b="1" dirty="0">
                    <a:solidFill>
                      <a:srgbClr val="C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52BBF72-4D4F-47C9-89B2-BB58D2FDCF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9842" y="2575430"/>
                <a:ext cx="2618730" cy="537198"/>
              </a:xfrm>
              <a:prstGeom prst="rect">
                <a:avLst/>
              </a:prstGeom>
              <a:blipFill>
                <a:blip r:embed="rId12"/>
                <a:stretch>
                  <a:fillRect l="-6977" r="-3721" b="-1910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FB0AA19-6573-4111-84F9-E013D60F0929}"/>
                  </a:ext>
                </a:extLst>
              </p:cNvPr>
              <p:cNvSpPr txBox="1"/>
              <p:nvPr/>
            </p:nvSpPr>
            <p:spPr>
              <a:xfrm>
                <a:off x="9278572" y="3207386"/>
                <a:ext cx="2571153" cy="567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b="1" dirty="0">
                    <a:solidFill>
                      <a:srgbClr val="C00000"/>
                    </a:solidFill>
                  </a:rPr>
                  <a:t>C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den>
                    </m:f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𝟎𝟓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b="1" dirty="0">
                    <a:solidFill>
                      <a:srgbClr val="C00000"/>
                    </a:solidFill>
                  </a:rPr>
                  <a:t>0,1 M</a:t>
                </a:r>
                <a:r>
                  <a:rPr lang="el-GR" sz="2400" b="1" dirty="0">
                    <a:solidFill>
                      <a:srgbClr val="C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FB0AA19-6573-4111-84F9-E013D60F09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8572" y="3207386"/>
                <a:ext cx="2571153" cy="567463"/>
              </a:xfrm>
              <a:prstGeom prst="rect">
                <a:avLst/>
              </a:prstGeom>
              <a:blipFill>
                <a:blip r:embed="rId13"/>
                <a:stretch>
                  <a:fillRect l="-7109" r="-3555" b="-139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9500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2" grpId="0"/>
      <p:bldP spid="13" grpId="0"/>
      <p:bldP spid="14" grpId="0"/>
      <p:bldP spid="15" grpId="0"/>
      <p:bldP spid="16" grpId="0" animBg="1"/>
      <p:bldP spid="17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1130</Words>
  <Application>Microsoft Office PowerPoint</Application>
  <PresentationFormat>Widescreen</PresentationFormat>
  <Paragraphs>128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Yiannis Chiotelis</dc:creator>
  <cp:lastModifiedBy>Yiannis Chiotelis</cp:lastModifiedBy>
  <cp:revision>23</cp:revision>
  <dcterms:created xsi:type="dcterms:W3CDTF">2021-02-08T08:12:28Z</dcterms:created>
  <dcterms:modified xsi:type="dcterms:W3CDTF">2021-02-12T17:47:33Z</dcterms:modified>
</cp:coreProperties>
</file>