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BAB8C-F2F6-4BE1-833F-5F382B11CF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C3EF2F-3C08-4A6F-9CC8-4F65EF9A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73EF0-6D98-410D-8B32-CDA81D973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329A-21D2-4111-8F33-3F0327328A25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ACFC3-4DCE-4BAF-B2E1-070B89FB7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00F59-76A6-4AD5-B2E0-7B2475D92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0B0E-D4AF-4D2E-8410-553BB9AE47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284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1796B-3599-46E6-BA0D-66F0D0694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5A989D-E6E3-46FC-A94E-3368C371A7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3BDE2-01E9-4E0E-9E7A-9E10008CB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329A-21D2-4111-8F33-3F0327328A25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5F960-8F3F-4ED0-BE86-A2C653CBD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90E9F-AFE4-48CE-9B44-EA73242B6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0B0E-D4AF-4D2E-8410-553BB9AE47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6211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731F9C-A92D-45CD-83B5-58892A6227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C68F12-C3C8-4D0A-A969-1863F41E51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0FB2A-19A6-4DEA-9708-A4B68BE94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329A-21D2-4111-8F33-3F0327328A25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B2304-620A-4E17-BEBC-D74508B41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56EB8-0103-470B-96D1-B26A813D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0B0E-D4AF-4D2E-8410-553BB9AE47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776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66E46-AB28-45F2-8F17-185F7EA75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77E68-E3B6-4F32-80AC-FB5F92DEA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83CB1-206E-4F9C-855A-6C552CBDA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329A-21D2-4111-8F33-3F0327328A25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31CF0-07A8-4A2F-8C29-514D83C09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754B2-6067-471C-A487-669EF121A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0B0E-D4AF-4D2E-8410-553BB9AE47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613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7970F-E42A-4CF4-AA62-AB5446CD3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B879AE-F23E-4321-8690-2DB36737E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7EC05-2A8C-4F56-9E3E-AEBD2B651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329A-21D2-4111-8F33-3F0327328A25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A78AA-30EA-4AA8-BA80-AA6C2B735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C9DDD-F51D-4907-99A8-DC7C8626D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0B0E-D4AF-4D2E-8410-553BB9AE47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5400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4D113-A7DB-445D-A124-97086B326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9C888-EDF1-4D97-9394-22E29B1DF5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C24AA-9D9A-4929-B15D-F55F213FB1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56FCB8-2332-43FF-8F86-380EC7F0A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329A-21D2-4111-8F33-3F0327328A25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27CE99-6C45-4E33-8CD0-AAD5F6B5D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EACEE9-1091-490C-8162-73C006E25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0B0E-D4AF-4D2E-8410-553BB9AE47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160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E1885-0F5E-4129-B624-DEE0F695A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C79B52-3C9D-4E07-A61D-7ED91C86F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B635B6-3A2D-4D3B-ACB6-258BAC45D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749EA4-EB6C-46BA-A3C3-5B06610857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B04EC9-02E7-4E87-B922-55A6A0E282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58F7A8-67FB-487E-A787-306E7391B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329A-21D2-4111-8F33-3F0327328A25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B1CE7E-8949-4797-A099-DEF26C9ED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EC82CE-3339-4E03-A0A1-27B1E20FB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0B0E-D4AF-4D2E-8410-553BB9AE47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595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B4E2E-C673-4775-9E73-983660D04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B87618-537C-4271-A4F4-237E353E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329A-21D2-4111-8F33-3F0327328A25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A07165-F580-4A5F-B9D2-8F574B0FE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CA8CDD-031D-4C73-9481-B4FC8C2D8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0B0E-D4AF-4D2E-8410-553BB9AE47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632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36C51D-9158-454E-9513-6A98FF335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329A-21D2-4111-8F33-3F0327328A25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C5E1FA-8419-40B5-B55E-CF56DB6B7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FF70F0-37E8-4EA6-8652-180BEA089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0B0E-D4AF-4D2E-8410-553BB9AE47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1949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4139B-1675-4AA9-A668-181D161A1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3DB99-727F-488B-994F-C298FEEEB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FB89F7-3221-45E5-8B07-E87FB8FFA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0C83A5-F855-4222-9B17-661428466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329A-21D2-4111-8F33-3F0327328A25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49D79D-74AD-46EF-B2CE-6CAC08D7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DC7419-4769-4CB5-AC1C-CC2E9D685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0B0E-D4AF-4D2E-8410-553BB9AE47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268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4B4FE-B42D-4133-A714-0A1423BB6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07BEA4-6286-4CC6-AC9E-B21A2EA5E1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C04AA2-06DD-41AB-B8A1-9F086F31C2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765C96-55CD-4D9D-A381-C9C561887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329A-21D2-4111-8F33-3F0327328A25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9E95B7-5BFE-4149-9B7F-315720E8A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378877-5742-435A-9C8B-D9CB70FA9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0B0E-D4AF-4D2E-8410-553BB9AE47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6579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7189E3-A9A1-4841-A6CE-0C6805574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E63F3-335B-4BED-A91E-1A4368AA2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8BCE7-3749-45EF-B0EB-EC4C8C2947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1329A-21D2-4111-8F33-3F0327328A25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A9FA6-8AD0-4527-82DD-14FB2BC9F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50930-882D-49F7-BD5B-C685A8AB25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60B0E-D4AF-4D2E-8410-553BB9AE47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9056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4.emf"/><Relationship Id="rId7" Type="http://schemas.openxmlformats.org/officeDocument/2006/relationships/image" Target="../media/image26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6.emf"/><Relationship Id="rId7" Type="http://schemas.openxmlformats.org/officeDocument/2006/relationships/image" Target="../media/image3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Εικόνα 1">
            <a:extLst>
              <a:ext uri="{FF2B5EF4-FFF2-40B4-BE49-F238E27FC236}">
                <a16:creationId xmlns:a16="http://schemas.microsoft.com/office/drawing/2014/main" id="{02459EDA-2FA1-4E99-A394-EF5E1893F2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370955" cy="127635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CB27C3B-DAD2-49C8-8EE0-38B8438BFFE3}"/>
                  </a:ext>
                </a:extLst>
              </p:cNvPr>
              <p:cNvSpPr txBox="1"/>
              <p:nvPr/>
            </p:nvSpPr>
            <p:spPr>
              <a:xfrm>
                <a:off x="584816" y="1711616"/>
                <a:ext cx="6353278" cy="6111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𝟏𝟖</m:t>
                              </m:r>
                            </m:sub>
                          </m:sSub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𝟏𝟖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𝟏𝟖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𝟏𝟏𝟒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𝟎𝟏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CB27C3B-DAD2-49C8-8EE0-38B8438BFF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816" y="1711616"/>
                <a:ext cx="6353278" cy="6111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917A8FF-3142-45AF-9BC7-F7670EF13C29}"/>
                  </a:ext>
                </a:extLst>
              </p:cNvPr>
              <p:cNvSpPr txBox="1"/>
              <p:nvPr/>
            </p:nvSpPr>
            <p:spPr>
              <a:xfrm>
                <a:off x="870012" y="2840854"/>
                <a:ext cx="4426148" cy="6989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𝟏𝟖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num>
                        <m:den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917A8FF-3142-45AF-9BC7-F7670EF13C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012" y="2840854"/>
                <a:ext cx="4426148" cy="6989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CA81CAEE-BCB2-4142-8B8A-11A8D2BAAC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987314"/>
              </p:ext>
            </p:extLst>
          </p:nvPr>
        </p:nvGraphicFramePr>
        <p:xfrm>
          <a:off x="870012" y="3643717"/>
          <a:ext cx="4295260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89511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 err="1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i="1" dirty="0">
                          <a:solidFill>
                            <a:srgbClr val="C00000"/>
                          </a:solidFill>
                        </a:rPr>
                        <a:t>25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/2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8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9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0,01 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i="1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X=;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B478FB3-35C1-4477-9E8A-00B72703B603}"/>
                  </a:ext>
                </a:extLst>
              </p:cNvPr>
              <p:cNvSpPr txBox="1"/>
              <p:nvPr/>
            </p:nvSpPr>
            <p:spPr>
              <a:xfrm>
                <a:off x="1728026" y="4743450"/>
                <a:ext cx="257923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𝟎𝟏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𝟎𝟖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B478FB3-35C1-4477-9E8A-00B72703B6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26" y="4743450"/>
                <a:ext cx="2579232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AD9B49D-D221-42C4-AD71-EF1B09FF1629}"/>
                  </a:ext>
                </a:extLst>
              </p:cNvPr>
              <p:cNvSpPr txBox="1"/>
              <p:nvPr/>
            </p:nvSpPr>
            <p:spPr>
              <a:xfrm>
                <a:off x="661016" y="5620107"/>
                <a:ext cx="7288662" cy="6087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𝟎𝟖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𝟕𝟗𝟐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l-G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AD9B49D-D221-42C4-AD71-EF1B09FF16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016" y="5620107"/>
                <a:ext cx="7288662" cy="6087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757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2">
            <a:extLst>
              <a:ext uri="{FF2B5EF4-FFF2-40B4-BE49-F238E27FC236}">
                <a16:creationId xmlns:a16="http://schemas.microsoft.com/office/drawing/2014/main" id="{EE84395E-A7BC-4C46-9804-D800815764F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89980" cy="284988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CF28A87-CA9C-4B1A-AE47-064016996C89}"/>
                  </a:ext>
                </a:extLst>
              </p:cNvPr>
              <p:cNvSpPr txBox="1"/>
              <p:nvPr/>
            </p:nvSpPr>
            <p:spPr>
              <a:xfrm>
                <a:off x="5783497" y="183106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𝚨𝛌𝛋</m:t>
                      </m:r>
                      <m:r>
                        <a:rPr lang="el-GR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𝜺𝝂𝜾𝝄</m:t>
                      </m:r>
                      <m:r>
                        <a:rPr lang="el-GR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𝚨</m:t>
                      </m:r>
                      <m:r>
                        <a:rPr lang="el-GR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sSub>
                        <m:sSubPr>
                          <m:ctrlPr>
                            <a:rPr lang="el-GR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CF28A87-CA9C-4B1A-AE47-064016996C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3497" y="183106"/>
                <a:ext cx="60960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75D5FEB-D62F-4F69-81E9-6474A4DBF53D}"/>
                  </a:ext>
                </a:extLst>
              </p:cNvPr>
              <p:cNvSpPr txBox="1"/>
              <p:nvPr/>
            </p:nvSpPr>
            <p:spPr>
              <a:xfrm>
                <a:off x="7007508" y="1540563"/>
                <a:ext cx="40558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l-GR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75D5FEB-D62F-4F69-81E9-6474A4DBF5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7508" y="1540563"/>
                <a:ext cx="4055854" cy="369332"/>
              </a:xfrm>
              <a:prstGeom prst="rect">
                <a:avLst/>
              </a:prstGeom>
              <a:blipFill>
                <a:blip r:embed="rId4"/>
                <a:stretch>
                  <a:fillRect l="-1353" r="-1353" b="-1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9">
            <a:extLst>
              <a:ext uri="{FF2B5EF4-FFF2-40B4-BE49-F238E27FC236}">
                <a16:creationId xmlns:a16="http://schemas.microsoft.com/office/drawing/2014/main" id="{314ABAE0-E97D-4675-80FC-16788C3C7F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129987"/>
              </p:ext>
            </p:extLst>
          </p:nvPr>
        </p:nvGraphicFramePr>
        <p:xfrm>
          <a:off x="6768102" y="2042912"/>
          <a:ext cx="4295260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89511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 err="1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6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0,2 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X=;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555B106-E453-4A20-8F65-462F60C98AA1}"/>
                  </a:ext>
                </a:extLst>
              </p:cNvPr>
              <p:cNvSpPr txBox="1"/>
              <p:nvPr/>
            </p:nvSpPr>
            <p:spPr>
              <a:xfrm>
                <a:off x="6427967" y="719460"/>
                <a:ext cx="5213543" cy="6011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sub>
                          </m:sSub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𝟖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𝟓𝟔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555B106-E453-4A20-8F65-462F60C98A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7967" y="719460"/>
                <a:ext cx="5213543" cy="6011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504B7D0-9ED3-4BCC-9629-AC2905A6747E}"/>
                  </a:ext>
                </a:extLst>
              </p:cNvPr>
              <p:cNvSpPr txBox="1"/>
              <p:nvPr/>
            </p:nvSpPr>
            <p:spPr>
              <a:xfrm>
                <a:off x="7882980" y="3064253"/>
                <a:ext cx="230351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504B7D0-9ED3-4BCC-9629-AC2905A674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2980" y="3064253"/>
                <a:ext cx="2303516" cy="5186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35B30-26D0-4D9D-A6A8-7FD2F25B13A6}"/>
                  </a:ext>
                </a:extLst>
              </p:cNvPr>
              <p:cNvSpPr txBox="1"/>
              <p:nvPr/>
            </p:nvSpPr>
            <p:spPr>
              <a:xfrm>
                <a:off x="672102" y="3191086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𝚨𝛌𝛋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𝜶𝝂𝜾𝝄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𝚩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𝝂</m:t>
                          </m:r>
                        </m:sub>
                      </m:sSub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𝝂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35B30-26D0-4D9D-A6A8-7FD2F25B13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102" y="3191086"/>
                <a:ext cx="60960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B6316C4-7C16-4159-BB84-AA62E2F6323A}"/>
                  </a:ext>
                </a:extLst>
              </p:cNvPr>
              <p:cNvSpPr txBox="1"/>
              <p:nvPr/>
            </p:nvSpPr>
            <p:spPr>
              <a:xfrm>
                <a:off x="736530" y="3774095"/>
                <a:ext cx="5807487" cy="602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𝝂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𝝂</m:t>
                              </m:r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𝝂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𝝂</m:t>
                                  </m:r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𝝂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𝝂</m:t>
                              </m:r>
                              <m: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𝝂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B6316C4-7C16-4159-BB84-AA62E2F632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530" y="3774095"/>
                <a:ext cx="5807487" cy="6025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73A5A5D-104F-48BD-976C-4094FBD45CE9}"/>
                  </a:ext>
                </a:extLst>
              </p:cNvPr>
              <p:cNvSpPr txBox="1"/>
              <p:nvPr/>
            </p:nvSpPr>
            <p:spPr>
              <a:xfrm>
                <a:off x="736530" y="4566168"/>
                <a:ext cx="3560782" cy="6107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𝝂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𝝂</m:t>
                              </m:r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l-G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73A5A5D-104F-48BD-976C-4094FBD45C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530" y="4566168"/>
                <a:ext cx="3560782" cy="61074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17C2C57-B995-4204-A688-D63656F3FF76}"/>
                  </a:ext>
                </a:extLst>
              </p:cNvPr>
              <p:cNvSpPr txBox="1"/>
              <p:nvPr/>
            </p:nvSpPr>
            <p:spPr>
              <a:xfrm>
                <a:off x="736530" y="5530990"/>
                <a:ext cx="8231164" cy="4476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𝟐𝟗</m:t>
                        </m:r>
                      </m:num>
                      <m:den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𝝂</m:t>
                        </m:r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l-GR" sz="2000" b="1" dirty="0">
                    <a:solidFill>
                      <a:srgbClr val="C0000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l-GR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𝟐𝟗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𝝂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𝟓𝟖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𝝂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𝟓𝟔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𝝂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l-GR" sz="2000" b="1" dirty="0">
                    <a:solidFill>
                      <a:srgbClr val="C00000"/>
                    </a:solidFill>
                  </a:rPr>
                  <a:t>ν=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𝟓𝟔</m:t>
                        </m:r>
                      </m:num>
                      <m:den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𝝂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l-G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17C2C57-B995-4204-A688-D63656F3FF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530" y="5530990"/>
                <a:ext cx="8231164" cy="447687"/>
              </a:xfrm>
              <a:prstGeom prst="rect">
                <a:avLst/>
              </a:prstGeom>
              <a:blipFill>
                <a:blip r:embed="rId10"/>
                <a:stretch>
                  <a:fillRect l="-74" b="-2027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F909F67-EDFA-4347-9E69-B46FF250CF08}"/>
                  </a:ext>
                </a:extLst>
              </p:cNvPr>
              <p:cNvSpPr txBox="1"/>
              <p:nvPr/>
            </p:nvSpPr>
            <p:spPr>
              <a:xfrm>
                <a:off x="1375014" y="6248974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Ά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𝛒𝛂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𝛂𝛌𝛋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𝜶𝝂𝜾𝝄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𝚩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F909F67-EDFA-4347-9E69-B46FF250CF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5014" y="6248974"/>
                <a:ext cx="6096000" cy="369332"/>
              </a:xfrm>
              <a:prstGeom prst="rect">
                <a:avLst/>
              </a:prstGeom>
              <a:blipFill>
                <a:blip r:embed="rId1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444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2">
            <a:extLst>
              <a:ext uri="{FF2B5EF4-FFF2-40B4-BE49-F238E27FC236}">
                <a16:creationId xmlns:a16="http://schemas.microsoft.com/office/drawing/2014/main" id="{9DF7B2D1-75E6-4758-9387-865146AAAB6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89980" cy="284988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E85C073-5948-4F56-80B8-334BE2BFCAAD}"/>
                  </a:ext>
                </a:extLst>
              </p:cNvPr>
              <p:cNvSpPr txBox="1"/>
              <p:nvPr/>
            </p:nvSpPr>
            <p:spPr>
              <a:xfrm>
                <a:off x="7002481" y="2712415"/>
                <a:ext cx="4426148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num>
                        <m:den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l-GR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E85C073-5948-4F56-80B8-334BE2BFCA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2481" y="2712415"/>
                <a:ext cx="4426148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C97EAAED-5559-4BE3-B359-614FCFEF50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84828"/>
              </p:ext>
            </p:extLst>
          </p:nvPr>
        </p:nvGraphicFramePr>
        <p:xfrm>
          <a:off x="7002481" y="3614259"/>
          <a:ext cx="4295260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89511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 err="1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13/2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5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0,5 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X=;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DDC3F1-DA39-413E-A812-0697782499D7}"/>
                  </a:ext>
                </a:extLst>
              </p:cNvPr>
              <p:cNvSpPr txBox="1"/>
              <p:nvPr/>
            </p:nvSpPr>
            <p:spPr>
              <a:xfrm>
                <a:off x="6283653" y="1282277"/>
                <a:ext cx="5732916" cy="6010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b>
                          </m:sSub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𝟓𝟖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DDC3F1-DA39-413E-A812-069778249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3653" y="1282277"/>
                <a:ext cx="5732916" cy="6010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135E38D-0E1A-428E-9E4B-C4180F8E6F98}"/>
                  </a:ext>
                </a:extLst>
              </p:cNvPr>
              <p:cNvSpPr txBox="1"/>
              <p:nvPr/>
            </p:nvSpPr>
            <p:spPr>
              <a:xfrm>
                <a:off x="7931219" y="4751010"/>
                <a:ext cx="2303516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135E38D-0E1A-428E-9E4B-C4180F8E6F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1219" y="4751010"/>
                <a:ext cx="2303516" cy="5241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3811A24-B7B9-43BC-93BC-32FC1A0C8BE5}"/>
                  </a:ext>
                </a:extLst>
              </p:cNvPr>
              <p:cNvSpPr txBox="1"/>
              <p:nvPr/>
            </p:nvSpPr>
            <p:spPr>
              <a:xfrm>
                <a:off x="5325577" y="389712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Ά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𝛌𝛋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𝜶𝝂𝜾𝝄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𝚩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3811A24-B7B9-43BC-93BC-32FC1A0C8B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5577" y="389712"/>
                <a:ext cx="60960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DE2799B-8D5D-4B81-8502-5534444198F6}"/>
                  </a:ext>
                </a:extLst>
              </p:cNvPr>
              <p:cNvSpPr txBox="1"/>
              <p:nvPr/>
            </p:nvSpPr>
            <p:spPr>
              <a:xfrm>
                <a:off x="-122067" y="3397856"/>
                <a:ext cx="6094520" cy="9273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b="1" i="0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𝚶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l-GR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𝚶</m:t>
                              </m:r>
                            </m:sub>
                          </m:sSub>
                        </m:den>
                      </m:f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b="1" i="0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𝚶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sub>
                      </m:sSub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𝟏𝟖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DE2799B-8D5D-4B81-8502-5534444198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2067" y="3397856"/>
                <a:ext cx="6094520" cy="927305"/>
              </a:xfrm>
              <a:prstGeom prst="rect">
                <a:avLst/>
              </a:prstGeom>
              <a:blipFill>
                <a:blip r:embed="rId7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842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3553957-78E2-4811-822B-E535F9606968}"/>
              </a:ext>
            </a:extLst>
          </p:cNvPr>
          <p:cNvGrpSpPr/>
          <p:nvPr/>
        </p:nvGrpSpPr>
        <p:grpSpPr>
          <a:xfrm>
            <a:off x="0" y="0"/>
            <a:ext cx="5871586" cy="2107365"/>
            <a:chOff x="893198" y="769000"/>
            <a:chExt cx="5274310" cy="1689100"/>
          </a:xfrm>
        </p:grpSpPr>
        <p:pic>
          <p:nvPicPr>
            <p:cNvPr id="4" name="Εικόνα 3">
              <a:extLst>
                <a:ext uri="{FF2B5EF4-FFF2-40B4-BE49-F238E27FC236}">
                  <a16:creationId xmlns:a16="http://schemas.microsoft.com/office/drawing/2014/main" id="{9114F1DA-4FC5-4C6D-9D79-27C599C9282C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198" y="769000"/>
              <a:ext cx="5274310" cy="118300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Εικόνα 4">
              <a:extLst>
                <a:ext uri="{FF2B5EF4-FFF2-40B4-BE49-F238E27FC236}">
                  <a16:creationId xmlns:a16="http://schemas.microsoft.com/office/drawing/2014/main" id="{77317F40-7BD6-4287-BBB1-E87139D85883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198" y="1952005"/>
              <a:ext cx="3898900" cy="50609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" name="Rectangle 5">
            <a:extLst>
              <a:ext uri="{FF2B5EF4-FFF2-40B4-BE49-F238E27FC236}">
                <a16:creationId xmlns:a16="http://schemas.microsoft.com/office/drawing/2014/main" id="{34D3D629-5873-44FC-ACFC-2E3CA3FDE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128015"/>
            <a:ext cx="552769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l-GR" sz="1800" b="1" i="1" dirty="0" err="1">
                <a:cs typeface="Times New Roman" panose="02020603050405020304" pitchFamily="18" charset="0"/>
              </a:rPr>
              <a:t>Ίσοι</a:t>
            </a:r>
            <a:r>
              <a:rPr lang="en-GB" altLang="el-GR" sz="1800" b="1" i="1" dirty="0">
                <a:cs typeface="Times New Roman" panose="02020603050405020304" pitchFamily="18" charset="0"/>
              </a:rPr>
              <a:t> </a:t>
            </a:r>
            <a:r>
              <a:rPr lang="en-GB" altLang="el-GR" sz="1800" b="1" i="1" dirty="0" err="1">
                <a:cs typeface="Times New Roman" panose="02020603050405020304" pitchFamily="18" charset="0"/>
              </a:rPr>
              <a:t>όγκοι</a:t>
            </a:r>
            <a:r>
              <a:rPr lang="en-GB" altLang="el-GR" sz="1800" b="1" i="1" dirty="0">
                <a:cs typeface="Times New Roman" panose="02020603050405020304" pitchFamily="18" charset="0"/>
              </a:rPr>
              <a:t> α</a:t>
            </a:r>
            <a:r>
              <a:rPr lang="en-GB" altLang="el-GR" sz="1800" b="1" i="1" dirty="0" err="1">
                <a:cs typeface="Times New Roman" panose="02020603050405020304" pitchFamily="18" charset="0"/>
              </a:rPr>
              <a:t>ερίων</a:t>
            </a:r>
            <a:r>
              <a:rPr lang="en-GB" altLang="el-GR" sz="1800" b="1" i="1" dirty="0">
                <a:cs typeface="Times New Roman" panose="02020603050405020304" pitchFamily="18" charset="0"/>
              </a:rPr>
              <a:t> ή α</a:t>
            </a:r>
            <a:r>
              <a:rPr lang="en-GB" altLang="el-GR" sz="1800" b="1" i="1" dirty="0" err="1">
                <a:cs typeface="Times New Roman" panose="02020603050405020304" pitchFamily="18" charset="0"/>
              </a:rPr>
              <a:t>τμών</a:t>
            </a:r>
            <a:r>
              <a:rPr lang="en-GB" altLang="el-GR" sz="1800" b="1" i="1" dirty="0">
                <a:cs typeface="Times New Roman" panose="02020603050405020304" pitchFamily="18" charset="0"/>
              </a:rPr>
              <a:t> στις </a:t>
            </a:r>
            <a:r>
              <a:rPr lang="en-GB" altLang="el-GR" sz="1800" b="1" i="1" dirty="0" err="1">
                <a:cs typeface="Times New Roman" panose="02020603050405020304" pitchFamily="18" charset="0"/>
              </a:rPr>
              <a:t>ίδιες</a:t>
            </a:r>
            <a:r>
              <a:rPr lang="en-GB" altLang="el-GR" sz="1800" b="1" i="1" dirty="0">
                <a:cs typeface="Times New Roman" panose="02020603050405020304" pitchFamily="18" charset="0"/>
              </a:rPr>
              <a:t> </a:t>
            </a:r>
            <a:r>
              <a:rPr lang="en-GB" altLang="el-GR" sz="1800" b="1" i="1" dirty="0" err="1">
                <a:cs typeface="Times New Roman" panose="02020603050405020304" pitchFamily="18" charset="0"/>
              </a:rPr>
              <a:t>συνθήκες</a:t>
            </a:r>
            <a:r>
              <a:rPr lang="en-GB" altLang="el-GR" sz="1800" b="1" i="1" dirty="0">
                <a:cs typeface="Times New Roman" panose="02020603050405020304" pitchFamily="18" charset="0"/>
              </a:rPr>
              <a:t> </a:t>
            </a:r>
            <a:r>
              <a:rPr lang="en-GB" altLang="el-GR" sz="1800" b="1" i="1" dirty="0" err="1">
                <a:cs typeface="Times New Roman" panose="02020603050405020304" pitchFamily="18" charset="0"/>
              </a:rPr>
              <a:t>θερμοκρ</a:t>
            </a:r>
            <a:r>
              <a:rPr lang="en-GB" altLang="el-GR" sz="1800" b="1" i="1" dirty="0">
                <a:cs typeface="Times New Roman" panose="02020603050405020304" pitchFamily="18" charset="0"/>
              </a:rPr>
              <a:t>ασίας και πίεσης περιέχουν τον ίδιο αριθμό μορίων. </a:t>
            </a:r>
            <a:r>
              <a:rPr lang="en-GB" altLang="el-GR" sz="1800" b="1" i="1" dirty="0" err="1">
                <a:cs typeface="Times New Roman" panose="02020603050405020304" pitchFamily="18" charset="0"/>
              </a:rPr>
              <a:t>Ισχύει</a:t>
            </a:r>
            <a:r>
              <a:rPr lang="en-GB" altLang="el-GR" sz="1800" b="1" i="1" dirty="0">
                <a:cs typeface="Times New Roman" panose="02020603050405020304" pitchFamily="18" charset="0"/>
              </a:rPr>
              <a:t> και </a:t>
            </a:r>
            <a:r>
              <a:rPr lang="en-GB" altLang="el-GR" sz="1800" b="1" i="1" dirty="0" err="1">
                <a:cs typeface="Times New Roman" panose="02020603050405020304" pitchFamily="18" charset="0"/>
              </a:rPr>
              <a:t>το</a:t>
            </a:r>
            <a:r>
              <a:rPr lang="en-GB" altLang="el-GR" sz="1800" b="1" i="1" dirty="0">
                <a:cs typeface="Times New Roman" panose="02020603050405020304" pitchFamily="18" charset="0"/>
              </a:rPr>
              <a:t> α</a:t>
            </a:r>
            <a:r>
              <a:rPr lang="en-GB" altLang="el-GR" sz="1800" b="1" i="1" dirty="0" err="1">
                <a:cs typeface="Times New Roman" panose="02020603050405020304" pitchFamily="18" charset="0"/>
              </a:rPr>
              <a:t>ντίστροφο</a:t>
            </a:r>
            <a:r>
              <a:rPr lang="en-GB" altLang="el-GR" sz="1800" b="1" i="1" dirty="0">
                <a:cs typeface="Times New Roman" panose="02020603050405020304" pitchFamily="18" charset="0"/>
              </a:rPr>
              <a:t>, </a:t>
            </a:r>
            <a:r>
              <a:rPr lang="en-GB" altLang="el-GR" sz="1800" b="1" i="1" dirty="0" err="1">
                <a:cs typeface="Times New Roman" panose="02020603050405020304" pitchFamily="18" charset="0"/>
              </a:rPr>
              <a:t>δηλ</a:t>
            </a:r>
            <a:r>
              <a:rPr lang="en-GB" altLang="el-GR" sz="1800" b="1" i="1" dirty="0">
                <a:cs typeface="Times New Roman" panose="02020603050405020304" pitchFamily="18" charset="0"/>
              </a:rPr>
              <a:t>αδή ίσοι αριθμοί μορίων ή ατμών που βρίσκονται στις ίδιες συνθήκες θερμοκρασίας και πίεσης καταλαμβάνουν τον ίδιο όγκο.</a:t>
            </a:r>
            <a:r>
              <a:rPr lang="en-US" altLang="el-GR" sz="1800" b="1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0FC1F4D-154C-4EEB-A0C9-C35662B2BAE9}"/>
                  </a:ext>
                </a:extLst>
              </p:cNvPr>
              <p:cNvSpPr txBox="1"/>
              <p:nvPr/>
            </p:nvSpPr>
            <p:spPr>
              <a:xfrm>
                <a:off x="7046868" y="2375064"/>
                <a:ext cx="40558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0FC1F4D-154C-4EEB-A0C9-C35662B2BA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6868" y="2375064"/>
                <a:ext cx="4055854" cy="369332"/>
              </a:xfrm>
              <a:prstGeom prst="rect">
                <a:avLst/>
              </a:prstGeom>
              <a:blipFill>
                <a:blip r:embed="rId4"/>
                <a:stretch>
                  <a:fillRect l="-1353" r="-1353" b="-1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9">
                <a:extLst>
                  <a:ext uri="{FF2B5EF4-FFF2-40B4-BE49-F238E27FC236}">
                    <a16:creationId xmlns:a16="http://schemas.microsoft.com/office/drawing/2014/main" id="{20447924-60CA-45C7-B4A5-9DBC24080D6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3852494"/>
                  </p:ext>
                </p:extLst>
              </p:nvPr>
            </p:nvGraphicFramePr>
            <p:xfrm>
              <a:off x="7046868" y="3276908"/>
              <a:ext cx="4295260" cy="741680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1083075">
                      <a:extLst>
                        <a:ext uri="{9D8B030D-6E8A-4147-A177-3AD203B41FA5}">
                          <a16:colId xmlns:a16="http://schemas.microsoft.com/office/drawing/2014/main" val="300997211"/>
                        </a:ext>
                      </a:extLst>
                    </a:gridCol>
                    <a:gridCol w="1136342">
                      <a:extLst>
                        <a:ext uri="{9D8B030D-6E8A-4147-A177-3AD203B41FA5}">
                          <a16:colId xmlns:a16="http://schemas.microsoft.com/office/drawing/2014/main" val="4200691204"/>
                        </a:ext>
                      </a:extLst>
                    </a:gridCol>
                    <a:gridCol w="1180730">
                      <a:extLst>
                        <a:ext uri="{9D8B030D-6E8A-4147-A177-3AD203B41FA5}">
                          <a16:colId xmlns:a16="http://schemas.microsoft.com/office/drawing/2014/main" val="3368476783"/>
                        </a:ext>
                      </a:extLst>
                    </a:gridCol>
                    <a:gridCol w="895113">
                      <a:extLst>
                        <a:ext uri="{9D8B030D-6E8A-4147-A177-3AD203B41FA5}">
                          <a16:colId xmlns:a16="http://schemas.microsoft.com/office/drawing/2014/main" val="150327389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1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3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2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2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131187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5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X=;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807621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9">
                <a:extLst>
                  <a:ext uri="{FF2B5EF4-FFF2-40B4-BE49-F238E27FC236}">
                    <a16:creationId xmlns:a16="http://schemas.microsoft.com/office/drawing/2014/main" id="{20447924-60CA-45C7-B4A5-9DBC24080D6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3852494"/>
                  </p:ext>
                </p:extLst>
              </p:nvPr>
            </p:nvGraphicFramePr>
            <p:xfrm>
              <a:off x="7046868" y="3276908"/>
              <a:ext cx="4295260" cy="741680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1083075">
                      <a:extLst>
                        <a:ext uri="{9D8B030D-6E8A-4147-A177-3AD203B41FA5}">
                          <a16:colId xmlns:a16="http://schemas.microsoft.com/office/drawing/2014/main" val="300997211"/>
                        </a:ext>
                      </a:extLst>
                    </a:gridCol>
                    <a:gridCol w="1136342">
                      <a:extLst>
                        <a:ext uri="{9D8B030D-6E8A-4147-A177-3AD203B41FA5}">
                          <a16:colId xmlns:a16="http://schemas.microsoft.com/office/drawing/2014/main" val="4200691204"/>
                        </a:ext>
                      </a:extLst>
                    </a:gridCol>
                    <a:gridCol w="1180730">
                      <a:extLst>
                        <a:ext uri="{9D8B030D-6E8A-4147-A177-3AD203B41FA5}">
                          <a16:colId xmlns:a16="http://schemas.microsoft.com/office/drawing/2014/main" val="3368476783"/>
                        </a:ext>
                      </a:extLst>
                    </a:gridCol>
                    <a:gridCol w="895113">
                      <a:extLst>
                        <a:ext uri="{9D8B030D-6E8A-4147-A177-3AD203B41FA5}">
                          <a16:colId xmlns:a16="http://schemas.microsoft.com/office/drawing/2014/main" val="150327389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5"/>
                          <a:stretch>
                            <a:fillRect l="-562" t="-8065" r="-298315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5"/>
                          <a:stretch>
                            <a:fillRect l="-95722" t="-8065" r="-183957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5"/>
                          <a:stretch>
                            <a:fillRect l="-188660" t="-8065" r="-77320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5"/>
                          <a:stretch>
                            <a:fillRect l="-380952" t="-8065" r="-2041" b="-1209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31187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5"/>
                          <a:stretch>
                            <a:fillRect l="-562" t="-109836" r="-298315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X=;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8076213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ED80E9F-382C-4745-B986-EE4BF7094D79}"/>
                  </a:ext>
                </a:extLst>
              </p:cNvPr>
              <p:cNvSpPr txBox="1"/>
              <p:nvPr/>
            </p:nvSpPr>
            <p:spPr>
              <a:xfrm>
                <a:off x="8179792" y="4279752"/>
                <a:ext cx="1644681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ED80E9F-382C-4745-B986-EE4BF7094D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9792" y="4279752"/>
                <a:ext cx="1644681" cy="5241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1480758-134D-4ECE-A167-2EF79EE43192}"/>
                  </a:ext>
                </a:extLst>
              </p:cNvPr>
              <p:cNvSpPr txBox="1"/>
              <p:nvPr/>
            </p:nvSpPr>
            <p:spPr>
              <a:xfrm>
                <a:off x="5717641" y="5065098"/>
                <a:ext cx="619612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𝚺𝛆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𝛂𝛕𝛍𝛐𝛔𝛗𝛂𝛊𝛒𝛊𝛋𝛐</m:t>
                      </m:r>
                      <m:r>
                        <m:rPr>
                          <m:sty m:val="p"/>
                        </m:rP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ύ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𝛂𝛆𝛒𝛂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𝛑𝛆𝛒𝛊𝛆𝛘𝛐𝛎𝛕𝛂𝛊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𝚶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de-DE" sz="2000" b="1" dirty="0">
                  <a:solidFill>
                    <a:srgbClr val="C00000"/>
                  </a:solidFill>
                </a:endParaRPr>
              </a:p>
              <a:p>
                <a:pPr algn="just"/>
                <a:r>
                  <a:rPr lang="en-US" sz="2000" b="1" dirty="0">
                    <a:solidFill>
                      <a:srgbClr val="C00000"/>
                    </a:solidFill>
                  </a:rPr>
                  <a:t>  </a:t>
                </a:r>
                <a:r>
                  <a:rPr lang="el-GR" sz="2000" b="1" dirty="0">
                    <a:solidFill>
                      <a:srgbClr val="C00000"/>
                    </a:solidFill>
                  </a:rPr>
                  <a:t> Σε </a:t>
                </a:r>
                <a:r>
                  <a:rPr lang="de-DE" sz="2000" b="1" i="1" dirty="0">
                    <a:solidFill>
                      <a:srgbClr val="C00000"/>
                    </a:solidFill>
                  </a:rPr>
                  <a:t>x</a:t>
                </a:r>
                <a:r>
                  <a:rPr lang="en-US" sz="2000" b="1" i="1" dirty="0">
                    <a:solidFill>
                      <a:srgbClr val="C00000"/>
                    </a:solidFill>
                  </a:rPr>
                  <a:t>=;</a:t>
                </a:r>
                <a:r>
                  <a:rPr lang="el-GR" sz="2000" b="1" i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𝒍</m:t>
                    </m:r>
                  </m:oMath>
                </a14:m>
                <a:r>
                  <a:rPr lang="en-US" sz="2000" b="1" i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𝛂𝛕𝛍𝛐𝛔𝛗𝛂𝛊𝛒𝛊𝛋𝛐</m:t>
                    </m:r>
                    <m:r>
                      <m:rPr>
                        <m:sty m:val="p"/>
                      </m:rP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ύ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𝛂𝛆𝛒𝛂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𝛑𝛆𝛒𝛊𝛆𝛘𝛐𝛎𝛕𝛂𝛊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𝟏𝟓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𝒍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𝚶</m:t>
                        </m:r>
                      </m:e>
                      <m:sub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l-G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1480758-134D-4ECE-A167-2EF79EE43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7641" y="5065098"/>
                <a:ext cx="6196120" cy="615553"/>
              </a:xfrm>
              <a:prstGeom prst="rect">
                <a:avLst/>
              </a:prstGeom>
              <a:blipFill>
                <a:blip r:embed="rId7"/>
                <a:stretch>
                  <a:fillRect t="-2970" b="-2376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0FCA3E3-A33D-4DA3-8D24-A65BF13D8727}"/>
                  </a:ext>
                </a:extLst>
              </p:cNvPr>
              <p:cNvSpPr txBox="1"/>
              <p:nvPr/>
            </p:nvSpPr>
            <p:spPr>
              <a:xfrm>
                <a:off x="8165370" y="5941815"/>
                <a:ext cx="2058256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0FCA3E3-A33D-4DA3-8D24-A65BF13D87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5370" y="5941815"/>
                <a:ext cx="2058256" cy="52597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75DAC7E-68FA-4119-B349-C20B3B19A5BA}"/>
                  </a:ext>
                </a:extLst>
              </p:cNvPr>
              <p:cNvSpPr txBox="1"/>
              <p:nvPr/>
            </p:nvSpPr>
            <p:spPr>
              <a:xfrm>
                <a:off x="416728" y="2665822"/>
                <a:ext cx="4107150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75DAC7E-68FA-4119-B349-C20B3B19A5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28" y="2665822"/>
                <a:ext cx="4107150" cy="68903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9">
                <a:extLst>
                  <a:ext uri="{FF2B5EF4-FFF2-40B4-BE49-F238E27FC236}">
                    <a16:creationId xmlns:a16="http://schemas.microsoft.com/office/drawing/2014/main" id="{4510CE44-22A1-4251-A9FA-FF9BF0CF8D7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91765494"/>
                  </p:ext>
                </p:extLst>
              </p:nvPr>
            </p:nvGraphicFramePr>
            <p:xfrm>
              <a:off x="416728" y="3567666"/>
              <a:ext cx="4295260" cy="741680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1083075">
                      <a:extLst>
                        <a:ext uri="{9D8B030D-6E8A-4147-A177-3AD203B41FA5}">
                          <a16:colId xmlns:a16="http://schemas.microsoft.com/office/drawing/2014/main" val="300997211"/>
                        </a:ext>
                      </a:extLst>
                    </a:gridCol>
                    <a:gridCol w="1136342">
                      <a:extLst>
                        <a:ext uri="{9D8B030D-6E8A-4147-A177-3AD203B41FA5}">
                          <a16:colId xmlns:a16="http://schemas.microsoft.com/office/drawing/2014/main" val="4200691204"/>
                        </a:ext>
                      </a:extLst>
                    </a:gridCol>
                    <a:gridCol w="1180730">
                      <a:extLst>
                        <a:ext uri="{9D8B030D-6E8A-4147-A177-3AD203B41FA5}">
                          <a16:colId xmlns:a16="http://schemas.microsoft.com/office/drawing/2014/main" val="3368476783"/>
                        </a:ext>
                      </a:extLst>
                    </a:gridCol>
                    <a:gridCol w="895113">
                      <a:extLst>
                        <a:ext uri="{9D8B030D-6E8A-4147-A177-3AD203B41FA5}">
                          <a16:colId xmlns:a16="http://schemas.microsoft.com/office/drawing/2014/main" val="150327389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1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7/2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2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3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131187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5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X=;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807621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9">
                <a:extLst>
                  <a:ext uri="{FF2B5EF4-FFF2-40B4-BE49-F238E27FC236}">
                    <a16:creationId xmlns:a16="http://schemas.microsoft.com/office/drawing/2014/main" id="{4510CE44-22A1-4251-A9FA-FF9BF0CF8D7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91765494"/>
                  </p:ext>
                </p:extLst>
              </p:nvPr>
            </p:nvGraphicFramePr>
            <p:xfrm>
              <a:off x="416728" y="3567666"/>
              <a:ext cx="4295260" cy="741680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1083075">
                      <a:extLst>
                        <a:ext uri="{9D8B030D-6E8A-4147-A177-3AD203B41FA5}">
                          <a16:colId xmlns:a16="http://schemas.microsoft.com/office/drawing/2014/main" val="300997211"/>
                        </a:ext>
                      </a:extLst>
                    </a:gridCol>
                    <a:gridCol w="1136342">
                      <a:extLst>
                        <a:ext uri="{9D8B030D-6E8A-4147-A177-3AD203B41FA5}">
                          <a16:colId xmlns:a16="http://schemas.microsoft.com/office/drawing/2014/main" val="4200691204"/>
                        </a:ext>
                      </a:extLst>
                    </a:gridCol>
                    <a:gridCol w="1180730">
                      <a:extLst>
                        <a:ext uri="{9D8B030D-6E8A-4147-A177-3AD203B41FA5}">
                          <a16:colId xmlns:a16="http://schemas.microsoft.com/office/drawing/2014/main" val="3368476783"/>
                        </a:ext>
                      </a:extLst>
                    </a:gridCol>
                    <a:gridCol w="895113">
                      <a:extLst>
                        <a:ext uri="{9D8B030D-6E8A-4147-A177-3AD203B41FA5}">
                          <a16:colId xmlns:a16="http://schemas.microsoft.com/office/drawing/2014/main" val="150327389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10"/>
                          <a:stretch>
                            <a:fillRect l="-562" t="-8197" r="-298315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10"/>
                          <a:stretch>
                            <a:fillRect l="-96237" t="-8197" r="-185484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10"/>
                          <a:stretch>
                            <a:fillRect l="-188144" t="-8197" r="-77835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10"/>
                          <a:stretch>
                            <a:fillRect l="-380272" t="-8197" r="-2721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31187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10"/>
                          <a:stretch>
                            <a:fillRect l="-562" t="-108197" r="-298315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X=;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8076213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9A3EB93-5022-40FD-8E89-B78ED92FADA0}"/>
                  </a:ext>
                </a:extLst>
              </p:cNvPr>
              <p:cNvSpPr txBox="1"/>
              <p:nvPr/>
            </p:nvSpPr>
            <p:spPr>
              <a:xfrm>
                <a:off x="1549652" y="4570510"/>
                <a:ext cx="1869101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9A3EB93-5022-40FD-8E89-B78ED92FAD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652" y="4570510"/>
                <a:ext cx="1869101" cy="52418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02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  <p:bldP spid="13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7A47FC6-4A46-406D-91D4-C79E3561DC6B}"/>
              </a:ext>
            </a:extLst>
          </p:cNvPr>
          <p:cNvGrpSpPr/>
          <p:nvPr/>
        </p:nvGrpSpPr>
        <p:grpSpPr>
          <a:xfrm>
            <a:off x="76453" y="0"/>
            <a:ext cx="5880464" cy="1694424"/>
            <a:chOff x="3458845" y="2930842"/>
            <a:chExt cx="5274310" cy="1232535"/>
          </a:xfrm>
        </p:grpSpPr>
        <p:pic>
          <p:nvPicPr>
            <p:cNvPr id="2" name="Εικόνα 5">
              <a:extLst>
                <a:ext uri="{FF2B5EF4-FFF2-40B4-BE49-F238E27FC236}">
                  <a16:creationId xmlns:a16="http://schemas.microsoft.com/office/drawing/2014/main" id="{17460E07-7B24-4566-AD92-AB42ABDA22FC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8845" y="2930842"/>
              <a:ext cx="5274310" cy="9963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" name="Εικόνα 6">
              <a:extLst>
                <a:ext uri="{FF2B5EF4-FFF2-40B4-BE49-F238E27FC236}">
                  <a16:creationId xmlns:a16="http://schemas.microsoft.com/office/drawing/2014/main" id="{116EBF93-A7EA-4CE9-896F-CB4AD8D45A74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8845" y="3927157"/>
              <a:ext cx="5274310" cy="236220"/>
            </a:xfrm>
            <a:prstGeom prst="rect">
              <a:avLst/>
            </a:prstGeom>
            <a:noFill/>
            <a:ln>
              <a:noFill/>
            </a:ln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17D3585-A52F-40BF-84FA-C8425FFE332F}"/>
                  </a:ext>
                </a:extLst>
              </p:cNvPr>
              <p:cNvSpPr txBox="1"/>
              <p:nvPr/>
            </p:nvSpPr>
            <p:spPr>
              <a:xfrm>
                <a:off x="388125" y="2287511"/>
                <a:ext cx="40558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17D3585-A52F-40BF-84FA-C8425FFE33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25" y="2287511"/>
                <a:ext cx="4055854" cy="369332"/>
              </a:xfrm>
              <a:prstGeom prst="rect">
                <a:avLst/>
              </a:prstGeom>
              <a:blipFill>
                <a:blip r:embed="rId4"/>
                <a:stretch>
                  <a:fillRect l="-1353" r="-1353" b="-1475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53A537B-8247-4F1B-837A-B73678EEEF7A}"/>
                  </a:ext>
                </a:extLst>
              </p:cNvPr>
              <p:cNvSpPr txBox="1"/>
              <p:nvPr/>
            </p:nvSpPr>
            <p:spPr>
              <a:xfrm>
                <a:off x="336829" y="3988595"/>
                <a:ext cx="4107150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53A537B-8247-4F1B-837A-B73678EEEF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829" y="3988595"/>
                <a:ext cx="4107150" cy="6890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2973C79E-B193-40C9-A460-375A35F400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95362"/>
              </p:ext>
            </p:extLst>
          </p:nvPr>
        </p:nvGraphicFramePr>
        <p:xfrm>
          <a:off x="336829" y="2922172"/>
          <a:ext cx="4295260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89511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 err="1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3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2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2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0,3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X=;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720E05A3-C1DA-4187-8A03-1571A6003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415965"/>
              </p:ext>
            </p:extLst>
          </p:nvPr>
        </p:nvGraphicFramePr>
        <p:xfrm>
          <a:off x="336829" y="4891600"/>
          <a:ext cx="4295260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89511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 err="1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7</a:t>
                      </a:r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/2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2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3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y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2y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ED034C7-D7BC-493F-9EA6-10340AF59A43}"/>
                  </a:ext>
                </a:extLst>
              </p:cNvPr>
              <p:cNvSpPr txBox="1"/>
              <p:nvPr/>
            </p:nvSpPr>
            <p:spPr>
              <a:xfrm>
                <a:off x="5600072" y="776594"/>
                <a:ext cx="5075685" cy="6000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ED034C7-D7BC-493F-9EA6-10340AF59A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072" y="776594"/>
                <a:ext cx="5075685" cy="6000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797EF65-E638-4D7B-AF8C-6DE875814801}"/>
                  </a:ext>
                </a:extLst>
              </p:cNvPr>
              <p:cNvSpPr txBox="1"/>
              <p:nvPr/>
            </p:nvSpPr>
            <p:spPr>
              <a:xfrm>
                <a:off x="5732888" y="2842537"/>
                <a:ext cx="2108654" cy="4431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i="1" dirty="0">
                    <a:solidFill>
                      <a:srgbClr val="C00000"/>
                    </a:solidFill>
                  </a:rPr>
                  <a:t>mol</a:t>
                </a:r>
                <a:endParaRPr lang="el-GR" sz="20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797EF65-E638-4D7B-AF8C-6DE8758148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2888" y="2842537"/>
                <a:ext cx="2108654" cy="443135"/>
              </a:xfrm>
              <a:prstGeom prst="rect">
                <a:avLst/>
              </a:prstGeom>
              <a:blipFill>
                <a:blip r:embed="rId7"/>
                <a:stretch>
                  <a:fillRect t="-1370" r="-6358" b="-2054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BD9BFB2-2DDF-41A1-B253-06774EF39454}"/>
                  </a:ext>
                </a:extLst>
              </p:cNvPr>
              <p:cNvSpPr txBox="1"/>
              <p:nvPr/>
            </p:nvSpPr>
            <p:spPr>
              <a:xfrm>
                <a:off x="5090974" y="3971668"/>
                <a:ext cx="4684808" cy="18398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𝝄𝝀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𝝄𝝀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000" b="1" dirty="0">
                  <a:solidFill>
                    <a:srgbClr val="C00000"/>
                  </a:solidFill>
                </a:endParaRPr>
              </a:p>
              <a:p>
                <a:pPr algn="ctr"/>
                <a:r>
                  <a:rPr lang="en-US" sz="2000" b="1" dirty="0">
                    <a:solidFill>
                      <a:srgbClr val="C00000"/>
                    </a:solidFill>
                  </a:rPr>
                  <a:t>1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endParaRPr lang="en-US" sz="2000" b="1" dirty="0">
                  <a:solidFill>
                    <a:srgbClr val="C00000"/>
                  </a:solidFill>
                </a:endParaRPr>
              </a:p>
              <a:p>
                <a:pPr algn="ctr"/>
                <a:r>
                  <a:rPr lang="en-US" sz="2000" b="1" dirty="0">
                    <a:solidFill>
                      <a:srgbClr val="C00000"/>
                    </a:solidFill>
                  </a:rPr>
                  <a:t>0,4=2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b="1" dirty="0">
                  <a:solidFill>
                    <a:srgbClr val="C00000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2000" b="1" dirty="0">
                    <a:solidFill>
                      <a:srgbClr val="C00000"/>
                    </a:solidFill>
                  </a:rPr>
                  <a:t>=0,2 </a:t>
                </a:r>
                <a:r>
                  <a:rPr lang="en-US" sz="2000" i="1" dirty="0">
                    <a:solidFill>
                      <a:srgbClr val="C00000"/>
                    </a:solidFill>
                  </a:rPr>
                  <a:t>mol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BD9BFB2-2DDF-41A1-B253-06774EF394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0974" y="3971668"/>
                <a:ext cx="4684808" cy="1839863"/>
              </a:xfrm>
              <a:prstGeom prst="rect">
                <a:avLst/>
              </a:prstGeom>
              <a:blipFill>
                <a:blip r:embed="rId8"/>
                <a:stretch>
                  <a:fillRect b="-764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197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7">
            <a:extLst>
              <a:ext uri="{FF2B5EF4-FFF2-40B4-BE49-F238E27FC236}">
                <a16:creationId xmlns:a16="http://schemas.microsoft.com/office/drawing/2014/main" id="{BA82CE32-66A1-48ED-A2DE-99EFF383339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79" y="-1"/>
            <a:ext cx="6026945" cy="244792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2261127-2BDF-4B08-B8B5-26DA151C4E8D}"/>
                  </a:ext>
                </a:extLst>
              </p:cNvPr>
              <p:cNvSpPr txBox="1"/>
              <p:nvPr/>
            </p:nvSpPr>
            <p:spPr>
              <a:xfrm>
                <a:off x="416700" y="2811386"/>
                <a:ext cx="40558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2261127-2BDF-4B08-B8B5-26DA151C4E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00" y="2811386"/>
                <a:ext cx="4055854" cy="369332"/>
              </a:xfrm>
              <a:prstGeom prst="rect">
                <a:avLst/>
              </a:prstGeom>
              <a:blipFill>
                <a:blip r:embed="rId3"/>
                <a:stretch>
                  <a:fillRect l="-1201" r="-1351" b="-1475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7D358FE-CEE2-4018-AC6B-AC9D6C4BBA72}"/>
                  </a:ext>
                </a:extLst>
              </p:cNvPr>
              <p:cNvSpPr txBox="1"/>
              <p:nvPr/>
            </p:nvSpPr>
            <p:spPr>
              <a:xfrm>
                <a:off x="365404" y="4512470"/>
                <a:ext cx="40558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7D358FE-CEE2-4018-AC6B-AC9D6C4BBA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404" y="4512470"/>
                <a:ext cx="4055854" cy="369332"/>
              </a:xfrm>
              <a:prstGeom prst="rect">
                <a:avLst/>
              </a:prstGeom>
              <a:blipFill>
                <a:blip r:embed="rId4"/>
                <a:stretch>
                  <a:fillRect l="-1353" r="-1353" b="-1475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FC2C6B9E-0877-4755-B533-C598234E55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992579"/>
              </p:ext>
            </p:extLst>
          </p:nvPr>
        </p:nvGraphicFramePr>
        <p:xfrm>
          <a:off x="365404" y="3446047"/>
          <a:ext cx="4295260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89511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>
                          <a:solidFill>
                            <a:srgbClr val="C00000"/>
                          </a:solidFill>
                        </a:rPr>
                        <a:t>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3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2 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2 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5 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z=;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X=;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p:graphicFrame>
        <p:nvGraphicFramePr>
          <p:cNvPr id="6" name="Table 9">
            <a:extLst>
              <a:ext uri="{FF2B5EF4-FFF2-40B4-BE49-F238E27FC236}">
                <a16:creationId xmlns:a16="http://schemas.microsoft.com/office/drawing/2014/main" id="{6C022CC4-2210-40D7-8E51-3A6050617D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363588"/>
              </p:ext>
            </p:extLst>
          </p:nvPr>
        </p:nvGraphicFramePr>
        <p:xfrm>
          <a:off x="365404" y="5415475"/>
          <a:ext cx="4295260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89511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>
                          <a:solidFill>
                            <a:srgbClr val="C00000"/>
                          </a:solidFill>
                        </a:rPr>
                        <a:t>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5 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3 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4 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y 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ω=;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3y 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35562917-51C5-4106-AAD6-B1E0B13CB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128015"/>
            <a:ext cx="552769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l-GR" sz="1800" b="1" i="1" dirty="0" err="1">
                <a:cs typeface="Times New Roman" panose="02020603050405020304" pitchFamily="18" charset="0"/>
              </a:rPr>
              <a:t>Ίσοι</a:t>
            </a:r>
            <a:r>
              <a:rPr lang="en-GB" altLang="el-GR" sz="1800" b="1" i="1" dirty="0">
                <a:cs typeface="Times New Roman" panose="02020603050405020304" pitchFamily="18" charset="0"/>
              </a:rPr>
              <a:t> </a:t>
            </a:r>
            <a:r>
              <a:rPr lang="en-GB" altLang="el-GR" sz="1800" b="1" i="1" dirty="0" err="1">
                <a:cs typeface="Times New Roman" panose="02020603050405020304" pitchFamily="18" charset="0"/>
              </a:rPr>
              <a:t>όγκοι</a:t>
            </a:r>
            <a:r>
              <a:rPr lang="en-GB" altLang="el-GR" sz="1800" b="1" i="1" dirty="0">
                <a:cs typeface="Times New Roman" panose="02020603050405020304" pitchFamily="18" charset="0"/>
              </a:rPr>
              <a:t> α</a:t>
            </a:r>
            <a:r>
              <a:rPr lang="en-GB" altLang="el-GR" sz="1800" b="1" i="1" dirty="0" err="1">
                <a:cs typeface="Times New Roman" panose="02020603050405020304" pitchFamily="18" charset="0"/>
              </a:rPr>
              <a:t>ερίων</a:t>
            </a:r>
            <a:r>
              <a:rPr lang="en-GB" altLang="el-GR" sz="1800" b="1" i="1" dirty="0">
                <a:cs typeface="Times New Roman" panose="02020603050405020304" pitchFamily="18" charset="0"/>
              </a:rPr>
              <a:t> ή α</a:t>
            </a:r>
            <a:r>
              <a:rPr lang="en-GB" altLang="el-GR" sz="1800" b="1" i="1" dirty="0" err="1">
                <a:cs typeface="Times New Roman" panose="02020603050405020304" pitchFamily="18" charset="0"/>
              </a:rPr>
              <a:t>τμών</a:t>
            </a:r>
            <a:r>
              <a:rPr lang="en-GB" altLang="el-GR" sz="1800" b="1" i="1" dirty="0">
                <a:cs typeface="Times New Roman" panose="02020603050405020304" pitchFamily="18" charset="0"/>
              </a:rPr>
              <a:t> στις </a:t>
            </a:r>
            <a:r>
              <a:rPr lang="en-GB" altLang="el-GR" sz="1800" b="1" i="1" dirty="0" err="1">
                <a:cs typeface="Times New Roman" panose="02020603050405020304" pitchFamily="18" charset="0"/>
              </a:rPr>
              <a:t>ίδιες</a:t>
            </a:r>
            <a:r>
              <a:rPr lang="en-GB" altLang="el-GR" sz="1800" b="1" i="1" dirty="0">
                <a:cs typeface="Times New Roman" panose="02020603050405020304" pitchFamily="18" charset="0"/>
              </a:rPr>
              <a:t> </a:t>
            </a:r>
            <a:r>
              <a:rPr lang="en-GB" altLang="el-GR" sz="1800" b="1" i="1" dirty="0" err="1">
                <a:cs typeface="Times New Roman" panose="02020603050405020304" pitchFamily="18" charset="0"/>
              </a:rPr>
              <a:t>συνθήκες</a:t>
            </a:r>
            <a:r>
              <a:rPr lang="en-GB" altLang="el-GR" sz="1800" b="1" i="1" dirty="0">
                <a:cs typeface="Times New Roman" panose="02020603050405020304" pitchFamily="18" charset="0"/>
              </a:rPr>
              <a:t> </a:t>
            </a:r>
            <a:r>
              <a:rPr lang="en-GB" altLang="el-GR" sz="1800" b="1" i="1" dirty="0" err="1">
                <a:cs typeface="Times New Roman" panose="02020603050405020304" pitchFamily="18" charset="0"/>
              </a:rPr>
              <a:t>θερμοκρ</a:t>
            </a:r>
            <a:r>
              <a:rPr lang="en-GB" altLang="el-GR" sz="1800" b="1" i="1" dirty="0">
                <a:cs typeface="Times New Roman" panose="02020603050405020304" pitchFamily="18" charset="0"/>
              </a:rPr>
              <a:t>ασίας και πίεσης περιέχουν τον ίδιο αριθμό μορίων. </a:t>
            </a:r>
            <a:r>
              <a:rPr lang="en-GB" altLang="el-GR" sz="1800" b="1" i="1" dirty="0" err="1">
                <a:cs typeface="Times New Roman" panose="02020603050405020304" pitchFamily="18" charset="0"/>
              </a:rPr>
              <a:t>Ισχύει</a:t>
            </a:r>
            <a:r>
              <a:rPr lang="en-GB" altLang="el-GR" sz="1800" b="1" i="1" dirty="0">
                <a:cs typeface="Times New Roman" panose="02020603050405020304" pitchFamily="18" charset="0"/>
              </a:rPr>
              <a:t> και </a:t>
            </a:r>
            <a:r>
              <a:rPr lang="en-GB" altLang="el-GR" sz="1800" b="1" i="1" dirty="0" err="1">
                <a:cs typeface="Times New Roman" panose="02020603050405020304" pitchFamily="18" charset="0"/>
              </a:rPr>
              <a:t>το</a:t>
            </a:r>
            <a:r>
              <a:rPr lang="en-GB" altLang="el-GR" sz="1800" b="1" i="1" dirty="0">
                <a:cs typeface="Times New Roman" panose="02020603050405020304" pitchFamily="18" charset="0"/>
              </a:rPr>
              <a:t> α</a:t>
            </a:r>
            <a:r>
              <a:rPr lang="en-GB" altLang="el-GR" sz="1800" b="1" i="1" dirty="0" err="1">
                <a:cs typeface="Times New Roman" panose="02020603050405020304" pitchFamily="18" charset="0"/>
              </a:rPr>
              <a:t>ντίστροφο</a:t>
            </a:r>
            <a:r>
              <a:rPr lang="en-GB" altLang="el-GR" sz="1800" b="1" i="1" dirty="0">
                <a:cs typeface="Times New Roman" panose="02020603050405020304" pitchFamily="18" charset="0"/>
              </a:rPr>
              <a:t>, </a:t>
            </a:r>
            <a:r>
              <a:rPr lang="en-GB" altLang="el-GR" sz="1800" b="1" i="1" dirty="0" err="1">
                <a:cs typeface="Times New Roman" panose="02020603050405020304" pitchFamily="18" charset="0"/>
              </a:rPr>
              <a:t>δηλ</a:t>
            </a:r>
            <a:r>
              <a:rPr lang="en-GB" altLang="el-GR" sz="1800" b="1" i="1" dirty="0">
                <a:cs typeface="Times New Roman" panose="02020603050405020304" pitchFamily="18" charset="0"/>
              </a:rPr>
              <a:t>αδή ίσοι αριθμοί μορίων ή ατμών που βρίσκονται στις ίδιες συνθήκες θερμοκρασίας και πίεσης καταλαμβάνουν τον ίδιο όγκο.</a:t>
            </a:r>
            <a:r>
              <a:rPr lang="en-US" altLang="el-GR" sz="1800" b="1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A9D7E2A-3F8F-4579-B2E2-CE13363404AC}"/>
                  </a:ext>
                </a:extLst>
              </p:cNvPr>
              <p:cNvSpPr txBox="1"/>
              <p:nvPr/>
            </p:nvSpPr>
            <p:spPr>
              <a:xfrm>
                <a:off x="5608600" y="2838548"/>
                <a:ext cx="1721240" cy="4476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i="1" dirty="0">
                    <a:solidFill>
                      <a:srgbClr val="C00000"/>
                    </a:solidFill>
                  </a:rPr>
                  <a:t>ml</a:t>
                </a:r>
                <a:endParaRPr lang="el-GR" sz="20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A9D7E2A-3F8F-4579-B2E2-CE1336340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8600" y="2838548"/>
                <a:ext cx="1721240" cy="447687"/>
              </a:xfrm>
              <a:prstGeom prst="rect">
                <a:avLst/>
              </a:prstGeom>
              <a:blipFill>
                <a:blip r:embed="rId5"/>
                <a:stretch>
                  <a:fillRect r="-8511" b="-2054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1137223-A971-4B7C-9EE6-F9496A44FF76}"/>
                  </a:ext>
                </a:extLst>
              </p:cNvPr>
              <p:cNvSpPr txBox="1"/>
              <p:nvPr/>
            </p:nvSpPr>
            <p:spPr>
              <a:xfrm>
                <a:off x="5179751" y="3613680"/>
                <a:ext cx="3210623" cy="1257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𝝄𝝀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:r>
                  <a:rPr lang="en-US" sz="2000" b="1" dirty="0">
                    <a:solidFill>
                      <a:srgbClr val="C00000"/>
                    </a:solidFill>
                  </a:rPr>
                  <a:t>55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endParaRPr lang="en-US" sz="2000" b="1" dirty="0">
                  <a:solidFill>
                    <a:srgbClr val="C00000"/>
                  </a:solidFill>
                </a:endParaRPr>
              </a:p>
              <a:p>
                <a:pPr algn="ctr"/>
                <a:r>
                  <a:rPr lang="en-US" sz="2000" b="1" dirty="0">
                    <a:solidFill>
                      <a:srgbClr val="C00000"/>
                    </a:solidFill>
                  </a:rPr>
                  <a:t>45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endParaRPr lang="en-US" sz="2000" b="1" dirty="0">
                  <a:solidFill>
                    <a:srgbClr val="C00000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2000" b="1" dirty="0">
                    <a:solidFill>
                      <a:srgbClr val="C00000"/>
                    </a:solidFill>
                  </a:rPr>
                  <a:t>=15 </a:t>
                </a:r>
                <a:r>
                  <a:rPr lang="en-US" sz="2000" i="1" dirty="0">
                    <a:solidFill>
                      <a:srgbClr val="C00000"/>
                    </a:solidFill>
                  </a:rPr>
                  <a:t>ml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1137223-A971-4B7C-9EE6-F9496A44FF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751" y="3613680"/>
                <a:ext cx="3210623" cy="1257524"/>
              </a:xfrm>
              <a:prstGeom prst="rect">
                <a:avLst/>
              </a:prstGeom>
              <a:blipFill>
                <a:blip r:embed="rId6"/>
                <a:stretch>
                  <a:fillRect l="-380" b="-1116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8CDB2CF-7E20-4701-999C-CB86BF231936}"/>
                  </a:ext>
                </a:extLst>
              </p:cNvPr>
              <p:cNvSpPr txBox="1"/>
              <p:nvPr/>
            </p:nvSpPr>
            <p:spPr>
              <a:xfrm>
                <a:off x="8684902" y="3613275"/>
                <a:ext cx="2962606" cy="13367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𝝄𝝀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𝝄𝝀</m:t>
                          </m:r>
                        </m:sub>
                      </m:sSub>
                      <m:r>
                        <a:rPr lang="el-GR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000" b="1" dirty="0">
                  <a:solidFill>
                    <a:srgbClr val="C0000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𝝄𝝀</m:t>
                          </m:r>
                        </m:sub>
                      </m:sSub>
                      <m:r>
                        <a:rPr lang="el-GR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000" b="1" dirty="0">
                  <a:solidFill>
                    <a:srgbClr val="C00000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sSub>
                          <m:sSubPr>
                            <m:ctrlPr>
                              <a:rPr lang="en-US" sz="20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𝑶</m:t>
                            </m:r>
                          </m:e>
                          <m:sub>
                            <m:r>
                              <a:rPr lang="en-US" sz="20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l-GR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𝝄𝝀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C00000"/>
                    </a:solidFill>
                  </a:rPr>
                  <a:t>=</a:t>
                </a:r>
                <a:r>
                  <a:rPr lang="el-GR" sz="2000" b="1" dirty="0">
                    <a:solidFill>
                      <a:srgbClr val="C00000"/>
                    </a:solidFill>
                  </a:rPr>
                  <a:t>90</a:t>
                </a:r>
                <a:r>
                  <a:rPr lang="en-US" sz="20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i="1" dirty="0">
                    <a:solidFill>
                      <a:srgbClr val="C00000"/>
                    </a:solidFill>
                  </a:rPr>
                  <a:t>ml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8CDB2CF-7E20-4701-999C-CB86BF2319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4902" y="3613275"/>
                <a:ext cx="2962606" cy="1336776"/>
              </a:xfrm>
              <a:prstGeom prst="rect">
                <a:avLst/>
              </a:prstGeom>
              <a:blipFill>
                <a:blip r:embed="rId7"/>
                <a:stretch>
                  <a:fillRect l="-1646" r="-1029" b="-867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2CA9F7A-BC80-447D-87A5-1588DE3539CD}"/>
                  </a:ext>
                </a:extLst>
              </p:cNvPr>
              <p:cNvSpPr txBox="1"/>
              <p:nvPr/>
            </p:nvSpPr>
            <p:spPr>
              <a:xfrm>
                <a:off x="5431896" y="5286470"/>
                <a:ext cx="650601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𝚺𝛆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𝛂𝛕𝛍𝛐𝛔𝛗𝛂𝛊𝛒𝛊𝛋𝛐</m:t>
                      </m:r>
                      <m:r>
                        <m:rPr>
                          <m:sty m:val="p"/>
                        </m:rP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ύ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𝛂𝛆𝛒𝛂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𝛑𝛆𝛒𝛊𝛆𝛘𝛐𝛎𝛕𝛂𝛊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𝒎𝒍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𝚶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de-DE" sz="2000" b="1" dirty="0">
                  <a:solidFill>
                    <a:srgbClr val="C00000"/>
                  </a:solidFill>
                </a:endParaRPr>
              </a:p>
              <a:p>
                <a:pPr algn="just"/>
                <a:r>
                  <a:rPr lang="en-US" sz="2000" b="1" dirty="0">
                    <a:solidFill>
                      <a:srgbClr val="C00000"/>
                    </a:solidFill>
                  </a:rPr>
                  <a:t>  </a:t>
                </a:r>
                <a:r>
                  <a:rPr lang="el-GR" sz="2000" b="1" dirty="0">
                    <a:solidFill>
                      <a:srgbClr val="C00000"/>
                    </a:solidFill>
                  </a:rPr>
                  <a:t> Σε </a:t>
                </a:r>
                <a:r>
                  <a:rPr lang="de-DE" sz="2000" b="1" i="1" dirty="0">
                    <a:solidFill>
                      <a:srgbClr val="C00000"/>
                    </a:solidFill>
                  </a:rPr>
                  <a:t>x</a:t>
                </a:r>
                <a:r>
                  <a:rPr lang="en-US" sz="2000" b="1" i="1" dirty="0">
                    <a:solidFill>
                      <a:srgbClr val="C00000"/>
                    </a:solidFill>
                  </a:rPr>
                  <a:t>=;</a:t>
                </a:r>
                <a:r>
                  <a:rPr lang="el-GR" sz="2000" b="1" i="1" dirty="0">
                    <a:solidFill>
                      <a:srgbClr val="C00000"/>
                    </a:solidFill>
                  </a:rPr>
                  <a:t> </a:t>
                </a:r>
                <a:r>
                  <a:rPr lang="de-DE" sz="2000" b="1" i="1" dirty="0">
                    <a:solidFill>
                      <a:srgbClr val="C00000"/>
                    </a:solidFill>
                  </a:rPr>
                  <a:t>m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𝒍</m:t>
                    </m:r>
                    <m:r>
                      <a:rPr lang="de-DE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𝛂𝛕𝛍𝛐𝛔𝛗𝛂𝛊𝛒𝛊𝛋𝛐</m:t>
                    </m:r>
                    <m:r>
                      <m:rPr>
                        <m:sty m:val="p"/>
                      </m:rP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ύ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𝛂𝛆𝛒𝛂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𝛑𝛆𝛒𝛊𝛆𝛘𝛐𝛎𝛕𝛂𝛊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𝟗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𝒎𝒍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𝚶</m:t>
                        </m:r>
                      </m:e>
                      <m:sub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l-G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2CA9F7A-BC80-447D-87A5-1588DE3539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1896" y="5286470"/>
                <a:ext cx="6506012" cy="615553"/>
              </a:xfrm>
              <a:prstGeom prst="rect">
                <a:avLst/>
              </a:prstGeom>
              <a:blipFill>
                <a:blip r:embed="rId8"/>
                <a:stretch>
                  <a:fillRect l="-375" t="-1980" r="-281" b="-247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D8C7D51-23A0-4449-BA18-EA82366AC89A}"/>
                  </a:ext>
                </a:extLst>
              </p:cNvPr>
              <p:cNvSpPr txBox="1"/>
              <p:nvPr/>
            </p:nvSpPr>
            <p:spPr>
              <a:xfrm>
                <a:off x="7830720" y="6036960"/>
                <a:ext cx="2410916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𝟗𝟎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𝟒𝟓𝟎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D8C7D51-23A0-4449-BA18-EA82366AC8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0720" y="6036960"/>
                <a:ext cx="2410916" cy="520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751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650</Words>
  <Application>Microsoft Office PowerPoint</Application>
  <PresentationFormat>Widescreen</PresentationFormat>
  <Paragraphs>107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Yiannis Chiotelis</dc:creator>
  <cp:lastModifiedBy>Yiannis Chiotelis</cp:lastModifiedBy>
  <cp:revision>28</cp:revision>
  <dcterms:created xsi:type="dcterms:W3CDTF">2021-01-23T12:59:50Z</dcterms:created>
  <dcterms:modified xsi:type="dcterms:W3CDTF">2021-01-29T11:32:30Z</dcterms:modified>
</cp:coreProperties>
</file>