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6" r:id="rId4"/>
    <p:sldId id="267" r:id="rId5"/>
    <p:sldId id="268" r:id="rId6"/>
    <p:sldId id="269" r:id="rId7"/>
    <p:sldId id="270" r:id="rId8"/>
    <p:sldId id="271" r:id="rId9"/>
    <p:sldId id="272" r:id="rId10"/>
    <p:sldId id="273" r:id="rId11"/>
    <p:sldId id="274" r:id="rId12"/>
    <p:sldId id="368" r:id="rId13"/>
    <p:sldId id="369" r:id="rId14"/>
    <p:sldId id="275" r:id="rId15"/>
    <p:sldId id="276" r:id="rId16"/>
    <p:sldId id="277" r:id="rId17"/>
    <p:sldId id="278" r:id="rId18"/>
    <p:sldId id="279" r:id="rId19"/>
    <p:sldId id="280" r:id="rId20"/>
    <p:sldId id="281" r:id="rId21"/>
    <p:sldId id="282" r:id="rId22"/>
    <p:sldId id="283" r:id="rId23"/>
    <p:sldId id="284" r:id="rId24"/>
    <p:sldId id="364"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72.wmf"/><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8C1CFDD8-CD58-40D5-A799-E2AA0A331A9F}"/>
              </a:ext>
            </a:extLst>
          </p:cNvPr>
          <p:cNvSpPr>
            <a:spLocks noGrp="1"/>
          </p:cNvSpPr>
          <p:nvPr>
            <p:ph type="dt" sz="half" idx="10"/>
          </p:nvPr>
        </p:nvSpPr>
        <p:spPr/>
        <p:txBody>
          <a:bodyPr/>
          <a:lstStyle>
            <a:lvl1pPr>
              <a:defRPr/>
            </a:lvl1pPr>
          </a:lstStyle>
          <a:p>
            <a:pPr>
              <a:defRPr/>
            </a:pPr>
            <a:fld id="{C42EC6D8-27AC-48C8-908E-543EEA519148}" type="datetimeFigureOut">
              <a:rPr lang="el-GR"/>
              <a:pPr>
                <a:defRPr/>
              </a:pPr>
              <a:t>12/3/2020</a:t>
            </a:fld>
            <a:endParaRPr lang="el-GR"/>
          </a:p>
        </p:txBody>
      </p:sp>
      <p:sp>
        <p:nvSpPr>
          <p:cNvPr id="5" name="4 - Θέση υποσέλιδου">
            <a:extLst>
              <a:ext uri="{FF2B5EF4-FFF2-40B4-BE49-F238E27FC236}">
                <a16:creationId xmlns:a16="http://schemas.microsoft.com/office/drawing/2014/main" id="{719C3F98-E385-4FE5-8FBD-E23108569C4F}"/>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044F1A78-F879-4EF7-ABCD-DE3424CE59E2}"/>
              </a:ext>
            </a:extLst>
          </p:cNvPr>
          <p:cNvSpPr>
            <a:spLocks noGrp="1"/>
          </p:cNvSpPr>
          <p:nvPr>
            <p:ph type="sldNum" sz="quarter" idx="12"/>
          </p:nvPr>
        </p:nvSpPr>
        <p:spPr/>
        <p:txBody>
          <a:bodyPr/>
          <a:lstStyle>
            <a:lvl1pPr>
              <a:defRPr/>
            </a:lvl1pPr>
          </a:lstStyle>
          <a:p>
            <a:fld id="{4BC2CE0B-F5F5-4B3E-A125-28D2FF93C248}" type="slidenum">
              <a:rPr lang="el-GR" altLang="el-GR"/>
              <a:pPr/>
              <a:t>‹#›</a:t>
            </a:fld>
            <a:endParaRPr lang="el-GR" altLang="el-GR"/>
          </a:p>
        </p:txBody>
      </p:sp>
    </p:spTree>
    <p:extLst>
      <p:ext uri="{BB962C8B-B14F-4D97-AF65-F5344CB8AC3E}">
        <p14:creationId xmlns:p14="http://schemas.microsoft.com/office/powerpoint/2010/main" val="4185795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1A694FAB-E68A-459C-8390-BAB1505DFBF2}"/>
              </a:ext>
            </a:extLst>
          </p:cNvPr>
          <p:cNvSpPr>
            <a:spLocks noGrp="1"/>
          </p:cNvSpPr>
          <p:nvPr>
            <p:ph type="dt" sz="half" idx="10"/>
          </p:nvPr>
        </p:nvSpPr>
        <p:spPr/>
        <p:txBody>
          <a:bodyPr/>
          <a:lstStyle>
            <a:lvl1pPr>
              <a:defRPr/>
            </a:lvl1pPr>
          </a:lstStyle>
          <a:p>
            <a:pPr>
              <a:defRPr/>
            </a:pPr>
            <a:fld id="{2DE85AA1-4A18-49E0-939A-A7F2BF632969}" type="datetimeFigureOut">
              <a:rPr lang="el-GR"/>
              <a:pPr>
                <a:defRPr/>
              </a:pPr>
              <a:t>12/3/2020</a:t>
            </a:fld>
            <a:endParaRPr lang="el-GR"/>
          </a:p>
        </p:txBody>
      </p:sp>
      <p:sp>
        <p:nvSpPr>
          <p:cNvPr id="5" name="4 - Θέση υποσέλιδου">
            <a:extLst>
              <a:ext uri="{FF2B5EF4-FFF2-40B4-BE49-F238E27FC236}">
                <a16:creationId xmlns:a16="http://schemas.microsoft.com/office/drawing/2014/main" id="{F8B63897-20E3-4871-B905-82106EE62E12}"/>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149B2796-A24E-48EA-90E8-5B42DBDF75D9}"/>
              </a:ext>
            </a:extLst>
          </p:cNvPr>
          <p:cNvSpPr>
            <a:spLocks noGrp="1"/>
          </p:cNvSpPr>
          <p:nvPr>
            <p:ph type="sldNum" sz="quarter" idx="12"/>
          </p:nvPr>
        </p:nvSpPr>
        <p:spPr/>
        <p:txBody>
          <a:bodyPr/>
          <a:lstStyle>
            <a:lvl1pPr>
              <a:defRPr/>
            </a:lvl1pPr>
          </a:lstStyle>
          <a:p>
            <a:fld id="{512A4D71-E72B-43CE-818C-72D57926B452}" type="slidenum">
              <a:rPr lang="el-GR" altLang="el-GR"/>
              <a:pPr/>
              <a:t>‹#›</a:t>
            </a:fld>
            <a:endParaRPr lang="el-GR" altLang="el-GR"/>
          </a:p>
        </p:txBody>
      </p:sp>
    </p:spTree>
    <p:extLst>
      <p:ext uri="{BB962C8B-B14F-4D97-AF65-F5344CB8AC3E}">
        <p14:creationId xmlns:p14="http://schemas.microsoft.com/office/powerpoint/2010/main" val="381249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5EEFF262-D2C8-4596-9950-981575E9BB27}"/>
              </a:ext>
            </a:extLst>
          </p:cNvPr>
          <p:cNvSpPr>
            <a:spLocks noGrp="1"/>
          </p:cNvSpPr>
          <p:nvPr>
            <p:ph type="dt" sz="half" idx="10"/>
          </p:nvPr>
        </p:nvSpPr>
        <p:spPr/>
        <p:txBody>
          <a:bodyPr/>
          <a:lstStyle>
            <a:lvl1pPr>
              <a:defRPr/>
            </a:lvl1pPr>
          </a:lstStyle>
          <a:p>
            <a:pPr>
              <a:defRPr/>
            </a:pPr>
            <a:fld id="{BD6CE9A7-CEC1-43C6-9CA4-9F5550B061C6}" type="datetimeFigureOut">
              <a:rPr lang="el-GR"/>
              <a:pPr>
                <a:defRPr/>
              </a:pPr>
              <a:t>12/3/2020</a:t>
            </a:fld>
            <a:endParaRPr lang="el-GR"/>
          </a:p>
        </p:txBody>
      </p:sp>
      <p:sp>
        <p:nvSpPr>
          <p:cNvPr id="5" name="4 - Θέση υποσέλιδου">
            <a:extLst>
              <a:ext uri="{FF2B5EF4-FFF2-40B4-BE49-F238E27FC236}">
                <a16:creationId xmlns:a16="http://schemas.microsoft.com/office/drawing/2014/main" id="{692A46BE-709A-439B-8961-254AB8DB2AE8}"/>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FA31018B-3C82-48F2-BB0E-7F6DBD3C4D14}"/>
              </a:ext>
            </a:extLst>
          </p:cNvPr>
          <p:cNvSpPr>
            <a:spLocks noGrp="1"/>
          </p:cNvSpPr>
          <p:nvPr>
            <p:ph type="sldNum" sz="quarter" idx="12"/>
          </p:nvPr>
        </p:nvSpPr>
        <p:spPr/>
        <p:txBody>
          <a:bodyPr/>
          <a:lstStyle>
            <a:lvl1pPr>
              <a:defRPr/>
            </a:lvl1pPr>
          </a:lstStyle>
          <a:p>
            <a:fld id="{93A53C53-21BC-4884-8031-EAA478580966}" type="slidenum">
              <a:rPr lang="el-GR" altLang="el-GR"/>
              <a:pPr/>
              <a:t>‹#›</a:t>
            </a:fld>
            <a:endParaRPr lang="el-GR" altLang="el-GR"/>
          </a:p>
        </p:txBody>
      </p:sp>
    </p:spTree>
    <p:extLst>
      <p:ext uri="{BB962C8B-B14F-4D97-AF65-F5344CB8AC3E}">
        <p14:creationId xmlns:p14="http://schemas.microsoft.com/office/powerpoint/2010/main" val="189874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67514BEB-D3AB-4F40-8772-826A202B9C1F}"/>
              </a:ext>
            </a:extLst>
          </p:cNvPr>
          <p:cNvSpPr>
            <a:spLocks noGrp="1"/>
          </p:cNvSpPr>
          <p:nvPr>
            <p:ph type="dt" sz="half" idx="10"/>
          </p:nvPr>
        </p:nvSpPr>
        <p:spPr/>
        <p:txBody>
          <a:bodyPr/>
          <a:lstStyle>
            <a:lvl1pPr>
              <a:defRPr/>
            </a:lvl1pPr>
          </a:lstStyle>
          <a:p>
            <a:pPr>
              <a:defRPr/>
            </a:pPr>
            <a:fld id="{FE93710A-BDDF-4ABE-AC15-25894FDB0588}" type="datetimeFigureOut">
              <a:rPr lang="el-GR"/>
              <a:pPr>
                <a:defRPr/>
              </a:pPr>
              <a:t>12/3/2020</a:t>
            </a:fld>
            <a:endParaRPr lang="el-GR"/>
          </a:p>
        </p:txBody>
      </p:sp>
      <p:sp>
        <p:nvSpPr>
          <p:cNvPr id="5" name="4 - Θέση υποσέλιδου">
            <a:extLst>
              <a:ext uri="{FF2B5EF4-FFF2-40B4-BE49-F238E27FC236}">
                <a16:creationId xmlns:a16="http://schemas.microsoft.com/office/drawing/2014/main" id="{105345C2-75FB-4925-94CD-450A2BE153D0}"/>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BAC53244-0FC7-4423-A822-F5F8743F26F8}"/>
              </a:ext>
            </a:extLst>
          </p:cNvPr>
          <p:cNvSpPr>
            <a:spLocks noGrp="1"/>
          </p:cNvSpPr>
          <p:nvPr>
            <p:ph type="sldNum" sz="quarter" idx="12"/>
          </p:nvPr>
        </p:nvSpPr>
        <p:spPr/>
        <p:txBody>
          <a:bodyPr/>
          <a:lstStyle>
            <a:lvl1pPr>
              <a:defRPr/>
            </a:lvl1pPr>
          </a:lstStyle>
          <a:p>
            <a:fld id="{9F3812D3-1F2F-4F95-90AD-624E9FD5675F}" type="slidenum">
              <a:rPr lang="el-GR" altLang="el-GR"/>
              <a:pPr/>
              <a:t>‹#›</a:t>
            </a:fld>
            <a:endParaRPr lang="el-GR" altLang="el-GR"/>
          </a:p>
        </p:txBody>
      </p:sp>
    </p:spTree>
    <p:extLst>
      <p:ext uri="{BB962C8B-B14F-4D97-AF65-F5344CB8AC3E}">
        <p14:creationId xmlns:p14="http://schemas.microsoft.com/office/powerpoint/2010/main" val="422701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id="{8597AAC8-97AE-4AE2-8AE9-52CC0150C675}"/>
              </a:ext>
            </a:extLst>
          </p:cNvPr>
          <p:cNvSpPr>
            <a:spLocks noGrp="1"/>
          </p:cNvSpPr>
          <p:nvPr>
            <p:ph type="dt" sz="half" idx="10"/>
          </p:nvPr>
        </p:nvSpPr>
        <p:spPr/>
        <p:txBody>
          <a:bodyPr/>
          <a:lstStyle>
            <a:lvl1pPr>
              <a:defRPr/>
            </a:lvl1pPr>
          </a:lstStyle>
          <a:p>
            <a:pPr>
              <a:defRPr/>
            </a:pPr>
            <a:fld id="{344F5B7A-8818-4DDF-BE1B-95A0D4B3BD5B}" type="datetimeFigureOut">
              <a:rPr lang="el-GR"/>
              <a:pPr>
                <a:defRPr/>
              </a:pPr>
              <a:t>12/3/2020</a:t>
            </a:fld>
            <a:endParaRPr lang="el-GR"/>
          </a:p>
        </p:txBody>
      </p:sp>
      <p:sp>
        <p:nvSpPr>
          <p:cNvPr id="5" name="4 - Θέση υποσέλιδου">
            <a:extLst>
              <a:ext uri="{FF2B5EF4-FFF2-40B4-BE49-F238E27FC236}">
                <a16:creationId xmlns:a16="http://schemas.microsoft.com/office/drawing/2014/main" id="{6B70493E-7317-4D02-B84F-541ABCF01669}"/>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91C94F33-E3CE-40D2-9869-1EAB62F4FF45}"/>
              </a:ext>
            </a:extLst>
          </p:cNvPr>
          <p:cNvSpPr>
            <a:spLocks noGrp="1"/>
          </p:cNvSpPr>
          <p:nvPr>
            <p:ph type="sldNum" sz="quarter" idx="12"/>
          </p:nvPr>
        </p:nvSpPr>
        <p:spPr/>
        <p:txBody>
          <a:bodyPr/>
          <a:lstStyle>
            <a:lvl1pPr>
              <a:defRPr/>
            </a:lvl1pPr>
          </a:lstStyle>
          <a:p>
            <a:fld id="{6A63485E-4DD3-4D1B-B31D-2CF14EA6B0E4}" type="slidenum">
              <a:rPr lang="el-GR" altLang="el-GR"/>
              <a:pPr/>
              <a:t>‹#›</a:t>
            </a:fld>
            <a:endParaRPr lang="el-GR" altLang="el-GR"/>
          </a:p>
        </p:txBody>
      </p:sp>
    </p:spTree>
    <p:extLst>
      <p:ext uri="{BB962C8B-B14F-4D97-AF65-F5344CB8AC3E}">
        <p14:creationId xmlns:p14="http://schemas.microsoft.com/office/powerpoint/2010/main" val="195374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CD501D41-862F-4826-9545-9D991E40A3BA}"/>
              </a:ext>
            </a:extLst>
          </p:cNvPr>
          <p:cNvSpPr>
            <a:spLocks noGrp="1"/>
          </p:cNvSpPr>
          <p:nvPr>
            <p:ph type="dt" sz="half" idx="10"/>
          </p:nvPr>
        </p:nvSpPr>
        <p:spPr/>
        <p:txBody>
          <a:bodyPr/>
          <a:lstStyle>
            <a:lvl1pPr>
              <a:defRPr/>
            </a:lvl1pPr>
          </a:lstStyle>
          <a:p>
            <a:pPr>
              <a:defRPr/>
            </a:pPr>
            <a:fld id="{A7F60EF5-D653-4B41-ACEC-3D89252F528C}" type="datetimeFigureOut">
              <a:rPr lang="el-GR"/>
              <a:pPr>
                <a:defRPr/>
              </a:pPr>
              <a:t>12/3/2020</a:t>
            </a:fld>
            <a:endParaRPr lang="el-GR"/>
          </a:p>
        </p:txBody>
      </p:sp>
      <p:sp>
        <p:nvSpPr>
          <p:cNvPr id="6" name="4 - Θέση υποσέλιδου">
            <a:extLst>
              <a:ext uri="{FF2B5EF4-FFF2-40B4-BE49-F238E27FC236}">
                <a16:creationId xmlns:a16="http://schemas.microsoft.com/office/drawing/2014/main" id="{80910B06-6364-4DAC-A945-C419BF0F1D41}"/>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B6382B6B-EB70-4961-BB8F-AC7A24ECFCA9}"/>
              </a:ext>
            </a:extLst>
          </p:cNvPr>
          <p:cNvSpPr>
            <a:spLocks noGrp="1"/>
          </p:cNvSpPr>
          <p:nvPr>
            <p:ph type="sldNum" sz="quarter" idx="12"/>
          </p:nvPr>
        </p:nvSpPr>
        <p:spPr/>
        <p:txBody>
          <a:bodyPr/>
          <a:lstStyle>
            <a:lvl1pPr>
              <a:defRPr/>
            </a:lvl1pPr>
          </a:lstStyle>
          <a:p>
            <a:fld id="{98CAC30A-29F2-4539-96D6-4871F49FF344}" type="slidenum">
              <a:rPr lang="el-GR" altLang="el-GR"/>
              <a:pPr/>
              <a:t>‹#›</a:t>
            </a:fld>
            <a:endParaRPr lang="el-GR" altLang="el-GR"/>
          </a:p>
        </p:txBody>
      </p:sp>
    </p:spTree>
    <p:extLst>
      <p:ext uri="{BB962C8B-B14F-4D97-AF65-F5344CB8AC3E}">
        <p14:creationId xmlns:p14="http://schemas.microsoft.com/office/powerpoint/2010/main" val="99118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1562794D-637F-4FBF-9800-B147AFF7B30A}"/>
              </a:ext>
            </a:extLst>
          </p:cNvPr>
          <p:cNvSpPr>
            <a:spLocks noGrp="1"/>
          </p:cNvSpPr>
          <p:nvPr>
            <p:ph type="dt" sz="half" idx="10"/>
          </p:nvPr>
        </p:nvSpPr>
        <p:spPr/>
        <p:txBody>
          <a:bodyPr/>
          <a:lstStyle>
            <a:lvl1pPr>
              <a:defRPr/>
            </a:lvl1pPr>
          </a:lstStyle>
          <a:p>
            <a:pPr>
              <a:defRPr/>
            </a:pPr>
            <a:fld id="{5F8A0674-62C8-495B-9CC8-64BD7F8851E0}" type="datetimeFigureOut">
              <a:rPr lang="el-GR"/>
              <a:pPr>
                <a:defRPr/>
              </a:pPr>
              <a:t>12/3/2020</a:t>
            </a:fld>
            <a:endParaRPr lang="el-GR"/>
          </a:p>
        </p:txBody>
      </p:sp>
      <p:sp>
        <p:nvSpPr>
          <p:cNvPr id="8" name="4 - Θέση υποσέλιδου">
            <a:extLst>
              <a:ext uri="{FF2B5EF4-FFF2-40B4-BE49-F238E27FC236}">
                <a16:creationId xmlns:a16="http://schemas.microsoft.com/office/drawing/2014/main" id="{4A40F5BB-1761-4A8F-A9E5-B83AC746E7B0}"/>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E9DF3262-F22B-41E4-AFA6-54311022170F}"/>
              </a:ext>
            </a:extLst>
          </p:cNvPr>
          <p:cNvSpPr>
            <a:spLocks noGrp="1"/>
          </p:cNvSpPr>
          <p:nvPr>
            <p:ph type="sldNum" sz="quarter" idx="12"/>
          </p:nvPr>
        </p:nvSpPr>
        <p:spPr/>
        <p:txBody>
          <a:bodyPr/>
          <a:lstStyle>
            <a:lvl1pPr>
              <a:defRPr/>
            </a:lvl1pPr>
          </a:lstStyle>
          <a:p>
            <a:fld id="{E51191BD-8636-44E1-9288-CBD34935051F}" type="slidenum">
              <a:rPr lang="el-GR" altLang="el-GR"/>
              <a:pPr/>
              <a:t>‹#›</a:t>
            </a:fld>
            <a:endParaRPr lang="el-GR" altLang="el-GR"/>
          </a:p>
        </p:txBody>
      </p:sp>
    </p:spTree>
    <p:extLst>
      <p:ext uri="{BB962C8B-B14F-4D97-AF65-F5344CB8AC3E}">
        <p14:creationId xmlns:p14="http://schemas.microsoft.com/office/powerpoint/2010/main" val="186964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id="{D8AE647D-77AF-4B75-AEA6-6CF87874E42A}"/>
              </a:ext>
            </a:extLst>
          </p:cNvPr>
          <p:cNvSpPr>
            <a:spLocks noGrp="1"/>
          </p:cNvSpPr>
          <p:nvPr>
            <p:ph type="dt" sz="half" idx="10"/>
          </p:nvPr>
        </p:nvSpPr>
        <p:spPr/>
        <p:txBody>
          <a:bodyPr/>
          <a:lstStyle>
            <a:lvl1pPr>
              <a:defRPr/>
            </a:lvl1pPr>
          </a:lstStyle>
          <a:p>
            <a:pPr>
              <a:defRPr/>
            </a:pPr>
            <a:fld id="{CDD6A17F-F892-44C8-A76E-D55DA7D611EA}" type="datetimeFigureOut">
              <a:rPr lang="el-GR"/>
              <a:pPr>
                <a:defRPr/>
              </a:pPr>
              <a:t>12/3/2020</a:t>
            </a:fld>
            <a:endParaRPr lang="el-GR"/>
          </a:p>
        </p:txBody>
      </p:sp>
      <p:sp>
        <p:nvSpPr>
          <p:cNvPr id="4" name="4 - Θέση υποσέλιδου">
            <a:extLst>
              <a:ext uri="{FF2B5EF4-FFF2-40B4-BE49-F238E27FC236}">
                <a16:creationId xmlns:a16="http://schemas.microsoft.com/office/drawing/2014/main" id="{37C91516-0404-4DE3-8AC6-AE551D2F7220}"/>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id="{AE531D77-C47B-42FC-9858-DD89C0329B02}"/>
              </a:ext>
            </a:extLst>
          </p:cNvPr>
          <p:cNvSpPr>
            <a:spLocks noGrp="1"/>
          </p:cNvSpPr>
          <p:nvPr>
            <p:ph type="sldNum" sz="quarter" idx="12"/>
          </p:nvPr>
        </p:nvSpPr>
        <p:spPr/>
        <p:txBody>
          <a:bodyPr/>
          <a:lstStyle>
            <a:lvl1pPr>
              <a:defRPr/>
            </a:lvl1pPr>
          </a:lstStyle>
          <a:p>
            <a:fld id="{43802C50-28B4-45DC-BA16-1606F727C487}" type="slidenum">
              <a:rPr lang="el-GR" altLang="el-GR"/>
              <a:pPr/>
              <a:t>‹#›</a:t>
            </a:fld>
            <a:endParaRPr lang="el-GR" altLang="el-GR"/>
          </a:p>
        </p:txBody>
      </p:sp>
    </p:spTree>
    <p:extLst>
      <p:ext uri="{BB962C8B-B14F-4D97-AF65-F5344CB8AC3E}">
        <p14:creationId xmlns:p14="http://schemas.microsoft.com/office/powerpoint/2010/main" val="48215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id="{E6346F57-87F7-45F8-AC21-69828D923F90}"/>
              </a:ext>
            </a:extLst>
          </p:cNvPr>
          <p:cNvSpPr>
            <a:spLocks noGrp="1"/>
          </p:cNvSpPr>
          <p:nvPr>
            <p:ph type="dt" sz="half" idx="10"/>
          </p:nvPr>
        </p:nvSpPr>
        <p:spPr/>
        <p:txBody>
          <a:bodyPr/>
          <a:lstStyle>
            <a:lvl1pPr>
              <a:defRPr/>
            </a:lvl1pPr>
          </a:lstStyle>
          <a:p>
            <a:pPr>
              <a:defRPr/>
            </a:pPr>
            <a:fld id="{1C9AFF1F-C1EE-4286-8471-CE54D77CFC0F}" type="datetimeFigureOut">
              <a:rPr lang="el-GR"/>
              <a:pPr>
                <a:defRPr/>
              </a:pPr>
              <a:t>12/3/2020</a:t>
            </a:fld>
            <a:endParaRPr lang="el-GR"/>
          </a:p>
        </p:txBody>
      </p:sp>
      <p:sp>
        <p:nvSpPr>
          <p:cNvPr id="3" name="4 - Θέση υποσέλιδου">
            <a:extLst>
              <a:ext uri="{FF2B5EF4-FFF2-40B4-BE49-F238E27FC236}">
                <a16:creationId xmlns:a16="http://schemas.microsoft.com/office/drawing/2014/main" id="{32187912-EEEF-4DC5-8E1D-B13C36497390}"/>
              </a:ext>
            </a:extLst>
          </p:cNvPr>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a:extLst>
              <a:ext uri="{FF2B5EF4-FFF2-40B4-BE49-F238E27FC236}">
                <a16:creationId xmlns:a16="http://schemas.microsoft.com/office/drawing/2014/main" id="{F36D4F5E-4B06-4884-8705-D823C3F91195}"/>
              </a:ext>
            </a:extLst>
          </p:cNvPr>
          <p:cNvSpPr>
            <a:spLocks noGrp="1"/>
          </p:cNvSpPr>
          <p:nvPr>
            <p:ph type="sldNum" sz="quarter" idx="12"/>
          </p:nvPr>
        </p:nvSpPr>
        <p:spPr/>
        <p:txBody>
          <a:bodyPr/>
          <a:lstStyle>
            <a:lvl1pPr>
              <a:defRPr/>
            </a:lvl1pPr>
          </a:lstStyle>
          <a:p>
            <a:fld id="{C589D628-2560-41C6-A2F8-787572C0F1D7}" type="slidenum">
              <a:rPr lang="el-GR" altLang="el-GR"/>
              <a:pPr/>
              <a:t>‹#›</a:t>
            </a:fld>
            <a:endParaRPr lang="el-GR" altLang="el-GR"/>
          </a:p>
        </p:txBody>
      </p:sp>
    </p:spTree>
    <p:extLst>
      <p:ext uri="{BB962C8B-B14F-4D97-AF65-F5344CB8AC3E}">
        <p14:creationId xmlns:p14="http://schemas.microsoft.com/office/powerpoint/2010/main" val="146097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A1B85F78-C496-42D3-935C-E974F3CF6F6B}"/>
              </a:ext>
            </a:extLst>
          </p:cNvPr>
          <p:cNvSpPr>
            <a:spLocks noGrp="1"/>
          </p:cNvSpPr>
          <p:nvPr>
            <p:ph type="dt" sz="half" idx="10"/>
          </p:nvPr>
        </p:nvSpPr>
        <p:spPr/>
        <p:txBody>
          <a:bodyPr/>
          <a:lstStyle>
            <a:lvl1pPr>
              <a:defRPr/>
            </a:lvl1pPr>
          </a:lstStyle>
          <a:p>
            <a:pPr>
              <a:defRPr/>
            </a:pPr>
            <a:fld id="{739DC500-B3D3-4BCE-877A-D3D76D0FC050}" type="datetimeFigureOut">
              <a:rPr lang="el-GR"/>
              <a:pPr>
                <a:defRPr/>
              </a:pPr>
              <a:t>12/3/2020</a:t>
            </a:fld>
            <a:endParaRPr lang="el-GR"/>
          </a:p>
        </p:txBody>
      </p:sp>
      <p:sp>
        <p:nvSpPr>
          <p:cNvPr id="6" name="4 - Θέση υποσέλιδου">
            <a:extLst>
              <a:ext uri="{FF2B5EF4-FFF2-40B4-BE49-F238E27FC236}">
                <a16:creationId xmlns:a16="http://schemas.microsoft.com/office/drawing/2014/main" id="{77AEB7C5-AF2A-4DE0-860A-002C7DDF58F7}"/>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0A5C812C-F0C5-4C7A-A9AF-AE9A99492D29}"/>
              </a:ext>
            </a:extLst>
          </p:cNvPr>
          <p:cNvSpPr>
            <a:spLocks noGrp="1"/>
          </p:cNvSpPr>
          <p:nvPr>
            <p:ph type="sldNum" sz="quarter" idx="12"/>
          </p:nvPr>
        </p:nvSpPr>
        <p:spPr/>
        <p:txBody>
          <a:bodyPr/>
          <a:lstStyle>
            <a:lvl1pPr>
              <a:defRPr/>
            </a:lvl1pPr>
          </a:lstStyle>
          <a:p>
            <a:fld id="{DE4FEBF4-89BD-4BB9-A105-33AA0007D149}" type="slidenum">
              <a:rPr lang="el-GR" altLang="el-GR"/>
              <a:pPr/>
              <a:t>‹#›</a:t>
            </a:fld>
            <a:endParaRPr lang="el-GR" altLang="el-GR"/>
          </a:p>
        </p:txBody>
      </p:sp>
    </p:spTree>
    <p:extLst>
      <p:ext uri="{BB962C8B-B14F-4D97-AF65-F5344CB8AC3E}">
        <p14:creationId xmlns:p14="http://schemas.microsoft.com/office/powerpoint/2010/main" val="197020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653A71CB-5391-4C71-97A3-8ECF103A36C4}"/>
              </a:ext>
            </a:extLst>
          </p:cNvPr>
          <p:cNvSpPr>
            <a:spLocks noGrp="1"/>
          </p:cNvSpPr>
          <p:nvPr>
            <p:ph type="dt" sz="half" idx="10"/>
          </p:nvPr>
        </p:nvSpPr>
        <p:spPr/>
        <p:txBody>
          <a:bodyPr/>
          <a:lstStyle>
            <a:lvl1pPr>
              <a:defRPr/>
            </a:lvl1pPr>
          </a:lstStyle>
          <a:p>
            <a:pPr>
              <a:defRPr/>
            </a:pPr>
            <a:fld id="{CCCC80FD-B3F2-458D-A390-2E8B111E9C90}" type="datetimeFigureOut">
              <a:rPr lang="el-GR"/>
              <a:pPr>
                <a:defRPr/>
              </a:pPr>
              <a:t>12/3/2020</a:t>
            </a:fld>
            <a:endParaRPr lang="el-GR"/>
          </a:p>
        </p:txBody>
      </p:sp>
      <p:sp>
        <p:nvSpPr>
          <p:cNvPr id="6" name="4 - Θέση υποσέλιδου">
            <a:extLst>
              <a:ext uri="{FF2B5EF4-FFF2-40B4-BE49-F238E27FC236}">
                <a16:creationId xmlns:a16="http://schemas.microsoft.com/office/drawing/2014/main" id="{2476441E-809D-4452-9035-ED6C8DCE2076}"/>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175E2AF9-6AEE-4C66-ADCD-806EB19C2FC2}"/>
              </a:ext>
            </a:extLst>
          </p:cNvPr>
          <p:cNvSpPr>
            <a:spLocks noGrp="1"/>
          </p:cNvSpPr>
          <p:nvPr>
            <p:ph type="sldNum" sz="quarter" idx="12"/>
          </p:nvPr>
        </p:nvSpPr>
        <p:spPr/>
        <p:txBody>
          <a:bodyPr/>
          <a:lstStyle>
            <a:lvl1pPr>
              <a:defRPr/>
            </a:lvl1pPr>
          </a:lstStyle>
          <a:p>
            <a:fld id="{0255AF41-CE88-4E20-B15B-E91475E18F5F}" type="slidenum">
              <a:rPr lang="el-GR" altLang="el-GR"/>
              <a:pPr/>
              <a:t>‹#›</a:t>
            </a:fld>
            <a:endParaRPr lang="el-GR" altLang="el-GR"/>
          </a:p>
        </p:txBody>
      </p:sp>
    </p:spTree>
    <p:extLst>
      <p:ext uri="{BB962C8B-B14F-4D97-AF65-F5344CB8AC3E}">
        <p14:creationId xmlns:p14="http://schemas.microsoft.com/office/powerpoint/2010/main" val="254617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id="{FDD1A5DD-CA42-47E1-9A75-4CC460E4D35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a:extLst>
              <a:ext uri="{FF2B5EF4-FFF2-40B4-BE49-F238E27FC236}">
                <a16:creationId xmlns:a16="http://schemas.microsoft.com/office/drawing/2014/main" id="{84D2C1E6-2FB1-44D3-A9CF-EAA30062305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a:extLst>
              <a:ext uri="{FF2B5EF4-FFF2-40B4-BE49-F238E27FC236}">
                <a16:creationId xmlns:a16="http://schemas.microsoft.com/office/drawing/2014/main" id="{05C947D7-6E05-49DD-910A-D5C3A31152A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EA3DC2D-A0F9-4A4B-B2A2-5AA17CB894B8}" type="datetimeFigureOut">
              <a:rPr lang="el-GR"/>
              <a:pPr>
                <a:defRPr/>
              </a:pPr>
              <a:t>12/3/2020</a:t>
            </a:fld>
            <a:endParaRPr lang="el-GR"/>
          </a:p>
        </p:txBody>
      </p:sp>
      <p:sp>
        <p:nvSpPr>
          <p:cNvPr id="5" name="4 - Θέση υποσέλιδου">
            <a:extLst>
              <a:ext uri="{FF2B5EF4-FFF2-40B4-BE49-F238E27FC236}">
                <a16:creationId xmlns:a16="http://schemas.microsoft.com/office/drawing/2014/main" id="{12AFE47A-DAC0-4802-B9F1-7E9093E40D9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a:extLst>
              <a:ext uri="{FF2B5EF4-FFF2-40B4-BE49-F238E27FC236}">
                <a16:creationId xmlns:a16="http://schemas.microsoft.com/office/drawing/2014/main" id="{BA616FFC-FB60-42FC-BE10-76162447FF3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479227A-1791-4687-AE7E-C1078D7A6E13}" type="slidenum">
              <a:rPr lang="el-GR" altLang="el-GR"/>
              <a:pPr/>
              <a:t>‹#›</a:t>
            </a:fld>
            <a:endParaRPr lang="el-GR" altLang="el-GR"/>
          </a:p>
        </p:txBody>
      </p:sp>
    </p:spTree>
    <p:extLst>
      <p:ext uri="{BB962C8B-B14F-4D97-AF65-F5344CB8AC3E}">
        <p14:creationId xmlns:p14="http://schemas.microsoft.com/office/powerpoint/2010/main" val="191717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20.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9.wmf"/><Relationship Id="rId5" Type="http://schemas.openxmlformats.org/officeDocument/2006/relationships/oleObject" Target="../embeddings/oleObject24.bin"/><Relationship Id="rId4" Type="http://schemas.openxmlformats.org/officeDocument/2006/relationships/image" Target="../media/image38.wmf"/></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26.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30.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34.bin"/><Relationship Id="rId4" Type="http://schemas.openxmlformats.org/officeDocument/2006/relationships/image" Target="../media/image48.wmf"/></Relationships>
</file>

<file path=ppt/slides/_rels/slide1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50.wmf"/><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3.wmf"/><Relationship Id="rId5" Type="http://schemas.openxmlformats.org/officeDocument/2006/relationships/oleObject" Target="../embeddings/oleObject37.bin"/><Relationship Id="rId4" Type="http://schemas.openxmlformats.org/officeDocument/2006/relationships/image" Target="../media/image5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6.wmf"/><Relationship Id="rId5" Type="http://schemas.openxmlformats.org/officeDocument/2006/relationships/oleObject" Target="../embeddings/oleObject40.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2.bin"/></Relationships>
</file>

<file path=ppt/slides/_rels/slide21.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8.bin"/><Relationship Id="rId18" Type="http://schemas.openxmlformats.org/officeDocument/2006/relationships/image" Target="../media/image66.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3.wmf"/><Relationship Id="rId17" Type="http://schemas.openxmlformats.org/officeDocument/2006/relationships/oleObject" Target="../embeddings/oleObject50.bin"/><Relationship Id="rId2" Type="http://schemas.openxmlformats.org/officeDocument/2006/relationships/slideLayout" Target="../slideLayouts/slideLayout7.xml"/><Relationship Id="rId16" Type="http://schemas.openxmlformats.org/officeDocument/2006/relationships/image" Target="../media/image65.wmf"/><Relationship Id="rId1" Type="http://schemas.openxmlformats.org/officeDocument/2006/relationships/vmlDrawing" Target="../drawings/vmlDrawing13.vml"/><Relationship Id="rId6" Type="http://schemas.openxmlformats.org/officeDocument/2006/relationships/image" Target="../media/image60.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46.bin"/><Relationship Id="rId14" Type="http://schemas.openxmlformats.org/officeDocument/2006/relationships/image" Target="../media/image64.wmf"/></Relationships>
</file>

<file path=ppt/slides/_rels/slide22.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71.wmf"/><Relationship Id="rId2" Type="http://schemas.openxmlformats.org/officeDocument/2006/relationships/slideLayout" Target="../slideLayouts/slideLayout7.xml"/><Relationship Id="rId16" Type="http://schemas.openxmlformats.org/officeDocument/2006/relationships/image" Target="../media/image73.wmf"/><Relationship Id="rId1" Type="http://schemas.openxmlformats.org/officeDocument/2006/relationships/vmlDrawing" Target="../drawings/vmlDrawing14.vml"/><Relationship Id="rId6" Type="http://schemas.openxmlformats.org/officeDocument/2006/relationships/image" Target="../media/image68.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4.bin"/><Relationship Id="rId14" Type="http://schemas.openxmlformats.org/officeDocument/2006/relationships/image" Target="../media/image72.wmf"/></Relationships>
</file>

<file path=ppt/slides/_rels/slide23.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72.wmf"/><Relationship Id="rId5" Type="http://schemas.openxmlformats.org/officeDocument/2006/relationships/oleObject" Target="../embeddings/oleObject59.bin"/><Relationship Id="rId4" Type="http://schemas.openxmlformats.org/officeDocument/2006/relationships/image" Target="../media/image7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75.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18" Type="http://schemas.openxmlformats.org/officeDocument/2006/relationships/image" Target="../media/image14.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0.wmf"/><Relationship Id="rId19" Type="http://schemas.openxmlformats.org/officeDocument/2006/relationships/oleObject" Target="../embeddings/oleObject10.bin"/><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ero_engine">
            <a:extLst>
              <a:ext uri="{FF2B5EF4-FFF2-40B4-BE49-F238E27FC236}">
                <a16:creationId xmlns:a16="http://schemas.microsoft.com/office/drawing/2014/main" id="{B2E7DB5D-5913-48D5-BD43-9C83063FA82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550" y="1268414"/>
            <a:ext cx="30988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a:extLst>
              <a:ext uri="{FF2B5EF4-FFF2-40B4-BE49-F238E27FC236}">
                <a16:creationId xmlns:a16="http://schemas.microsoft.com/office/drawing/2014/main" id="{1BF0CA7D-F1BB-4CA5-B236-6DF397B54263}"/>
              </a:ext>
            </a:extLst>
          </p:cNvPr>
          <p:cNvSpPr>
            <a:spLocks noChangeArrowheads="1"/>
          </p:cNvSpPr>
          <p:nvPr/>
        </p:nvSpPr>
        <p:spPr bwMode="auto">
          <a:xfrm>
            <a:off x="2279650" y="628651"/>
            <a:ext cx="619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b="1">
                <a:solidFill>
                  <a:srgbClr val="FF6600"/>
                </a:solidFill>
                <a:latin typeface="Arial" panose="020B0604020202020204" pitchFamily="34" charset="0"/>
              </a:rPr>
              <a:t>2-2	</a:t>
            </a:r>
            <a:r>
              <a:rPr lang="en-US" altLang="el-GR" sz="2800" b="1">
                <a:solidFill>
                  <a:srgbClr val="FF6600"/>
                </a:solidFill>
                <a:latin typeface="Arial" panose="020B0604020202020204" pitchFamily="34" charset="0"/>
              </a:rPr>
              <a:t>ΘΕΡΜΟΔΥΝΑΜΙΚΟ ΣΥΣΤΗΜΑ</a:t>
            </a:r>
            <a:r>
              <a:rPr lang="en-US" altLang="el-GR" sz="1800">
                <a:solidFill>
                  <a:prstClr val="black"/>
                </a:solidFill>
                <a:latin typeface="Arial" panose="020B0604020202020204" pitchFamily="34" charset="0"/>
              </a:rPr>
              <a:t> </a:t>
            </a:r>
          </a:p>
        </p:txBody>
      </p:sp>
      <p:sp>
        <p:nvSpPr>
          <p:cNvPr id="21510" name="Rectangle 6">
            <a:extLst>
              <a:ext uri="{FF2B5EF4-FFF2-40B4-BE49-F238E27FC236}">
                <a16:creationId xmlns:a16="http://schemas.microsoft.com/office/drawing/2014/main" id="{9248EF12-2448-40BA-A8B7-F762DA2F6BE2}"/>
              </a:ext>
            </a:extLst>
          </p:cNvPr>
          <p:cNvSpPr>
            <a:spLocks noChangeArrowheads="1"/>
          </p:cNvSpPr>
          <p:nvPr/>
        </p:nvSpPr>
        <p:spPr bwMode="auto">
          <a:xfrm>
            <a:off x="6024563" y="1484313"/>
            <a:ext cx="365601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Γενικά</a:t>
            </a:r>
            <a:r>
              <a:rPr lang="el-GR" altLang="el-GR" sz="1800" b="1">
                <a:solidFill>
                  <a:prstClr val="black"/>
                </a:solidFill>
                <a:latin typeface="Arial" panose="020B0604020202020204" pitchFamily="34" charset="0"/>
              </a:rPr>
              <a:t>, </a:t>
            </a:r>
            <a:r>
              <a:rPr lang="en-US" altLang="el-GR" sz="1800" b="1" i="1" u="sng">
                <a:solidFill>
                  <a:prstClr val="black"/>
                </a:solidFill>
                <a:latin typeface="Arial" panose="020B0604020202020204" pitchFamily="34" charset="0"/>
              </a:rPr>
              <a:t>σύστημα</a:t>
            </a:r>
            <a:r>
              <a:rPr lang="en-US" altLang="el-GR" sz="1800" b="1">
                <a:solidFill>
                  <a:prstClr val="black"/>
                </a:solidFill>
                <a:latin typeface="Arial" panose="020B0604020202020204" pitchFamily="34" charset="0"/>
              </a:rPr>
              <a:t> είναι ένα τμήμα του φυσικού κόσμου που διαχωρίζεται από τον υπόλοιπο κόσμο με πραγματικά ή νοητά τοιχώματα </a:t>
            </a:r>
          </a:p>
        </p:txBody>
      </p:sp>
      <p:sp>
        <p:nvSpPr>
          <p:cNvPr id="21511" name="Rectangle 7">
            <a:extLst>
              <a:ext uri="{FF2B5EF4-FFF2-40B4-BE49-F238E27FC236}">
                <a16:creationId xmlns:a16="http://schemas.microsoft.com/office/drawing/2014/main" id="{97CCA0B4-A9AC-47FF-A363-820476EA1F2D}"/>
              </a:ext>
            </a:extLst>
          </p:cNvPr>
          <p:cNvSpPr>
            <a:spLocks noChangeArrowheads="1"/>
          </p:cNvSpPr>
          <p:nvPr/>
        </p:nvSpPr>
        <p:spPr bwMode="auto">
          <a:xfrm>
            <a:off x="6024564" y="2997200"/>
            <a:ext cx="36718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Ο υπόλοιπος φυσικός κόσμος αποτελεί το </a:t>
            </a:r>
            <a:r>
              <a:rPr lang="en-US" altLang="el-GR" sz="1800" b="1" i="1" u="sng">
                <a:solidFill>
                  <a:prstClr val="black"/>
                </a:solidFill>
                <a:latin typeface="Arial" panose="020B0604020202020204" pitchFamily="34" charset="0"/>
              </a:rPr>
              <a:t>περιβάλλον</a:t>
            </a:r>
            <a:r>
              <a:rPr lang="en-US" altLang="el-GR" sz="1800" b="1">
                <a:solidFill>
                  <a:prstClr val="black"/>
                </a:solidFill>
                <a:latin typeface="Arial" panose="020B0604020202020204" pitchFamily="34" charset="0"/>
              </a:rPr>
              <a:t> του συστήματος</a:t>
            </a:r>
            <a:r>
              <a:rPr lang="el-GR" altLang="el-GR" sz="1800">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
        <p:nvSpPr>
          <p:cNvPr id="21512" name="Rectangle 8">
            <a:extLst>
              <a:ext uri="{FF2B5EF4-FFF2-40B4-BE49-F238E27FC236}">
                <a16:creationId xmlns:a16="http://schemas.microsoft.com/office/drawing/2014/main" id="{D392AEF9-9297-45C2-9450-E516BE9FB163}"/>
              </a:ext>
            </a:extLst>
          </p:cNvPr>
          <p:cNvSpPr>
            <a:spLocks noChangeArrowheads="1"/>
          </p:cNvSpPr>
          <p:nvPr/>
        </p:nvSpPr>
        <p:spPr bwMode="auto">
          <a:xfrm>
            <a:off x="2782889" y="5445126"/>
            <a:ext cx="6480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Στην περίπτωση που για την περιγραφή του χρησιμοποιούνται και θερμοδυναμικά μεγέθη</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όπως θερμότητα</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θερμοκρασία</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εσωτερική ενέργεια και άλλα</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το σύστημα χαρακτηρίζεται </a:t>
            </a:r>
            <a:r>
              <a:rPr lang="en-US" altLang="el-GR" sz="1800" b="1" i="1" u="sng">
                <a:solidFill>
                  <a:prstClr val="black"/>
                </a:solidFill>
                <a:latin typeface="Arial" panose="020B0604020202020204" pitchFamily="34" charset="0"/>
              </a:rPr>
              <a:t>θερμοδυναμικό</a:t>
            </a:r>
            <a:r>
              <a:rPr lang="el-GR" altLang="el-GR" sz="1800">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
        <p:nvSpPr>
          <p:cNvPr id="21513" name="Rectangle 9">
            <a:extLst>
              <a:ext uri="{FF2B5EF4-FFF2-40B4-BE49-F238E27FC236}">
                <a16:creationId xmlns:a16="http://schemas.microsoft.com/office/drawing/2014/main" id="{EFC240E1-E79D-4CEE-8022-6A0F10564960}"/>
              </a:ext>
            </a:extLst>
          </p:cNvPr>
          <p:cNvSpPr>
            <a:spLocks noChangeArrowheads="1"/>
          </p:cNvSpPr>
          <p:nvPr/>
        </p:nvSpPr>
        <p:spPr bwMode="auto">
          <a:xfrm>
            <a:off x="6096001" y="3933826"/>
            <a:ext cx="35274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i="1" u="sng">
                <a:solidFill>
                  <a:prstClr val="black"/>
                </a:solidFill>
                <a:latin typeface="Arial" panose="020B0604020202020204" pitchFamily="34" charset="0"/>
              </a:rPr>
              <a:t>Mονωμένο </a:t>
            </a:r>
            <a:r>
              <a:rPr lang="en-US" altLang="el-GR" sz="1800" b="1">
                <a:solidFill>
                  <a:prstClr val="black"/>
                </a:solidFill>
                <a:latin typeface="Arial" panose="020B0604020202020204" pitchFamily="34" charset="0"/>
              </a:rPr>
              <a:t>αν τα τοιχώματα του δοχείου δεν επιτρέπουν τη μεταφορά θερμότητας από το αέριο προς το περιβάλλον ή αντίστροφα</a:t>
            </a:r>
            <a:r>
              <a:rPr lang="el-GR" altLang="el-GR" sz="1800" b="1">
                <a:solidFill>
                  <a:prstClr val="black"/>
                </a:solidFill>
                <a:latin typeface="Arial" panose="020B0604020202020204" pitchFamily="34" charset="0"/>
              </a:rPr>
              <a:t>.</a:t>
            </a:r>
            <a:r>
              <a:rPr lang="en-US" altLang="el-GR" sz="1800" b="1">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strips(downRigh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checkerboard(across)">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checkerboard(across)">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1513">
                                            <p:txEl>
                                              <p:pRg st="0" end="0"/>
                                            </p:txEl>
                                          </p:spTgt>
                                        </p:tgtEl>
                                        <p:attrNameLst>
                                          <p:attrName>style.visibility</p:attrName>
                                        </p:attrNameLst>
                                      </p:cBhvr>
                                      <p:to>
                                        <p:strVal val="visible"/>
                                      </p:to>
                                    </p:set>
                                    <p:animEffect transition="in" filter="checkerboard(across)">
                                      <p:cBhvr>
                                        <p:cTn id="22" dur="500"/>
                                        <p:tgtEl>
                                          <p:spTgt spid="2151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1512">
                                            <p:txEl>
                                              <p:pRg st="0" end="0"/>
                                            </p:txEl>
                                          </p:spTgt>
                                        </p:tgtEl>
                                        <p:attrNameLst>
                                          <p:attrName>style.visibility</p:attrName>
                                        </p:attrNameLst>
                                      </p:cBhvr>
                                      <p:to>
                                        <p:strVal val="visible"/>
                                      </p:to>
                                    </p:set>
                                    <p:animEffect transition="in" filter="checkerboard(across)">
                                      <p:cBhvr>
                                        <p:cTn id="27" dur="500"/>
                                        <p:tgtEl>
                                          <p:spTgt spid="215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EE1FF5ED-5097-4F30-A216-932D88D49E9F}"/>
              </a:ext>
            </a:extLst>
          </p:cNvPr>
          <p:cNvSpPr>
            <a:spLocks noChangeArrowheads="1"/>
          </p:cNvSpPr>
          <p:nvPr/>
        </p:nvSpPr>
        <p:spPr bwMode="auto">
          <a:xfrm>
            <a:off x="1774825" y="260351"/>
            <a:ext cx="7113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lvl="1" algn="just" fontAlgn="base">
              <a:spcBef>
                <a:spcPct val="0"/>
              </a:spcBef>
              <a:spcAft>
                <a:spcPct val="0"/>
              </a:spcAft>
              <a:buNone/>
            </a:pPr>
            <a:r>
              <a:rPr lang="el-GR" altLang="el-GR" b="1">
                <a:solidFill>
                  <a:srgbClr val="FF6600"/>
                </a:solidFill>
                <a:latin typeface="Arial" panose="020B0604020202020204" pitchFamily="34" charset="0"/>
              </a:rPr>
              <a:t>ΠΡΩΤΟΣ ΘΕΡΜΟΔΥΝΑΜΙΚΟΣ ΝΟΜΟΣ</a:t>
            </a:r>
          </a:p>
        </p:txBody>
      </p:sp>
      <p:sp>
        <p:nvSpPr>
          <p:cNvPr id="23555" name="Rectangle 6">
            <a:extLst>
              <a:ext uri="{FF2B5EF4-FFF2-40B4-BE49-F238E27FC236}">
                <a16:creationId xmlns:a16="http://schemas.microsoft.com/office/drawing/2014/main" id="{1A131BFB-AC2C-4A38-AB19-199034AADFC9}"/>
              </a:ext>
            </a:extLst>
          </p:cNvPr>
          <p:cNvSpPr>
            <a:spLocks noChangeArrowheads="1"/>
          </p:cNvSpPr>
          <p:nvPr/>
        </p:nvSpPr>
        <p:spPr bwMode="auto">
          <a:xfrm>
            <a:off x="1524001" y="24456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0725" name="Object 5">
            <a:extLst>
              <a:ext uri="{FF2B5EF4-FFF2-40B4-BE49-F238E27FC236}">
                <a16:creationId xmlns:a16="http://schemas.microsoft.com/office/drawing/2014/main" id="{3ACF3978-7D34-4340-8BDC-5A2F0A5E2D97}"/>
              </a:ext>
            </a:extLst>
          </p:cNvPr>
          <p:cNvGraphicFramePr>
            <a:graphicFrameLocks noChangeAspect="1"/>
          </p:cNvGraphicFramePr>
          <p:nvPr/>
        </p:nvGraphicFramePr>
        <p:xfrm>
          <a:off x="1524001" y="908050"/>
          <a:ext cx="2303463" cy="1905000"/>
        </p:xfrm>
        <a:graphic>
          <a:graphicData uri="http://schemas.openxmlformats.org/presentationml/2006/ole">
            <mc:AlternateContent xmlns:mc="http://schemas.openxmlformats.org/markup-compatibility/2006">
              <mc:Choice xmlns:v="urn:schemas-microsoft-com:vml" Requires="v">
                <p:oleObj spid="_x0000_s4098" r:id="rId3" imgW="914400" imgH="914400" progId="CorelDRAW.Graphic.6">
                  <p:embed/>
                </p:oleObj>
              </mc:Choice>
              <mc:Fallback>
                <p:oleObj r:id="rId3" imgW="914400" imgH="914400" progId="CorelDRAW.Graphic.6">
                  <p:embed/>
                  <p:pic>
                    <p:nvPicPr>
                      <p:cNvPr id="30725" name="Object 5">
                        <a:extLst>
                          <a:ext uri="{FF2B5EF4-FFF2-40B4-BE49-F238E27FC236}">
                            <a16:creationId xmlns:a16="http://schemas.microsoft.com/office/drawing/2014/main" id="{3ACF3978-7D34-4340-8BDC-5A2F0A5E2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908050"/>
                        <a:ext cx="2303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8">
            <a:extLst>
              <a:ext uri="{FF2B5EF4-FFF2-40B4-BE49-F238E27FC236}">
                <a16:creationId xmlns:a16="http://schemas.microsoft.com/office/drawing/2014/main" id="{1E44310D-2D2D-438E-AB2B-108EBD4D1A9C}"/>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0727" name="Object 7">
            <a:extLst>
              <a:ext uri="{FF2B5EF4-FFF2-40B4-BE49-F238E27FC236}">
                <a16:creationId xmlns:a16="http://schemas.microsoft.com/office/drawing/2014/main" id="{5E802E21-6B77-4BD5-8B05-B8828A3973F0}"/>
              </a:ext>
            </a:extLst>
          </p:cNvPr>
          <p:cNvGraphicFramePr>
            <a:graphicFrameLocks noChangeAspect="1"/>
          </p:cNvGraphicFramePr>
          <p:nvPr/>
        </p:nvGraphicFramePr>
        <p:xfrm>
          <a:off x="4872039" y="981075"/>
          <a:ext cx="2663825" cy="642938"/>
        </p:xfrm>
        <a:graphic>
          <a:graphicData uri="http://schemas.openxmlformats.org/presentationml/2006/ole">
            <mc:AlternateContent xmlns:mc="http://schemas.openxmlformats.org/markup-compatibility/2006">
              <mc:Choice xmlns:v="urn:schemas-microsoft-com:vml" Requires="v">
                <p:oleObj spid="_x0000_s4099" name="Equation" r:id="rId5" imgW="825500" imgH="203200" progId="Equation.3">
                  <p:embed/>
                </p:oleObj>
              </mc:Choice>
              <mc:Fallback>
                <p:oleObj name="Equation" r:id="rId5" imgW="825500" imgH="203200" progId="Equation.3">
                  <p:embed/>
                  <p:pic>
                    <p:nvPicPr>
                      <p:cNvPr id="30727" name="Object 7">
                        <a:extLst>
                          <a:ext uri="{FF2B5EF4-FFF2-40B4-BE49-F238E27FC236}">
                            <a16:creationId xmlns:a16="http://schemas.microsoft.com/office/drawing/2014/main" id="{5E802E21-6B77-4BD5-8B05-B8828A3973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39" y="981075"/>
                        <a:ext cx="2663825" cy="6429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9" name="Rectangle 9">
            <a:extLst>
              <a:ext uri="{FF2B5EF4-FFF2-40B4-BE49-F238E27FC236}">
                <a16:creationId xmlns:a16="http://schemas.microsoft.com/office/drawing/2014/main" id="{D13D5FD3-08C5-444F-8E4F-5A7C55E0D80C}"/>
              </a:ext>
            </a:extLst>
          </p:cNvPr>
          <p:cNvSpPr>
            <a:spLocks noChangeArrowheads="1"/>
          </p:cNvSpPr>
          <p:nvPr/>
        </p:nvSpPr>
        <p:spPr bwMode="auto">
          <a:xfrm>
            <a:off x="3792539" y="1773238"/>
            <a:ext cx="60483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Το ποσό θερμότητας </a:t>
            </a:r>
            <a:r>
              <a:rPr lang="el-GR" altLang="el-GR" sz="1800" b="1">
                <a:solidFill>
                  <a:prstClr val="black"/>
                </a:solidFill>
                <a:latin typeface="Arial" panose="020B0604020202020204" pitchFamily="34" charset="0"/>
              </a:rPr>
              <a:t>(</a:t>
            </a:r>
            <a:r>
              <a:rPr lang="en-US" altLang="el-GR" sz="1800" b="1">
                <a:solidFill>
                  <a:prstClr val="black"/>
                </a:solidFill>
                <a:latin typeface="Arial" panose="020B0604020202020204" pitchFamily="34" charset="0"/>
              </a:rPr>
              <a:t>Q</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που απορροφά ή αποβάλλει ένα θερμοδυναμικό σύστημα είναι ίσο με το αλγεβρικό άθροισμα της μεταβολής της εσωτερικής του ενέργειας και του έργου που παράγει ή δαπανά το σύστημα</a:t>
            </a:r>
            <a:r>
              <a:rPr lang="el-GR" altLang="el-GR" sz="1800" b="1">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
        <p:nvSpPr>
          <p:cNvPr id="23560" name="Rectangle 11">
            <a:extLst>
              <a:ext uri="{FF2B5EF4-FFF2-40B4-BE49-F238E27FC236}">
                <a16:creationId xmlns:a16="http://schemas.microsoft.com/office/drawing/2014/main" id="{C86042A2-04EA-410C-A66C-3BC7E5FB84AF}"/>
              </a:ext>
            </a:extLst>
          </p:cNvPr>
          <p:cNvSpPr>
            <a:spLocks noChangeArrowheads="1"/>
          </p:cNvSpPr>
          <p:nvPr/>
        </p:nvSpPr>
        <p:spPr bwMode="auto">
          <a:xfrm>
            <a:off x="1524001" y="26790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0730" name="Object 10">
            <a:extLst>
              <a:ext uri="{FF2B5EF4-FFF2-40B4-BE49-F238E27FC236}">
                <a16:creationId xmlns:a16="http://schemas.microsoft.com/office/drawing/2014/main" id="{6C621A11-FF61-4731-AEB6-354CFFDBE19A}"/>
              </a:ext>
            </a:extLst>
          </p:cNvPr>
          <p:cNvGraphicFramePr>
            <a:graphicFrameLocks noChangeAspect="1"/>
          </p:cNvGraphicFramePr>
          <p:nvPr/>
        </p:nvGraphicFramePr>
        <p:xfrm>
          <a:off x="2208213" y="3284539"/>
          <a:ext cx="7777162" cy="1800225"/>
        </p:xfrm>
        <a:graphic>
          <a:graphicData uri="http://schemas.openxmlformats.org/presentationml/2006/ole">
            <mc:AlternateContent xmlns:mc="http://schemas.openxmlformats.org/markup-compatibility/2006">
              <mc:Choice xmlns:v="urn:schemas-microsoft-com:vml" Requires="v">
                <p:oleObj spid="_x0000_s4100" r:id="rId7" imgW="5210175" imgH="1200150" progId="CorelDRAW.Graphic.6">
                  <p:embed/>
                </p:oleObj>
              </mc:Choice>
              <mc:Fallback>
                <p:oleObj r:id="rId7" imgW="5210175" imgH="1200150" progId="CorelDRAW.Graphic.6">
                  <p:embed/>
                  <p:pic>
                    <p:nvPicPr>
                      <p:cNvPr id="30730" name="Object 10">
                        <a:extLst>
                          <a:ext uri="{FF2B5EF4-FFF2-40B4-BE49-F238E27FC236}">
                            <a16:creationId xmlns:a16="http://schemas.microsoft.com/office/drawing/2014/main" id="{6C621A11-FF61-4731-AEB6-354CFFDBE1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3" y="3284539"/>
                        <a:ext cx="77771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2" name="Rectangle 12">
            <a:extLst>
              <a:ext uri="{FF2B5EF4-FFF2-40B4-BE49-F238E27FC236}">
                <a16:creationId xmlns:a16="http://schemas.microsoft.com/office/drawing/2014/main" id="{8A2B56EF-39C7-4384-8B24-E8D48877BA0A}"/>
              </a:ext>
            </a:extLst>
          </p:cNvPr>
          <p:cNvSpPr>
            <a:spLocks noChangeArrowheads="1"/>
          </p:cNvSpPr>
          <p:nvPr/>
        </p:nvSpPr>
        <p:spPr bwMode="auto">
          <a:xfrm>
            <a:off x="2208213" y="5157788"/>
            <a:ext cx="80645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a:solidFill>
                  <a:prstClr val="black"/>
                </a:solidFill>
                <a:latin typeface="Arial" panose="020B0604020202020204" pitchFamily="34" charset="0"/>
              </a:rPr>
              <a:t>Αν το σύστημα </a:t>
            </a:r>
            <a:r>
              <a:rPr lang="en-US" altLang="el-GR" sz="1800" b="1">
                <a:solidFill>
                  <a:prstClr val="black"/>
                </a:solidFill>
                <a:latin typeface="Arial" panose="020B0604020202020204" pitchFamily="34" charset="0"/>
              </a:rPr>
              <a:t>απορροφά θερμότητα</a:t>
            </a:r>
            <a:r>
              <a:rPr lang="el-GR" altLang="el-GR" sz="1800">
                <a:solidFill>
                  <a:prstClr val="black"/>
                </a:solidFill>
                <a:latin typeface="Arial" panose="020B0604020202020204" pitchFamily="34" charset="0"/>
              </a:rPr>
              <a:t>, </a:t>
            </a:r>
            <a:r>
              <a:rPr lang="en-US" altLang="el-GR" sz="1800">
                <a:solidFill>
                  <a:prstClr val="black"/>
                </a:solidFill>
                <a:latin typeface="Arial" panose="020B0604020202020204" pitchFamily="34" charset="0"/>
              </a:rPr>
              <a:t>το </a:t>
            </a:r>
            <a:r>
              <a:rPr lang="en-US" altLang="el-GR" sz="1800" b="1">
                <a:solidFill>
                  <a:prstClr val="black"/>
                </a:solidFill>
                <a:latin typeface="Arial" panose="020B0604020202020204" pitchFamily="34" charset="0"/>
              </a:rPr>
              <a:t>Q</a:t>
            </a:r>
            <a:r>
              <a:rPr lang="el-GR" altLang="el-GR" sz="1800">
                <a:solidFill>
                  <a:prstClr val="black"/>
                </a:solidFill>
                <a:latin typeface="Arial" panose="020B0604020202020204" pitchFamily="34" charset="0"/>
              </a:rPr>
              <a:t> </a:t>
            </a:r>
            <a:r>
              <a:rPr lang="en-US" altLang="el-GR" sz="1800">
                <a:solidFill>
                  <a:prstClr val="black"/>
                </a:solidFill>
                <a:latin typeface="Arial" panose="020B0604020202020204" pitchFamily="34" charset="0"/>
              </a:rPr>
              <a:t>στην σχέση </a:t>
            </a:r>
            <a:r>
              <a:rPr lang="el-GR" altLang="el-GR" sz="1800">
                <a:solidFill>
                  <a:prstClr val="black"/>
                </a:solidFill>
                <a:latin typeface="Arial" panose="020B0604020202020204" pitchFamily="34" charset="0"/>
              </a:rPr>
              <a:t>(2.6) </a:t>
            </a:r>
            <a:r>
              <a:rPr lang="en-US" altLang="el-GR" sz="1800">
                <a:solidFill>
                  <a:prstClr val="black"/>
                </a:solidFill>
                <a:latin typeface="Arial" panose="020B0604020202020204" pitchFamily="34" charset="0"/>
              </a:rPr>
              <a:t>είναι </a:t>
            </a:r>
            <a:r>
              <a:rPr lang="en-US" altLang="el-GR" sz="1800" b="1">
                <a:solidFill>
                  <a:prstClr val="black"/>
                </a:solidFill>
                <a:latin typeface="Arial" panose="020B0604020202020204" pitchFamily="34" charset="0"/>
              </a:rPr>
              <a:t>θετικό</a:t>
            </a:r>
            <a:r>
              <a:rPr lang="el-GR" altLang="el-GR" sz="1800">
                <a:solidFill>
                  <a:prstClr val="black"/>
                </a:solidFill>
                <a:latin typeface="Arial" panose="020B0604020202020204" pitchFamily="34" charset="0"/>
              </a:rPr>
              <a:t>, </a:t>
            </a:r>
            <a:r>
              <a:rPr lang="en-US" altLang="el-GR" sz="1800">
                <a:solidFill>
                  <a:prstClr val="black"/>
                </a:solidFill>
                <a:latin typeface="Arial" panose="020B0604020202020204" pitchFamily="34" charset="0"/>
              </a:rPr>
              <a:t>αν </a:t>
            </a:r>
            <a:r>
              <a:rPr lang="en-US" altLang="el-GR" sz="1800" b="1">
                <a:solidFill>
                  <a:prstClr val="black"/>
                </a:solidFill>
                <a:latin typeface="Arial" panose="020B0604020202020204" pitchFamily="34" charset="0"/>
              </a:rPr>
              <a:t>αποβάλλει θερμότητα</a:t>
            </a:r>
            <a:r>
              <a:rPr lang="en-US" altLang="el-GR" sz="1800">
                <a:solidFill>
                  <a:prstClr val="black"/>
                </a:solidFill>
                <a:latin typeface="Arial" panose="020B0604020202020204" pitchFamily="34" charset="0"/>
              </a:rPr>
              <a:t>  είναι </a:t>
            </a:r>
            <a:r>
              <a:rPr lang="en-US" altLang="el-GR" sz="1800" b="1">
                <a:solidFill>
                  <a:prstClr val="black"/>
                </a:solidFill>
                <a:latin typeface="Arial" panose="020B0604020202020204" pitchFamily="34" charset="0"/>
              </a:rPr>
              <a:t>αρνητικό</a:t>
            </a:r>
            <a:r>
              <a:rPr lang="el-GR" altLang="el-GR" sz="1800">
                <a:solidFill>
                  <a:prstClr val="black"/>
                </a:solidFill>
                <a:latin typeface="Arial" panose="020B0604020202020204" pitchFamily="34" charset="0"/>
              </a:rPr>
              <a:t>. </a:t>
            </a:r>
            <a:r>
              <a:rPr lang="en-US" altLang="el-GR" sz="1800">
                <a:solidFill>
                  <a:prstClr val="black"/>
                </a:solidFill>
                <a:latin typeface="Arial" panose="020B0604020202020204" pitchFamily="34" charset="0"/>
              </a:rPr>
              <a:t>Η </a:t>
            </a:r>
            <a:r>
              <a:rPr lang="en-US" altLang="el-GR" sz="1800" b="1">
                <a:solidFill>
                  <a:prstClr val="black"/>
                </a:solidFill>
                <a:latin typeface="Arial" panose="020B0604020202020204" pitchFamily="34" charset="0"/>
              </a:rPr>
              <a:t>μεταβολή της εσωτερικής ενέργειας</a:t>
            </a:r>
            <a:r>
              <a:rPr lang="en-US" altLang="el-GR" sz="1800">
                <a:solidFill>
                  <a:prstClr val="black"/>
                </a:solidFill>
                <a:latin typeface="Arial" panose="020B0604020202020204" pitchFamily="34" charset="0"/>
              </a:rPr>
              <a:t> είναι </a:t>
            </a:r>
            <a:r>
              <a:rPr lang="en-US" altLang="el-GR" sz="1800" b="1">
                <a:solidFill>
                  <a:prstClr val="black"/>
                </a:solidFill>
                <a:latin typeface="Arial" panose="020B0604020202020204" pitchFamily="34" charset="0"/>
              </a:rPr>
              <a:t>θετική</a:t>
            </a:r>
            <a:r>
              <a:rPr lang="en-US" altLang="el-GR" sz="1800">
                <a:solidFill>
                  <a:prstClr val="black"/>
                </a:solidFill>
                <a:latin typeface="Arial" panose="020B0604020202020204" pitchFamily="34" charset="0"/>
              </a:rPr>
              <a:t> όταν </a:t>
            </a:r>
            <a:r>
              <a:rPr lang="en-US" altLang="el-GR" sz="1800" b="1">
                <a:solidFill>
                  <a:prstClr val="black"/>
                </a:solidFill>
                <a:latin typeface="Arial" panose="020B0604020202020204" pitchFamily="34" charset="0"/>
              </a:rPr>
              <a:t>αυξάνει η θερμοκρασία</a:t>
            </a:r>
            <a:r>
              <a:rPr lang="en-US" altLang="el-GR" sz="1800">
                <a:solidFill>
                  <a:prstClr val="black"/>
                </a:solidFill>
                <a:latin typeface="Arial" panose="020B0604020202020204" pitchFamily="34" charset="0"/>
              </a:rPr>
              <a:t> του συστήματος</a:t>
            </a:r>
            <a:r>
              <a:rPr lang="el-GR" altLang="el-GR" sz="1800">
                <a:solidFill>
                  <a:prstClr val="black"/>
                </a:solidFill>
                <a:latin typeface="Arial" panose="020B0604020202020204" pitchFamily="34" charset="0"/>
              </a:rPr>
              <a:t> </a:t>
            </a:r>
            <a:r>
              <a:rPr lang="en-US" altLang="el-GR" sz="1800">
                <a:solidFill>
                  <a:prstClr val="black"/>
                </a:solidFill>
                <a:latin typeface="Arial" panose="020B0604020202020204" pitchFamily="34" charset="0"/>
              </a:rPr>
              <a:t>και </a:t>
            </a:r>
            <a:r>
              <a:rPr lang="en-US" altLang="el-GR" sz="1800" b="1">
                <a:solidFill>
                  <a:prstClr val="black"/>
                </a:solidFill>
                <a:latin typeface="Arial" panose="020B0604020202020204" pitchFamily="34" charset="0"/>
              </a:rPr>
              <a:t>αρνητική </a:t>
            </a:r>
            <a:r>
              <a:rPr lang="en-US" altLang="el-GR" sz="1800">
                <a:solidFill>
                  <a:prstClr val="black"/>
                </a:solidFill>
                <a:latin typeface="Arial" panose="020B0604020202020204" pitchFamily="34" charset="0"/>
              </a:rPr>
              <a:t>όταν </a:t>
            </a:r>
            <a:r>
              <a:rPr lang="en-US" altLang="el-GR" sz="1800" b="1">
                <a:solidFill>
                  <a:prstClr val="black"/>
                </a:solidFill>
                <a:latin typeface="Arial" panose="020B0604020202020204" pitchFamily="34" charset="0"/>
              </a:rPr>
              <a:t>μειώνεται</a:t>
            </a:r>
            <a:r>
              <a:rPr lang="el-GR" altLang="el-GR" sz="1800">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Το έργο του αερίου</a:t>
            </a:r>
            <a:r>
              <a:rPr lang="en-US" altLang="el-GR" sz="1800">
                <a:solidFill>
                  <a:prstClr val="black"/>
                </a:solidFill>
                <a:latin typeface="Arial" panose="020B0604020202020204" pitchFamily="34" charset="0"/>
              </a:rPr>
              <a:t> είναι </a:t>
            </a:r>
            <a:r>
              <a:rPr lang="en-US" altLang="el-GR" sz="1800" b="1">
                <a:solidFill>
                  <a:prstClr val="black"/>
                </a:solidFill>
                <a:latin typeface="Arial" panose="020B0604020202020204" pitchFamily="34" charset="0"/>
              </a:rPr>
              <a:t>θετικό</a:t>
            </a:r>
            <a:r>
              <a:rPr lang="en-US" altLang="el-GR" sz="1800">
                <a:solidFill>
                  <a:prstClr val="black"/>
                </a:solidFill>
                <a:latin typeface="Arial" panose="020B0604020202020204" pitchFamily="34" charset="0"/>
              </a:rPr>
              <a:t> όταν το αέριο </a:t>
            </a:r>
            <a:r>
              <a:rPr lang="en-US" altLang="el-GR" sz="1800" b="1">
                <a:solidFill>
                  <a:prstClr val="black"/>
                </a:solidFill>
                <a:latin typeface="Arial" panose="020B0604020202020204" pitchFamily="34" charset="0"/>
              </a:rPr>
              <a:t>εκτονώνεται</a:t>
            </a:r>
            <a:r>
              <a:rPr lang="en-US" altLang="el-GR" sz="1800">
                <a:solidFill>
                  <a:prstClr val="black"/>
                </a:solidFill>
                <a:latin typeface="Arial" panose="020B0604020202020204" pitchFamily="34" charset="0"/>
              </a:rPr>
              <a:t>  και </a:t>
            </a:r>
            <a:r>
              <a:rPr lang="en-US" altLang="el-GR" sz="1800" b="1">
                <a:solidFill>
                  <a:prstClr val="black"/>
                </a:solidFill>
                <a:latin typeface="Arial" panose="020B0604020202020204" pitchFamily="34" charset="0"/>
              </a:rPr>
              <a:t>αρνητικό</a:t>
            </a:r>
            <a:r>
              <a:rPr lang="en-US" altLang="el-GR" sz="1800">
                <a:solidFill>
                  <a:prstClr val="black"/>
                </a:solidFill>
                <a:latin typeface="Arial" panose="020B0604020202020204" pitchFamily="34" charset="0"/>
              </a:rPr>
              <a:t> όταν </a:t>
            </a:r>
            <a:r>
              <a:rPr lang="en-US" altLang="el-GR" sz="1800" b="1">
                <a:solidFill>
                  <a:prstClr val="black"/>
                </a:solidFill>
                <a:latin typeface="Arial" panose="020B0604020202020204" pitchFamily="34" charset="0"/>
              </a:rPr>
              <a:t>συμπιέζεται</a:t>
            </a:r>
            <a:r>
              <a:rPr lang="el-GR" altLang="el-GR" sz="1800">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heel(4)">
                                      <p:cBhvr>
                                        <p:cTn id="7" dur="20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30729">
                                            <p:txEl>
                                              <p:pRg st="0" end="0"/>
                                            </p:txEl>
                                          </p:spTgt>
                                        </p:tgtEl>
                                        <p:attrNameLst>
                                          <p:attrName>style.visibility</p:attrName>
                                        </p:attrNameLst>
                                      </p:cBhvr>
                                      <p:to>
                                        <p:strVal val="visible"/>
                                      </p:to>
                                    </p:set>
                                    <p:animEffect transition="in" filter="checkerboard(across)">
                                      <p:cBhvr>
                                        <p:cTn id="16" dur="500"/>
                                        <p:tgtEl>
                                          <p:spTgt spid="3072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0730"/>
                                        </p:tgtEl>
                                        <p:attrNameLst>
                                          <p:attrName>style.visibility</p:attrName>
                                        </p:attrNameLst>
                                      </p:cBhvr>
                                      <p:to>
                                        <p:strVal val="visible"/>
                                      </p:to>
                                    </p:set>
                                    <p:animEffect transition="in" filter="strips(downRight)">
                                      <p:cBhvr>
                                        <p:cTn id="21" dur="500"/>
                                        <p:tgtEl>
                                          <p:spTgt spid="307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0732"/>
                                        </p:tgtEl>
                                        <p:attrNameLst>
                                          <p:attrName>style.visibility</p:attrName>
                                        </p:attrNameLst>
                                      </p:cBhvr>
                                      <p:to>
                                        <p:strVal val="visible"/>
                                      </p:to>
                                    </p:set>
                                    <p:anim calcmode="lin" valueType="num">
                                      <p:cBhvr additive="base">
                                        <p:cTn id="26" dur="500" fill="hold"/>
                                        <p:tgtEl>
                                          <p:spTgt spid="30732"/>
                                        </p:tgtEl>
                                        <p:attrNameLst>
                                          <p:attrName>ppt_x</p:attrName>
                                        </p:attrNameLst>
                                      </p:cBhvr>
                                      <p:tavLst>
                                        <p:tav tm="0">
                                          <p:val>
                                            <p:strVal val="#ppt_x"/>
                                          </p:val>
                                        </p:tav>
                                        <p:tav tm="100000">
                                          <p:val>
                                            <p:strVal val="#ppt_x"/>
                                          </p:val>
                                        </p:tav>
                                      </p:tavLst>
                                    </p:anim>
                                    <p:anim calcmode="lin" valueType="num">
                                      <p:cBhvr additive="base">
                                        <p:cTn id="27"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7">
            <a:extLst>
              <a:ext uri="{FF2B5EF4-FFF2-40B4-BE49-F238E27FC236}">
                <a16:creationId xmlns:a16="http://schemas.microsoft.com/office/drawing/2014/main" id="{7CEC01EF-8787-4445-B089-E944F467B2F1}"/>
              </a:ext>
            </a:extLst>
          </p:cNvPr>
          <p:cNvGrpSpPr>
            <a:grpSpLocks/>
          </p:cNvGrpSpPr>
          <p:nvPr/>
        </p:nvGrpSpPr>
        <p:grpSpPr bwMode="auto">
          <a:xfrm>
            <a:off x="1774825" y="260351"/>
            <a:ext cx="7564438" cy="1247775"/>
            <a:chOff x="158" y="164"/>
            <a:chExt cx="4765" cy="786"/>
          </a:xfrm>
        </p:grpSpPr>
        <p:sp>
          <p:nvSpPr>
            <p:cNvPr id="24589" name="Rectangle 4">
              <a:extLst>
                <a:ext uri="{FF2B5EF4-FFF2-40B4-BE49-F238E27FC236}">
                  <a16:creationId xmlns:a16="http://schemas.microsoft.com/office/drawing/2014/main" id="{86BA43BA-4DF5-4C07-9F42-A3F7D88A920B}"/>
                </a:ext>
              </a:extLst>
            </p:cNvPr>
            <p:cNvSpPr>
              <a:spLocks noChangeArrowheads="1"/>
            </p:cNvSpPr>
            <p:nvPr/>
          </p:nvSpPr>
          <p:spPr bwMode="auto">
            <a:xfrm>
              <a:off x="158" y="164"/>
              <a:ext cx="44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lvl="1" algn="just" fontAlgn="base">
                <a:spcBef>
                  <a:spcPct val="0"/>
                </a:spcBef>
                <a:spcAft>
                  <a:spcPct val="0"/>
                </a:spcAft>
                <a:buNone/>
              </a:pPr>
              <a:r>
                <a:rPr lang="el-GR" altLang="el-GR" b="1">
                  <a:solidFill>
                    <a:srgbClr val="FF6600"/>
                  </a:solidFill>
                  <a:latin typeface="Arial" panose="020B0604020202020204" pitchFamily="34" charset="0"/>
                </a:rPr>
                <a:t>ΠΡΩΤΟΣ ΘΕΡΜΟΔΥΝΑΜΙΚΟΣ ΝΟΜΟΣ</a:t>
              </a:r>
            </a:p>
          </p:txBody>
        </p:sp>
        <p:sp>
          <p:nvSpPr>
            <p:cNvPr id="24590" name="Rectangle 5">
              <a:extLst>
                <a:ext uri="{FF2B5EF4-FFF2-40B4-BE49-F238E27FC236}">
                  <a16:creationId xmlns:a16="http://schemas.microsoft.com/office/drawing/2014/main" id="{164824E4-F194-4F50-B615-AFF4A2F67625}"/>
                </a:ext>
              </a:extLst>
            </p:cNvPr>
            <p:cNvSpPr>
              <a:spLocks noChangeArrowheads="1"/>
            </p:cNvSpPr>
            <p:nvPr/>
          </p:nvSpPr>
          <p:spPr bwMode="auto">
            <a:xfrm>
              <a:off x="476" y="508"/>
              <a:ext cx="44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2-9	</a:t>
              </a:r>
              <a:r>
                <a:rPr lang="en-US" altLang="el-GR" sz="2000" b="1">
                  <a:solidFill>
                    <a:srgbClr val="FF6600"/>
                  </a:solidFill>
                  <a:latin typeface="Arial" panose="020B0604020202020204" pitchFamily="34" charset="0"/>
                </a:rPr>
                <a:t>ΕΦΑΡΜΟΓΗ ΤΟΥ ΠΡΩΤΟΥ ΘΕΡΜΟΔΥΝΑΜΙΚΟΥ ΝΟΜΟΥ ΣΕ ΕΙΔΙΚΕΣ ΠΕΡΙΠΤΩΣΕΙΣ</a:t>
              </a:r>
              <a:r>
                <a:rPr lang="en-US" altLang="el-GR" sz="1800">
                  <a:solidFill>
                    <a:prstClr val="black"/>
                  </a:solidFill>
                  <a:latin typeface="Arial" panose="020B0604020202020204" pitchFamily="34" charset="0"/>
                </a:rPr>
                <a:t> </a:t>
              </a:r>
            </a:p>
          </p:txBody>
        </p:sp>
      </p:grpSp>
      <p:sp>
        <p:nvSpPr>
          <p:cNvPr id="24579" name="Rectangle 6">
            <a:extLst>
              <a:ext uri="{FF2B5EF4-FFF2-40B4-BE49-F238E27FC236}">
                <a16:creationId xmlns:a16="http://schemas.microsoft.com/office/drawing/2014/main" id="{6449DA85-3984-423A-A13F-E8E74449F546}"/>
              </a:ext>
            </a:extLst>
          </p:cNvPr>
          <p:cNvSpPr>
            <a:spLocks noChangeArrowheads="1"/>
          </p:cNvSpPr>
          <p:nvPr/>
        </p:nvSpPr>
        <p:spPr bwMode="auto">
          <a:xfrm>
            <a:off x="2495551" y="1557338"/>
            <a:ext cx="414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Α</a:t>
            </a:r>
            <a:r>
              <a:rPr lang="en-US" altLang="el-GR" sz="1800" b="1">
                <a:solidFill>
                  <a:prstClr val="black"/>
                </a:solidFill>
                <a:latin typeface="Arial" panose="020B0604020202020204" pitchFamily="34" charset="0"/>
              </a:rPr>
              <a:t>)   </a:t>
            </a:r>
            <a:r>
              <a:rPr lang="el-GR" altLang="el-GR" sz="1800" b="1">
                <a:solidFill>
                  <a:prstClr val="black"/>
                </a:solidFill>
                <a:latin typeface="Arial" panose="020B0604020202020204" pitchFamily="34" charset="0"/>
              </a:rPr>
              <a:t>Ισόθερμη αντιστρεπτή μεταβολή</a:t>
            </a:r>
          </a:p>
        </p:txBody>
      </p:sp>
      <p:sp>
        <p:nvSpPr>
          <p:cNvPr id="24580" name="Rectangle 9">
            <a:extLst>
              <a:ext uri="{FF2B5EF4-FFF2-40B4-BE49-F238E27FC236}">
                <a16:creationId xmlns:a16="http://schemas.microsoft.com/office/drawing/2014/main" id="{F5E55903-460B-4A68-AA7B-F6DEE88BD5EE}"/>
              </a:ext>
            </a:extLst>
          </p:cNvPr>
          <p:cNvSpPr>
            <a:spLocks noChangeArrowheads="1"/>
          </p:cNvSpPr>
          <p:nvPr/>
        </p:nvSpPr>
        <p:spPr bwMode="auto">
          <a:xfrm>
            <a:off x="1524001" y="2512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1752" name="Object 8">
            <a:extLst>
              <a:ext uri="{FF2B5EF4-FFF2-40B4-BE49-F238E27FC236}">
                <a16:creationId xmlns:a16="http://schemas.microsoft.com/office/drawing/2014/main" id="{B50CE449-4456-4CA0-878D-81119DDBCB72}"/>
              </a:ext>
            </a:extLst>
          </p:cNvPr>
          <p:cNvGraphicFramePr>
            <a:graphicFrameLocks noChangeAspect="1"/>
          </p:cNvGraphicFramePr>
          <p:nvPr/>
        </p:nvGraphicFramePr>
        <p:xfrm>
          <a:off x="2351088" y="2205039"/>
          <a:ext cx="2305050" cy="1908175"/>
        </p:xfrm>
        <a:graphic>
          <a:graphicData uri="http://schemas.openxmlformats.org/presentationml/2006/ole">
            <mc:AlternateContent xmlns:mc="http://schemas.openxmlformats.org/markup-compatibility/2006">
              <mc:Choice xmlns:v="urn:schemas-microsoft-com:vml" Requires="v">
                <p:oleObj spid="_x0000_s5122" r:id="rId3" imgW="914400" imgH="914400" progId="CorelDRAW.Graphic.6">
                  <p:embed/>
                </p:oleObj>
              </mc:Choice>
              <mc:Fallback>
                <p:oleObj r:id="rId3" imgW="914400" imgH="914400" progId="CorelDRAW.Graphic.6">
                  <p:embed/>
                  <p:pic>
                    <p:nvPicPr>
                      <p:cNvPr id="31752" name="Object 8">
                        <a:extLst>
                          <a:ext uri="{FF2B5EF4-FFF2-40B4-BE49-F238E27FC236}">
                            <a16:creationId xmlns:a16="http://schemas.microsoft.com/office/drawing/2014/main" id="{B50CE449-4456-4CA0-878D-81119DDBC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2205039"/>
                        <a:ext cx="23050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2" name="Rectangle 11">
            <a:extLst>
              <a:ext uri="{FF2B5EF4-FFF2-40B4-BE49-F238E27FC236}">
                <a16:creationId xmlns:a16="http://schemas.microsoft.com/office/drawing/2014/main" id="{2103E4AC-6DAC-43E0-8672-840C592EF4DF}"/>
              </a:ext>
            </a:extLst>
          </p:cNvPr>
          <p:cNvSpPr>
            <a:spLocks noChangeArrowheads="1"/>
          </p:cNvSpPr>
          <p:nvPr/>
        </p:nvSpPr>
        <p:spPr bwMode="auto">
          <a:xfrm>
            <a:off x="1524001" y="29743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1754" name="Object 10">
            <a:extLst>
              <a:ext uri="{FF2B5EF4-FFF2-40B4-BE49-F238E27FC236}">
                <a16:creationId xmlns:a16="http://schemas.microsoft.com/office/drawing/2014/main" id="{F1116EC8-1A2E-4283-8B03-31AA8A64325A}"/>
              </a:ext>
            </a:extLst>
          </p:cNvPr>
          <p:cNvGraphicFramePr>
            <a:graphicFrameLocks noChangeAspect="1"/>
          </p:cNvGraphicFramePr>
          <p:nvPr/>
        </p:nvGraphicFramePr>
        <p:xfrm>
          <a:off x="5519739" y="2205038"/>
          <a:ext cx="1800225" cy="838200"/>
        </p:xfrm>
        <a:graphic>
          <a:graphicData uri="http://schemas.openxmlformats.org/presentationml/2006/ole">
            <mc:AlternateContent xmlns:mc="http://schemas.openxmlformats.org/markup-compatibility/2006">
              <mc:Choice xmlns:v="urn:schemas-microsoft-com:vml" Requires="v">
                <p:oleObj spid="_x0000_s5123" name="Equation" r:id="rId5" imgW="965200" imgH="444500" progId="Equation.3">
                  <p:embed/>
                </p:oleObj>
              </mc:Choice>
              <mc:Fallback>
                <p:oleObj name="Equation" r:id="rId5" imgW="965200" imgH="444500" progId="Equation.3">
                  <p:embed/>
                  <p:pic>
                    <p:nvPicPr>
                      <p:cNvPr id="31754" name="Object 10">
                        <a:extLst>
                          <a:ext uri="{FF2B5EF4-FFF2-40B4-BE49-F238E27FC236}">
                            <a16:creationId xmlns:a16="http://schemas.microsoft.com/office/drawing/2014/main" id="{F1116EC8-1A2E-4283-8B03-31AA8A6432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9739" y="2205038"/>
                        <a:ext cx="1800225" cy="838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Rectangle 13">
            <a:extLst>
              <a:ext uri="{FF2B5EF4-FFF2-40B4-BE49-F238E27FC236}">
                <a16:creationId xmlns:a16="http://schemas.microsoft.com/office/drawing/2014/main" id="{9E0852D5-E9C1-4842-B72F-346632B16370}"/>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1756" name="Object 12">
            <a:extLst>
              <a:ext uri="{FF2B5EF4-FFF2-40B4-BE49-F238E27FC236}">
                <a16:creationId xmlns:a16="http://schemas.microsoft.com/office/drawing/2014/main" id="{5749DA0F-A0B3-45B2-8389-65C3C343CE61}"/>
              </a:ext>
            </a:extLst>
          </p:cNvPr>
          <p:cNvGraphicFramePr>
            <a:graphicFrameLocks noChangeAspect="1"/>
          </p:cNvGraphicFramePr>
          <p:nvPr/>
        </p:nvGraphicFramePr>
        <p:xfrm>
          <a:off x="6888164" y="3357564"/>
          <a:ext cx="1081087" cy="473075"/>
        </p:xfrm>
        <a:graphic>
          <a:graphicData uri="http://schemas.openxmlformats.org/presentationml/2006/ole">
            <mc:AlternateContent xmlns:mc="http://schemas.openxmlformats.org/markup-compatibility/2006">
              <mc:Choice xmlns:v="urn:schemas-microsoft-com:vml" Requires="v">
                <p:oleObj spid="_x0000_s5124" name="Equation" r:id="rId7" imgW="457002" imgH="203112" progId="Equation.3">
                  <p:embed/>
                </p:oleObj>
              </mc:Choice>
              <mc:Fallback>
                <p:oleObj name="Equation" r:id="rId7" imgW="457002" imgH="203112" progId="Equation.3">
                  <p:embed/>
                  <p:pic>
                    <p:nvPicPr>
                      <p:cNvPr id="31756" name="Object 12">
                        <a:extLst>
                          <a:ext uri="{FF2B5EF4-FFF2-40B4-BE49-F238E27FC236}">
                            <a16:creationId xmlns:a16="http://schemas.microsoft.com/office/drawing/2014/main" id="{5749DA0F-A0B3-45B2-8389-65C3C343CE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164" y="3357564"/>
                        <a:ext cx="1081087" cy="473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6" name="Rectangle 15">
            <a:extLst>
              <a:ext uri="{FF2B5EF4-FFF2-40B4-BE49-F238E27FC236}">
                <a16:creationId xmlns:a16="http://schemas.microsoft.com/office/drawing/2014/main" id="{4B97B51C-53BC-4B4F-A0E9-46F5560D1CAB}"/>
              </a:ext>
            </a:extLst>
          </p:cNvPr>
          <p:cNvSpPr>
            <a:spLocks noChangeArrowheads="1"/>
          </p:cNvSpPr>
          <p:nvPr/>
        </p:nvSpPr>
        <p:spPr bwMode="auto">
          <a:xfrm>
            <a:off x="1524001" y="29743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1758" name="Object 14">
            <a:extLst>
              <a:ext uri="{FF2B5EF4-FFF2-40B4-BE49-F238E27FC236}">
                <a16:creationId xmlns:a16="http://schemas.microsoft.com/office/drawing/2014/main" id="{8B6C009C-EE91-45A0-AC0D-1AC1A946BED8}"/>
              </a:ext>
            </a:extLst>
          </p:cNvPr>
          <p:cNvGraphicFramePr>
            <a:graphicFrameLocks noChangeAspect="1"/>
          </p:cNvGraphicFramePr>
          <p:nvPr/>
        </p:nvGraphicFramePr>
        <p:xfrm>
          <a:off x="7967664" y="2276475"/>
          <a:ext cx="1584325" cy="768350"/>
        </p:xfrm>
        <a:graphic>
          <a:graphicData uri="http://schemas.openxmlformats.org/presentationml/2006/ole">
            <mc:AlternateContent xmlns:mc="http://schemas.openxmlformats.org/markup-compatibility/2006">
              <mc:Choice xmlns:v="urn:schemas-microsoft-com:vml" Requires="v">
                <p:oleObj spid="_x0000_s5125" name="Equation" r:id="rId9" imgW="926698" imgH="444307" progId="Equation.3">
                  <p:embed/>
                </p:oleObj>
              </mc:Choice>
              <mc:Fallback>
                <p:oleObj name="Equation" r:id="rId9" imgW="926698" imgH="444307" progId="Equation.3">
                  <p:embed/>
                  <p:pic>
                    <p:nvPicPr>
                      <p:cNvPr id="31758" name="Object 14">
                        <a:extLst>
                          <a:ext uri="{FF2B5EF4-FFF2-40B4-BE49-F238E27FC236}">
                            <a16:creationId xmlns:a16="http://schemas.microsoft.com/office/drawing/2014/main" id="{8B6C009C-EE91-45A0-AC0D-1AC1A946BED8}"/>
                          </a:ext>
                        </a:extLst>
                      </p:cNvPr>
                      <p:cNvPicPr>
                        <a:picLocks noChangeAspect="1" noChangeArrowheads="1"/>
                      </p:cNvPicPr>
                      <p:nvPr/>
                    </p:nvPicPr>
                    <p:blipFill>
                      <a:blip r:embed="rId10">
                        <a:lum bright="-12000"/>
                        <a:extLst>
                          <a:ext uri="{28A0092B-C50C-407E-A947-70E740481C1C}">
                            <a14:useLocalDpi xmlns:a14="http://schemas.microsoft.com/office/drawing/2010/main" val="0"/>
                          </a:ext>
                        </a:extLst>
                      </a:blip>
                      <a:srcRect/>
                      <a:stretch>
                        <a:fillRect/>
                      </a:stretch>
                    </p:blipFill>
                    <p:spPr bwMode="auto">
                      <a:xfrm>
                        <a:off x="7967664" y="2276475"/>
                        <a:ext cx="1584325" cy="7683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0" name="Rectangle 16">
            <a:extLst>
              <a:ext uri="{FF2B5EF4-FFF2-40B4-BE49-F238E27FC236}">
                <a16:creationId xmlns:a16="http://schemas.microsoft.com/office/drawing/2014/main" id="{037FBF22-9AE6-48AC-A4AF-385469AF3348}"/>
              </a:ext>
            </a:extLst>
          </p:cNvPr>
          <p:cNvSpPr>
            <a:spLocks noChangeArrowheads="1"/>
          </p:cNvSpPr>
          <p:nvPr/>
        </p:nvSpPr>
        <p:spPr bwMode="auto">
          <a:xfrm>
            <a:off x="2279650" y="4797425"/>
            <a:ext cx="7583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Στην ισόθερμη εκτόνωση όλο το ποσό θερμότητας που απορροφά το αέριο μετατρέπεται σε μηχανικό έργο</a:t>
            </a:r>
            <a:r>
              <a:rPr lang="el-GR" altLang="el-GR" sz="1800">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strips(downRight)">
                                      <p:cBhvr>
                                        <p:cTn id="7" dur="500"/>
                                        <p:tgtEl>
                                          <p:spTgt spid="31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checkerboard(across)">
                                      <p:cBhvr>
                                        <p:cTn id="12" dur="500"/>
                                        <p:tgtEl>
                                          <p:spTgt spid="317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1758"/>
                                        </p:tgtEl>
                                        <p:attrNameLst>
                                          <p:attrName>style.visibility</p:attrName>
                                        </p:attrNameLst>
                                      </p:cBhvr>
                                      <p:to>
                                        <p:strVal val="visible"/>
                                      </p:to>
                                    </p:set>
                                    <p:animEffect transition="in" filter="checkerboard(across)">
                                      <p:cBhvr>
                                        <p:cTn id="17" dur="500"/>
                                        <p:tgtEl>
                                          <p:spTgt spid="31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1756"/>
                                        </p:tgtEl>
                                        <p:attrNameLst>
                                          <p:attrName>style.visibility</p:attrName>
                                        </p:attrNameLst>
                                      </p:cBhvr>
                                      <p:to>
                                        <p:strVal val="visible"/>
                                      </p:to>
                                    </p:set>
                                    <p:animEffect transition="in" filter="checkerboard(across)">
                                      <p:cBhvr>
                                        <p:cTn id="22" dur="500"/>
                                        <p:tgtEl>
                                          <p:spTgt spid="31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760"/>
                                        </p:tgtEl>
                                        <p:attrNameLst>
                                          <p:attrName>style.visibility</p:attrName>
                                        </p:attrNameLst>
                                      </p:cBhvr>
                                      <p:to>
                                        <p:strVal val="visible"/>
                                      </p:to>
                                    </p:set>
                                    <p:anim calcmode="lin" valueType="num">
                                      <p:cBhvr additive="base">
                                        <p:cTn id="27" dur="500" fill="hold"/>
                                        <p:tgtEl>
                                          <p:spTgt spid="31760"/>
                                        </p:tgtEl>
                                        <p:attrNameLst>
                                          <p:attrName>ppt_x</p:attrName>
                                        </p:attrNameLst>
                                      </p:cBhvr>
                                      <p:tavLst>
                                        <p:tav tm="0">
                                          <p:val>
                                            <p:strVal val="#ppt_x"/>
                                          </p:val>
                                        </p:tav>
                                        <p:tav tm="100000">
                                          <p:val>
                                            <p:strVal val="#ppt_x"/>
                                          </p:val>
                                        </p:tav>
                                      </p:tavLst>
                                    </p:anim>
                                    <p:anim calcmode="lin" valueType="num">
                                      <p:cBhvr additive="base">
                                        <p:cTn id="28" dur="500" fill="hold"/>
                                        <p:tgtEl>
                                          <p:spTgt spid="317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58">
            <a:extLst>
              <a:ext uri="{FF2B5EF4-FFF2-40B4-BE49-F238E27FC236}">
                <a16:creationId xmlns:a16="http://schemas.microsoft.com/office/drawing/2014/main" id="{D5F225F5-3EC4-4BED-8EC4-25997A478AC4}"/>
              </a:ext>
            </a:extLst>
          </p:cNvPr>
          <p:cNvSpPr txBox="1">
            <a:spLocks noChangeArrowheads="1"/>
          </p:cNvSpPr>
          <p:nvPr/>
        </p:nvSpPr>
        <p:spPr bwMode="auto">
          <a:xfrm>
            <a:off x="2424113" y="0"/>
            <a:ext cx="741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l-GR" altLang="el-GR" b="1" i="1" u="sng">
                <a:solidFill>
                  <a:srgbClr val="4F81BD"/>
                </a:solidFill>
                <a:latin typeface="Arial" panose="020B0604020202020204" pitchFamily="34" charset="0"/>
              </a:rPr>
              <a:t>Προαπαιτούμενες Γνώσεις</a:t>
            </a:r>
            <a:r>
              <a:rPr lang="el-GR" altLang="el-GR" sz="2400">
                <a:solidFill>
                  <a:srgbClr val="4F81BD"/>
                </a:solidFill>
                <a:latin typeface="Arial" panose="020B0604020202020204" pitchFamily="34" charset="0"/>
              </a:rPr>
              <a:t> </a:t>
            </a:r>
            <a:endParaRPr lang="en-US" altLang="el-GR" sz="2400">
              <a:solidFill>
                <a:srgbClr val="4F81BD"/>
              </a:solidFill>
              <a:latin typeface="Arial" panose="020B0604020202020204" pitchFamily="34" charset="0"/>
            </a:endParaRPr>
          </a:p>
        </p:txBody>
      </p:sp>
      <p:pic>
        <p:nvPicPr>
          <p:cNvPr id="41986" name="Picture 2">
            <a:extLst>
              <a:ext uri="{FF2B5EF4-FFF2-40B4-BE49-F238E27FC236}">
                <a16:creationId xmlns:a16="http://schemas.microsoft.com/office/drawing/2014/main" id="{95A3D0FE-49B1-409A-861F-BD1E87DFD1F5}"/>
              </a:ext>
            </a:extLst>
          </p:cNvPr>
          <p:cNvPicPr>
            <a:picLocks noChangeAspect="1" noChangeArrowheads="1"/>
          </p:cNvPicPr>
          <p:nvPr/>
        </p:nvPicPr>
        <p:blipFill>
          <a:blip r:embed="rId2">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4583114" y="836614"/>
            <a:ext cx="3038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CB0BE8BC-7CB3-409A-AE2D-B7ADA9C0F8C7}"/>
              </a:ext>
            </a:extLst>
          </p:cNvPr>
          <p:cNvPicPr>
            <a:picLocks noChangeAspect="1" noChangeArrowheads="1"/>
          </p:cNvPicPr>
          <p:nvPr/>
        </p:nvPicPr>
        <p:blipFill>
          <a:blip r:embed="rId3">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2063751" y="1844675"/>
            <a:ext cx="500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a:extLst>
              <a:ext uri="{FF2B5EF4-FFF2-40B4-BE49-F238E27FC236}">
                <a16:creationId xmlns:a16="http://schemas.microsoft.com/office/drawing/2014/main" id="{AB4DC713-A42C-4C54-B965-4FFA7C6F0EF4}"/>
              </a:ext>
            </a:extLst>
          </p:cNvPr>
          <p:cNvPicPr>
            <a:picLocks noChangeAspect="1" noChangeArrowheads="1"/>
          </p:cNvPicPr>
          <p:nvPr/>
        </p:nvPicPr>
        <p:blipFill>
          <a:blip r:embed="rId4">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1847851" y="2420939"/>
            <a:ext cx="8448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a:extLst>
              <a:ext uri="{FF2B5EF4-FFF2-40B4-BE49-F238E27FC236}">
                <a16:creationId xmlns:a16="http://schemas.microsoft.com/office/drawing/2014/main" id="{7BDFA6D0-4718-4504-85A4-FAB26A70F16B}"/>
              </a:ext>
            </a:extLst>
          </p:cNvPr>
          <p:cNvPicPr>
            <a:picLocks noChangeAspect="1" noChangeArrowheads="1"/>
          </p:cNvPicPr>
          <p:nvPr/>
        </p:nvPicPr>
        <p:blipFill>
          <a:blip r:embed="rId5">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3792539" y="4005263"/>
            <a:ext cx="46005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a:extLst>
              <a:ext uri="{FF2B5EF4-FFF2-40B4-BE49-F238E27FC236}">
                <a16:creationId xmlns:a16="http://schemas.microsoft.com/office/drawing/2014/main" id="{2B96D6D8-6F64-4E82-9D47-58264623E8D0}"/>
              </a:ext>
            </a:extLst>
          </p:cNvPr>
          <p:cNvPicPr>
            <a:picLocks noChangeAspect="1" noChangeArrowheads="1"/>
          </p:cNvPicPr>
          <p:nvPr/>
        </p:nvPicPr>
        <p:blipFill>
          <a:blip r:embed="rId6">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2063750" y="5157789"/>
            <a:ext cx="5219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a:extLst>
              <a:ext uri="{FF2B5EF4-FFF2-40B4-BE49-F238E27FC236}">
                <a16:creationId xmlns:a16="http://schemas.microsoft.com/office/drawing/2014/main" id="{242AE6B7-B0F7-42A4-AFBB-55629F965050}"/>
              </a:ext>
            </a:extLst>
          </p:cNvPr>
          <p:cNvPicPr>
            <a:picLocks noChangeAspect="1" noChangeArrowheads="1"/>
          </p:cNvPicPr>
          <p:nvPr/>
        </p:nvPicPr>
        <p:blipFill>
          <a:blip r:embed="rId7">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4008439" y="5805488"/>
            <a:ext cx="4391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animEffect transition="in" filter="wipe(left)">
                                      <p:cBhvr>
                                        <p:cTn id="11" dur="500"/>
                                        <p:tgtEl>
                                          <p:spTgt spid="419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198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198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1990"/>
                                        </p:tgtEl>
                                        <p:attrNameLst>
                                          <p:attrName>style.visibility</p:attrName>
                                        </p:attrNameLst>
                                      </p:cBhvr>
                                      <p:to>
                                        <p:strVal val="visible"/>
                                      </p:to>
                                    </p:set>
                                    <p:animEffect transition="in" filter="wipe(left)">
                                      <p:cBhvr>
                                        <p:cTn id="24" dur="500"/>
                                        <p:tgtEl>
                                          <p:spTgt spid="4199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58">
            <a:extLst>
              <a:ext uri="{FF2B5EF4-FFF2-40B4-BE49-F238E27FC236}">
                <a16:creationId xmlns:a16="http://schemas.microsoft.com/office/drawing/2014/main" id="{C7A73CF5-992A-47AA-9441-6FC04C88E26A}"/>
              </a:ext>
            </a:extLst>
          </p:cNvPr>
          <p:cNvSpPr txBox="1">
            <a:spLocks noChangeArrowheads="1"/>
          </p:cNvSpPr>
          <p:nvPr/>
        </p:nvSpPr>
        <p:spPr bwMode="auto">
          <a:xfrm>
            <a:off x="2424113" y="0"/>
            <a:ext cx="741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l-GR" altLang="el-GR" b="1" i="1" u="sng">
                <a:solidFill>
                  <a:srgbClr val="4F81BD"/>
                </a:solidFill>
                <a:latin typeface="Arial" panose="020B0604020202020204" pitchFamily="34" charset="0"/>
              </a:rPr>
              <a:t>Προαπαιτούμενες Γνώσεις</a:t>
            </a:r>
            <a:r>
              <a:rPr lang="el-GR" altLang="el-GR" sz="2400">
                <a:solidFill>
                  <a:srgbClr val="4F81BD"/>
                </a:solidFill>
                <a:latin typeface="Arial" panose="020B0604020202020204" pitchFamily="34" charset="0"/>
              </a:rPr>
              <a:t> </a:t>
            </a:r>
            <a:endParaRPr lang="en-US" altLang="el-GR" sz="2400">
              <a:solidFill>
                <a:srgbClr val="4F81BD"/>
              </a:solidFill>
              <a:latin typeface="Arial" panose="020B0604020202020204" pitchFamily="34" charset="0"/>
            </a:endParaRPr>
          </a:p>
        </p:txBody>
      </p:sp>
      <p:pic>
        <p:nvPicPr>
          <p:cNvPr id="43010" name="Picture 2">
            <a:extLst>
              <a:ext uri="{FF2B5EF4-FFF2-40B4-BE49-F238E27FC236}">
                <a16:creationId xmlns:a16="http://schemas.microsoft.com/office/drawing/2014/main" id="{3883087D-6319-4100-B205-17279C98619E}"/>
              </a:ext>
            </a:extLst>
          </p:cNvPr>
          <p:cNvPicPr>
            <a:picLocks noChangeAspect="1" noChangeArrowheads="1"/>
          </p:cNvPicPr>
          <p:nvPr/>
        </p:nvPicPr>
        <p:blipFill>
          <a:blip r:embed="rId2">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1524000" y="908050"/>
            <a:ext cx="91773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a:extLst>
              <a:ext uri="{FF2B5EF4-FFF2-40B4-BE49-F238E27FC236}">
                <a16:creationId xmlns:a16="http://schemas.microsoft.com/office/drawing/2014/main" id="{031759B9-43C8-4B2B-B2EB-623EC131E7FD}"/>
              </a:ext>
            </a:extLst>
          </p:cNvPr>
          <p:cNvPicPr>
            <a:picLocks noChangeAspect="1" noChangeArrowheads="1"/>
          </p:cNvPicPr>
          <p:nvPr/>
        </p:nvPicPr>
        <p:blipFill>
          <a:blip r:embed="rId3">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4224338" y="3789364"/>
            <a:ext cx="39878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a:extLst>
              <a:ext uri="{FF2B5EF4-FFF2-40B4-BE49-F238E27FC236}">
                <a16:creationId xmlns:a16="http://schemas.microsoft.com/office/drawing/2014/main" id="{D830450C-90C3-424D-9345-BA30CC49E9A6}"/>
              </a:ext>
            </a:extLst>
          </p:cNvPr>
          <p:cNvPicPr>
            <a:picLocks noChangeAspect="1" noChangeArrowheads="1"/>
          </p:cNvPicPr>
          <p:nvPr/>
        </p:nvPicPr>
        <p:blipFill>
          <a:blip r:embed="rId4">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4114801" y="5084763"/>
            <a:ext cx="43037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4">
            <a:extLst>
              <a:ext uri="{FF2B5EF4-FFF2-40B4-BE49-F238E27FC236}">
                <a16:creationId xmlns:a16="http://schemas.microsoft.com/office/drawing/2014/main" id="{6222CBE7-1DFD-4C98-B8E5-DC9394C13353}"/>
              </a:ext>
            </a:extLst>
          </p:cNvPr>
          <p:cNvGrpSpPr>
            <a:grpSpLocks/>
          </p:cNvGrpSpPr>
          <p:nvPr/>
        </p:nvGrpSpPr>
        <p:grpSpPr bwMode="auto">
          <a:xfrm>
            <a:off x="1774825" y="260351"/>
            <a:ext cx="7564438" cy="1247775"/>
            <a:chOff x="158" y="164"/>
            <a:chExt cx="4765" cy="786"/>
          </a:xfrm>
        </p:grpSpPr>
        <p:sp>
          <p:nvSpPr>
            <p:cNvPr id="27657" name="Rectangle 5">
              <a:extLst>
                <a:ext uri="{FF2B5EF4-FFF2-40B4-BE49-F238E27FC236}">
                  <a16:creationId xmlns:a16="http://schemas.microsoft.com/office/drawing/2014/main" id="{7116C316-B62C-47AF-8593-A11BE231FB6F}"/>
                </a:ext>
              </a:extLst>
            </p:cNvPr>
            <p:cNvSpPr>
              <a:spLocks noChangeArrowheads="1"/>
            </p:cNvSpPr>
            <p:nvPr/>
          </p:nvSpPr>
          <p:spPr bwMode="auto">
            <a:xfrm>
              <a:off x="158" y="164"/>
              <a:ext cx="44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lvl="1" algn="just" fontAlgn="base">
                <a:spcBef>
                  <a:spcPct val="0"/>
                </a:spcBef>
                <a:spcAft>
                  <a:spcPct val="0"/>
                </a:spcAft>
                <a:buNone/>
              </a:pPr>
              <a:r>
                <a:rPr lang="el-GR" altLang="el-GR" b="1">
                  <a:solidFill>
                    <a:srgbClr val="FF6600"/>
                  </a:solidFill>
                  <a:latin typeface="Arial" panose="020B0604020202020204" pitchFamily="34" charset="0"/>
                </a:rPr>
                <a:t>ΠΡΩΤΟΣ ΘΕΡΜΟΔΥΝΑΜΙΚΟΣ ΝΟΜΟΣ</a:t>
              </a:r>
            </a:p>
          </p:txBody>
        </p:sp>
        <p:sp>
          <p:nvSpPr>
            <p:cNvPr id="27658" name="Rectangle 6">
              <a:extLst>
                <a:ext uri="{FF2B5EF4-FFF2-40B4-BE49-F238E27FC236}">
                  <a16:creationId xmlns:a16="http://schemas.microsoft.com/office/drawing/2014/main" id="{64B8F228-A9DB-42C5-B580-0A69299B882F}"/>
                </a:ext>
              </a:extLst>
            </p:cNvPr>
            <p:cNvSpPr>
              <a:spLocks noChangeArrowheads="1"/>
            </p:cNvSpPr>
            <p:nvPr/>
          </p:nvSpPr>
          <p:spPr bwMode="auto">
            <a:xfrm>
              <a:off x="476" y="508"/>
              <a:ext cx="44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2-9	</a:t>
              </a:r>
              <a:r>
                <a:rPr lang="en-US" altLang="el-GR" sz="2000" b="1">
                  <a:solidFill>
                    <a:srgbClr val="FF6600"/>
                  </a:solidFill>
                  <a:latin typeface="Arial" panose="020B0604020202020204" pitchFamily="34" charset="0"/>
                </a:rPr>
                <a:t>ΕΦΑΡΜΟΓΗ ΤΟΥ ΠΡΩΤΟΥ ΘΕΡΜΟΔΥΝΑΜΙΚΟΥ ΝΟΜΟΥ ΣΕ ΕΙΔΙΚΕΣ ΠΕΡΙΠΤΩΣΕΙΣ</a:t>
              </a:r>
              <a:r>
                <a:rPr lang="en-US" altLang="el-GR" sz="1800">
                  <a:solidFill>
                    <a:prstClr val="black"/>
                  </a:solidFill>
                  <a:latin typeface="Arial" panose="020B0604020202020204" pitchFamily="34" charset="0"/>
                </a:rPr>
                <a:t> </a:t>
              </a:r>
            </a:p>
          </p:txBody>
        </p:sp>
      </p:grpSp>
      <p:sp>
        <p:nvSpPr>
          <p:cNvPr id="27651" name="Rectangle 7">
            <a:extLst>
              <a:ext uri="{FF2B5EF4-FFF2-40B4-BE49-F238E27FC236}">
                <a16:creationId xmlns:a16="http://schemas.microsoft.com/office/drawing/2014/main" id="{3B2566F5-FD87-4895-A4D1-3E2872ED87C0}"/>
              </a:ext>
            </a:extLst>
          </p:cNvPr>
          <p:cNvSpPr>
            <a:spLocks noChangeArrowheads="1"/>
          </p:cNvSpPr>
          <p:nvPr/>
        </p:nvSpPr>
        <p:spPr bwMode="auto">
          <a:xfrm>
            <a:off x="2351089" y="1628776"/>
            <a:ext cx="4103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Β)   Ισόχωρη αντιστρεπτή μεταβολή</a:t>
            </a:r>
          </a:p>
        </p:txBody>
      </p:sp>
      <p:sp>
        <p:nvSpPr>
          <p:cNvPr id="27652" name="Rectangle 9">
            <a:extLst>
              <a:ext uri="{FF2B5EF4-FFF2-40B4-BE49-F238E27FC236}">
                <a16:creationId xmlns:a16="http://schemas.microsoft.com/office/drawing/2014/main" id="{A7CE6371-1D8A-4625-823F-D9642F705824}"/>
              </a:ext>
            </a:extLst>
          </p:cNvPr>
          <p:cNvSpPr>
            <a:spLocks noChangeArrowheads="1"/>
          </p:cNvSpPr>
          <p:nvPr/>
        </p:nvSpPr>
        <p:spPr bwMode="auto">
          <a:xfrm>
            <a:off x="1524001" y="25218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2776" name="Object 8">
            <a:extLst>
              <a:ext uri="{FF2B5EF4-FFF2-40B4-BE49-F238E27FC236}">
                <a16:creationId xmlns:a16="http://schemas.microsoft.com/office/drawing/2014/main" id="{F7666C42-3E5D-4A45-815D-3D5E216A6E3E}"/>
              </a:ext>
            </a:extLst>
          </p:cNvPr>
          <p:cNvGraphicFramePr>
            <a:graphicFrameLocks noChangeAspect="1"/>
          </p:cNvGraphicFramePr>
          <p:nvPr/>
        </p:nvGraphicFramePr>
        <p:xfrm>
          <a:off x="2495550" y="2349501"/>
          <a:ext cx="2160588" cy="1763713"/>
        </p:xfrm>
        <a:graphic>
          <a:graphicData uri="http://schemas.openxmlformats.org/presentationml/2006/ole">
            <mc:AlternateContent xmlns:mc="http://schemas.openxmlformats.org/markup-compatibility/2006">
              <mc:Choice xmlns:v="urn:schemas-microsoft-com:vml" Requires="v">
                <p:oleObj spid="_x0000_s6146" r:id="rId3" imgW="914400" imgH="914400" progId="CorelDRAW.Graphic.6">
                  <p:embed/>
                </p:oleObj>
              </mc:Choice>
              <mc:Fallback>
                <p:oleObj r:id="rId3" imgW="914400" imgH="914400" progId="CorelDRAW.Graphic.6">
                  <p:embed/>
                  <p:pic>
                    <p:nvPicPr>
                      <p:cNvPr id="32776" name="Object 8">
                        <a:extLst>
                          <a:ext uri="{FF2B5EF4-FFF2-40B4-BE49-F238E27FC236}">
                            <a16:creationId xmlns:a16="http://schemas.microsoft.com/office/drawing/2014/main" id="{F7666C42-3E5D-4A45-815D-3D5E216A6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349501"/>
                        <a:ext cx="21605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11">
            <a:extLst>
              <a:ext uri="{FF2B5EF4-FFF2-40B4-BE49-F238E27FC236}">
                <a16:creationId xmlns:a16="http://schemas.microsoft.com/office/drawing/2014/main" id="{5D10B524-9947-4826-82FF-81997FAD4488}"/>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2778" name="Object 10">
            <a:extLst>
              <a:ext uri="{FF2B5EF4-FFF2-40B4-BE49-F238E27FC236}">
                <a16:creationId xmlns:a16="http://schemas.microsoft.com/office/drawing/2014/main" id="{50F69021-A039-44D2-9075-9C0D6A508A50}"/>
              </a:ext>
            </a:extLst>
          </p:cNvPr>
          <p:cNvGraphicFramePr>
            <a:graphicFrameLocks noChangeAspect="1"/>
          </p:cNvGraphicFramePr>
          <p:nvPr/>
        </p:nvGraphicFramePr>
        <p:xfrm>
          <a:off x="5951539" y="2708276"/>
          <a:ext cx="1368425" cy="504825"/>
        </p:xfrm>
        <a:graphic>
          <a:graphicData uri="http://schemas.openxmlformats.org/presentationml/2006/ole">
            <mc:AlternateContent xmlns:mc="http://schemas.openxmlformats.org/markup-compatibility/2006">
              <mc:Choice xmlns:v="urn:schemas-microsoft-com:vml" Requires="v">
                <p:oleObj spid="_x0000_s6147" name="Equation" r:id="rId5" imgW="545626" imgH="203024" progId="Equation.3">
                  <p:embed/>
                </p:oleObj>
              </mc:Choice>
              <mc:Fallback>
                <p:oleObj name="Equation" r:id="rId5" imgW="545626" imgH="203024" progId="Equation.3">
                  <p:embed/>
                  <p:pic>
                    <p:nvPicPr>
                      <p:cNvPr id="32778" name="Object 10">
                        <a:extLst>
                          <a:ext uri="{FF2B5EF4-FFF2-40B4-BE49-F238E27FC236}">
                            <a16:creationId xmlns:a16="http://schemas.microsoft.com/office/drawing/2014/main" id="{50F69021-A039-44D2-9075-9C0D6A508A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539" y="2708276"/>
                        <a:ext cx="1368425" cy="5048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0" name="Rectangle 12">
            <a:extLst>
              <a:ext uri="{FF2B5EF4-FFF2-40B4-BE49-F238E27FC236}">
                <a16:creationId xmlns:a16="http://schemas.microsoft.com/office/drawing/2014/main" id="{A90CA640-E4D2-4703-94F4-CC7E7505A53F}"/>
              </a:ext>
            </a:extLst>
          </p:cNvPr>
          <p:cNvSpPr>
            <a:spLocks noChangeArrowheads="1"/>
          </p:cNvSpPr>
          <p:nvPr/>
        </p:nvSpPr>
        <p:spPr bwMode="auto">
          <a:xfrm>
            <a:off x="2135188" y="4508500"/>
            <a:ext cx="741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Στην ισόχωρη θέρμανση όλο το ποσό θερμότητας που απορρόφησε το αέριο χρησιμοποιήθηκε για την αύξηση της εσωτερικής του ενέργειας</a:t>
            </a:r>
            <a:r>
              <a:rPr lang="el-GR" altLang="el-GR" sz="1800" b="1">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strips(downRight)">
                                      <p:cBhvr>
                                        <p:cTn id="7" dur="500"/>
                                        <p:tgtEl>
                                          <p:spTgt spid="327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checkerboard(across)">
                                      <p:cBhvr>
                                        <p:cTn id="12" dur="500"/>
                                        <p:tgtEl>
                                          <p:spTgt spid="327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80"/>
                                        </p:tgtEl>
                                        <p:attrNameLst>
                                          <p:attrName>style.visibility</p:attrName>
                                        </p:attrNameLst>
                                      </p:cBhvr>
                                      <p:to>
                                        <p:strVal val="visible"/>
                                      </p:to>
                                    </p:set>
                                    <p:anim calcmode="lin" valueType="num">
                                      <p:cBhvr additive="base">
                                        <p:cTn id="17" dur="500" fill="hold"/>
                                        <p:tgtEl>
                                          <p:spTgt spid="32780"/>
                                        </p:tgtEl>
                                        <p:attrNameLst>
                                          <p:attrName>ppt_x</p:attrName>
                                        </p:attrNameLst>
                                      </p:cBhvr>
                                      <p:tavLst>
                                        <p:tav tm="0">
                                          <p:val>
                                            <p:strVal val="#ppt_x"/>
                                          </p:val>
                                        </p:tav>
                                        <p:tav tm="100000">
                                          <p:val>
                                            <p:strVal val="#ppt_x"/>
                                          </p:val>
                                        </p:tav>
                                      </p:tavLst>
                                    </p:anim>
                                    <p:anim calcmode="lin" valueType="num">
                                      <p:cBhvr additive="base">
                                        <p:cTn id="18"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4">
            <a:extLst>
              <a:ext uri="{FF2B5EF4-FFF2-40B4-BE49-F238E27FC236}">
                <a16:creationId xmlns:a16="http://schemas.microsoft.com/office/drawing/2014/main" id="{C31586DB-D827-4F59-ADFD-EA14F37ECA47}"/>
              </a:ext>
            </a:extLst>
          </p:cNvPr>
          <p:cNvGrpSpPr>
            <a:grpSpLocks/>
          </p:cNvGrpSpPr>
          <p:nvPr/>
        </p:nvGrpSpPr>
        <p:grpSpPr bwMode="auto">
          <a:xfrm>
            <a:off x="1774825" y="260351"/>
            <a:ext cx="7564438" cy="1247775"/>
            <a:chOff x="158" y="164"/>
            <a:chExt cx="4765" cy="786"/>
          </a:xfrm>
        </p:grpSpPr>
        <p:sp>
          <p:nvSpPr>
            <p:cNvPr id="28685" name="Rectangle 5">
              <a:extLst>
                <a:ext uri="{FF2B5EF4-FFF2-40B4-BE49-F238E27FC236}">
                  <a16:creationId xmlns:a16="http://schemas.microsoft.com/office/drawing/2014/main" id="{9291276A-7A51-438C-8FD1-920EB4541DFB}"/>
                </a:ext>
              </a:extLst>
            </p:cNvPr>
            <p:cNvSpPr>
              <a:spLocks noChangeArrowheads="1"/>
            </p:cNvSpPr>
            <p:nvPr/>
          </p:nvSpPr>
          <p:spPr bwMode="auto">
            <a:xfrm>
              <a:off x="158" y="164"/>
              <a:ext cx="44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lvl="1" algn="just" fontAlgn="base">
                <a:spcBef>
                  <a:spcPct val="0"/>
                </a:spcBef>
                <a:spcAft>
                  <a:spcPct val="0"/>
                </a:spcAft>
                <a:buNone/>
              </a:pPr>
              <a:r>
                <a:rPr lang="el-GR" altLang="el-GR" b="1">
                  <a:solidFill>
                    <a:srgbClr val="FF6600"/>
                  </a:solidFill>
                  <a:latin typeface="Arial" panose="020B0604020202020204" pitchFamily="34" charset="0"/>
                </a:rPr>
                <a:t>ΠΡΩΤΟΣ ΘΕΡΜΟΔΥΝΑΜΙΚΟΣ ΝΟΜΟΣ</a:t>
              </a:r>
            </a:p>
          </p:txBody>
        </p:sp>
        <p:sp>
          <p:nvSpPr>
            <p:cNvPr id="28686" name="Rectangle 6">
              <a:extLst>
                <a:ext uri="{FF2B5EF4-FFF2-40B4-BE49-F238E27FC236}">
                  <a16:creationId xmlns:a16="http://schemas.microsoft.com/office/drawing/2014/main" id="{17F5A912-F13B-4CB1-B421-67C3DE21C7F2}"/>
                </a:ext>
              </a:extLst>
            </p:cNvPr>
            <p:cNvSpPr>
              <a:spLocks noChangeArrowheads="1"/>
            </p:cNvSpPr>
            <p:nvPr/>
          </p:nvSpPr>
          <p:spPr bwMode="auto">
            <a:xfrm>
              <a:off x="476" y="508"/>
              <a:ext cx="44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2-9	</a:t>
              </a:r>
              <a:r>
                <a:rPr lang="en-US" altLang="el-GR" sz="2000" b="1">
                  <a:solidFill>
                    <a:srgbClr val="FF6600"/>
                  </a:solidFill>
                  <a:latin typeface="Arial" panose="020B0604020202020204" pitchFamily="34" charset="0"/>
                </a:rPr>
                <a:t>ΕΦΑΡΜΟΓΗ ΤΟΥ ΠΡΩΤΟΥ ΘΕΡΜΟΔΥΝΑΜΙΚΟΥ ΝΟΜΟΥ ΣΕ ΕΙΔΙΚΕΣ ΠΕΡΙΠΤΩΣΕΙΣ</a:t>
              </a:r>
              <a:r>
                <a:rPr lang="en-US" altLang="el-GR" sz="1800">
                  <a:solidFill>
                    <a:prstClr val="black"/>
                  </a:solidFill>
                  <a:latin typeface="Arial" panose="020B0604020202020204" pitchFamily="34" charset="0"/>
                </a:rPr>
                <a:t> </a:t>
              </a:r>
            </a:p>
          </p:txBody>
        </p:sp>
      </p:grpSp>
      <p:sp>
        <p:nvSpPr>
          <p:cNvPr id="28675" name="Rectangle 7">
            <a:extLst>
              <a:ext uri="{FF2B5EF4-FFF2-40B4-BE49-F238E27FC236}">
                <a16:creationId xmlns:a16="http://schemas.microsoft.com/office/drawing/2014/main" id="{21D31959-D96E-426B-BE07-F4BE16A204D8}"/>
              </a:ext>
            </a:extLst>
          </p:cNvPr>
          <p:cNvSpPr>
            <a:spLocks noChangeArrowheads="1"/>
          </p:cNvSpPr>
          <p:nvPr/>
        </p:nvSpPr>
        <p:spPr bwMode="auto">
          <a:xfrm>
            <a:off x="2424113" y="1700213"/>
            <a:ext cx="4151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Γ)   Ισοβαρής αντιστρεπτή μεταβολή</a:t>
            </a:r>
          </a:p>
        </p:txBody>
      </p:sp>
      <p:sp>
        <p:nvSpPr>
          <p:cNvPr id="28676" name="Rectangle 9">
            <a:extLst>
              <a:ext uri="{FF2B5EF4-FFF2-40B4-BE49-F238E27FC236}">
                <a16:creationId xmlns:a16="http://schemas.microsoft.com/office/drawing/2014/main" id="{B26925DA-7660-438A-847B-A2845AB28D2A}"/>
              </a:ext>
            </a:extLst>
          </p:cNvPr>
          <p:cNvSpPr>
            <a:spLocks noChangeArrowheads="1"/>
          </p:cNvSpPr>
          <p:nvPr/>
        </p:nvSpPr>
        <p:spPr bwMode="auto">
          <a:xfrm>
            <a:off x="1524001" y="25076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3800" name="Object 8">
            <a:extLst>
              <a:ext uri="{FF2B5EF4-FFF2-40B4-BE49-F238E27FC236}">
                <a16:creationId xmlns:a16="http://schemas.microsoft.com/office/drawing/2014/main" id="{B5F10D44-A4CB-4EEA-B975-15F7D6E68725}"/>
              </a:ext>
            </a:extLst>
          </p:cNvPr>
          <p:cNvGraphicFramePr>
            <a:graphicFrameLocks noChangeAspect="1"/>
          </p:cNvGraphicFramePr>
          <p:nvPr/>
        </p:nvGraphicFramePr>
        <p:xfrm>
          <a:off x="2495550" y="2420939"/>
          <a:ext cx="2305050" cy="1920875"/>
        </p:xfrm>
        <a:graphic>
          <a:graphicData uri="http://schemas.openxmlformats.org/presentationml/2006/ole">
            <mc:AlternateContent xmlns:mc="http://schemas.openxmlformats.org/markup-compatibility/2006">
              <mc:Choice xmlns:v="urn:schemas-microsoft-com:vml" Requires="v">
                <p:oleObj spid="_x0000_s7170" r:id="rId3" imgW="914400" imgH="914400" progId="CorelDRAW.Graphic.6">
                  <p:embed/>
                </p:oleObj>
              </mc:Choice>
              <mc:Fallback>
                <p:oleObj r:id="rId3" imgW="914400" imgH="914400" progId="CorelDRAW.Graphic.6">
                  <p:embed/>
                  <p:pic>
                    <p:nvPicPr>
                      <p:cNvPr id="33800" name="Object 8">
                        <a:extLst>
                          <a:ext uri="{FF2B5EF4-FFF2-40B4-BE49-F238E27FC236}">
                            <a16:creationId xmlns:a16="http://schemas.microsoft.com/office/drawing/2014/main" id="{B5F10D44-A4CB-4EEA-B975-15F7D6E68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420939"/>
                        <a:ext cx="23050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Rectangle 11">
            <a:extLst>
              <a:ext uri="{FF2B5EF4-FFF2-40B4-BE49-F238E27FC236}">
                <a16:creationId xmlns:a16="http://schemas.microsoft.com/office/drawing/2014/main" id="{3711D6A1-7998-4D24-8A1A-06732E6BF32E}"/>
              </a:ext>
            </a:extLst>
          </p:cNvPr>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3802" name="Object 10">
            <a:extLst>
              <a:ext uri="{FF2B5EF4-FFF2-40B4-BE49-F238E27FC236}">
                <a16:creationId xmlns:a16="http://schemas.microsoft.com/office/drawing/2014/main" id="{3F6C6D99-B61C-448D-AAC4-69347C5DA974}"/>
              </a:ext>
            </a:extLst>
          </p:cNvPr>
          <p:cNvGraphicFramePr>
            <a:graphicFrameLocks noChangeAspect="1"/>
          </p:cNvGraphicFramePr>
          <p:nvPr/>
        </p:nvGraphicFramePr>
        <p:xfrm>
          <a:off x="5303839" y="2708275"/>
          <a:ext cx="2376487" cy="554038"/>
        </p:xfrm>
        <a:graphic>
          <a:graphicData uri="http://schemas.openxmlformats.org/presentationml/2006/ole">
            <mc:AlternateContent xmlns:mc="http://schemas.openxmlformats.org/markup-compatibility/2006">
              <mc:Choice xmlns:v="urn:schemas-microsoft-com:vml" Requires="v">
                <p:oleObj spid="_x0000_s7171" name="Equation" r:id="rId5" imgW="977900" imgH="228600" progId="Equation.3">
                  <p:embed/>
                </p:oleObj>
              </mc:Choice>
              <mc:Fallback>
                <p:oleObj name="Equation" r:id="rId5" imgW="977900" imgH="228600" progId="Equation.3">
                  <p:embed/>
                  <p:pic>
                    <p:nvPicPr>
                      <p:cNvPr id="33802" name="Object 10">
                        <a:extLst>
                          <a:ext uri="{FF2B5EF4-FFF2-40B4-BE49-F238E27FC236}">
                            <a16:creationId xmlns:a16="http://schemas.microsoft.com/office/drawing/2014/main" id="{3F6C6D99-B61C-448D-AAC4-69347C5DA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9" y="2708275"/>
                        <a:ext cx="2376487" cy="5540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0" name="Rectangle 13">
            <a:extLst>
              <a:ext uri="{FF2B5EF4-FFF2-40B4-BE49-F238E27FC236}">
                <a16:creationId xmlns:a16="http://schemas.microsoft.com/office/drawing/2014/main" id="{49ED9F28-DCD6-44F1-B438-7E8430CF8013}"/>
              </a:ext>
            </a:extLst>
          </p:cNvPr>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3804" name="Object 12">
            <a:extLst>
              <a:ext uri="{FF2B5EF4-FFF2-40B4-BE49-F238E27FC236}">
                <a16:creationId xmlns:a16="http://schemas.microsoft.com/office/drawing/2014/main" id="{631F6C31-62BE-475E-9DAA-EDFC18B88EAE}"/>
              </a:ext>
            </a:extLst>
          </p:cNvPr>
          <p:cNvGraphicFramePr>
            <a:graphicFrameLocks noChangeAspect="1"/>
          </p:cNvGraphicFramePr>
          <p:nvPr/>
        </p:nvGraphicFramePr>
        <p:xfrm>
          <a:off x="5232401" y="3500438"/>
          <a:ext cx="2447925" cy="539750"/>
        </p:xfrm>
        <a:graphic>
          <a:graphicData uri="http://schemas.openxmlformats.org/presentationml/2006/ole">
            <mc:AlternateContent xmlns:mc="http://schemas.openxmlformats.org/markup-compatibility/2006">
              <mc:Choice xmlns:v="urn:schemas-microsoft-com:vml" Requires="v">
                <p:oleObj spid="_x0000_s7172" name="Equation" r:id="rId7" imgW="1040948" imgH="228501" progId="Equation.3">
                  <p:embed/>
                </p:oleObj>
              </mc:Choice>
              <mc:Fallback>
                <p:oleObj name="Equation" r:id="rId7" imgW="1040948" imgH="228501" progId="Equation.3">
                  <p:embed/>
                  <p:pic>
                    <p:nvPicPr>
                      <p:cNvPr id="33804" name="Object 12">
                        <a:extLst>
                          <a:ext uri="{FF2B5EF4-FFF2-40B4-BE49-F238E27FC236}">
                            <a16:creationId xmlns:a16="http://schemas.microsoft.com/office/drawing/2014/main" id="{631F6C31-62BE-475E-9DAA-EDFC18B88E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01" y="3500438"/>
                        <a:ext cx="24479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2" name="Rectangle 15">
            <a:extLst>
              <a:ext uri="{FF2B5EF4-FFF2-40B4-BE49-F238E27FC236}">
                <a16:creationId xmlns:a16="http://schemas.microsoft.com/office/drawing/2014/main" id="{34B697B0-D0D4-4869-AD8B-2A9CA377C70A}"/>
              </a:ext>
            </a:extLst>
          </p:cNvPr>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3806" name="Object 14">
            <a:extLst>
              <a:ext uri="{FF2B5EF4-FFF2-40B4-BE49-F238E27FC236}">
                <a16:creationId xmlns:a16="http://schemas.microsoft.com/office/drawing/2014/main" id="{003CF1F3-30BA-4C87-B5E3-24F2CAB37DDD}"/>
              </a:ext>
            </a:extLst>
          </p:cNvPr>
          <p:cNvGraphicFramePr>
            <a:graphicFrameLocks noChangeAspect="1"/>
          </p:cNvGraphicFramePr>
          <p:nvPr/>
        </p:nvGraphicFramePr>
        <p:xfrm>
          <a:off x="5232401" y="4221164"/>
          <a:ext cx="3097213" cy="542925"/>
        </p:xfrm>
        <a:graphic>
          <a:graphicData uri="http://schemas.openxmlformats.org/presentationml/2006/ole">
            <mc:AlternateContent xmlns:mc="http://schemas.openxmlformats.org/markup-compatibility/2006">
              <mc:Choice xmlns:v="urn:schemas-microsoft-com:vml" Requires="v">
                <p:oleObj spid="_x0000_s7173" name="Equation" r:id="rId9" imgW="1308100" imgH="228600" progId="Equation.3">
                  <p:embed/>
                </p:oleObj>
              </mc:Choice>
              <mc:Fallback>
                <p:oleObj name="Equation" r:id="rId9" imgW="1308100" imgH="228600" progId="Equation.3">
                  <p:embed/>
                  <p:pic>
                    <p:nvPicPr>
                      <p:cNvPr id="33806" name="Object 14">
                        <a:extLst>
                          <a:ext uri="{FF2B5EF4-FFF2-40B4-BE49-F238E27FC236}">
                            <a16:creationId xmlns:a16="http://schemas.microsoft.com/office/drawing/2014/main" id="{003CF1F3-30BA-4C87-B5E3-24F2CAB37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2401" y="4221164"/>
                        <a:ext cx="3097213" cy="5429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8" name="Rectangle 16">
            <a:extLst>
              <a:ext uri="{FF2B5EF4-FFF2-40B4-BE49-F238E27FC236}">
                <a16:creationId xmlns:a16="http://schemas.microsoft.com/office/drawing/2014/main" id="{7B91105D-539F-4263-B0EE-0CE3CE0905CB}"/>
              </a:ext>
            </a:extLst>
          </p:cNvPr>
          <p:cNvSpPr>
            <a:spLocks noChangeArrowheads="1"/>
          </p:cNvSpPr>
          <p:nvPr/>
        </p:nvSpPr>
        <p:spPr bwMode="auto">
          <a:xfrm>
            <a:off x="2135188" y="5043489"/>
            <a:ext cx="77771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Στην ισοβαρή θέρμανση ένα μέρος από το ποσό θερμότητας που απορρόφησε το αέριο από το περιβάλλον χρησιμοποιήθηκε για την αύξηση της εσωτερικής του ενέργειας και το υπόλοιπο αποδόθηκε εκ νέου στο περιβάλλον με τη μορφή έργου</a:t>
            </a:r>
            <a:r>
              <a:rPr lang="el-GR" altLang="el-GR" sz="1800" b="1">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strips(downRight)">
                                      <p:cBhvr>
                                        <p:cTn id="7" dur="500"/>
                                        <p:tgtEl>
                                          <p:spTgt spid="33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checkerboard(across)">
                                      <p:cBhvr>
                                        <p:cTn id="12" dur="500"/>
                                        <p:tgtEl>
                                          <p:spTgt spid="33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804"/>
                                        </p:tgtEl>
                                        <p:attrNameLst>
                                          <p:attrName>style.visibility</p:attrName>
                                        </p:attrNameLst>
                                      </p:cBhvr>
                                      <p:to>
                                        <p:strVal val="visible"/>
                                      </p:to>
                                    </p:set>
                                    <p:animEffect transition="in" filter="checkerboard(across)">
                                      <p:cBhvr>
                                        <p:cTn id="17" dur="500"/>
                                        <p:tgtEl>
                                          <p:spTgt spid="338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3806"/>
                                        </p:tgtEl>
                                        <p:attrNameLst>
                                          <p:attrName>style.visibility</p:attrName>
                                        </p:attrNameLst>
                                      </p:cBhvr>
                                      <p:to>
                                        <p:strVal val="visible"/>
                                      </p:to>
                                    </p:set>
                                    <p:animEffect transition="in" filter="checkerboard(across)">
                                      <p:cBhvr>
                                        <p:cTn id="22" dur="500"/>
                                        <p:tgtEl>
                                          <p:spTgt spid="338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3808">
                                            <p:txEl>
                                              <p:pRg st="0" end="0"/>
                                            </p:txEl>
                                          </p:spTgt>
                                        </p:tgtEl>
                                        <p:attrNameLst>
                                          <p:attrName>style.visibility</p:attrName>
                                        </p:attrNameLst>
                                      </p:cBhvr>
                                      <p:to>
                                        <p:strVal val="visible"/>
                                      </p:to>
                                    </p:set>
                                    <p:anim calcmode="lin" valueType="num">
                                      <p:cBhvr additive="base">
                                        <p:cTn id="27" dur="500" fill="hold"/>
                                        <p:tgtEl>
                                          <p:spTgt spid="3380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8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4">
            <a:extLst>
              <a:ext uri="{FF2B5EF4-FFF2-40B4-BE49-F238E27FC236}">
                <a16:creationId xmlns:a16="http://schemas.microsoft.com/office/drawing/2014/main" id="{3E018333-F87D-4771-8FE3-03C8654EF131}"/>
              </a:ext>
            </a:extLst>
          </p:cNvPr>
          <p:cNvGrpSpPr>
            <a:grpSpLocks/>
          </p:cNvGrpSpPr>
          <p:nvPr/>
        </p:nvGrpSpPr>
        <p:grpSpPr bwMode="auto">
          <a:xfrm>
            <a:off x="1774825" y="260351"/>
            <a:ext cx="7564438" cy="1247775"/>
            <a:chOff x="158" y="164"/>
            <a:chExt cx="4765" cy="786"/>
          </a:xfrm>
        </p:grpSpPr>
        <p:sp>
          <p:nvSpPr>
            <p:cNvPr id="29710" name="Rectangle 5">
              <a:extLst>
                <a:ext uri="{FF2B5EF4-FFF2-40B4-BE49-F238E27FC236}">
                  <a16:creationId xmlns:a16="http://schemas.microsoft.com/office/drawing/2014/main" id="{23C0F6B9-8A3D-4510-AABC-04D394052372}"/>
                </a:ext>
              </a:extLst>
            </p:cNvPr>
            <p:cNvSpPr>
              <a:spLocks noChangeArrowheads="1"/>
            </p:cNvSpPr>
            <p:nvPr/>
          </p:nvSpPr>
          <p:spPr bwMode="auto">
            <a:xfrm>
              <a:off x="158" y="164"/>
              <a:ext cx="44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lvl="1" algn="just" fontAlgn="base">
                <a:spcBef>
                  <a:spcPct val="0"/>
                </a:spcBef>
                <a:spcAft>
                  <a:spcPct val="0"/>
                </a:spcAft>
                <a:buNone/>
              </a:pPr>
              <a:r>
                <a:rPr lang="el-GR" altLang="el-GR" b="1">
                  <a:solidFill>
                    <a:srgbClr val="FF6600"/>
                  </a:solidFill>
                  <a:latin typeface="Arial" panose="020B0604020202020204" pitchFamily="34" charset="0"/>
                </a:rPr>
                <a:t>ΠΡΩΤΟΣ ΘΕΡΜΟΔΥΝΑΜΙΚΟΣ ΝΟΜΟΣ</a:t>
              </a:r>
            </a:p>
          </p:txBody>
        </p:sp>
        <p:sp>
          <p:nvSpPr>
            <p:cNvPr id="29711" name="Rectangle 6">
              <a:extLst>
                <a:ext uri="{FF2B5EF4-FFF2-40B4-BE49-F238E27FC236}">
                  <a16:creationId xmlns:a16="http://schemas.microsoft.com/office/drawing/2014/main" id="{A786AEB8-6303-49B7-A531-3B455774AD95}"/>
                </a:ext>
              </a:extLst>
            </p:cNvPr>
            <p:cNvSpPr>
              <a:spLocks noChangeArrowheads="1"/>
            </p:cNvSpPr>
            <p:nvPr/>
          </p:nvSpPr>
          <p:spPr bwMode="auto">
            <a:xfrm>
              <a:off x="476" y="508"/>
              <a:ext cx="44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2-9	</a:t>
              </a:r>
              <a:r>
                <a:rPr lang="en-US" altLang="el-GR" sz="2000" b="1">
                  <a:solidFill>
                    <a:srgbClr val="FF6600"/>
                  </a:solidFill>
                  <a:latin typeface="Arial" panose="020B0604020202020204" pitchFamily="34" charset="0"/>
                </a:rPr>
                <a:t>ΕΦΑΡΜΟΓΗ ΤΟΥ ΠΡΩΤΟΥ ΘΕΡΜΟΔΥΝΑΜΙΚΟΥ ΝΟΜΟΥ ΣΕ ΕΙΔΙΚΕΣ ΠΕΡΙΠΤΩΣΕΙΣ</a:t>
              </a:r>
              <a:r>
                <a:rPr lang="en-US" altLang="el-GR" sz="1800">
                  <a:solidFill>
                    <a:prstClr val="black"/>
                  </a:solidFill>
                  <a:latin typeface="Arial" panose="020B0604020202020204" pitchFamily="34" charset="0"/>
                </a:rPr>
                <a:t> </a:t>
              </a:r>
            </a:p>
          </p:txBody>
        </p:sp>
      </p:grpSp>
      <p:sp>
        <p:nvSpPr>
          <p:cNvPr id="29699" name="Rectangle 7">
            <a:extLst>
              <a:ext uri="{FF2B5EF4-FFF2-40B4-BE49-F238E27FC236}">
                <a16:creationId xmlns:a16="http://schemas.microsoft.com/office/drawing/2014/main" id="{40CABD4C-16A7-437B-9431-91CC44637956}"/>
              </a:ext>
            </a:extLst>
          </p:cNvPr>
          <p:cNvSpPr>
            <a:spLocks noChangeArrowheads="1"/>
          </p:cNvSpPr>
          <p:nvPr/>
        </p:nvSpPr>
        <p:spPr bwMode="auto">
          <a:xfrm>
            <a:off x="2351089" y="1628776"/>
            <a:ext cx="293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Δ</a:t>
            </a:r>
            <a:r>
              <a:rPr lang="en-US" altLang="el-GR" sz="1800" b="1">
                <a:solidFill>
                  <a:prstClr val="black"/>
                </a:solidFill>
                <a:latin typeface="Arial" panose="020B0604020202020204" pitchFamily="34" charset="0"/>
              </a:rPr>
              <a:t>)   </a:t>
            </a:r>
            <a:r>
              <a:rPr lang="el-GR" altLang="el-GR" sz="1800" b="1">
                <a:solidFill>
                  <a:prstClr val="black"/>
                </a:solidFill>
                <a:latin typeface="Arial" panose="020B0604020202020204" pitchFamily="34" charset="0"/>
              </a:rPr>
              <a:t>Αδιαβατική μεταβολή</a:t>
            </a:r>
          </a:p>
        </p:txBody>
      </p:sp>
      <p:sp>
        <p:nvSpPr>
          <p:cNvPr id="29700" name="Rectangle 9">
            <a:extLst>
              <a:ext uri="{FF2B5EF4-FFF2-40B4-BE49-F238E27FC236}">
                <a16:creationId xmlns:a16="http://schemas.microsoft.com/office/drawing/2014/main" id="{4785CE50-DD29-409E-AC6B-CA2A1B6855DC}"/>
              </a:ext>
            </a:extLst>
          </p:cNvPr>
          <p:cNvSpPr>
            <a:spLocks noChangeArrowheads="1"/>
          </p:cNvSpPr>
          <p:nvPr/>
        </p:nvSpPr>
        <p:spPr bwMode="auto">
          <a:xfrm>
            <a:off x="1524001" y="25171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4824" name="Object 8">
            <a:extLst>
              <a:ext uri="{FF2B5EF4-FFF2-40B4-BE49-F238E27FC236}">
                <a16:creationId xmlns:a16="http://schemas.microsoft.com/office/drawing/2014/main" id="{7928BE5D-8309-4E8C-8766-DC84E68E149E}"/>
              </a:ext>
            </a:extLst>
          </p:cNvPr>
          <p:cNvGraphicFramePr>
            <a:graphicFrameLocks noChangeAspect="1"/>
          </p:cNvGraphicFramePr>
          <p:nvPr/>
        </p:nvGraphicFramePr>
        <p:xfrm>
          <a:off x="2135189" y="2349501"/>
          <a:ext cx="2016125" cy="1935163"/>
        </p:xfrm>
        <a:graphic>
          <a:graphicData uri="http://schemas.openxmlformats.org/presentationml/2006/ole">
            <mc:AlternateContent xmlns:mc="http://schemas.openxmlformats.org/markup-compatibility/2006">
              <mc:Choice xmlns:v="urn:schemas-microsoft-com:vml" Requires="v">
                <p:oleObj spid="_x0000_s8194" r:id="rId3" imgW="914400" imgH="914400" progId="CorelDRAW.Graphic.6">
                  <p:embed/>
                </p:oleObj>
              </mc:Choice>
              <mc:Fallback>
                <p:oleObj r:id="rId3" imgW="914400" imgH="914400" progId="CorelDRAW.Graphic.6">
                  <p:embed/>
                  <p:pic>
                    <p:nvPicPr>
                      <p:cNvPr id="34824" name="Object 8">
                        <a:extLst>
                          <a:ext uri="{FF2B5EF4-FFF2-40B4-BE49-F238E27FC236}">
                            <a16:creationId xmlns:a16="http://schemas.microsoft.com/office/drawing/2014/main" id="{7928BE5D-8309-4E8C-8766-DC84E68E1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2349501"/>
                        <a:ext cx="20161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6" name="Rectangle 10">
            <a:extLst>
              <a:ext uri="{FF2B5EF4-FFF2-40B4-BE49-F238E27FC236}">
                <a16:creationId xmlns:a16="http://schemas.microsoft.com/office/drawing/2014/main" id="{A19F8F46-C01E-486D-99C3-B12BF47BD266}"/>
              </a:ext>
            </a:extLst>
          </p:cNvPr>
          <p:cNvSpPr>
            <a:spLocks noChangeArrowheads="1"/>
          </p:cNvSpPr>
          <p:nvPr/>
        </p:nvSpPr>
        <p:spPr bwMode="auto">
          <a:xfrm>
            <a:off x="4872039" y="2492376"/>
            <a:ext cx="4968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Αδιαβατική ονομάζουμε τη μεταβολή κατά την οποία δε συντελείται μεταφορά θερμότητας από το περιβάλλον προς το σύστημα ή αντίστροφα</a:t>
            </a:r>
            <a:r>
              <a:rPr lang="el-GR" altLang="el-GR" sz="1800">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
        <p:nvSpPr>
          <p:cNvPr id="29703" name="Rectangle 12">
            <a:extLst>
              <a:ext uri="{FF2B5EF4-FFF2-40B4-BE49-F238E27FC236}">
                <a16:creationId xmlns:a16="http://schemas.microsoft.com/office/drawing/2014/main" id="{0681655B-5619-4704-94AF-2AAB5D6E365B}"/>
              </a:ext>
            </a:extLst>
          </p:cNvPr>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4827" name="Object 11">
            <a:extLst>
              <a:ext uri="{FF2B5EF4-FFF2-40B4-BE49-F238E27FC236}">
                <a16:creationId xmlns:a16="http://schemas.microsoft.com/office/drawing/2014/main" id="{9F5A83EC-6BC1-4A35-8888-52F1B64E264D}"/>
              </a:ext>
            </a:extLst>
          </p:cNvPr>
          <p:cNvGraphicFramePr>
            <a:graphicFrameLocks noChangeAspect="1"/>
          </p:cNvGraphicFramePr>
          <p:nvPr/>
        </p:nvGraphicFramePr>
        <p:xfrm>
          <a:off x="5016501" y="3933825"/>
          <a:ext cx="2232025" cy="609600"/>
        </p:xfrm>
        <a:graphic>
          <a:graphicData uri="http://schemas.openxmlformats.org/presentationml/2006/ole">
            <mc:AlternateContent xmlns:mc="http://schemas.openxmlformats.org/markup-compatibility/2006">
              <mc:Choice xmlns:v="urn:schemas-microsoft-com:vml" Requires="v">
                <p:oleObj spid="_x0000_s8195" name="Equation" r:id="rId5" imgW="838200" imgH="228600" progId="Equation.3">
                  <p:embed/>
                </p:oleObj>
              </mc:Choice>
              <mc:Fallback>
                <p:oleObj name="Equation" r:id="rId5" imgW="838200" imgH="228600" progId="Equation.3">
                  <p:embed/>
                  <p:pic>
                    <p:nvPicPr>
                      <p:cNvPr id="34827" name="Object 11">
                        <a:extLst>
                          <a:ext uri="{FF2B5EF4-FFF2-40B4-BE49-F238E27FC236}">
                            <a16:creationId xmlns:a16="http://schemas.microsoft.com/office/drawing/2014/main" id="{9F5A83EC-6BC1-4A35-8888-52F1B64E26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1" y="3933825"/>
                        <a:ext cx="2232025" cy="6096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5" name="Rectangle 14">
            <a:extLst>
              <a:ext uri="{FF2B5EF4-FFF2-40B4-BE49-F238E27FC236}">
                <a16:creationId xmlns:a16="http://schemas.microsoft.com/office/drawing/2014/main" id="{A467C195-A28E-4876-B691-8F62A53E0FB6}"/>
              </a:ext>
            </a:extLst>
          </p:cNvPr>
          <p:cNvSpPr>
            <a:spLocks noChangeArrowheads="1"/>
          </p:cNvSpPr>
          <p:nvPr/>
        </p:nvSpPr>
        <p:spPr bwMode="auto">
          <a:xfrm>
            <a:off x="1524001" y="31076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4829" name="Object 13">
            <a:extLst>
              <a:ext uri="{FF2B5EF4-FFF2-40B4-BE49-F238E27FC236}">
                <a16:creationId xmlns:a16="http://schemas.microsoft.com/office/drawing/2014/main" id="{1AEC2B15-B1EE-43E3-81E7-BB2336AAE717}"/>
              </a:ext>
            </a:extLst>
          </p:cNvPr>
          <p:cNvGraphicFramePr>
            <a:graphicFrameLocks noChangeAspect="1"/>
          </p:cNvGraphicFramePr>
          <p:nvPr/>
        </p:nvGraphicFramePr>
        <p:xfrm>
          <a:off x="1992313" y="5013325"/>
          <a:ext cx="2087562" cy="477838"/>
        </p:xfrm>
        <a:graphic>
          <a:graphicData uri="http://schemas.openxmlformats.org/presentationml/2006/ole">
            <mc:AlternateContent xmlns:mc="http://schemas.openxmlformats.org/markup-compatibility/2006">
              <mc:Choice xmlns:v="urn:schemas-microsoft-com:vml" Requires="v">
                <p:oleObj spid="_x0000_s8196" name="Equation" r:id="rId7" imgW="787058" imgH="177723" progId="Equation.3">
                  <p:embed/>
                </p:oleObj>
              </mc:Choice>
              <mc:Fallback>
                <p:oleObj name="Equation" r:id="rId7" imgW="787058" imgH="177723" progId="Equation.3">
                  <p:embed/>
                  <p:pic>
                    <p:nvPicPr>
                      <p:cNvPr id="34829" name="Object 13">
                        <a:extLst>
                          <a:ext uri="{FF2B5EF4-FFF2-40B4-BE49-F238E27FC236}">
                            <a16:creationId xmlns:a16="http://schemas.microsoft.com/office/drawing/2014/main" id="{1AEC2B15-B1EE-43E3-81E7-BB2336AAE7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313" y="5013325"/>
                        <a:ext cx="2087562" cy="4778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7" name="Rectangle 16">
            <a:extLst>
              <a:ext uri="{FF2B5EF4-FFF2-40B4-BE49-F238E27FC236}">
                <a16:creationId xmlns:a16="http://schemas.microsoft.com/office/drawing/2014/main" id="{B94EC61F-A4A8-4771-89B3-8C1DA65C2397}"/>
              </a:ext>
            </a:extLst>
          </p:cNvPr>
          <p:cNvSpPr>
            <a:spLocks noChangeArrowheads="1"/>
          </p:cNvSpPr>
          <p:nvPr/>
        </p:nvSpPr>
        <p:spPr bwMode="auto">
          <a:xfrm>
            <a:off x="1524001" y="31172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4831" name="Object 15">
            <a:extLst>
              <a:ext uri="{FF2B5EF4-FFF2-40B4-BE49-F238E27FC236}">
                <a16:creationId xmlns:a16="http://schemas.microsoft.com/office/drawing/2014/main" id="{1D4EE620-0695-4676-A761-805E3A2A4D1D}"/>
              </a:ext>
            </a:extLst>
          </p:cNvPr>
          <p:cNvGraphicFramePr>
            <a:graphicFrameLocks noChangeAspect="1"/>
          </p:cNvGraphicFramePr>
          <p:nvPr/>
        </p:nvGraphicFramePr>
        <p:xfrm>
          <a:off x="1992313" y="5876925"/>
          <a:ext cx="1655762" cy="407988"/>
        </p:xfrm>
        <a:graphic>
          <a:graphicData uri="http://schemas.openxmlformats.org/presentationml/2006/ole">
            <mc:AlternateContent xmlns:mc="http://schemas.openxmlformats.org/markup-compatibility/2006">
              <mc:Choice xmlns:v="urn:schemas-microsoft-com:vml" Requires="v">
                <p:oleObj spid="_x0000_s8197" name="Equation" r:id="rId9" imgW="660113" imgH="165028" progId="Equation.3">
                  <p:embed/>
                </p:oleObj>
              </mc:Choice>
              <mc:Fallback>
                <p:oleObj name="Equation" r:id="rId9" imgW="660113" imgH="165028" progId="Equation.3">
                  <p:embed/>
                  <p:pic>
                    <p:nvPicPr>
                      <p:cNvPr id="34831" name="Object 15">
                        <a:extLst>
                          <a:ext uri="{FF2B5EF4-FFF2-40B4-BE49-F238E27FC236}">
                            <a16:creationId xmlns:a16="http://schemas.microsoft.com/office/drawing/2014/main" id="{1D4EE620-0695-4676-A761-805E3A2A4D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2313" y="5876925"/>
                        <a:ext cx="165576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3" name="Rectangle 17">
            <a:extLst>
              <a:ext uri="{FF2B5EF4-FFF2-40B4-BE49-F238E27FC236}">
                <a16:creationId xmlns:a16="http://schemas.microsoft.com/office/drawing/2014/main" id="{E54654E1-7B77-4BBF-871F-5E58825BAE34}"/>
              </a:ext>
            </a:extLst>
          </p:cNvPr>
          <p:cNvSpPr>
            <a:spLocks noChangeArrowheads="1"/>
          </p:cNvSpPr>
          <p:nvPr/>
        </p:nvSpPr>
        <p:spPr bwMode="auto">
          <a:xfrm>
            <a:off x="4872038" y="5157789"/>
            <a:ext cx="5213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Στην αδιαβατική μεταβολή το έργο είναι ίσο με το αντίθετο της  μεταβολής της εσωτερικής ενέργειας</a:t>
            </a:r>
            <a:r>
              <a:rPr lang="el-GR" altLang="el-GR" sz="1800">
                <a:solidFill>
                  <a:prstClr val="black"/>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strips(downRight)">
                                      <p:cBhvr>
                                        <p:cTn id="7" dur="500"/>
                                        <p:tgtEl>
                                          <p:spTgt spid="348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26"/>
                                        </p:tgtEl>
                                        <p:attrNameLst>
                                          <p:attrName>style.visibility</p:attrName>
                                        </p:attrNameLst>
                                      </p:cBhvr>
                                      <p:to>
                                        <p:strVal val="visible"/>
                                      </p:to>
                                    </p:set>
                                    <p:animEffect transition="in" filter="checkerboard(across)">
                                      <p:cBhvr>
                                        <p:cTn id="12" dur="500"/>
                                        <p:tgtEl>
                                          <p:spTgt spid="34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4827"/>
                                        </p:tgtEl>
                                        <p:attrNameLst>
                                          <p:attrName>style.visibility</p:attrName>
                                        </p:attrNameLst>
                                      </p:cBhvr>
                                      <p:to>
                                        <p:strVal val="visible"/>
                                      </p:to>
                                    </p:set>
                                    <p:animEffect transition="in" filter="checkerboard(across)">
                                      <p:cBhvr>
                                        <p:cTn id="17" dur="500"/>
                                        <p:tgtEl>
                                          <p:spTgt spid="348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checkerboard(across)">
                                      <p:cBhvr>
                                        <p:cTn id="22" dur="500"/>
                                        <p:tgtEl>
                                          <p:spTgt spid="348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4831"/>
                                        </p:tgtEl>
                                        <p:attrNameLst>
                                          <p:attrName>style.visibility</p:attrName>
                                        </p:attrNameLst>
                                      </p:cBhvr>
                                      <p:to>
                                        <p:strVal val="visible"/>
                                      </p:to>
                                    </p:set>
                                    <p:animEffect transition="in" filter="checkerboard(across)">
                                      <p:cBhvr>
                                        <p:cTn id="27" dur="500"/>
                                        <p:tgtEl>
                                          <p:spTgt spid="348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4833">
                                            <p:txEl>
                                              <p:pRg st="0" end="0"/>
                                            </p:txEl>
                                          </p:spTgt>
                                        </p:tgtEl>
                                        <p:attrNameLst>
                                          <p:attrName>style.visibility</p:attrName>
                                        </p:attrNameLst>
                                      </p:cBhvr>
                                      <p:to>
                                        <p:strVal val="visible"/>
                                      </p:to>
                                    </p:set>
                                    <p:anim calcmode="lin" valueType="num">
                                      <p:cBhvr additive="base">
                                        <p:cTn id="32" dur="500" fill="hold"/>
                                        <p:tgtEl>
                                          <p:spTgt spid="3483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48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a:extLst>
              <a:ext uri="{FF2B5EF4-FFF2-40B4-BE49-F238E27FC236}">
                <a16:creationId xmlns:a16="http://schemas.microsoft.com/office/drawing/2014/main" id="{8B3557A2-297E-4AE4-AF9A-65C4DF6A78A0}"/>
              </a:ext>
            </a:extLst>
          </p:cNvPr>
          <p:cNvGrpSpPr>
            <a:grpSpLocks/>
          </p:cNvGrpSpPr>
          <p:nvPr/>
        </p:nvGrpSpPr>
        <p:grpSpPr bwMode="auto">
          <a:xfrm>
            <a:off x="1774825" y="260351"/>
            <a:ext cx="7564438" cy="1247775"/>
            <a:chOff x="158" y="164"/>
            <a:chExt cx="4765" cy="786"/>
          </a:xfrm>
        </p:grpSpPr>
        <p:sp>
          <p:nvSpPr>
            <p:cNvPr id="30728" name="Rectangle 5">
              <a:extLst>
                <a:ext uri="{FF2B5EF4-FFF2-40B4-BE49-F238E27FC236}">
                  <a16:creationId xmlns:a16="http://schemas.microsoft.com/office/drawing/2014/main" id="{FF6C90C5-98B9-47A5-80AC-CCF2ACDF6FEA}"/>
                </a:ext>
              </a:extLst>
            </p:cNvPr>
            <p:cNvSpPr>
              <a:spLocks noChangeArrowheads="1"/>
            </p:cNvSpPr>
            <p:nvPr/>
          </p:nvSpPr>
          <p:spPr bwMode="auto">
            <a:xfrm>
              <a:off x="158" y="164"/>
              <a:ext cx="44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lvl="1" algn="just" fontAlgn="base">
                <a:spcBef>
                  <a:spcPct val="0"/>
                </a:spcBef>
                <a:spcAft>
                  <a:spcPct val="0"/>
                </a:spcAft>
                <a:buNone/>
              </a:pPr>
              <a:r>
                <a:rPr lang="el-GR" altLang="el-GR" b="1">
                  <a:solidFill>
                    <a:srgbClr val="FF6600"/>
                  </a:solidFill>
                  <a:latin typeface="Arial" panose="020B0604020202020204" pitchFamily="34" charset="0"/>
                </a:rPr>
                <a:t>ΠΡΩΤΟΣ ΘΕΡΜΟΔΥΝΑΜΙΚΟΣ ΝΟΜΟΣ</a:t>
              </a:r>
            </a:p>
          </p:txBody>
        </p:sp>
        <p:sp>
          <p:nvSpPr>
            <p:cNvPr id="30729" name="Rectangle 6">
              <a:extLst>
                <a:ext uri="{FF2B5EF4-FFF2-40B4-BE49-F238E27FC236}">
                  <a16:creationId xmlns:a16="http://schemas.microsoft.com/office/drawing/2014/main" id="{BB4C2A1D-6EA0-4EA6-9E90-9D89644F34E9}"/>
                </a:ext>
              </a:extLst>
            </p:cNvPr>
            <p:cNvSpPr>
              <a:spLocks noChangeArrowheads="1"/>
            </p:cNvSpPr>
            <p:nvPr/>
          </p:nvSpPr>
          <p:spPr bwMode="auto">
            <a:xfrm>
              <a:off x="476" y="508"/>
              <a:ext cx="44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2-9	</a:t>
              </a:r>
              <a:r>
                <a:rPr lang="en-US" altLang="el-GR" sz="2000" b="1">
                  <a:solidFill>
                    <a:srgbClr val="FF6600"/>
                  </a:solidFill>
                  <a:latin typeface="Arial" panose="020B0604020202020204" pitchFamily="34" charset="0"/>
                </a:rPr>
                <a:t>ΕΦΑΡΜΟΓΗ ΤΟΥ ΠΡΩΤΟΥ ΘΕΡΜΟΔΥΝΑΜΙΚΟΥ ΝΟΜΟΥ ΣΕ ΕΙΔΙΚΕΣ ΠΕΡΙΠΤΩΣΕΙΣ</a:t>
              </a:r>
              <a:r>
                <a:rPr lang="en-US" altLang="el-GR" sz="1800">
                  <a:solidFill>
                    <a:prstClr val="black"/>
                  </a:solidFill>
                  <a:latin typeface="Arial" panose="020B0604020202020204" pitchFamily="34" charset="0"/>
                </a:rPr>
                <a:t> </a:t>
              </a:r>
            </a:p>
          </p:txBody>
        </p:sp>
      </p:grpSp>
      <p:sp>
        <p:nvSpPr>
          <p:cNvPr id="30723" name="Rectangle 7">
            <a:extLst>
              <a:ext uri="{FF2B5EF4-FFF2-40B4-BE49-F238E27FC236}">
                <a16:creationId xmlns:a16="http://schemas.microsoft.com/office/drawing/2014/main" id="{D7C7F20E-B642-42DC-97B8-A453C346FCE9}"/>
              </a:ext>
            </a:extLst>
          </p:cNvPr>
          <p:cNvSpPr>
            <a:spLocks noChangeArrowheads="1"/>
          </p:cNvSpPr>
          <p:nvPr/>
        </p:nvSpPr>
        <p:spPr bwMode="auto">
          <a:xfrm>
            <a:off x="2351089" y="1628776"/>
            <a:ext cx="293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Δ</a:t>
            </a:r>
            <a:r>
              <a:rPr lang="en-US" altLang="el-GR" sz="1800" b="1">
                <a:solidFill>
                  <a:prstClr val="black"/>
                </a:solidFill>
                <a:latin typeface="Arial" panose="020B0604020202020204" pitchFamily="34" charset="0"/>
              </a:rPr>
              <a:t>)   </a:t>
            </a:r>
            <a:r>
              <a:rPr lang="el-GR" altLang="el-GR" sz="1800" b="1">
                <a:solidFill>
                  <a:prstClr val="black"/>
                </a:solidFill>
                <a:latin typeface="Arial" panose="020B0604020202020204" pitchFamily="34" charset="0"/>
              </a:rPr>
              <a:t>Αδιαβατική μεταβολή</a:t>
            </a:r>
          </a:p>
        </p:txBody>
      </p:sp>
      <p:sp>
        <p:nvSpPr>
          <p:cNvPr id="30724" name="Rectangle 9">
            <a:extLst>
              <a:ext uri="{FF2B5EF4-FFF2-40B4-BE49-F238E27FC236}">
                <a16:creationId xmlns:a16="http://schemas.microsoft.com/office/drawing/2014/main" id="{F29B23BE-FA2E-419C-B77C-957ED477A1B4}"/>
              </a:ext>
            </a:extLst>
          </p:cNvPr>
          <p:cNvSpPr>
            <a:spLocks noChangeArrowheads="1"/>
          </p:cNvSpPr>
          <p:nvPr/>
        </p:nvSpPr>
        <p:spPr bwMode="auto">
          <a:xfrm>
            <a:off x="1524001" y="29743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5848" name="Object 8">
            <a:extLst>
              <a:ext uri="{FF2B5EF4-FFF2-40B4-BE49-F238E27FC236}">
                <a16:creationId xmlns:a16="http://schemas.microsoft.com/office/drawing/2014/main" id="{E90AF1EA-11C7-4264-ACCB-29D9067A1046}"/>
              </a:ext>
            </a:extLst>
          </p:cNvPr>
          <p:cNvGraphicFramePr>
            <a:graphicFrameLocks noChangeAspect="1"/>
          </p:cNvGraphicFramePr>
          <p:nvPr/>
        </p:nvGraphicFramePr>
        <p:xfrm>
          <a:off x="6096000" y="3284539"/>
          <a:ext cx="3024188" cy="1184275"/>
        </p:xfrm>
        <a:graphic>
          <a:graphicData uri="http://schemas.openxmlformats.org/presentationml/2006/ole">
            <mc:AlternateContent xmlns:mc="http://schemas.openxmlformats.org/markup-compatibility/2006">
              <mc:Choice xmlns:v="urn:schemas-microsoft-com:vml" Requires="v">
                <p:oleObj spid="_x0000_s9218" name="Equation" r:id="rId3" imgW="1143000" imgH="444500" progId="Equation.3">
                  <p:embed/>
                </p:oleObj>
              </mc:Choice>
              <mc:Fallback>
                <p:oleObj name="Equation" r:id="rId3" imgW="1143000" imgH="444500" progId="Equation.3">
                  <p:embed/>
                  <p:pic>
                    <p:nvPicPr>
                      <p:cNvPr id="35848" name="Object 8">
                        <a:extLst>
                          <a:ext uri="{FF2B5EF4-FFF2-40B4-BE49-F238E27FC236}">
                            <a16:creationId xmlns:a16="http://schemas.microsoft.com/office/drawing/2014/main" id="{E90AF1EA-11C7-4264-ACCB-29D9067A1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84539"/>
                        <a:ext cx="3024188" cy="11842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Rectangle 11">
            <a:extLst>
              <a:ext uri="{FF2B5EF4-FFF2-40B4-BE49-F238E27FC236}">
                <a16:creationId xmlns:a16="http://schemas.microsoft.com/office/drawing/2014/main" id="{C1BC549B-C800-481D-9715-118A164B3A37}"/>
              </a:ext>
            </a:extLst>
          </p:cNvPr>
          <p:cNvSpPr>
            <a:spLocks noChangeArrowheads="1"/>
          </p:cNvSpPr>
          <p:nvPr/>
        </p:nvSpPr>
        <p:spPr bwMode="auto">
          <a:xfrm>
            <a:off x="1524001" y="25504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5850" name="Object 10">
            <a:extLst>
              <a:ext uri="{FF2B5EF4-FFF2-40B4-BE49-F238E27FC236}">
                <a16:creationId xmlns:a16="http://schemas.microsoft.com/office/drawing/2014/main" id="{7560B48A-C38C-4E46-97F3-87E8E223351C}"/>
              </a:ext>
            </a:extLst>
          </p:cNvPr>
          <p:cNvGraphicFramePr>
            <a:graphicFrameLocks noChangeAspect="1"/>
          </p:cNvGraphicFramePr>
          <p:nvPr/>
        </p:nvGraphicFramePr>
        <p:xfrm>
          <a:off x="2279650" y="2852739"/>
          <a:ext cx="2700338" cy="2185987"/>
        </p:xfrm>
        <a:graphic>
          <a:graphicData uri="http://schemas.openxmlformats.org/presentationml/2006/ole">
            <mc:AlternateContent xmlns:mc="http://schemas.openxmlformats.org/markup-compatibility/2006">
              <mc:Choice xmlns:v="urn:schemas-microsoft-com:vml" Requires="v">
                <p:oleObj spid="_x0000_s9219" r:id="rId5" imgW="914400" imgH="914400" progId="CorelDRAW.Graphic.6">
                  <p:embed/>
                </p:oleObj>
              </mc:Choice>
              <mc:Fallback>
                <p:oleObj r:id="rId5" imgW="914400" imgH="914400" progId="CorelDRAW.Graphic.6">
                  <p:embed/>
                  <p:pic>
                    <p:nvPicPr>
                      <p:cNvPr id="35850" name="Object 10">
                        <a:extLst>
                          <a:ext uri="{FF2B5EF4-FFF2-40B4-BE49-F238E27FC236}">
                            <a16:creationId xmlns:a16="http://schemas.microsoft.com/office/drawing/2014/main" id="{7560B48A-C38C-4E46-97F3-87E8E22335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2852739"/>
                        <a:ext cx="2700338"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strips(downRight)">
                                      <p:cBhvr>
                                        <p:cTn id="7" dur="500"/>
                                        <p:tgtEl>
                                          <p:spTgt spid="35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checkerboard(across)">
                                      <p:cBhvr>
                                        <p:cTn id="12"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4B1A5C44-82FA-4493-9238-C7B25B184E57}"/>
              </a:ext>
            </a:extLst>
          </p:cNvPr>
          <p:cNvSpPr>
            <a:spLocks noChangeArrowheads="1"/>
          </p:cNvSpPr>
          <p:nvPr/>
        </p:nvSpPr>
        <p:spPr bwMode="auto">
          <a:xfrm>
            <a:off x="2351088" y="1557338"/>
            <a:ext cx="400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Ε)   Κυκλική αντιστρεπτή μεταβολή</a:t>
            </a:r>
          </a:p>
        </p:txBody>
      </p:sp>
      <p:grpSp>
        <p:nvGrpSpPr>
          <p:cNvPr id="31747" name="Group 5">
            <a:extLst>
              <a:ext uri="{FF2B5EF4-FFF2-40B4-BE49-F238E27FC236}">
                <a16:creationId xmlns:a16="http://schemas.microsoft.com/office/drawing/2014/main" id="{5F2CC435-2128-4EF6-B305-7278A42D87FC}"/>
              </a:ext>
            </a:extLst>
          </p:cNvPr>
          <p:cNvGrpSpPr>
            <a:grpSpLocks/>
          </p:cNvGrpSpPr>
          <p:nvPr/>
        </p:nvGrpSpPr>
        <p:grpSpPr bwMode="auto">
          <a:xfrm>
            <a:off x="1774825" y="260351"/>
            <a:ext cx="7564438" cy="1247775"/>
            <a:chOff x="158" y="164"/>
            <a:chExt cx="4765" cy="786"/>
          </a:xfrm>
        </p:grpSpPr>
        <p:sp>
          <p:nvSpPr>
            <p:cNvPr id="31753" name="Rectangle 6">
              <a:extLst>
                <a:ext uri="{FF2B5EF4-FFF2-40B4-BE49-F238E27FC236}">
                  <a16:creationId xmlns:a16="http://schemas.microsoft.com/office/drawing/2014/main" id="{7953CE73-6F58-4305-8CBE-A17EAC576A12}"/>
                </a:ext>
              </a:extLst>
            </p:cNvPr>
            <p:cNvSpPr>
              <a:spLocks noChangeArrowheads="1"/>
            </p:cNvSpPr>
            <p:nvPr/>
          </p:nvSpPr>
          <p:spPr bwMode="auto">
            <a:xfrm>
              <a:off x="158" y="164"/>
              <a:ext cx="44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lvl="1" algn="just" fontAlgn="base">
                <a:spcBef>
                  <a:spcPct val="0"/>
                </a:spcBef>
                <a:spcAft>
                  <a:spcPct val="0"/>
                </a:spcAft>
                <a:buNone/>
              </a:pPr>
              <a:r>
                <a:rPr lang="el-GR" altLang="el-GR" b="1">
                  <a:solidFill>
                    <a:srgbClr val="FF6600"/>
                  </a:solidFill>
                  <a:latin typeface="Arial" panose="020B0604020202020204" pitchFamily="34" charset="0"/>
                </a:rPr>
                <a:t>ΠΡΩΤΟΣ ΘΕΡΜΟΔΥΝΑΜΙΚΟΣ ΝΟΜΟΣ</a:t>
              </a:r>
            </a:p>
          </p:txBody>
        </p:sp>
        <p:sp>
          <p:nvSpPr>
            <p:cNvPr id="31754" name="Rectangle 7">
              <a:extLst>
                <a:ext uri="{FF2B5EF4-FFF2-40B4-BE49-F238E27FC236}">
                  <a16:creationId xmlns:a16="http://schemas.microsoft.com/office/drawing/2014/main" id="{D3EBD76B-3784-4C6B-952E-574E39B5EC45}"/>
                </a:ext>
              </a:extLst>
            </p:cNvPr>
            <p:cNvSpPr>
              <a:spLocks noChangeArrowheads="1"/>
            </p:cNvSpPr>
            <p:nvPr/>
          </p:nvSpPr>
          <p:spPr bwMode="auto">
            <a:xfrm>
              <a:off x="476" y="508"/>
              <a:ext cx="44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2-9	</a:t>
              </a:r>
              <a:r>
                <a:rPr lang="en-US" altLang="el-GR" sz="2000" b="1">
                  <a:solidFill>
                    <a:srgbClr val="FF6600"/>
                  </a:solidFill>
                  <a:latin typeface="Arial" panose="020B0604020202020204" pitchFamily="34" charset="0"/>
                </a:rPr>
                <a:t>ΕΦΑΡΜΟΓΗ ΤΟΥ ΠΡΩΤΟΥ ΘΕΡΜΟΔΥΝΑΜΙΚΟΥ ΝΟΜΟΥ ΣΕ ΕΙΔΙΚΕΣ ΠΕΡΙΠΤΩΣΕΙΣ</a:t>
              </a:r>
              <a:r>
                <a:rPr lang="en-US" altLang="el-GR" sz="1800">
                  <a:solidFill>
                    <a:prstClr val="black"/>
                  </a:solidFill>
                  <a:latin typeface="Arial" panose="020B0604020202020204" pitchFamily="34" charset="0"/>
                </a:rPr>
                <a:t> </a:t>
              </a:r>
            </a:p>
          </p:txBody>
        </p:sp>
      </p:grpSp>
      <p:pic>
        <p:nvPicPr>
          <p:cNvPr id="36872" name="Picture 8">
            <a:extLst>
              <a:ext uri="{FF2B5EF4-FFF2-40B4-BE49-F238E27FC236}">
                <a16:creationId xmlns:a16="http://schemas.microsoft.com/office/drawing/2014/main" id="{118A971C-5CB7-4907-ACBA-13381637D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060575"/>
            <a:ext cx="69850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a:extLst>
              <a:ext uri="{FF2B5EF4-FFF2-40B4-BE49-F238E27FC236}">
                <a16:creationId xmlns:a16="http://schemas.microsoft.com/office/drawing/2014/main" id="{9C367362-2B0B-4E3C-83BB-0C6235B11BA7}"/>
              </a:ext>
            </a:extLst>
          </p:cNvPr>
          <p:cNvSpPr>
            <a:spLocks noChangeArrowheads="1"/>
          </p:cNvSpPr>
          <p:nvPr/>
        </p:nvSpPr>
        <p:spPr bwMode="auto">
          <a:xfrm>
            <a:off x="2279650" y="4149725"/>
            <a:ext cx="76327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Το ολικό έργο σε μια κυκλική αντιστρεπτή μεταβολή είναι ίσο με το εμβαδόν που περικλείεται από τη γραμμή του διαγράμματος, στη γραφική παράσταση </a:t>
            </a:r>
            <a:r>
              <a:rPr lang="en-US" altLang="el-GR" sz="1800" b="1">
                <a:solidFill>
                  <a:prstClr val="black"/>
                </a:solidFill>
                <a:latin typeface="Arial" panose="020B0604020202020204" pitchFamily="34" charset="0"/>
              </a:rPr>
              <a:t>p</a:t>
            </a:r>
            <a:r>
              <a:rPr lang="el-GR" altLang="el-GR" sz="1800" b="1">
                <a:solidFill>
                  <a:prstClr val="black"/>
                </a:solidFill>
                <a:latin typeface="Arial" panose="020B0604020202020204" pitchFamily="34" charset="0"/>
              </a:rPr>
              <a:t>-</a:t>
            </a:r>
            <a:r>
              <a:rPr lang="en-US" altLang="el-GR" sz="1800" b="1">
                <a:solidFill>
                  <a:prstClr val="black"/>
                </a:solidFill>
                <a:latin typeface="Arial" panose="020B0604020202020204" pitchFamily="34" charset="0"/>
              </a:rPr>
              <a:t>V</a:t>
            </a:r>
            <a:r>
              <a:rPr lang="el-GR" altLang="el-GR" sz="1800" b="1">
                <a:solidFill>
                  <a:prstClr val="black"/>
                </a:solidFill>
                <a:latin typeface="Arial" panose="020B0604020202020204" pitchFamily="34" charset="0"/>
              </a:rPr>
              <a:t>.</a:t>
            </a:r>
          </a:p>
        </p:txBody>
      </p:sp>
      <p:sp>
        <p:nvSpPr>
          <p:cNvPr id="31750" name="Rectangle 11">
            <a:extLst>
              <a:ext uri="{FF2B5EF4-FFF2-40B4-BE49-F238E27FC236}">
                <a16:creationId xmlns:a16="http://schemas.microsoft.com/office/drawing/2014/main" id="{6AC4E3AC-E2C7-41F1-936D-A9E26E378B28}"/>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6874" name="Object 10">
            <a:extLst>
              <a:ext uri="{FF2B5EF4-FFF2-40B4-BE49-F238E27FC236}">
                <a16:creationId xmlns:a16="http://schemas.microsoft.com/office/drawing/2014/main" id="{336DA8AD-898D-4FE0-982D-268C1654AE82}"/>
              </a:ext>
            </a:extLst>
          </p:cNvPr>
          <p:cNvGraphicFramePr>
            <a:graphicFrameLocks noChangeAspect="1"/>
          </p:cNvGraphicFramePr>
          <p:nvPr/>
        </p:nvGraphicFramePr>
        <p:xfrm>
          <a:off x="5591175" y="5084764"/>
          <a:ext cx="1081088" cy="473075"/>
        </p:xfrm>
        <a:graphic>
          <a:graphicData uri="http://schemas.openxmlformats.org/presentationml/2006/ole">
            <mc:AlternateContent xmlns:mc="http://schemas.openxmlformats.org/markup-compatibility/2006">
              <mc:Choice xmlns:v="urn:schemas-microsoft-com:vml" Requires="v">
                <p:oleObj spid="_x0000_s10242" name="Equation" r:id="rId4" imgW="457002" imgH="203112" progId="Equation.3">
                  <p:embed/>
                </p:oleObj>
              </mc:Choice>
              <mc:Fallback>
                <p:oleObj name="Equation" r:id="rId4" imgW="457002" imgH="203112" progId="Equation.3">
                  <p:embed/>
                  <p:pic>
                    <p:nvPicPr>
                      <p:cNvPr id="36874" name="Object 10">
                        <a:extLst>
                          <a:ext uri="{FF2B5EF4-FFF2-40B4-BE49-F238E27FC236}">
                            <a16:creationId xmlns:a16="http://schemas.microsoft.com/office/drawing/2014/main" id="{336DA8AD-898D-4FE0-982D-268C1654A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5084764"/>
                        <a:ext cx="1081088" cy="473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6" name="Rectangle 12">
            <a:extLst>
              <a:ext uri="{FF2B5EF4-FFF2-40B4-BE49-F238E27FC236}">
                <a16:creationId xmlns:a16="http://schemas.microsoft.com/office/drawing/2014/main" id="{0579D7AD-2E5E-49C2-8FE4-85D51B7CA065}"/>
              </a:ext>
            </a:extLst>
          </p:cNvPr>
          <p:cNvSpPr>
            <a:spLocks noChangeArrowheads="1"/>
          </p:cNvSpPr>
          <p:nvPr/>
        </p:nvSpPr>
        <p:spPr bwMode="auto">
          <a:xfrm>
            <a:off x="2279650" y="5805488"/>
            <a:ext cx="7632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Στην κυκλική μεταβολή η θερμότητα που απορροφά ή αποδίδει το αέριο ισούται με το έργο που παράγει ή δαπανά.</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strips(downRight)">
                                      <p:cBhvr>
                                        <p:cTn id="7" dur="5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6873">
                                            <p:txEl>
                                              <p:pRg st="0" end="0"/>
                                            </p:txEl>
                                          </p:spTgt>
                                        </p:tgtEl>
                                        <p:attrNameLst>
                                          <p:attrName>style.visibility</p:attrName>
                                        </p:attrNameLst>
                                      </p:cBhvr>
                                      <p:to>
                                        <p:strVal val="visible"/>
                                      </p:to>
                                    </p:set>
                                    <p:anim calcmode="lin" valueType="num">
                                      <p:cBhvr additive="base">
                                        <p:cTn id="12" dur="500" fill="hold"/>
                                        <p:tgtEl>
                                          <p:spTgt spid="3687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8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6874"/>
                                        </p:tgtEl>
                                        <p:attrNameLst>
                                          <p:attrName>style.visibility</p:attrName>
                                        </p:attrNameLst>
                                      </p:cBhvr>
                                      <p:to>
                                        <p:strVal val="visible"/>
                                      </p:to>
                                    </p:set>
                                    <p:animEffect transition="in" filter="checkerboard(across)">
                                      <p:cBhvr>
                                        <p:cTn id="18" dur="500"/>
                                        <p:tgtEl>
                                          <p:spTgt spid="368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76"/>
                                        </p:tgtEl>
                                        <p:attrNameLst>
                                          <p:attrName>style.visibility</p:attrName>
                                        </p:attrNameLst>
                                      </p:cBhvr>
                                      <p:to>
                                        <p:strVal val="visible"/>
                                      </p:to>
                                    </p:set>
                                    <p:anim calcmode="lin" valueType="num">
                                      <p:cBhvr additive="base">
                                        <p:cTn id="23" dur="500" fill="hold"/>
                                        <p:tgtEl>
                                          <p:spTgt spid="36876"/>
                                        </p:tgtEl>
                                        <p:attrNameLst>
                                          <p:attrName>ppt_x</p:attrName>
                                        </p:attrNameLst>
                                      </p:cBhvr>
                                      <p:tavLst>
                                        <p:tav tm="0">
                                          <p:val>
                                            <p:strVal val="0-#ppt_w/2"/>
                                          </p:val>
                                        </p:tav>
                                        <p:tav tm="100000">
                                          <p:val>
                                            <p:strVal val="#ppt_x"/>
                                          </p:val>
                                        </p:tav>
                                      </p:tavLst>
                                    </p:anim>
                                    <p:anim calcmode="lin" valueType="num">
                                      <p:cBhvr additive="base">
                                        <p:cTn id="24" dur="500" fill="hold"/>
                                        <p:tgtEl>
                                          <p:spTgt spid="368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0EB205B9-5B2A-4E65-B028-BB92B5D15BA6}"/>
              </a:ext>
            </a:extLst>
          </p:cNvPr>
          <p:cNvSpPr>
            <a:spLocks noChangeArrowheads="1"/>
          </p:cNvSpPr>
          <p:nvPr/>
        </p:nvSpPr>
        <p:spPr bwMode="auto">
          <a:xfrm>
            <a:off x="1774825" y="474019"/>
            <a:ext cx="7537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a:solidFill>
                  <a:srgbClr val="FF0000"/>
                </a:solidFill>
                <a:cs typeface="Times New Roman" panose="02020603050405020304" pitchFamily="18" charset="0"/>
              </a:rPr>
              <a:t>2-10	</a:t>
            </a:r>
            <a:r>
              <a:rPr lang="en-US" altLang="el-GR" sz="2400">
                <a:solidFill>
                  <a:srgbClr val="FF0000"/>
                </a:solidFill>
                <a:cs typeface="Times New Roman" panose="02020603050405020304" pitchFamily="18" charset="0"/>
              </a:rPr>
              <a:t>ΓΡΑΜΜΟΜΟΡΙΑΚΕΣ ΕΙΔΙΚΕΣ ΘΕΡΜΟΤΗΤΕΣ ΑΕΡΙΩΝ</a:t>
            </a:r>
            <a:r>
              <a:rPr lang="en-US" altLang="el-GR" sz="1800">
                <a:solidFill>
                  <a:prstClr val="black"/>
                </a:solidFill>
                <a:latin typeface="Arial" panose="020B0604020202020204" pitchFamily="34" charset="0"/>
              </a:rPr>
              <a:t> </a:t>
            </a:r>
          </a:p>
        </p:txBody>
      </p:sp>
      <p:sp>
        <p:nvSpPr>
          <p:cNvPr id="32771" name="Rectangle 7">
            <a:extLst>
              <a:ext uri="{FF2B5EF4-FFF2-40B4-BE49-F238E27FC236}">
                <a16:creationId xmlns:a16="http://schemas.microsoft.com/office/drawing/2014/main" id="{9A20E1D8-4CC1-4201-8444-444EA37E330C}"/>
              </a:ext>
            </a:extLst>
          </p:cNvPr>
          <p:cNvSpPr>
            <a:spLocks noChangeArrowheads="1"/>
          </p:cNvSpPr>
          <p:nvPr/>
        </p:nvSpPr>
        <p:spPr bwMode="auto">
          <a:xfrm>
            <a:off x="1524001" y="29679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7894" name="Object 6">
            <a:extLst>
              <a:ext uri="{FF2B5EF4-FFF2-40B4-BE49-F238E27FC236}">
                <a16:creationId xmlns:a16="http://schemas.microsoft.com/office/drawing/2014/main" id="{2E3B4277-AA2C-4558-AA1F-882682711E12}"/>
              </a:ext>
            </a:extLst>
          </p:cNvPr>
          <p:cNvGraphicFramePr>
            <a:graphicFrameLocks noChangeAspect="1"/>
          </p:cNvGraphicFramePr>
          <p:nvPr/>
        </p:nvGraphicFramePr>
        <p:xfrm>
          <a:off x="2063750" y="1268414"/>
          <a:ext cx="1728788" cy="454025"/>
        </p:xfrm>
        <a:graphic>
          <a:graphicData uri="http://schemas.openxmlformats.org/presentationml/2006/ole">
            <mc:AlternateContent xmlns:mc="http://schemas.openxmlformats.org/markup-compatibility/2006">
              <mc:Choice xmlns:v="urn:schemas-microsoft-com:vml" Requires="v">
                <p:oleObj spid="_x0000_s11266" name="Equation" r:id="rId3" imgW="761669" imgH="203112" progId="Equation.3">
                  <p:embed/>
                </p:oleObj>
              </mc:Choice>
              <mc:Fallback>
                <p:oleObj name="Equation" r:id="rId3" imgW="761669" imgH="203112" progId="Equation.3">
                  <p:embed/>
                  <p:pic>
                    <p:nvPicPr>
                      <p:cNvPr id="37894" name="Object 6">
                        <a:extLst>
                          <a:ext uri="{FF2B5EF4-FFF2-40B4-BE49-F238E27FC236}">
                            <a16:creationId xmlns:a16="http://schemas.microsoft.com/office/drawing/2014/main" id="{2E3B4277-AA2C-4558-AA1F-882682711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1268414"/>
                        <a:ext cx="17287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Rectangle 10">
            <a:extLst>
              <a:ext uri="{FF2B5EF4-FFF2-40B4-BE49-F238E27FC236}">
                <a16:creationId xmlns:a16="http://schemas.microsoft.com/office/drawing/2014/main" id="{44B4F3B9-1047-4F79-87CB-0229DDA6F5DF}"/>
              </a:ext>
            </a:extLst>
          </p:cNvPr>
          <p:cNvSpPr>
            <a:spLocks noChangeArrowheads="1"/>
          </p:cNvSpPr>
          <p:nvPr/>
        </p:nvSpPr>
        <p:spPr bwMode="auto">
          <a:xfrm>
            <a:off x="1524001" y="29679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7897" name="Object 9">
            <a:extLst>
              <a:ext uri="{FF2B5EF4-FFF2-40B4-BE49-F238E27FC236}">
                <a16:creationId xmlns:a16="http://schemas.microsoft.com/office/drawing/2014/main" id="{A511708C-34BA-46B7-BEED-AED27980C593}"/>
              </a:ext>
            </a:extLst>
          </p:cNvPr>
          <p:cNvGraphicFramePr>
            <a:graphicFrameLocks noChangeAspect="1"/>
          </p:cNvGraphicFramePr>
          <p:nvPr/>
        </p:nvGraphicFramePr>
        <p:xfrm>
          <a:off x="1919288" y="1989138"/>
          <a:ext cx="2159000" cy="487362"/>
        </p:xfrm>
        <a:graphic>
          <a:graphicData uri="http://schemas.openxmlformats.org/presentationml/2006/ole">
            <mc:AlternateContent xmlns:mc="http://schemas.openxmlformats.org/markup-compatibility/2006">
              <mc:Choice xmlns:v="urn:schemas-microsoft-com:vml" Requires="v">
                <p:oleObj spid="_x0000_s11267" name="Equation" r:id="rId5" imgW="888614" imgH="203112" progId="Equation.3">
                  <p:embed/>
                </p:oleObj>
              </mc:Choice>
              <mc:Fallback>
                <p:oleObj name="Equation" r:id="rId5" imgW="888614" imgH="203112" progId="Equation.3">
                  <p:embed/>
                  <p:pic>
                    <p:nvPicPr>
                      <p:cNvPr id="37897" name="Object 9">
                        <a:extLst>
                          <a:ext uri="{FF2B5EF4-FFF2-40B4-BE49-F238E27FC236}">
                            <a16:creationId xmlns:a16="http://schemas.microsoft.com/office/drawing/2014/main" id="{A511708C-34BA-46B7-BEED-AED27980C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989138"/>
                        <a:ext cx="2159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Rectangle 11">
            <a:extLst>
              <a:ext uri="{FF2B5EF4-FFF2-40B4-BE49-F238E27FC236}">
                <a16:creationId xmlns:a16="http://schemas.microsoft.com/office/drawing/2014/main" id="{5346841E-9AA0-4B0E-A0AD-B0A00B21DB71}"/>
              </a:ext>
            </a:extLst>
          </p:cNvPr>
          <p:cNvSpPr>
            <a:spLocks noChangeArrowheads="1"/>
          </p:cNvSpPr>
          <p:nvPr/>
        </p:nvSpPr>
        <p:spPr bwMode="auto">
          <a:xfrm>
            <a:off x="1524000" y="3398838"/>
            <a:ext cx="1136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1000">
                <a:solidFill>
                  <a:prstClr val="black"/>
                </a:solidFill>
                <a:cs typeface="Times New Roman" panose="02020603050405020304" pitchFamily="18" charset="0"/>
              </a:rPr>
              <a:t>	</a:t>
            </a:r>
            <a:r>
              <a:rPr lang="en-US" altLang="el-GR" sz="1100">
                <a:solidFill>
                  <a:prstClr val="black"/>
                </a:solidFill>
              </a:rPr>
              <a:t> </a:t>
            </a:r>
            <a:endParaRPr lang="en-US" altLang="el-GR" sz="1800">
              <a:solidFill>
                <a:prstClr val="black"/>
              </a:solidFill>
            </a:endParaRPr>
          </a:p>
        </p:txBody>
      </p:sp>
      <p:sp>
        <p:nvSpPr>
          <p:cNvPr id="37900" name="Rectangle 12">
            <a:extLst>
              <a:ext uri="{FF2B5EF4-FFF2-40B4-BE49-F238E27FC236}">
                <a16:creationId xmlns:a16="http://schemas.microsoft.com/office/drawing/2014/main" id="{AB9EFF78-75F8-44FF-9CBB-1A4ACFC5CED6}"/>
              </a:ext>
            </a:extLst>
          </p:cNvPr>
          <p:cNvSpPr>
            <a:spLocks noChangeArrowheads="1"/>
          </p:cNvSpPr>
          <p:nvPr/>
        </p:nvSpPr>
        <p:spPr bwMode="auto">
          <a:xfrm>
            <a:off x="4656138" y="2349501"/>
            <a:ext cx="4240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C:</a:t>
            </a:r>
            <a:r>
              <a:rPr lang="en-US" altLang="el-GR" sz="1800">
                <a:solidFill>
                  <a:prstClr val="black"/>
                </a:solidFill>
                <a:latin typeface="Arial" panose="020B0604020202020204" pitchFamily="34" charset="0"/>
              </a:rPr>
              <a:t> </a:t>
            </a:r>
            <a:r>
              <a:rPr lang="el-GR" altLang="el-GR" sz="1800" b="1">
                <a:solidFill>
                  <a:prstClr val="black"/>
                </a:solidFill>
                <a:latin typeface="Arial" panose="020B0604020202020204" pitchFamily="34" charset="0"/>
              </a:rPr>
              <a:t>γ</a:t>
            </a:r>
            <a:r>
              <a:rPr lang="en-US" altLang="el-GR" sz="1800" b="1">
                <a:solidFill>
                  <a:prstClr val="black"/>
                </a:solidFill>
                <a:latin typeface="Arial" panose="020B0604020202020204" pitchFamily="34" charset="0"/>
              </a:rPr>
              <a:t>ραμμομοριακή ειδική θερμότητα</a:t>
            </a:r>
            <a:r>
              <a:rPr lang="en-US" altLang="el-GR" sz="1800">
                <a:solidFill>
                  <a:prstClr val="black"/>
                </a:solidFill>
                <a:latin typeface="Arial" panose="020B0604020202020204" pitchFamily="34" charset="0"/>
              </a:rPr>
              <a:t>  </a:t>
            </a:r>
          </a:p>
        </p:txBody>
      </p:sp>
      <p:sp>
        <p:nvSpPr>
          <p:cNvPr id="32777" name="Rectangle 14">
            <a:extLst>
              <a:ext uri="{FF2B5EF4-FFF2-40B4-BE49-F238E27FC236}">
                <a16:creationId xmlns:a16="http://schemas.microsoft.com/office/drawing/2014/main" id="{7094D398-672F-4134-9907-67ED240F2937}"/>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7901" name="Object 13">
            <a:extLst>
              <a:ext uri="{FF2B5EF4-FFF2-40B4-BE49-F238E27FC236}">
                <a16:creationId xmlns:a16="http://schemas.microsoft.com/office/drawing/2014/main" id="{EC38D3F0-35A1-4B96-AEBC-885585335E0F}"/>
              </a:ext>
            </a:extLst>
          </p:cNvPr>
          <p:cNvGraphicFramePr>
            <a:graphicFrameLocks noChangeAspect="1"/>
          </p:cNvGraphicFramePr>
          <p:nvPr/>
        </p:nvGraphicFramePr>
        <p:xfrm>
          <a:off x="4656138" y="1628775"/>
          <a:ext cx="1655762" cy="439738"/>
        </p:xfrm>
        <a:graphic>
          <a:graphicData uri="http://schemas.openxmlformats.org/presentationml/2006/ole">
            <mc:AlternateContent xmlns:mc="http://schemas.openxmlformats.org/markup-compatibility/2006">
              <mc:Choice xmlns:v="urn:schemas-microsoft-com:vml" Requires="v">
                <p:oleObj spid="_x0000_s11268" name="Equation" r:id="rId7" imgW="748975" imgH="203112" progId="Equation.3">
                  <p:embed/>
                </p:oleObj>
              </mc:Choice>
              <mc:Fallback>
                <p:oleObj name="Equation" r:id="rId7" imgW="748975" imgH="203112" progId="Equation.3">
                  <p:embed/>
                  <p:pic>
                    <p:nvPicPr>
                      <p:cNvPr id="37901" name="Object 13">
                        <a:extLst>
                          <a:ext uri="{FF2B5EF4-FFF2-40B4-BE49-F238E27FC236}">
                            <a16:creationId xmlns:a16="http://schemas.microsoft.com/office/drawing/2014/main" id="{EC38D3F0-35A1-4B96-AEBC-885585335E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6138" y="1628775"/>
                        <a:ext cx="1655762" cy="4397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3" name="AutoShape 15">
            <a:extLst>
              <a:ext uri="{FF2B5EF4-FFF2-40B4-BE49-F238E27FC236}">
                <a16:creationId xmlns:a16="http://schemas.microsoft.com/office/drawing/2014/main" id="{3EBA280D-FFF3-421C-8C28-F0BBB6D22156}"/>
              </a:ext>
            </a:extLst>
          </p:cNvPr>
          <p:cNvSpPr>
            <a:spLocks/>
          </p:cNvSpPr>
          <p:nvPr/>
        </p:nvSpPr>
        <p:spPr bwMode="auto">
          <a:xfrm>
            <a:off x="4151313" y="1125538"/>
            <a:ext cx="215900" cy="1439862"/>
          </a:xfrm>
          <a:prstGeom prst="rightBrace">
            <a:avLst>
              <a:gd name="adj1" fmla="val 555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37904" name="Rectangle 16">
            <a:extLst>
              <a:ext uri="{FF2B5EF4-FFF2-40B4-BE49-F238E27FC236}">
                <a16:creationId xmlns:a16="http://schemas.microsoft.com/office/drawing/2014/main" id="{74832ED6-784A-4708-B725-60BDEA6A4AEE}"/>
              </a:ext>
            </a:extLst>
          </p:cNvPr>
          <p:cNvSpPr>
            <a:spLocks noChangeArrowheads="1"/>
          </p:cNvSpPr>
          <p:nvPr/>
        </p:nvSpPr>
        <p:spPr bwMode="auto">
          <a:xfrm>
            <a:off x="2495550" y="3141664"/>
            <a:ext cx="61928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Η γραμμομοριακή ειδική θερμότητα </a:t>
            </a:r>
            <a:r>
              <a:rPr lang="en-US" altLang="el-GR" sz="1800" b="1">
                <a:solidFill>
                  <a:prstClr val="black"/>
                </a:solidFill>
                <a:latin typeface="Arial" panose="020B0604020202020204" pitchFamily="34" charset="0"/>
              </a:rPr>
              <a:t>C</a:t>
            </a:r>
            <a:r>
              <a:rPr lang="el-GR" altLang="el-GR" sz="1800" b="1">
                <a:solidFill>
                  <a:prstClr val="black"/>
                </a:solidFill>
                <a:latin typeface="Arial" panose="020B0604020202020204" pitchFamily="34" charset="0"/>
              </a:rPr>
              <a:t>, στο </a:t>
            </a:r>
            <a:r>
              <a:rPr lang="en-US" altLang="el-GR" sz="1800" b="1">
                <a:solidFill>
                  <a:prstClr val="black"/>
                </a:solidFill>
                <a:latin typeface="Arial" panose="020B0604020202020204" pitchFamily="34" charset="0"/>
              </a:rPr>
              <a:t>SI</a:t>
            </a:r>
            <a:r>
              <a:rPr lang="el-GR" altLang="el-GR" sz="1800" b="1">
                <a:solidFill>
                  <a:prstClr val="black"/>
                </a:solidFill>
                <a:latin typeface="Arial" panose="020B0604020202020204" pitchFamily="34" charset="0"/>
              </a:rPr>
              <a:t>, μετριέται σε </a:t>
            </a:r>
            <a:r>
              <a:rPr lang="en-US" altLang="el-GR" sz="1800" b="1">
                <a:solidFill>
                  <a:prstClr val="black"/>
                </a:solidFill>
                <a:latin typeface="Arial" panose="020B0604020202020204" pitchFamily="34" charset="0"/>
              </a:rPr>
              <a:t>J</a:t>
            </a:r>
            <a:r>
              <a:rPr lang="el-GR" altLang="el-GR" sz="1800" b="1">
                <a:solidFill>
                  <a:prstClr val="black"/>
                </a:solidFill>
                <a:latin typeface="Arial" panose="020B0604020202020204" pitchFamily="34" charset="0"/>
              </a:rPr>
              <a:t>/(</a:t>
            </a:r>
            <a:r>
              <a:rPr lang="en-US" altLang="el-GR" sz="1800" b="1">
                <a:solidFill>
                  <a:prstClr val="black"/>
                </a:solidFill>
                <a:latin typeface="Arial" panose="020B0604020202020204" pitchFamily="34" charset="0"/>
              </a:rPr>
              <a:t>mol</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K</a:t>
            </a:r>
            <a:r>
              <a:rPr lang="el-GR" altLang="el-GR" sz="1800" b="1">
                <a:solidFill>
                  <a:prstClr val="black"/>
                </a:solidFill>
                <a:latin typeface="Arial" panose="020B0604020202020204" pitchFamily="34" charset="0"/>
              </a:rPr>
              <a:t>) και εκφράζει το ποσό θερμότητας που πρέπει να προσφερθεί σε 1 </a:t>
            </a:r>
            <a:r>
              <a:rPr lang="en-US" altLang="el-GR" sz="1800" b="1">
                <a:solidFill>
                  <a:prstClr val="black"/>
                </a:solidFill>
                <a:latin typeface="Arial" panose="020B0604020202020204" pitchFamily="34" charset="0"/>
              </a:rPr>
              <a:t>mol</a:t>
            </a:r>
            <a:r>
              <a:rPr lang="el-GR" altLang="el-GR" sz="1800" b="1">
                <a:solidFill>
                  <a:prstClr val="black"/>
                </a:solidFill>
                <a:latin typeface="Arial" panose="020B0604020202020204" pitchFamily="34" charset="0"/>
              </a:rPr>
              <a:t> του σώματος για να αυξηθεί η θερμοκρασία του κατά ένα βαθμό.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7903"/>
                                        </p:tgtEl>
                                        <p:attrNameLst>
                                          <p:attrName>style.visibility</p:attrName>
                                        </p:attrNameLst>
                                      </p:cBhvr>
                                      <p:to>
                                        <p:strVal val="visible"/>
                                      </p:to>
                                    </p:set>
                                    <p:animEffect transition="in" filter="strips(downLeft)">
                                      <p:cBhvr>
                                        <p:cTn id="15" dur="500"/>
                                        <p:tgtEl>
                                          <p:spTgt spid="379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790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7900"/>
                                        </p:tgtEl>
                                        <p:attrNameLst>
                                          <p:attrName>style.visibility</p:attrName>
                                        </p:attrNameLst>
                                      </p:cBhvr>
                                      <p:to>
                                        <p:strVal val="visible"/>
                                      </p:to>
                                    </p:set>
                                    <p:anim calcmode="lin" valueType="num">
                                      <p:cBhvr additive="base">
                                        <p:cTn id="24" dur="500" fill="hold"/>
                                        <p:tgtEl>
                                          <p:spTgt spid="37900"/>
                                        </p:tgtEl>
                                        <p:attrNameLst>
                                          <p:attrName>ppt_x</p:attrName>
                                        </p:attrNameLst>
                                      </p:cBhvr>
                                      <p:tavLst>
                                        <p:tav tm="0">
                                          <p:val>
                                            <p:strVal val="1+#ppt_w/2"/>
                                          </p:val>
                                        </p:tav>
                                        <p:tav tm="100000">
                                          <p:val>
                                            <p:strVal val="#ppt_x"/>
                                          </p:val>
                                        </p:tav>
                                      </p:tavLst>
                                    </p:anim>
                                    <p:anim calcmode="lin" valueType="num">
                                      <p:cBhvr additive="base">
                                        <p:cTn id="25" dur="500" fill="hold"/>
                                        <p:tgtEl>
                                          <p:spTgt spid="3790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37904"/>
                                        </p:tgtEl>
                                        <p:attrNameLst>
                                          <p:attrName>style.visibility</p:attrName>
                                        </p:attrNameLst>
                                      </p:cBhvr>
                                      <p:to>
                                        <p:strVal val="visible"/>
                                      </p:to>
                                    </p:set>
                                    <p:animEffect transition="in" filter="strips(downRight)">
                                      <p:cBhvr>
                                        <p:cTn id="30" dur="500"/>
                                        <p:tgtEl>
                                          <p:spTgt spid="37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p:bldP spid="37903" grpId="0" animBg="1"/>
      <p:bldP spid="379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8F945B54-1AAD-408D-AC63-F4C74FAB668E}"/>
              </a:ext>
            </a:extLst>
          </p:cNvPr>
          <p:cNvSpPr>
            <a:spLocks noChangeArrowheads="1"/>
          </p:cNvSpPr>
          <p:nvPr/>
        </p:nvSpPr>
        <p:spPr bwMode="auto">
          <a:xfrm>
            <a:off x="2279650" y="404813"/>
            <a:ext cx="6192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b="1">
                <a:solidFill>
                  <a:srgbClr val="FF6600"/>
                </a:solidFill>
                <a:latin typeface="Arial" panose="020B0604020202020204" pitchFamily="34" charset="0"/>
              </a:rPr>
              <a:t>2-2	</a:t>
            </a:r>
            <a:r>
              <a:rPr lang="en-US" altLang="el-GR" sz="2800" b="1">
                <a:solidFill>
                  <a:srgbClr val="FF6600"/>
                </a:solidFill>
                <a:latin typeface="Arial" panose="020B0604020202020204" pitchFamily="34" charset="0"/>
              </a:rPr>
              <a:t>ΘΕΡΜΟΔΥΝΑΜΙΚΟ ΣΥΣΤΗΜΑ</a:t>
            </a:r>
            <a:r>
              <a:rPr lang="en-US" altLang="el-GR" sz="1800">
                <a:solidFill>
                  <a:prstClr val="black"/>
                </a:solidFill>
                <a:latin typeface="Arial" panose="020B0604020202020204" pitchFamily="34" charset="0"/>
              </a:rPr>
              <a:t> </a:t>
            </a:r>
          </a:p>
        </p:txBody>
      </p:sp>
      <p:sp>
        <p:nvSpPr>
          <p:cNvPr id="15363" name="Rectangle 5">
            <a:extLst>
              <a:ext uri="{FF2B5EF4-FFF2-40B4-BE49-F238E27FC236}">
                <a16:creationId xmlns:a16="http://schemas.microsoft.com/office/drawing/2014/main" id="{72F7699F-3D99-467F-B7E8-76AA129A7E83}"/>
              </a:ext>
            </a:extLst>
          </p:cNvPr>
          <p:cNvSpPr>
            <a:spLocks noChangeArrowheads="1"/>
          </p:cNvSpPr>
          <p:nvPr/>
        </p:nvSpPr>
        <p:spPr bwMode="auto">
          <a:xfrm>
            <a:off x="2640013" y="981075"/>
            <a:ext cx="6659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2-3	ΙΣΟΡΡΟΠΙΑ ΘΕΡΜΟΔΥΝΑΜΙΚΟΥ ΣΥΣΤΗΜΑΤΟΣ</a:t>
            </a:r>
          </a:p>
          <a:p>
            <a:pPr eaLnBrk="0" fontAlgn="base" hangingPunct="0">
              <a:spcBef>
                <a:spcPct val="0"/>
              </a:spcBef>
              <a:spcAft>
                <a:spcPct val="0"/>
              </a:spcAft>
              <a:buNone/>
            </a:pPr>
            <a:endParaRPr lang="el-GR" altLang="el-GR" sz="1800">
              <a:solidFill>
                <a:prstClr val="black"/>
              </a:solidFill>
            </a:endParaRPr>
          </a:p>
        </p:txBody>
      </p:sp>
      <p:sp>
        <p:nvSpPr>
          <p:cNvPr id="22534" name="Rectangle 6">
            <a:extLst>
              <a:ext uri="{FF2B5EF4-FFF2-40B4-BE49-F238E27FC236}">
                <a16:creationId xmlns:a16="http://schemas.microsoft.com/office/drawing/2014/main" id="{C6735A58-4AAA-41EA-8ACE-EF7B935CC5B7}"/>
              </a:ext>
            </a:extLst>
          </p:cNvPr>
          <p:cNvSpPr>
            <a:spLocks noChangeArrowheads="1"/>
          </p:cNvSpPr>
          <p:nvPr/>
        </p:nvSpPr>
        <p:spPr bwMode="auto">
          <a:xfrm>
            <a:off x="2208214" y="1557338"/>
            <a:ext cx="777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Για να περιγραφεί ένα θερμοδυναμικό σύστημα χρειάζεται να γνωρίζουμε κάποια στοιχεία του. </a:t>
            </a:r>
          </a:p>
        </p:txBody>
      </p:sp>
      <p:sp>
        <p:nvSpPr>
          <p:cNvPr id="22535" name="Rectangle 7">
            <a:extLst>
              <a:ext uri="{FF2B5EF4-FFF2-40B4-BE49-F238E27FC236}">
                <a16:creationId xmlns:a16="http://schemas.microsoft.com/office/drawing/2014/main" id="{45D14873-D1E2-4D8E-BE0E-8AB0862BBBE5}"/>
              </a:ext>
            </a:extLst>
          </p:cNvPr>
          <p:cNvSpPr>
            <a:spLocks noChangeArrowheads="1"/>
          </p:cNvSpPr>
          <p:nvPr/>
        </p:nvSpPr>
        <p:spPr bwMode="auto">
          <a:xfrm>
            <a:off x="2279651" y="2276475"/>
            <a:ext cx="75612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Για παράδειγμα, ορισμένη ποσότητα αερίου που βρίσκεται  σε ένα δοχείο μπορεί να περιγραφεί αν γνωρίζουμε τον όγκο του, τη θερμοκρασία του και την πίεσή του</a:t>
            </a:r>
            <a:r>
              <a:rPr lang="en-US" altLang="el-GR" sz="1800">
                <a:solidFill>
                  <a:prstClr val="black"/>
                </a:solidFill>
                <a:latin typeface="Arial" panose="020B0604020202020204" pitchFamily="34" charset="0"/>
              </a:rPr>
              <a:t> </a:t>
            </a:r>
          </a:p>
        </p:txBody>
      </p:sp>
      <p:sp>
        <p:nvSpPr>
          <p:cNvPr id="22536" name="Rectangle 8">
            <a:extLst>
              <a:ext uri="{FF2B5EF4-FFF2-40B4-BE49-F238E27FC236}">
                <a16:creationId xmlns:a16="http://schemas.microsoft.com/office/drawing/2014/main" id="{5D7CDFF5-D4E0-47C7-8C50-289FE5616368}"/>
              </a:ext>
            </a:extLst>
          </p:cNvPr>
          <p:cNvSpPr>
            <a:spLocks noChangeArrowheads="1"/>
          </p:cNvSpPr>
          <p:nvPr/>
        </p:nvSpPr>
        <p:spPr bwMode="auto">
          <a:xfrm>
            <a:off x="1928258" y="3499128"/>
            <a:ext cx="6608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Τα στοιχεία αυτά ονομάζονται </a:t>
            </a:r>
            <a:r>
              <a:rPr lang="el-GR" altLang="el-GR" sz="1800" b="1" u="sng">
                <a:solidFill>
                  <a:prstClr val="black"/>
                </a:solidFill>
                <a:latin typeface="Arial" panose="020B0604020202020204" pitchFamily="34" charset="0"/>
              </a:rPr>
              <a:t>θερμοδυναμικές μεταβλητές</a:t>
            </a:r>
            <a:r>
              <a:rPr lang="el-GR" altLang="el-GR" sz="1800">
                <a:solidFill>
                  <a:prstClr val="black"/>
                </a:solidFill>
                <a:latin typeface="Arial" panose="020B0604020202020204" pitchFamily="34" charset="0"/>
              </a:rPr>
              <a:t>.</a:t>
            </a:r>
          </a:p>
        </p:txBody>
      </p:sp>
      <p:sp>
        <p:nvSpPr>
          <p:cNvPr id="22537" name="Rectangle 9">
            <a:extLst>
              <a:ext uri="{FF2B5EF4-FFF2-40B4-BE49-F238E27FC236}">
                <a16:creationId xmlns:a16="http://schemas.microsoft.com/office/drawing/2014/main" id="{CB9DE9FA-2F9A-421C-A3AD-C73550A68191}"/>
              </a:ext>
            </a:extLst>
          </p:cNvPr>
          <p:cNvSpPr>
            <a:spLocks noChangeArrowheads="1"/>
          </p:cNvSpPr>
          <p:nvPr/>
        </p:nvSpPr>
        <p:spPr bwMode="auto">
          <a:xfrm>
            <a:off x="2208214" y="4076700"/>
            <a:ext cx="7559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Οι δύο ποσότητες που είναι ικανές για την περιγραφή της κατάστασης ορισμένης ποσότητας αερίου αποτελούν τις ανεξάρτητες θερμοδυναμικές μεταβλητές του συστήματος</a:t>
            </a:r>
            <a:r>
              <a:rPr lang="el-GR" altLang="el-GR" sz="1800">
                <a:solidFill>
                  <a:prstClr val="black"/>
                </a:solidFill>
                <a:latin typeface="Arial" panose="020B0604020202020204" pitchFamily="34" charset="0"/>
              </a:rPr>
              <a:t>. </a:t>
            </a:r>
          </a:p>
        </p:txBody>
      </p:sp>
      <p:sp>
        <p:nvSpPr>
          <p:cNvPr id="22538" name="Rectangle 10">
            <a:extLst>
              <a:ext uri="{FF2B5EF4-FFF2-40B4-BE49-F238E27FC236}">
                <a16:creationId xmlns:a16="http://schemas.microsoft.com/office/drawing/2014/main" id="{3C8CE7A9-1EE9-40FA-BA97-250D04311F30}"/>
              </a:ext>
            </a:extLst>
          </p:cNvPr>
          <p:cNvSpPr>
            <a:spLocks noChangeArrowheads="1"/>
          </p:cNvSpPr>
          <p:nvPr/>
        </p:nvSpPr>
        <p:spPr bwMode="auto">
          <a:xfrm>
            <a:off x="2351088" y="5373689"/>
            <a:ext cx="741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Όταν σ’ ένα </a:t>
            </a:r>
            <a:r>
              <a:rPr lang="el-GR" altLang="el-GR" sz="1800" b="1" i="1" u="sng">
                <a:solidFill>
                  <a:prstClr val="black"/>
                </a:solidFill>
                <a:latin typeface="Arial" panose="020B0604020202020204" pitchFamily="34" charset="0"/>
              </a:rPr>
              <a:t>θερμοδυναμικό</a:t>
            </a:r>
            <a:r>
              <a:rPr lang="el-GR" altLang="el-GR" sz="1800" b="1">
                <a:solidFill>
                  <a:prstClr val="black"/>
                </a:solidFill>
                <a:latin typeface="Arial" panose="020B0604020202020204" pitchFamily="34" charset="0"/>
              </a:rPr>
              <a:t> σύστημα οι θερμοδυναμικές μεταβλητές που το περιγράφουν διατηρούνται σταθερές με το χρόνο, το σύστημα βρίσκεται σε κατάσταση </a:t>
            </a:r>
            <a:r>
              <a:rPr lang="el-GR" altLang="el-GR" sz="1800" b="1" i="1" u="sng">
                <a:solidFill>
                  <a:prstClr val="black"/>
                </a:solidFill>
                <a:latin typeface="Arial" panose="020B0604020202020204" pitchFamily="34" charset="0"/>
              </a:rPr>
              <a:t>θερμοδυναμικής ισορροπίας</a:t>
            </a:r>
            <a:r>
              <a:rPr lang="el-GR" altLang="el-GR" sz="1800" b="1">
                <a:solidFill>
                  <a:prstClr val="black"/>
                </a:solidFill>
                <a:latin typeface="Arial" panose="020B0604020202020204" pitchFamily="34" charset="0"/>
              </a:rPr>
              <a:t>.</a:t>
            </a:r>
            <a:r>
              <a:rPr lang="en-US" altLang="el-GR" sz="1800" b="1">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0-#ppt_w/2"/>
                                          </p:val>
                                        </p:tav>
                                        <p:tav tm="100000">
                                          <p:val>
                                            <p:strVal val="#ppt_x"/>
                                          </p:val>
                                        </p:tav>
                                      </p:tavLst>
                                    </p:anim>
                                    <p:anim calcmode="lin" valueType="num">
                                      <p:cBhvr additive="base">
                                        <p:cTn id="8"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0-#ppt_w/2"/>
                                          </p:val>
                                        </p:tav>
                                        <p:tav tm="100000">
                                          <p:val>
                                            <p:strVal val="#ppt_x"/>
                                          </p:val>
                                        </p:tav>
                                      </p:tavLst>
                                    </p:anim>
                                    <p:anim calcmode="lin" valueType="num">
                                      <p:cBhvr additive="base">
                                        <p:cTn id="14"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additive="base">
                                        <p:cTn id="19" dur="500" fill="hold"/>
                                        <p:tgtEl>
                                          <p:spTgt spid="22536"/>
                                        </p:tgtEl>
                                        <p:attrNameLst>
                                          <p:attrName>ppt_x</p:attrName>
                                        </p:attrNameLst>
                                      </p:cBhvr>
                                      <p:tavLst>
                                        <p:tav tm="0">
                                          <p:val>
                                            <p:strVal val="0-#ppt_w/2"/>
                                          </p:val>
                                        </p:tav>
                                        <p:tav tm="100000">
                                          <p:val>
                                            <p:strVal val="#ppt_x"/>
                                          </p:val>
                                        </p:tav>
                                      </p:tavLst>
                                    </p:anim>
                                    <p:anim calcmode="lin" valueType="num">
                                      <p:cBhvr additive="base">
                                        <p:cTn id="20"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7"/>
                                        </p:tgtEl>
                                        <p:attrNameLst>
                                          <p:attrName>style.visibility</p:attrName>
                                        </p:attrNameLst>
                                      </p:cBhvr>
                                      <p:to>
                                        <p:strVal val="visible"/>
                                      </p:to>
                                    </p:set>
                                    <p:anim calcmode="lin" valueType="num">
                                      <p:cBhvr additive="base">
                                        <p:cTn id="25" dur="500" fill="hold"/>
                                        <p:tgtEl>
                                          <p:spTgt spid="22537"/>
                                        </p:tgtEl>
                                        <p:attrNameLst>
                                          <p:attrName>ppt_x</p:attrName>
                                        </p:attrNameLst>
                                      </p:cBhvr>
                                      <p:tavLst>
                                        <p:tav tm="0">
                                          <p:val>
                                            <p:strVal val="0-#ppt_w/2"/>
                                          </p:val>
                                        </p:tav>
                                        <p:tav tm="100000">
                                          <p:val>
                                            <p:strVal val="#ppt_x"/>
                                          </p:val>
                                        </p:tav>
                                      </p:tavLst>
                                    </p:anim>
                                    <p:anim calcmode="lin" valueType="num">
                                      <p:cBhvr additive="base">
                                        <p:cTn id="26"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8"/>
                                        </p:tgtEl>
                                        <p:attrNameLst>
                                          <p:attrName>style.visibility</p:attrName>
                                        </p:attrNameLst>
                                      </p:cBhvr>
                                      <p:to>
                                        <p:strVal val="visible"/>
                                      </p:to>
                                    </p:set>
                                    <p:anim calcmode="lin" valueType="num">
                                      <p:cBhvr additive="base">
                                        <p:cTn id="31" dur="500" fill="hold"/>
                                        <p:tgtEl>
                                          <p:spTgt spid="22538"/>
                                        </p:tgtEl>
                                        <p:attrNameLst>
                                          <p:attrName>ppt_x</p:attrName>
                                        </p:attrNameLst>
                                      </p:cBhvr>
                                      <p:tavLst>
                                        <p:tav tm="0">
                                          <p:val>
                                            <p:strVal val="0-#ppt_w/2"/>
                                          </p:val>
                                        </p:tav>
                                        <p:tav tm="100000">
                                          <p:val>
                                            <p:strVal val="#ppt_x"/>
                                          </p:val>
                                        </p:tav>
                                      </p:tavLst>
                                    </p:anim>
                                    <p:anim calcmode="lin" valueType="num">
                                      <p:cBhvr additive="base">
                                        <p:cTn id="32"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P spid="225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2EDFF9DF-7203-41F9-9859-326A2418C724}"/>
              </a:ext>
            </a:extLst>
          </p:cNvPr>
          <p:cNvSpPr>
            <a:spLocks noChangeArrowheads="1"/>
          </p:cNvSpPr>
          <p:nvPr/>
        </p:nvSpPr>
        <p:spPr bwMode="auto">
          <a:xfrm>
            <a:off x="2063751" y="1125538"/>
            <a:ext cx="518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Θέρμανση αερίου με σταθερό όγκο</a:t>
            </a:r>
            <a:r>
              <a:rPr lang="en-US" altLang="el-GR" sz="1800">
                <a:solidFill>
                  <a:prstClr val="black"/>
                </a:solidFill>
                <a:latin typeface="Arial" panose="020B0604020202020204" pitchFamily="34" charset="0"/>
              </a:rPr>
              <a:t> </a:t>
            </a:r>
          </a:p>
        </p:txBody>
      </p:sp>
      <p:sp>
        <p:nvSpPr>
          <p:cNvPr id="33795" name="Rectangle 5">
            <a:extLst>
              <a:ext uri="{FF2B5EF4-FFF2-40B4-BE49-F238E27FC236}">
                <a16:creationId xmlns:a16="http://schemas.microsoft.com/office/drawing/2014/main" id="{C51519AE-C452-4664-839A-B28D01D5E344}"/>
              </a:ext>
            </a:extLst>
          </p:cNvPr>
          <p:cNvSpPr>
            <a:spLocks noChangeArrowheads="1"/>
          </p:cNvSpPr>
          <p:nvPr/>
        </p:nvSpPr>
        <p:spPr bwMode="auto">
          <a:xfrm>
            <a:off x="1774825" y="474019"/>
            <a:ext cx="7537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a:solidFill>
                  <a:srgbClr val="FF0000"/>
                </a:solidFill>
                <a:cs typeface="Times New Roman" panose="02020603050405020304" pitchFamily="18" charset="0"/>
              </a:rPr>
              <a:t>2-10	</a:t>
            </a:r>
            <a:r>
              <a:rPr lang="en-US" altLang="el-GR" sz="2400">
                <a:solidFill>
                  <a:srgbClr val="FF0000"/>
                </a:solidFill>
                <a:cs typeface="Times New Roman" panose="02020603050405020304" pitchFamily="18" charset="0"/>
              </a:rPr>
              <a:t>ΓΡΑΜΜΟΜΟΡΙΑΚΕΣ ΕΙΔΙΚΕΣ ΘΕΡΜΟΤΗΤΕΣ ΑΕΡΙΩΝ</a:t>
            </a:r>
            <a:r>
              <a:rPr lang="en-US" altLang="el-GR" sz="1800">
                <a:solidFill>
                  <a:prstClr val="black"/>
                </a:solidFill>
                <a:latin typeface="Arial" panose="020B0604020202020204" pitchFamily="34" charset="0"/>
              </a:rPr>
              <a:t> </a:t>
            </a:r>
          </a:p>
        </p:txBody>
      </p:sp>
      <p:graphicFrame>
        <p:nvGraphicFramePr>
          <p:cNvPr id="38918" name="Object 6">
            <a:extLst>
              <a:ext uri="{FF2B5EF4-FFF2-40B4-BE49-F238E27FC236}">
                <a16:creationId xmlns:a16="http://schemas.microsoft.com/office/drawing/2014/main" id="{75479669-DE87-4146-99B6-2331788D83EF}"/>
              </a:ext>
            </a:extLst>
          </p:cNvPr>
          <p:cNvGraphicFramePr>
            <a:graphicFrameLocks noChangeAspect="1"/>
          </p:cNvGraphicFramePr>
          <p:nvPr/>
        </p:nvGraphicFramePr>
        <p:xfrm>
          <a:off x="7175500" y="2133601"/>
          <a:ext cx="2952750" cy="2333625"/>
        </p:xfrm>
        <a:graphic>
          <a:graphicData uri="http://schemas.openxmlformats.org/presentationml/2006/ole">
            <mc:AlternateContent xmlns:mc="http://schemas.openxmlformats.org/markup-compatibility/2006">
              <mc:Choice xmlns:v="urn:schemas-microsoft-com:vml" Requires="v">
                <p:oleObj spid="_x0000_s12290" r:id="rId3" imgW="1816608" imgH="1438656" progId="CorelDRAW.Graphic.6">
                  <p:embed/>
                </p:oleObj>
              </mc:Choice>
              <mc:Fallback>
                <p:oleObj r:id="rId3" imgW="1816608" imgH="1438656" progId="CorelDRAW.Graphic.6">
                  <p:embed/>
                  <p:pic>
                    <p:nvPicPr>
                      <p:cNvPr id="38918" name="Object 6">
                        <a:extLst>
                          <a:ext uri="{FF2B5EF4-FFF2-40B4-BE49-F238E27FC236}">
                            <a16:creationId xmlns:a16="http://schemas.microsoft.com/office/drawing/2014/main" id="{75479669-DE87-4146-99B6-2331788D8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2133601"/>
                        <a:ext cx="29527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Rectangle 9">
            <a:extLst>
              <a:ext uri="{FF2B5EF4-FFF2-40B4-BE49-F238E27FC236}">
                <a16:creationId xmlns:a16="http://schemas.microsoft.com/office/drawing/2014/main" id="{8929D86B-0FC2-4351-8AB6-BD59DBC72B6A}"/>
              </a:ext>
            </a:extLst>
          </p:cNvPr>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33798" name="Rectangle 11">
            <a:extLst>
              <a:ext uri="{FF2B5EF4-FFF2-40B4-BE49-F238E27FC236}">
                <a16:creationId xmlns:a16="http://schemas.microsoft.com/office/drawing/2014/main" id="{ADD609B1-2593-40A8-AC45-234B6BEE6F66}"/>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33799" name="Rectangle 14">
            <a:extLst>
              <a:ext uri="{FF2B5EF4-FFF2-40B4-BE49-F238E27FC236}">
                <a16:creationId xmlns:a16="http://schemas.microsoft.com/office/drawing/2014/main" id="{CD5C4707-BBCD-402C-A732-61EA863A0A73}"/>
              </a:ext>
            </a:extLst>
          </p:cNvPr>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8920" name="Object 8">
            <a:extLst>
              <a:ext uri="{FF2B5EF4-FFF2-40B4-BE49-F238E27FC236}">
                <a16:creationId xmlns:a16="http://schemas.microsoft.com/office/drawing/2014/main" id="{A922BAE0-F467-49B8-B0DD-10DFE45C12DD}"/>
              </a:ext>
            </a:extLst>
          </p:cNvPr>
          <p:cNvGraphicFramePr>
            <a:graphicFrameLocks noChangeAspect="1"/>
          </p:cNvGraphicFramePr>
          <p:nvPr/>
        </p:nvGraphicFramePr>
        <p:xfrm>
          <a:off x="2208214" y="2924176"/>
          <a:ext cx="1800225" cy="485775"/>
        </p:xfrm>
        <a:graphic>
          <a:graphicData uri="http://schemas.openxmlformats.org/presentationml/2006/ole">
            <mc:AlternateContent xmlns:mc="http://schemas.openxmlformats.org/markup-compatibility/2006">
              <mc:Choice xmlns:v="urn:schemas-microsoft-com:vml" Requires="v">
                <p:oleObj spid="_x0000_s12291" name="Equation" r:id="rId5" imgW="850900" imgH="228600" progId="Equation.3">
                  <p:embed/>
                </p:oleObj>
              </mc:Choice>
              <mc:Fallback>
                <p:oleObj name="Equation" r:id="rId5" imgW="850900" imgH="228600" progId="Equation.3">
                  <p:embed/>
                  <p:pic>
                    <p:nvPicPr>
                      <p:cNvPr id="38920" name="Object 8">
                        <a:extLst>
                          <a:ext uri="{FF2B5EF4-FFF2-40B4-BE49-F238E27FC236}">
                            <a16:creationId xmlns:a16="http://schemas.microsoft.com/office/drawing/2014/main" id="{A922BAE0-F467-49B8-B0DD-10DFE45C12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4" y="2924176"/>
                        <a:ext cx="1800225" cy="4857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2" name="Object 10">
            <a:extLst>
              <a:ext uri="{FF2B5EF4-FFF2-40B4-BE49-F238E27FC236}">
                <a16:creationId xmlns:a16="http://schemas.microsoft.com/office/drawing/2014/main" id="{CD8A3779-015C-495C-B2AC-3E7DF31841EA}"/>
              </a:ext>
            </a:extLst>
          </p:cNvPr>
          <p:cNvGraphicFramePr>
            <a:graphicFrameLocks noChangeAspect="1"/>
          </p:cNvGraphicFramePr>
          <p:nvPr/>
        </p:nvGraphicFramePr>
        <p:xfrm>
          <a:off x="2281238" y="3644901"/>
          <a:ext cx="1439862" cy="473075"/>
        </p:xfrm>
        <a:graphic>
          <a:graphicData uri="http://schemas.openxmlformats.org/presentationml/2006/ole">
            <mc:AlternateContent xmlns:mc="http://schemas.openxmlformats.org/markup-compatibility/2006">
              <mc:Choice xmlns:v="urn:schemas-microsoft-com:vml" Requires="v">
                <p:oleObj spid="_x0000_s12292" name="Equation" r:id="rId7" imgW="609336" imgH="203112" progId="Equation.3">
                  <p:embed/>
                </p:oleObj>
              </mc:Choice>
              <mc:Fallback>
                <p:oleObj name="Equation" r:id="rId7" imgW="609336" imgH="203112" progId="Equation.3">
                  <p:embed/>
                  <p:pic>
                    <p:nvPicPr>
                      <p:cNvPr id="38922" name="Object 10">
                        <a:extLst>
                          <a:ext uri="{FF2B5EF4-FFF2-40B4-BE49-F238E27FC236}">
                            <a16:creationId xmlns:a16="http://schemas.microsoft.com/office/drawing/2014/main" id="{CD8A3779-015C-495C-B2AC-3E7DF31841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1238" y="3644901"/>
                        <a:ext cx="14398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4" name="AutoShape 12">
            <a:extLst>
              <a:ext uri="{FF2B5EF4-FFF2-40B4-BE49-F238E27FC236}">
                <a16:creationId xmlns:a16="http://schemas.microsoft.com/office/drawing/2014/main" id="{85F7F2D9-2BA5-4A69-B00E-29A136043507}"/>
              </a:ext>
            </a:extLst>
          </p:cNvPr>
          <p:cNvSpPr>
            <a:spLocks/>
          </p:cNvSpPr>
          <p:nvPr/>
        </p:nvSpPr>
        <p:spPr bwMode="auto">
          <a:xfrm>
            <a:off x="4297363" y="2852738"/>
            <a:ext cx="360362" cy="1223962"/>
          </a:xfrm>
          <a:prstGeom prst="rightBrace">
            <a:avLst>
              <a:gd name="adj1" fmla="val 2830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8925" name="Object 13">
            <a:extLst>
              <a:ext uri="{FF2B5EF4-FFF2-40B4-BE49-F238E27FC236}">
                <a16:creationId xmlns:a16="http://schemas.microsoft.com/office/drawing/2014/main" id="{88B99C1E-F3E9-45F0-9609-24D3C19D0002}"/>
              </a:ext>
            </a:extLst>
          </p:cNvPr>
          <p:cNvGraphicFramePr>
            <a:graphicFrameLocks noChangeAspect="1"/>
          </p:cNvGraphicFramePr>
          <p:nvPr/>
        </p:nvGraphicFramePr>
        <p:xfrm>
          <a:off x="4873626" y="3213100"/>
          <a:ext cx="2016125" cy="488950"/>
        </p:xfrm>
        <a:graphic>
          <a:graphicData uri="http://schemas.openxmlformats.org/presentationml/2006/ole">
            <mc:AlternateContent xmlns:mc="http://schemas.openxmlformats.org/markup-compatibility/2006">
              <mc:Choice xmlns:v="urn:schemas-microsoft-com:vml" Requires="v">
                <p:oleObj spid="_x0000_s12293" name="Equation" r:id="rId9" imgW="939800" imgH="228600" progId="Equation.3">
                  <p:embed/>
                </p:oleObj>
              </mc:Choice>
              <mc:Fallback>
                <p:oleObj name="Equation" r:id="rId9" imgW="939800" imgH="228600" progId="Equation.3">
                  <p:embed/>
                  <p:pic>
                    <p:nvPicPr>
                      <p:cNvPr id="38925" name="Object 13">
                        <a:extLst>
                          <a:ext uri="{FF2B5EF4-FFF2-40B4-BE49-F238E27FC236}">
                            <a16:creationId xmlns:a16="http://schemas.microsoft.com/office/drawing/2014/main" id="{88B99C1E-F3E9-45F0-9609-24D3C19D00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626" y="3213100"/>
                        <a:ext cx="2016125" cy="4889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4" name="Rectangle 21">
            <a:extLst>
              <a:ext uri="{FF2B5EF4-FFF2-40B4-BE49-F238E27FC236}">
                <a16:creationId xmlns:a16="http://schemas.microsoft.com/office/drawing/2014/main" id="{A9B022A2-5AF0-46CD-83F4-42958DA23F97}"/>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33805" name="Rectangle 23">
            <a:extLst>
              <a:ext uri="{FF2B5EF4-FFF2-40B4-BE49-F238E27FC236}">
                <a16:creationId xmlns:a16="http://schemas.microsoft.com/office/drawing/2014/main" id="{BE0385FB-10CF-4F8E-B563-317F03F7F5E9}"/>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33806" name="Rectangle 25">
            <a:extLst>
              <a:ext uri="{FF2B5EF4-FFF2-40B4-BE49-F238E27FC236}">
                <a16:creationId xmlns:a16="http://schemas.microsoft.com/office/drawing/2014/main" id="{25556454-9C0C-4666-AA8B-A214272522A3}"/>
              </a:ext>
            </a:extLst>
          </p:cNvPr>
          <p:cNvSpPr>
            <a:spLocks noChangeArrowheads="1"/>
          </p:cNvSpPr>
          <p:nvPr/>
        </p:nvSpPr>
        <p:spPr bwMode="auto">
          <a:xfrm>
            <a:off x="1524001" y="31172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ox(out)">
                                      <p:cBhvr>
                                        <p:cTn id="7" dur="500"/>
                                        <p:tgtEl>
                                          <p:spTgt spid="38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89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892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8924"/>
                                        </p:tgtEl>
                                        <p:attrNameLst>
                                          <p:attrName>style.visibility</p:attrName>
                                        </p:attrNameLst>
                                      </p:cBhvr>
                                      <p:to>
                                        <p:strVal val="visible"/>
                                      </p:to>
                                    </p:set>
                                    <p:animEffect transition="in" filter="strips(downLeft)">
                                      <p:cBhvr>
                                        <p:cTn id="20" dur="500"/>
                                        <p:tgtEl>
                                          <p:spTgt spid="389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9B379DD2-D51E-46C3-BA4F-5FCFB26C9BA9}"/>
              </a:ext>
            </a:extLst>
          </p:cNvPr>
          <p:cNvSpPr>
            <a:spLocks noChangeArrowheads="1"/>
          </p:cNvSpPr>
          <p:nvPr/>
        </p:nvSpPr>
        <p:spPr bwMode="auto">
          <a:xfrm>
            <a:off x="2711450" y="1196976"/>
            <a:ext cx="415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Θέρμανση αερίου με σταθερή πίεσ</a:t>
            </a:r>
            <a:r>
              <a:rPr lang="el-GR" altLang="el-GR" sz="1800" b="1">
                <a:solidFill>
                  <a:prstClr val="black"/>
                </a:solidFill>
                <a:latin typeface="Arial" panose="020B0604020202020204" pitchFamily="34" charset="0"/>
              </a:rPr>
              <a:t>η</a:t>
            </a:r>
            <a:r>
              <a:rPr lang="en-US" altLang="el-GR" sz="1800">
                <a:solidFill>
                  <a:prstClr val="black"/>
                </a:solidFill>
                <a:latin typeface="Arial" panose="020B0604020202020204" pitchFamily="34" charset="0"/>
              </a:rPr>
              <a:t> </a:t>
            </a:r>
          </a:p>
        </p:txBody>
      </p:sp>
      <p:graphicFrame>
        <p:nvGraphicFramePr>
          <p:cNvPr id="39940" name="Object 4">
            <a:extLst>
              <a:ext uri="{FF2B5EF4-FFF2-40B4-BE49-F238E27FC236}">
                <a16:creationId xmlns:a16="http://schemas.microsoft.com/office/drawing/2014/main" id="{D5FFA617-5CCD-41C0-886D-C3E39972337B}"/>
              </a:ext>
            </a:extLst>
          </p:cNvPr>
          <p:cNvGraphicFramePr>
            <a:graphicFrameLocks noChangeAspect="1"/>
          </p:cNvGraphicFramePr>
          <p:nvPr/>
        </p:nvGraphicFramePr>
        <p:xfrm>
          <a:off x="7896225" y="1341438"/>
          <a:ext cx="2376488" cy="2252662"/>
        </p:xfrm>
        <a:graphic>
          <a:graphicData uri="http://schemas.openxmlformats.org/presentationml/2006/ole">
            <mc:AlternateContent xmlns:mc="http://schemas.openxmlformats.org/markup-compatibility/2006">
              <mc:Choice xmlns:v="urn:schemas-microsoft-com:vml" Requires="v">
                <p:oleObj spid="_x0000_s13314" r:id="rId3" imgW="1822704" imgH="1725168" progId="CorelDRAW.Graphic.6">
                  <p:embed/>
                </p:oleObj>
              </mc:Choice>
              <mc:Fallback>
                <p:oleObj r:id="rId3" imgW="1822704" imgH="1725168" progId="CorelDRAW.Graphic.6">
                  <p:embed/>
                  <p:pic>
                    <p:nvPicPr>
                      <p:cNvPr id="39940" name="Object 4">
                        <a:extLst>
                          <a:ext uri="{FF2B5EF4-FFF2-40B4-BE49-F238E27FC236}">
                            <a16:creationId xmlns:a16="http://schemas.microsoft.com/office/drawing/2014/main" id="{D5FFA617-5CCD-41C0-886D-C3E399723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1341438"/>
                        <a:ext cx="237648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0" name="Rectangle 9">
            <a:extLst>
              <a:ext uri="{FF2B5EF4-FFF2-40B4-BE49-F238E27FC236}">
                <a16:creationId xmlns:a16="http://schemas.microsoft.com/office/drawing/2014/main" id="{96E11256-EA3F-4784-9BFB-BB2EC51FB04C}"/>
              </a:ext>
            </a:extLst>
          </p:cNvPr>
          <p:cNvSpPr>
            <a:spLocks noChangeArrowheads="1"/>
          </p:cNvSpPr>
          <p:nvPr/>
        </p:nvSpPr>
        <p:spPr bwMode="auto">
          <a:xfrm>
            <a:off x="1774825" y="474019"/>
            <a:ext cx="7537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a:solidFill>
                  <a:srgbClr val="FF0000"/>
                </a:solidFill>
                <a:cs typeface="Times New Roman" panose="02020603050405020304" pitchFamily="18" charset="0"/>
              </a:rPr>
              <a:t>2-10	</a:t>
            </a:r>
            <a:r>
              <a:rPr lang="en-US" altLang="el-GR" sz="2400">
                <a:solidFill>
                  <a:srgbClr val="FF0000"/>
                </a:solidFill>
                <a:cs typeface="Times New Roman" panose="02020603050405020304" pitchFamily="18" charset="0"/>
              </a:rPr>
              <a:t>ΓΡΑΜΜΟΜΟΡΙΑΚΕΣ ΕΙΔΙΚΕΣ ΘΕΡΜΟΤΗΤΕΣ ΑΕΡΙΩΝ</a:t>
            </a:r>
            <a:r>
              <a:rPr lang="en-US" altLang="el-GR" sz="1800">
                <a:solidFill>
                  <a:prstClr val="black"/>
                </a:solidFill>
                <a:latin typeface="Arial" panose="020B0604020202020204" pitchFamily="34" charset="0"/>
              </a:rPr>
              <a:t> </a:t>
            </a:r>
          </a:p>
        </p:txBody>
      </p:sp>
      <p:sp>
        <p:nvSpPr>
          <p:cNvPr id="34821" name="Rectangle 12">
            <a:extLst>
              <a:ext uri="{FF2B5EF4-FFF2-40B4-BE49-F238E27FC236}">
                <a16:creationId xmlns:a16="http://schemas.microsoft.com/office/drawing/2014/main" id="{87ACCEAD-BF59-454F-B3CD-53C1D66C9979}"/>
              </a:ext>
            </a:extLst>
          </p:cNvPr>
          <p:cNvSpPr>
            <a:spLocks noChangeArrowheads="1"/>
          </p:cNvSpPr>
          <p:nvPr/>
        </p:nvSpPr>
        <p:spPr bwMode="auto">
          <a:xfrm>
            <a:off x="1524001" y="30981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9941" name="Object 5">
            <a:extLst>
              <a:ext uri="{FF2B5EF4-FFF2-40B4-BE49-F238E27FC236}">
                <a16:creationId xmlns:a16="http://schemas.microsoft.com/office/drawing/2014/main" id="{11E4EF82-DA5C-4EA8-8830-C4816B0CFB65}"/>
              </a:ext>
            </a:extLst>
          </p:cNvPr>
          <p:cNvGraphicFramePr>
            <a:graphicFrameLocks noChangeAspect="1"/>
          </p:cNvGraphicFramePr>
          <p:nvPr/>
        </p:nvGraphicFramePr>
        <p:xfrm>
          <a:off x="4224338" y="2924176"/>
          <a:ext cx="1871662" cy="493713"/>
        </p:xfrm>
        <a:graphic>
          <a:graphicData uri="http://schemas.openxmlformats.org/presentationml/2006/ole">
            <mc:AlternateContent xmlns:mc="http://schemas.openxmlformats.org/markup-compatibility/2006">
              <mc:Choice xmlns:v="urn:schemas-microsoft-com:vml" Requires="v">
                <p:oleObj spid="_x0000_s13315" name="Equation" r:id="rId5" imgW="901309" imgH="241195" progId="Equation.3">
                  <p:embed/>
                </p:oleObj>
              </mc:Choice>
              <mc:Fallback>
                <p:oleObj name="Equation" r:id="rId5" imgW="901309" imgH="241195" progId="Equation.3">
                  <p:embed/>
                  <p:pic>
                    <p:nvPicPr>
                      <p:cNvPr id="39941" name="Object 5">
                        <a:extLst>
                          <a:ext uri="{FF2B5EF4-FFF2-40B4-BE49-F238E27FC236}">
                            <a16:creationId xmlns:a16="http://schemas.microsoft.com/office/drawing/2014/main" id="{11E4EF82-DA5C-4EA8-8830-C4816B0CF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2924176"/>
                        <a:ext cx="1871662" cy="4937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2" name="Object 6">
            <a:extLst>
              <a:ext uri="{FF2B5EF4-FFF2-40B4-BE49-F238E27FC236}">
                <a16:creationId xmlns:a16="http://schemas.microsoft.com/office/drawing/2014/main" id="{BC72D26D-518B-4A7A-8060-B86DD382F432}"/>
              </a:ext>
            </a:extLst>
          </p:cNvPr>
          <p:cNvGraphicFramePr>
            <a:graphicFrameLocks noChangeAspect="1"/>
          </p:cNvGraphicFramePr>
          <p:nvPr/>
        </p:nvGraphicFramePr>
        <p:xfrm>
          <a:off x="1703388" y="3860800"/>
          <a:ext cx="1223962" cy="361950"/>
        </p:xfrm>
        <a:graphic>
          <a:graphicData uri="http://schemas.openxmlformats.org/presentationml/2006/ole">
            <mc:AlternateContent xmlns:mc="http://schemas.openxmlformats.org/markup-compatibility/2006">
              <mc:Choice xmlns:v="urn:schemas-microsoft-com:vml" Requires="v">
                <p:oleObj spid="_x0000_s13316" name="Equation" r:id="rId7" imgW="672808" imgH="203112" progId="Equation.3">
                  <p:embed/>
                </p:oleObj>
              </mc:Choice>
              <mc:Fallback>
                <p:oleObj name="Equation" r:id="rId7" imgW="672808" imgH="203112" progId="Equation.3">
                  <p:embed/>
                  <p:pic>
                    <p:nvPicPr>
                      <p:cNvPr id="39942" name="Object 6">
                        <a:extLst>
                          <a:ext uri="{FF2B5EF4-FFF2-40B4-BE49-F238E27FC236}">
                            <a16:creationId xmlns:a16="http://schemas.microsoft.com/office/drawing/2014/main" id="{BC72D26D-518B-4A7A-8060-B86DD382F4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3860800"/>
                        <a:ext cx="12239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3" name="Object 7">
            <a:extLst>
              <a:ext uri="{FF2B5EF4-FFF2-40B4-BE49-F238E27FC236}">
                <a16:creationId xmlns:a16="http://schemas.microsoft.com/office/drawing/2014/main" id="{394061FC-0E6E-4ACE-B6CA-79DC9E031CC3}"/>
              </a:ext>
            </a:extLst>
          </p:cNvPr>
          <p:cNvGraphicFramePr>
            <a:graphicFrameLocks noChangeAspect="1"/>
          </p:cNvGraphicFramePr>
          <p:nvPr/>
        </p:nvGraphicFramePr>
        <p:xfrm>
          <a:off x="1703388" y="4508500"/>
          <a:ext cx="1873250" cy="382588"/>
        </p:xfrm>
        <a:graphic>
          <a:graphicData uri="http://schemas.openxmlformats.org/presentationml/2006/ole">
            <mc:AlternateContent xmlns:mc="http://schemas.openxmlformats.org/markup-compatibility/2006">
              <mc:Choice xmlns:v="urn:schemas-microsoft-com:vml" Requires="v">
                <p:oleObj spid="_x0000_s13317" name="Equation" r:id="rId9" imgW="977476" imgH="203112" progId="Equation.3">
                  <p:embed/>
                </p:oleObj>
              </mc:Choice>
              <mc:Fallback>
                <p:oleObj name="Equation" r:id="rId9" imgW="977476" imgH="203112" progId="Equation.3">
                  <p:embed/>
                  <p:pic>
                    <p:nvPicPr>
                      <p:cNvPr id="39943" name="Object 7">
                        <a:extLst>
                          <a:ext uri="{FF2B5EF4-FFF2-40B4-BE49-F238E27FC236}">
                            <a16:creationId xmlns:a16="http://schemas.microsoft.com/office/drawing/2014/main" id="{394061FC-0E6E-4ACE-B6CA-79DC9E031C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3388" y="4508500"/>
                        <a:ext cx="18732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Object 8">
            <a:extLst>
              <a:ext uri="{FF2B5EF4-FFF2-40B4-BE49-F238E27FC236}">
                <a16:creationId xmlns:a16="http://schemas.microsoft.com/office/drawing/2014/main" id="{19CC30C1-BC65-4F4C-BBDF-41E9896D66CE}"/>
              </a:ext>
            </a:extLst>
          </p:cNvPr>
          <p:cNvGraphicFramePr>
            <a:graphicFrameLocks noChangeAspect="1"/>
          </p:cNvGraphicFramePr>
          <p:nvPr/>
        </p:nvGraphicFramePr>
        <p:xfrm>
          <a:off x="4224339" y="4149725"/>
          <a:ext cx="1800225" cy="382588"/>
        </p:xfrm>
        <a:graphic>
          <a:graphicData uri="http://schemas.openxmlformats.org/presentationml/2006/ole">
            <mc:AlternateContent xmlns:mc="http://schemas.openxmlformats.org/markup-compatibility/2006">
              <mc:Choice xmlns:v="urn:schemas-microsoft-com:vml" Requires="v">
                <p:oleObj spid="_x0000_s13318" name="Equation" r:id="rId11" imgW="761669" imgH="165028" progId="Equation.3">
                  <p:embed/>
                </p:oleObj>
              </mc:Choice>
              <mc:Fallback>
                <p:oleObj name="Equation" r:id="rId11" imgW="761669" imgH="165028" progId="Equation.3">
                  <p:embed/>
                  <p:pic>
                    <p:nvPicPr>
                      <p:cNvPr id="39944" name="Object 8">
                        <a:extLst>
                          <a:ext uri="{FF2B5EF4-FFF2-40B4-BE49-F238E27FC236}">
                            <a16:creationId xmlns:a16="http://schemas.microsoft.com/office/drawing/2014/main" id="{19CC30C1-BC65-4F4C-BBDF-41E9896D66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4339" y="4149725"/>
                        <a:ext cx="18002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6" name="AutoShape 10">
            <a:extLst>
              <a:ext uri="{FF2B5EF4-FFF2-40B4-BE49-F238E27FC236}">
                <a16:creationId xmlns:a16="http://schemas.microsoft.com/office/drawing/2014/main" id="{12FB47A0-52D0-4D18-A879-772C9083C39E}"/>
              </a:ext>
            </a:extLst>
          </p:cNvPr>
          <p:cNvSpPr>
            <a:spLocks/>
          </p:cNvSpPr>
          <p:nvPr/>
        </p:nvSpPr>
        <p:spPr bwMode="auto">
          <a:xfrm>
            <a:off x="3648076" y="3789364"/>
            <a:ext cx="360363" cy="1081087"/>
          </a:xfrm>
          <a:prstGeom prst="righ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9947" name="Object 11">
            <a:extLst>
              <a:ext uri="{FF2B5EF4-FFF2-40B4-BE49-F238E27FC236}">
                <a16:creationId xmlns:a16="http://schemas.microsoft.com/office/drawing/2014/main" id="{4C1CB370-191C-4C10-8A90-169F987871FE}"/>
              </a:ext>
            </a:extLst>
          </p:cNvPr>
          <p:cNvGraphicFramePr>
            <a:graphicFrameLocks noChangeAspect="1"/>
          </p:cNvGraphicFramePr>
          <p:nvPr/>
        </p:nvGraphicFramePr>
        <p:xfrm>
          <a:off x="4224339" y="5229225"/>
          <a:ext cx="1728787" cy="427038"/>
        </p:xfrm>
        <a:graphic>
          <a:graphicData uri="http://schemas.openxmlformats.org/presentationml/2006/ole">
            <mc:AlternateContent xmlns:mc="http://schemas.openxmlformats.org/markup-compatibility/2006">
              <mc:Choice xmlns:v="urn:schemas-microsoft-com:vml" Requires="v">
                <p:oleObj spid="_x0000_s13319" name="Equation" r:id="rId13" imgW="812447" imgH="203112" progId="Equation.3">
                  <p:embed/>
                </p:oleObj>
              </mc:Choice>
              <mc:Fallback>
                <p:oleObj name="Equation" r:id="rId13" imgW="812447" imgH="203112" progId="Equation.3">
                  <p:embed/>
                  <p:pic>
                    <p:nvPicPr>
                      <p:cNvPr id="39947" name="Object 11">
                        <a:extLst>
                          <a:ext uri="{FF2B5EF4-FFF2-40B4-BE49-F238E27FC236}">
                            <a16:creationId xmlns:a16="http://schemas.microsoft.com/office/drawing/2014/main" id="{4C1CB370-191C-4C10-8A90-169F987871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4339" y="5229225"/>
                        <a:ext cx="17287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8" name="Rectangle 14">
            <a:extLst>
              <a:ext uri="{FF2B5EF4-FFF2-40B4-BE49-F238E27FC236}">
                <a16:creationId xmlns:a16="http://schemas.microsoft.com/office/drawing/2014/main" id="{F422477D-21D2-484F-9817-4E13CD4F5E1B}"/>
              </a:ext>
            </a:extLst>
          </p:cNvPr>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9949" name="Object 13">
            <a:extLst>
              <a:ext uri="{FF2B5EF4-FFF2-40B4-BE49-F238E27FC236}">
                <a16:creationId xmlns:a16="http://schemas.microsoft.com/office/drawing/2014/main" id="{FC1D5B3F-0EFC-47A0-BF6F-0EBC8777F399}"/>
              </a:ext>
            </a:extLst>
          </p:cNvPr>
          <p:cNvGraphicFramePr>
            <a:graphicFrameLocks noChangeAspect="1"/>
          </p:cNvGraphicFramePr>
          <p:nvPr/>
        </p:nvGraphicFramePr>
        <p:xfrm>
          <a:off x="6527801" y="4005264"/>
          <a:ext cx="3960813" cy="503237"/>
        </p:xfrm>
        <a:graphic>
          <a:graphicData uri="http://schemas.openxmlformats.org/presentationml/2006/ole">
            <mc:AlternateContent xmlns:mc="http://schemas.openxmlformats.org/markup-compatibility/2006">
              <mc:Choice xmlns:v="urn:schemas-microsoft-com:vml" Requires="v">
                <p:oleObj spid="_x0000_s13320" name="Equation" r:id="rId15" imgW="1803400" imgH="228600" progId="Equation.3">
                  <p:embed/>
                </p:oleObj>
              </mc:Choice>
              <mc:Fallback>
                <p:oleObj name="Equation" r:id="rId15" imgW="1803400" imgH="228600" progId="Equation.3">
                  <p:embed/>
                  <p:pic>
                    <p:nvPicPr>
                      <p:cNvPr id="39949" name="Object 13">
                        <a:extLst>
                          <a:ext uri="{FF2B5EF4-FFF2-40B4-BE49-F238E27FC236}">
                            <a16:creationId xmlns:a16="http://schemas.microsoft.com/office/drawing/2014/main" id="{FC1D5B3F-0EFC-47A0-BF6F-0EBC8777F39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801" y="4005264"/>
                        <a:ext cx="39608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2" name="AutoShape 16">
            <a:extLst>
              <a:ext uri="{FF2B5EF4-FFF2-40B4-BE49-F238E27FC236}">
                <a16:creationId xmlns:a16="http://schemas.microsoft.com/office/drawing/2014/main" id="{26B5E83D-4844-44DE-8853-4B7B77A2A058}"/>
              </a:ext>
            </a:extLst>
          </p:cNvPr>
          <p:cNvSpPr>
            <a:spLocks/>
          </p:cNvSpPr>
          <p:nvPr/>
        </p:nvSpPr>
        <p:spPr bwMode="auto">
          <a:xfrm>
            <a:off x="6096001" y="2708276"/>
            <a:ext cx="360363" cy="3025775"/>
          </a:xfrm>
          <a:prstGeom prst="rightBrace">
            <a:avLst>
              <a:gd name="adj1" fmla="val 6997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34831" name="Rectangle 18">
            <a:extLst>
              <a:ext uri="{FF2B5EF4-FFF2-40B4-BE49-F238E27FC236}">
                <a16:creationId xmlns:a16="http://schemas.microsoft.com/office/drawing/2014/main" id="{CE72083E-9E14-460F-9A35-D597F7622E13}"/>
              </a:ext>
            </a:extLst>
          </p:cNvPr>
          <p:cNvSpPr>
            <a:spLocks noChangeArrowheads="1"/>
          </p:cNvSpPr>
          <p:nvPr/>
        </p:nvSpPr>
        <p:spPr bwMode="auto">
          <a:xfrm>
            <a:off x="1524001" y="30791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39953" name="Object 17">
            <a:extLst>
              <a:ext uri="{FF2B5EF4-FFF2-40B4-BE49-F238E27FC236}">
                <a16:creationId xmlns:a16="http://schemas.microsoft.com/office/drawing/2014/main" id="{2ACB2C90-46AA-4DCA-BD2D-85D59DA5A667}"/>
              </a:ext>
            </a:extLst>
          </p:cNvPr>
          <p:cNvGraphicFramePr>
            <a:graphicFrameLocks noChangeAspect="1"/>
          </p:cNvGraphicFramePr>
          <p:nvPr/>
        </p:nvGraphicFramePr>
        <p:xfrm>
          <a:off x="7896225" y="4941888"/>
          <a:ext cx="1728788" cy="514350"/>
        </p:xfrm>
        <a:graphic>
          <a:graphicData uri="http://schemas.openxmlformats.org/presentationml/2006/ole">
            <mc:AlternateContent xmlns:mc="http://schemas.openxmlformats.org/markup-compatibility/2006">
              <mc:Choice xmlns:v="urn:schemas-microsoft-com:vml" Requires="v">
                <p:oleObj spid="_x0000_s13321" name="Equation" r:id="rId17" imgW="799753" imgH="241195" progId="Equation.3">
                  <p:embed/>
                </p:oleObj>
              </mc:Choice>
              <mc:Fallback>
                <p:oleObj name="Equation" r:id="rId17" imgW="799753" imgH="241195" progId="Equation.3">
                  <p:embed/>
                  <p:pic>
                    <p:nvPicPr>
                      <p:cNvPr id="39953" name="Object 17">
                        <a:extLst>
                          <a:ext uri="{FF2B5EF4-FFF2-40B4-BE49-F238E27FC236}">
                            <a16:creationId xmlns:a16="http://schemas.microsoft.com/office/drawing/2014/main" id="{2ACB2C90-46AA-4DCA-BD2D-85D59DA5A66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96225" y="4941888"/>
                        <a:ext cx="1728788" cy="5143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out)">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994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994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994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9946"/>
                                        </p:tgtEl>
                                        <p:attrNameLst>
                                          <p:attrName>style.visibility</p:attrName>
                                        </p:attrNameLst>
                                      </p:cBhvr>
                                      <p:to>
                                        <p:strVal val="visible"/>
                                      </p:to>
                                    </p:set>
                                    <p:animEffect transition="in" filter="strips(downLeft)">
                                      <p:cBhvr>
                                        <p:cTn id="24" dur="500"/>
                                        <p:tgtEl>
                                          <p:spTgt spid="399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994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994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9952"/>
                                        </p:tgtEl>
                                        <p:attrNameLst>
                                          <p:attrName>style.visibility</p:attrName>
                                        </p:attrNameLst>
                                      </p:cBhvr>
                                      <p:to>
                                        <p:strVal val="visible"/>
                                      </p:to>
                                    </p:set>
                                    <p:animEffect transition="in" filter="strips(downLeft)">
                                      <p:cBhvr>
                                        <p:cTn id="37" dur="500"/>
                                        <p:tgtEl>
                                          <p:spTgt spid="399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994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39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p:bldP spid="399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1FA104AA-C5F3-4985-BCD5-96A5DF4E53AB}"/>
              </a:ext>
            </a:extLst>
          </p:cNvPr>
          <p:cNvSpPr>
            <a:spLocks noChangeArrowheads="1"/>
          </p:cNvSpPr>
          <p:nvPr/>
        </p:nvSpPr>
        <p:spPr bwMode="auto">
          <a:xfrm>
            <a:off x="1774825" y="474019"/>
            <a:ext cx="7537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a:solidFill>
                  <a:srgbClr val="FF0000"/>
                </a:solidFill>
                <a:cs typeface="Times New Roman" panose="02020603050405020304" pitchFamily="18" charset="0"/>
              </a:rPr>
              <a:t>2-10	</a:t>
            </a:r>
            <a:r>
              <a:rPr lang="en-US" altLang="el-GR" sz="2400">
                <a:solidFill>
                  <a:srgbClr val="FF0000"/>
                </a:solidFill>
                <a:cs typeface="Times New Roman" panose="02020603050405020304" pitchFamily="18" charset="0"/>
              </a:rPr>
              <a:t>ΓΡΑΜΜΟΜΟΡΙΑΚΕΣ ΕΙΔΙΚΕΣ ΘΕΡΜΟΤΗΤΕΣ ΑΕΡΙΩΝ</a:t>
            </a:r>
            <a:r>
              <a:rPr lang="en-US" altLang="el-GR" sz="1800">
                <a:solidFill>
                  <a:prstClr val="black"/>
                </a:solidFill>
                <a:latin typeface="Arial" panose="020B0604020202020204" pitchFamily="34" charset="0"/>
              </a:rPr>
              <a:t> </a:t>
            </a:r>
          </a:p>
        </p:txBody>
      </p:sp>
      <p:sp>
        <p:nvSpPr>
          <p:cNvPr id="35843" name="Rectangle 5">
            <a:extLst>
              <a:ext uri="{FF2B5EF4-FFF2-40B4-BE49-F238E27FC236}">
                <a16:creationId xmlns:a16="http://schemas.microsoft.com/office/drawing/2014/main" id="{2F93A8F5-10DF-4EED-9D3C-A66E9AE3C19A}"/>
              </a:ext>
            </a:extLst>
          </p:cNvPr>
          <p:cNvSpPr>
            <a:spLocks noChangeArrowheads="1"/>
          </p:cNvSpPr>
          <p:nvPr/>
        </p:nvSpPr>
        <p:spPr bwMode="auto">
          <a:xfrm>
            <a:off x="2782888" y="1052513"/>
            <a:ext cx="3340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Υπολογισμός των Cp</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και C</a:t>
            </a:r>
            <a:r>
              <a:rPr lang="en-US" altLang="el-GR" sz="2400" b="1" baseline="-25000">
                <a:solidFill>
                  <a:prstClr val="black"/>
                </a:solidFill>
                <a:latin typeface="Arial" panose="020B0604020202020204" pitchFamily="34" charset="0"/>
              </a:rPr>
              <a:t>V</a:t>
            </a:r>
            <a:r>
              <a:rPr lang="en-US" altLang="el-GR" sz="1800">
                <a:solidFill>
                  <a:prstClr val="black"/>
                </a:solidFill>
                <a:latin typeface="Arial" panose="020B0604020202020204" pitchFamily="34" charset="0"/>
              </a:rPr>
              <a:t> </a:t>
            </a:r>
          </a:p>
        </p:txBody>
      </p:sp>
      <p:sp>
        <p:nvSpPr>
          <p:cNvPr id="35844" name="Rectangle 7">
            <a:extLst>
              <a:ext uri="{FF2B5EF4-FFF2-40B4-BE49-F238E27FC236}">
                <a16:creationId xmlns:a16="http://schemas.microsoft.com/office/drawing/2014/main" id="{9213C60D-4E06-42C3-92B1-8E149AA1C776}"/>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40966" name="Object 6">
            <a:extLst>
              <a:ext uri="{FF2B5EF4-FFF2-40B4-BE49-F238E27FC236}">
                <a16:creationId xmlns:a16="http://schemas.microsoft.com/office/drawing/2014/main" id="{E18F08B6-B706-4172-AE53-2E0A4616AB28}"/>
              </a:ext>
            </a:extLst>
          </p:cNvPr>
          <p:cNvGraphicFramePr>
            <a:graphicFrameLocks noChangeAspect="1"/>
          </p:cNvGraphicFramePr>
          <p:nvPr/>
        </p:nvGraphicFramePr>
        <p:xfrm>
          <a:off x="2855914" y="1773239"/>
          <a:ext cx="1584325" cy="782637"/>
        </p:xfrm>
        <a:graphic>
          <a:graphicData uri="http://schemas.openxmlformats.org/presentationml/2006/ole">
            <mc:AlternateContent xmlns:mc="http://schemas.openxmlformats.org/markup-compatibility/2006">
              <mc:Choice xmlns:v="urn:schemas-microsoft-com:vml" Requires="v">
                <p:oleObj spid="_x0000_s14338" name="Equation" r:id="rId3" imgW="787058" imgH="393529" progId="Equation.3">
                  <p:embed/>
                </p:oleObj>
              </mc:Choice>
              <mc:Fallback>
                <p:oleObj name="Equation" r:id="rId3" imgW="787058" imgH="393529" progId="Equation.3">
                  <p:embed/>
                  <p:pic>
                    <p:nvPicPr>
                      <p:cNvPr id="40966" name="Object 6">
                        <a:extLst>
                          <a:ext uri="{FF2B5EF4-FFF2-40B4-BE49-F238E27FC236}">
                            <a16:creationId xmlns:a16="http://schemas.microsoft.com/office/drawing/2014/main" id="{E18F08B6-B706-4172-AE53-2E0A4616A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4" y="1773239"/>
                        <a:ext cx="15843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Rectangle 9">
            <a:extLst>
              <a:ext uri="{FF2B5EF4-FFF2-40B4-BE49-F238E27FC236}">
                <a16:creationId xmlns:a16="http://schemas.microsoft.com/office/drawing/2014/main" id="{CFD727D2-7BEE-42C5-A9B7-07F02CFADDA8}"/>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40968" name="Object 8">
            <a:extLst>
              <a:ext uri="{FF2B5EF4-FFF2-40B4-BE49-F238E27FC236}">
                <a16:creationId xmlns:a16="http://schemas.microsoft.com/office/drawing/2014/main" id="{3B924EA8-2B68-4F76-885A-83B9719DAE23}"/>
              </a:ext>
            </a:extLst>
          </p:cNvPr>
          <p:cNvGraphicFramePr>
            <a:graphicFrameLocks noChangeAspect="1"/>
          </p:cNvGraphicFramePr>
          <p:nvPr/>
        </p:nvGraphicFramePr>
        <p:xfrm>
          <a:off x="3071813" y="2636839"/>
          <a:ext cx="1727200" cy="681037"/>
        </p:xfrm>
        <a:graphic>
          <a:graphicData uri="http://schemas.openxmlformats.org/presentationml/2006/ole">
            <mc:AlternateContent xmlns:mc="http://schemas.openxmlformats.org/markup-compatibility/2006">
              <mc:Choice xmlns:v="urn:schemas-microsoft-com:vml" Requires="v">
                <p:oleObj spid="_x0000_s14339" name="Equation" r:id="rId5" imgW="990170" imgH="393529" progId="Equation.3">
                  <p:embed/>
                </p:oleObj>
              </mc:Choice>
              <mc:Fallback>
                <p:oleObj name="Equation" r:id="rId5" imgW="990170" imgH="393529" progId="Equation.3">
                  <p:embed/>
                  <p:pic>
                    <p:nvPicPr>
                      <p:cNvPr id="40968" name="Object 8">
                        <a:extLst>
                          <a:ext uri="{FF2B5EF4-FFF2-40B4-BE49-F238E27FC236}">
                            <a16:creationId xmlns:a16="http://schemas.microsoft.com/office/drawing/2014/main" id="{3B924EA8-2B68-4F76-885A-83B9719DA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2636839"/>
                        <a:ext cx="17272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Rectangle 11">
            <a:extLst>
              <a:ext uri="{FF2B5EF4-FFF2-40B4-BE49-F238E27FC236}">
                <a16:creationId xmlns:a16="http://schemas.microsoft.com/office/drawing/2014/main" id="{0C39A4A6-CC08-4370-820E-66334425B0D6}"/>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40970" name="Object 10">
            <a:extLst>
              <a:ext uri="{FF2B5EF4-FFF2-40B4-BE49-F238E27FC236}">
                <a16:creationId xmlns:a16="http://schemas.microsoft.com/office/drawing/2014/main" id="{DEA5690E-FA13-45F0-9B65-F16794DD40D4}"/>
              </a:ext>
            </a:extLst>
          </p:cNvPr>
          <p:cNvGraphicFramePr>
            <a:graphicFrameLocks noChangeAspect="1"/>
          </p:cNvGraphicFramePr>
          <p:nvPr/>
        </p:nvGraphicFramePr>
        <p:xfrm>
          <a:off x="2711450" y="3429000"/>
          <a:ext cx="2160588" cy="655638"/>
        </p:xfrm>
        <a:graphic>
          <a:graphicData uri="http://schemas.openxmlformats.org/presentationml/2006/ole">
            <mc:AlternateContent xmlns:mc="http://schemas.openxmlformats.org/markup-compatibility/2006">
              <mc:Choice xmlns:v="urn:schemas-microsoft-com:vml" Requires="v">
                <p:oleObj spid="_x0000_s14340" name="Equation" r:id="rId7" imgW="1282700" imgH="393700" progId="Equation.3">
                  <p:embed/>
                </p:oleObj>
              </mc:Choice>
              <mc:Fallback>
                <p:oleObj name="Equation" r:id="rId7" imgW="1282700" imgH="393700" progId="Equation.3">
                  <p:embed/>
                  <p:pic>
                    <p:nvPicPr>
                      <p:cNvPr id="40970" name="Object 10">
                        <a:extLst>
                          <a:ext uri="{FF2B5EF4-FFF2-40B4-BE49-F238E27FC236}">
                            <a16:creationId xmlns:a16="http://schemas.microsoft.com/office/drawing/2014/main" id="{DEA5690E-FA13-45F0-9B65-F16794DD40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450" y="3429000"/>
                        <a:ext cx="21605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2" name="AutoShape 12">
            <a:extLst>
              <a:ext uri="{FF2B5EF4-FFF2-40B4-BE49-F238E27FC236}">
                <a16:creationId xmlns:a16="http://schemas.microsoft.com/office/drawing/2014/main" id="{03E0CD8F-D99B-4015-AF09-A5F04D0200BF}"/>
              </a:ext>
            </a:extLst>
          </p:cNvPr>
          <p:cNvSpPr>
            <a:spLocks/>
          </p:cNvSpPr>
          <p:nvPr/>
        </p:nvSpPr>
        <p:spPr bwMode="auto">
          <a:xfrm>
            <a:off x="4943476" y="2636839"/>
            <a:ext cx="288925" cy="1368425"/>
          </a:xfrm>
          <a:prstGeom prst="rightBrace">
            <a:avLst>
              <a:gd name="adj1" fmla="val 394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40973" name="Object 13">
            <a:extLst>
              <a:ext uri="{FF2B5EF4-FFF2-40B4-BE49-F238E27FC236}">
                <a16:creationId xmlns:a16="http://schemas.microsoft.com/office/drawing/2014/main" id="{E3196073-7396-4937-AC2B-C7CF1FFAC5F1}"/>
              </a:ext>
            </a:extLst>
          </p:cNvPr>
          <p:cNvGraphicFramePr>
            <a:graphicFrameLocks noChangeAspect="1"/>
          </p:cNvGraphicFramePr>
          <p:nvPr/>
        </p:nvGraphicFramePr>
        <p:xfrm>
          <a:off x="5519739" y="2997200"/>
          <a:ext cx="1152525" cy="738188"/>
        </p:xfrm>
        <a:graphic>
          <a:graphicData uri="http://schemas.openxmlformats.org/presentationml/2006/ole">
            <mc:AlternateContent xmlns:mc="http://schemas.openxmlformats.org/markup-compatibility/2006">
              <mc:Choice xmlns:v="urn:schemas-microsoft-com:vml" Requires="v">
                <p:oleObj spid="_x0000_s14341" name="Equation" r:id="rId9" imgW="609336" imgH="393529" progId="Equation.3">
                  <p:embed/>
                </p:oleObj>
              </mc:Choice>
              <mc:Fallback>
                <p:oleObj name="Equation" r:id="rId9" imgW="609336" imgH="393529" progId="Equation.3">
                  <p:embed/>
                  <p:pic>
                    <p:nvPicPr>
                      <p:cNvPr id="40973" name="Object 13">
                        <a:extLst>
                          <a:ext uri="{FF2B5EF4-FFF2-40B4-BE49-F238E27FC236}">
                            <a16:creationId xmlns:a16="http://schemas.microsoft.com/office/drawing/2014/main" id="{E3196073-7396-4937-AC2B-C7CF1FFAC5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9739" y="2997200"/>
                        <a:ext cx="1152525" cy="7381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52" name="Rectangle 16">
            <a:extLst>
              <a:ext uri="{FF2B5EF4-FFF2-40B4-BE49-F238E27FC236}">
                <a16:creationId xmlns:a16="http://schemas.microsoft.com/office/drawing/2014/main" id="{A87758DE-A9AA-4B0E-AFD8-97F57C31F167}"/>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40975" name="Object 15">
            <a:extLst>
              <a:ext uri="{FF2B5EF4-FFF2-40B4-BE49-F238E27FC236}">
                <a16:creationId xmlns:a16="http://schemas.microsoft.com/office/drawing/2014/main" id="{A84AD293-2951-4E7F-A646-C1207F7C3577}"/>
              </a:ext>
            </a:extLst>
          </p:cNvPr>
          <p:cNvGraphicFramePr>
            <a:graphicFrameLocks noChangeAspect="1"/>
          </p:cNvGraphicFramePr>
          <p:nvPr/>
        </p:nvGraphicFramePr>
        <p:xfrm>
          <a:off x="5448301" y="3933825"/>
          <a:ext cx="2735263" cy="742950"/>
        </p:xfrm>
        <a:graphic>
          <a:graphicData uri="http://schemas.openxmlformats.org/presentationml/2006/ole">
            <mc:AlternateContent xmlns:mc="http://schemas.openxmlformats.org/markup-compatibility/2006">
              <mc:Choice xmlns:v="urn:schemas-microsoft-com:vml" Requires="v">
                <p:oleObj spid="_x0000_s14342" name="Equation" r:id="rId11" imgW="1435100" imgH="393700" progId="Equation.3">
                  <p:embed/>
                </p:oleObj>
              </mc:Choice>
              <mc:Fallback>
                <p:oleObj name="Equation" r:id="rId11" imgW="1435100" imgH="393700" progId="Equation.3">
                  <p:embed/>
                  <p:pic>
                    <p:nvPicPr>
                      <p:cNvPr id="40975" name="Object 15">
                        <a:extLst>
                          <a:ext uri="{FF2B5EF4-FFF2-40B4-BE49-F238E27FC236}">
                            <a16:creationId xmlns:a16="http://schemas.microsoft.com/office/drawing/2014/main" id="{A84AD293-2951-4E7F-A646-C1207F7C35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8301" y="3933825"/>
                        <a:ext cx="27352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7" name="AutoShape 17">
            <a:extLst>
              <a:ext uri="{FF2B5EF4-FFF2-40B4-BE49-F238E27FC236}">
                <a16:creationId xmlns:a16="http://schemas.microsoft.com/office/drawing/2014/main" id="{45D0067B-2F83-4EC1-9C33-F076AE20AB51}"/>
              </a:ext>
            </a:extLst>
          </p:cNvPr>
          <p:cNvSpPr>
            <a:spLocks/>
          </p:cNvSpPr>
          <p:nvPr/>
        </p:nvSpPr>
        <p:spPr bwMode="auto">
          <a:xfrm>
            <a:off x="8112126" y="2852739"/>
            <a:ext cx="504825" cy="1800225"/>
          </a:xfrm>
          <a:prstGeom prst="rightBrace">
            <a:avLst>
              <a:gd name="adj1" fmla="val 297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35855" name="Rectangle 19">
            <a:extLst>
              <a:ext uri="{FF2B5EF4-FFF2-40B4-BE49-F238E27FC236}">
                <a16:creationId xmlns:a16="http://schemas.microsoft.com/office/drawing/2014/main" id="{937CC23E-BC8D-42A4-993B-6298A9338A9B}"/>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40978" name="Object 18">
            <a:extLst>
              <a:ext uri="{FF2B5EF4-FFF2-40B4-BE49-F238E27FC236}">
                <a16:creationId xmlns:a16="http://schemas.microsoft.com/office/drawing/2014/main" id="{7AB9D1BB-BF66-4A95-BB9B-7A7CEDC87E70}"/>
              </a:ext>
            </a:extLst>
          </p:cNvPr>
          <p:cNvGraphicFramePr>
            <a:graphicFrameLocks noChangeAspect="1"/>
          </p:cNvGraphicFramePr>
          <p:nvPr/>
        </p:nvGraphicFramePr>
        <p:xfrm>
          <a:off x="8975726" y="3429000"/>
          <a:ext cx="1152525" cy="738188"/>
        </p:xfrm>
        <a:graphic>
          <a:graphicData uri="http://schemas.openxmlformats.org/presentationml/2006/ole">
            <mc:AlternateContent xmlns:mc="http://schemas.openxmlformats.org/markup-compatibility/2006">
              <mc:Choice xmlns:v="urn:schemas-microsoft-com:vml" Requires="v">
                <p:oleObj spid="_x0000_s14343" name="Equation" r:id="rId13" imgW="609336" imgH="393529" progId="Equation.3">
                  <p:embed/>
                </p:oleObj>
              </mc:Choice>
              <mc:Fallback>
                <p:oleObj name="Equation" r:id="rId13" imgW="609336" imgH="393529" progId="Equation.3">
                  <p:embed/>
                  <p:pic>
                    <p:nvPicPr>
                      <p:cNvPr id="40978" name="Object 18">
                        <a:extLst>
                          <a:ext uri="{FF2B5EF4-FFF2-40B4-BE49-F238E27FC236}">
                            <a16:creationId xmlns:a16="http://schemas.microsoft.com/office/drawing/2014/main" id="{7AB9D1BB-BF66-4A95-BB9B-7A7CEDC87E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75726" y="3429000"/>
                        <a:ext cx="1152525" cy="7381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80" name="Object 20">
            <a:extLst>
              <a:ext uri="{FF2B5EF4-FFF2-40B4-BE49-F238E27FC236}">
                <a16:creationId xmlns:a16="http://schemas.microsoft.com/office/drawing/2014/main" id="{2742A659-C30A-4D14-A65C-B2ADCD9391C9}"/>
              </a:ext>
            </a:extLst>
          </p:cNvPr>
          <p:cNvGraphicFramePr>
            <a:graphicFrameLocks noChangeAspect="1"/>
          </p:cNvGraphicFramePr>
          <p:nvPr/>
        </p:nvGraphicFramePr>
        <p:xfrm>
          <a:off x="5591176" y="5229226"/>
          <a:ext cx="1152525" cy="1044575"/>
        </p:xfrm>
        <a:graphic>
          <a:graphicData uri="http://schemas.openxmlformats.org/presentationml/2006/ole">
            <mc:AlternateContent xmlns:mc="http://schemas.openxmlformats.org/markup-compatibility/2006">
              <mc:Choice xmlns:v="urn:schemas-microsoft-com:vml" Requires="v">
                <p:oleObj spid="_x0000_s14344" name="Equation" r:id="rId15" imgW="508000" imgH="457200" progId="Equation.3">
                  <p:embed/>
                </p:oleObj>
              </mc:Choice>
              <mc:Fallback>
                <p:oleObj name="Equation" r:id="rId15" imgW="508000" imgH="457200" progId="Equation.3">
                  <p:embed/>
                  <p:pic>
                    <p:nvPicPr>
                      <p:cNvPr id="40980" name="Object 20">
                        <a:extLst>
                          <a:ext uri="{FF2B5EF4-FFF2-40B4-BE49-F238E27FC236}">
                            <a16:creationId xmlns:a16="http://schemas.microsoft.com/office/drawing/2014/main" id="{2742A659-C30A-4D14-A65C-B2ADCD9391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91176" y="5229226"/>
                        <a:ext cx="1152525" cy="10445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0972"/>
                                        </p:tgtEl>
                                        <p:attrNameLst>
                                          <p:attrName>style.visibility</p:attrName>
                                        </p:attrNameLst>
                                      </p:cBhvr>
                                      <p:to>
                                        <p:strVal val="visible"/>
                                      </p:to>
                                    </p:set>
                                    <p:animEffect transition="in" filter="strips(downLeft)">
                                      <p:cBhvr>
                                        <p:cTn id="19" dur="500"/>
                                        <p:tgtEl>
                                          <p:spTgt spid="409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097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097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0977"/>
                                        </p:tgtEl>
                                        <p:attrNameLst>
                                          <p:attrName>style.visibility</p:attrName>
                                        </p:attrNameLst>
                                      </p:cBhvr>
                                      <p:to>
                                        <p:strVal val="visible"/>
                                      </p:to>
                                    </p:set>
                                    <p:animEffect transition="in" filter="strips(downLeft)">
                                      <p:cBhvr>
                                        <p:cTn id="32" dur="500"/>
                                        <p:tgtEl>
                                          <p:spTgt spid="409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097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0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nimBg="1"/>
      <p:bldP spid="409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8" name="Object 4">
            <a:extLst>
              <a:ext uri="{FF2B5EF4-FFF2-40B4-BE49-F238E27FC236}">
                <a16:creationId xmlns:a16="http://schemas.microsoft.com/office/drawing/2014/main" id="{9EC2015A-0E2E-4912-9223-40CDC44D4D85}"/>
              </a:ext>
            </a:extLst>
          </p:cNvPr>
          <p:cNvGraphicFramePr>
            <a:graphicFrameLocks noChangeAspect="1"/>
          </p:cNvGraphicFramePr>
          <p:nvPr/>
        </p:nvGraphicFramePr>
        <p:xfrm>
          <a:off x="2711451" y="1557339"/>
          <a:ext cx="1008063" cy="638175"/>
        </p:xfrm>
        <a:graphic>
          <a:graphicData uri="http://schemas.openxmlformats.org/presentationml/2006/ole">
            <mc:AlternateContent xmlns:mc="http://schemas.openxmlformats.org/markup-compatibility/2006">
              <mc:Choice xmlns:v="urn:schemas-microsoft-com:vml" Requires="v">
                <p:oleObj spid="_x0000_s15362" name="Equation" r:id="rId3" imgW="469696" imgH="291973" progId="Equation.3">
                  <p:embed/>
                </p:oleObj>
              </mc:Choice>
              <mc:Fallback>
                <p:oleObj name="Equation" r:id="rId3" imgW="469696" imgH="291973" progId="Equation.3">
                  <p:embed/>
                  <p:pic>
                    <p:nvPicPr>
                      <p:cNvPr id="41988" name="Object 4">
                        <a:extLst>
                          <a:ext uri="{FF2B5EF4-FFF2-40B4-BE49-F238E27FC236}">
                            <a16:creationId xmlns:a16="http://schemas.microsoft.com/office/drawing/2014/main" id="{9EC2015A-0E2E-4912-9223-40CDC44D4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1" y="1557339"/>
                        <a:ext cx="10080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Rectangle 6">
            <a:extLst>
              <a:ext uri="{FF2B5EF4-FFF2-40B4-BE49-F238E27FC236}">
                <a16:creationId xmlns:a16="http://schemas.microsoft.com/office/drawing/2014/main" id="{4B385471-DF99-40B3-914B-B10AC96B5CDC}"/>
              </a:ext>
            </a:extLst>
          </p:cNvPr>
          <p:cNvSpPr>
            <a:spLocks noChangeArrowheads="1"/>
          </p:cNvSpPr>
          <p:nvPr/>
        </p:nvSpPr>
        <p:spPr bwMode="auto">
          <a:xfrm>
            <a:off x="1774825" y="474019"/>
            <a:ext cx="7537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a:solidFill>
                  <a:srgbClr val="FF0000"/>
                </a:solidFill>
                <a:cs typeface="Times New Roman" panose="02020603050405020304" pitchFamily="18" charset="0"/>
              </a:rPr>
              <a:t>2-10	</a:t>
            </a:r>
            <a:r>
              <a:rPr lang="en-US" altLang="el-GR" sz="2400">
                <a:solidFill>
                  <a:srgbClr val="FF0000"/>
                </a:solidFill>
                <a:cs typeface="Times New Roman" panose="02020603050405020304" pitchFamily="18" charset="0"/>
              </a:rPr>
              <a:t>ΓΡΑΜΜΟΜΟΡΙΑΚΕΣ ΕΙΔΙΚΕΣ ΘΕΡΜΟΤΗΤΕΣ ΑΕΡΙΩΝ</a:t>
            </a:r>
            <a:r>
              <a:rPr lang="en-US" altLang="el-GR" sz="1800">
                <a:solidFill>
                  <a:prstClr val="black"/>
                </a:solidFill>
                <a:latin typeface="Arial" panose="020B0604020202020204" pitchFamily="34" charset="0"/>
              </a:rPr>
              <a:t> </a:t>
            </a:r>
          </a:p>
        </p:txBody>
      </p:sp>
      <p:sp>
        <p:nvSpPr>
          <p:cNvPr id="36868" name="Rectangle 7">
            <a:extLst>
              <a:ext uri="{FF2B5EF4-FFF2-40B4-BE49-F238E27FC236}">
                <a16:creationId xmlns:a16="http://schemas.microsoft.com/office/drawing/2014/main" id="{CB66631E-FDC1-4328-BD9C-DF9064BDACB2}"/>
              </a:ext>
            </a:extLst>
          </p:cNvPr>
          <p:cNvSpPr>
            <a:spLocks noChangeArrowheads="1"/>
          </p:cNvSpPr>
          <p:nvPr/>
        </p:nvSpPr>
        <p:spPr bwMode="auto">
          <a:xfrm>
            <a:off x="2782888" y="1052513"/>
            <a:ext cx="3340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Υπολογισμός των Cp</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και C</a:t>
            </a:r>
            <a:r>
              <a:rPr lang="en-US" altLang="el-GR" sz="2400" b="1" baseline="-25000">
                <a:solidFill>
                  <a:prstClr val="black"/>
                </a:solidFill>
                <a:latin typeface="Arial" panose="020B0604020202020204" pitchFamily="34" charset="0"/>
              </a:rPr>
              <a:t>V</a:t>
            </a:r>
            <a:r>
              <a:rPr lang="en-US" altLang="el-GR" sz="1800">
                <a:solidFill>
                  <a:prstClr val="black"/>
                </a:solidFill>
                <a:latin typeface="Arial" panose="020B0604020202020204" pitchFamily="34" charset="0"/>
              </a:rPr>
              <a:t> </a:t>
            </a:r>
          </a:p>
        </p:txBody>
      </p:sp>
      <p:sp>
        <p:nvSpPr>
          <p:cNvPr id="36869" name="Rectangle 9">
            <a:extLst>
              <a:ext uri="{FF2B5EF4-FFF2-40B4-BE49-F238E27FC236}">
                <a16:creationId xmlns:a16="http://schemas.microsoft.com/office/drawing/2014/main" id="{DCA3BE12-E6B8-4766-9F26-3517472C5151}"/>
              </a:ext>
            </a:extLst>
          </p:cNvPr>
          <p:cNvSpPr>
            <a:spLocks noChangeArrowheads="1"/>
          </p:cNvSpPr>
          <p:nvPr/>
        </p:nvSpPr>
        <p:spPr bwMode="auto">
          <a:xfrm>
            <a:off x="1524001" y="28727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pSp>
        <p:nvGrpSpPr>
          <p:cNvPr id="2" name="Group 12">
            <a:extLst>
              <a:ext uri="{FF2B5EF4-FFF2-40B4-BE49-F238E27FC236}">
                <a16:creationId xmlns:a16="http://schemas.microsoft.com/office/drawing/2014/main" id="{8E752DA8-08F3-4A3F-BA68-EDD48CA8DF0C}"/>
              </a:ext>
            </a:extLst>
          </p:cNvPr>
          <p:cNvGrpSpPr>
            <a:grpSpLocks/>
          </p:cNvGrpSpPr>
          <p:nvPr/>
        </p:nvGrpSpPr>
        <p:grpSpPr bwMode="auto">
          <a:xfrm>
            <a:off x="7248526" y="1484313"/>
            <a:ext cx="2881313" cy="704850"/>
            <a:chOff x="2517" y="1207"/>
            <a:chExt cx="1815" cy="444"/>
          </a:xfrm>
        </p:grpSpPr>
        <p:graphicFrame>
          <p:nvGraphicFramePr>
            <p:cNvPr id="36955" name="Object 8">
              <a:extLst>
                <a:ext uri="{FF2B5EF4-FFF2-40B4-BE49-F238E27FC236}">
                  <a16:creationId xmlns:a16="http://schemas.microsoft.com/office/drawing/2014/main" id="{232410F6-6B32-4F6B-A4B1-65F58FD769CC}"/>
                </a:ext>
              </a:extLst>
            </p:cNvPr>
            <p:cNvGraphicFramePr>
              <a:graphicFrameLocks noChangeAspect="1"/>
            </p:cNvGraphicFramePr>
            <p:nvPr/>
          </p:nvGraphicFramePr>
          <p:xfrm>
            <a:off x="2517" y="1207"/>
            <a:ext cx="562" cy="444"/>
          </p:xfrm>
          <a:graphic>
            <a:graphicData uri="http://schemas.openxmlformats.org/presentationml/2006/ole">
              <mc:AlternateContent xmlns:mc="http://schemas.openxmlformats.org/markup-compatibility/2006">
                <mc:Choice xmlns:v="urn:schemas-microsoft-com:vml" Requires="v">
                  <p:oleObj spid="_x0000_s15363" name="Equation" r:id="rId5" imgW="609336" imgH="393529" progId="Equation.3">
                    <p:embed/>
                  </p:oleObj>
                </mc:Choice>
                <mc:Fallback>
                  <p:oleObj name="Equation" r:id="rId5" imgW="609336" imgH="393529" progId="Equation.3">
                    <p:embed/>
                    <p:pic>
                      <p:nvPicPr>
                        <p:cNvPr id="36955" name="Object 8">
                          <a:extLst>
                            <a:ext uri="{FF2B5EF4-FFF2-40B4-BE49-F238E27FC236}">
                              <a16:creationId xmlns:a16="http://schemas.microsoft.com/office/drawing/2014/main" id="{232410F6-6B32-4F6B-A4B1-65F58FD769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 y="1207"/>
                          <a:ext cx="562" cy="44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56" name="Rectangle 10">
              <a:extLst>
                <a:ext uri="{FF2B5EF4-FFF2-40B4-BE49-F238E27FC236}">
                  <a16:creationId xmlns:a16="http://schemas.microsoft.com/office/drawing/2014/main" id="{BEA02C47-D45D-4CE6-9D79-2CB8A432D40B}"/>
                </a:ext>
              </a:extLst>
            </p:cNvPr>
            <p:cNvSpPr>
              <a:spLocks noChangeArrowheads="1"/>
            </p:cNvSpPr>
            <p:nvPr/>
          </p:nvSpPr>
          <p:spPr bwMode="auto">
            <a:xfrm>
              <a:off x="3061" y="1310"/>
              <a:ext cx="1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1800">
                  <a:solidFill>
                    <a:prstClr val="black"/>
                  </a:solidFill>
                  <a:cs typeface="Times New Roman" panose="02020603050405020304" pitchFamily="18" charset="0"/>
                </a:rPr>
                <a:t>=20,78 </a:t>
              </a:r>
              <a:r>
                <a:rPr lang="en-US" altLang="el-GR" sz="1800">
                  <a:solidFill>
                    <a:prstClr val="black"/>
                  </a:solidFill>
                  <a:cs typeface="Times New Roman" panose="02020603050405020304" pitchFamily="18" charset="0"/>
                </a:rPr>
                <a:t>J</a:t>
              </a:r>
              <a:r>
                <a:rPr lang="el-GR" altLang="el-GR" sz="1800">
                  <a:solidFill>
                    <a:prstClr val="black"/>
                  </a:solidFill>
                  <a:cs typeface="Times New Roman" panose="02020603050405020304" pitchFamily="18" charset="0"/>
                </a:rPr>
                <a:t>/</a:t>
              </a:r>
              <a:r>
                <a:rPr lang="en-US" altLang="el-GR" sz="1800">
                  <a:solidFill>
                    <a:prstClr val="black"/>
                  </a:solidFill>
                  <a:cs typeface="Times New Roman" panose="02020603050405020304" pitchFamily="18" charset="0"/>
                </a:rPr>
                <a:t>mol</a:t>
              </a:r>
              <a:r>
                <a:rPr lang="el-GR" altLang="el-GR" sz="1800">
                  <a:solidFill>
                    <a:prstClr val="black"/>
                  </a:solidFill>
                  <a:cs typeface="Times New Roman" panose="02020603050405020304" pitchFamily="18" charset="0"/>
                </a:rPr>
                <a:t> </a:t>
              </a:r>
              <a:r>
                <a:rPr lang="en-US" altLang="el-GR" sz="180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1800">
                  <a:solidFill>
                    <a:prstClr val="black"/>
                  </a:solidFill>
                  <a:latin typeface="Arial" panose="020B0604020202020204" pitchFamily="34" charset="0"/>
                  <a:cs typeface="Times New Roman" panose="02020603050405020304" pitchFamily="18" charset="0"/>
                </a:rPr>
                <a:t>K</a:t>
              </a:r>
              <a:r>
                <a:rPr lang="en-US" altLang="el-GR" sz="110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l-GR" sz="1000">
                <a:solidFill>
                  <a:prstClr val="black"/>
                </a:solidFill>
                <a:latin typeface="Times New Roman" panose="02020603050405020304" pitchFamily="18" charset="0"/>
                <a:cs typeface="Times New Roman" panose="02020603050405020304" pitchFamily="18" charset="0"/>
                <a:sym typeface="Symbol" panose="05050102010706020507" pitchFamily="18" charset="2"/>
              </a:endParaRPr>
            </a:p>
          </p:txBody>
        </p:sp>
      </p:grpSp>
      <p:sp>
        <p:nvSpPr>
          <p:cNvPr id="36871" name="Rectangle 14">
            <a:extLst>
              <a:ext uri="{FF2B5EF4-FFF2-40B4-BE49-F238E27FC236}">
                <a16:creationId xmlns:a16="http://schemas.microsoft.com/office/drawing/2014/main" id="{8ED495DD-C014-4D17-A28F-C5E126BABD58}"/>
              </a:ext>
            </a:extLst>
          </p:cNvPr>
          <p:cNvSpPr>
            <a:spLocks noChangeArrowheads="1"/>
          </p:cNvSpPr>
          <p:nvPr/>
        </p:nvSpPr>
        <p:spPr bwMode="auto">
          <a:xfrm>
            <a:off x="1524001" y="28727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pSp>
        <p:nvGrpSpPr>
          <p:cNvPr id="3" name="Group 16">
            <a:extLst>
              <a:ext uri="{FF2B5EF4-FFF2-40B4-BE49-F238E27FC236}">
                <a16:creationId xmlns:a16="http://schemas.microsoft.com/office/drawing/2014/main" id="{E7F3B4C6-BAAF-42CA-9748-D39FC06A3083}"/>
              </a:ext>
            </a:extLst>
          </p:cNvPr>
          <p:cNvGrpSpPr>
            <a:grpSpLocks/>
          </p:cNvGrpSpPr>
          <p:nvPr/>
        </p:nvGrpSpPr>
        <p:grpSpPr bwMode="auto">
          <a:xfrm>
            <a:off x="4079875" y="1557339"/>
            <a:ext cx="2744788" cy="668337"/>
            <a:chOff x="0" y="1933"/>
            <a:chExt cx="1729" cy="421"/>
          </a:xfrm>
        </p:grpSpPr>
        <p:graphicFrame>
          <p:nvGraphicFramePr>
            <p:cNvPr id="36953" name="Object 13">
              <a:extLst>
                <a:ext uri="{FF2B5EF4-FFF2-40B4-BE49-F238E27FC236}">
                  <a16:creationId xmlns:a16="http://schemas.microsoft.com/office/drawing/2014/main" id="{98DC54F8-D689-4FF2-AE77-DA4C329736E4}"/>
                </a:ext>
              </a:extLst>
            </p:cNvPr>
            <p:cNvGraphicFramePr>
              <a:graphicFrameLocks noChangeAspect="1"/>
            </p:cNvGraphicFramePr>
            <p:nvPr/>
          </p:nvGraphicFramePr>
          <p:xfrm>
            <a:off x="0" y="1933"/>
            <a:ext cx="657" cy="421"/>
          </p:xfrm>
          <a:graphic>
            <a:graphicData uri="http://schemas.openxmlformats.org/presentationml/2006/ole">
              <mc:AlternateContent xmlns:mc="http://schemas.openxmlformats.org/markup-compatibility/2006">
                <mc:Choice xmlns:v="urn:schemas-microsoft-com:vml" Requires="v">
                  <p:oleObj spid="_x0000_s15364" name="Equation" r:id="rId7" imgW="609336" imgH="393529" progId="Equation.3">
                    <p:embed/>
                  </p:oleObj>
                </mc:Choice>
                <mc:Fallback>
                  <p:oleObj name="Equation" r:id="rId7" imgW="609336" imgH="393529" progId="Equation.3">
                    <p:embed/>
                    <p:pic>
                      <p:nvPicPr>
                        <p:cNvPr id="36953" name="Object 13">
                          <a:extLst>
                            <a:ext uri="{FF2B5EF4-FFF2-40B4-BE49-F238E27FC236}">
                              <a16:creationId xmlns:a16="http://schemas.microsoft.com/office/drawing/2014/main" id="{98DC54F8-D689-4FF2-AE77-DA4C329736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33"/>
                          <a:ext cx="657" cy="42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54" name="Rectangle 15">
              <a:extLst>
                <a:ext uri="{FF2B5EF4-FFF2-40B4-BE49-F238E27FC236}">
                  <a16:creationId xmlns:a16="http://schemas.microsoft.com/office/drawing/2014/main" id="{779604C5-B2A1-4CED-9E23-892E703A4F7F}"/>
                </a:ext>
              </a:extLst>
            </p:cNvPr>
            <p:cNvSpPr>
              <a:spLocks noChangeArrowheads="1"/>
            </p:cNvSpPr>
            <p:nvPr/>
          </p:nvSpPr>
          <p:spPr bwMode="auto">
            <a:xfrm>
              <a:off x="657" y="2023"/>
              <a:ext cx="10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1800">
                  <a:solidFill>
                    <a:prstClr val="black"/>
                  </a:solidFill>
                  <a:cs typeface="Times New Roman" panose="02020603050405020304" pitchFamily="18" charset="0"/>
                </a:rPr>
                <a:t>=12,47 </a:t>
              </a:r>
              <a:r>
                <a:rPr lang="en-US" altLang="el-GR" sz="1800">
                  <a:solidFill>
                    <a:prstClr val="black"/>
                  </a:solidFill>
                  <a:cs typeface="Times New Roman" panose="02020603050405020304" pitchFamily="18" charset="0"/>
                </a:rPr>
                <a:t>J</a:t>
              </a:r>
              <a:r>
                <a:rPr lang="el-GR" altLang="el-GR" sz="1800">
                  <a:solidFill>
                    <a:prstClr val="black"/>
                  </a:solidFill>
                  <a:cs typeface="Times New Roman" panose="02020603050405020304" pitchFamily="18" charset="0"/>
                </a:rPr>
                <a:t>/</a:t>
              </a:r>
              <a:r>
                <a:rPr lang="en-US" altLang="el-GR" sz="1800">
                  <a:solidFill>
                    <a:prstClr val="black"/>
                  </a:solidFill>
                  <a:cs typeface="Times New Roman" panose="02020603050405020304" pitchFamily="18" charset="0"/>
                </a:rPr>
                <a:t>mol</a:t>
              </a:r>
              <a:r>
                <a:rPr lang="el-GR" altLang="el-GR" sz="1800">
                  <a:solidFill>
                    <a:prstClr val="black"/>
                  </a:solidFill>
                  <a:cs typeface="Times New Roman" panose="02020603050405020304" pitchFamily="18" charset="0"/>
                </a:rPr>
                <a:t> </a:t>
              </a:r>
              <a:r>
                <a:rPr lang="en-US" altLang="el-GR" sz="180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1800">
                  <a:solidFill>
                    <a:prstClr val="black"/>
                  </a:solidFill>
                  <a:latin typeface="Arial" panose="020B0604020202020204" pitchFamily="34" charset="0"/>
                  <a:cs typeface="Times New Roman" panose="02020603050405020304" pitchFamily="18" charset="0"/>
                </a:rPr>
                <a:t>K</a:t>
              </a:r>
              <a:r>
                <a:rPr lang="en-US" altLang="el-GR" sz="110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endParaRPr lang="en-US" altLang="el-GR" sz="1000">
                <a:solidFill>
                  <a:prstClr val="black"/>
                </a:solidFill>
                <a:latin typeface="Times New Roman" panose="02020603050405020304" pitchFamily="18" charset="0"/>
                <a:cs typeface="Times New Roman" panose="02020603050405020304" pitchFamily="18" charset="0"/>
                <a:sym typeface="Symbol" panose="05050102010706020507" pitchFamily="18" charset="2"/>
              </a:endParaRPr>
            </a:p>
          </p:txBody>
        </p:sp>
      </p:grpSp>
      <p:graphicFrame>
        <p:nvGraphicFramePr>
          <p:cNvPr id="42208" name="Group 224">
            <a:extLst>
              <a:ext uri="{FF2B5EF4-FFF2-40B4-BE49-F238E27FC236}">
                <a16:creationId xmlns:a16="http://schemas.microsoft.com/office/drawing/2014/main" id="{F25649D3-56F7-4BE7-A7CD-F0A48B37013C}"/>
              </a:ext>
            </a:extLst>
          </p:cNvPr>
          <p:cNvGraphicFramePr>
            <a:graphicFrameLocks noGrp="1"/>
          </p:cNvGraphicFramePr>
          <p:nvPr/>
        </p:nvGraphicFramePr>
        <p:xfrm>
          <a:off x="2135188" y="2349500"/>
          <a:ext cx="8064500" cy="4267200"/>
        </p:xfrm>
        <a:graphic>
          <a:graphicData uri="http://schemas.openxmlformats.org/drawingml/2006/table">
            <a:tbl>
              <a:tblPr/>
              <a:tblGrid>
                <a:gridCol w="2297112">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39838">
                  <a:extLst>
                    <a:ext uri="{9D8B030D-6E8A-4147-A177-3AD203B41FA5}">
                      <a16:colId xmlns:a16="http://schemas.microsoft.com/office/drawing/2014/main" val="20002"/>
                    </a:ext>
                  </a:extLst>
                </a:gridCol>
                <a:gridCol w="1239837">
                  <a:extLst>
                    <a:ext uri="{9D8B030D-6E8A-4147-A177-3AD203B41FA5}">
                      <a16:colId xmlns:a16="http://schemas.microsoft.com/office/drawing/2014/main" val="20003"/>
                    </a:ext>
                  </a:extLst>
                </a:gridCol>
                <a:gridCol w="1236663">
                  <a:extLst>
                    <a:ext uri="{9D8B030D-6E8A-4147-A177-3AD203B41FA5}">
                      <a16:colId xmlns:a16="http://schemas.microsoft.com/office/drawing/2014/main" val="20004"/>
                    </a:ext>
                  </a:extLst>
                </a:gridCol>
                <a:gridCol w="1136650">
                  <a:extLst>
                    <a:ext uri="{9D8B030D-6E8A-4147-A177-3AD203B41FA5}">
                      <a16:colId xmlns:a16="http://schemas.microsoft.com/office/drawing/2014/main" val="20005"/>
                    </a:ext>
                  </a:extLst>
                </a:gridCol>
              </a:tblGrid>
              <a:tr h="488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Τύπος αερίου</a:t>
                      </a:r>
                      <a:endParaRPr kumimoji="0" lang="el-GR" sz="1600" b="0" i="0" u="none" strike="noStrike" cap="none" normalizeH="0" baseline="0">
                        <a:ln>
                          <a:noFill/>
                        </a:ln>
                        <a:solidFill>
                          <a:schemeClr val="tx1"/>
                        </a:solidFill>
                        <a:effectLst/>
                        <a:latin typeface="Calibri" pitchFamily="34" charset="0"/>
                      </a:endParaRPr>
                    </a:p>
                  </a:txBody>
                  <a:tcPr anchor="ct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Αέριο</a:t>
                      </a:r>
                      <a:endParaRPr kumimoji="0" lang="el-GR" sz="1600" b="0" i="0" u="none" strike="noStrike" cap="none" normalizeH="0" baseline="0">
                        <a:ln>
                          <a:noFill/>
                        </a:ln>
                        <a:solidFill>
                          <a:schemeClr val="tx1"/>
                        </a:solidFill>
                        <a:effectLst/>
                        <a:latin typeface="Calibri" pitchFamily="34" charset="0"/>
                      </a:endParaRPr>
                    </a:p>
                  </a:txBody>
                  <a:tcPr anchor="ctr" horzOverflow="overflow">
                    <a:lnL w="25400" cap="flat" cmpd="sng" algn="ctr">
                      <a:solidFill>
                        <a:srgbClr val="808080"/>
                      </a:solidFill>
                      <a:prstDash val="solid"/>
                      <a:round/>
                      <a:headEnd type="none" w="med" len="med"/>
                      <a:tailEnd type="none" w="med" len="med"/>
                    </a:lnL>
                    <a:lnR>
                      <a:noFill/>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C</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V</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(J/mol</a:t>
                      </a:r>
                      <a:r>
                        <a:rPr kumimoji="0" lang="en-US"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US" sz="1600" b="0" i="0" u="none" strike="noStrike" cap="none" normalizeH="0" baseline="0">
                          <a:ln>
                            <a:noFill/>
                          </a:ln>
                          <a:solidFill>
                            <a:schemeClr val="tx1"/>
                          </a:solidFill>
                          <a:effectLst/>
                          <a:latin typeface="Times New Roman" pitchFamily="18" charset="0"/>
                          <a:cs typeface="Times New Roman" pitchFamily="18" charset="0"/>
                        </a:rPr>
                        <a:t>K)</a:t>
                      </a:r>
                      <a:endParaRPr kumimoji="0" lang="en-US"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endParaRPr>
                    </a:p>
                  </a:txBody>
                  <a:tcPr horzOverflow="overflow">
                    <a:lnL>
                      <a:noFill/>
                    </a:lnL>
                    <a:lnR>
                      <a:noFill/>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C</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p</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(J/mol</a:t>
                      </a:r>
                      <a:r>
                        <a:rPr kumimoji="0" lang="en-US"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US" sz="1600" b="0" i="0" u="none" strike="noStrike" cap="none" normalizeH="0" baseline="0">
                          <a:ln>
                            <a:noFill/>
                          </a:ln>
                          <a:solidFill>
                            <a:schemeClr val="tx1"/>
                          </a:solidFill>
                          <a:effectLst/>
                          <a:latin typeface="Times New Roman" pitchFamily="18" charset="0"/>
                          <a:cs typeface="Times New Roman" pitchFamily="18" charset="0"/>
                        </a:rPr>
                        <a:t>K)</a:t>
                      </a:r>
                      <a:endParaRPr kumimoji="0" lang="en-US"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endParaRPr>
                    </a:p>
                  </a:txBody>
                  <a:tcPr horzOverflow="overflow">
                    <a:lnL>
                      <a:noFill/>
                    </a:lnL>
                    <a:lnR>
                      <a:noFill/>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C</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p</a:t>
                      </a:r>
                      <a:r>
                        <a:rPr kumimoji="0" lang="en-US" sz="1600" b="0" i="0" u="none" strike="noStrike" cap="none" normalizeH="0" baseline="0">
                          <a:ln>
                            <a:noFill/>
                          </a:ln>
                          <a:solidFill>
                            <a:schemeClr val="tx1"/>
                          </a:solidFill>
                          <a:effectLst/>
                          <a:latin typeface="Times New Roman" pitchFamily="18" charset="0"/>
                          <a:cs typeface="Times New Roman" pitchFamily="18" charset="0"/>
                        </a:rPr>
                        <a:t>-C</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V</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(J/mol</a:t>
                      </a:r>
                      <a:r>
                        <a:rPr kumimoji="0" lang="en-US"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r>
                        <a:rPr kumimoji="0" lang="en-US" sz="1600" b="0" i="0" u="none" strike="noStrike" cap="none" normalizeH="0" baseline="0">
                          <a:ln>
                            <a:noFill/>
                          </a:ln>
                          <a:solidFill>
                            <a:schemeClr val="tx1"/>
                          </a:solidFill>
                          <a:effectLst/>
                          <a:latin typeface="Times New Roman" pitchFamily="18" charset="0"/>
                          <a:cs typeface="Times New Roman" pitchFamily="18" charset="0"/>
                        </a:rPr>
                        <a:t>K)</a:t>
                      </a:r>
                      <a:endParaRPr kumimoji="0" lang="en-US"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endParaRPr>
                    </a:p>
                  </a:txBody>
                  <a:tcPr horzOverflow="overflow">
                    <a:lnL>
                      <a:noFill/>
                    </a:lnL>
                    <a:lnR>
                      <a:noFill/>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γ </a:t>
                      </a:r>
                      <a:r>
                        <a:rPr kumimoji="0" lang="en-US" sz="1600" b="0" i="0" u="none" strike="noStrike" cap="none" normalizeH="0" baseline="0">
                          <a:ln>
                            <a:noFill/>
                          </a:ln>
                          <a:solidFill>
                            <a:schemeClr val="tx1"/>
                          </a:solidFill>
                          <a:effectLst/>
                          <a:latin typeface="Times New Roman" pitchFamily="18" charset="0"/>
                          <a:cs typeface="Times New Roman" pitchFamily="18" charset="0"/>
                        </a:rPr>
                        <a:t>= C</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p</a:t>
                      </a:r>
                      <a:r>
                        <a:rPr kumimoji="0" lang="en-US" sz="1600" b="0" i="0" u="none" strike="noStrike" cap="none" normalizeH="0" baseline="0">
                          <a:ln>
                            <a:noFill/>
                          </a:ln>
                          <a:solidFill>
                            <a:schemeClr val="tx1"/>
                          </a:solidFill>
                          <a:effectLst/>
                          <a:latin typeface="Times New Roman" pitchFamily="18" charset="0"/>
                          <a:cs typeface="Times New Roman" pitchFamily="18" charset="0"/>
                        </a:rPr>
                        <a:t>/C</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V</a:t>
                      </a:r>
                      <a:endParaRPr kumimoji="0" lang="en-US" sz="1600" b="0" i="0" u="none" strike="noStrike" cap="none" normalizeH="0" baseline="0">
                        <a:ln>
                          <a:noFill/>
                        </a:ln>
                        <a:solidFill>
                          <a:schemeClr val="tx1"/>
                        </a:solidFill>
                        <a:effectLst/>
                        <a:latin typeface="Calibri" pitchFamily="34" charset="0"/>
                      </a:endParaRPr>
                    </a:p>
                  </a:txBody>
                  <a:tcPr anchor="ctr" horzOverflow="overflow">
                    <a:lnL>
                      <a:noFill/>
                    </a:lnL>
                    <a:lnR w="254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FDFDF"/>
                    </a:solidFill>
                  </a:tcPr>
                </a:tc>
                <a:extLst>
                  <a:ext uri="{0D108BD9-81ED-4DB2-BD59-A6C34878D82A}">
                    <a16:rowId xmlns:a16="http://schemas.microsoft.com/office/drawing/2014/main" val="10000"/>
                  </a:ext>
                </a:extLst>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Μονοατομικό</a:t>
                      </a:r>
                      <a:endParaRPr kumimoji="0" lang="el-GR"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He</a:t>
                      </a: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12,47</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w="12700" cap="flat" cmpd="sng" algn="ctr">
                      <a:solidFill>
                        <a:srgbClr val="80808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20,78</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w="12700" cap="flat" cmpd="sng" algn="ctr">
                      <a:solidFill>
                        <a:srgbClr val="80808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8,31</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w="12700" cap="flat" cmpd="sng" algn="ctr">
                      <a:solidFill>
                        <a:srgbClr val="80808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1,67</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206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A</a:t>
                      </a: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12,47</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20,78</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8,31</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1,67</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190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Διατομικό</a:t>
                      </a:r>
                      <a:endParaRPr kumimoji="0" lang="el-GR"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Η</a:t>
                      </a:r>
                      <a:r>
                        <a:rPr kumimoji="0" lang="el-GR" sz="1600" b="0" i="0" u="none" strike="noStrike" cap="none" normalizeH="0" baseline="-30000">
                          <a:ln>
                            <a:noFill/>
                          </a:ln>
                          <a:solidFill>
                            <a:schemeClr val="tx1"/>
                          </a:solidFill>
                          <a:effectLst/>
                          <a:latin typeface="Times New Roman" pitchFamily="18"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20,42</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28,74</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8,32</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1,41</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190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Ν</a:t>
                      </a:r>
                      <a:r>
                        <a:rPr kumimoji="0" lang="el-GR" sz="1600" b="0" i="0" u="none" strike="noStrike" cap="none" normalizeH="0" baseline="-30000">
                          <a:ln>
                            <a:noFill/>
                          </a:ln>
                          <a:solidFill>
                            <a:schemeClr val="tx1"/>
                          </a:solidFill>
                          <a:effectLst/>
                          <a:latin typeface="Times New Roman" pitchFamily="18"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20,76</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29,07</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8,31</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190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Ο</a:t>
                      </a:r>
                      <a:r>
                        <a:rPr kumimoji="0" lang="el-GR" sz="1600" b="0" i="0" u="none" strike="noStrike" cap="none" normalizeH="0" baseline="-30000">
                          <a:ln>
                            <a:noFill/>
                          </a:ln>
                          <a:solidFill>
                            <a:schemeClr val="tx1"/>
                          </a:solidFill>
                          <a:effectLst/>
                          <a:latin typeface="Times New Roman" pitchFamily="18" charset="0"/>
                          <a:cs typeface="Times New Roman" pitchFamily="18" charset="0"/>
                        </a:rPr>
                        <a:t>2</a:t>
                      </a:r>
                      <a:endParaRPr kumimoji="0" lang="el-GR"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20,85</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29,17</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8,31</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206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CO</a:t>
                      </a: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20,85</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29,16</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8,31</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190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Πολυατομικό</a:t>
                      </a:r>
                      <a:endParaRPr kumimoji="0" lang="el-GR"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a:noFill/>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CO</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28,46</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36,94</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8,48</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1,3</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a:noFill/>
                    </a:lnT>
                    <a:lnB w="25400" cap="flat" cmpd="sng" algn="ctr">
                      <a:solidFill>
                        <a:srgbClr val="80808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SO</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31,39</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40,37</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8,98</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1,29</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w="25400" cap="flat" cmpd="sng" algn="ctr">
                      <a:solidFill>
                        <a:srgbClr val="808080"/>
                      </a:solidFill>
                      <a:prstDash val="solid"/>
                      <a:round/>
                      <a:headEnd type="none" w="med" len="med"/>
                      <a:tailEnd type="none" w="med" len="med"/>
                    </a:lnR>
                    <a:lnT w="25400" cap="flat" cmpd="sng" algn="ctr">
                      <a:solidFill>
                        <a:srgbClr val="808080"/>
                      </a:solid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solidFill>
                      <a:srgbClr val="DFDFD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H</a:t>
                      </a:r>
                      <a:r>
                        <a:rPr kumimoji="0" lang="en-US" sz="1600" b="0" i="0" u="none" strike="noStrike" cap="none" normalizeH="0" baseline="-30000">
                          <a:ln>
                            <a:noFill/>
                          </a:ln>
                          <a:solidFill>
                            <a:schemeClr val="tx1"/>
                          </a:solidFill>
                          <a:effectLst/>
                          <a:latin typeface="Times New Roman" pitchFamily="18" charset="0"/>
                          <a:cs typeface="Times New Roman" pitchFamily="18" charset="0"/>
                        </a:rPr>
                        <a:t>2</a:t>
                      </a:r>
                      <a:r>
                        <a:rPr kumimoji="0" lang="en-US" sz="1600" b="0" i="0" u="none" strike="noStrike" cap="none" normalizeH="0" baseline="0">
                          <a:ln>
                            <a:noFill/>
                          </a:ln>
                          <a:solidFill>
                            <a:schemeClr val="tx1"/>
                          </a:solidFill>
                          <a:effectLst/>
                          <a:latin typeface="Times New Roman" pitchFamily="18" charset="0"/>
                          <a:cs typeface="Times New Roman" pitchFamily="18" charset="0"/>
                        </a:rPr>
                        <a:t>S</a:t>
                      </a:r>
                      <a:endParaRPr kumimoji="0" lang="en-US" sz="1600" b="0" i="0" u="none" strike="noStrike" cap="none" normalizeH="0" baseline="0">
                        <a:ln>
                          <a:noFill/>
                        </a:ln>
                        <a:solidFill>
                          <a:schemeClr val="tx1"/>
                        </a:solidFill>
                        <a:effectLst/>
                        <a:latin typeface="Calibri" pitchFamily="34" charset="0"/>
                      </a:endParaRPr>
                    </a:p>
                  </a:txBody>
                  <a:tcPr horzOverflow="overflow">
                    <a:lnL w="25400" cap="flat" cmpd="sng" algn="ctr">
                      <a:solidFill>
                        <a:srgbClr val="808080"/>
                      </a:solidFill>
                      <a:prstDash val="solid"/>
                      <a:round/>
                      <a:headEnd type="none" w="med" len="med"/>
                      <a:tailEnd type="none" w="med" len="med"/>
                    </a:lnL>
                    <a:lnR>
                      <a:noFill/>
                    </a:lnR>
                    <a:lnT>
                      <a:noFill/>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34,6</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34,6</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8,65</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a:noFill/>
                    </a:lnR>
                    <a:lnT>
                      <a:noFill/>
                    </a:lnT>
                    <a:lnB w="254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1,33</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w="25400" cap="flat" cmpd="sng" algn="ctr">
                      <a:solidFill>
                        <a:srgbClr val="808080"/>
                      </a:solidFill>
                      <a:prstDash val="solid"/>
                      <a:round/>
                      <a:headEnd type="none" w="med" len="med"/>
                      <a:tailEnd type="none" w="med" len="med"/>
                    </a:lnR>
                    <a:lnT>
                      <a:noFill/>
                    </a:lnT>
                    <a:lnB w="254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42208"/>
                                        </p:tgtEl>
                                        <p:attrNameLst>
                                          <p:attrName>style.visibility</p:attrName>
                                        </p:attrNameLst>
                                      </p:cBhvr>
                                      <p:to>
                                        <p:strVal val="visible"/>
                                      </p:to>
                                    </p:set>
                                    <p:animEffect transition="in" filter="wheel(4)">
                                      <p:cBhvr>
                                        <p:cTn id="21" dur="2000"/>
                                        <p:tgtEl>
                                          <p:spTgt spid="42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7E1038E6-153D-4CC3-A190-4FD86FFA56F5}"/>
              </a:ext>
            </a:extLst>
          </p:cNvPr>
          <p:cNvSpPr>
            <a:spLocks noChangeArrowheads="1"/>
          </p:cNvSpPr>
          <p:nvPr/>
        </p:nvSpPr>
        <p:spPr bwMode="auto">
          <a:xfrm>
            <a:off x="1524000" y="-2232"/>
            <a:ext cx="7537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a:solidFill>
                  <a:srgbClr val="FF0000"/>
                </a:solidFill>
                <a:cs typeface="Times New Roman" panose="02020603050405020304" pitchFamily="18" charset="0"/>
              </a:rPr>
              <a:t>2-10	</a:t>
            </a:r>
            <a:r>
              <a:rPr lang="en-US" altLang="el-GR" sz="2400">
                <a:solidFill>
                  <a:srgbClr val="FF0000"/>
                </a:solidFill>
                <a:cs typeface="Times New Roman" panose="02020603050405020304" pitchFamily="18" charset="0"/>
              </a:rPr>
              <a:t>ΓΡΑΜΜΟΜΟΡΙΑΚΕΣ ΕΙΔΙΚΕΣ ΘΕΡΜΟΤΗΤΕΣ ΑΕΡΙΩΝ</a:t>
            </a:r>
            <a:r>
              <a:rPr lang="en-US" altLang="el-GR" sz="1800">
                <a:solidFill>
                  <a:prstClr val="black"/>
                </a:solidFill>
                <a:latin typeface="Arial" panose="020B0604020202020204" pitchFamily="34" charset="0"/>
              </a:rPr>
              <a:t> </a:t>
            </a:r>
          </a:p>
        </p:txBody>
      </p:sp>
      <p:sp>
        <p:nvSpPr>
          <p:cNvPr id="3" name="2 - Ορθογώνιο">
            <a:extLst>
              <a:ext uri="{FF2B5EF4-FFF2-40B4-BE49-F238E27FC236}">
                <a16:creationId xmlns:a16="http://schemas.microsoft.com/office/drawing/2014/main" id="{3AF8EC7F-BEA2-4493-AC61-9A542766E440}"/>
              </a:ext>
            </a:extLst>
          </p:cNvPr>
          <p:cNvSpPr>
            <a:spLocks noChangeArrowheads="1"/>
          </p:cNvSpPr>
          <p:nvPr/>
        </p:nvSpPr>
        <p:spPr bwMode="auto">
          <a:xfrm>
            <a:off x="1524000" y="404813"/>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a:solidFill>
                  <a:prstClr val="black"/>
                </a:solidFill>
                <a:latin typeface="Arial" panose="020B0604020202020204" pitchFamily="34" charset="0"/>
              </a:rPr>
              <a:t>Παρατηρούμε ότι η </a:t>
            </a:r>
            <a:r>
              <a:rPr lang="el-GR" altLang="el-GR" sz="1800" b="1">
                <a:solidFill>
                  <a:prstClr val="black"/>
                </a:solidFill>
                <a:latin typeface="Arial" panose="020B0604020202020204" pitchFamily="34" charset="0"/>
              </a:rPr>
              <a:t>θεωρητική πρόβλεψη </a:t>
            </a:r>
            <a:r>
              <a:rPr lang="el-GR" altLang="el-GR" sz="1800">
                <a:solidFill>
                  <a:prstClr val="black"/>
                </a:solidFill>
                <a:latin typeface="Arial" panose="020B0604020202020204" pitchFamily="34" charset="0"/>
              </a:rPr>
              <a:t>για τα C</a:t>
            </a:r>
            <a:r>
              <a:rPr lang="el-GR" altLang="el-GR" sz="1800" baseline="-25000">
                <a:solidFill>
                  <a:prstClr val="black"/>
                </a:solidFill>
                <a:latin typeface="Arial" panose="020B0604020202020204" pitchFamily="34" charset="0"/>
              </a:rPr>
              <a:t>V</a:t>
            </a:r>
            <a:r>
              <a:rPr lang="el-GR" altLang="el-GR" sz="1800">
                <a:solidFill>
                  <a:prstClr val="black"/>
                </a:solidFill>
                <a:latin typeface="Arial" panose="020B0604020202020204" pitchFamily="34" charset="0"/>
              </a:rPr>
              <a:t> και C</a:t>
            </a:r>
            <a:r>
              <a:rPr lang="el-GR" altLang="el-GR" sz="1800" baseline="-25000">
                <a:solidFill>
                  <a:prstClr val="black"/>
                </a:solidFill>
                <a:latin typeface="Arial" panose="020B0604020202020204" pitchFamily="34" charset="0"/>
              </a:rPr>
              <a:t>P</a:t>
            </a:r>
            <a:r>
              <a:rPr lang="el-GR" altLang="el-GR" sz="1800">
                <a:solidFill>
                  <a:prstClr val="black"/>
                </a:solidFill>
                <a:latin typeface="Arial" panose="020B0604020202020204" pitchFamily="34" charset="0"/>
              </a:rPr>
              <a:t> με βάση το ιδανικό αέριο, </a:t>
            </a:r>
            <a:r>
              <a:rPr lang="el-GR" altLang="el-GR" sz="1800" b="1">
                <a:solidFill>
                  <a:prstClr val="black"/>
                </a:solidFill>
                <a:latin typeface="Arial" panose="020B0604020202020204" pitchFamily="34" charset="0"/>
              </a:rPr>
              <a:t>συμφωνεί απόλυτα </a:t>
            </a:r>
            <a:r>
              <a:rPr lang="el-GR" altLang="el-GR" sz="1800">
                <a:solidFill>
                  <a:prstClr val="black"/>
                </a:solidFill>
                <a:latin typeface="Arial" panose="020B0604020202020204" pitchFamily="34" charset="0"/>
              </a:rPr>
              <a:t>με τα </a:t>
            </a:r>
            <a:r>
              <a:rPr lang="el-GR" altLang="el-GR" sz="1800" b="1">
                <a:solidFill>
                  <a:prstClr val="black"/>
                </a:solidFill>
                <a:latin typeface="Arial" panose="020B0604020202020204" pitchFamily="34" charset="0"/>
              </a:rPr>
              <a:t>πειραματικά δεδομένα </a:t>
            </a:r>
            <a:r>
              <a:rPr lang="el-GR" altLang="el-GR" sz="1800">
                <a:solidFill>
                  <a:prstClr val="black"/>
                </a:solidFill>
                <a:latin typeface="Arial" panose="020B0604020202020204" pitchFamily="34" charset="0"/>
              </a:rPr>
              <a:t>αν πρόκειται για </a:t>
            </a:r>
            <a:r>
              <a:rPr lang="el-GR" altLang="el-GR" sz="1800" b="1">
                <a:solidFill>
                  <a:prstClr val="black"/>
                </a:solidFill>
                <a:latin typeface="Arial" panose="020B0604020202020204" pitchFamily="34" charset="0"/>
              </a:rPr>
              <a:t>μονοατομικό αέριο</a:t>
            </a:r>
            <a:r>
              <a:rPr lang="el-GR" altLang="el-GR" sz="1800">
                <a:solidFill>
                  <a:prstClr val="black"/>
                </a:solidFill>
                <a:latin typeface="Arial" panose="020B0604020202020204" pitchFamily="34" charset="0"/>
              </a:rPr>
              <a:t>, ενώ </a:t>
            </a:r>
            <a:r>
              <a:rPr lang="el-GR" altLang="el-GR" sz="1800" b="1">
                <a:solidFill>
                  <a:prstClr val="black"/>
                </a:solidFill>
                <a:latin typeface="Arial" panose="020B0604020202020204" pitchFamily="34" charset="0"/>
              </a:rPr>
              <a:t>αποκλίνει αισθητά για τα διατομικά και πολυατομικά αέρια</a:t>
            </a:r>
            <a:r>
              <a:rPr lang="el-GR" altLang="el-GR" sz="1800">
                <a:solidFill>
                  <a:prstClr val="black"/>
                </a:solidFill>
                <a:latin typeface="Arial" panose="020B0604020202020204" pitchFamily="34" charset="0"/>
              </a:rPr>
              <a:t>. Αυτό οφείλεται στο γεγονός ότι ενώ τα μόρια των μονοατομικών  αερίων προσεγγίζουν το μοντέλο του ιδανικού αερίου τα μόρια που αποτελούνται από περισσότερα άτομα εμφανίζουν δομή που δεν γίνεται να αγνοηθεί.</a:t>
            </a:r>
            <a:endParaRPr lang="en-US" altLang="el-GR" sz="1800">
              <a:solidFill>
                <a:prstClr val="black"/>
              </a:solidFill>
              <a:latin typeface="Arial" panose="020B0604020202020204" pitchFamily="34" charset="0"/>
            </a:endParaRPr>
          </a:p>
          <a:p>
            <a:pPr algn="just" fontAlgn="base">
              <a:spcBef>
                <a:spcPct val="0"/>
              </a:spcBef>
              <a:spcAft>
                <a:spcPct val="0"/>
              </a:spcAft>
              <a:buNone/>
            </a:pPr>
            <a:endParaRPr lang="el-GR" altLang="el-GR" sz="1800">
              <a:solidFill>
                <a:prstClr val="black"/>
              </a:solidFill>
              <a:latin typeface="Arial" panose="020B0604020202020204" pitchFamily="34" charset="0"/>
            </a:endParaRPr>
          </a:p>
          <a:p>
            <a:pPr algn="just" fontAlgn="base">
              <a:spcBef>
                <a:spcPct val="0"/>
              </a:spcBef>
              <a:spcAft>
                <a:spcPct val="0"/>
              </a:spcAft>
              <a:buNone/>
            </a:pPr>
            <a:r>
              <a:rPr lang="el-GR" altLang="el-GR" sz="1800">
                <a:solidFill>
                  <a:prstClr val="black"/>
                </a:solidFill>
                <a:latin typeface="Arial" panose="020B0604020202020204" pitchFamily="34" charset="0"/>
              </a:rPr>
              <a:t>Πιο συγκεκριμένα, στο </a:t>
            </a:r>
            <a:r>
              <a:rPr lang="el-GR" altLang="el-GR" sz="1800" b="1">
                <a:solidFill>
                  <a:prstClr val="black"/>
                </a:solidFill>
                <a:latin typeface="Arial" panose="020B0604020202020204" pitchFamily="34" charset="0"/>
              </a:rPr>
              <a:t>ιδανικό αέριο </a:t>
            </a:r>
            <a:r>
              <a:rPr lang="el-GR" altLang="el-GR" sz="1800">
                <a:solidFill>
                  <a:prstClr val="black"/>
                </a:solidFill>
                <a:latin typeface="Arial" panose="020B0604020202020204" pitchFamily="34" charset="0"/>
              </a:rPr>
              <a:t>θεωρήσαμε τα </a:t>
            </a:r>
            <a:r>
              <a:rPr lang="el-GR" altLang="el-GR" sz="1800" b="1">
                <a:solidFill>
                  <a:prstClr val="black"/>
                </a:solidFill>
                <a:latin typeface="Arial" panose="020B0604020202020204" pitchFamily="34" charset="0"/>
              </a:rPr>
              <a:t>μόρια υλικά σημεία</a:t>
            </a:r>
            <a:r>
              <a:rPr lang="el-GR" altLang="el-GR" sz="1800">
                <a:solidFill>
                  <a:prstClr val="black"/>
                </a:solidFill>
                <a:latin typeface="Arial" panose="020B0604020202020204" pitchFamily="34" charset="0"/>
              </a:rPr>
              <a:t>, οπότε η </a:t>
            </a:r>
            <a:r>
              <a:rPr lang="el-GR" altLang="el-GR" sz="1800" b="1">
                <a:solidFill>
                  <a:prstClr val="black"/>
                </a:solidFill>
                <a:latin typeface="Arial" panose="020B0604020202020204" pitchFamily="34" charset="0"/>
              </a:rPr>
              <a:t>μόνη  </a:t>
            </a:r>
            <a:r>
              <a:rPr lang="el-GR" altLang="el-GR" sz="1800">
                <a:solidFill>
                  <a:prstClr val="black"/>
                </a:solidFill>
                <a:latin typeface="Arial" panose="020B0604020202020204" pitchFamily="34" charset="0"/>
              </a:rPr>
              <a:t>δυνατότητα κίνησης είναι η </a:t>
            </a:r>
            <a:r>
              <a:rPr lang="el-GR" altLang="el-GR" sz="1800" b="1">
                <a:solidFill>
                  <a:prstClr val="black"/>
                </a:solidFill>
                <a:latin typeface="Arial" panose="020B0604020202020204" pitchFamily="34" charset="0"/>
              </a:rPr>
              <a:t>μεταφορική κίνηση </a:t>
            </a:r>
            <a:r>
              <a:rPr lang="el-GR" altLang="el-GR" sz="1800">
                <a:solidFill>
                  <a:prstClr val="black"/>
                </a:solidFill>
                <a:latin typeface="Arial" panose="020B0604020202020204" pitchFamily="34" charset="0"/>
              </a:rPr>
              <a:t>και υπολογίσαμε την </a:t>
            </a:r>
            <a:r>
              <a:rPr lang="el-GR" altLang="el-GR" sz="1800" b="1">
                <a:solidFill>
                  <a:prstClr val="black"/>
                </a:solidFill>
                <a:latin typeface="Arial" panose="020B0604020202020204" pitchFamily="34" charset="0"/>
              </a:rPr>
              <a:t>εσωτερική του ενέργεια</a:t>
            </a:r>
            <a:r>
              <a:rPr lang="el-GR" altLang="el-GR" sz="1800">
                <a:solidFill>
                  <a:prstClr val="black"/>
                </a:solidFill>
                <a:latin typeface="Arial" panose="020B0604020202020204" pitchFamily="34" charset="0"/>
              </a:rPr>
              <a:t> ως το </a:t>
            </a:r>
            <a:r>
              <a:rPr lang="el-GR" altLang="el-GR" sz="1800" b="1">
                <a:solidFill>
                  <a:prstClr val="black"/>
                </a:solidFill>
                <a:latin typeface="Arial" panose="020B0604020202020204" pitchFamily="34" charset="0"/>
              </a:rPr>
              <a:t>άθροισμα των μεταφορικών κινητικών ενεργειών </a:t>
            </a:r>
            <a:r>
              <a:rPr lang="el-GR" altLang="el-GR" sz="1800">
                <a:solidFill>
                  <a:prstClr val="black"/>
                </a:solidFill>
                <a:latin typeface="Arial" panose="020B0604020202020204" pitchFamily="34" charset="0"/>
              </a:rPr>
              <a:t>των μορίων του.  Τα </a:t>
            </a:r>
            <a:r>
              <a:rPr lang="el-GR" altLang="el-GR" sz="1800" b="1">
                <a:solidFill>
                  <a:prstClr val="black"/>
                </a:solidFill>
                <a:latin typeface="Arial" panose="020B0604020202020204" pitchFamily="34" charset="0"/>
              </a:rPr>
              <a:t>διατομικά μόρια, </a:t>
            </a:r>
            <a:r>
              <a:rPr lang="el-GR" altLang="el-GR" sz="1800">
                <a:solidFill>
                  <a:prstClr val="black"/>
                </a:solidFill>
                <a:latin typeface="Arial" panose="020B0604020202020204" pitchFamily="34" charset="0"/>
              </a:rPr>
              <a:t>όπως τα μόρια του Ν</a:t>
            </a:r>
            <a:r>
              <a:rPr lang="el-GR" altLang="el-GR" sz="1800" baseline="-25000">
                <a:solidFill>
                  <a:prstClr val="black"/>
                </a:solidFill>
                <a:latin typeface="Arial" panose="020B0604020202020204" pitchFamily="34" charset="0"/>
              </a:rPr>
              <a:t>2</a:t>
            </a:r>
            <a:r>
              <a:rPr lang="el-GR" altLang="el-GR" sz="1800">
                <a:solidFill>
                  <a:prstClr val="black"/>
                </a:solidFill>
                <a:latin typeface="Arial" panose="020B0604020202020204" pitchFamily="34" charset="0"/>
              </a:rPr>
              <a:t> και του Ο</a:t>
            </a:r>
            <a:r>
              <a:rPr lang="el-GR" altLang="el-GR" sz="1800" baseline="-25000">
                <a:solidFill>
                  <a:prstClr val="black"/>
                </a:solidFill>
                <a:latin typeface="Arial" panose="020B0604020202020204" pitchFamily="34" charset="0"/>
              </a:rPr>
              <a:t>2</a:t>
            </a:r>
            <a:r>
              <a:rPr lang="el-GR" altLang="el-GR" sz="1800">
                <a:solidFill>
                  <a:prstClr val="black"/>
                </a:solidFill>
                <a:latin typeface="Arial" panose="020B0604020202020204" pitchFamily="34" charset="0"/>
              </a:rPr>
              <a:t> πρέπει να θεωρηθούν ότι αποτελούνται από </a:t>
            </a:r>
            <a:r>
              <a:rPr lang="el-GR" altLang="el-GR" sz="1800" b="1">
                <a:solidFill>
                  <a:prstClr val="black"/>
                </a:solidFill>
                <a:latin typeface="Arial" panose="020B0604020202020204" pitchFamily="34" charset="0"/>
              </a:rPr>
              <a:t>δύο σωματίδια συνδεδεμένα μεταξύ τους</a:t>
            </a:r>
            <a:r>
              <a:rPr lang="el-GR" altLang="el-GR" sz="1800">
                <a:solidFill>
                  <a:prstClr val="black"/>
                </a:solidFill>
                <a:latin typeface="Arial" panose="020B0604020202020204" pitchFamily="34" charset="0"/>
              </a:rPr>
              <a:t>. </a:t>
            </a:r>
            <a:r>
              <a:rPr lang="el-GR" altLang="el-GR" sz="1800" b="1">
                <a:solidFill>
                  <a:prstClr val="black"/>
                </a:solidFill>
                <a:latin typeface="Arial" panose="020B0604020202020204" pitchFamily="34" charset="0"/>
              </a:rPr>
              <a:t>Εκτός</a:t>
            </a:r>
            <a:r>
              <a:rPr lang="el-GR" altLang="el-GR" sz="1800">
                <a:solidFill>
                  <a:prstClr val="black"/>
                </a:solidFill>
                <a:latin typeface="Arial" panose="020B0604020202020204" pitchFamily="34" charset="0"/>
              </a:rPr>
              <a:t> από τη δυνατότητα που έχει ένα τέτοιο μόριο να κάνει </a:t>
            </a:r>
            <a:r>
              <a:rPr lang="el-GR" altLang="el-GR" sz="1800" b="1">
                <a:solidFill>
                  <a:prstClr val="black"/>
                </a:solidFill>
                <a:latin typeface="Arial" panose="020B0604020202020204" pitchFamily="34" charset="0"/>
              </a:rPr>
              <a:t>μεταφορική κίνηση</a:t>
            </a:r>
            <a:r>
              <a:rPr lang="el-GR" altLang="el-GR" sz="1800">
                <a:solidFill>
                  <a:prstClr val="black"/>
                </a:solidFill>
                <a:latin typeface="Arial" panose="020B0604020202020204" pitchFamily="34" charset="0"/>
              </a:rPr>
              <a:t>, τα σωματίδια που το αποτελούν έχουν τη δυνατότητα να </a:t>
            </a:r>
            <a:r>
              <a:rPr lang="el-GR" altLang="el-GR" sz="1800" b="1">
                <a:solidFill>
                  <a:prstClr val="black"/>
                </a:solidFill>
                <a:latin typeface="Arial" panose="020B0604020202020204" pitchFamily="34" charset="0"/>
              </a:rPr>
              <a:t>περιστρέφονται γύρω από το κοινό κέντρο μάζας τους  και, </a:t>
            </a:r>
            <a:r>
              <a:rPr lang="el-GR" altLang="el-GR" sz="1800">
                <a:solidFill>
                  <a:prstClr val="black"/>
                </a:solidFill>
                <a:latin typeface="Arial" panose="020B0604020202020204" pitchFamily="34" charset="0"/>
              </a:rPr>
              <a:t>κάτω από ορισμένες συνθήκες (υψηλή θερμοκρασία),</a:t>
            </a:r>
            <a:r>
              <a:rPr lang="el-GR" altLang="el-GR" sz="1800" b="1">
                <a:solidFill>
                  <a:prstClr val="black"/>
                </a:solidFill>
                <a:latin typeface="Arial" panose="020B0604020202020204" pitchFamily="34" charset="0"/>
              </a:rPr>
              <a:t> να ταλαντώνονται. Όλες αυτές οι κινήσεις συνεισφέρουν στην εσωτερική ενέργεια</a:t>
            </a:r>
            <a:r>
              <a:rPr lang="el-GR" altLang="el-GR" sz="1800">
                <a:solidFill>
                  <a:prstClr val="black"/>
                </a:solidFill>
                <a:latin typeface="Arial" panose="020B0604020202020204" pitchFamily="34" charset="0"/>
              </a:rPr>
              <a:t>. Έτσι, αν θέλαμε να κάνουμε πιο ακριβείς υπολογισμούς όταν υπολογίζουμε την εσωτερική ενέργεια θα πρέπει για τέτοια αέρια (διατομικά-τριατομικά) να λάβουμε υπόψη όλες τις κινήσεις.</a:t>
            </a:r>
            <a:endParaRPr lang="en-US" altLang="el-GR" sz="1800">
              <a:solidFill>
                <a:prstClr val="black"/>
              </a:solidFill>
              <a:latin typeface="Arial" panose="020B0604020202020204" pitchFamily="34" charset="0"/>
            </a:endParaRPr>
          </a:p>
        </p:txBody>
      </p:sp>
      <p:grpSp>
        <p:nvGrpSpPr>
          <p:cNvPr id="2" name="5 - Ομάδα">
            <a:extLst>
              <a:ext uri="{FF2B5EF4-FFF2-40B4-BE49-F238E27FC236}">
                <a16:creationId xmlns:a16="http://schemas.microsoft.com/office/drawing/2014/main" id="{539CEB59-0FE8-4B8E-B821-93B8E8B42564}"/>
              </a:ext>
            </a:extLst>
          </p:cNvPr>
          <p:cNvGrpSpPr>
            <a:grpSpLocks/>
          </p:cNvGrpSpPr>
          <p:nvPr/>
        </p:nvGrpSpPr>
        <p:grpSpPr bwMode="auto">
          <a:xfrm>
            <a:off x="1524000" y="5589588"/>
            <a:ext cx="9144000" cy="1123950"/>
            <a:chOff x="0" y="5589240"/>
            <a:chExt cx="9144000" cy="1124298"/>
          </a:xfrm>
        </p:grpSpPr>
        <p:graphicFrame>
          <p:nvGraphicFramePr>
            <p:cNvPr id="37893" name="Object 15">
              <a:extLst>
                <a:ext uri="{FF2B5EF4-FFF2-40B4-BE49-F238E27FC236}">
                  <a16:creationId xmlns:a16="http://schemas.microsoft.com/office/drawing/2014/main" id="{A006EC4E-F07E-40B2-B830-0818783ED6BF}"/>
                </a:ext>
              </a:extLst>
            </p:cNvPr>
            <p:cNvGraphicFramePr>
              <a:graphicFrameLocks noChangeAspect="1"/>
            </p:cNvGraphicFramePr>
            <p:nvPr/>
          </p:nvGraphicFramePr>
          <p:xfrm>
            <a:off x="3736975" y="6257925"/>
            <a:ext cx="1524000" cy="455613"/>
          </p:xfrm>
          <a:graphic>
            <a:graphicData uri="http://schemas.openxmlformats.org/presentationml/2006/ole">
              <mc:AlternateContent xmlns:mc="http://schemas.openxmlformats.org/markup-compatibility/2006">
                <mc:Choice xmlns:v="urn:schemas-microsoft-com:vml" Requires="v">
                  <p:oleObj spid="_x0000_s16386" name="Εξίσωση" r:id="rId3" imgW="799753" imgH="241195" progId="Equation.3">
                    <p:embed/>
                  </p:oleObj>
                </mc:Choice>
                <mc:Fallback>
                  <p:oleObj name="Εξίσωση" r:id="rId3" imgW="799753" imgH="241195" progId="Equation.3">
                    <p:embed/>
                    <p:pic>
                      <p:nvPicPr>
                        <p:cNvPr id="37893" name="Object 15">
                          <a:extLst>
                            <a:ext uri="{FF2B5EF4-FFF2-40B4-BE49-F238E27FC236}">
                              <a16:creationId xmlns:a16="http://schemas.microsoft.com/office/drawing/2014/main" id="{A006EC4E-F07E-40B2-B830-0818783ED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975" y="6257925"/>
                          <a:ext cx="15240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4" name="4 - Ορθογώνιο">
              <a:extLst>
                <a:ext uri="{FF2B5EF4-FFF2-40B4-BE49-F238E27FC236}">
                  <a16:creationId xmlns:a16="http://schemas.microsoft.com/office/drawing/2014/main" id="{45A4FB97-56D1-4AB6-AFFB-A33E864540E1}"/>
                </a:ext>
              </a:extLst>
            </p:cNvPr>
            <p:cNvSpPr>
              <a:spLocks noChangeArrowheads="1"/>
            </p:cNvSpPr>
            <p:nvPr/>
          </p:nvSpPr>
          <p:spPr bwMode="auto">
            <a:xfrm>
              <a:off x="0" y="5589240"/>
              <a:ext cx="91440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a:solidFill>
                    <a:prstClr val="black"/>
                  </a:solidFill>
                  <a:latin typeface="Arial" panose="020B0604020202020204" pitchFamily="34" charset="0"/>
                </a:rPr>
                <a:t>Όμως, όπως φαίνεται στον πίνακα, ακόμα και σ΄ αυτές τις περιπτώσεις (διατομικά ή πολυατομικά μόρια) η διαφορά C</a:t>
              </a:r>
              <a:r>
                <a:rPr lang="el-GR" altLang="el-GR" sz="1800" baseline="-25000">
                  <a:solidFill>
                    <a:prstClr val="black"/>
                  </a:solidFill>
                  <a:latin typeface="Arial" panose="020B0604020202020204" pitchFamily="34" charset="0"/>
                </a:rPr>
                <a:t>P</a:t>
              </a:r>
              <a:r>
                <a:rPr lang="el-GR" altLang="el-GR" sz="1800">
                  <a:solidFill>
                    <a:prstClr val="black"/>
                  </a:solidFill>
                  <a:latin typeface="Arial" panose="020B0604020202020204" pitchFamily="34" charset="0"/>
                </a:rPr>
                <a:t>-C</a:t>
              </a:r>
              <a:r>
                <a:rPr lang="el-GR" altLang="el-GR" sz="1800" baseline="-25000">
                  <a:solidFill>
                    <a:prstClr val="black"/>
                  </a:solidFill>
                  <a:latin typeface="Arial" panose="020B0604020202020204" pitchFamily="34" charset="0"/>
                </a:rPr>
                <a:t>V</a:t>
              </a:r>
              <a:r>
                <a:rPr lang="el-GR" altLang="el-GR" sz="1800">
                  <a:solidFill>
                    <a:prstClr val="black"/>
                  </a:solidFill>
                  <a:latin typeface="Arial" panose="020B0604020202020204" pitchFamily="34" charset="0"/>
                </a:rPr>
                <a:t> συμφωνεί, με μεγάλη προσέγγιση, με τη σχέση</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
            <a:extLst>
              <a:ext uri="{FF2B5EF4-FFF2-40B4-BE49-F238E27FC236}">
                <a16:creationId xmlns:a16="http://schemas.microsoft.com/office/drawing/2014/main" id="{EA0A3C28-3694-4DB5-900B-EF9D204AFEA5}"/>
              </a:ext>
            </a:extLst>
          </p:cNvPr>
          <p:cNvGrpSpPr>
            <a:grpSpLocks/>
          </p:cNvGrpSpPr>
          <p:nvPr/>
        </p:nvGrpSpPr>
        <p:grpSpPr bwMode="auto">
          <a:xfrm>
            <a:off x="2279651" y="404813"/>
            <a:ext cx="7019925" cy="1155700"/>
            <a:chOff x="476" y="255"/>
            <a:chExt cx="4422" cy="728"/>
          </a:xfrm>
        </p:grpSpPr>
        <p:sp>
          <p:nvSpPr>
            <p:cNvPr id="16392" name="Rectangle 5">
              <a:extLst>
                <a:ext uri="{FF2B5EF4-FFF2-40B4-BE49-F238E27FC236}">
                  <a16:creationId xmlns:a16="http://schemas.microsoft.com/office/drawing/2014/main" id="{8487FB25-671B-47C2-8041-B312CDA1F8F9}"/>
                </a:ext>
              </a:extLst>
            </p:cNvPr>
            <p:cNvSpPr>
              <a:spLocks noChangeArrowheads="1"/>
            </p:cNvSpPr>
            <p:nvPr/>
          </p:nvSpPr>
          <p:spPr bwMode="auto">
            <a:xfrm>
              <a:off x="476" y="255"/>
              <a:ext cx="39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b="1">
                  <a:solidFill>
                    <a:srgbClr val="FF6600"/>
                  </a:solidFill>
                  <a:latin typeface="Arial" panose="020B0604020202020204" pitchFamily="34" charset="0"/>
                </a:rPr>
                <a:t>2-2	</a:t>
              </a:r>
              <a:r>
                <a:rPr lang="en-US" altLang="el-GR" sz="2800" b="1">
                  <a:solidFill>
                    <a:srgbClr val="FF6600"/>
                  </a:solidFill>
                  <a:latin typeface="Arial" panose="020B0604020202020204" pitchFamily="34" charset="0"/>
                </a:rPr>
                <a:t>ΘΕΡΜΟΔΥΝΑΜΙΚΟ ΣΥΣΤΗΜΑ</a:t>
              </a:r>
              <a:r>
                <a:rPr lang="en-US" altLang="el-GR" sz="1800">
                  <a:solidFill>
                    <a:prstClr val="black"/>
                  </a:solidFill>
                  <a:latin typeface="Arial" panose="020B0604020202020204" pitchFamily="34" charset="0"/>
                </a:rPr>
                <a:t> </a:t>
              </a:r>
            </a:p>
          </p:txBody>
        </p:sp>
        <p:sp>
          <p:nvSpPr>
            <p:cNvPr id="16393" name="Rectangle 6">
              <a:extLst>
                <a:ext uri="{FF2B5EF4-FFF2-40B4-BE49-F238E27FC236}">
                  <a16:creationId xmlns:a16="http://schemas.microsoft.com/office/drawing/2014/main" id="{D7796E05-597A-4498-8BC3-877EEE9A562E}"/>
                </a:ext>
              </a:extLst>
            </p:cNvPr>
            <p:cNvSpPr>
              <a:spLocks noChangeArrowheads="1"/>
            </p:cNvSpPr>
            <p:nvPr/>
          </p:nvSpPr>
          <p:spPr bwMode="auto">
            <a:xfrm>
              <a:off x="703" y="618"/>
              <a:ext cx="419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2-3	ΙΣΟΡΡΟΠΙΑ ΘΕΡΜΟΔΥΝΑΜΙΚΟΥ ΣΥΣΤΗΜΑΤΟΣ</a:t>
              </a:r>
            </a:p>
            <a:p>
              <a:pPr eaLnBrk="0" fontAlgn="base" hangingPunct="0">
                <a:spcBef>
                  <a:spcPct val="0"/>
                </a:spcBef>
                <a:spcAft>
                  <a:spcPct val="0"/>
                </a:spcAft>
                <a:buNone/>
              </a:pPr>
              <a:endParaRPr lang="el-GR" altLang="el-GR" sz="1800">
                <a:solidFill>
                  <a:prstClr val="black"/>
                </a:solidFill>
              </a:endParaRPr>
            </a:p>
          </p:txBody>
        </p:sp>
      </p:grpSp>
      <p:sp>
        <p:nvSpPr>
          <p:cNvPr id="23559" name="Rectangle 7">
            <a:extLst>
              <a:ext uri="{FF2B5EF4-FFF2-40B4-BE49-F238E27FC236}">
                <a16:creationId xmlns:a16="http://schemas.microsoft.com/office/drawing/2014/main" id="{86A0D70E-949A-4721-A256-49E8D6BB527B}"/>
              </a:ext>
            </a:extLst>
          </p:cNvPr>
          <p:cNvSpPr>
            <a:spLocks noChangeArrowheads="1"/>
          </p:cNvSpPr>
          <p:nvPr/>
        </p:nvSpPr>
        <p:spPr bwMode="auto">
          <a:xfrm>
            <a:off x="2640013" y="1557339"/>
            <a:ext cx="741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M</a:t>
            </a:r>
            <a:r>
              <a:rPr lang="el-GR" altLang="el-GR" sz="1800" b="1">
                <a:solidFill>
                  <a:prstClr val="black"/>
                </a:solidFill>
                <a:latin typeface="Arial" panose="020B0604020202020204" pitchFamily="34" charset="0"/>
              </a:rPr>
              <a:t>ια ποσότητα αερίου βρίσκεται σε κατάσταση θερμοδυναμικής ισορροπίας - ή απλά ισορροπίας - όταν η πίεση (</a:t>
            </a:r>
            <a:r>
              <a:rPr lang="en-US" altLang="el-GR" sz="1800" b="1">
                <a:solidFill>
                  <a:prstClr val="black"/>
                </a:solidFill>
                <a:latin typeface="Arial" panose="020B0604020202020204" pitchFamily="34" charset="0"/>
              </a:rPr>
              <a:t>p</a:t>
            </a:r>
            <a:r>
              <a:rPr lang="el-GR" altLang="el-GR" sz="1800" b="1">
                <a:solidFill>
                  <a:prstClr val="black"/>
                </a:solidFill>
                <a:latin typeface="Arial" panose="020B0604020202020204" pitchFamily="34" charset="0"/>
              </a:rPr>
              <a:t>), η πυκνότητα (ρ) και η θερμοκρασία του (Τ) έχουν την ίδια τιμή σε όλη την έκταση του αερίου.</a:t>
            </a:r>
          </a:p>
        </p:txBody>
      </p:sp>
      <p:pic>
        <p:nvPicPr>
          <p:cNvPr id="23560" name="Picture 8">
            <a:extLst>
              <a:ext uri="{FF2B5EF4-FFF2-40B4-BE49-F238E27FC236}">
                <a16:creationId xmlns:a16="http://schemas.microsoft.com/office/drawing/2014/main" id="{A0280243-B43E-4CEA-B734-95B6F6255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2781300"/>
            <a:ext cx="63373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0">
            <a:extLst>
              <a:ext uri="{FF2B5EF4-FFF2-40B4-BE49-F238E27FC236}">
                <a16:creationId xmlns:a16="http://schemas.microsoft.com/office/drawing/2014/main" id="{58037D5F-EFF5-44AC-8097-838163C0CDFC}"/>
              </a:ext>
            </a:extLst>
          </p:cNvPr>
          <p:cNvSpPr>
            <a:spLocks noChangeArrowheads="1"/>
          </p:cNvSpPr>
          <p:nvPr/>
        </p:nvSpPr>
        <p:spPr bwMode="auto">
          <a:xfrm>
            <a:off x="1524001" y="25266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3561" name="Object 9">
            <a:extLst>
              <a:ext uri="{FF2B5EF4-FFF2-40B4-BE49-F238E27FC236}">
                <a16:creationId xmlns:a16="http://schemas.microsoft.com/office/drawing/2014/main" id="{683BB9F6-672C-46FD-8942-826E99F22252}"/>
              </a:ext>
            </a:extLst>
          </p:cNvPr>
          <p:cNvGraphicFramePr>
            <a:graphicFrameLocks noChangeAspect="1"/>
          </p:cNvGraphicFramePr>
          <p:nvPr/>
        </p:nvGraphicFramePr>
        <p:xfrm>
          <a:off x="2351089" y="4437064"/>
          <a:ext cx="2447925" cy="1995487"/>
        </p:xfrm>
        <a:graphic>
          <a:graphicData uri="http://schemas.openxmlformats.org/presentationml/2006/ole">
            <mc:AlternateContent xmlns:mc="http://schemas.openxmlformats.org/markup-compatibility/2006">
              <mc:Choice xmlns:v="urn:schemas-microsoft-com:vml" Requires="v">
                <p:oleObj spid="_x0000_s1026" r:id="rId4" imgW="914400" imgH="914400" progId="CorelDRAW.Graphic.6">
                  <p:embed/>
                </p:oleObj>
              </mc:Choice>
              <mc:Fallback>
                <p:oleObj r:id="rId4" imgW="914400" imgH="914400" progId="CorelDRAW.Graphic.6">
                  <p:embed/>
                  <p:pic>
                    <p:nvPicPr>
                      <p:cNvPr id="23561" name="Object 9">
                        <a:extLst>
                          <a:ext uri="{FF2B5EF4-FFF2-40B4-BE49-F238E27FC236}">
                            <a16:creationId xmlns:a16="http://schemas.microsoft.com/office/drawing/2014/main" id="{683BB9F6-672C-46FD-8942-826E99F22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9" y="4437064"/>
                        <a:ext cx="24479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3" name="Rectangle 11">
            <a:extLst>
              <a:ext uri="{FF2B5EF4-FFF2-40B4-BE49-F238E27FC236}">
                <a16:creationId xmlns:a16="http://schemas.microsoft.com/office/drawing/2014/main" id="{412BA967-40EA-4350-8A2A-07865D624D0F}"/>
              </a:ext>
            </a:extLst>
          </p:cNvPr>
          <p:cNvSpPr>
            <a:spLocks noChangeArrowheads="1"/>
          </p:cNvSpPr>
          <p:nvPr/>
        </p:nvSpPr>
        <p:spPr bwMode="auto">
          <a:xfrm>
            <a:off x="5303839" y="4789488"/>
            <a:ext cx="49688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Η κατάσταση θερμοδυναμικής ισορροπίας ενός συστήματος μπορεί να παρασταθεί γραφικά με ένα σημείο. Ένα σύστημα που δε βρίσκεται σε ισορροπία δεν παριστάνεται γραφικά</a:t>
            </a:r>
            <a:r>
              <a:rPr lang="el-GR" altLang="el-GR" sz="1800">
                <a:solidFill>
                  <a:prstClr val="black"/>
                </a:solidFill>
                <a:latin typeface="Arial" panose="020B0604020202020204" pitchFamily="34" charset="0"/>
              </a:rPr>
              <a:t>.</a:t>
            </a:r>
            <a:endParaRPr lang="en-US" altLang="el-GR" sz="18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box(out)">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23560"/>
                                        </p:tgtEl>
                                        <p:attrNameLst>
                                          <p:attrName>style.visibility</p:attrName>
                                        </p:attrNameLst>
                                      </p:cBhvr>
                                      <p:to>
                                        <p:strVal val="visible"/>
                                      </p:to>
                                    </p:set>
                                    <p:animScale>
                                      <p:cBhvr>
                                        <p:cTn id="12" dur="1000" decel="50000" fill="hold">
                                          <p:stCondLst>
                                            <p:cond delay="0"/>
                                          </p:stCondLst>
                                        </p:cTn>
                                        <p:tgtEl>
                                          <p:spTgt spid="235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3560"/>
                                        </p:tgtEl>
                                        <p:attrNameLst>
                                          <p:attrName>ppt_x</p:attrName>
                                          <p:attrName>ppt_y</p:attrName>
                                        </p:attrNameLst>
                                      </p:cBhvr>
                                    </p:animMotion>
                                    <p:animEffect transition="in" filter="fade">
                                      <p:cBhvr>
                                        <p:cTn id="14" dur="1000"/>
                                        <p:tgtEl>
                                          <p:spTgt spid="235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23561"/>
                                        </p:tgtEl>
                                        <p:attrNameLst>
                                          <p:attrName>style.visibility</p:attrName>
                                        </p:attrNameLst>
                                      </p:cBhvr>
                                      <p:to>
                                        <p:strVal val="visible"/>
                                      </p:to>
                                    </p:set>
                                    <p:animEffect transition="in" filter="wheel(4)">
                                      <p:cBhvr>
                                        <p:cTn id="19" dur="2000"/>
                                        <p:tgtEl>
                                          <p:spTgt spid="235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563"/>
                                        </p:tgtEl>
                                        <p:attrNameLst>
                                          <p:attrName>style.visibility</p:attrName>
                                        </p:attrNameLst>
                                      </p:cBhvr>
                                      <p:to>
                                        <p:strVal val="visible"/>
                                      </p:to>
                                    </p:set>
                                    <p:animEffect transition="in" filter="checkerboard(across)">
                                      <p:cBhvr>
                                        <p:cTn id="24"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a:extLst>
              <a:ext uri="{FF2B5EF4-FFF2-40B4-BE49-F238E27FC236}">
                <a16:creationId xmlns:a16="http://schemas.microsoft.com/office/drawing/2014/main" id="{097C69A0-FA07-4F86-9A43-3349BFF8EF8A}"/>
              </a:ext>
            </a:extLst>
          </p:cNvPr>
          <p:cNvGrpSpPr>
            <a:grpSpLocks/>
          </p:cNvGrpSpPr>
          <p:nvPr/>
        </p:nvGrpSpPr>
        <p:grpSpPr bwMode="auto">
          <a:xfrm>
            <a:off x="2279650" y="404814"/>
            <a:ext cx="6192838" cy="973137"/>
            <a:chOff x="476" y="255"/>
            <a:chExt cx="3901" cy="613"/>
          </a:xfrm>
        </p:grpSpPr>
        <p:sp>
          <p:nvSpPr>
            <p:cNvPr id="17415" name="Rectangle 7">
              <a:extLst>
                <a:ext uri="{FF2B5EF4-FFF2-40B4-BE49-F238E27FC236}">
                  <a16:creationId xmlns:a16="http://schemas.microsoft.com/office/drawing/2014/main" id="{20E341D3-8281-4BA8-B01C-640EC310D291}"/>
                </a:ext>
              </a:extLst>
            </p:cNvPr>
            <p:cNvSpPr>
              <a:spLocks noChangeArrowheads="1"/>
            </p:cNvSpPr>
            <p:nvPr/>
          </p:nvSpPr>
          <p:spPr bwMode="auto">
            <a:xfrm>
              <a:off x="476" y="255"/>
              <a:ext cx="39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b="1">
                  <a:solidFill>
                    <a:srgbClr val="FF6600"/>
                  </a:solidFill>
                  <a:latin typeface="Arial" panose="020B0604020202020204" pitchFamily="34" charset="0"/>
                </a:rPr>
                <a:t>2-2	</a:t>
              </a:r>
              <a:r>
                <a:rPr lang="en-US" altLang="el-GR" sz="2800" b="1">
                  <a:solidFill>
                    <a:srgbClr val="FF6600"/>
                  </a:solidFill>
                  <a:latin typeface="Arial" panose="020B0604020202020204" pitchFamily="34" charset="0"/>
                </a:rPr>
                <a:t>ΘΕΡΜΟΔΥΝΑΜΙΚΟ ΣΥΣΤΗΜΑ</a:t>
              </a:r>
              <a:r>
                <a:rPr lang="en-US" altLang="el-GR" sz="1800">
                  <a:solidFill>
                    <a:prstClr val="black"/>
                  </a:solidFill>
                  <a:latin typeface="Arial" panose="020B0604020202020204" pitchFamily="34" charset="0"/>
                </a:rPr>
                <a:t> </a:t>
              </a:r>
            </a:p>
          </p:txBody>
        </p:sp>
        <p:sp>
          <p:nvSpPr>
            <p:cNvPr id="17416" name="Rectangle 8">
              <a:extLst>
                <a:ext uri="{FF2B5EF4-FFF2-40B4-BE49-F238E27FC236}">
                  <a16:creationId xmlns:a16="http://schemas.microsoft.com/office/drawing/2014/main" id="{5593ED85-5A1E-422E-BE41-BF81F7E86358}"/>
                </a:ext>
              </a:extLst>
            </p:cNvPr>
            <p:cNvSpPr>
              <a:spLocks noChangeArrowheads="1"/>
            </p:cNvSpPr>
            <p:nvPr/>
          </p:nvSpPr>
          <p:spPr bwMode="auto">
            <a:xfrm>
              <a:off x="793" y="618"/>
              <a:ext cx="29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2-4	</a:t>
              </a:r>
              <a:r>
                <a:rPr lang="en-US" altLang="el-GR" sz="2000" b="1">
                  <a:solidFill>
                    <a:srgbClr val="FF6600"/>
                  </a:solidFill>
                  <a:latin typeface="Arial" panose="020B0604020202020204" pitchFamily="34" charset="0"/>
                </a:rPr>
                <a:t>ΑΝΤΙΣΤΡΕΠΤΕΣ ΜΕΤΑΒΟΛΕΣ</a:t>
              </a:r>
              <a:r>
                <a:rPr lang="en-US" altLang="el-GR" sz="1800">
                  <a:solidFill>
                    <a:prstClr val="black"/>
                  </a:solidFill>
                  <a:latin typeface="Arial" panose="020B0604020202020204" pitchFamily="34" charset="0"/>
                </a:rPr>
                <a:t> </a:t>
              </a:r>
            </a:p>
          </p:txBody>
        </p:sp>
      </p:grpSp>
      <p:sp>
        <p:nvSpPr>
          <p:cNvPr id="24586" name="Rectangle 10">
            <a:extLst>
              <a:ext uri="{FF2B5EF4-FFF2-40B4-BE49-F238E27FC236}">
                <a16:creationId xmlns:a16="http://schemas.microsoft.com/office/drawing/2014/main" id="{98E9FC02-2A53-440E-BB7A-9F481587EB7F}"/>
              </a:ext>
            </a:extLst>
          </p:cNvPr>
          <p:cNvSpPr>
            <a:spLocks noChangeArrowheads="1"/>
          </p:cNvSpPr>
          <p:nvPr/>
        </p:nvSpPr>
        <p:spPr bwMode="auto">
          <a:xfrm>
            <a:off x="2640014" y="1628775"/>
            <a:ext cx="72739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Αντιστρεπτή ονομάζεται εκείνη η μεταβολή κατά την οποία υπάρχει η δυνατότητα επαναφοράς του συστήματος και του περιβάλλοντος στην αρχική τους κατάσταση.</a:t>
            </a:r>
          </a:p>
        </p:txBody>
      </p:sp>
      <p:sp>
        <p:nvSpPr>
          <p:cNvPr id="24587" name="Rectangle 11">
            <a:extLst>
              <a:ext uri="{FF2B5EF4-FFF2-40B4-BE49-F238E27FC236}">
                <a16:creationId xmlns:a16="http://schemas.microsoft.com/office/drawing/2014/main" id="{0767A813-DDE9-4340-B8F4-AD6B723A60ED}"/>
              </a:ext>
            </a:extLst>
          </p:cNvPr>
          <p:cNvSpPr>
            <a:spLocks noChangeArrowheads="1"/>
          </p:cNvSpPr>
          <p:nvPr/>
        </p:nvSpPr>
        <p:spPr bwMode="auto">
          <a:xfrm>
            <a:off x="2640014" y="2708276"/>
            <a:ext cx="5297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Οι μεταβολές στη φύση δεν είναι αντιστρεπτές</a:t>
            </a:r>
            <a:r>
              <a:rPr lang="en-US" altLang="el-GR" sz="1800">
                <a:solidFill>
                  <a:prstClr val="black"/>
                </a:solidFill>
                <a:latin typeface="Arial" panose="020B0604020202020204" pitchFamily="34" charset="0"/>
              </a:rPr>
              <a:t> </a:t>
            </a:r>
          </a:p>
        </p:txBody>
      </p:sp>
      <p:pic>
        <p:nvPicPr>
          <p:cNvPr id="24588" name="Picture 12" descr="Augo">
            <a:extLst>
              <a:ext uri="{FF2B5EF4-FFF2-40B4-BE49-F238E27FC236}">
                <a16:creationId xmlns:a16="http://schemas.microsoft.com/office/drawing/2014/main" id="{DA7A8449-0CA2-40E8-8C29-5B4B86B51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3429000"/>
            <a:ext cx="26384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a:extLst>
              <a:ext uri="{FF2B5EF4-FFF2-40B4-BE49-F238E27FC236}">
                <a16:creationId xmlns:a16="http://schemas.microsoft.com/office/drawing/2014/main" id="{DE90A3CD-4033-4516-BE8F-8D9412B84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16339"/>
            <a:ext cx="518318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checkerboard(across)">
                                      <p:cBhvr>
                                        <p:cTn id="7" dur="500"/>
                                        <p:tgtEl>
                                          <p:spTgt spid="24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4587"/>
                                        </p:tgtEl>
                                        <p:attrNameLst>
                                          <p:attrName>style.visibility</p:attrName>
                                        </p:attrNameLst>
                                      </p:cBhvr>
                                      <p:to>
                                        <p:strVal val="visible"/>
                                      </p:to>
                                    </p:set>
                                    <p:anim calcmode="lin" valueType="num">
                                      <p:cBhvr additive="base">
                                        <p:cTn id="12" dur="500" fill="hold"/>
                                        <p:tgtEl>
                                          <p:spTgt spid="24587"/>
                                        </p:tgtEl>
                                        <p:attrNameLst>
                                          <p:attrName>ppt_x</p:attrName>
                                        </p:attrNameLst>
                                      </p:cBhvr>
                                      <p:tavLst>
                                        <p:tav tm="0">
                                          <p:val>
                                            <p:strVal val="0-#ppt_w/2"/>
                                          </p:val>
                                        </p:tav>
                                        <p:tav tm="100000">
                                          <p:val>
                                            <p:strVal val="#ppt_x"/>
                                          </p:val>
                                        </p:tav>
                                      </p:tavLst>
                                    </p:anim>
                                    <p:anim calcmode="lin" valueType="num">
                                      <p:cBhvr additive="base">
                                        <p:cTn id="13" dur="500" fill="hold"/>
                                        <p:tgtEl>
                                          <p:spTgt spid="2458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24588"/>
                                        </p:tgtEl>
                                        <p:attrNameLst>
                                          <p:attrName>style.visibility</p:attrName>
                                        </p:attrNameLst>
                                      </p:cBhvr>
                                      <p:to>
                                        <p:strVal val="visible"/>
                                      </p:to>
                                    </p:set>
                                    <p:animEffect transition="in" filter="wheel(4)">
                                      <p:cBhvr>
                                        <p:cTn id="18" dur="2000"/>
                                        <p:tgtEl>
                                          <p:spTgt spid="245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32" fill="hold" nodeType="clickEffect">
                                  <p:stCondLst>
                                    <p:cond delay="0"/>
                                  </p:stCondLst>
                                  <p:childTnLst>
                                    <p:set>
                                      <p:cBhvr>
                                        <p:cTn id="22" dur="1" fill="hold">
                                          <p:stCondLst>
                                            <p:cond delay="0"/>
                                          </p:stCondLst>
                                        </p:cTn>
                                        <p:tgtEl>
                                          <p:spTgt spid="24589"/>
                                        </p:tgtEl>
                                        <p:attrNameLst>
                                          <p:attrName>style.visibility</p:attrName>
                                        </p:attrNameLst>
                                      </p:cBhvr>
                                      <p:to>
                                        <p:strVal val="visible"/>
                                      </p:to>
                                    </p:set>
                                    <p:animEffect transition="in" filter="diamond(out)">
                                      <p:cBhvr>
                                        <p:cTn id="23" dur="20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a:extLst>
              <a:ext uri="{FF2B5EF4-FFF2-40B4-BE49-F238E27FC236}">
                <a16:creationId xmlns:a16="http://schemas.microsoft.com/office/drawing/2014/main" id="{27086FC9-71EA-4167-B060-768D07E38A2A}"/>
              </a:ext>
            </a:extLst>
          </p:cNvPr>
          <p:cNvGrpSpPr>
            <a:grpSpLocks/>
          </p:cNvGrpSpPr>
          <p:nvPr/>
        </p:nvGrpSpPr>
        <p:grpSpPr bwMode="auto">
          <a:xfrm>
            <a:off x="2279650" y="404814"/>
            <a:ext cx="6192838" cy="973137"/>
            <a:chOff x="476" y="255"/>
            <a:chExt cx="3901" cy="613"/>
          </a:xfrm>
        </p:grpSpPr>
        <p:sp>
          <p:nvSpPr>
            <p:cNvPr id="18438" name="Rectangle 5">
              <a:extLst>
                <a:ext uri="{FF2B5EF4-FFF2-40B4-BE49-F238E27FC236}">
                  <a16:creationId xmlns:a16="http://schemas.microsoft.com/office/drawing/2014/main" id="{3B591BC3-20A2-4C43-8FF9-7F13DF7550A0}"/>
                </a:ext>
              </a:extLst>
            </p:cNvPr>
            <p:cNvSpPr>
              <a:spLocks noChangeArrowheads="1"/>
            </p:cNvSpPr>
            <p:nvPr/>
          </p:nvSpPr>
          <p:spPr bwMode="auto">
            <a:xfrm>
              <a:off x="476" y="255"/>
              <a:ext cx="39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b="1">
                  <a:solidFill>
                    <a:srgbClr val="FF6600"/>
                  </a:solidFill>
                  <a:latin typeface="Arial" panose="020B0604020202020204" pitchFamily="34" charset="0"/>
                </a:rPr>
                <a:t>2-2	</a:t>
              </a:r>
              <a:r>
                <a:rPr lang="en-US" altLang="el-GR" sz="2800" b="1">
                  <a:solidFill>
                    <a:srgbClr val="FF6600"/>
                  </a:solidFill>
                  <a:latin typeface="Arial" panose="020B0604020202020204" pitchFamily="34" charset="0"/>
                </a:rPr>
                <a:t>ΘΕΡΜΟΔΥΝΑΜΙΚΟ ΣΥΣΤΗΜΑ</a:t>
              </a:r>
              <a:r>
                <a:rPr lang="en-US" altLang="el-GR" sz="1800">
                  <a:solidFill>
                    <a:prstClr val="black"/>
                  </a:solidFill>
                  <a:latin typeface="Arial" panose="020B0604020202020204" pitchFamily="34" charset="0"/>
                </a:rPr>
                <a:t> </a:t>
              </a:r>
            </a:p>
          </p:txBody>
        </p:sp>
        <p:sp>
          <p:nvSpPr>
            <p:cNvPr id="18439" name="Rectangle 6">
              <a:extLst>
                <a:ext uri="{FF2B5EF4-FFF2-40B4-BE49-F238E27FC236}">
                  <a16:creationId xmlns:a16="http://schemas.microsoft.com/office/drawing/2014/main" id="{1C61C885-5317-4757-A458-988F43A2A767}"/>
                </a:ext>
              </a:extLst>
            </p:cNvPr>
            <p:cNvSpPr>
              <a:spLocks noChangeArrowheads="1"/>
            </p:cNvSpPr>
            <p:nvPr/>
          </p:nvSpPr>
          <p:spPr bwMode="auto">
            <a:xfrm>
              <a:off x="793" y="618"/>
              <a:ext cx="29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000" b="1">
                  <a:solidFill>
                    <a:srgbClr val="FF6600"/>
                  </a:solidFill>
                  <a:latin typeface="Arial" panose="020B0604020202020204" pitchFamily="34" charset="0"/>
                </a:rPr>
                <a:t>2-4	</a:t>
              </a:r>
              <a:r>
                <a:rPr lang="en-US" altLang="el-GR" sz="2000" b="1">
                  <a:solidFill>
                    <a:srgbClr val="FF6600"/>
                  </a:solidFill>
                  <a:latin typeface="Arial" panose="020B0604020202020204" pitchFamily="34" charset="0"/>
                </a:rPr>
                <a:t>ΑΝΤΙΣΤΡΕΠΤΕΣ ΜΕΤΑΒΟΛΕΣ</a:t>
              </a:r>
              <a:r>
                <a:rPr lang="en-US" altLang="el-GR" sz="1800">
                  <a:solidFill>
                    <a:prstClr val="black"/>
                  </a:solidFill>
                  <a:latin typeface="Arial" panose="020B0604020202020204" pitchFamily="34" charset="0"/>
                </a:rPr>
                <a:t> </a:t>
              </a:r>
            </a:p>
          </p:txBody>
        </p:sp>
      </p:grpSp>
      <p:pic>
        <p:nvPicPr>
          <p:cNvPr id="25607" name="Picture 7">
            <a:extLst>
              <a:ext uri="{FF2B5EF4-FFF2-40B4-BE49-F238E27FC236}">
                <a16:creationId xmlns:a16="http://schemas.microsoft.com/office/drawing/2014/main" id="{D064A182-B950-4910-AF20-E7776CDCD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700213"/>
            <a:ext cx="61198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8">
            <a:extLst>
              <a:ext uri="{FF2B5EF4-FFF2-40B4-BE49-F238E27FC236}">
                <a16:creationId xmlns:a16="http://schemas.microsoft.com/office/drawing/2014/main" id="{EF7CED6B-3FAD-4630-A9EB-7C6C73608337}"/>
              </a:ext>
            </a:extLst>
          </p:cNvPr>
          <p:cNvSpPr>
            <a:spLocks noChangeArrowheads="1"/>
          </p:cNvSpPr>
          <p:nvPr/>
        </p:nvSpPr>
        <p:spPr bwMode="auto">
          <a:xfrm>
            <a:off x="2208213" y="4092576"/>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Μια</a:t>
            </a:r>
            <a:r>
              <a:rPr lang="en-US" altLang="el-GR" sz="1800">
                <a:solidFill>
                  <a:prstClr val="black"/>
                </a:solidFill>
                <a:latin typeface="Arial" panose="020B0604020202020204" pitchFamily="34" charset="0"/>
              </a:rPr>
              <a:t> τέτοια εξιδανικευμένη </a:t>
            </a:r>
            <a:r>
              <a:rPr lang="en-US" altLang="el-GR" sz="1800" b="1">
                <a:solidFill>
                  <a:prstClr val="black"/>
                </a:solidFill>
                <a:latin typeface="Arial" panose="020B0604020202020204" pitchFamily="34" charset="0"/>
              </a:rPr>
              <a:t>μεταβολή κατά την οποία ένα σύστημα μεταβαίνει από μια αρχική κατάσταση σε μια τελική μέσω διαδοχικών καταστάσεων ισορροπίας  θα την ονομάζουμε αντιστρεπτή</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Μια τέτοια μεταβολή είναι δυνατόν να πραγματοποιηθεί και αντίστροφα</a:t>
            </a:r>
            <a:r>
              <a:rPr lang="el-GR" altLang="el-GR" sz="1800" b="1">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
        <p:nvSpPr>
          <p:cNvPr id="25609" name="Rectangle 9">
            <a:extLst>
              <a:ext uri="{FF2B5EF4-FFF2-40B4-BE49-F238E27FC236}">
                <a16:creationId xmlns:a16="http://schemas.microsoft.com/office/drawing/2014/main" id="{A810BE76-0076-4A58-B5ED-43E3BC858AEF}"/>
              </a:ext>
            </a:extLst>
          </p:cNvPr>
          <p:cNvSpPr>
            <a:spLocks noChangeArrowheads="1"/>
          </p:cNvSpPr>
          <p:nvPr/>
        </p:nvSpPr>
        <p:spPr bwMode="auto">
          <a:xfrm>
            <a:off x="2208213" y="5516564"/>
            <a:ext cx="7848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Μια αντιστρεπτή μεταβολή παριστάνεται γραφικά με μια συνεχή γραμμή</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Οι μη αντιστρεπτές μεταβολές δε μπορούν να παρασταθούν γραφικά</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checkerboard(across)">
                                      <p:cBhvr>
                                        <p:cTn id="7" dur="5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5608">
                                            <p:txEl>
                                              <p:pRg st="0" end="0"/>
                                            </p:txEl>
                                          </p:spTgt>
                                        </p:tgtEl>
                                        <p:attrNameLst>
                                          <p:attrName>style.visibility</p:attrName>
                                        </p:attrNameLst>
                                      </p:cBhvr>
                                      <p:to>
                                        <p:strVal val="visible"/>
                                      </p:to>
                                    </p:set>
                                    <p:anim calcmode="lin" valueType="num">
                                      <p:cBhvr additive="base">
                                        <p:cTn id="12" dur="500" fill="hold"/>
                                        <p:tgtEl>
                                          <p:spTgt spid="2560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6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25609">
                                            <p:txEl>
                                              <p:pRg st="0" end="0"/>
                                            </p:txEl>
                                          </p:spTgt>
                                        </p:tgtEl>
                                        <p:attrNameLst>
                                          <p:attrName>style.visibility</p:attrName>
                                        </p:attrNameLst>
                                      </p:cBhvr>
                                      <p:to>
                                        <p:strVal val="visible"/>
                                      </p:to>
                                    </p:set>
                                    <p:anim calcmode="lin" valueType="num">
                                      <p:cBhvr additive="base">
                                        <p:cTn id="18" dur="500" fill="hold"/>
                                        <p:tgtEl>
                                          <p:spTgt spid="2560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56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2AC8B434-4426-4FE5-83E2-FC5F24CDF311}"/>
              </a:ext>
            </a:extLst>
          </p:cNvPr>
          <p:cNvSpPr>
            <a:spLocks noChangeArrowheads="1"/>
          </p:cNvSpPr>
          <p:nvPr/>
        </p:nvSpPr>
        <p:spPr bwMode="auto">
          <a:xfrm>
            <a:off x="1858964" y="314753"/>
            <a:ext cx="7908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b="1">
                <a:solidFill>
                  <a:srgbClr val="FF6600"/>
                </a:solidFill>
                <a:latin typeface="Arial" panose="020B0604020202020204" pitchFamily="34" charset="0"/>
              </a:rPr>
              <a:t>2-5	</a:t>
            </a:r>
            <a:r>
              <a:rPr lang="en-US" altLang="el-GR" sz="2400" b="1">
                <a:solidFill>
                  <a:srgbClr val="FF6600"/>
                </a:solidFill>
                <a:latin typeface="Arial" panose="020B0604020202020204" pitchFamily="34" charset="0"/>
              </a:rPr>
              <a:t>ΕΡΓΟ ΠΑΡΑΓΟΜΕΝΟ ΑΠΟ ΑΕΡΙΟ ΚΑΤΑ ΤΗ                ΔΙΑΡΚΕΙΑ ΜΕΤΑΒΟΛΩΝ ΟΓΚΟΥ</a:t>
            </a:r>
            <a:r>
              <a:rPr lang="en-US" altLang="el-GR" sz="1800">
                <a:solidFill>
                  <a:prstClr val="black"/>
                </a:solidFill>
                <a:latin typeface="Arial" panose="020B0604020202020204" pitchFamily="34" charset="0"/>
              </a:rPr>
              <a:t> </a:t>
            </a:r>
          </a:p>
        </p:txBody>
      </p:sp>
      <p:graphicFrame>
        <p:nvGraphicFramePr>
          <p:cNvPr id="26629" name="Object 5">
            <a:extLst>
              <a:ext uri="{FF2B5EF4-FFF2-40B4-BE49-F238E27FC236}">
                <a16:creationId xmlns:a16="http://schemas.microsoft.com/office/drawing/2014/main" id="{124D64B9-E992-49DB-896C-D4716C26B4D9}"/>
              </a:ext>
            </a:extLst>
          </p:cNvPr>
          <p:cNvGraphicFramePr>
            <a:graphicFrameLocks noChangeAspect="1"/>
          </p:cNvGraphicFramePr>
          <p:nvPr/>
        </p:nvGraphicFramePr>
        <p:xfrm>
          <a:off x="1919288" y="1196975"/>
          <a:ext cx="2881312" cy="1200150"/>
        </p:xfrm>
        <a:graphic>
          <a:graphicData uri="http://schemas.openxmlformats.org/presentationml/2006/ole">
            <mc:AlternateContent xmlns:mc="http://schemas.openxmlformats.org/markup-compatibility/2006">
              <mc:Choice xmlns:v="urn:schemas-microsoft-com:vml" Requires="v">
                <p:oleObj spid="_x0000_s2050" r:id="rId3" imgW="914400" imgH="914400" progId="CorelDRAW.Graphic.6">
                  <p:embed/>
                </p:oleObj>
              </mc:Choice>
              <mc:Fallback>
                <p:oleObj r:id="rId3" imgW="914400" imgH="914400" progId="CorelDRAW.Graphic.6">
                  <p:embed/>
                  <p:pic>
                    <p:nvPicPr>
                      <p:cNvPr id="26629" name="Object 5">
                        <a:extLst>
                          <a:ext uri="{FF2B5EF4-FFF2-40B4-BE49-F238E27FC236}">
                            <a16:creationId xmlns:a16="http://schemas.microsoft.com/office/drawing/2014/main" id="{124D64B9-E992-49DB-896C-D4716C26B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196975"/>
                        <a:ext cx="2881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8">
            <a:extLst>
              <a:ext uri="{FF2B5EF4-FFF2-40B4-BE49-F238E27FC236}">
                <a16:creationId xmlns:a16="http://schemas.microsoft.com/office/drawing/2014/main" id="{3BC0AECA-3770-48E0-BC41-32636EFFA38E}"/>
              </a:ext>
            </a:extLst>
          </p:cNvPr>
          <p:cNvSpPr>
            <a:spLocks noChangeArrowheads="1"/>
          </p:cNvSpPr>
          <p:nvPr/>
        </p:nvSpPr>
        <p:spPr bwMode="auto">
          <a:xfrm>
            <a:off x="1524001" y="31076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6631" name="Object 7">
            <a:extLst>
              <a:ext uri="{FF2B5EF4-FFF2-40B4-BE49-F238E27FC236}">
                <a16:creationId xmlns:a16="http://schemas.microsoft.com/office/drawing/2014/main" id="{C4730010-852F-4396-B3EE-9B23A3887706}"/>
              </a:ext>
            </a:extLst>
          </p:cNvPr>
          <p:cNvGraphicFramePr>
            <a:graphicFrameLocks noChangeAspect="1"/>
          </p:cNvGraphicFramePr>
          <p:nvPr/>
        </p:nvGraphicFramePr>
        <p:xfrm>
          <a:off x="1847850" y="2636838"/>
          <a:ext cx="1944688" cy="461962"/>
        </p:xfrm>
        <a:graphic>
          <a:graphicData uri="http://schemas.openxmlformats.org/presentationml/2006/ole">
            <mc:AlternateContent xmlns:mc="http://schemas.openxmlformats.org/markup-compatibility/2006">
              <mc:Choice xmlns:v="urn:schemas-microsoft-com:vml" Requires="v">
                <p:oleObj spid="_x0000_s2051" name="Equation" r:id="rId5" imgW="761669" imgH="177723" progId="Equation.3">
                  <p:embed/>
                </p:oleObj>
              </mc:Choice>
              <mc:Fallback>
                <p:oleObj name="Equation" r:id="rId5" imgW="761669" imgH="177723" progId="Equation.3">
                  <p:embed/>
                  <p:pic>
                    <p:nvPicPr>
                      <p:cNvPr id="26631" name="Object 7">
                        <a:extLst>
                          <a:ext uri="{FF2B5EF4-FFF2-40B4-BE49-F238E27FC236}">
                            <a16:creationId xmlns:a16="http://schemas.microsoft.com/office/drawing/2014/main" id="{C4730010-852F-4396-B3EE-9B23A3887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263683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Rectangle 12">
            <a:extLst>
              <a:ext uri="{FF2B5EF4-FFF2-40B4-BE49-F238E27FC236}">
                <a16:creationId xmlns:a16="http://schemas.microsoft.com/office/drawing/2014/main" id="{6BF0F031-2F83-4806-BB20-1C1331DEA0A9}"/>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pSp>
        <p:nvGrpSpPr>
          <p:cNvPr id="2" name="Group 16">
            <a:extLst>
              <a:ext uri="{FF2B5EF4-FFF2-40B4-BE49-F238E27FC236}">
                <a16:creationId xmlns:a16="http://schemas.microsoft.com/office/drawing/2014/main" id="{76CF56A6-095C-4AE9-A2B6-18993FB39D2B}"/>
              </a:ext>
            </a:extLst>
          </p:cNvPr>
          <p:cNvGrpSpPr>
            <a:grpSpLocks/>
          </p:cNvGrpSpPr>
          <p:nvPr/>
        </p:nvGrpSpPr>
        <p:grpSpPr bwMode="auto">
          <a:xfrm>
            <a:off x="1774825" y="3213101"/>
            <a:ext cx="3240088" cy="817563"/>
            <a:chOff x="3061" y="1570"/>
            <a:chExt cx="2041" cy="515"/>
          </a:xfrm>
        </p:grpSpPr>
        <p:graphicFrame>
          <p:nvGraphicFramePr>
            <p:cNvPr id="19474" name="Object 9">
              <a:extLst>
                <a:ext uri="{FF2B5EF4-FFF2-40B4-BE49-F238E27FC236}">
                  <a16:creationId xmlns:a16="http://schemas.microsoft.com/office/drawing/2014/main" id="{3BD883C3-94EB-4120-8D4C-C5CDF5AC2749}"/>
                </a:ext>
              </a:extLst>
            </p:cNvPr>
            <p:cNvGraphicFramePr>
              <a:graphicFrameLocks noChangeAspect="1"/>
            </p:cNvGraphicFramePr>
            <p:nvPr/>
          </p:nvGraphicFramePr>
          <p:xfrm>
            <a:off x="3061" y="1570"/>
            <a:ext cx="590" cy="515"/>
          </p:xfrm>
          <a:graphic>
            <a:graphicData uri="http://schemas.openxmlformats.org/presentationml/2006/ole">
              <mc:AlternateContent xmlns:mc="http://schemas.openxmlformats.org/markup-compatibility/2006">
                <mc:Choice xmlns:v="urn:schemas-microsoft-com:vml" Requires="v">
                  <p:oleObj spid="_x0000_s2052" name="Equation" r:id="rId7" imgW="444307" imgH="393529" progId="Equation.3">
                    <p:embed/>
                  </p:oleObj>
                </mc:Choice>
                <mc:Fallback>
                  <p:oleObj name="Equation" r:id="rId7" imgW="444307" imgH="393529" progId="Equation.3">
                    <p:embed/>
                    <p:pic>
                      <p:nvPicPr>
                        <p:cNvPr id="19474" name="Object 9">
                          <a:extLst>
                            <a:ext uri="{FF2B5EF4-FFF2-40B4-BE49-F238E27FC236}">
                              <a16:creationId xmlns:a16="http://schemas.microsoft.com/office/drawing/2014/main" id="{3BD883C3-94EB-4120-8D4C-C5CDF5AC27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1" y="1570"/>
                          <a:ext cx="59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5" name="Object 13">
              <a:extLst>
                <a:ext uri="{FF2B5EF4-FFF2-40B4-BE49-F238E27FC236}">
                  <a16:creationId xmlns:a16="http://schemas.microsoft.com/office/drawing/2014/main" id="{939ABA89-A207-411F-8475-B7DD94939A11}"/>
                </a:ext>
              </a:extLst>
            </p:cNvPr>
            <p:cNvGraphicFramePr>
              <a:graphicFrameLocks noChangeAspect="1"/>
            </p:cNvGraphicFramePr>
            <p:nvPr/>
          </p:nvGraphicFramePr>
          <p:xfrm>
            <a:off x="4150" y="1706"/>
            <a:ext cx="952" cy="334"/>
          </p:xfrm>
          <a:graphic>
            <a:graphicData uri="http://schemas.openxmlformats.org/presentationml/2006/ole">
              <mc:AlternateContent xmlns:mc="http://schemas.openxmlformats.org/markup-compatibility/2006">
                <mc:Choice xmlns:v="urn:schemas-microsoft-com:vml" Requires="v">
                  <p:oleObj spid="_x0000_s2053" name="Equation" r:id="rId9" imgW="545863" imgH="190417" progId="Equation.3">
                    <p:embed/>
                  </p:oleObj>
                </mc:Choice>
                <mc:Fallback>
                  <p:oleObj name="Equation" r:id="rId9" imgW="545863" imgH="190417" progId="Equation.3">
                    <p:embed/>
                    <p:pic>
                      <p:nvPicPr>
                        <p:cNvPr id="19475" name="Object 13">
                          <a:extLst>
                            <a:ext uri="{FF2B5EF4-FFF2-40B4-BE49-F238E27FC236}">
                              <a16:creationId xmlns:a16="http://schemas.microsoft.com/office/drawing/2014/main" id="{939ABA89-A207-411F-8475-B7DD94939A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0" y="1706"/>
                          <a:ext cx="95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6" name="Rectangle 15">
              <a:extLst>
                <a:ext uri="{FF2B5EF4-FFF2-40B4-BE49-F238E27FC236}">
                  <a16:creationId xmlns:a16="http://schemas.microsoft.com/office/drawing/2014/main" id="{D9658229-CBF0-4D93-9E09-2B023363765A}"/>
                </a:ext>
              </a:extLst>
            </p:cNvPr>
            <p:cNvSpPr>
              <a:spLocks noChangeArrowheads="1"/>
            </p:cNvSpPr>
            <p:nvPr/>
          </p:nvSpPr>
          <p:spPr bwMode="auto">
            <a:xfrm>
              <a:off x="3787" y="1706"/>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ή </a:t>
              </a:r>
            </a:p>
          </p:txBody>
        </p:sp>
      </p:grpSp>
      <p:graphicFrame>
        <p:nvGraphicFramePr>
          <p:cNvPr id="26641" name="Object 17">
            <a:extLst>
              <a:ext uri="{FF2B5EF4-FFF2-40B4-BE49-F238E27FC236}">
                <a16:creationId xmlns:a16="http://schemas.microsoft.com/office/drawing/2014/main" id="{A17DB6F7-D86B-491F-BDB8-C024AB9F9FD7}"/>
              </a:ext>
            </a:extLst>
          </p:cNvPr>
          <p:cNvGraphicFramePr>
            <a:graphicFrameLocks noChangeAspect="1"/>
          </p:cNvGraphicFramePr>
          <p:nvPr/>
        </p:nvGraphicFramePr>
        <p:xfrm>
          <a:off x="5664200" y="3068638"/>
          <a:ext cx="2160588" cy="493712"/>
        </p:xfrm>
        <a:graphic>
          <a:graphicData uri="http://schemas.openxmlformats.org/presentationml/2006/ole">
            <mc:AlternateContent xmlns:mc="http://schemas.openxmlformats.org/markup-compatibility/2006">
              <mc:Choice xmlns:v="urn:schemas-microsoft-com:vml" Requires="v">
                <p:oleObj spid="_x0000_s2054" name="Equation" r:id="rId11" imgW="876300" imgH="203200" progId="Equation.3">
                  <p:embed/>
                </p:oleObj>
              </mc:Choice>
              <mc:Fallback>
                <p:oleObj name="Equation" r:id="rId11" imgW="876300" imgH="203200" progId="Equation.3">
                  <p:embed/>
                  <p:pic>
                    <p:nvPicPr>
                      <p:cNvPr id="26641" name="Object 17">
                        <a:extLst>
                          <a:ext uri="{FF2B5EF4-FFF2-40B4-BE49-F238E27FC236}">
                            <a16:creationId xmlns:a16="http://schemas.microsoft.com/office/drawing/2014/main" id="{A17DB6F7-D86B-491F-BDB8-C024AB9F9F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4200" y="3068638"/>
                        <a:ext cx="21605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43" name="AutoShape 19">
            <a:extLst>
              <a:ext uri="{FF2B5EF4-FFF2-40B4-BE49-F238E27FC236}">
                <a16:creationId xmlns:a16="http://schemas.microsoft.com/office/drawing/2014/main" id="{55CDF291-FDEB-4194-BC53-1BC7B41727C3}"/>
              </a:ext>
            </a:extLst>
          </p:cNvPr>
          <p:cNvSpPr>
            <a:spLocks/>
          </p:cNvSpPr>
          <p:nvPr/>
        </p:nvSpPr>
        <p:spPr bwMode="auto">
          <a:xfrm>
            <a:off x="5087939" y="2492376"/>
            <a:ext cx="503237" cy="1655763"/>
          </a:xfrm>
          <a:prstGeom prst="rightBrace">
            <a:avLst>
              <a:gd name="adj1" fmla="val 274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6644" name="Object 20">
            <a:extLst>
              <a:ext uri="{FF2B5EF4-FFF2-40B4-BE49-F238E27FC236}">
                <a16:creationId xmlns:a16="http://schemas.microsoft.com/office/drawing/2014/main" id="{92CD4904-C24A-45EB-9CA5-17947070C9C8}"/>
              </a:ext>
            </a:extLst>
          </p:cNvPr>
          <p:cNvGraphicFramePr>
            <a:graphicFrameLocks noChangeAspect="1"/>
          </p:cNvGraphicFramePr>
          <p:nvPr/>
        </p:nvGraphicFramePr>
        <p:xfrm>
          <a:off x="5735639" y="3644901"/>
          <a:ext cx="1800225" cy="455613"/>
        </p:xfrm>
        <a:graphic>
          <a:graphicData uri="http://schemas.openxmlformats.org/presentationml/2006/ole">
            <mc:AlternateContent xmlns:mc="http://schemas.openxmlformats.org/markup-compatibility/2006">
              <mc:Choice xmlns:v="urn:schemas-microsoft-com:vml" Requires="v">
                <p:oleObj spid="_x0000_s2055" name="Equation" r:id="rId13" imgW="710891" imgH="177723" progId="Equation.3">
                  <p:embed/>
                </p:oleObj>
              </mc:Choice>
              <mc:Fallback>
                <p:oleObj name="Equation" r:id="rId13" imgW="710891" imgH="177723" progId="Equation.3">
                  <p:embed/>
                  <p:pic>
                    <p:nvPicPr>
                      <p:cNvPr id="26644" name="Object 20">
                        <a:extLst>
                          <a:ext uri="{FF2B5EF4-FFF2-40B4-BE49-F238E27FC236}">
                            <a16:creationId xmlns:a16="http://schemas.microsoft.com/office/drawing/2014/main" id="{92CD4904-C24A-45EB-9CA5-17947070C9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5639" y="3644901"/>
                        <a:ext cx="18002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46" name="AutoShape 22">
            <a:extLst>
              <a:ext uri="{FF2B5EF4-FFF2-40B4-BE49-F238E27FC236}">
                <a16:creationId xmlns:a16="http://schemas.microsoft.com/office/drawing/2014/main" id="{12225FF1-29C2-4882-9184-C77376DE4A2C}"/>
              </a:ext>
            </a:extLst>
          </p:cNvPr>
          <p:cNvSpPr>
            <a:spLocks/>
          </p:cNvSpPr>
          <p:nvPr/>
        </p:nvSpPr>
        <p:spPr bwMode="auto">
          <a:xfrm>
            <a:off x="7751763" y="2997201"/>
            <a:ext cx="215900" cy="1152525"/>
          </a:xfrm>
          <a:prstGeom prst="rightBrace">
            <a:avLst>
              <a:gd name="adj1" fmla="val 444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6647" name="Object 23">
            <a:extLst>
              <a:ext uri="{FF2B5EF4-FFF2-40B4-BE49-F238E27FC236}">
                <a16:creationId xmlns:a16="http://schemas.microsoft.com/office/drawing/2014/main" id="{47FD8F28-BC45-4C33-AE97-E3C2C96E6386}"/>
              </a:ext>
            </a:extLst>
          </p:cNvPr>
          <p:cNvGraphicFramePr>
            <a:graphicFrameLocks noChangeAspect="1"/>
          </p:cNvGraphicFramePr>
          <p:nvPr/>
        </p:nvGraphicFramePr>
        <p:xfrm>
          <a:off x="8183564" y="3284539"/>
          <a:ext cx="2268537" cy="574675"/>
        </p:xfrm>
        <a:graphic>
          <a:graphicData uri="http://schemas.openxmlformats.org/presentationml/2006/ole">
            <mc:AlternateContent xmlns:mc="http://schemas.openxmlformats.org/markup-compatibility/2006">
              <mc:Choice xmlns:v="urn:schemas-microsoft-com:vml" Requires="v">
                <p:oleObj spid="_x0000_s2056" name="Equation" r:id="rId15" imgW="787058" imgH="203112" progId="Equation.3">
                  <p:embed/>
                </p:oleObj>
              </mc:Choice>
              <mc:Fallback>
                <p:oleObj name="Equation" r:id="rId15" imgW="787058" imgH="203112" progId="Equation.3">
                  <p:embed/>
                  <p:pic>
                    <p:nvPicPr>
                      <p:cNvPr id="26647" name="Object 23">
                        <a:extLst>
                          <a:ext uri="{FF2B5EF4-FFF2-40B4-BE49-F238E27FC236}">
                            <a16:creationId xmlns:a16="http://schemas.microsoft.com/office/drawing/2014/main" id="{47FD8F28-BC45-4C33-AE97-E3C2C96E638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3564" y="3284539"/>
                        <a:ext cx="2268537" cy="5746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9" name="Rectangle 26">
            <a:extLst>
              <a:ext uri="{FF2B5EF4-FFF2-40B4-BE49-F238E27FC236}">
                <a16:creationId xmlns:a16="http://schemas.microsoft.com/office/drawing/2014/main" id="{4127FD31-A4D4-410D-A4F0-16A1724B245D}"/>
              </a:ext>
            </a:extLst>
          </p:cNvPr>
          <p:cNvSpPr>
            <a:spLocks noChangeArrowheads="1"/>
          </p:cNvSpPr>
          <p:nvPr/>
        </p:nvSpPr>
        <p:spPr bwMode="auto">
          <a:xfrm>
            <a:off x="1524001" y="25314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6649" name="Object 25">
            <a:extLst>
              <a:ext uri="{FF2B5EF4-FFF2-40B4-BE49-F238E27FC236}">
                <a16:creationId xmlns:a16="http://schemas.microsoft.com/office/drawing/2014/main" id="{6EE026BD-0889-4BAA-93A7-62FB81C0106B}"/>
              </a:ext>
            </a:extLst>
          </p:cNvPr>
          <p:cNvGraphicFramePr>
            <a:graphicFrameLocks noChangeAspect="1"/>
          </p:cNvGraphicFramePr>
          <p:nvPr/>
        </p:nvGraphicFramePr>
        <p:xfrm>
          <a:off x="1703388" y="4581526"/>
          <a:ext cx="2374900" cy="1920875"/>
        </p:xfrm>
        <a:graphic>
          <a:graphicData uri="http://schemas.openxmlformats.org/presentationml/2006/ole">
            <mc:AlternateContent xmlns:mc="http://schemas.openxmlformats.org/markup-compatibility/2006">
              <mc:Choice xmlns:v="urn:schemas-microsoft-com:vml" Requires="v">
                <p:oleObj spid="_x0000_s2057" r:id="rId17" imgW="914400" imgH="914400" progId="CorelDRAW.Graphic.6">
                  <p:embed/>
                </p:oleObj>
              </mc:Choice>
              <mc:Fallback>
                <p:oleObj r:id="rId17" imgW="914400" imgH="914400" progId="CorelDRAW.Graphic.6">
                  <p:embed/>
                  <p:pic>
                    <p:nvPicPr>
                      <p:cNvPr id="26649" name="Object 25">
                        <a:extLst>
                          <a:ext uri="{FF2B5EF4-FFF2-40B4-BE49-F238E27FC236}">
                            <a16:creationId xmlns:a16="http://schemas.microsoft.com/office/drawing/2014/main" id="{6EE026BD-0889-4BAA-93A7-62FB81C0106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03388" y="4581526"/>
                        <a:ext cx="23749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1" name="Rectangle 28">
            <a:extLst>
              <a:ext uri="{FF2B5EF4-FFF2-40B4-BE49-F238E27FC236}">
                <a16:creationId xmlns:a16="http://schemas.microsoft.com/office/drawing/2014/main" id="{284E848B-485F-4B94-AB22-C3A833A0EF22}"/>
              </a:ext>
            </a:extLst>
          </p:cNvPr>
          <p:cNvSpPr>
            <a:spLocks noChangeArrowheads="1"/>
          </p:cNvSpPr>
          <p:nvPr/>
        </p:nvSpPr>
        <p:spPr bwMode="auto">
          <a:xfrm>
            <a:off x="1524001" y="25171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6651" name="Object 27">
            <a:extLst>
              <a:ext uri="{FF2B5EF4-FFF2-40B4-BE49-F238E27FC236}">
                <a16:creationId xmlns:a16="http://schemas.microsoft.com/office/drawing/2014/main" id="{938DC1EB-F532-42FD-B3AD-385377F4F001}"/>
              </a:ext>
            </a:extLst>
          </p:cNvPr>
          <p:cNvGraphicFramePr>
            <a:graphicFrameLocks noChangeAspect="1"/>
          </p:cNvGraphicFramePr>
          <p:nvPr/>
        </p:nvGraphicFramePr>
        <p:xfrm>
          <a:off x="4224338" y="4652963"/>
          <a:ext cx="2303462" cy="1892300"/>
        </p:xfrm>
        <a:graphic>
          <a:graphicData uri="http://schemas.openxmlformats.org/presentationml/2006/ole">
            <mc:AlternateContent xmlns:mc="http://schemas.openxmlformats.org/markup-compatibility/2006">
              <mc:Choice xmlns:v="urn:schemas-microsoft-com:vml" Requires="v">
                <p:oleObj spid="_x0000_s2058" r:id="rId19" imgW="914400" imgH="914400" progId="CorelDRAW.Graphic.6">
                  <p:embed/>
                </p:oleObj>
              </mc:Choice>
              <mc:Fallback>
                <p:oleObj r:id="rId19" imgW="914400" imgH="914400" progId="CorelDRAW.Graphic.6">
                  <p:embed/>
                  <p:pic>
                    <p:nvPicPr>
                      <p:cNvPr id="26651" name="Object 27">
                        <a:extLst>
                          <a:ext uri="{FF2B5EF4-FFF2-40B4-BE49-F238E27FC236}">
                            <a16:creationId xmlns:a16="http://schemas.microsoft.com/office/drawing/2014/main" id="{938DC1EB-F532-42FD-B3AD-385377F4F00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24338" y="4652963"/>
                        <a:ext cx="23034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53" name="Rectangle 29">
            <a:extLst>
              <a:ext uri="{FF2B5EF4-FFF2-40B4-BE49-F238E27FC236}">
                <a16:creationId xmlns:a16="http://schemas.microsoft.com/office/drawing/2014/main" id="{0CC63DA5-B3A2-4DFC-A31A-DFDBD9CF1872}"/>
              </a:ext>
            </a:extLst>
          </p:cNvPr>
          <p:cNvSpPr>
            <a:spLocks noChangeArrowheads="1"/>
          </p:cNvSpPr>
          <p:nvPr/>
        </p:nvSpPr>
        <p:spPr bwMode="auto">
          <a:xfrm>
            <a:off x="6672263" y="4652963"/>
            <a:ext cx="37449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Το έργο ενός αερίου σε μια αντιστρεπτή μεταβολή είναι αριθμητικά ίσο με το εμβαδόν της επιφάνειας από την γραμμή του διαγράμματος μέχρι τον άξονα </a:t>
            </a:r>
            <a:r>
              <a:rPr lang="en-US" altLang="el-GR" sz="1800" b="1">
                <a:solidFill>
                  <a:prstClr val="black"/>
                </a:solidFill>
                <a:latin typeface="Arial" panose="020B0604020202020204" pitchFamily="34" charset="0"/>
              </a:rPr>
              <a:t>V</a:t>
            </a:r>
            <a:r>
              <a:rPr lang="el-GR" altLang="el-GR" sz="1800" b="1">
                <a:solidFill>
                  <a:prstClr val="black"/>
                </a:solidFill>
                <a:latin typeface="Arial" panose="020B0604020202020204" pitchFamily="34" charset="0"/>
              </a:rPr>
              <a:t>, στο διάγραμμα </a:t>
            </a:r>
            <a:r>
              <a:rPr lang="en-US" altLang="el-GR" sz="1800" b="1">
                <a:solidFill>
                  <a:prstClr val="black"/>
                </a:solidFill>
                <a:latin typeface="Arial" panose="020B0604020202020204" pitchFamily="34" charset="0"/>
              </a:rPr>
              <a:t>p</a:t>
            </a:r>
            <a:r>
              <a:rPr lang="el-GR" altLang="el-GR" sz="1800" b="1">
                <a:solidFill>
                  <a:prstClr val="black"/>
                </a:solidFill>
                <a:latin typeface="Arial" panose="020B0604020202020204" pitchFamily="34" charset="0"/>
              </a:rPr>
              <a:t>-</a:t>
            </a:r>
            <a:r>
              <a:rPr lang="en-US" altLang="el-GR" sz="1800" b="1">
                <a:solidFill>
                  <a:prstClr val="black"/>
                </a:solidFill>
                <a:latin typeface="Arial" panose="020B0604020202020204" pitchFamily="34" charset="0"/>
              </a:rPr>
              <a:t>V</a:t>
            </a:r>
            <a:r>
              <a:rPr lang="el-GR" altLang="el-GR" sz="1800" b="1">
                <a:solidFill>
                  <a:prstClr val="black"/>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0-#ppt_w/2"/>
                                          </p:val>
                                        </p:tav>
                                        <p:tav tm="100000">
                                          <p:val>
                                            <p:strVal val="#ppt_x"/>
                                          </p:val>
                                        </p:tav>
                                      </p:tavLst>
                                    </p:anim>
                                    <p:anim calcmode="lin" valueType="num">
                                      <p:cBhvr additive="base">
                                        <p:cTn id="8"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6643"/>
                                        </p:tgtEl>
                                        <p:attrNameLst>
                                          <p:attrName>style.visibility</p:attrName>
                                        </p:attrNameLst>
                                      </p:cBhvr>
                                      <p:to>
                                        <p:strVal val="visible"/>
                                      </p:to>
                                    </p:set>
                                    <p:animEffect transition="in" filter="strips(downLeft)">
                                      <p:cBhvr>
                                        <p:cTn id="21" dur="500"/>
                                        <p:tgtEl>
                                          <p:spTgt spid="266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664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664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26646"/>
                                        </p:tgtEl>
                                        <p:attrNameLst>
                                          <p:attrName>style.visibility</p:attrName>
                                        </p:attrNameLst>
                                      </p:cBhvr>
                                      <p:to>
                                        <p:strVal val="visible"/>
                                      </p:to>
                                    </p:set>
                                    <p:animEffect transition="in" filter="strips(downLeft)">
                                      <p:cBhvr>
                                        <p:cTn id="34" dur="500"/>
                                        <p:tgtEl>
                                          <p:spTgt spid="266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26647"/>
                                        </p:tgtEl>
                                        <p:attrNameLst>
                                          <p:attrName>style.visibility</p:attrName>
                                        </p:attrNameLst>
                                      </p:cBhvr>
                                      <p:to>
                                        <p:strVal val="visible"/>
                                      </p:to>
                                    </p:set>
                                    <p:animEffect transition="in" filter="checkerboard(across)">
                                      <p:cBhvr>
                                        <p:cTn id="39" dur="500"/>
                                        <p:tgtEl>
                                          <p:spTgt spid="266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nodeType="clickEffect">
                                  <p:stCondLst>
                                    <p:cond delay="0"/>
                                  </p:stCondLst>
                                  <p:childTnLst>
                                    <p:set>
                                      <p:cBhvr>
                                        <p:cTn id="43" dur="1" fill="hold">
                                          <p:stCondLst>
                                            <p:cond delay="0"/>
                                          </p:stCondLst>
                                        </p:cTn>
                                        <p:tgtEl>
                                          <p:spTgt spid="26649"/>
                                        </p:tgtEl>
                                        <p:attrNameLst>
                                          <p:attrName>style.visibility</p:attrName>
                                        </p:attrNameLst>
                                      </p:cBhvr>
                                      <p:to>
                                        <p:strVal val="visible"/>
                                      </p:to>
                                    </p:set>
                                    <p:animEffect transition="in" filter="strips(downRight)">
                                      <p:cBhvr>
                                        <p:cTn id="44" dur="500"/>
                                        <p:tgtEl>
                                          <p:spTgt spid="266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6" fill="hold" nodeType="clickEffect">
                                  <p:stCondLst>
                                    <p:cond delay="0"/>
                                  </p:stCondLst>
                                  <p:childTnLst>
                                    <p:set>
                                      <p:cBhvr>
                                        <p:cTn id="48" dur="1" fill="hold">
                                          <p:stCondLst>
                                            <p:cond delay="0"/>
                                          </p:stCondLst>
                                        </p:cTn>
                                        <p:tgtEl>
                                          <p:spTgt spid="26651"/>
                                        </p:tgtEl>
                                        <p:attrNameLst>
                                          <p:attrName>style.visibility</p:attrName>
                                        </p:attrNameLst>
                                      </p:cBhvr>
                                      <p:to>
                                        <p:strVal val="visible"/>
                                      </p:to>
                                    </p:set>
                                    <p:animEffect transition="in" filter="strips(downRight)">
                                      <p:cBhvr>
                                        <p:cTn id="49" dur="500"/>
                                        <p:tgtEl>
                                          <p:spTgt spid="2665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nodeType="clickEffect">
                                  <p:stCondLst>
                                    <p:cond delay="0"/>
                                  </p:stCondLst>
                                  <p:childTnLst>
                                    <p:set>
                                      <p:cBhvr>
                                        <p:cTn id="53" dur="1" fill="hold">
                                          <p:stCondLst>
                                            <p:cond delay="0"/>
                                          </p:stCondLst>
                                        </p:cTn>
                                        <p:tgtEl>
                                          <p:spTgt spid="26653">
                                            <p:txEl>
                                              <p:pRg st="0" end="0"/>
                                            </p:txEl>
                                          </p:spTgt>
                                        </p:tgtEl>
                                        <p:attrNameLst>
                                          <p:attrName>style.visibility</p:attrName>
                                        </p:attrNameLst>
                                      </p:cBhvr>
                                      <p:to>
                                        <p:strVal val="visible"/>
                                      </p:to>
                                    </p:set>
                                    <p:animEffect transition="in" filter="checkerboard(across)">
                                      <p:cBhvr>
                                        <p:cTn id="54" dur="500"/>
                                        <p:tgtEl>
                                          <p:spTgt spid="266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nimBg="1"/>
      <p:bldP spid="266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8A6BC62C-5939-4172-AB93-DEE4D19330C1}"/>
              </a:ext>
            </a:extLst>
          </p:cNvPr>
          <p:cNvSpPr>
            <a:spLocks noChangeArrowheads="1"/>
          </p:cNvSpPr>
          <p:nvPr/>
        </p:nvSpPr>
        <p:spPr bwMode="auto">
          <a:xfrm>
            <a:off x="1847851" y="333376"/>
            <a:ext cx="3433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800" b="1">
                <a:solidFill>
                  <a:srgbClr val="FF6600"/>
                </a:solidFill>
                <a:latin typeface="Arial" panose="020B0604020202020204" pitchFamily="34" charset="0"/>
              </a:rPr>
              <a:t>2-6	</a:t>
            </a:r>
            <a:r>
              <a:rPr lang="en-US" altLang="el-GR" sz="2800" b="1">
                <a:solidFill>
                  <a:srgbClr val="FF6600"/>
                </a:solidFill>
                <a:latin typeface="Arial" panose="020B0604020202020204" pitchFamily="34" charset="0"/>
              </a:rPr>
              <a:t>ΘΕΡΜΟΤΗΤΑ</a:t>
            </a:r>
            <a:r>
              <a:rPr lang="en-US" altLang="el-GR" sz="1800">
                <a:solidFill>
                  <a:prstClr val="black"/>
                </a:solidFill>
                <a:latin typeface="Arial" panose="020B0604020202020204" pitchFamily="34" charset="0"/>
              </a:rPr>
              <a:t> </a:t>
            </a:r>
          </a:p>
        </p:txBody>
      </p:sp>
      <p:sp>
        <p:nvSpPr>
          <p:cNvPr id="27653" name="Rectangle 5">
            <a:extLst>
              <a:ext uri="{FF2B5EF4-FFF2-40B4-BE49-F238E27FC236}">
                <a16:creationId xmlns:a16="http://schemas.microsoft.com/office/drawing/2014/main" id="{3CAF8BDF-6A2A-4C78-A068-7ADD506EC425}"/>
              </a:ext>
            </a:extLst>
          </p:cNvPr>
          <p:cNvSpPr>
            <a:spLocks noChangeArrowheads="1"/>
          </p:cNvSpPr>
          <p:nvPr/>
        </p:nvSpPr>
        <p:spPr bwMode="auto">
          <a:xfrm>
            <a:off x="1919288" y="1196975"/>
            <a:ext cx="8075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H</a:t>
            </a:r>
            <a:r>
              <a:rPr lang="el-GR" altLang="el-GR" sz="1800" b="1">
                <a:solidFill>
                  <a:prstClr val="black"/>
                </a:solidFill>
                <a:latin typeface="Arial" panose="020B0604020202020204" pitchFamily="34" charset="0"/>
              </a:rPr>
              <a:t> </a:t>
            </a:r>
            <a:r>
              <a:rPr lang="en-US" altLang="el-GR" sz="1800" b="1">
                <a:solidFill>
                  <a:prstClr val="black"/>
                </a:solidFill>
                <a:latin typeface="Arial" panose="020B0604020202020204" pitchFamily="34" charset="0"/>
              </a:rPr>
              <a:t>ενέργεια που μεταφέρεται λόγω της διαφοράς θερμοκρασίας δύο σωμάτων ονομάζεται θερμότητα και συμβολίζεται με Q</a:t>
            </a:r>
            <a:r>
              <a:rPr lang="el-GR" altLang="el-GR" sz="1800" b="1">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
        <p:nvSpPr>
          <p:cNvPr id="27654" name="Rectangle 6">
            <a:extLst>
              <a:ext uri="{FF2B5EF4-FFF2-40B4-BE49-F238E27FC236}">
                <a16:creationId xmlns:a16="http://schemas.microsoft.com/office/drawing/2014/main" id="{ECD4B683-D188-4694-8A94-4D8C38EEC883}"/>
              </a:ext>
            </a:extLst>
          </p:cNvPr>
          <p:cNvSpPr>
            <a:spLocks noChangeArrowheads="1"/>
          </p:cNvSpPr>
          <p:nvPr/>
        </p:nvSpPr>
        <p:spPr bwMode="auto">
          <a:xfrm>
            <a:off x="1992314" y="2060576"/>
            <a:ext cx="7775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u="sng">
                <a:solidFill>
                  <a:prstClr val="black"/>
                </a:solidFill>
                <a:latin typeface="Arial" panose="020B0604020202020204" pitchFamily="34" charset="0"/>
              </a:rPr>
              <a:t>Προσοχή</a:t>
            </a:r>
            <a:r>
              <a:rPr lang="el-GR" altLang="el-GR" sz="1800" b="1" u="sng">
                <a:solidFill>
                  <a:prstClr val="black"/>
                </a:solidFill>
                <a:latin typeface="Arial" panose="020B0604020202020204" pitchFamily="34" charset="0"/>
              </a:rPr>
              <a:t>:</a:t>
            </a:r>
            <a:r>
              <a:rPr lang="el-GR" altLang="el-GR" sz="1800">
                <a:solidFill>
                  <a:prstClr val="black"/>
                </a:solidFill>
                <a:latin typeface="Arial" panose="020B0604020202020204" pitchFamily="34" charset="0"/>
              </a:rPr>
              <a:t> </a:t>
            </a:r>
            <a:r>
              <a:rPr lang="en-US" altLang="el-GR" sz="1800">
                <a:solidFill>
                  <a:prstClr val="black"/>
                </a:solidFill>
                <a:latin typeface="Arial" panose="020B0604020202020204" pitchFamily="34" charset="0"/>
              </a:rPr>
              <a:t>Η θερμότητα δεν πρέπει να συγχέεται με τη θερμοκρασία</a:t>
            </a:r>
            <a:r>
              <a:rPr lang="el-GR" altLang="el-GR" sz="1800">
                <a:solidFill>
                  <a:prstClr val="black"/>
                </a:solidFill>
                <a:latin typeface="Arial" panose="020B0604020202020204" pitchFamily="34" charset="0"/>
              </a:rPr>
              <a:t>. </a:t>
            </a:r>
            <a:r>
              <a:rPr lang="en-US" altLang="el-GR" sz="1800">
                <a:solidFill>
                  <a:prstClr val="black"/>
                </a:solidFill>
                <a:latin typeface="Arial" panose="020B0604020202020204" pitchFamily="34" charset="0"/>
              </a:rPr>
              <a:t>Η θερμότητα είναι ενέργεια</a:t>
            </a:r>
            <a:r>
              <a:rPr lang="el-GR" altLang="el-GR" sz="1800">
                <a:solidFill>
                  <a:prstClr val="black"/>
                </a:solidFill>
                <a:latin typeface="Arial" panose="020B0604020202020204" pitchFamily="34" charset="0"/>
              </a:rPr>
              <a:t> ενώ </a:t>
            </a:r>
            <a:r>
              <a:rPr lang="en-US" altLang="el-GR" sz="1800">
                <a:solidFill>
                  <a:prstClr val="black"/>
                </a:solidFill>
                <a:latin typeface="Arial" panose="020B0604020202020204" pitchFamily="34" charset="0"/>
              </a:rPr>
              <a:t>η θερμοκρασία είναι το μέγεθος που επινοήσαμε για να μετράμε αντικειμενικά πόσο ζεστό ή κρύο είναι ένα σώμα</a:t>
            </a:r>
            <a:r>
              <a:rPr lang="el-GR" altLang="el-GR" sz="1800">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
        <p:nvSpPr>
          <p:cNvPr id="27655" name="Rectangle 7">
            <a:extLst>
              <a:ext uri="{FF2B5EF4-FFF2-40B4-BE49-F238E27FC236}">
                <a16:creationId xmlns:a16="http://schemas.microsoft.com/office/drawing/2014/main" id="{680139CF-5A83-4F00-BA39-FF657D2FE493}"/>
              </a:ext>
            </a:extLst>
          </p:cNvPr>
          <p:cNvSpPr>
            <a:spLocks noChangeArrowheads="1"/>
          </p:cNvSpPr>
          <p:nvPr/>
        </p:nvSpPr>
        <p:spPr bwMode="auto">
          <a:xfrm>
            <a:off x="1919288" y="3357563"/>
            <a:ext cx="451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b="1">
                <a:solidFill>
                  <a:srgbClr val="FF6600"/>
                </a:solidFill>
                <a:latin typeface="Arial" panose="020B0604020202020204" pitchFamily="34" charset="0"/>
              </a:rPr>
              <a:t>2-7	ΕΣΩΤΕΡΙΚΗ ΕΝΕΡΓΕΙΑ</a:t>
            </a:r>
            <a:r>
              <a:rPr lang="en-US" altLang="el-GR" sz="1800">
                <a:solidFill>
                  <a:prstClr val="black"/>
                </a:solidFill>
                <a:latin typeface="Arial" panose="020B0604020202020204" pitchFamily="34" charset="0"/>
              </a:rPr>
              <a:t> </a:t>
            </a:r>
          </a:p>
        </p:txBody>
      </p:sp>
      <p:sp>
        <p:nvSpPr>
          <p:cNvPr id="27656" name="Rectangle 8">
            <a:extLst>
              <a:ext uri="{FF2B5EF4-FFF2-40B4-BE49-F238E27FC236}">
                <a16:creationId xmlns:a16="http://schemas.microsoft.com/office/drawing/2014/main" id="{7A2893E9-B903-415D-831B-D4FEC6E71DFF}"/>
              </a:ext>
            </a:extLst>
          </p:cNvPr>
          <p:cNvSpPr>
            <a:spLocks noChangeArrowheads="1"/>
          </p:cNvSpPr>
          <p:nvPr/>
        </p:nvSpPr>
        <p:spPr bwMode="auto">
          <a:xfrm>
            <a:off x="1992313" y="4005263"/>
            <a:ext cx="7848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l-GR" altLang="el-GR" sz="1800" b="1">
                <a:solidFill>
                  <a:prstClr val="black"/>
                </a:solidFill>
                <a:latin typeface="Arial" panose="020B0604020202020204" pitchFamily="34" charset="0"/>
              </a:rPr>
              <a:t>Κάθε σώμα εμπεριέχει ενέργεια, που είναι το άθροισμα των ενεργειών των σωματιδίων που το απαρτίζουν, ως αποτέλεσμα της σχετικής τους κίνησης ως προς το κέντρο μάζας του σώματος και των αλληλεπιδράσεων μεταξύ τους. Αυτή την ενέργεια  την ονομάζουμε εσωτερική ενέργεια.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0-#ppt_w/2"/>
                                          </p:val>
                                        </p:tav>
                                        <p:tav tm="100000">
                                          <p:val>
                                            <p:strVal val="#ppt_x"/>
                                          </p:val>
                                        </p:tav>
                                      </p:tavLst>
                                    </p:anim>
                                    <p:anim calcmode="lin" valueType="num">
                                      <p:cBhvr additive="base">
                                        <p:cTn id="8"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27654"/>
                                        </p:tgtEl>
                                        <p:attrNameLst>
                                          <p:attrName>style.visibility</p:attrName>
                                        </p:attrNameLst>
                                      </p:cBhvr>
                                      <p:to>
                                        <p:strVal val="visible"/>
                                      </p:to>
                                    </p:set>
                                    <p:animScale>
                                      <p:cBhvr>
                                        <p:cTn id="13" dur="1000" decel="50000" fill="hold">
                                          <p:stCondLst>
                                            <p:cond delay="0"/>
                                          </p:stCondLst>
                                        </p:cTn>
                                        <p:tgtEl>
                                          <p:spTgt spid="276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7654"/>
                                        </p:tgtEl>
                                        <p:attrNameLst>
                                          <p:attrName>ppt_x</p:attrName>
                                          <p:attrName>ppt_y</p:attrName>
                                        </p:attrNameLst>
                                      </p:cBhvr>
                                    </p:animMotion>
                                    <p:animEffect transition="in" filter="fade">
                                      <p:cBhvr>
                                        <p:cTn id="15" dur="1000"/>
                                        <p:tgtEl>
                                          <p:spTgt spid="276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7655"/>
                                        </p:tgtEl>
                                        <p:attrNameLst>
                                          <p:attrName>style.visibility</p:attrName>
                                        </p:attrNameLst>
                                      </p:cBhvr>
                                      <p:to>
                                        <p:strVal val="visible"/>
                                      </p:to>
                                    </p:set>
                                    <p:anim calcmode="lin" valueType="num">
                                      <p:cBhvr additive="base">
                                        <p:cTn id="20" dur="500" fill="hold"/>
                                        <p:tgtEl>
                                          <p:spTgt spid="27655"/>
                                        </p:tgtEl>
                                        <p:attrNameLst>
                                          <p:attrName>ppt_x</p:attrName>
                                        </p:attrNameLst>
                                      </p:cBhvr>
                                      <p:tavLst>
                                        <p:tav tm="0">
                                          <p:val>
                                            <p:strVal val="0-#ppt_w/2"/>
                                          </p:val>
                                        </p:tav>
                                        <p:tav tm="100000">
                                          <p:val>
                                            <p:strVal val="#ppt_x"/>
                                          </p:val>
                                        </p:tav>
                                      </p:tavLst>
                                    </p:anim>
                                    <p:anim calcmode="lin" valueType="num">
                                      <p:cBhvr additive="base">
                                        <p:cTn id="21"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7656"/>
                                        </p:tgtEl>
                                        <p:attrNameLst>
                                          <p:attrName>style.visibility</p:attrName>
                                        </p:attrNameLst>
                                      </p:cBhvr>
                                      <p:to>
                                        <p:strVal val="visible"/>
                                      </p:to>
                                    </p:set>
                                    <p:animEffect transition="in" filter="checkerboard(across)">
                                      <p:cBhvr>
                                        <p:cTn id="26"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4" grpId="0"/>
      <p:bldP spid="27655" grpId="0"/>
      <p:bldP spid="276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0">
            <a:extLst>
              <a:ext uri="{FF2B5EF4-FFF2-40B4-BE49-F238E27FC236}">
                <a16:creationId xmlns:a16="http://schemas.microsoft.com/office/drawing/2014/main" id="{9B66CEFD-13E1-4F48-BB85-BB07762786D2}"/>
              </a:ext>
            </a:extLst>
          </p:cNvPr>
          <p:cNvGrpSpPr>
            <a:grpSpLocks/>
          </p:cNvGrpSpPr>
          <p:nvPr/>
        </p:nvGrpSpPr>
        <p:grpSpPr bwMode="auto">
          <a:xfrm>
            <a:off x="1992314" y="549276"/>
            <a:ext cx="5176837" cy="942975"/>
            <a:chOff x="295" y="346"/>
            <a:chExt cx="3261" cy="594"/>
          </a:xfrm>
        </p:grpSpPr>
        <p:sp>
          <p:nvSpPr>
            <p:cNvPr id="21519" name="Rectangle 4">
              <a:extLst>
                <a:ext uri="{FF2B5EF4-FFF2-40B4-BE49-F238E27FC236}">
                  <a16:creationId xmlns:a16="http://schemas.microsoft.com/office/drawing/2014/main" id="{974FB607-059F-41AC-85F8-6FD5B6E133D7}"/>
                </a:ext>
              </a:extLst>
            </p:cNvPr>
            <p:cNvSpPr>
              <a:spLocks noChangeArrowheads="1"/>
            </p:cNvSpPr>
            <p:nvPr/>
          </p:nvSpPr>
          <p:spPr bwMode="auto">
            <a:xfrm>
              <a:off x="295" y="346"/>
              <a:ext cx="28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b="1">
                  <a:solidFill>
                    <a:srgbClr val="FF6600"/>
                  </a:solidFill>
                  <a:latin typeface="Arial" panose="020B0604020202020204" pitchFamily="34" charset="0"/>
                </a:rPr>
                <a:t>2-7	ΕΣΩΤΕΡΙΚΗ ΕΝΕΡΓΕΙΑ</a:t>
              </a:r>
              <a:r>
                <a:rPr lang="en-US" altLang="el-GR" sz="1800">
                  <a:solidFill>
                    <a:prstClr val="black"/>
                  </a:solidFill>
                  <a:latin typeface="Arial" panose="020B0604020202020204" pitchFamily="34" charset="0"/>
                </a:rPr>
                <a:t> </a:t>
              </a:r>
            </a:p>
          </p:txBody>
        </p:sp>
        <p:sp>
          <p:nvSpPr>
            <p:cNvPr id="21520" name="Rectangle 5">
              <a:extLst>
                <a:ext uri="{FF2B5EF4-FFF2-40B4-BE49-F238E27FC236}">
                  <a16:creationId xmlns:a16="http://schemas.microsoft.com/office/drawing/2014/main" id="{45DB5430-63B5-4C46-BA93-C3E8B98F1CBD}"/>
                </a:ext>
              </a:extLst>
            </p:cNvPr>
            <p:cNvSpPr>
              <a:spLocks noChangeArrowheads="1"/>
            </p:cNvSpPr>
            <p:nvPr/>
          </p:nvSpPr>
          <p:spPr bwMode="auto">
            <a:xfrm>
              <a:off x="793" y="709"/>
              <a:ext cx="27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Η εσωτερική ενέργεια ιδανικού αερίου</a:t>
              </a:r>
              <a:r>
                <a:rPr lang="en-US" altLang="el-GR" sz="1800">
                  <a:solidFill>
                    <a:prstClr val="black"/>
                  </a:solidFill>
                  <a:latin typeface="Arial" panose="020B0604020202020204" pitchFamily="34" charset="0"/>
                </a:rPr>
                <a:t> </a:t>
              </a:r>
            </a:p>
          </p:txBody>
        </p:sp>
      </p:grpSp>
      <p:graphicFrame>
        <p:nvGraphicFramePr>
          <p:cNvPr id="28678" name="Object 6">
            <a:extLst>
              <a:ext uri="{FF2B5EF4-FFF2-40B4-BE49-F238E27FC236}">
                <a16:creationId xmlns:a16="http://schemas.microsoft.com/office/drawing/2014/main" id="{A0A05504-7F9E-4B69-9382-0A2A1E744797}"/>
              </a:ext>
            </a:extLst>
          </p:cNvPr>
          <p:cNvGraphicFramePr>
            <a:graphicFrameLocks noChangeAspect="1"/>
          </p:cNvGraphicFramePr>
          <p:nvPr/>
        </p:nvGraphicFramePr>
        <p:xfrm>
          <a:off x="1992313" y="1700214"/>
          <a:ext cx="1763712" cy="777875"/>
        </p:xfrm>
        <a:graphic>
          <a:graphicData uri="http://schemas.openxmlformats.org/presentationml/2006/ole">
            <mc:AlternateContent xmlns:mc="http://schemas.openxmlformats.org/markup-compatibility/2006">
              <mc:Choice xmlns:v="urn:schemas-microsoft-com:vml" Requires="v">
                <p:oleObj spid="_x0000_s3074" name="Equation" r:id="rId3" imgW="888614" imgH="393529" progId="Equation.3">
                  <p:embed/>
                </p:oleObj>
              </mc:Choice>
              <mc:Fallback>
                <p:oleObj name="Equation" r:id="rId3" imgW="888614" imgH="393529" progId="Equation.3">
                  <p:embed/>
                  <p:pic>
                    <p:nvPicPr>
                      <p:cNvPr id="28678" name="Object 6">
                        <a:extLst>
                          <a:ext uri="{FF2B5EF4-FFF2-40B4-BE49-F238E27FC236}">
                            <a16:creationId xmlns:a16="http://schemas.microsoft.com/office/drawing/2014/main" id="{A0A05504-7F9E-4B69-9382-0A2A1E744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1700214"/>
                        <a:ext cx="17637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Rectangle 9">
            <a:extLst>
              <a:ext uri="{FF2B5EF4-FFF2-40B4-BE49-F238E27FC236}">
                <a16:creationId xmlns:a16="http://schemas.microsoft.com/office/drawing/2014/main" id="{661A204B-CFA4-44FC-8DD8-5B89DCF57020}"/>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8680" name="Object 8">
            <a:extLst>
              <a:ext uri="{FF2B5EF4-FFF2-40B4-BE49-F238E27FC236}">
                <a16:creationId xmlns:a16="http://schemas.microsoft.com/office/drawing/2014/main" id="{6B22BE6D-1001-4854-BDD1-B5F50675FBAB}"/>
              </a:ext>
            </a:extLst>
          </p:cNvPr>
          <p:cNvGraphicFramePr>
            <a:graphicFrameLocks noChangeAspect="1"/>
          </p:cNvGraphicFramePr>
          <p:nvPr/>
        </p:nvGraphicFramePr>
        <p:xfrm>
          <a:off x="1847851" y="2492376"/>
          <a:ext cx="3097213" cy="830263"/>
        </p:xfrm>
        <a:graphic>
          <a:graphicData uri="http://schemas.openxmlformats.org/presentationml/2006/ole">
            <mc:AlternateContent xmlns:mc="http://schemas.openxmlformats.org/markup-compatibility/2006">
              <mc:Choice xmlns:v="urn:schemas-microsoft-com:vml" Requires="v">
                <p:oleObj spid="_x0000_s3075" name="Equation" r:id="rId5" imgW="1459866" imgH="393529" progId="Equation.3">
                  <p:embed/>
                </p:oleObj>
              </mc:Choice>
              <mc:Fallback>
                <p:oleObj name="Equation" r:id="rId5" imgW="1459866" imgH="393529" progId="Equation.3">
                  <p:embed/>
                  <p:pic>
                    <p:nvPicPr>
                      <p:cNvPr id="28680" name="Object 8">
                        <a:extLst>
                          <a:ext uri="{FF2B5EF4-FFF2-40B4-BE49-F238E27FC236}">
                            <a16:creationId xmlns:a16="http://schemas.microsoft.com/office/drawing/2014/main" id="{6B22BE6D-1001-4854-BDD1-B5F50675F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2492376"/>
                        <a:ext cx="309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11">
            <a:extLst>
              <a:ext uri="{FF2B5EF4-FFF2-40B4-BE49-F238E27FC236}">
                <a16:creationId xmlns:a16="http://schemas.microsoft.com/office/drawing/2014/main" id="{C11FC310-46D0-4169-BD2D-7CEC4AD7FBBF}"/>
              </a:ext>
            </a:extLst>
          </p:cNvPr>
          <p:cNvSpPr>
            <a:spLocks noChangeArrowheads="1"/>
          </p:cNvSpPr>
          <p:nvPr/>
        </p:nvSpPr>
        <p:spPr bwMode="auto">
          <a:xfrm>
            <a:off x="1524001" y="30886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8682" name="Object 10">
            <a:extLst>
              <a:ext uri="{FF2B5EF4-FFF2-40B4-BE49-F238E27FC236}">
                <a16:creationId xmlns:a16="http://schemas.microsoft.com/office/drawing/2014/main" id="{9C41DBF1-7C14-4CED-8E35-C1D3B4D9693D}"/>
              </a:ext>
            </a:extLst>
          </p:cNvPr>
          <p:cNvGraphicFramePr>
            <a:graphicFrameLocks noChangeAspect="1"/>
          </p:cNvGraphicFramePr>
          <p:nvPr/>
        </p:nvGraphicFramePr>
        <p:xfrm>
          <a:off x="3575050" y="3429000"/>
          <a:ext cx="1512888" cy="552450"/>
        </p:xfrm>
        <a:graphic>
          <a:graphicData uri="http://schemas.openxmlformats.org/presentationml/2006/ole">
            <mc:AlternateContent xmlns:mc="http://schemas.openxmlformats.org/markup-compatibility/2006">
              <mc:Choice xmlns:v="urn:schemas-microsoft-com:vml" Requires="v">
                <p:oleObj spid="_x0000_s3076" name="Equation" r:id="rId7" imgW="596641" imgH="215806" progId="Equation.3">
                  <p:embed/>
                </p:oleObj>
              </mc:Choice>
              <mc:Fallback>
                <p:oleObj name="Equation" r:id="rId7" imgW="596641" imgH="215806" progId="Equation.3">
                  <p:embed/>
                  <p:pic>
                    <p:nvPicPr>
                      <p:cNvPr id="28682" name="Object 10">
                        <a:extLst>
                          <a:ext uri="{FF2B5EF4-FFF2-40B4-BE49-F238E27FC236}">
                            <a16:creationId xmlns:a16="http://schemas.microsoft.com/office/drawing/2014/main" id="{9C41DBF1-7C14-4CED-8E35-C1D3B4D969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50" y="3429000"/>
                        <a:ext cx="15128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2" name="Rectangle 13">
            <a:extLst>
              <a:ext uri="{FF2B5EF4-FFF2-40B4-BE49-F238E27FC236}">
                <a16:creationId xmlns:a16="http://schemas.microsoft.com/office/drawing/2014/main" id="{64921997-61BE-48C3-A92A-CC22292288BC}"/>
              </a:ext>
            </a:extLst>
          </p:cNvPr>
          <p:cNvSpPr>
            <a:spLocks noChangeArrowheads="1"/>
          </p:cNvSpPr>
          <p:nvPr/>
        </p:nvSpPr>
        <p:spPr bwMode="auto">
          <a:xfrm>
            <a:off x="1524001"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8684" name="Object 12">
            <a:extLst>
              <a:ext uri="{FF2B5EF4-FFF2-40B4-BE49-F238E27FC236}">
                <a16:creationId xmlns:a16="http://schemas.microsoft.com/office/drawing/2014/main" id="{4F11DDF6-9C11-4948-9EFF-7E84380DCAD6}"/>
              </a:ext>
            </a:extLst>
          </p:cNvPr>
          <p:cNvGraphicFramePr>
            <a:graphicFrameLocks noChangeAspect="1"/>
          </p:cNvGraphicFramePr>
          <p:nvPr/>
        </p:nvGraphicFramePr>
        <p:xfrm>
          <a:off x="5591176" y="2852738"/>
          <a:ext cx="1871663" cy="800100"/>
        </p:xfrm>
        <a:graphic>
          <a:graphicData uri="http://schemas.openxmlformats.org/presentationml/2006/ole">
            <mc:AlternateContent xmlns:mc="http://schemas.openxmlformats.org/markup-compatibility/2006">
              <mc:Choice xmlns:v="urn:schemas-microsoft-com:vml" Requires="v">
                <p:oleObj spid="_x0000_s3077" name="Equation" r:id="rId9" imgW="914400" imgH="393700" progId="Equation.3">
                  <p:embed/>
                </p:oleObj>
              </mc:Choice>
              <mc:Fallback>
                <p:oleObj name="Equation" r:id="rId9" imgW="914400" imgH="393700" progId="Equation.3">
                  <p:embed/>
                  <p:pic>
                    <p:nvPicPr>
                      <p:cNvPr id="28684" name="Object 12">
                        <a:extLst>
                          <a:ext uri="{FF2B5EF4-FFF2-40B4-BE49-F238E27FC236}">
                            <a16:creationId xmlns:a16="http://schemas.microsoft.com/office/drawing/2014/main" id="{4F11DDF6-9C11-4948-9EFF-7E84380DCA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176" y="2852738"/>
                        <a:ext cx="18716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6" name="AutoShape 14">
            <a:extLst>
              <a:ext uri="{FF2B5EF4-FFF2-40B4-BE49-F238E27FC236}">
                <a16:creationId xmlns:a16="http://schemas.microsoft.com/office/drawing/2014/main" id="{5662A498-2297-4B20-99D2-C4B6E88173FD}"/>
              </a:ext>
            </a:extLst>
          </p:cNvPr>
          <p:cNvSpPr>
            <a:spLocks/>
          </p:cNvSpPr>
          <p:nvPr/>
        </p:nvSpPr>
        <p:spPr bwMode="auto">
          <a:xfrm>
            <a:off x="5159375" y="2492375"/>
            <a:ext cx="215900" cy="1512888"/>
          </a:xfrm>
          <a:prstGeom prst="rightBrace">
            <a:avLst>
              <a:gd name="adj1" fmla="val 5839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sp>
        <p:nvSpPr>
          <p:cNvPr id="28687" name="Rectangle 15">
            <a:extLst>
              <a:ext uri="{FF2B5EF4-FFF2-40B4-BE49-F238E27FC236}">
                <a16:creationId xmlns:a16="http://schemas.microsoft.com/office/drawing/2014/main" id="{B8E039B8-03DC-4C90-8E0B-FA3E8821568B}"/>
              </a:ext>
            </a:extLst>
          </p:cNvPr>
          <p:cNvSpPr>
            <a:spLocks noChangeArrowheads="1"/>
          </p:cNvSpPr>
          <p:nvPr/>
        </p:nvSpPr>
        <p:spPr bwMode="auto">
          <a:xfrm>
            <a:off x="6024564" y="3789363"/>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2400">
                <a:solidFill>
                  <a:prstClr val="black"/>
                </a:solidFill>
                <a:latin typeface="Arial" panose="020B0604020202020204" pitchFamily="34" charset="0"/>
              </a:rPr>
              <a:t>N</a:t>
            </a:r>
            <a:r>
              <a:rPr lang="en-US" altLang="el-GR" sz="1400">
                <a:solidFill>
                  <a:prstClr val="black"/>
                </a:solidFill>
                <a:latin typeface="Arial" panose="020B0604020202020204" pitchFamily="34" charset="0"/>
              </a:rPr>
              <a:t>A</a:t>
            </a:r>
            <a:r>
              <a:rPr lang="el-GR" altLang="el-GR" sz="1800">
                <a:solidFill>
                  <a:prstClr val="black"/>
                </a:solidFill>
                <a:latin typeface="Arial" panose="020B0604020202020204" pitchFamily="34" charset="0"/>
              </a:rPr>
              <a:t> </a:t>
            </a:r>
            <a:r>
              <a:rPr lang="en-US" altLang="el-GR" sz="2400">
                <a:solidFill>
                  <a:prstClr val="black"/>
                </a:solidFill>
                <a:latin typeface="Arial" panose="020B0604020202020204" pitchFamily="34" charset="0"/>
              </a:rPr>
              <a:t>k</a:t>
            </a:r>
            <a:r>
              <a:rPr lang="el-GR" altLang="el-GR" sz="2400">
                <a:solidFill>
                  <a:prstClr val="black"/>
                </a:solidFill>
                <a:latin typeface="Arial" panose="020B0604020202020204" pitchFamily="34" charset="0"/>
              </a:rPr>
              <a:t>=</a:t>
            </a:r>
            <a:r>
              <a:rPr lang="en-US" altLang="el-GR" sz="2400">
                <a:solidFill>
                  <a:prstClr val="black"/>
                </a:solidFill>
                <a:latin typeface="Arial" panose="020B0604020202020204" pitchFamily="34" charset="0"/>
              </a:rPr>
              <a:t>R</a:t>
            </a:r>
            <a:r>
              <a:rPr lang="en-US" altLang="el-GR" sz="1800" b="1">
                <a:solidFill>
                  <a:prstClr val="black"/>
                </a:solidFill>
                <a:latin typeface="Arial" panose="020B0604020202020204" pitchFamily="34" charset="0"/>
              </a:rPr>
              <a:t> </a:t>
            </a:r>
          </a:p>
        </p:txBody>
      </p:sp>
      <p:sp>
        <p:nvSpPr>
          <p:cNvPr id="28688" name="AutoShape 16">
            <a:extLst>
              <a:ext uri="{FF2B5EF4-FFF2-40B4-BE49-F238E27FC236}">
                <a16:creationId xmlns:a16="http://schemas.microsoft.com/office/drawing/2014/main" id="{882C5DED-4706-4343-B99B-D3B139417735}"/>
              </a:ext>
            </a:extLst>
          </p:cNvPr>
          <p:cNvSpPr>
            <a:spLocks/>
          </p:cNvSpPr>
          <p:nvPr/>
        </p:nvSpPr>
        <p:spPr bwMode="auto">
          <a:xfrm>
            <a:off x="7391400" y="2781301"/>
            <a:ext cx="217488" cy="1584325"/>
          </a:xfrm>
          <a:prstGeom prst="rightBrace">
            <a:avLst>
              <a:gd name="adj1" fmla="val 6070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l-GR" altLang="el-GR" sz="2400">
              <a:solidFill>
                <a:prstClr val="black"/>
              </a:solidFill>
              <a:latin typeface="Arial" panose="020B0604020202020204" pitchFamily="34" charset="0"/>
            </a:endParaRPr>
          </a:p>
        </p:txBody>
      </p:sp>
      <p:graphicFrame>
        <p:nvGraphicFramePr>
          <p:cNvPr id="28689" name="Object 17">
            <a:extLst>
              <a:ext uri="{FF2B5EF4-FFF2-40B4-BE49-F238E27FC236}">
                <a16:creationId xmlns:a16="http://schemas.microsoft.com/office/drawing/2014/main" id="{506F19D5-50CC-4F31-93AE-6338787EE559}"/>
              </a:ext>
            </a:extLst>
          </p:cNvPr>
          <p:cNvGraphicFramePr>
            <a:graphicFrameLocks noChangeAspect="1"/>
          </p:cNvGraphicFramePr>
          <p:nvPr/>
        </p:nvGraphicFramePr>
        <p:xfrm>
          <a:off x="7967663" y="3141664"/>
          <a:ext cx="1655762" cy="904875"/>
        </p:xfrm>
        <a:graphic>
          <a:graphicData uri="http://schemas.openxmlformats.org/presentationml/2006/ole">
            <mc:AlternateContent xmlns:mc="http://schemas.openxmlformats.org/markup-compatibility/2006">
              <mc:Choice xmlns:v="urn:schemas-microsoft-com:vml" Requires="v">
                <p:oleObj spid="_x0000_s3078" name="Equation" r:id="rId11" imgW="710891" imgH="393529" progId="Equation.3">
                  <p:embed/>
                </p:oleObj>
              </mc:Choice>
              <mc:Fallback>
                <p:oleObj name="Equation" r:id="rId11" imgW="710891" imgH="393529" progId="Equation.3">
                  <p:embed/>
                  <p:pic>
                    <p:nvPicPr>
                      <p:cNvPr id="28689" name="Object 17">
                        <a:extLst>
                          <a:ext uri="{FF2B5EF4-FFF2-40B4-BE49-F238E27FC236}">
                            <a16:creationId xmlns:a16="http://schemas.microsoft.com/office/drawing/2014/main" id="{506F19D5-50CC-4F31-93AE-6338787EE5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67663" y="3141664"/>
                        <a:ext cx="1655762" cy="9048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91" name="Rectangle 19">
            <a:extLst>
              <a:ext uri="{FF2B5EF4-FFF2-40B4-BE49-F238E27FC236}">
                <a16:creationId xmlns:a16="http://schemas.microsoft.com/office/drawing/2014/main" id="{DF3458F9-0292-4249-9425-D96AC6CEFA13}"/>
              </a:ext>
            </a:extLst>
          </p:cNvPr>
          <p:cNvSpPr>
            <a:spLocks noChangeArrowheads="1"/>
          </p:cNvSpPr>
          <p:nvPr/>
        </p:nvSpPr>
        <p:spPr bwMode="auto">
          <a:xfrm>
            <a:off x="1919289" y="4748213"/>
            <a:ext cx="8137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H εσωτερική ενέργεια ορισμένης ποσότητας ιδανικού αερίου εξαρτάται μόνο από τη θερμοκρασία του</a:t>
            </a:r>
            <a:r>
              <a:rPr lang="el-GR" altLang="el-GR" sz="1800" b="1">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8686"/>
                                        </p:tgtEl>
                                        <p:attrNameLst>
                                          <p:attrName>style.visibility</p:attrName>
                                        </p:attrNameLst>
                                      </p:cBhvr>
                                      <p:to>
                                        <p:strVal val="visible"/>
                                      </p:to>
                                    </p:set>
                                    <p:animEffect transition="in" filter="strips(downLeft)">
                                      <p:cBhvr>
                                        <p:cTn id="19" dur="500"/>
                                        <p:tgtEl>
                                          <p:spTgt spid="286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868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687">
                                            <p:txEl>
                                              <p:pRg st="0" end="0"/>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8688"/>
                                        </p:tgtEl>
                                        <p:attrNameLst>
                                          <p:attrName>style.visibility</p:attrName>
                                        </p:attrNameLst>
                                      </p:cBhvr>
                                      <p:to>
                                        <p:strVal val="visible"/>
                                      </p:to>
                                    </p:set>
                                    <p:animEffect transition="in" filter="strips(downLeft)">
                                      <p:cBhvr>
                                        <p:cTn id="32" dur="500"/>
                                        <p:tgtEl>
                                          <p:spTgt spid="286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8689"/>
                                        </p:tgtEl>
                                        <p:attrNameLst>
                                          <p:attrName>style.visibility</p:attrName>
                                        </p:attrNameLst>
                                      </p:cBhvr>
                                      <p:to>
                                        <p:strVal val="visible"/>
                                      </p:to>
                                    </p:set>
                                    <p:animEffect transition="in" filter="checkerboard(across)">
                                      <p:cBhvr>
                                        <p:cTn id="37" dur="500"/>
                                        <p:tgtEl>
                                          <p:spTgt spid="286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691"/>
                                        </p:tgtEl>
                                        <p:attrNameLst>
                                          <p:attrName>style.visibility</p:attrName>
                                        </p:attrNameLst>
                                      </p:cBhvr>
                                      <p:to>
                                        <p:strVal val="visible"/>
                                      </p:to>
                                    </p:set>
                                    <p:anim calcmode="lin" valueType="num">
                                      <p:cBhvr additive="base">
                                        <p:cTn id="42" dur="500" fill="hold"/>
                                        <p:tgtEl>
                                          <p:spTgt spid="28691"/>
                                        </p:tgtEl>
                                        <p:attrNameLst>
                                          <p:attrName>ppt_x</p:attrName>
                                        </p:attrNameLst>
                                      </p:cBhvr>
                                      <p:tavLst>
                                        <p:tav tm="0">
                                          <p:val>
                                            <p:strVal val="#ppt_x"/>
                                          </p:val>
                                        </p:tav>
                                        <p:tav tm="100000">
                                          <p:val>
                                            <p:strVal val="#ppt_x"/>
                                          </p:val>
                                        </p:tav>
                                      </p:tavLst>
                                    </p:anim>
                                    <p:anim calcmode="lin" valueType="num">
                                      <p:cBhvr additive="base">
                                        <p:cTn id="43" dur="500" fill="hold"/>
                                        <p:tgtEl>
                                          <p:spTgt spid="28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8688" grpId="0" animBg="1"/>
      <p:bldP spid="286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a:extLst>
              <a:ext uri="{FF2B5EF4-FFF2-40B4-BE49-F238E27FC236}">
                <a16:creationId xmlns:a16="http://schemas.microsoft.com/office/drawing/2014/main" id="{1AEC43B2-C0C5-4A80-985C-E94DE3C7E000}"/>
              </a:ext>
            </a:extLst>
          </p:cNvPr>
          <p:cNvGrpSpPr>
            <a:grpSpLocks/>
          </p:cNvGrpSpPr>
          <p:nvPr/>
        </p:nvGrpSpPr>
        <p:grpSpPr bwMode="auto">
          <a:xfrm>
            <a:off x="1992314" y="549276"/>
            <a:ext cx="5176837" cy="942975"/>
            <a:chOff x="295" y="346"/>
            <a:chExt cx="3261" cy="594"/>
          </a:xfrm>
        </p:grpSpPr>
        <p:sp>
          <p:nvSpPr>
            <p:cNvPr id="22533" name="Rectangle 5">
              <a:extLst>
                <a:ext uri="{FF2B5EF4-FFF2-40B4-BE49-F238E27FC236}">
                  <a16:creationId xmlns:a16="http://schemas.microsoft.com/office/drawing/2014/main" id="{A40469B7-1BCD-4968-8F14-939FF8C37005}"/>
                </a:ext>
              </a:extLst>
            </p:cNvPr>
            <p:cNvSpPr>
              <a:spLocks noChangeArrowheads="1"/>
            </p:cNvSpPr>
            <p:nvPr/>
          </p:nvSpPr>
          <p:spPr bwMode="auto">
            <a:xfrm>
              <a:off x="295" y="346"/>
              <a:ext cx="28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l-GR" altLang="el-GR" sz="2400" b="1">
                  <a:solidFill>
                    <a:srgbClr val="FF6600"/>
                  </a:solidFill>
                  <a:latin typeface="Arial" panose="020B0604020202020204" pitchFamily="34" charset="0"/>
                </a:rPr>
                <a:t>2-7	ΕΣΩΤΕΡΙΚΗ ΕΝΕΡΓΕΙΑ</a:t>
              </a:r>
              <a:r>
                <a:rPr lang="en-US" altLang="el-GR" sz="1800">
                  <a:solidFill>
                    <a:prstClr val="black"/>
                  </a:solidFill>
                  <a:latin typeface="Arial" panose="020B0604020202020204" pitchFamily="34" charset="0"/>
                </a:rPr>
                <a:t> </a:t>
              </a:r>
            </a:p>
          </p:txBody>
        </p:sp>
        <p:sp>
          <p:nvSpPr>
            <p:cNvPr id="22534" name="Rectangle 6">
              <a:extLst>
                <a:ext uri="{FF2B5EF4-FFF2-40B4-BE49-F238E27FC236}">
                  <a16:creationId xmlns:a16="http://schemas.microsoft.com/office/drawing/2014/main" id="{B04C106C-8901-4D81-A149-D95A177C5DA1}"/>
                </a:ext>
              </a:extLst>
            </p:cNvPr>
            <p:cNvSpPr>
              <a:spLocks noChangeArrowheads="1"/>
            </p:cNvSpPr>
            <p:nvPr/>
          </p:nvSpPr>
          <p:spPr bwMode="auto">
            <a:xfrm>
              <a:off x="793" y="709"/>
              <a:ext cx="27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l-GR" sz="1800" b="1">
                  <a:solidFill>
                    <a:prstClr val="black"/>
                  </a:solidFill>
                  <a:latin typeface="Arial" panose="020B0604020202020204" pitchFamily="34" charset="0"/>
                </a:rPr>
                <a:t>Η εσωτερική ενέργεια ιδανικού αερίου</a:t>
              </a:r>
              <a:r>
                <a:rPr lang="en-US" altLang="el-GR" sz="1800">
                  <a:solidFill>
                    <a:prstClr val="black"/>
                  </a:solidFill>
                  <a:latin typeface="Arial" panose="020B0604020202020204" pitchFamily="34" charset="0"/>
                </a:rPr>
                <a:t> </a:t>
              </a:r>
            </a:p>
          </p:txBody>
        </p:sp>
      </p:grpSp>
      <p:pic>
        <p:nvPicPr>
          <p:cNvPr id="29703" name="Picture 7">
            <a:extLst>
              <a:ext uri="{FF2B5EF4-FFF2-40B4-BE49-F238E27FC236}">
                <a16:creationId xmlns:a16="http://schemas.microsoft.com/office/drawing/2014/main" id="{B6E28817-CA65-4B2D-B4FD-91A782CEE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2349501"/>
            <a:ext cx="6624637"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8">
            <a:extLst>
              <a:ext uri="{FF2B5EF4-FFF2-40B4-BE49-F238E27FC236}">
                <a16:creationId xmlns:a16="http://schemas.microsoft.com/office/drawing/2014/main" id="{F1EEF2D0-66EF-4E86-9CA5-B4A3719B7E06}"/>
              </a:ext>
            </a:extLst>
          </p:cNvPr>
          <p:cNvSpPr>
            <a:spLocks noChangeArrowheads="1"/>
          </p:cNvSpPr>
          <p:nvPr/>
        </p:nvSpPr>
        <p:spPr bwMode="auto">
          <a:xfrm>
            <a:off x="2424113" y="4868864"/>
            <a:ext cx="6769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l-GR" sz="1800" b="1">
                <a:solidFill>
                  <a:prstClr val="black"/>
                </a:solidFill>
                <a:latin typeface="Arial" panose="020B0604020202020204" pitchFamily="34" charset="0"/>
              </a:rPr>
              <a:t>Η μεταβολή της εσωτερικής ενέργειας ενός θερμοδυναμικού συστήματος εξαρτάται μόνο από την αρχική και την τελική κατάσταση του συστήματος και όχι από τον τρόπο που πραγματοποιήθηκε η μεταβολή</a:t>
            </a:r>
            <a:r>
              <a:rPr lang="el-GR" altLang="el-GR" sz="1800" b="1">
                <a:solidFill>
                  <a:prstClr val="black"/>
                </a:solidFill>
                <a:latin typeface="Arial" panose="020B0604020202020204" pitchFamily="34" charset="0"/>
              </a:rPr>
              <a:t>.</a:t>
            </a:r>
            <a:r>
              <a:rPr lang="en-US" altLang="el-GR" sz="1800">
                <a:solidFill>
                  <a:prstClr val="black"/>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strips(downRight)">
                                      <p:cBhvr>
                                        <p:cTn id="7" dur="5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4"/>
                                        </p:tgtEl>
                                        <p:attrNameLst>
                                          <p:attrName>style.visibility</p:attrName>
                                        </p:attrNameLst>
                                      </p:cBhvr>
                                      <p:to>
                                        <p:strVal val="visible"/>
                                      </p:to>
                                    </p:set>
                                    <p:anim calcmode="lin" valueType="num">
                                      <p:cBhvr additive="base">
                                        <p:cTn id="12" dur="500" fill="hold"/>
                                        <p:tgtEl>
                                          <p:spTgt spid="29704"/>
                                        </p:tgtEl>
                                        <p:attrNameLst>
                                          <p:attrName>ppt_x</p:attrName>
                                        </p:attrNameLst>
                                      </p:cBhvr>
                                      <p:tavLst>
                                        <p:tav tm="0">
                                          <p:val>
                                            <p:strVal val="#ppt_x"/>
                                          </p:val>
                                        </p:tav>
                                        <p:tav tm="100000">
                                          <p:val>
                                            <p:strVal val="#ppt_x"/>
                                          </p:val>
                                        </p:tav>
                                      </p:tavLst>
                                    </p:anim>
                                    <p:anim calcmode="lin" valueType="num">
                                      <p:cBhvr additive="base">
                                        <p:cTn id="13"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1381</Words>
  <Application>Microsoft Office PowerPoint</Application>
  <PresentationFormat>Widescreen</PresentationFormat>
  <Paragraphs>145</Paragraphs>
  <Slides>24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0" baseType="lpstr">
      <vt:lpstr>Arial</vt:lpstr>
      <vt:lpstr>Calibri</vt:lpstr>
      <vt:lpstr>Times New Roman</vt:lpstr>
      <vt:lpstr>Θέμα του Office</vt:lpstr>
      <vt:lpstr>CorelDRAW.Graphic.6</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2020-03-12T16:32:42Z</dcterms:created>
  <dcterms:modified xsi:type="dcterms:W3CDTF">2020-03-12T16:34:02Z</dcterms:modified>
</cp:coreProperties>
</file>