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02FB-F280-4D10-BB4D-CED98F2A921B}" type="datetimeFigureOut">
              <a:rPr lang="el-GR" smtClean="0"/>
              <a:pPr/>
              <a:t>21/3/2020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F271-CD4D-4B08-AAD8-0F62AF49CC5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0640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02FB-F280-4D10-BB4D-CED98F2A921B}" type="datetimeFigureOut">
              <a:rPr lang="el-GR" smtClean="0"/>
              <a:pPr/>
              <a:t>21/3/2020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F271-CD4D-4B08-AAD8-0F62AF49CC5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754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02FB-F280-4D10-BB4D-CED98F2A921B}" type="datetimeFigureOut">
              <a:rPr lang="el-GR" smtClean="0"/>
              <a:pPr/>
              <a:t>21/3/2020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F271-CD4D-4B08-AAD8-0F62AF49CC5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672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02FB-F280-4D10-BB4D-CED98F2A921B}" type="datetimeFigureOut">
              <a:rPr lang="el-GR" smtClean="0"/>
              <a:pPr/>
              <a:t>21/3/2020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F271-CD4D-4B08-AAD8-0F62AF49CC5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200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02FB-F280-4D10-BB4D-CED98F2A921B}" type="datetimeFigureOut">
              <a:rPr lang="el-GR" smtClean="0"/>
              <a:pPr/>
              <a:t>21/3/2020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F271-CD4D-4B08-AAD8-0F62AF49CC5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9349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02FB-F280-4D10-BB4D-CED98F2A921B}" type="datetimeFigureOut">
              <a:rPr lang="el-GR" smtClean="0"/>
              <a:pPr/>
              <a:t>21/3/2020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F271-CD4D-4B08-AAD8-0F62AF49CC5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115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02FB-F280-4D10-BB4D-CED98F2A921B}" type="datetimeFigureOut">
              <a:rPr lang="el-GR" smtClean="0"/>
              <a:pPr/>
              <a:t>21/3/2020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F271-CD4D-4B08-AAD8-0F62AF49CC5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553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02FB-F280-4D10-BB4D-CED98F2A921B}" type="datetimeFigureOut">
              <a:rPr lang="el-GR" smtClean="0"/>
              <a:pPr/>
              <a:t>21/3/2020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F271-CD4D-4B08-AAD8-0F62AF49CC5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382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02FB-F280-4D10-BB4D-CED98F2A921B}" type="datetimeFigureOut">
              <a:rPr lang="el-GR" smtClean="0"/>
              <a:pPr/>
              <a:t>21/3/2020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F271-CD4D-4B08-AAD8-0F62AF49CC5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909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02FB-F280-4D10-BB4D-CED98F2A921B}" type="datetimeFigureOut">
              <a:rPr lang="el-GR" smtClean="0"/>
              <a:pPr/>
              <a:t>21/3/2020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F271-CD4D-4B08-AAD8-0F62AF49CC5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864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02FB-F280-4D10-BB4D-CED98F2A921B}" type="datetimeFigureOut">
              <a:rPr lang="el-GR" smtClean="0"/>
              <a:pPr/>
              <a:t>21/3/2020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F271-CD4D-4B08-AAD8-0F62AF49CC5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823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102FB-F280-4D10-BB4D-CED98F2A921B}" type="datetimeFigureOut">
              <a:rPr lang="el-GR" smtClean="0"/>
              <a:pPr/>
              <a:t>21/3/2020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CF271-CD4D-4B08-AAD8-0F62AF49CC5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205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het.colorado.edu/sims/projectile-motion/projectile-motion_el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524000" y="2"/>
            <a:ext cx="6732240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800" b="1" dirty="0">
                <a:solidFill>
                  <a:prstClr val="white"/>
                </a:solidFill>
                <a:latin typeface="Calibri"/>
              </a:rPr>
              <a:t>ΚΑΜΠΥΛΟΓΡΑΜΜΕΣ ΚΙΝΗΣΕΙΣ:</a:t>
            </a:r>
          </a:p>
          <a:p>
            <a:r>
              <a:rPr lang="el-GR" sz="2800" b="1" dirty="0">
                <a:solidFill>
                  <a:prstClr val="white"/>
                </a:solidFill>
                <a:latin typeface="Calibri"/>
              </a:rPr>
              <a:t>ΟΡΙΖΟΝΤΙΑ ΒΟΛΗ,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1524000" y="1124744"/>
            <a:ext cx="630019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b="1" dirty="0">
                <a:solidFill>
                  <a:prstClr val="white"/>
                </a:solidFill>
                <a:latin typeface="Calibri"/>
              </a:rPr>
              <a:t>1.1.</a:t>
            </a:r>
            <a:r>
              <a:rPr lang="en-US" b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l-GR" b="1" dirty="0">
                <a:solidFill>
                  <a:prstClr val="white"/>
                </a:solidFill>
                <a:latin typeface="Calibri"/>
              </a:rPr>
              <a:t>Οριζόντια βολή</a:t>
            </a:r>
          </a:p>
        </p:txBody>
      </p:sp>
      <p:pic>
        <p:nvPicPr>
          <p:cNvPr id="11266" name="Picture 2" descr="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529" y="1916832"/>
            <a:ext cx="8331617" cy="3672408"/>
          </a:xfrm>
          <a:prstGeom prst="rect">
            <a:avLst/>
          </a:prstGeom>
          <a:noFill/>
          <a:effectLst>
            <a:outerShdw blurRad="50800" dist="127000" dir="13500000" algn="b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Εικόνα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1775521" y="548680"/>
            <a:ext cx="6409057" cy="3384376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1524000" y="0"/>
            <a:ext cx="6300192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000" b="1" dirty="0">
                <a:solidFill>
                  <a:prstClr val="white"/>
                </a:solidFill>
                <a:latin typeface="Calibri"/>
              </a:rPr>
              <a:t>1.1.</a:t>
            </a:r>
            <a:r>
              <a:rPr lang="en-US" sz="2000" b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l-GR" sz="2000" b="1" dirty="0">
                <a:solidFill>
                  <a:prstClr val="white"/>
                </a:solidFill>
                <a:latin typeface="Calibri"/>
              </a:rPr>
              <a:t>Οριζόντια βολή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1775520" y="3933057"/>
            <a:ext cx="633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prstClr val="black"/>
                </a:solidFill>
                <a:latin typeface="Calibri"/>
              </a:rPr>
              <a:t>Ποιους παράγοντες πρέπει να λάβει υπόψη ο πιλότος ώστε η βόμβα να χτυπήσει το στόχο; 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1847528" y="465313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>
                <a:solidFill>
                  <a:prstClr val="black"/>
                </a:solidFill>
                <a:latin typeface="Calibri"/>
              </a:rPr>
              <a:t>Είναι προφανές ότι, οι παράγοντες που θα παίξουν καθοριστικό ρόλο, είναι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το ύψος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στο οποίο το αεροπλάνο πετά,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η ταχύτητά του και η οριζόντια απόστασή του από το στόχο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τη στιγμή που απελευθερώνει τη βόμβα.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1919536" y="5733256"/>
            <a:ext cx="8136904" cy="936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prstClr val="black"/>
                </a:solidFill>
                <a:latin typeface="Calibri"/>
              </a:rPr>
              <a:t>Η κίνηση της βόμβας στον κατακόρυφο άξονα είναι ελεύθερη πτώση (υ = υ</a:t>
            </a:r>
            <a:r>
              <a:rPr lang="el-GR" baseline="-25000" dirty="0">
                <a:solidFill>
                  <a:prstClr val="black"/>
                </a:solidFill>
                <a:latin typeface="Calibri"/>
              </a:rPr>
              <a:t>0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) και άρα ισχύει:</a:t>
            </a:r>
          </a:p>
          <a:p>
            <a:pPr algn="ctr"/>
            <a:r>
              <a:rPr lang="el-GR" b="1" dirty="0">
                <a:solidFill>
                  <a:prstClr val="black"/>
                </a:solidFill>
                <a:latin typeface="Calibri"/>
              </a:rPr>
              <a:t>h = 1/2·g·t</a:t>
            </a:r>
            <a:r>
              <a:rPr lang="el-GR" b="1" baseline="30000" dirty="0">
                <a:solidFill>
                  <a:prstClr val="black"/>
                </a:solidFill>
                <a:latin typeface="Calibri"/>
              </a:rPr>
              <a:t>2</a:t>
            </a:r>
            <a:endParaRPr lang="el-GR" b="1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Εικόνα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1775521" y="548681"/>
            <a:ext cx="5904656" cy="3118021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1524000" y="0"/>
            <a:ext cx="6300192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000" b="1" dirty="0">
                <a:solidFill>
                  <a:prstClr val="white"/>
                </a:solidFill>
                <a:latin typeface="Calibri"/>
              </a:rPr>
              <a:t>1.1.</a:t>
            </a:r>
            <a:r>
              <a:rPr lang="en-US" sz="2000" b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l-GR" sz="2000" b="1" dirty="0">
                <a:solidFill>
                  <a:prstClr val="white"/>
                </a:solidFill>
                <a:latin typeface="Calibri"/>
              </a:rPr>
              <a:t>Οριζόντια βολή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1703512" y="3789041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prstClr val="black"/>
                </a:solidFill>
                <a:latin typeface="Calibri"/>
              </a:rPr>
              <a:t>Το οριζόντιο διάστημα που θα διανύσει η βόμβα, προσδιορίζεται από τη σχέση:</a:t>
            </a:r>
          </a:p>
          <a:p>
            <a:pPr algn="ctr"/>
            <a:r>
              <a:rPr lang="el-GR" b="1" dirty="0">
                <a:solidFill>
                  <a:prstClr val="black"/>
                </a:solidFill>
                <a:latin typeface="Calibri"/>
              </a:rPr>
              <a:t>s = υ</a:t>
            </a:r>
            <a:r>
              <a:rPr lang="el-GR" b="1" baseline="-25000" dirty="0">
                <a:solidFill>
                  <a:prstClr val="black"/>
                </a:solidFill>
                <a:latin typeface="Calibri"/>
              </a:rPr>
              <a:t>0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·t</a:t>
            </a:r>
          </a:p>
          <a:p>
            <a:pPr algn="just"/>
            <a:r>
              <a:rPr lang="el-GR" dirty="0">
                <a:solidFill>
                  <a:prstClr val="black"/>
                </a:solidFill>
                <a:latin typeface="Calibri"/>
              </a:rPr>
              <a:t>όπου υ</a:t>
            </a:r>
            <a:r>
              <a:rPr lang="el-GR" baseline="-25000" dirty="0">
                <a:solidFill>
                  <a:prstClr val="black"/>
                </a:solidFill>
                <a:latin typeface="Calibri"/>
              </a:rPr>
              <a:t>0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είναι η οριζόντια ταχύτητα της βόμβας, που είναι ίση με την ταχύτητα του αεροπλάνου τη στιγμή που αυτή απελευθερώνεται.</a:t>
            </a:r>
            <a:endParaRPr lang="el-GR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775520" y="5157193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>
                <a:solidFill>
                  <a:prstClr val="black"/>
                </a:solidFill>
                <a:latin typeface="Calibri"/>
              </a:rPr>
              <a:t>Συνεπώς, για να συναντήσει η βόμβα το στόχο, το αεροπλάνο πρέπει να την απελευθερώσει, όταν απέχει απ' αυτόν οριζόντια απόσταση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s = υ</a:t>
            </a:r>
            <a:r>
              <a:rPr lang="el-GR" b="1" baseline="-25000" dirty="0">
                <a:solidFill>
                  <a:prstClr val="black"/>
                </a:solidFill>
                <a:latin typeface="Calibri"/>
              </a:rPr>
              <a:t>0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·t.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1703512" y="5934670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>
                <a:solidFill>
                  <a:prstClr val="black"/>
                </a:solidFill>
                <a:latin typeface="Calibri"/>
              </a:rPr>
              <a:t>Τη χρονική στιγμή που η βόμβα βρίσκει το στόχο το αεροπλάνο βρίσκεται στην ίδια κατακόρυφη (αεροπλάνο και βόμβα έχουν ίδια οριζόντια ταχύτητα άρα μετατοπίζονται το ίδιο στην οριζόντια διεύθυνση στον ίδιο χρόνο).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524000" y="0"/>
            <a:ext cx="6300192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000" b="1" dirty="0">
                <a:solidFill>
                  <a:prstClr val="white"/>
                </a:solidFill>
                <a:latin typeface="Calibri"/>
              </a:rPr>
              <a:t>1.1.</a:t>
            </a:r>
            <a:r>
              <a:rPr lang="en-US" sz="2000" b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l-GR" sz="2000" b="1" dirty="0">
                <a:solidFill>
                  <a:prstClr val="white"/>
                </a:solidFill>
                <a:latin typeface="Calibri"/>
              </a:rPr>
              <a:t>Οριζόντια βολή</a:t>
            </a:r>
          </a:p>
        </p:txBody>
      </p:sp>
      <p:pic>
        <p:nvPicPr>
          <p:cNvPr id="14340" name="Picture 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75520" y="620689"/>
            <a:ext cx="6120680" cy="3711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1270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14338" name="Picture 2" descr="Χρονοφωτογραφίες: α) ελεύθερη πτώση, β) οριζόντια βολή. Εικόνα 1-1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56041" y="2276872"/>
            <a:ext cx="4054727" cy="4032448"/>
          </a:xfrm>
          <a:prstGeom prst="rect">
            <a:avLst/>
          </a:prstGeom>
          <a:noFill/>
          <a:effectLst>
            <a:outerShdw blurRad="50800" dist="1270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6" name="5 - Ορθογώνιο"/>
          <p:cNvSpPr/>
          <p:nvPr/>
        </p:nvSpPr>
        <p:spPr>
          <a:xfrm>
            <a:off x="1703512" y="4797153"/>
            <a:ext cx="4464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b="1" dirty="0">
                <a:solidFill>
                  <a:prstClr val="black"/>
                </a:solidFill>
                <a:latin typeface="Calibri"/>
              </a:rPr>
              <a:t>Τι παρατηρείτε για την κίνηση του αντικειμένου Β σε σχέση με την κίνηση του Α;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524000" y="0"/>
            <a:ext cx="6300192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000" b="1" dirty="0">
                <a:solidFill>
                  <a:prstClr val="white"/>
                </a:solidFill>
                <a:latin typeface="Calibri"/>
              </a:rPr>
              <a:t>1.1.</a:t>
            </a:r>
            <a:r>
              <a:rPr lang="en-US" sz="2000" b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l-GR" sz="2000" b="1" dirty="0">
                <a:solidFill>
                  <a:prstClr val="white"/>
                </a:solidFill>
                <a:latin typeface="Calibri"/>
              </a:rPr>
              <a:t>Οριζόντια βολή</a:t>
            </a:r>
          </a:p>
        </p:txBody>
      </p:sp>
      <p:sp>
        <p:nvSpPr>
          <p:cNvPr id="3" name="2 - Ορθογώνιο"/>
          <p:cNvSpPr/>
          <p:nvPr/>
        </p:nvSpPr>
        <p:spPr>
          <a:xfrm>
            <a:off x="6096000" y="620688"/>
            <a:ext cx="41399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dirty="0">
                <a:solidFill>
                  <a:prstClr val="black"/>
                </a:solidFill>
                <a:latin typeface="Calibri"/>
              </a:rPr>
              <a:t>Από την εικόνα φαίνεται ότι τις ίδιες χρονικές στιγμές βρίσκονται στο ίδιο ύψος, δηλαδή έχουν διανύσει την ίδια κατακόρυφη απόσταση.</a:t>
            </a:r>
            <a:endParaRPr lang="en-US" sz="2000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en-US" sz="2000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el-GR" sz="2000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el-GR" sz="2000" dirty="0">
                <a:solidFill>
                  <a:prstClr val="black"/>
                </a:solidFill>
                <a:latin typeface="Calibri"/>
              </a:rPr>
              <a:t>Το αντικείμενο Β ενώ πέφτει ταυτόχρονα μετατοπίζεται και οριζόντια. </a:t>
            </a:r>
            <a:endParaRPr lang="en-US" sz="2000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en-US" sz="2000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el-GR" sz="2000" dirty="0">
                <a:solidFill>
                  <a:prstClr val="black"/>
                </a:solidFill>
                <a:latin typeface="Calibri"/>
              </a:rPr>
              <a:t>Από τη φωτογραφία φαίνεται ότι το αντικείμενο Β διανύει ίσα οριζόντια διαστήματα σε ίσους χρόνους. </a:t>
            </a:r>
            <a:endParaRPr lang="en-US" sz="2000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en-US" sz="2000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el-GR" sz="2000" dirty="0">
                <a:solidFill>
                  <a:prstClr val="black"/>
                </a:solidFill>
                <a:latin typeface="Calibri"/>
              </a:rPr>
              <a:t>Η κίνηση που κάνει το αντικείμενο Β λέγεται </a:t>
            </a:r>
            <a:r>
              <a:rPr lang="el-GR" sz="2000" b="1" dirty="0">
                <a:solidFill>
                  <a:prstClr val="black"/>
                </a:solidFill>
                <a:latin typeface="Calibri"/>
              </a:rPr>
              <a:t>οριζόντια βολή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.</a:t>
            </a:r>
          </a:p>
        </p:txBody>
      </p:sp>
      <p:pic>
        <p:nvPicPr>
          <p:cNvPr id="4" name="Picture 2" descr="Χρονοφωτογραφίες: α) ελεύθερη πτώση, β) οριζόντια βολή. Εικόνα 1-1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537" y="620688"/>
            <a:ext cx="4054727" cy="4032448"/>
          </a:xfrm>
          <a:prstGeom prst="rect">
            <a:avLst/>
          </a:prstGeom>
          <a:noFill/>
          <a:effectLst>
            <a:outerShdw blurRad="50800" dist="127000" dir="13500000" algn="b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524000" y="0"/>
            <a:ext cx="6300192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000" b="1" dirty="0">
                <a:solidFill>
                  <a:prstClr val="white"/>
                </a:solidFill>
                <a:latin typeface="Calibri"/>
              </a:rPr>
              <a:t>1.1.</a:t>
            </a:r>
            <a:r>
              <a:rPr lang="en-US" sz="2000" b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l-GR" sz="2000" b="1" dirty="0">
                <a:solidFill>
                  <a:prstClr val="white"/>
                </a:solidFill>
                <a:latin typeface="Calibri"/>
              </a:rPr>
              <a:t>Οριζόντια βολή</a:t>
            </a:r>
          </a:p>
        </p:txBody>
      </p:sp>
      <p:pic>
        <p:nvPicPr>
          <p:cNvPr id="15362" name="Picture 2" descr="Εικόνα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/>
          </a:blip>
          <a:srcRect/>
          <a:stretch>
            <a:fillRect/>
          </a:stretch>
        </p:blipFill>
        <p:spPr bwMode="auto">
          <a:xfrm>
            <a:off x="1703512" y="548680"/>
            <a:ext cx="3009228" cy="5184576"/>
          </a:xfrm>
          <a:prstGeom prst="rect">
            <a:avLst/>
          </a:prstGeom>
          <a:noFill/>
          <a:effectLst>
            <a:outerShdw blurRad="50800" dist="127000" dir="13500000" algn="br" rotWithShape="0">
              <a:prstClr val="black">
                <a:alpha val="40000"/>
              </a:prstClr>
            </a:outerShdw>
          </a:effectLst>
        </p:spPr>
      </p:pic>
      <p:pic>
        <p:nvPicPr>
          <p:cNvPr id="15364" name="Picture 4" descr="Εικόνα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5735960" y="476672"/>
            <a:ext cx="4038518" cy="3528392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4223792" y="3861049"/>
            <a:ext cx="6444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>
                <a:solidFill>
                  <a:prstClr val="black"/>
                </a:solidFill>
                <a:latin typeface="Calibri"/>
              </a:rPr>
              <a:t>Αν δεν υπήρχε η δύναμη της βαρύτητας τι κίνηση θα έκανε το νόμισμα Β μετά το χτύπημα από τον χάρακα; 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3935760" y="4653136"/>
            <a:ext cx="65162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dirty="0">
                <a:solidFill>
                  <a:prstClr val="black"/>
                </a:solidFill>
                <a:latin typeface="Calibri"/>
              </a:rPr>
              <a:t>Αν δεν υπήρχε η αρχική οριζόντια ταχύτητα από το χτύπημα του χάρακα, τι κίνηση θα έκανε το νόμισμα Β, όταν θα αφηνόταν ελεύθερο από το ίδιο ύψος;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1524000" y="5733257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prstClr val="black"/>
                </a:solidFill>
                <a:latin typeface="Calibri"/>
              </a:rPr>
              <a:t>Η κίνηση του νομίσματος Β είναι απλή ή συνδυασμός άλλων απλών κινήσεων;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1524000" y="621167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prstClr val="black"/>
                </a:solidFill>
                <a:latin typeface="Calibri"/>
              </a:rPr>
              <a:t>Τα δύο νομίσματα αρχίζουν τις κινήσεις τους συγχρόνως. 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r>
              <a:rPr lang="el-GR" dirty="0">
                <a:solidFill>
                  <a:prstClr val="black"/>
                </a:solidFill>
                <a:latin typeface="Calibri"/>
              </a:rPr>
              <a:t>Μήπως επίσης φθάνουν συγχρόνως στο δάπεδο;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Εικόνα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1524000" y="332656"/>
            <a:ext cx="4038518" cy="3528392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1524000" y="0"/>
            <a:ext cx="6300192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000" b="1" dirty="0">
                <a:solidFill>
                  <a:prstClr val="white"/>
                </a:solidFill>
                <a:latin typeface="Calibri"/>
              </a:rPr>
              <a:t>1.1.</a:t>
            </a:r>
            <a:r>
              <a:rPr lang="en-US" sz="2000" b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l-GR" sz="2000" b="1" dirty="0">
                <a:solidFill>
                  <a:prstClr val="white"/>
                </a:solidFill>
                <a:latin typeface="Calibri"/>
              </a:rPr>
              <a:t>Οριζόντια βολή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5663952" y="69269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dirty="0">
                <a:solidFill>
                  <a:prstClr val="black"/>
                </a:solidFill>
                <a:latin typeface="Calibri"/>
              </a:rPr>
              <a:t>Τι συμπεραίνεις για τις (κατακόρυφες) επιταχύνσεις τους;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5447928" y="206084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l-GR" sz="2400" dirty="0">
                <a:solidFill>
                  <a:prstClr val="black"/>
                </a:solidFill>
                <a:latin typeface="Calibri"/>
              </a:rPr>
              <a:t>Η οριζόντια κίνηση του νομίσματος Β επηρεάζει την άλλη επιμέρους κίνησή του (την πτώση του κατά την κατακόρυφη διεύθυνση); 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2207568" y="4221089"/>
            <a:ext cx="5895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>
                <a:solidFill>
                  <a:prstClr val="black"/>
                </a:solidFill>
                <a:latin typeface="Calibri"/>
              </a:rPr>
              <a:t>Είναι ανεξάρτητη η μία κίνηση από την άλλη; 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2207568" y="5229201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dirty="0">
                <a:solidFill>
                  <a:prstClr val="black"/>
                </a:solidFill>
                <a:latin typeface="Calibri"/>
              </a:rPr>
              <a:t>Μπορούμε επομένως, όταν ασχολούμαστε με μία σύνθετη κίνηση σώματος, να μελετούμε ξεχωριστά τις επιμέρους απλές κινήσεις που τη συνθέτουν;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524000" y="0"/>
            <a:ext cx="6300192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000" b="1" dirty="0">
                <a:solidFill>
                  <a:prstClr val="white"/>
                </a:solidFill>
                <a:latin typeface="Calibri"/>
              </a:rPr>
              <a:t>1.1.</a:t>
            </a:r>
            <a:r>
              <a:rPr lang="en-US" sz="2000" b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l-GR" sz="2000" b="1" dirty="0">
                <a:solidFill>
                  <a:prstClr val="white"/>
                </a:solidFill>
                <a:latin typeface="Calibri"/>
              </a:rPr>
              <a:t>Οριζόντια βολή</a:t>
            </a:r>
          </a:p>
        </p:txBody>
      </p:sp>
      <p:sp>
        <p:nvSpPr>
          <p:cNvPr id="3" name="2 - Ορθογώνιο"/>
          <p:cNvSpPr/>
          <p:nvPr/>
        </p:nvSpPr>
        <p:spPr>
          <a:xfrm>
            <a:off x="6240016" y="908721"/>
            <a:ext cx="40324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dirty="0">
                <a:solidFill>
                  <a:prstClr val="black"/>
                </a:solidFill>
                <a:latin typeface="Calibri"/>
              </a:rPr>
              <a:t>Συνοψίζοντας, μπορούμε να υποστηρίξουμε </a:t>
            </a:r>
            <a:r>
              <a:rPr lang="el-GR" sz="2000" b="1" dirty="0">
                <a:solidFill>
                  <a:prstClr val="black"/>
                </a:solidFill>
                <a:latin typeface="Calibri"/>
              </a:rPr>
              <a:t>ότι η οριζόντια βολή είναι σύνθετη κίνηση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που αποτελείται από δύο απλές κινήσεις, μία κατακόρυφη που είναι ελεύθερη πτώση και μία οριζόντια που είναι ευθύγραμμη ομαλή.</a:t>
            </a:r>
          </a:p>
        </p:txBody>
      </p:sp>
      <p:grpSp>
        <p:nvGrpSpPr>
          <p:cNvPr id="6" name="Group 7"/>
          <p:cNvGrpSpPr>
            <a:grpSpLocks noChangeAspect="1"/>
          </p:cNvGrpSpPr>
          <p:nvPr/>
        </p:nvGrpSpPr>
        <p:grpSpPr bwMode="auto">
          <a:xfrm>
            <a:off x="1775520" y="764705"/>
            <a:ext cx="4320480" cy="3509151"/>
            <a:chOff x="476" y="799"/>
            <a:chExt cx="2359" cy="1916"/>
          </a:xfrm>
        </p:grpSpPr>
        <p:sp>
          <p:nvSpPr>
            <p:cNvPr id="7" name="AutoShape 6"/>
            <p:cNvSpPr>
              <a:spLocks noChangeAspect="1" noChangeArrowheads="1" noTextEdit="1"/>
            </p:cNvSpPr>
            <p:nvPr/>
          </p:nvSpPr>
          <p:spPr bwMode="auto">
            <a:xfrm>
              <a:off x="476" y="799"/>
              <a:ext cx="2359" cy="1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8" name="Picture 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6000"/>
            </a:blip>
            <a:srcRect/>
            <a:stretch>
              <a:fillRect/>
            </a:stretch>
          </p:blipFill>
          <p:spPr bwMode="auto">
            <a:xfrm>
              <a:off x="476" y="799"/>
              <a:ext cx="2367" cy="19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8 - Ορθογώνιο"/>
          <p:cNvSpPr/>
          <p:nvPr/>
        </p:nvSpPr>
        <p:spPr>
          <a:xfrm>
            <a:off x="6168008" y="3429001"/>
            <a:ext cx="4283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prstClr val="black"/>
                </a:solidFill>
                <a:latin typeface="Calibri"/>
              </a:rPr>
              <a:t>Για να περιγράψουμε τις σύνθετες κινήσεις χρησιμοποιούμε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την αρχή ανεξαρτησίας (ή αρχή της επαλληλίας) των κινήσεων,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που διατυπώνεται ως εξής: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2063552" y="5157193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b="1" dirty="0">
                <a:solidFill>
                  <a:prstClr val="black"/>
                </a:solidFill>
                <a:latin typeface="Calibri"/>
              </a:rPr>
              <a:t>“Όταν ένα κινητό εκτελεί ταυτόχρονα δύο ή περισσότερες κινήσεις, κάθε μία απ' αυτές εκτελείται εντελώς ανεξάρτητα από τις υπόλοιπες και η θέση στην οποία φτάνει το κινητό μετά από χρόνο t, είναι η ίδια είτε οι κινήσεις εκτελούνται ταυτόχρονα, είτε εκτελούνται διαδοχικά, σε χρόνο t κάθε μία”.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524000" y="0"/>
            <a:ext cx="6300192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000" b="1" dirty="0">
                <a:solidFill>
                  <a:prstClr val="white"/>
                </a:solidFill>
                <a:latin typeface="Calibri"/>
              </a:rPr>
              <a:t>1.1.</a:t>
            </a:r>
            <a:r>
              <a:rPr lang="en-US" sz="2000" b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l-GR" sz="2000" b="1" dirty="0">
                <a:solidFill>
                  <a:prstClr val="white"/>
                </a:solidFill>
                <a:latin typeface="Calibri"/>
              </a:rPr>
              <a:t>Οριζόντια βολή</a:t>
            </a:r>
          </a:p>
        </p:txBody>
      </p:sp>
      <p:grpSp>
        <p:nvGrpSpPr>
          <p:cNvPr id="3" name="Group 7"/>
          <p:cNvGrpSpPr>
            <a:grpSpLocks noChangeAspect="1"/>
          </p:cNvGrpSpPr>
          <p:nvPr/>
        </p:nvGrpSpPr>
        <p:grpSpPr bwMode="auto">
          <a:xfrm>
            <a:off x="1703512" y="620689"/>
            <a:ext cx="4320480" cy="3509151"/>
            <a:chOff x="476" y="799"/>
            <a:chExt cx="2359" cy="1916"/>
          </a:xfrm>
        </p:grpSpPr>
        <p:sp>
          <p:nvSpPr>
            <p:cNvPr id="4" name="AutoShape 6"/>
            <p:cNvSpPr>
              <a:spLocks noChangeAspect="1" noChangeArrowheads="1" noTextEdit="1"/>
            </p:cNvSpPr>
            <p:nvPr/>
          </p:nvSpPr>
          <p:spPr bwMode="auto">
            <a:xfrm>
              <a:off x="476" y="799"/>
              <a:ext cx="2359" cy="1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5" name="Picture 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6000"/>
            </a:blip>
            <a:srcRect/>
            <a:stretch>
              <a:fillRect/>
            </a:stretch>
          </p:blipFill>
          <p:spPr bwMode="auto">
            <a:xfrm>
              <a:off x="476" y="799"/>
              <a:ext cx="2367" cy="19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5 - Ορθογώνιο"/>
          <p:cNvSpPr/>
          <p:nvPr/>
        </p:nvSpPr>
        <p:spPr>
          <a:xfrm>
            <a:off x="6023992" y="836713"/>
            <a:ext cx="44279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>
                <a:solidFill>
                  <a:prstClr val="black"/>
                </a:solidFill>
                <a:latin typeface="Calibri"/>
              </a:rPr>
              <a:t>Για τον υπολογισμό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της ταχύτητας και της μετατόπισης,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μετά από χρόνο t, γράφουμε το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διανυσματικό άθροισμα των ταχυτήτων ή των μετατοπίσεων αντίστοιχα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, που θα είχε το κινητό, αν εκτελούσε κάθε μία κίνηση ανεξάρτητα και επί χρόνο t.</a:t>
            </a:r>
          </a:p>
          <a:p>
            <a:pPr algn="just"/>
            <a:r>
              <a:rPr lang="el-GR" dirty="0">
                <a:solidFill>
                  <a:prstClr val="black"/>
                </a:solidFill>
                <a:latin typeface="Calibri"/>
              </a:rPr>
              <a:t>Δηλαδή:</a:t>
            </a:r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6168008" y="3068961"/>
            <a:ext cx="4320480" cy="81853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" name="7 - Ορθογώνιο"/>
          <p:cNvSpPr/>
          <p:nvPr/>
        </p:nvSpPr>
        <p:spPr>
          <a:xfrm>
            <a:off x="2423592" y="4509120"/>
            <a:ext cx="70567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dirty="0">
                <a:solidFill>
                  <a:prstClr val="black"/>
                </a:solidFill>
                <a:latin typeface="Calibri"/>
              </a:rPr>
              <a:t>Ας επανέλθουμε στο αρχικό παράδειγμα για να μελετήσουμε την κίνηση του αντικειμένου Β. Έστω h ότι είναι το ύψος από το οποίο βάλλεται οριζόντια με ταχύτητα υ</a:t>
            </a:r>
            <a:r>
              <a:rPr lang="el-GR" sz="2400" baseline="-25000" dirty="0">
                <a:solidFill>
                  <a:prstClr val="black"/>
                </a:solidFill>
                <a:latin typeface="Calibri"/>
              </a:rPr>
              <a:t>0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 το αντικείμενο 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524000" y="0"/>
            <a:ext cx="6300192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000" b="1" dirty="0">
                <a:solidFill>
                  <a:prstClr val="white"/>
                </a:solidFill>
                <a:latin typeface="Calibri"/>
              </a:rPr>
              <a:t>1.1.</a:t>
            </a:r>
            <a:r>
              <a:rPr lang="en-US" sz="2000" b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l-GR" sz="2000" b="1" dirty="0">
                <a:solidFill>
                  <a:prstClr val="white"/>
                </a:solidFill>
                <a:latin typeface="Calibri"/>
              </a:rPr>
              <a:t>Οριζόντια βολή</a:t>
            </a:r>
          </a:p>
        </p:txBody>
      </p:sp>
      <p:grpSp>
        <p:nvGrpSpPr>
          <p:cNvPr id="3" name="Group 7"/>
          <p:cNvGrpSpPr>
            <a:grpSpLocks noChangeAspect="1"/>
          </p:cNvGrpSpPr>
          <p:nvPr/>
        </p:nvGrpSpPr>
        <p:grpSpPr bwMode="auto">
          <a:xfrm>
            <a:off x="4367808" y="620689"/>
            <a:ext cx="3960440" cy="3216722"/>
            <a:chOff x="476" y="799"/>
            <a:chExt cx="2359" cy="1916"/>
          </a:xfrm>
        </p:grpSpPr>
        <p:sp>
          <p:nvSpPr>
            <p:cNvPr id="4" name="AutoShape 6"/>
            <p:cNvSpPr>
              <a:spLocks noChangeAspect="1" noChangeArrowheads="1" noTextEdit="1"/>
            </p:cNvSpPr>
            <p:nvPr/>
          </p:nvSpPr>
          <p:spPr bwMode="auto">
            <a:xfrm>
              <a:off x="476" y="799"/>
              <a:ext cx="2359" cy="1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5" name="Picture 8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6000"/>
            </a:blip>
            <a:srcRect/>
            <a:stretch>
              <a:fillRect/>
            </a:stretch>
          </p:blipFill>
          <p:spPr bwMode="auto">
            <a:xfrm>
              <a:off x="476" y="799"/>
              <a:ext cx="2367" cy="19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5 - Ορθογώνιο"/>
          <p:cNvSpPr/>
          <p:nvPr/>
        </p:nvSpPr>
        <p:spPr>
          <a:xfrm>
            <a:off x="1847528" y="4005064"/>
            <a:ext cx="64087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b="1" dirty="0">
                <a:solidFill>
                  <a:prstClr val="black"/>
                </a:solidFill>
                <a:latin typeface="Calibri"/>
              </a:rPr>
              <a:t>Άξονας </a:t>
            </a:r>
            <a:r>
              <a:rPr lang="el-GR" b="1" dirty="0" err="1">
                <a:solidFill>
                  <a:prstClr val="black"/>
                </a:solidFill>
                <a:latin typeface="Calibri"/>
              </a:rPr>
              <a:t>Οx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: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Η κίνηση είναι </a:t>
            </a:r>
            <a:r>
              <a:rPr lang="el-GR" u="sng" dirty="0">
                <a:solidFill>
                  <a:prstClr val="black"/>
                </a:solidFill>
                <a:latin typeface="Calibri"/>
              </a:rPr>
              <a:t>ευθύγραμμη ομαλή με ταχύτητα υ</a:t>
            </a:r>
            <a:r>
              <a:rPr lang="el-GR" u="sng" baseline="-25000" dirty="0">
                <a:solidFill>
                  <a:prstClr val="black"/>
                </a:solidFill>
                <a:latin typeface="Calibri"/>
              </a:rPr>
              <a:t>0</a:t>
            </a:r>
            <a:r>
              <a:rPr lang="el-GR" u="sng" dirty="0">
                <a:solidFill>
                  <a:prstClr val="black"/>
                </a:solidFill>
                <a:latin typeface="Calibri"/>
              </a:rPr>
              <a:t>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και οι εξισώσεις που περιγράφουν την κίνηση κατά τη διεύθυνση (x) είναι: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8832304" y="3861049"/>
            <a:ext cx="1205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prstClr val="black"/>
                </a:solidFill>
                <a:latin typeface="Calibri"/>
              </a:rPr>
              <a:t>υ</a:t>
            </a:r>
            <a:r>
              <a:rPr lang="en-US" sz="2400" b="1" baseline="-25000" dirty="0">
                <a:solidFill>
                  <a:prstClr val="black"/>
                </a:solidFill>
                <a:latin typeface="Calibri"/>
              </a:rPr>
              <a:t>x</a:t>
            </a:r>
            <a:r>
              <a:rPr lang="en-US" sz="2400" b="1" dirty="0">
                <a:solidFill>
                  <a:prstClr val="black"/>
                </a:solidFill>
                <a:latin typeface="Calibri"/>
              </a:rPr>
              <a:t> = </a:t>
            </a:r>
            <a:r>
              <a:rPr lang="el-GR" sz="2400" b="1" dirty="0">
                <a:solidFill>
                  <a:prstClr val="black"/>
                </a:solidFill>
                <a:latin typeface="Calibri"/>
              </a:rPr>
              <a:t>υ</a:t>
            </a:r>
            <a:r>
              <a:rPr lang="el-GR" sz="2400" b="1" baseline="-25000" dirty="0">
                <a:solidFill>
                  <a:prstClr val="black"/>
                </a:solidFill>
                <a:latin typeface="Calibri"/>
              </a:rPr>
              <a:t>0</a:t>
            </a:r>
            <a:endParaRPr lang="el-GR" sz="2400" b="1" dirty="0">
              <a:solidFill>
                <a:prstClr val="black"/>
              </a:solidFill>
              <a:latin typeface="Calibri"/>
            </a:endParaRPr>
          </a:p>
          <a:p>
            <a:r>
              <a:rPr lang="en-US" sz="2400" b="1" dirty="0">
                <a:solidFill>
                  <a:prstClr val="black"/>
                </a:solidFill>
                <a:latin typeface="Calibri"/>
              </a:rPr>
              <a:t>x = </a:t>
            </a:r>
            <a:r>
              <a:rPr lang="el-GR" sz="2400" b="1" dirty="0">
                <a:solidFill>
                  <a:prstClr val="black"/>
                </a:solidFill>
                <a:latin typeface="Calibri"/>
              </a:rPr>
              <a:t>υ</a:t>
            </a:r>
            <a:r>
              <a:rPr lang="el-GR" sz="2400" b="1" baseline="-25000" dirty="0">
                <a:solidFill>
                  <a:prstClr val="black"/>
                </a:solidFill>
                <a:latin typeface="Calibri"/>
              </a:rPr>
              <a:t>0</a:t>
            </a:r>
            <a:r>
              <a:rPr lang="el-GR" sz="2400" b="1" dirty="0">
                <a:solidFill>
                  <a:prstClr val="black"/>
                </a:solidFill>
                <a:latin typeface="Calibri"/>
              </a:rPr>
              <a:t>·</a:t>
            </a:r>
            <a:r>
              <a:rPr lang="en-US" sz="2400" b="1" dirty="0">
                <a:solidFill>
                  <a:prstClr val="black"/>
                </a:solidFill>
                <a:latin typeface="Calibri"/>
              </a:rPr>
              <a:t>t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1919536" y="5085184"/>
            <a:ext cx="62646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b="1" dirty="0">
                <a:solidFill>
                  <a:prstClr val="black"/>
                </a:solidFill>
                <a:latin typeface="Calibri"/>
              </a:rPr>
              <a:t>Άξονας </a:t>
            </a:r>
            <a:r>
              <a:rPr lang="el-GR" b="1" dirty="0" err="1">
                <a:solidFill>
                  <a:prstClr val="black"/>
                </a:solidFill>
                <a:latin typeface="Calibri"/>
              </a:rPr>
              <a:t>Oy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: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Η κίνηση είναι </a:t>
            </a:r>
            <a:r>
              <a:rPr lang="el-GR" u="sng" dirty="0">
                <a:solidFill>
                  <a:prstClr val="black"/>
                </a:solidFill>
                <a:latin typeface="Calibri"/>
              </a:rPr>
              <a:t>ελεύθερη πτώση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που είναι κίνηση ευθύγραμμη ομαλά επιταχυνόμενη χωρίς αρχική ταχύτητα με επιτάχυνση g.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8760296" y="5229201"/>
            <a:ext cx="1565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solidFill>
                  <a:prstClr val="black"/>
                </a:solidFill>
                <a:latin typeface="Calibri"/>
              </a:rPr>
              <a:t>υ</a:t>
            </a:r>
            <a:r>
              <a:rPr lang="en-US" sz="2400" baseline="-25000" dirty="0">
                <a:solidFill>
                  <a:prstClr val="black"/>
                </a:solidFill>
                <a:latin typeface="Calibri"/>
              </a:rPr>
              <a:t>y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=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g·t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  <a:p>
            <a:r>
              <a:rPr lang="en-US" sz="2400" dirty="0">
                <a:solidFill>
                  <a:prstClr val="black"/>
                </a:solidFill>
                <a:latin typeface="Calibri"/>
              </a:rPr>
              <a:t>y = 1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/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2·g·t</a:t>
            </a:r>
            <a:r>
              <a:rPr lang="en-US" sz="2400" baseline="30000" dirty="0">
                <a:solidFill>
                  <a:prstClr val="black"/>
                </a:solidFill>
                <a:latin typeface="Calibri"/>
              </a:rPr>
              <a:t>2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AutoShape 17"/>
          <p:cNvSpPr>
            <a:spLocks/>
          </p:cNvSpPr>
          <p:nvPr/>
        </p:nvSpPr>
        <p:spPr bwMode="auto">
          <a:xfrm>
            <a:off x="8328249" y="3789040"/>
            <a:ext cx="288925" cy="1079500"/>
          </a:xfrm>
          <a:prstGeom prst="rightBrace">
            <a:avLst>
              <a:gd name="adj1" fmla="val 3113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AutoShape 17"/>
          <p:cNvSpPr>
            <a:spLocks/>
          </p:cNvSpPr>
          <p:nvPr/>
        </p:nvSpPr>
        <p:spPr bwMode="auto">
          <a:xfrm>
            <a:off x="8328249" y="5157192"/>
            <a:ext cx="288925" cy="1079500"/>
          </a:xfrm>
          <a:prstGeom prst="rightBrace">
            <a:avLst>
              <a:gd name="adj1" fmla="val 3113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524000" y="0"/>
            <a:ext cx="6300192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l-GR" sz="2000" b="1" dirty="0">
                <a:solidFill>
                  <a:prstClr val="white"/>
                </a:solidFill>
                <a:latin typeface="Calibri"/>
              </a:rPr>
              <a:t>1.1.</a:t>
            </a:r>
            <a:r>
              <a:rPr lang="en-US" sz="2000" b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l-GR" sz="2000" b="1" dirty="0">
                <a:solidFill>
                  <a:prstClr val="white"/>
                </a:solidFill>
                <a:latin typeface="Calibri"/>
              </a:rPr>
              <a:t>Οριζόντια βολή</a:t>
            </a: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 bwMode="auto">
          <a:xfrm>
            <a:off x="1775521" y="620688"/>
            <a:ext cx="7345363" cy="1606550"/>
            <a:chOff x="476" y="1162"/>
            <a:chExt cx="4627" cy="1012"/>
          </a:xfrm>
        </p:grpSpPr>
        <p:sp>
          <p:nvSpPr>
            <p:cNvPr id="8" name="AutoShape 5"/>
            <p:cNvSpPr>
              <a:spLocks noChangeAspect="1" noChangeArrowheads="1" noTextEdit="1"/>
            </p:cNvSpPr>
            <p:nvPr/>
          </p:nvSpPr>
          <p:spPr bwMode="auto">
            <a:xfrm>
              <a:off x="476" y="1162"/>
              <a:ext cx="4627" cy="10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0000"/>
            </a:blip>
            <a:srcRect/>
            <a:stretch>
              <a:fillRect/>
            </a:stretch>
          </p:blipFill>
          <p:spPr bwMode="auto">
            <a:xfrm>
              <a:off x="476" y="1162"/>
              <a:ext cx="4636" cy="1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4583833" y="4725145"/>
            <a:ext cx="2160587" cy="877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1" name="Picture 1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1847529" y="4077073"/>
            <a:ext cx="7559675" cy="446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pSp>
        <p:nvGrpSpPr>
          <p:cNvPr id="12" name="Group 20"/>
          <p:cNvGrpSpPr>
            <a:grpSpLocks noChangeAspect="1"/>
          </p:cNvGrpSpPr>
          <p:nvPr/>
        </p:nvGrpSpPr>
        <p:grpSpPr bwMode="auto">
          <a:xfrm>
            <a:off x="4655841" y="2492896"/>
            <a:ext cx="1800225" cy="1212850"/>
            <a:chOff x="2562" y="3566"/>
            <a:chExt cx="855" cy="576"/>
          </a:xfrm>
        </p:grpSpPr>
        <p:sp>
          <p:nvSpPr>
            <p:cNvPr id="13" name="AutoShape 19"/>
            <p:cNvSpPr>
              <a:spLocks noChangeAspect="1" noChangeArrowheads="1" noTextEdit="1"/>
            </p:cNvSpPr>
            <p:nvPr/>
          </p:nvSpPr>
          <p:spPr bwMode="auto">
            <a:xfrm>
              <a:off x="2562" y="3566"/>
              <a:ext cx="85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14" name="Picture 21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</a:blip>
            <a:srcRect/>
            <a:stretch>
              <a:fillRect/>
            </a:stretch>
          </p:blipFill>
          <p:spPr bwMode="auto">
            <a:xfrm>
              <a:off x="2562" y="3566"/>
              <a:ext cx="861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Group 7"/>
          <p:cNvGrpSpPr>
            <a:grpSpLocks noChangeAspect="1"/>
          </p:cNvGrpSpPr>
          <p:nvPr/>
        </p:nvGrpSpPr>
        <p:grpSpPr bwMode="auto">
          <a:xfrm>
            <a:off x="7464152" y="1340768"/>
            <a:ext cx="2808312" cy="2280948"/>
            <a:chOff x="476" y="799"/>
            <a:chExt cx="2359" cy="1916"/>
          </a:xfrm>
        </p:grpSpPr>
        <p:sp>
          <p:nvSpPr>
            <p:cNvPr id="16" name="AutoShape 6"/>
            <p:cNvSpPr>
              <a:spLocks noChangeAspect="1" noChangeArrowheads="1" noTextEdit="1"/>
            </p:cNvSpPr>
            <p:nvPr/>
          </p:nvSpPr>
          <p:spPr bwMode="auto">
            <a:xfrm>
              <a:off x="476" y="799"/>
              <a:ext cx="2359" cy="1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17" name="Picture 8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6000"/>
            </a:blip>
            <a:srcRect/>
            <a:stretch>
              <a:fillRect/>
            </a:stretch>
          </p:blipFill>
          <p:spPr bwMode="auto">
            <a:xfrm>
              <a:off x="476" y="799"/>
              <a:ext cx="2367" cy="19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712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Θέμα του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1</cp:revision>
  <dcterms:created xsi:type="dcterms:W3CDTF">2020-03-21T17:00:11Z</dcterms:created>
  <dcterms:modified xsi:type="dcterms:W3CDTF">2020-03-21T17:00:43Z</dcterms:modified>
</cp:coreProperties>
</file>