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5" r:id="rId10"/>
    <p:sldId id="276" r:id="rId11"/>
    <p:sldId id="277" r:id="rId12"/>
    <p:sldId id="278" r:id="rId13"/>
    <p:sldId id="279"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236017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577577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260338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787526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791257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109770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351348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2822650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323439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85581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83102FB-F280-4D10-BB4D-CED98F2A921B}" type="datetimeFigureOut">
              <a:rPr lang="el-GR" smtClean="0"/>
              <a:pPr/>
              <a:t>21/3/2020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ECF271-CD4D-4B08-AAD8-0F62AF49CC56}" type="slidenum">
              <a:rPr lang="el-GR" smtClean="0"/>
              <a:pPr/>
              <a:t>‹#›</a:t>
            </a:fld>
            <a:endParaRPr lang="el-GR"/>
          </a:p>
        </p:txBody>
      </p:sp>
    </p:spTree>
    <p:extLst>
      <p:ext uri="{BB962C8B-B14F-4D97-AF65-F5344CB8AC3E}">
        <p14:creationId xmlns:p14="http://schemas.microsoft.com/office/powerpoint/2010/main" val="428190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102FB-F280-4D10-BB4D-CED98F2A921B}" type="datetimeFigureOut">
              <a:rPr lang="el-GR" smtClean="0"/>
              <a:pPr/>
              <a:t>21/3/2020</a:t>
            </a:fld>
            <a:endParaRPr lang="el-G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CF271-CD4D-4B08-AAD8-0F62AF49CC56}" type="slidenum">
              <a:rPr lang="el-GR" smtClean="0"/>
              <a:pPr/>
              <a:t>‹#›</a:t>
            </a:fld>
            <a:endParaRPr lang="el-GR"/>
          </a:p>
        </p:txBody>
      </p:sp>
    </p:spTree>
    <p:extLst>
      <p:ext uri="{BB962C8B-B14F-4D97-AF65-F5344CB8AC3E}">
        <p14:creationId xmlns:p14="http://schemas.microsoft.com/office/powerpoint/2010/main" val="2630344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5.png"/><Relationship Id="rId7" Type="http://schemas.openxmlformats.org/officeDocument/2006/relationships/image" Target="../media/image7.png"/><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1.png"/><Relationship Id="rId4" Type="http://schemas.openxmlformats.org/officeDocument/2006/relationships/image" Target="../media/image16.png"/><Relationship Id="rId9"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jpe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Η Γη περιστρέφεται γύρω από τον άξονά της με σταθερή περίοδο. Αν τοποθετήσουμε στο Βόρειο Πόλο μία φωτογραφική μηχανή, αυτή στη διάρκεια της νύχτας θα φωτογραφίσει τις τροχιές των άστρων. Όπως φαίνεται στη φωτογραφία, τα άστρα φαίνεται να κάνουν κυκλική κίνηση. Εικόνα 1-3."/>
          <p:cNvPicPr>
            <a:picLocks noChangeAspect="1" noChangeArrowheads="1"/>
          </p:cNvPicPr>
          <p:nvPr/>
        </p:nvPicPr>
        <p:blipFill>
          <a:blip r:embed="rId2" cstate="print">
            <a:lum bright="-20000"/>
          </a:blip>
          <a:srcRect/>
          <a:stretch>
            <a:fillRect/>
          </a:stretch>
        </p:blipFill>
        <p:spPr bwMode="auto">
          <a:xfrm>
            <a:off x="1919537" y="620688"/>
            <a:ext cx="6203175" cy="2736304"/>
          </a:xfrm>
          <a:prstGeom prst="rect">
            <a:avLst/>
          </a:prstGeom>
          <a:noFill/>
          <a:effectLst>
            <a:outerShdw blurRad="50800" dist="127000" dir="13500000" algn="br" rotWithShape="0">
              <a:prstClr val="black">
                <a:alpha val="40000"/>
              </a:prstClr>
            </a:outerShdw>
          </a:effectLst>
        </p:spPr>
      </p:pic>
      <p:sp>
        <p:nvSpPr>
          <p:cNvPr id="3" name="2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4" name="3 - Ορθογώνιο"/>
          <p:cNvSpPr/>
          <p:nvPr/>
        </p:nvSpPr>
        <p:spPr>
          <a:xfrm>
            <a:off x="1919536" y="3501009"/>
            <a:ext cx="4572000" cy="2031325"/>
          </a:xfrm>
          <a:prstGeom prst="rect">
            <a:avLst/>
          </a:prstGeom>
        </p:spPr>
        <p:txBody>
          <a:bodyPr>
            <a:spAutoFit/>
          </a:bodyPr>
          <a:lstStyle/>
          <a:p>
            <a:pPr algn="just"/>
            <a:r>
              <a:rPr lang="el-GR" b="1" dirty="0">
                <a:solidFill>
                  <a:prstClr val="black"/>
                </a:solidFill>
                <a:latin typeface="Calibri"/>
              </a:rPr>
              <a:t>Η Γη περιστρέφεται </a:t>
            </a:r>
            <a:r>
              <a:rPr lang="el-GR" dirty="0">
                <a:solidFill>
                  <a:prstClr val="black"/>
                </a:solidFill>
                <a:latin typeface="Calibri"/>
              </a:rPr>
              <a:t>γύρω από τον άξονά της με </a:t>
            </a:r>
            <a:r>
              <a:rPr lang="el-GR" b="1" dirty="0">
                <a:solidFill>
                  <a:prstClr val="black"/>
                </a:solidFill>
                <a:latin typeface="Calibri"/>
              </a:rPr>
              <a:t>σταθερή περίοδο</a:t>
            </a:r>
            <a:r>
              <a:rPr lang="el-GR" dirty="0">
                <a:solidFill>
                  <a:prstClr val="black"/>
                </a:solidFill>
                <a:latin typeface="Calibri"/>
              </a:rPr>
              <a:t>. Αν τοποθετήσουμε στο Βόρειο Πόλο μία φωτογραφική μηχανή, αυτή στη διάρκεια της νύχτας θα φωτογραφίσει τις τροχιές των άστρων. Όπως φαίνεται στη φωτογραφία, </a:t>
            </a:r>
            <a:r>
              <a:rPr lang="el-GR" b="1" dirty="0">
                <a:solidFill>
                  <a:prstClr val="black"/>
                </a:solidFill>
                <a:latin typeface="Calibri"/>
              </a:rPr>
              <a:t>τα άστρα</a:t>
            </a:r>
            <a:r>
              <a:rPr lang="el-GR" dirty="0">
                <a:solidFill>
                  <a:prstClr val="black"/>
                </a:solidFill>
                <a:latin typeface="Calibri"/>
              </a:rPr>
              <a:t> φαίνεται να </a:t>
            </a:r>
            <a:r>
              <a:rPr lang="el-GR" b="1" dirty="0">
                <a:solidFill>
                  <a:prstClr val="black"/>
                </a:solidFill>
                <a:latin typeface="Calibri"/>
              </a:rPr>
              <a:t>κάνουν κυκλική κίνηση.</a:t>
            </a:r>
          </a:p>
        </p:txBody>
      </p:sp>
      <p:pic>
        <p:nvPicPr>
          <p:cNvPr id="1028" name="Picture 4" descr="Το αυτοκίνητο κινείται στην κυκλική πλατεία με σταθερή ταχύτητα. Εικόνα 1-4."/>
          <p:cNvPicPr>
            <a:picLocks noChangeAspect="1" noChangeArrowheads="1"/>
          </p:cNvPicPr>
          <p:nvPr/>
        </p:nvPicPr>
        <p:blipFill>
          <a:blip r:embed="rId3" cstate="print">
            <a:lum bright="-20000"/>
          </a:blip>
          <a:srcRect/>
          <a:stretch>
            <a:fillRect/>
          </a:stretch>
        </p:blipFill>
        <p:spPr bwMode="auto">
          <a:xfrm>
            <a:off x="7248129" y="3429000"/>
            <a:ext cx="2928323" cy="2448272"/>
          </a:xfrm>
          <a:prstGeom prst="rect">
            <a:avLst/>
          </a:prstGeom>
          <a:noFill/>
          <a:effectLst>
            <a:outerShdw blurRad="50800" dist="127000" dir="13500000" algn="br" rotWithShape="0">
              <a:prstClr val="black">
                <a:alpha val="40000"/>
              </a:prstClr>
            </a:outerShdw>
          </a:effectLst>
        </p:spPr>
      </p:pic>
      <p:sp>
        <p:nvSpPr>
          <p:cNvPr id="6" name="5 - Ορθογώνιο"/>
          <p:cNvSpPr/>
          <p:nvPr/>
        </p:nvSpPr>
        <p:spPr>
          <a:xfrm>
            <a:off x="7176120" y="5934670"/>
            <a:ext cx="3096344" cy="923330"/>
          </a:xfrm>
          <a:prstGeom prst="rect">
            <a:avLst/>
          </a:prstGeom>
        </p:spPr>
        <p:txBody>
          <a:bodyPr wrap="square">
            <a:spAutoFit/>
          </a:bodyPr>
          <a:lstStyle/>
          <a:p>
            <a:pPr algn="just"/>
            <a:r>
              <a:rPr lang="el-GR" dirty="0">
                <a:solidFill>
                  <a:prstClr val="black"/>
                </a:solidFill>
                <a:latin typeface="Calibri"/>
              </a:rPr>
              <a:t>Το αυτοκίνητο κινείται στην κυκλική πλατεία με σταθερή ταχύτητα.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box(out)">
                                      <p:cBhvr>
                                        <p:cTn id="12" dur="5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1.3.</a:t>
            </a:r>
            <a:r>
              <a:rPr lang="en-US" sz="2400" b="1" dirty="0">
                <a:solidFill>
                  <a:prstClr val="white"/>
                </a:solidFill>
                <a:latin typeface="Calibri"/>
              </a:rPr>
              <a:t> </a:t>
            </a:r>
            <a:r>
              <a:rPr lang="el-GR" sz="2400" b="1" dirty="0">
                <a:solidFill>
                  <a:prstClr val="white"/>
                </a:solidFill>
                <a:latin typeface="Calibri"/>
              </a:rPr>
              <a:t>Κεντρομόλος δύναμη</a:t>
            </a:r>
          </a:p>
        </p:txBody>
      </p:sp>
      <p:sp>
        <p:nvSpPr>
          <p:cNvPr id="3" name="2 - Ορθογώνιο"/>
          <p:cNvSpPr/>
          <p:nvPr/>
        </p:nvSpPr>
        <p:spPr>
          <a:xfrm>
            <a:off x="1524000" y="620688"/>
            <a:ext cx="8964488" cy="1477328"/>
          </a:xfrm>
          <a:prstGeom prst="rect">
            <a:avLst/>
          </a:prstGeom>
        </p:spPr>
        <p:txBody>
          <a:bodyPr wrap="square">
            <a:spAutoFit/>
          </a:bodyPr>
          <a:lstStyle/>
          <a:p>
            <a:pPr algn="just"/>
            <a:r>
              <a:rPr lang="el-GR" dirty="0">
                <a:solidFill>
                  <a:prstClr val="black"/>
                </a:solidFill>
                <a:latin typeface="Calibri"/>
              </a:rPr>
              <a:t>Οι κυκλικές και γενικά οι καμπυλόγραμμες κινήσεις είναι μία μεγάλη κατηγορία κινήσεων. Έχετε αναρωτηθεί ποιο είναι το αίτιό τους; </a:t>
            </a:r>
            <a:endParaRPr lang="en-US" dirty="0">
              <a:solidFill>
                <a:prstClr val="black"/>
              </a:solidFill>
              <a:latin typeface="Calibri"/>
            </a:endParaRPr>
          </a:p>
          <a:p>
            <a:pPr algn="just"/>
            <a:endParaRPr lang="en-US" dirty="0">
              <a:solidFill>
                <a:prstClr val="black"/>
              </a:solidFill>
              <a:latin typeface="Calibri"/>
            </a:endParaRPr>
          </a:p>
          <a:p>
            <a:pPr algn="just"/>
            <a:r>
              <a:rPr lang="el-GR" dirty="0">
                <a:solidFill>
                  <a:prstClr val="black"/>
                </a:solidFill>
                <a:latin typeface="Calibri"/>
              </a:rPr>
              <a:t>Ποια είναι παραδείγματος χάρη η αιτία που κρατά σε τροχιά ένα τεχνητό δορυφόρο γύρω από την Γη; </a:t>
            </a:r>
            <a:endParaRPr lang="en-US" dirty="0">
              <a:solidFill>
                <a:prstClr val="black"/>
              </a:solidFill>
              <a:latin typeface="Calibri"/>
            </a:endParaRPr>
          </a:p>
        </p:txBody>
      </p:sp>
      <p:pic>
        <p:nvPicPr>
          <p:cNvPr id="1026" name="Picture 2" descr="Τεχνητός δορυφόρος σε τροχιά γύρω από τη Γη. Εικόνα 1-10."/>
          <p:cNvPicPr>
            <a:picLocks noChangeAspect="1" noChangeArrowheads="1"/>
          </p:cNvPicPr>
          <p:nvPr/>
        </p:nvPicPr>
        <p:blipFill>
          <a:blip r:embed="rId2" cstate="print">
            <a:lum bright="-20000"/>
          </a:blip>
          <a:srcRect/>
          <a:stretch>
            <a:fillRect/>
          </a:stretch>
        </p:blipFill>
        <p:spPr bwMode="auto">
          <a:xfrm>
            <a:off x="3863752" y="2060849"/>
            <a:ext cx="3680470" cy="3553009"/>
          </a:xfrm>
          <a:prstGeom prst="rect">
            <a:avLst/>
          </a:prstGeom>
          <a:noFill/>
          <a:effectLst>
            <a:outerShdw blurRad="50800" dist="127000" dir="13500000" algn="br" rotWithShape="0">
              <a:prstClr val="black">
                <a:alpha val="40000"/>
              </a:prstClr>
            </a:outerShdw>
          </a:effectLst>
        </p:spPr>
      </p:pic>
      <p:sp>
        <p:nvSpPr>
          <p:cNvPr id="5" name="4 - Ορθογώνιο"/>
          <p:cNvSpPr/>
          <p:nvPr/>
        </p:nvSpPr>
        <p:spPr>
          <a:xfrm>
            <a:off x="1524000" y="5877273"/>
            <a:ext cx="7308304" cy="369332"/>
          </a:xfrm>
          <a:prstGeom prst="rect">
            <a:avLst/>
          </a:prstGeom>
        </p:spPr>
        <p:txBody>
          <a:bodyPr wrap="square">
            <a:spAutoFit/>
          </a:bodyPr>
          <a:lstStyle/>
          <a:p>
            <a:pPr algn="just"/>
            <a:r>
              <a:rPr lang="el-GR" dirty="0">
                <a:solidFill>
                  <a:prstClr val="black"/>
                </a:solidFill>
                <a:latin typeface="Calibri"/>
              </a:rPr>
              <a:t>Για ποιο λόγο η Τροχαία βάζει όριο ταχύτητας στις στροφές;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box(out)">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1.3.</a:t>
            </a:r>
            <a:r>
              <a:rPr lang="en-US" sz="2400" b="1" dirty="0">
                <a:solidFill>
                  <a:prstClr val="white"/>
                </a:solidFill>
                <a:latin typeface="Calibri"/>
              </a:rPr>
              <a:t> </a:t>
            </a:r>
            <a:r>
              <a:rPr lang="el-GR" sz="2400" b="1" dirty="0">
                <a:solidFill>
                  <a:prstClr val="white"/>
                </a:solidFill>
                <a:latin typeface="Calibri"/>
              </a:rPr>
              <a:t>Κεντρομόλος δύναμη</a:t>
            </a:r>
          </a:p>
        </p:txBody>
      </p:sp>
      <p:sp>
        <p:nvSpPr>
          <p:cNvPr id="3" name="2 - Ορθογώνιο"/>
          <p:cNvSpPr/>
          <p:nvPr/>
        </p:nvSpPr>
        <p:spPr>
          <a:xfrm>
            <a:off x="1524000" y="692697"/>
            <a:ext cx="9144000" cy="2031325"/>
          </a:xfrm>
          <a:prstGeom prst="rect">
            <a:avLst/>
          </a:prstGeom>
        </p:spPr>
        <p:txBody>
          <a:bodyPr wrap="square">
            <a:spAutoFit/>
          </a:bodyPr>
          <a:lstStyle/>
          <a:p>
            <a:pPr algn="just"/>
            <a:r>
              <a:rPr lang="el-GR" dirty="0">
                <a:solidFill>
                  <a:prstClr val="black"/>
                </a:solidFill>
                <a:latin typeface="Calibri"/>
              </a:rPr>
              <a:t>Οι </a:t>
            </a:r>
            <a:r>
              <a:rPr lang="el-GR" b="1" dirty="0">
                <a:solidFill>
                  <a:prstClr val="black"/>
                </a:solidFill>
                <a:latin typeface="Calibri"/>
              </a:rPr>
              <a:t>δύο πρώτοι νόμοι του Νεύτωνα </a:t>
            </a:r>
            <a:r>
              <a:rPr lang="el-GR" dirty="0">
                <a:solidFill>
                  <a:prstClr val="black"/>
                </a:solidFill>
                <a:latin typeface="Calibri"/>
              </a:rPr>
              <a:t>μας επιτρέπουν να </a:t>
            </a:r>
            <a:r>
              <a:rPr lang="el-GR" b="1" dirty="0">
                <a:solidFill>
                  <a:prstClr val="black"/>
                </a:solidFill>
                <a:latin typeface="Calibri"/>
              </a:rPr>
              <a:t>περιγράφουμε την κίνηση </a:t>
            </a:r>
            <a:r>
              <a:rPr lang="el-GR" dirty="0">
                <a:solidFill>
                  <a:prstClr val="black"/>
                </a:solidFill>
                <a:latin typeface="Calibri"/>
              </a:rPr>
              <a:t>που κάνει ένα σώμα όταν </a:t>
            </a:r>
            <a:r>
              <a:rPr lang="el-GR" b="1" dirty="0">
                <a:solidFill>
                  <a:prstClr val="black"/>
                </a:solidFill>
                <a:latin typeface="Calibri"/>
              </a:rPr>
              <a:t>γνωρίζουμε τη συνισταμένη των δυνάμεων που ενεργούν σ' αυτό, την αρχική θέση του καθώς και την αρχική του ταχύτητα. </a:t>
            </a:r>
            <a:endParaRPr lang="en-US" b="1" dirty="0">
              <a:solidFill>
                <a:prstClr val="black"/>
              </a:solidFill>
              <a:latin typeface="Calibri"/>
            </a:endParaRPr>
          </a:p>
          <a:p>
            <a:pPr algn="just"/>
            <a:endParaRPr lang="en-US" dirty="0">
              <a:solidFill>
                <a:prstClr val="black"/>
              </a:solidFill>
              <a:latin typeface="Calibri"/>
            </a:endParaRPr>
          </a:p>
          <a:p>
            <a:pPr algn="just"/>
            <a:r>
              <a:rPr lang="el-GR" dirty="0">
                <a:solidFill>
                  <a:prstClr val="black"/>
                </a:solidFill>
                <a:latin typeface="Calibri"/>
              </a:rPr>
              <a:t>Έτσι </a:t>
            </a:r>
            <a:r>
              <a:rPr lang="el-GR" b="1" dirty="0">
                <a:solidFill>
                  <a:prstClr val="black"/>
                </a:solidFill>
                <a:latin typeface="Calibri"/>
              </a:rPr>
              <a:t>αν σε ένα σώμα δεν ασκούνται δυνάμεις, ή αν ασκούνται και έχουν συνισταμένη μηδέν</a:t>
            </a:r>
            <a:r>
              <a:rPr lang="el-GR" dirty="0">
                <a:solidFill>
                  <a:prstClr val="black"/>
                </a:solidFill>
                <a:latin typeface="Calibri"/>
              </a:rPr>
              <a:t>, τότε σύμφωνα με τον πρώτο νόμο του Νεύτωνα αυτό </a:t>
            </a:r>
            <a:r>
              <a:rPr lang="el-GR" b="1" dirty="0">
                <a:solidFill>
                  <a:prstClr val="black"/>
                </a:solidFill>
                <a:latin typeface="Calibri"/>
              </a:rPr>
              <a:t>θα ηρεμεί ή θα κινείται με κίνηση ευθύγραμμη ομαλή.</a:t>
            </a:r>
          </a:p>
        </p:txBody>
      </p:sp>
      <p:sp>
        <p:nvSpPr>
          <p:cNvPr id="4" name="3 - Ορθογώνιο"/>
          <p:cNvSpPr/>
          <p:nvPr/>
        </p:nvSpPr>
        <p:spPr>
          <a:xfrm>
            <a:off x="1524000" y="2924944"/>
            <a:ext cx="9144000" cy="936104"/>
          </a:xfrm>
          <a:prstGeom prst="rect">
            <a:avLst/>
          </a:prstGeom>
        </p:spPr>
        <p:txBody>
          <a:bodyPr wrap="square">
            <a:spAutoFit/>
          </a:bodyPr>
          <a:lstStyle/>
          <a:p>
            <a:pPr algn="just"/>
            <a:r>
              <a:rPr lang="el-GR" dirty="0">
                <a:solidFill>
                  <a:prstClr val="black"/>
                </a:solidFill>
                <a:latin typeface="Calibri"/>
              </a:rPr>
              <a:t>Αν η </a:t>
            </a:r>
            <a:r>
              <a:rPr lang="el-GR" b="1" dirty="0">
                <a:solidFill>
                  <a:prstClr val="black"/>
                </a:solidFill>
                <a:latin typeface="Calibri"/>
              </a:rPr>
              <a:t>συνισταμένη των δυνάμεων </a:t>
            </a:r>
            <a:r>
              <a:rPr lang="el-GR" dirty="0">
                <a:solidFill>
                  <a:prstClr val="black"/>
                </a:solidFill>
                <a:latin typeface="Calibri"/>
              </a:rPr>
              <a:t>που ασκούνται σε ένα σώμα </a:t>
            </a:r>
            <a:r>
              <a:rPr lang="el-GR" b="1" dirty="0">
                <a:solidFill>
                  <a:prstClr val="black"/>
                </a:solidFill>
                <a:latin typeface="Calibri"/>
              </a:rPr>
              <a:t>δεν είναι μηδέν</a:t>
            </a:r>
            <a:r>
              <a:rPr lang="el-GR" dirty="0">
                <a:solidFill>
                  <a:prstClr val="black"/>
                </a:solidFill>
                <a:latin typeface="Calibri"/>
              </a:rPr>
              <a:t>, τότε σύμφωνα με το δεύτερο νόμο του Νεύτωνα </a:t>
            </a:r>
            <a:r>
              <a:rPr lang="el-GR" b="1" dirty="0">
                <a:solidFill>
                  <a:prstClr val="black"/>
                </a:solidFill>
                <a:latin typeface="Calibri"/>
              </a:rPr>
              <a:t>αυτό έχει επιτάχυνση α ομόρροπη της δύναμης</a:t>
            </a:r>
            <a:r>
              <a:rPr lang="el-GR" dirty="0">
                <a:solidFill>
                  <a:prstClr val="black"/>
                </a:solidFill>
                <a:latin typeface="Calibri"/>
              </a:rPr>
              <a:t>, που προσδιορίζεται από τη σχέση </a:t>
            </a:r>
            <a:r>
              <a:rPr lang="el-GR" b="1" dirty="0">
                <a:solidFill>
                  <a:prstClr val="black"/>
                </a:solidFill>
                <a:latin typeface="Calibri"/>
              </a:rPr>
              <a:t>F= </a:t>
            </a:r>
            <a:r>
              <a:rPr lang="el-GR" b="1" dirty="0" err="1">
                <a:solidFill>
                  <a:prstClr val="black"/>
                </a:solidFill>
                <a:latin typeface="Calibri"/>
              </a:rPr>
              <a:t>mα</a:t>
            </a:r>
            <a:r>
              <a:rPr lang="el-GR" dirty="0">
                <a:solidFill>
                  <a:prstClr val="black"/>
                </a:solidFill>
                <a:latin typeface="Calibri"/>
              </a:rPr>
              <a:t>, όπου m είναι η μάζα του σώματος.</a:t>
            </a:r>
          </a:p>
        </p:txBody>
      </p:sp>
      <p:pic>
        <p:nvPicPr>
          <p:cNvPr id="34818" name="Picture 2" descr="Εικόνα 1-11."/>
          <p:cNvPicPr>
            <a:picLocks noChangeAspect="1" noChangeArrowheads="1"/>
          </p:cNvPicPr>
          <p:nvPr/>
        </p:nvPicPr>
        <p:blipFill>
          <a:blip r:embed="rId2" cstate="print">
            <a:clrChange>
              <a:clrFrom>
                <a:srgbClr val="F5F3CA"/>
              </a:clrFrom>
              <a:clrTo>
                <a:srgbClr val="F5F3CA">
                  <a:alpha val="0"/>
                </a:srgbClr>
              </a:clrTo>
            </a:clrChange>
            <a:lum bright="-30000"/>
          </a:blip>
          <a:srcRect/>
          <a:stretch>
            <a:fillRect/>
          </a:stretch>
        </p:blipFill>
        <p:spPr bwMode="auto">
          <a:xfrm>
            <a:off x="1919536" y="4077072"/>
            <a:ext cx="2520278" cy="2520280"/>
          </a:xfrm>
          <a:prstGeom prst="rect">
            <a:avLst/>
          </a:prstGeom>
          <a:noFill/>
          <a:effectLst>
            <a:outerShdw blurRad="50800" dist="127000" dir="13500000" algn="br" rotWithShape="0">
              <a:prstClr val="black">
                <a:alpha val="40000"/>
              </a:prstClr>
            </a:outerShdw>
          </a:effectLst>
        </p:spPr>
      </p:pic>
      <p:sp>
        <p:nvSpPr>
          <p:cNvPr id="6" name="5 - Ορθογώνιο"/>
          <p:cNvSpPr/>
          <p:nvPr/>
        </p:nvSpPr>
        <p:spPr>
          <a:xfrm>
            <a:off x="4511824" y="4149080"/>
            <a:ext cx="5976664" cy="2308324"/>
          </a:xfrm>
          <a:prstGeom prst="rect">
            <a:avLst/>
          </a:prstGeom>
        </p:spPr>
        <p:txBody>
          <a:bodyPr wrap="square">
            <a:spAutoFit/>
          </a:bodyPr>
          <a:lstStyle/>
          <a:p>
            <a:pPr algn="just"/>
            <a:r>
              <a:rPr lang="el-GR" dirty="0">
                <a:solidFill>
                  <a:prstClr val="black"/>
                </a:solidFill>
                <a:latin typeface="Calibri"/>
              </a:rPr>
              <a:t>Ας θεωρήσουμε την περίπτωση που ένα σώμα εκτελεί κυκλική κίνηση με ταχύτητα σταθερής τιμής. </a:t>
            </a:r>
            <a:endParaRPr lang="en-US" dirty="0">
              <a:solidFill>
                <a:prstClr val="black"/>
              </a:solidFill>
              <a:latin typeface="Calibri"/>
            </a:endParaRPr>
          </a:p>
          <a:p>
            <a:pPr algn="just"/>
            <a:endParaRPr lang="en-US" dirty="0">
              <a:solidFill>
                <a:prstClr val="black"/>
              </a:solidFill>
              <a:latin typeface="Calibri"/>
            </a:endParaRPr>
          </a:p>
          <a:p>
            <a:pPr algn="just"/>
            <a:r>
              <a:rPr lang="el-GR" dirty="0">
                <a:solidFill>
                  <a:prstClr val="black"/>
                </a:solidFill>
                <a:latin typeface="Calibri"/>
              </a:rPr>
              <a:t>Επειδή </a:t>
            </a:r>
            <a:r>
              <a:rPr lang="el-GR" b="1" dirty="0">
                <a:solidFill>
                  <a:prstClr val="black"/>
                </a:solidFill>
                <a:latin typeface="Calibri"/>
              </a:rPr>
              <a:t>η κατεύθυνση της ταχύτητας συνεχώς μεταβάλλεται</a:t>
            </a:r>
            <a:r>
              <a:rPr lang="el-GR" dirty="0">
                <a:solidFill>
                  <a:prstClr val="black"/>
                </a:solidFill>
                <a:latin typeface="Calibri"/>
              </a:rPr>
              <a:t>, </a:t>
            </a:r>
            <a:r>
              <a:rPr lang="el-GR" b="1" dirty="0">
                <a:solidFill>
                  <a:prstClr val="black"/>
                </a:solidFill>
                <a:latin typeface="Calibri"/>
              </a:rPr>
              <a:t>άρα υπάρχει επιτάχυνση </a:t>
            </a:r>
            <a:r>
              <a:rPr lang="el-GR" dirty="0">
                <a:solidFill>
                  <a:prstClr val="black"/>
                </a:solidFill>
                <a:latin typeface="Calibri"/>
              </a:rPr>
              <a:t>(κεντρομόλος) και σύμφωνα με το δεύτερο νόμο του Νεύτωνα </a:t>
            </a:r>
            <a:r>
              <a:rPr lang="el-GR" b="1" dirty="0">
                <a:solidFill>
                  <a:prstClr val="black"/>
                </a:solidFill>
                <a:latin typeface="Calibri"/>
              </a:rPr>
              <a:t>στο σώμα ασκείται δύναμη.</a:t>
            </a:r>
            <a:r>
              <a:rPr lang="el-GR" dirty="0">
                <a:solidFill>
                  <a:prstClr val="black"/>
                </a:solidFill>
                <a:latin typeface="Calibri"/>
              </a:rPr>
              <a:t> Η δύναμη αυτή έχει κατεύθυνση προς το κέντρο της κυκλικής τροχιάς και γι' αυτό λέγεται </a:t>
            </a:r>
            <a:r>
              <a:rPr lang="el-GR" b="1" dirty="0">
                <a:solidFill>
                  <a:prstClr val="black"/>
                </a:solidFill>
                <a:latin typeface="Calibri"/>
              </a:rPr>
              <a:t>κεντρομόλος δύναμη</a:t>
            </a:r>
            <a:r>
              <a:rPr lang="el-GR" dirty="0">
                <a:solidFill>
                  <a:prstClr val="black"/>
                </a:solidFill>
                <a:latin typeface="Calibri"/>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nodeType="clickEffect">
                                  <p:stCondLst>
                                    <p:cond delay="0"/>
                                  </p:stCondLst>
                                  <p:childTnLst>
                                    <p:set>
                                      <p:cBhvr>
                                        <p:cTn id="26" dur="1" fill="hold">
                                          <p:stCondLst>
                                            <p:cond delay="0"/>
                                          </p:stCondLst>
                                        </p:cTn>
                                        <p:tgtEl>
                                          <p:spTgt spid="34818"/>
                                        </p:tgtEl>
                                        <p:attrNameLst>
                                          <p:attrName>style.visibility</p:attrName>
                                        </p:attrNameLst>
                                      </p:cBhvr>
                                      <p:to>
                                        <p:strVal val="visible"/>
                                      </p:to>
                                    </p:set>
                                    <p:animEffect transition="in" filter="circle(out)">
                                      <p:cBhvr>
                                        <p:cTn id="27" dur="2000"/>
                                        <p:tgtEl>
                                          <p:spTgt spid="348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wipe(up)">
                                      <p:cBhvr>
                                        <p:cTn id="3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1.3.</a:t>
            </a:r>
            <a:r>
              <a:rPr lang="en-US" sz="2400" b="1" dirty="0">
                <a:solidFill>
                  <a:prstClr val="white"/>
                </a:solidFill>
                <a:latin typeface="Calibri"/>
              </a:rPr>
              <a:t> </a:t>
            </a:r>
            <a:r>
              <a:rPr lang="el-GR" sz="2400" b="1" dirty="0">
                <a:solidFill>
                  <a:prstClr val="white"/>
                </a:solidFill>
                <a:latin typeface="Calibri"/>
              </a:rPr>
              <a:t>Κεντρομόλος δύναμη</a:t>
            </a:r>
          </a:p>
        </p:txBody>
      </p:sp>
      <p:pic>
        <p:nvPicPr>
          <p:cNvPr id="35842" name="Picture 2" descr="Δυνάμεις που δρούν ως κεντρομόλες: α) η τριβή, β) η βαρυτική έλξη F. Εικόνα 1-1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47529" y="980728"/>
            <a:ext cx="3182495" cy="3960440"/>
          </a:xfrm>
          <a:prstGeom prst="rect">
            <a:avLst/>
          </a:prstGeom>
          <a:noFill/>
          <a:effectLst>
            <a:outerShdw blurRad="50800" dist="127000" dir="13500000" algn="br" rotWithShape="0">
              <a:prstClr val="black">
                <a:alpha val="40000"/>
              </a:prstClr>
            </a:outerShdw>
          </a:effectLst>
        </p:spPr>
      </p:pic>
      <p:sp>
        <p:nvSpPr>
          <p:cNvPr id="4" name="3 - Ορθογώνιο"/>
          <p:cNvSpPr/>
          <p:nvPr/>
        </p:nvSpPr>
        <p:spPr>
          <a:xfrm>
            <a:off x="5231904" y="980729"/>
            <a:ext cx="5040560" cy="2308324"/>
          </a:xfrm>
          <a:prstGeom prst="rect">
            <a:avLst/>
          </a:prstGeom>
        </p:spPr>
        <p:txBody>
          <a:bodyPr wrap="square">
            <a:spAutoFit/>
          </a:bodyPr>
          <a:lstStyle/>
          <a:p>
            <a:pPr algn="just"/>
            <a:r>
              <a:rPr lang="el-GR" dirty="0">
                <a:solidFill>
                  <a:prstClr val="black"/>
                </a:solidFill>
                <a:latin typeface="Calibri"/>
              </a:rPr>
              <a:t>Η </a:t>
            </a:r>
            <a:r>
              <a:rPr lang="el-GR" b="1" dirty="0">
                <a:solidFill>
                  <a:prstClr val="black"/>
                </a:solidFill>
                <a:latin typeface="Calibri"/>
              </a:rPr>
              <a:t>κεντρομόλος δύναμη </a:t>
            </a:r>
            <a:r>
              <a:rPr lang="el-GR" dirty="0">
                <a:solidFill>
                  <a:prstClr val="black"/>
                </a:solidFill>
                <a:latin typeface="Calibri"/>
              </a:rPr>
              <a:t>είναι γενικά η </a:t>
            </a:r>
            <a:r>
              <a:rPr lang="el-GR" b="1" dirty="0">
                <a:solidFill>
                  <a:prstClr val="black"/>
                </a:solidFill>
                <a:latin typeface="Calibri"/>
              </a:rPr>
              <a:t>συνισταμένη των δυνάμεων</a:t>
            </a:r>
            <a:r>
              <a:rPr lang="el-GR" dirty="0">
                <a:solidFill>
                  <a:prstClr val="black"/>
                </a:solidFill>
                <a:latin typeface="Calibri"/>
              </a:rPr>
              <a:t> που ασκούνται στο σώμα </a:t>
            </a:r>
            <a:r>
              <a:rPr lang="el-GR" b="1" dirty="0">
                <a:solidFill>
                  <a:prstClr val="black"/>
                </a:solidFill>
                <a:latin typeface="Calibri"/>
              </a:rPr>
              <a:t>κατά τη διεύθυνση της ακτίνας της κυκλικής τροχιάς με φορά προς το κέντρο του κύκλου.</a:t>
            </a:r>
            <a:r>
              <a:rPr lang="el-GR" dirty="0">
                <a:solidFill>
                  <a:prstClr val="black"/>
                </a:solidFill>
                <a:latin typeface="Calibri"/>
              </a:rPr>
              <a:t> Δεν πρόκειται για μία ακόμα δύναμη πάνω στο σώμα. Λέμε συνήθως ότι η συνισταμένη των δυνάμεων (κατά τη διεύθυνση της ακτίνας) παίζει ρόλο κεντρομόλου δύναμης.</a:t>
            </a:r>
          </a:p>
        </p:txBody>
      </p:sp>
      <p:sp>
        <p:nvSpPr>
          <p:cNvPr id="5" name="4 - Ορθογώνιο"/>
          <p:cNvSpPr/>
          <p:nvPr/>
        </p:nvSpPr>
        <p:spPr>
          <a:xfrm>
            <a:off x="5303912" y="3356993"/>
            <a:ext cx="4968552" cy="3139321"/>
          </a:xfrm>
          <a:prstGeom prst="rect">
            <a:avLst/>
          </a:prstGeom>
        </p:spPr>
        <p:txBody>
          <a:bodyPr wrap="square">
            <a:spAutoFit/>
          </a:bodyPr>
          <a:lstStyle/>
          <a:p>
            <a:pPr algn="just"/>
            <a:r>
              <a:rPr lang="el-GR" dirty="0">
                <a:solidFill>
                  <a:prstClr val="black"/>
                </a:solidFill>
                <a:latin typeface="Calibri"/>
              </a:rPr>
              <a:t>‘Όταν ένα αυτοκίνητο εκτελεί ομαλή κυκλική κίνηση σε ένα επίπεδο δρόμο, η κεντρομόλος δύναμη είναι η δύναμη τριβής. </a:t>
            </a:r>
          </a:p>
          <a:p>
            <a:pPr algn="just"/>
            <a:r>
              <a:rPr lang="el-GR" dirty="0">
                <a:solidFill>
                  <a:prstClr val="black"/>
                </a:solidFill>
                <a:latin typeface="Calibri"/>
              </a:rPr>
              <a:t>Η Σελήνη περιφέρεται γύρω από τη Γη λόγω της ελκτικής δύναμης που δέχεται από αυτή. Η δύναμη αυτή παίζει τότε το ρόλο της κεντρομόλου δύναμης. </a:t>
            </a:r>
          </a:p>
          <a:p>
            <a:pPr algn="just"/>
            <a:r>
              <a:rPr lang="el-GR" dirty="0">
                <a:solidFill>
                  <a:prstClr val="black"/>
                </a:solidFill>
                <a:latin typeface="Calibri"/>
              </a:rPr>
              <a:t>Τα ηλεκτρόνια περιφέρονται γύρω από τον πυρήνα του ατόμου λόγω της ηλεκτρικής δύναμης </a:t>
            </a:r>
            <a:r>
              <a:rPr lang="el-GR" dirty="0" err="1">
                <a:solidFill>
                  <a:prstClr val="black"/>
                </a:solidFill>
                <a:latin typeface="Calibri"/>
              </a:rPr>
              <a:t>Coulomb</a:t>
            </a:r>
            <a:r>
              <a:rPr lang="el-GR" dirty="0">
                <a:solidFill>
                  <a:prstClr val="black"/>
                </a:solidFill>
                <a:latin typeface="Calibri"/>
              </a:rPr>
              <a:t>, που παίζει το ρόλο της κεντρομόλου δύναμης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35842"/>
                                        </p:tgtEl>
                                        <p:attrNameLst>
                                          <p:attrName>style.visibility</p:attrName>
                                        </p:attrNameLst>
                                      </p:cBhvr>
                                      <p:to>
                                        <p:strVal val="visible"/>
                                      </p:to>
                                    </p:set>
                                    <p:animEffect transition="in" filter="box(out)">
                                      <p:cBhvr>
                                        <p:cTn id="12" dur="500"/>
                                        <p:tgtEl>
                                          <p:spTgt spid="358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wipe(left)">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wipe(left)">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1.3.</a:t>
            </a:r>
            <a:r>
              <a:rPr lang="en-US" sz="2400" b="1" dirty="0">
                <a:solidFill>
                  <a:prstClr val="white"/>
                </a:solidFill>
                <a:latin typeface="Calibri"/>
              </a:rPr>
              <a:t> </a:t>
            </a:r>
            <a:r>
              <a:rPr lang="el-GR" sz="2400" b="1" dirty="0">
                <a:solidFill>
                  <a:prstClr val="white"/>
                </a:solidFill>
                <a:latin typeface="Calibri"/>
              </a:rPr>
              <a:t>Κεντρομόλος δύναμη</a:t>
            </a:r>
          </a:p>
        </p:txBody>
      </p:sp>
      <p:sp>
        <p:nvSpPr>
          <p:cNvPr id="3" name="2 - Ορθογώνιο"/>
          <p:cNvSpPr/>
          <p:nvPr/>
        </p:nvSpPr>
        <p:spPr>
          <a:xfrm>
            <a:off x="5375920" y="836713"/>
            <a:ext cx="5040560" cy="4247317"/>
          </a:xfrm>
          <a:prstGeom prst="rect">
            <a:avLst/>
          </a:prstGeom>
        </p:spPr>
        <p:txBody>
          <a:bodyPr wrap="square">
            <a:spAutoFit/>
          </a:bodyPr>
          <a:lstStyle/>
          <a:p>
            <a:pPr algn="just"/>
            <a:r>
              <a:rPr lang="el-GR" b="1" dirty="0">
                <a:solidFill>
                  <a:prstClr val="black"/>
                </a:solidFill>
                <a:latin typeface="Calibri"/>
              </a:rPr>
              <a:t>Γενικά κάθε δύναμη που αναγκάζει ένα σώμα να εκτελεί ομαλή κυκλική κίνηση λέγεται κεντρομόλος δύναμη.</a:t>
            </a:r>
          </a:p>
          <a:p>
            <a:pPr algn="just"/>
            <a:endParaRPr lang="el-GR" b="1" dirty="0">
              <a:solidFill>
                <a:prstClr val="black"/>
              </a:solidFill>
              <a:latin typeface="Calibri"/>
            </a:endParaRPr>
          </a:p>
          <a:p>
            <a:pPr algn="just"/>
            <a:r>
              <a:rPr lang="el-GR" dirty="0">
                <a:solidFill>
                  <a:prstClr val="black"/>
                </a:solidFill>
                <a:latin typeface="Calibri"/>
              </a:rPr>
              <a:t>Η κεντρομόλος επιτάχυνση έχει την ίδια κατεύθυνση με την κεντρομόλο δύναμη. </a:t>
            </a:r>
            <a:endParaRPr lang="en-US" dirty="0">
              <a:solidFill>
                <a:prstClr val="black"/>
              </a:solidFill>
              <a:latin typeface="Calibri"/>
            </a:endParaRPr>
          </a:p>
          <a:p>
            <a:pPr algn="just"/>
            <a:r>
              <a:rPr lang="el-GR" dirty="0">
                <a:solidFill>
                  <a:prstClr val="black"/>
                </a:solidFill>
                <a:latin typeface="Calibri"/>
              </a:rPr>
              <a:t>Όπως είδαμε, η τιμή της κεντρομόλου επιτάχυνσης δίνεται από τη σχέση:</a:t>
            </a:r>
          </a:p>
          <a:p>
            <a:pPr algn="ctr"/>
            <a:r>
              <a:rPr lang="el-GR" b="1" dirty="0" err="1">
                <a:solidFill>
                  <a:prstClr val="black"/>
                </a:solidFill>
                <a:latin typeface="Calibri"/>
              </a:rPr>
              <a:t>α</a:t>
            </a:r>
            <a:r>
              <a:rPr lang="el-GR" b="1" baseline="-25000" dirty="0" err="1">
                <a:solidFill>
                  <a:prstClr val="black"/>
                </a:solidFill>
                <a:latin typeface="Calibri"/>
              </a:rPr>
              <a:t>κ</a:t>
            </a:r>
            <a:r>
              <a:rPr lang="el-GR" b="1" dirty="0">
                <a:solidFill>
                  <a:prstClr val="black"/>
                </a:solidFill>
                <a:latin typeface="Calibri"/>
              </a:rPr>
              <a:t> = υ</a:t>
            </a:r>
            <a:r>
              <a:rPr lang="el-GR" b="1" baseline="30000" dirty="0">
                <a:solidFill>
                  <a:prstClr val="black"/>
                </a:solidFill>
                <a:latin typeface="Calibri"/>
              </a:rPr>
              <a:t>2</a:t>
            </a:r>
            <a:r>
              <a:rPr lang="el-GR" b="1" dirty="0">
                <a:solidFill>
                  <a:prstClr val="black"/>
                </a:solidFill>
                <a:latin typeface="Calibri"/>
              </a:rPr>
              <a:t>/</a:t>
            </a:r>
            <a:r>
              <a:rPr lang="en-US" b="1" dirty="0">
                <a:solidFill>
                  <a:prstClr val="black"/>
                </a:solidFill>
                <a:latin typeface="Calibri"/>
              </a:rPr>
              <a:t>R</a:t>
            </a:r>
            <a:endParaRPr lang="el-GR" b="1" dirty="0">
              <a:solidFill>
                <a:prstClr val="black"/>
              </a:solidFill>
              <a:latin typeface="Calibri"/>
            </a:endParaRPr>
          </a:p>
          <a:p>
            <a:pPr algn="just"/>
            <a:r>
              <a:rPr lang="el-GR" dirty="0">
                <a:solidFill>
                  <a:prstClr val="black"/>
                </a:solidFill>
                <a:latin typeface="Calibri"/>
              </a:rPr>
              <a:t>όπου υ είναι το μέτρο της ταχύτητας και R η ακτίνα της κυκλικής τροχιάς. </a:t>
            </a:r>
            <a:endParaRPr lang="en-US" dirty="0">
              <a:solidFill>
                <a:prstClr val="black"/>
              </a:solidFill>
              <a:latin typeface="Calibri"/>
            </a:endParaRPr>
          </a:p>
          <a:p>
            <a:pPr algn="just"/>
            <a:endParaRPr lang="en-US" dirty="0">
              <a:solidFill>
                <a:prstClr val="black"/>
              </a:solidFill>
              <a:latin typeface="Calibri"/>
            </a:endParaRPr>
          </a:p>
          <a:p>
            <a:pPr algn="just"/>
            <a:r>
              <a:rPr lang="el-GR" dirty="0">
                <a:solidFill>
                  <a:prstClr val="black"/>
                </a:solidFill>
                <a:latin typeface="Calibri"/>
              </a:rPr>
              <a:t>Έτσι η τιμή της κεντρομόλου δύναμης δίνεται από τη σχέση:</a:t>
            </a:r>
          </a:p>
          <a:p>
            <a:pPr algn="ctr"/>
            <a:r>
              <a:rPr lang="el-GR" b="1" dirty="0">
                <a:solidFill>
                  <a:prstClr val="black"/>
                </a:solidFill>
                <a:latin typeface="Calibri"/>
              </a:rPr>
              <a:t>F = m·υ</a:t>
            </a:r>
            <a:r>
              <a:rPr lang="el-GR" b="1" baseline="30000" dirty="0">
                <a:solidFill>
                  <a:prstClr val="black"/>
                </a:solidFill>
                <a:latin typeface="Calibri"/>
              </a:rPr>
              <a:t>2</a:t>
            </a:r>
            <a:r>
              <a:rPr lang="en-US" b="1" dirty="0">
                <a:solidFill>
                  <a:prstClr val="black"/>
                </a:solidFill>
                <a:latin typeface="Calibri"/>
              </a:rPr>
              <a:t>/R</a:t>
            </a:r>
            <a:endParaRPr lang="el-GR" b="1" dirty="0">
              <a:solidFill>
                <a:prstClr val="black"/>
              </a:solidFill>
              <a:latin typeface="Calibri"/>
            </a:endParaRPr>
          </a:p>
        </p:txBody>
      </p:sp>
      <p:pic>
        <p:nvPicPr>
          <p:cNvPr id="4" name="Picture 2" descr="Δυνάμεις που δρούν ως κεντρομόλες: α) η τριβή, β) η βαρυτική έλξη F. Εικόνα 1-1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47529" y="980728"/>
            <a:ext cx="3182495" cy="3960440"/>
          </a:xfrm>
          <a:prstGeom prst="rect">
            <a:avLst/>
          </a:prstGeom>
          <a:noFill/>
          <a:effectLst>
            <a:outerShdw blurRad="50800" dist="127000" dir="13500000" algn="b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ipe(up)">
                                      <p:cBhvr>
                                        <p:cTn id="26" dur="500"/>
                                        <p:tgtEl>
                                          <p:spTgt spid="3">
                                            <p:txEl>
                                              <p:pRg st="7" end="7"/>
                                            </p:txEl>
                                          </p:spTgt>
                                        </p:tgtEl>
                                      </p:cBhvr>
                                    </p:animEffect>
                                  </p:childTnLst>
                                </p:cTn>
                              </p:par>
                              <p:par>
                                <p:cTn id="27" presetID="22" presetClass="entr" presetSubtype="1"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wipe(up)">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3" name="2 - Ορθογώνιο"/>
          <p:cNvSpPr/>
          <p:nvPr/>
        </p:nvSpPr>
        <p:spPr>
          <a:xfrm>
            <a:off x="1524000" y="764704"/>
            <a:ext cx="5652120" cy="2862322"/>
          </a:xfrm>
          <a:prstGeom prst="rect">
            <a:avLst/>
          </a:prstGeom>
        </p:spPr>
        <p:txBody>
          <a:bodyPr wrap="square">
            <a:spAutoFit/>
          </a:bodyPr>
          <a:lstStyle/>
          <a:p>
            <a:pPr algn="just"/>
            <a:r>
              <a:rPr lang="el-GR" dirty="0">
                <a:solidFill>
                  <a:prstClr val="black"/>
                </a:solidFill>
                <a:latin typeface="Calibri"/>
              </a:rPr>
              <a:t>Ομαλή χαρακτηρίζεται η κυκλική κίνηση ενός κινητού, όταν η τιμή της ταχύτητάς του παραμένει σταθερή.</a:t>
            </a:r>
            <a:endParaRPr lang="en-US" dirty="0">
              <a:solidFill>
                <a:prstClr val="black"/>
              </a:solidFill>
              <a:latin typeface="Calibri"/>
            </a:endParaRPr>
          </a:p>
          <a:p>
            <a:pPr algn="just"/>
            <a:endParaRPr lang="el-GR" dirty="0">
              <a:solidFill>
                <a:prstClr val="black"/>
              </a:solidFill>
              <a:latin typeface="Calibri"/>
            </a:endParaRPr>
          </a:p>
          <a:p>
            <a:pPr algn="just"/>
            <a:r>
              <a:rPr lang="el-GR" dirty="0">
                <a:solidFill>
                  <a:prstClr val="black"/>
                </a:solidFill>
                <a:latin typeface="Calibri"/>
              </a:rPr>
              <a:t>Ο χρόνος που χρειάζεται το κινητό για να κάνει μία περιφορά, λέγεται </a:t>
            </a:r>
            <a:r>
              <a:rPr lang="el-GR" b="1" dirty="0">
                <a:solidFill>
                  <a:prstClr val="black"/>
                </a:solidFill>
                <a:latin typeface="Calibri"/>
              </a:rPr>
              <a:t>περίοδος</a:t>
            </a:r>
            <a:r>
              <a:rPr lang="el-GR" dirty="0">
                <a:solidFill>
                  <a:prstClr val="black"/>
                </a:solidFill>
                <a:latin typeface="Calibri"/>
              </a:rPr>
              <a:t> της κυκλικής κίνησης και συμβολίζεται με Τ.</a:t>
            </a:r>
            <a:endParaRPr lang="en-US" dirty="0">
              <a:solidFill>
                <a:prstClr val="black"/>
              </a:solidFill>
              <a:latin typeface="Calibri"/>
            </a:endParaRPr>
          </a:p>
          <a:p>
            <a:pPr algn="just"/>
            <a:endParaRPr lang="el-GR" dirty="0">
              <a:solidFill>
                <a:prstClr val="black"/>
              </a:solidFill>
              <a:latin typeface="Calibri"/>
            </a:endParaRPr>
          </a:p>
          <a:p>
            <a:pPr algn="just"/>
            <a:r>
              <a:rPr lang="el-GR" dirty="0">
                <a:solidFill>
                  <a:prstClr val="black"/>
                </a:solidFill>
                <a:latin typeface="Calibri"/>
              </a:rPr>
              <a:t>Ο αριθμός των περιφορών που εκτελεί το κινητό στη μονάδα του χρόνου λέγεται </a:t>
            </a:r>
            <a:r>
              <a:rPr lang="el-GR" b="1" dirty="0">
                <a:solidFill>
                  <a:prstClr val="black"/>
                </a:solidFill>
                <a:latin typeface="Calibri"/>
              </a:rPr>
              <a:t>συχνότητα</a:t>
            </a:r>
            <a:r>
              <a:rPr lang="el-GR" dirty="0">
                <a:solidFill>
                  <a:prstClr val="black"/>
                </a:solidFill>
                <a:latin typeface="Calibri"/>
              </a:rPr>
              <a:t> της κυκλικής κίνησης και συμβολίζεται με f.</a:t>
            </a:r>
          </a:p>
        </p:txBody>
      </p:sp>
      <p:pic>
        <p:nvPicPr>
          <p:cNvPr id="4" name="Picture 4" descr="Το αυτοκίνητο κινείται στην κυκλική πλατεία με σταθερή ταχύτητα. Εικόνα 1-4."/>
          <p:cNvPicPr>
            <a:picLocks noChangeAspect="1" noChangeArrowheads="1"/>
          </p:cNvPicPr>
          <p:nvPr/>
        </p:nvPicPr>
        <p:blipFill>
          <a:blip r:embed="rId2" cstate="print">
            <a:lum bright="-20000"/>
          </a:blip>
          <a:srcRect/>
          <a:stretch>
            <a:fillRect/>
          </a:stretch>
        </p:blipFill>
        <p:spPr bwMode="auto">
          <a:xfrm>
            <a:off x="7536161" y="188640"/>
            <a:ext cx="2928323" cy="2448272"/>
          </a:xfrm>
          <a:prstGeom prst="rect">
            <a:avLst/>
          </a:prstGeom>
          <a:noFill/>
          <a:effectLst>
            <a:outerShdw blurRad="50800" dist="127000" dir="13500000" algn="br" rotWithShape="0">
              <a:prstClr val="black">
                <a:alpha val="40000"/>
              </a:prstClr>
            </a:outerShdw>
          </a:effectLst>
        </p:spPr>
      </p:pic>
      <p:grpSp>
        <p:nvGrpSpPr>
          <p:cNvPr id="7" name="6 - Ομάδα"/>
          <p:cNvGrpSpPr/>
          <p:nvPr/>
        </p:nvGrpSpPr>
        <p:grpSpPr>
          <a:xfrm>
            <a:off x="1991544" y="3789041"/>
            <a:ext cx="7920880" cy="1366639"/>
            <a:chOff x="467544" y="3789040"/>
            <a:chExt cx="7920880" cy="1366639"/>
          </a:xfrm>
        </p:grpSpPr>
        <p:sp>
          <p:nvSpPr>
            <p:cNvPr id="5" name="4 - Ορθογώνιο"/>
            <p:cNvSpPr/>
            <p:nvPr/>
          </p:nvSpPr>
          <p:spPr>
            <a:xfrm>
              <a:off x="467544" y="3789040"/>
              <a:ext cx="7920880" cy="646331"/>
            </a:xfrm>
            <a:prstGeom prst="rect">
              <a:avLst/>
            </a:prstGeom>
          </p:spPr>
          <p:txBody>
            <a:bodyPr wrap="square">
              <a:spAutoFit/>
            </a:bodyPr>
            <a:lstStyle/>
            <a:p>
              <a:pPr algn="ctr"/>
              <a:r>
                <a:rPr lang="el-GR" b="1" dirty="0">
                  <a:solidFill>
                    <a:prstClr val="black"/>
                  </a:solidFill>
                  <a:latin typeface="Calibri"/>
                </a:rPr>
                <a:t>Από τον ορισμό της συχνότητας προκύπτει ότι η περίοδος και η συχνότητα συνδέονται με τη σχέση:</a:t>
              </a:r>
            </a:p>
          </p:txBody>
        </p:sp>
        <p:pic>
          <p:nvPicPr>
            <p:cNvPr id="25602" name="Picture 2"/>
            <p:cNvPicPr>
              <a:picLocks noChangeAspect="1" noChangeArrowheads="1"/>
            </p:cNvPicPr>
            <p:nvPr/>
          </p:nvPicPr>
          <p:blipFill>
            <a:blip r:embed="rId3" cstate="print">
              <a:clrChange>
                <a:clrFrom>
                  <a:srgbClr val="FFFFFF"/>
                </a:clrFrom>
                <a:clrTo>
                  <a:srgbClr val="FFFFFF">
                    <a:alpha val="0"/>
                  </a:srgbClr>
                </a:clrTo>
              </a:clrChange>
              <a:lum bright="-20000"/>
            </a:blip>
            <a:srcRect/>
            <a:stretch>
              <a:fillRect/>
            </a:stretch>
          </p:blipFill>
          <p:spPr bwMode="auto">
            <a:xfrm>
              <a:off x="4067944" y="4365104"/>
              <a:ext cx="933450" cy="790575"/>
            </a:xfrm>
            <a:prstGeom prst="rect">
              <a:avLst/>
            </a:prstGeom>
            <a:noFill/>
            <a:ln w="9525">
              <a:noFill/>
              <a:miter lim="800000"/>
              <a:headEnd/>
              <a:tailEnd/>
            </a:ln>
          </p:spPr>
        </p:pic>
      </p:grpSp>
      <p:sp>
        <p:nvSpPr>
          <p:cNvPr id="8" name="7 - Ορθογώνιο"/>
          <p:cNvSpPr/>
          <p:nvPr/>
        </p:nvSpPr>
        <p:spPr>
          <a:xfrm>
            <a:off x="1703512" y="5085184"/>
            <a:ext cx="8712968" cy="923330"/>
          </a:xfrm>
          <a:prstGeom prst="rect">
            <a:avLst/>
          </a:prstGeom>
        </p:spPr>
        <p:txBody>
          <a:bodyPr wrap="square">
            <a:spAutoFit/>
          </a:bodyPr>
          <a:lstStyle/>
          <a:p>
            <a:pPr algn="just"/>
            <a:r>
              <a:rPr lang="el-GR" dirty="0">
                <a:solidFill>
                  <a:prstClr val="black"/>
                </a:solidFill>
                <a:latin typeface="Calibri"/>
              </a:rPr>
              <a:t>Μονάδα της συχνότητας είναι ο κύκλος ανά δευτερόλεπτο (c/s) που λέγεται </a:t>
            </a:r>
            <a:r>
              <a:rPr lang="el-GR" b="1" dirty="0">
                <a:solidFill>
                  <a:prstClr val="black"/>
                </a:solidFill>
                <a:latin typeface="Calibri"/>
              </a:rPr>
              <a:t>1Hz</a:t>
            </a:r>
            <a:r>
              <a:rPr lang="el-GR" dirty="0">
                <a:solidFill>
                  <a:prstClr val="black"/>
                </a:solidFill>
                <a:latin typeface="Calibri"/>
              </a:rPr>
              <a:t> (</a:t>
            </a:r>
            <a:r>
              <a:rPr lang="el-GR" dirty="0" err="1">
                <a:solidFill>
                  <a:prstClr val="black"/>
                </a:solidFill>
                <a:latin typeface="Calibri"/>
              </a:rPr>
              <a:t>Χερτζ</a:t>
            </a:r>
            <a:r>
              <a:rPr lang="el-GR" dirty="0">
                <a:solidFill>
                  <a:prstClr val="black"/>
                </a:solidFill>
                <a:latin typeface="Calibri"/>
              </a:rPr>
              <a:t>) προς τιμή του φυσικού </a:t>
            </a:r>
            <a:r>
              <a:rPr lang="el-GR" dirty="0" err="1">
                <a:solidFill>
                  <a:prstClr val="black"/>
                </a:solidFill>
                <a:latin typeface="Calibri"/>
              </a:rPr>
              <a:t>Hertz</a:t>
            </a:r>
            <a:r>
              <a:rPr lang="el-GR" dirty="0">
                <a:solidFill>
                  <a:prstClr val="black"/>
                </a:solidFill>
                <a:latin typeface="Calibri"/>
              </a:rPr>
              <a:t> που θεωρείται ένας από τους πρωτοπόρους στη μελέτη των ηλεκτρομαγνητικών κυμάτων.</a:t>
            </a:r>
          </a:p>
        </p:txBody>
      </p:sp>
      <p:sp>
        <p:nvSpPr>
          <p:cNvPr id="9" name="8 - Ορθογώνιο"/>
          <p:cNvSpPr/>
          <p:nvPr/>
        </p:nvSpPr>
        <p:spPr>
          <a:xfrm>
            <a:off x="1703512" y="6021288"/>
            <a:ext cx="7236296" cy="707886"/>
          </a:xfrm>
          <a:prstGeom prst="rect">
            <a:avLst/>
          </a:prstGeom>
        </p:spPr>
        <p:txBody>
          <a:bodyPr wrap="square">
            <a:spAutoFit/>
          </a:bodyPr>
          <a:lstStyle/>
          <a:p>
            <a:r>
              <a:rPr lang="el-GR" sz="2000" dirty="0">
                <a:solidFill>
                  <a:prstClr val="black"/>
                </a:solidFill>
                <a:latin typeface="Calibri"/>
              </a:rPr>
              <a:t>Πολλαπλάσια της μονάδας αυτής είναι:</a:t>
            </a:r>
          </a:p>
          <a:p>
            <a:r>
              <a:rPr lang="el-GR" sz="2000" dirty="0">
                <a:solidFill>
                  <a:prstClr val="black"/>
                </a:solidFill>
                <a:latin typeface="Calibri"/>
              </a:rPr>
              <a:t>1kHz = 10</a:t>
            </a:r>
            <a:r>
              <a:rPr lang="el-GR" sz="2000" baseline="30000" dirty="0">
                <a:solidFill>
                  <a:prstClr val="black"/>
                </a:solidFill>
                <a:latin typeface="Calibri"/>
              </a:rPr>
              <a:t>3</a:t>
            </a:r>
            <a:r>
              <a:rPr lang="el-GR" sz="2000" dirty="0">
                <a:solidFill>
                  <a:prstClr val="black"/>
                </a:solidFill>
                <a:latin typeface="Calibri"/>
              </a:rPr>
              <a:t>Hz, 1MHz = 10</a:t>
            </a:r>
            <a:r>
              <a:rPr lang="el-GR" sz="2000" baseline="30000" dirty="0">
                <a:solidFill>
                  <a:prstClr val="black"/>
                </a:solidFill>
                <a:latin typeface="Calibri"/>
              </a:rPr>
              <a:t>6</a:t>
            </a:r>
            <a:r>
              <a:rPr lang="el-GR" sz="2000" dirty="0">
                <a:solidFill>
                  <a:prstClr val="black"/>
                </a:solidFill>
                <a:latin typeface="Calibri"/>
              </a:rPr>
              <a:t>Ηz, 1GHz = 10</a:t>
            </a:r>
            <a:r>
              <a:rPr lang="el-GR" sz="2000" baseline="30000" dirty="0">
                <a:solidFill>
                  <a:prstClr val="black"/>
                </a:solidFill>
                <a:latin typeface="Calibri"/>
              </a:rPr>
              <a:t>9</a:t>
            </a:r>
            <a:r>
              <a:rPr lang="el-GR" sz="2000" dirty="0">
                <a:solidFill>
                  <a:prstClr val="black"/>
                </a:solidFill>
                <a:latin typeface="Calibri"/>
              </a:rPr>
              <a:t>Ηz.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ou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3" name="2 - Ορθογώνιο"/>
          <p:cNvSpPr/>
          <p:nvPr/>
        </p:nvSpPr>
        <p:spPr>
          <a:xfrm>
            <a:off x="1524000" y="620688"/>
            <a:ext cx="225799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l-GR" sz="2000" b="1" dirty="0">
                <a:solidFill>
                  <a:prstClr val="white"/>
                </a:solidFill>
                <a:latin typeface="Calibri"/>
              </a:rPr>
              <a:t>Γραμμική ταχύτητα</a:t>
            </a:r>
          </a:p>
        </p:txBody>
      </p:sp>
      <p:pic>
        <p:nvPicPr>
          <p:cNvPr id="26626" name="Picture 2" descr="Εικόνα 1-5."/>
          <p:cNvPicPr>
            <a:picLocks noChangeAspect="1" noChangeArrowheads="1"/>
          </p:cNvPicPr>
          <p:nvPr/>
        </p:nvPicPr>
        <p:blipFill>
          <a:blip r:embed="rId2" cstate="print">
            <a:clrChange>
              <a:clrFrom>
                <a:srgbClr val="FFFFFF"/>
              </a:clrFrom>
              <a:clrTo>
                <a:srgbClr val="FFFFFF">
                  <a:alpha val="0"/>
                </a:srgbClr>
              </a:clrTo>
            </a:clrChange>
            <a:lum bright="-30000"/>
          </a:blip>
          <a:srcRect/>
          <a:stretch>
            <a:fillRect/>
          </a:stretch>
        </p:blipFill>
        <p:spPr bwMode="auto">
          <a:xfrm>
            <a:off x="6888088" y="188640"/>
            <a:ext cx="3414602" cy="3312368"/>
          </a:xfrm>
          <a:prstGeom prst="rect">
            <a:avLst/>
          </a:prstGeom>
          <a:noFill/>
          <a:effectLst>
            <a:outerShdw blurRad="50800" dist="127000" dir="13500000" algn="br" rotWithShape="0">
              <a:prstClr val="black">
                <a:alpha val="40000"/>
              </a:prstClr>
            </a:outerShdw>
          </a:effectLst>
        </p:spPr>
      </p:pic>
      <p:sp>
        <p:nvSpPr>
          <p:cNvPr id="5" name="4 - Ορθογώνιο"/>
          <p:cNvSpPr/>
          <p:nvPr/>
        </p:nvSpPr>
        <p:spPr>
          <a:xfrm>
            <a:off x="1775520" y="1268761"/>
            <a:ext cx="4968552" cy="2554545"/>
          </a:xfrm>
          <a:prstGeom prst="rect">
            <a:avLst/>
          </a:prstGeom>
        </p:spPr>
        <p:txBody>
          <a:bodyPr wrap="square">
            <a:spAutoFit/>
          </a:bodyPr>
          <a:lstStyle/>
          <a:p>
            <a:pPr algn="just"/>
            <a:r>
              <a:rPr lang="el-GR" sz="2000" dirty="0">
                <a:solidFill>
                  <a:prstClr val="black"/>
                </a:solidFill>
                <a:latin typeface="Calibri"/>
              </a:rPr>
              <a:t>Σύμφωνα με τον ορισμό της ομαλής κυκλικής κίνησης </a:t>
            </a:r>
            <a:r>
              <a:rPr lang="el-GR" sz="2000" b="1" dirty="0">
                <a:solidFill>
                  <a:prstClr val="black"/>
                </a:solidFill>
                <a:latin typeface="Calibri"/>
              </a:rPr>
              <a:t>η τιμή της ταχύτητας του κινητού παραμένει σταθερή</a:t>
            </a:r>
            <a:r>
              <a:rPr lang="el-GR" sz="2000" dirty="0">
                <a:solidFill>
                  <a:prstClr val="black"/>
                </a:solidFill>
                <a:latin typeface="Calibri"/>
              </a:rPr>
              <a:t>, ενώ </a:t>
            </a:r>
            <a:r>
              <a:rPr lang="el-GR" sz="2000" b="1" u="sng" dirty="0">
                <a:solidFill>
                  <a:prstClr val="black"/>
                </a:solidFill>
                <a:latin typeface="Calibri"/>
              </a:rPr>
              <a:t>η κατεύθυνσή της μεταβάλλεται συνεχώς</a:t>
            </a:r>
            <a:r>
              <a:rPr lang="el-GR" sz="2000" dirty="0">
                <a:solidFill>
                  <a:prstClr val="black"/>
                </a:solidFill>
                <a:latin typeface="Calibri"/>
              </a:rPr>
              <a:t>, επειδή κάθε στιγμή είναι εφαπτόμενη στην τροχιά.</a:t>
            </a:r>
            <a:endParaRPr lang="en-US" sz="2000" dirty="0">
              <a:solidFill>
                <a:prstClr val="black"/>
              </a:solidFill>
              <a:latin typeface="Calibri"/>
            </a:endParaRPr>
          </a:p>
          <a:p>
            <a:pPr algn="just"/>
            <a:endParaRPr lang="en-US" sz="2000" dirty="0">
              <a:solidFill>
                <a:prstClr val="black"/>
              </a:solidFill>
              <a:latin typeface="Calibri"/>
            </a:endParaRPr>
          </a:p>
          <a:p>
            <a:pPr algn="just"/>
            <a:r>
              <a:rPr lang="el-GR" sz="2000" dirty="0">
                <a:solidFill>
                  <a:prstClr val="black"/>
                </a:solidFill>
                <a:latin typeface="Calibri"/>
              </a:rPr>
              <a:t>Άρα </a:t>
            </a:r>
            <a:r>
              <a:rPr lang="el-GR" sz="2000" b="1" dirty="0">
                <a:solidFill>
                  <a:prstClr val="black"/>
                </a:solidFill>
                <a:latin typeface="Calibri"/>
              </a:rPr>
              <a:t>τα διανυόμενα τόξα είναι ανάλογα των χρόνων</a:t>
            </a:r>
            <a:r>
              <a:rPr lang="el-GR" sz="2000" dirty="0">
                <a:solidFill>
                  <a:prstClr val="black"/>
                </a:solidFill>
                <a:latin typeface="Calibri"/>
              </a:rPr>
              <a:t> στους οποίους διανύονται. </a:t>
            </a:r>
          </a:p>
        </p:txBody>
      </p:sp>
      <p:pic>
        <p:nvPicPr>
          <p:cNvPr id="26627" name="Picture 3"/>
          <p:cNvPicPr>
            <a:picLocks noChangeAspect="1" noChangeArrowheads="1"/>
          </p:cNvPicPr>
          <p:nvPr/>
        </p:nvPicPr>
        <p:blipFill>
          <a:blip r:embed="rId3" cstate="print">
            <a:clrChange>
              <a:clrFrom>
                <a:srgbClr val="FFFFFF"/>
              </a:clrFrom>
              <a:clrTo>
                <a:srgbClr val="FFFFFF">
                  <a:alpha val="0"/>
                </a:srgbClr>
              </a:clrTo>
            </a:clrChange>
            <a:lum bright="-20000"/>
          </a:blip>
          <a:srcRect/>
          <a:stretch>
            <a:fillRect/>
          </a:stretch>
        </p:blipFill>
        <p:spPr bwMode="auto">
          <a:xfrm>
            <a:off x="3719736" y="3789041"/>
            <a:ext cx="1080121" cy="384700"/>
          </a:xfrm>
          <a:prstGeom prst="rect">
            <a:avLst/>
          </a:prstGeom>
          <a:noFill/>
          <a:ln w="9525">
            <a:noFill/>
            <a:miter lim="800000"/>
            <a:headEnd/>
            <a:tailEnd/>
          </a:ln>
        </p:spPr>
      </p:pic>
      <p:sp>
        <p:nvSpPr>
          <p:cNvPr id="7" name="6 - Ορθογώνιο"/>
          <p:cNvSpPr/>
          <p:nvPr/>
        </p:nvSpPr>
        <p:spPr>
          <a:xfrm>
            <a:off x="1703512" y="4221088"/>
            <a:ext cx="8496944" cy="369332"/>
          </a:xfrm>
          <a:prstGeom prst="rect">
            <a:avLst/>
          </a:prstGeom>
        </p:spPr>
        <p:txBody>
          <a:bodyPr wrap="square">
            <a:spAutoFit/>
          </a:bodyPr>
          <a:lstStyle/>
          <a:p>
            <a:r>
              <a:rPr lang="el-GR" dirty="0">
                <a:solidFill>
                  <a:prstClr val="black"/>
                </a:solidFill>
                <a:latin typeface="Calibri"/>
              </a:rPr>
              <a:t>Επομένως το μέτρο της ταχύτητάς του, που ονομάζεται </a:t>
            </a:r>
            <a:r>
              <a:rPr lang="el-GR" b="1" dirty="0">
                <a:solidFill>
                  <a:prstClr val="black"/>
                </a:solidFill>
                <a:latin typeface="Calibri"/>
              </a:rPr>
              <a:t>γραμμική ταχύτητα</a:t>
            </a:r>
            <a:r>
              <a:rPr lang="el-GR" dirty="0">
                <a:solidFill>
                  <a:prstClr val="black"/>
                </a:solidFill>
                <a:latin typeface="Calibri"/>
              </a:rPr>
              <a:t> θα είναι:</a:t>
            </a:r>
          </a:p>
        </p:txBody>
      </p:sp>
      <p:pic>
        <p:nvPicPr>
          <p:cNvPr id="26628" name="Picture 4"/>
          <p:cNvPicPr>
            <a:picLocks noChangeAspect="1" noChangeArrowheads="1"/>
          </p:cNvPicPr>
          <p:nvPr/>
        </p:nvPicPr>
        <p:blipFill>
          <a:blip r:embed="rId4" cstate="print">
            <a:clrChange>
              <a:clrFrom>
                <a:srgbClr val="FFFFFF"/>
              </a:clrFrom>
              <a:clrTo>
                <a:srgbClr val="FFFFFF">
                  <a:alpha val="0"/>
                </a:srgbClr>
              </a:clrTo>
            </a:clrChange>
            <a:lum bright="-30000"/>
          </a:blip>
          <a:srcRect/>
          <a:stretch>
            <a:fillRect/>
          </a:stretch>
        </p:blipFill>
        <p:spPr bwMode="auto">
          <a:xfrm>
            <a:off x="2351585" y="4725144"/>
            <a:ext cx="771525" cy="666750"/>
          </a:xfrm>
          <a:prstGeom prst="rect">
            <a:avLst/>
          </a:prstGeom>
          <a:noFill/>
          <a:ln w="9525">
            <a:noFill/>
            <a:miter lim="800000"/>
            <a:headEnd/>
            <a:tailEnd/>
          </a:ln>
        </p:spPr>
      </p:pic>
      <p:pic>
        <p:nvPicPr>
          <p:cNvPr id="26629" name="Picture 5"/>
          <p:cNvPicPr>
            <a:picLocks noChangeAspect="1" noChangeArrowheads="1"/>
          </p:cNvPicPr>
          <p:nvPr/>
        </p:nvPicPr>
        <p:blipFill>
          <a:blip r:embed="rId5" cstate="print">
            <a:clrChange>
              <a:clrFrom>
                <a:srgbClr val="FFFFFF"/>
              </a:clrFrom>
              <a:clrTo>
                <a:srgbClr val="FFFFFF">
                  <a:alpha val="0"/>
                </a:srgbClr>
              </a:clrTo>
            </a:clrChange>
            <a:lum bright="-30000"/>
          </a:blip>
          <a:srcRect/>
          <a:stretch>
            <a:fillRect/>
          </a:stretch>
        </p:blipFill>
        <p:spPr bwMode="auto">
          <a:xfrm>
            <a:off x="2495600" y="5517232"/>
            <a:ext cx="533400" cy="228600"/>
          </a:xfrm>
          <a:prstGeom prst="rect">
            <a:avLst/>
          </a:prstGeom>
          <a:noFill/>
          <a:ln w="9525">
            <a:noFill/>
            <a:miter lim="800000"/>
            <a:headEnd/>
            <a:tailEnd/>
          </a:ln>
        </p:spPr>
      </p:pic>
      <p:pic>
        <p:nvPicPr>
          <p:cNvPr id="26630" name="Picture 6"/>
          <p:cNvPicPr>
            <a:picLocks noChangeAspect="1" noChangeArrowheads="1"/>
          </p:cNvPicPr>
          <p:nvPr/>
        </p:nvPicPr>
        <p:blipFill>
          <a:blip r:embed="rId6" cstate="print">
            <a:clrChange>
              <a:clrFrom>
                <a:srgbClr val="FFFFFF"/>
              </a:clrFrom>
              <a:clrTo>
                <a:srgbClr val="FFFFFF">
                  <a:alpha val="0"/>
                </a:srgbClr>
              </a:clrTo>
            </a:clrChange>
            <a:lum bright="-30000"/>
          </a:blip>
          <a:srcRect/>
          <a:stretch>
            <a:fillRect/>
          </a:stretch>
        </p:blipFill>
        <p:spPr bwMode="auto">
          <a:xfrm>
            <a:off x="2279577" y="6021289"/>
            <a:ext cx="866775" cy="257175"/>
          </a:xfrm>
          <a:prstGeom prst="rect">
            <a:avLst/>
          </a:prstGeom>
          <a:noFill/>
          <a:ln w="9525">
            <a:noFill/>
            <a:miter lim="800000"/>
            <a:headEnd/>
            <a:tailEnd/>
          </a:ln>
        </p:spPr>
      </p:pic>
      <p:sp>
        <p:nvSpPr>
          <p:cNvPr id="11" name="10 - Δεξιό άγκιστρο"/>
          <p:cNvSpPr/>
          <p:nvPr/>
        </p:nvSpPr>
        <p:spPr>
          <a:xfrm>
            <a:off x="3359696" y="4725144"/>
            <a:ext cx="360040" cy="16561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pic>
        <p:nvPicPr>
          <p:cNvPr id="26631" name="Picture 7"/>
          <p:cNvPicPr>
            <a:picLocks noChangeAspect="1" noChangeArrowheads="1"/>
          </p:cNvPicPr>
          <p:nvPr/>
        </p:nvPicPr>
        <p:blipFill>
          <a:blip r:embed="rId7" cstate="print">
            <a:clrChange>
              <a:clrFrom>
                <a:srgbClr val="FFFFFF"/>
              </a:clrFrom>
              <a:clrTo>
                <a:srgbClr val="FFFFFF">
                  <a:alpha val="0"/>
                </a:srgbClr>
              </a:clrTo>
            </a:clrChange>
            <a:lum bright="-30000"/>
          </a:blip>
          <a:srcRect/>
          <a:stretch>
            <a:fillRect/>
          </a:stretch>
        </p:blipFill>
        <p:spPr bwMode="auto">
          <a:xfrm>
            <a:off x="4079776" y="5085184"/>
            <a:ext cx="1488744" cy="93610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box(out)">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662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left)">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6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6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6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up)">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66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Εικόνα 1-6."/>
          <p:cNvPicPr>
            <a:picLocks noChangeAspect="1" noChangeArrowheads="1"/>
          </p:cNvPicPr>
          <p:nvPr/>
        </p:nvPicPr>
        <p:blipFill>
          <a:blip r:embed="rId2" cstate="print">
            <a:lum bright="-20000"/>
          </a:blip>
          <a:srcRect/>
          <a:stretch>
            <a:fillRect/>
          </a:stretch>
        </p:blipFill>
        <p:spPr bwMode="auto">
          <a:xfrm>
            <a:off x="7392144" y="260648"/>
            <a:ext cx="2790308" cy="2808312"/>
          </a:xfrm>
          <a:prstGeom prst="rect">
            <a:avLst/>
          </a:prstGeom>
          <a:noFill/>
          <a:effectLst>
            <a:outerShdw blurRad="50800" dist="127000" dir="13500000" algn="br" rotWithShape="0">
              <a:prstClr val="black">
                <a:alpha val="40000"/>
              </a:prstClr>
            </a:outerShdw>
          </a:effectLst>
        </p:spPr>
      </p:pic>
      <p:sp>
        <p:nvSpPr>
          <p:cNvPr id="3" name="2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4" name="3 - Ορθογώνιο"/>
          <p:cNvSpPr/>
          <p:nvPr/>
        </p:nvSpPr>
        <p:spPr>
          <a:xfrm>
            <a:off x="1524000" y="1124744"/>
            <a:ext cx="5436096" cy="1938992"/>
          </a:xfrm>
          <a:prstGeom prst="rect">
            <a:avLst/>
          </a:prstGeom>
        </p:spPr>
        <p:txBody>
          <a:bodyPr wrap="square">
            <a:spAutoFit/>
          </a:bodyPr>
          <a:lstStyle/>
          <a:p>
            <a:pPr algn="just"/>
            <a:r>
              <a:rPr lang="el-GR" sz="2000" dirty="0">
                <a:solidFill>
                  <a:prstClr val="black"/>
                </a:solidFill>
                <a:latin typeface="Calibri"/>
              </a:rPr>
              <a:t>Ας υποθέσουμε ότι τη χρονική στιγμή </a:t>
            </a:r>
            <a:r>
              <a:rPr lang="el-GR" sz="2000" b="1" dirty="0">
                <a:solidFill>
                  <a:prstClr val="black"/>
                </a:solidFill>
                <a:latin typeface="Calibri"/>
              </a:rPr>
              <a:t>t = 0 </a:t>
            </a:r>
            <a:r>
              <a:rPr lang="el-GR" sz="2000" dirty="0">
                <a:solidFill>
                  <a:prstClr val="black"/>
                </a:solidFill>
                <a:latin typeface="Calibri"/>
              </a:rPr>
              <a:t>το κινητό βρίσκεται στη θέση Α και μετά από χρόνο </a:t>
            </a:r>
            <a:r>
              <a:rPr lang="el-GR" sz="2000" dirty="0" err="1">
                <a:solidFill>
                  <a:prstClr val="black"/>
                </a:solidFill>
                <a:latin typeface="Calibri"/>
              </a:rPr>
              <a:t>Δt</a:t>
            </a:r>
            <a:r>
              <a:rPr lang="el-GR" sz="2000" dirty="0">
                <a:solidFill>
                  <a:prstClr val="black"/>
                </a:solidFill>
                <a:latin typeface="Calibri"/>
              </a:rPr>
              <a:t>, </a:t>
            </a:r>
            <a:r>
              <a:rPr lang="el-GR" sz="2000" b="1" dirty="0">
                <a:solidFill>
                  <a:prstClr val="black"/>
                </a:solidFill>
                <a:latin typeface="Calibri"/>
              </a:rPr>
              <a:t>κινούμενο με γραμμική ταχύτητα υ</a:t>
            </a:r>
            <a:r>
              <a:rPr lang="el-GR" sz="2000" dirty="0">
                <a:solidFill>
                  <a:prstClr val="black"/>
                </a:solidFill>
                <a:latin typeface="Calibri"/>
              </a:rPr>
              <a:t>, βρίσκεται στη θέση Β, έχοντας διανύσει το τόξο </a:t>
            </a:r>
            <a:r>
              <a:rPr lang="el-GR" sz="2000" b="1" dirty="0" err="1">
                <a:solidFill>
                  <a:prstClr val="black"/>
                </a:solidFill>
                <a:latin typeface="Calibri"/>
              </a:rPr>
              <a:t>Δs</a:t>
            </a:r>
            <a:r>
              <a:rPr lang="el-GR" sz="2000" b="1" dirty="0">
                <a:solidFill>
                  <a:prstClr val="black"/>
                </a:solidFill>
                <a:latin typeface="Calibri"/>
              </a:rPr>
              <a:t>.</a:t>
            </a:r>
            <a:r>
              <a:rPr lang="el-GR" sz="2000" dirty="0">
                <a:solidFill>
                  <a:prstClr val="black"/>
                </a:solidFill>
                <a:latin typeface="Calibri"/>
              </a:rPr>
              <a:t> Η θέση του κινητού πάνω στην τροχιά του μπορεί να προσδιορισθεί, κάθε στιγμή, με δύο τρόπους :</a:t>
            </a:r>
          </a:p>
        </p:txBody>
      </p:sp>
      <p:sp>
        <p:nvSpPr>
          <p:cNvPr id="5" name="4 - Ορθογώνιο"/>
          <p:cNvSpPr/>
          <p:nvPr/>
        </p:nvSpPr>
        <p:spPr>
          <a:xfrm>
            <a:off x="1775520" y="3429000"/>
            <a:ext cx="8352928" cy="2677656"/>
          </a:xfrm>
          <a:prstGeom prst="rect">
            <a:avLst/>
          </a:prstGeom>
        </p:spPr>
        <p:txBody>
          <a:bodyPr wrap="square">
            <a:spAutoFit/>
          </a:bodyPr>
          <a:lstStyle/>
          <a:p>
            <a:pPr marL="342900" indent="-342900" algn="just">
              <a:buFontTx/>
              <a:buAutoNum type="arabicParenR"/>
            </a:pPr>
            <a:r>
              <a:rPr lang="el-GR" sz="2400" dirty="0">
                <a:solidFill>
                  <a:prstClr val="black"/>
                </a:solidFill>
                <a:latin typeface="Calibri"/>
              </a:rPr>
              <a:t>Με τη μέτρηση του μήκους του τόξου ΑΒ (</a:t>
            </a:r>
            <a:r>
              <a:rPr lang="el-GR" sz="2400" dirty="0" err="1">
                <a:solidFill>
                  <a:prstClr val="black"/>
                </a:solidFill>
                <a:latin typeface="Calibri"/>
              </a:rPr>
              <a:t>Δs</a:t>
            </a:r>
            <a:r>
              <a:rPr lang="el-GR" sz="2400" dirty="0">
                <a:solidFill>
                  <a:prstClr val="black"/>
                </a:solidFill>
                <a:latin typeface="Calibri"/>
              </a:rPr>
              <a:t> = </a:t>
            </a:r>
            <a:r>
              <a:rPr lang="el-GR" sz="2400" dirty="0" err="1">
                <a:solidFill>
                  <a:prstClr val="black"/>
                </a:solidFill>
                <a:latin typeface="Calibri"/>
              </a:rPr>
              <a:t>υ·Δt</a:t>
            </a:r>
            <a:r>
              <a:rPr lang="el-GR" sz="2400" dirty="0">
                <a:solidFill>
                  <a:prstClr val="black"/>
                </a:solidFill>
                <a:latin typeface="Calibri"/>
              </a:rPr>
              <a:t>).</a:t>
            </a:r>
          </a:p>
          <a:p>
            <a:pPr marL="342900" indent="-342900" algn="just"/>
            <a:endParaRPr lang="el-GR" sz="2400" dirty="0">
              <a:solidFill>
                <a:prstClr val="black"/>
              </a:solidFill>
              <a:latin typeface="Calibri"/>
            </a:endParaRPr>
          </a:p>
          <a:p>
            <a:pPr algn="just"/>
            <a:r>
              <a:rPr lang="el-GR" sz="2400" dirty="0">
                <a:solidFill>
                  <a:prstClr val="black"/>
                </a:solidFill>
                <a:latin typeface="Calibri"/>
              </a:rPr>
              <a:t>2) Με τη μέτρηση της γωνίας AÔB (AÔB = </a:t>
            </a:r>
            <a:r>
              <a:rPr lang="el-GR" sz="2400" dirty="0" err="1">
                <a:solidFill>
                  <a:prstClr val="black"/>
                </a:solidFill>
                <a:latin typeface="Calibri"/>
              </a:rPr>
              <a:t>Δθ</a:t>
            </a:r>
            <a:r>
              <a:rPr lang="el-GR" sz="2400" dirty="0">
                <a:solidFill>
                  <a:prstClr val="black"/>
                </a:solidFill>
                <a:latin typeface="Calibri"/>
              </a:rPr>
              <a:t>) την οποία διαγράφει μία ακτίνα, που θεωρούμε ότι συνδέει κάθε στιγμή το κινητό με το κέντρο της τροχιάς του (επιβατική ακτίνα). Έτσι όταν το κινητό θα έχει “διανύσει” τόξο μήκους </a:t>
            </a:r>
            <a:r>
              <a:rPr lang="el-GR" sz="2400" dirty="0" err="1">
                <a:solidFill>
                  <a:prstClr val="black"/>
                </a:solidFill>
                <a:latin typeface="Calibri"/>
              </a:rPr>
              <a:t>Δs</a:t>
            </a:r>
            <a:r>
              <a:rPr lang="el-GR" sz="2400" dirty="0">
                <a:solidFill>
                  <a:prstClr val="black"/>
                </a:solidFill>
                <a:latin typeface="Calibri"/>
              </a:rPr>
              <a:t> η επιβατική ακτίνα θα έχει “διαγράψει” </a:t>
            </a:r>
            <a:r>
              <a:rPr lang="el-GR" sz="2400" dirty="0" err="1">
                <a:solidFill>
                  <a:prstClr val="black"/>
                </a:solidFill>
                <a:latin typeface="Calibri"/>
              </a:rPr>
              <a:t>επίκεντρη</a:t>
            </a:r>
            <a:r>
              <a:rPr lang="el-GR" sz="2400" dirty="0">
                <a:solidFill>
                  <a:prstClr val="black"/>
                </a:solidFill>
                <a:latin typeface="Calibri"/>
              </a:rPr>
              <a:t> γωνία </a:t>
            </a:r>
            <a:r>
              <a:rPr lang="el-GR" sz="2400" dirty="0" err="1">
                <a:solidFill>
                  <a:prstClr val="black"/>
                </a:solidFill>
                <a:latin typeface="Calibri"/>
              </a:rPr>
              <a:t>Δθ</a:t>
            </a:r>
            <a:r>
              <a:rPr lang="el-GR" sz="2400" dirty="0">
                <a:solidFill>
                  <a:prstClr val="black"/>
                </a:solidFill>
                <a:latin typeface="Calibri"/>
              </a:rPr>
              <a:t>.</a:t>
            </a:r>
          </a:p>
        </p:txBody>
      </p:sp>
      <p:sp>
        <p:nvSpPr>
          <p:cNvPr id="6" name="5 - Ορθογώνιο"/>
          <p:cNvSpPr/>
          <p:nvPr/>
        </p:nvSpPr>
        <p:spPr>
          <a:xfrm>
            <a:off x="1524000" y="620688"/>
            <a:ext cx="225799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l-GR" sz="2000" b="1" dirty="0">
                <a:solidFill>
                  <a:prstClr val="white"/>
                </a:solidFill>
                <a:latin typeface="Calibri"/>
              </a:rPr>
              <a:t>Γραμμική ταχύτητα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box(out)">
                                      <p:cBhvr>
                                        <p:cTn id="7" dur="5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left)">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3" name="2 - Ορθογώνιο"/>
          <p:cNvSpPr/>
          <p:nvPr/>
        </p:nvSpPr>
        <p:spPr>
          <a:xfrm>
            <a:off x="1524000" y="692697"/>
            <a:ext cx="2458494"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l-GR" sz="2400" dirty="0">
                <a:solidFill>
                  <a:prstClr val="white"/>
                </a:solidFill>
                <a:latin typeface="Calibri"/>
              </a:rPr>
              <a:t>Γωνιακή ταχύτητα</a:t>
            </a:r>
          </a:p>
        </p:txBody>
      </p:sp>
      <p:pic>
        <p:nvPicPr>
          <p:cNvPr id="28674" name="Picture 2" descr="Εικόνα 1-7."/>
          <p:cNvPicPr>
            <a:picLocks noChangeAspect="1" noChangeArrowheads="1"/>
          </p:cNvPicPr>
          <p:nvPr/>
        </p:nvPicPr>
        <p:blipFill>
          <a:blip r:embed="rId2" cstate="print">
            <a:clrChange>
              <a:clrFrom>
                <a:srgbClr val="FFFFFD"/>
              </a:clrFrom>
              <a:clrTo>
                <a:srgbClr val="FFFFFD">
                  <a:alpha val="0"/>
                </a:srgbClr>
              </a:clrTo>
            </a:clrChange>
            <a:lum bright="-20000"/>
          </a:blip>
          <a:srcRect/>
          <a:stretch>
            <a:fillRect/>
          </a:stretch>
        </p:blipFill>
        <p:spPr bwMode="auto">
          <a:xfrm>
            <a:off x="7536161" y="188640"/>
            <a:ext cx="2771629" cy="2880320"/>
          </a:xfrm>
          <a:prstGeom prst="rect">
            <a:avLst/>
          </a:prstGeom>
          <a:noFill/>
          <a:effectLst>
            <a:outerShdw blurRad="50800" dist="127000" dir="13500000" algn="br" rotWithShape="0">
              <a:prstClr val="black">
                <a:alpha val="40000"/>
              </a:prstClr>
            </a:outerShdw>
          </a:effectLst>
        </p:spPr>
      </p:pic>
      <p:sp>
        <p:nvSpPr>
          <p:cNvPr id="5" name="4 - Ορθογώνιο"/>
          <p:cNvSpPr/>
          <p:nvPr/>
        </p:nvSpPr>
        <p:spPr>
          <a:xfrm>
            <a:off x="1703512" y="1412777"/>
            <a:ext cx="5328592" cy="2585323"/>
          </a:xfrm>
          <a:prstGeom prst="rect">
            <a:avLst/>
          </a:prstGeom>
        </p:spPr>
        <p:txBody>
          <a:bodyPr wrap="square">
            <a:spAutoFit/>
          </a:bodyPr>
          <a:lstStyle/>
          <a:p>
            <a:pPr algn="just"/>
            <a:r>
              <a:rPr lang="el-GR" dirty="0">
                <a:solidFill>
                  <a:prstClr val="black"/>
                </a:solidFill>
                <a:latin typeface="Calibri"/>
              </a:rPr>
              <a:t>Έστω τρία σημεία A, Β και Γ του δίσκου που βρίσκονται πάνω στην ίδια ακτίνα. </a:t>
            </a:r>
          </a:p>
          <a:p>
            <a:pPr algn="just"/>
            <a:r>
              <a:rPr lang="el-GR" dirty="0">
                <a:solidFill>
                  <a:prstClr val="black"/>
                </a:solidFill>
                <a:latin typeface="Calibri"/>
              </a:rPr>
              <a:t>Σε ένα μικρό χρονικό διάστημα, τα τρία σημεία βρίσκονται στις θέσεις A′, Β′ και Γ′ αντίστοιχα και έχουν διαγράψει την ίδια γωνία θ. </a:t>
            </a:r>
          </a:p>
          <a:p>
            <a:pPr algn="just"/>
            <a:r>
              <a:rPr lang="el-GR" dirty="0">
                <a:solidFill>
                  <a:prstClr val="black"/>
                </a:solidFill>
                <a:latin typeface="Calibri"/>
              </a:rPr>
              <a:t>Ωστόσο, τα μήκη των αντίστοιχων τόξων ΑΑ′, ΒΒ′, ΓΓ′ είναι διαφορετικά μεταξύ τους, γεγονός που σημαίνει ότι οι γραμμικές ταχύτητες των σημείων Α, Β, Γ, διαφέρουν </a:t>
            </a:r>
          </a:p>
        </p:txBody>
      </p:sp>
      <p:sp>
        <p:nvSpPr>
          <p:cNvPr id="6" name="5 - Ορθογώνιο"/>
          <p:cNvSpPr/>
          <p:nvPr/>
        </p:nvSpPr>
        <p:spPr>
          <a:xfrm>
            <a:off x="1847528" y="4077073"/>
            <a:ext cx="8352928" cy="2246769"/>
          </a:xfrm>
          <a:prstGeom prst="rect">
            <a:avLst/>
          </a:prstGeom>
        </p:spPr>
        <p:txBody>
          <a:bodyPr wrap="square">
            <a:spAutoFit/>
          </a:bodyPr>
          <a:lstStyle/>
          <a:p>
            <a:pPr algn="just"/>
            <a:r>
              <a:rPr lang="el-GR" sz="2000" dirty="0">
                <a:solidFill>
                  <a:prstClr val="black"/>
                </a:solidFill>
                <a:latin typeface="Calibri"/>
              </a:rPr>
              <a:t>Στην ομαλή κυκλική κίνηση λοιπόν, εκτός από την ταχύτητα (γραμμική) που δίνει το ρυθμό με τον οποίο διανύει το κινητό διαστήματα, χρειαζόμαστε και ένα άλλο μέγεθος που να δείχνει με τι ρυθμό η επιβατική ακτίνα διαγράφει γωνίες. </a:t>
            </a:r>
          </a:p>
          <a:p>
            <a:pPr algn="just"/>
            <a:endParaRPr lang="el-GR" sz="2000" dirty="0">
              <a:solidFill>
                <a:prstClr val="black"/>
              </a:solidFill>
              <a:latin typeface="Calibri"/>
            </a:endParaRPr>
          </a:p>
          <a:p>
            <a:pPr algn="just"/>
            <a:r>
              <a:rPr lang="el-GR" sz="2000" dirty="0">
                <a:solidFill>
                  <a:prstClr val="black"/>
                </a:solidFill>
                <a:latin typeface="Calibri"/>
              </a:rPr>
              <a:t>Γι' αυτό ορίζουμε ένα νέο φυσικό μέγεθος που λέγεται </a:t>
            </a:r>
            <a:r>
              <a:rPr lang="el-GR" sz="2000" b="1" dirty="0">
                <a:solidFill>
                  <a:prstClr val="black"/>
                </a:solidFill>
                <a:latin typeface="Calibri"/>
              </a:rPr>
              <a:t>γωνιακή ταχύτητα</a:t>
            </a:r>
            <a:r>
              <a:rPr lang="el-GR" sz="2000" dirty="0">
                <a:solidFill>
                  <a:prstClr val="black"/>
                </a:solidFill>
                <a:latin typeface="Calibri"/>
              </a:rPr>
              <a:t> και συμβολίζεται με </a:t>
            </a:r>
            <a:r>
              <a:rPr lang="el-GR" sz="2000" b="1" dirty="0">
                <a:solidFill>
                  <a:prstClr val="black"/>
                </a:solidFill>
                <a:latin typeface="Calibri"/>
              </a:rPr>
              <a:t>ω</a:t>
            </a:r>
            <a:r>
              <a:rPr lang="el-GR" sz="2000" dirty="0">
                <a:solidFill>
                  <a:prstClr val="black"/>
                </a:solidFill>
                <a:latin typeface="Calibri"/>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circle(out)">
                                      <p:cBhvr>
                                        <p:cTn id="7" dur="2000"/>
                                        <p:tgtEl>
                                          <p:spTgt spid="286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wipe(left)">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wipe(left)">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wipe(left)">
                                      <p:cBhvr>
                                        <p:cTn id="25" dur="500"/>
                                        <p:tgtEl>
                                          <p:spTgt spid="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wipe(left)">
                                      <p:cBhvr>
                                        <p:cTn id="30"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3" name="2 - Ορθογώνιο"/>
          <p:cNvSpPr/>
          <p:nvPr/>
        </p:nvSpPr>
        <p:spPr>
          <a:xfrm>
            <a:off x="1524000" y="692697"/>
            <a:ext cx="2458494"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l-GR" sz="2400" dirty="0">
                <a:solidFill>
                  <a:prstClr val="white"/>
                </a:solidFill>
                <a:latin typeface="Calibri"/>
              </a:rPr>
              <a:t>Γωνιακή ταχύτητα</a:t>
            </a:r>
          </a:p>
        </p:txBody>
      </p:sp>
      <p:grpSp>
        <p:nvGrpSpPr>
          <p:cNvPr id="7" name="6 - Ομάδα"/>
          <p:cNvGrpSpPr/>
          <p:nvPr/>
        </p:nvGrpSpPr>
        <p:grpSpPr>
          <a:xfrm>
            <a:off x="1703512" y="2276873"/>
            <a:ext cx="5616624" cy="1635621"/>
            <a:chOff x="179512" y="1412776"/>
            <a:chExt cx="5616624" cy="1635621"/>
          </a:xfrm>
        </p:grpSpPr>
        <p:sp>
          <p:nvSpPr>
            <p:cNvPr id="5" name="4 - Ορθογώνιο"/>
            <p:cNvSpPr/>
            <p:nvPr/>
          </p:nvSpPr>
          <p:spPr>
            <a:xfrm>
              <a:off x="179512" y="1412776"/>
              <a:ext cx="5616624" cy="923330"/>
            </a:xfrm>
            <a:prstGeom prst="rect">
              <a:avLst/>
            </a:prstGeom>
          </p:spPr>
          <p:txBody>
            <a:bodyPr wrap="square">
              <a:spAutoFit/>
            </a:bodyPr>
            <a:lstStyle/>
            <a:p>
              <a:pPr algn="just"/>
              <a:r>
                <a:rPr lang="el-GR" dirty="0">
                  <a:solidFill>
                    <a:prstClr val="black"/>
                  </a:solidFill>
                  <a:latin typeface="Calibri"/>
                </a:rPr>
                <a:t>• Η τιμή είναι ίση με το σταθερό πηλίκο της γωνίας θ που διαγράφηκε από την επιβατική ακτίνα σε χρονικό διάστημα t διά του αντίστοιχου χρονικού διαστήματος.</a:t>
              </a:r>
            </a:p>
          </p:txBody>
        </p:sp>
        <p:pic>
          <p:nvPicPr>
            <p:cNvPr id="29698" name="Picture 2"/>
            <p:cNvPicPr>
              <a:picLocks noChangeAspect="1" noChangeArrowheads="1"/>
            </p:cNvPicPr>
            <p:nvPr/>
          </p:nvPicPr>
          <p:blipFill>
            <a:blip r:embed="rId2" cstate="print">
              <a:clrChange>
                <a:clrFrom>
                  <a:srgbClr val="FFFFFF"/>
                </a:clrFrom>
                <a:clrTo>
                  <a:srgbClr val="FFFFFF">
                    <a:alpha val="0"/>
                  </a:srgbClr>
                </a:clrTo>
              </a:clrChange>
              <a:lum bright="-30000"/>
            </a:blip>
            <a:srcRect/>
            <a:stretch>
              <a:fillRect/>
            </a:stretch>
          </p:blipFill>
          <p:spPr bwMode="auto">
            <a:xfrm>
              <a:off x="2627784" y="2276872"/>
              <a:ext cx="800100" cy="771525"/>
            </a:xfrm>
            <a:prstGeom prst="rect">
              <a:avLst/>
            </a:prstGeom>
            <a:noFill/>
            <a:ln w="9525">
              <a:noFill/>
              <a:miter lim="800000"/>
              <a:headEnd/>
              <a:tailEnd/>
            </a:ln>
          </p:spPr>
        </p:pic>
      </p:grpSp>
      <p:sp>
        <p:nvSpPr>
          <p:cNvPr id="8" name="7 - Ορθογώνιο"/>
          <p:cNvSpPr/>
          <p:nvPr/>
        </p:nvSpPr>
        <p:spPr>
          <a:xfrm>
            <a:off x="1775520" y="1196752"/>
            <a:ext cx="5544616" cy="923330"/>
          </a:xfrm>
          <a:prstGeom prst="rect">
            <a:avLst/>
          </a:prstGeom>
        </p:spPr>
        <p:txBody>
          <a:bodyPr wrap="square">
            <a:spAutoFit/>
          </a:bodyPr>
          <a:lstStyle/>
          <a:p>
            <a:pPr algn="just"/>
            <a:r>
              <a:rPr lang="el-GR" dirty="0">
                <a:solidFill>
                  <a:prstClr val="black"/>
                </a:solidFill>
                <a:latin typeface="Calibri"/>
              </a:rPr>
              <a:t>Γωνιακή ταχύτητα στην ομαλή κυκλική κίνηση ενός κινητού, ονομάζουμε ένα διανυσματικό μέγεθος του οποίου:</a:t>
            </a:r>
          </a:p>
        </p:txBody>
      </p:sp>
      <p:pic>
        <p:nvPicPr>
          <p:cNvPr id="29700" name="Picture 4" descr="Εικόνα 1-8."/>
          <p:cNvPicPr>
            <a:picLocks noChangeAspect="1" noChangeArrowheads="1"/>
          </p:cNvPicPr>
          <p:nvPr/>
        </p:nvPicPr>
        <p:blipFill>
          <a:blip r:embed="rId3" cstate="print">
            <a:clrChange>
              <a:clrFrom>
                <a:srgbClr val="FBFBFB"/>
              </a:clrFrom>
              <a:clrTo>
                <a:srgbClr val="FBFBFB">
                  <a:alpha val="0"/>
                </a:srgbClr>
              </a:clrTo>
            </a:clrChange>
            <a:lum bright="-20000"/>
          </a:blip>
          <a:srcRect/>
          <a:stretch>
            <a:fillRect/>
          </a:stretch>
        </p:blipFill>
        <p:spPr bwMode="auto">
          <a:xfrm>
            <a:off x="7464152" y="692696"/>
            <a:ext cx="3024334" cy="3024336"/>
          </a:xfrm>
          <a:prstGeom prst="rect">
            <a:avLst/>
          </a:prstGeom>
          <a:noFill/>
          <a:effectLst>
            <a:outerShdw blurRad="50800" dist="127000" dir="13500000" algn="br" rotWithShape="0">
              <a:prstClr val="black">
                <a:alpha val="40000"/>
              </a:prstClr>
            </a:outerShdw>
          </a:effectLst>
        </p:spPr>
      </p:pic>
      <p:sp>
        <p:nvSpPr>
          <p:cNvPr id="10" name="9 - Ορθογώνιο"/>
          <p:cNvSpPr/>
          <p:nvPr/>
        </p:nvSpPr>
        <p:spPr>
          <a:xfrm>
            <a:off x="1775520" y="3933056"/>
            <a:ext cx="5256584" cy="369332"/>
          </a:xfrm>
          <a:prstGeom prst="rect">
            <a:avLst/>
          </a:prstGeom>
        </p:spPr>
        <p:txBody>
          <a:bodyPr wrap="square">
            <a:spAutoFit/>
          </a:bodyPr>
          <a:lstStyle/>
          <a:p>
            <a:r>
              <a:rPr lang="el-GR" dirty="0">
                <a:solidFill>
                  <a:prstClr val="black"/>
                </a:solidFill>
                <a:latin typeface="Calibri"/>
              </a:rPr>
              <a:t>• Η διεύθυνση είναι κάθετη στο επίπεδο της τροχιάς.</a:t>
            </a:r>
          </a:p>
        </p:txBody>
      </p:sp>
      <p:grpSp>
        <p:nvGrpSpPr>
          <p:cNvPr id="13" name="12 - Ομάδα"/>
          <p:cNvGrpSpPr/>
          <p:nvPr/>
        </p:nvGrpSpPr>
        <p:grpSpPr>
          <a:xfrm>
            <a:off x="1775520" y="4437112"/>
            <a:ext cx="7344816" cy="923330"/>
            <a:chOff x="323528" y="4365105"/>
            <a:chExt cx="7344816" cy="923330"/>
          </a:xfrm>
        </p:grpSpPr>
        <p:sp>
          <p:nvSpPr>
            <p:cNvPr id="11" name="10 - Ορθογώνιο"/>
            <p:cNvSpPr/>
            <p:nvPr/>
          </p:nvSpPr>
          <p:spPr>
            <a:xfrm>
              <a:off x="323528" y="4365105"/>
              <a:ext cx="7344816" cy="923330"/>
            </a:xfrm>
            <a:prstGeom prst="rect">
              <a:avLst/>
            </a:prstGeom>
          </p:spPr>
          <p:txBody>
            <a:bodyPr wrap="square">
              <a:spAutoFit/>
            </a:bodyPr>
            <a:lstStyle/>
            <a:p>
              <a:pPr algn="just"/>
              <a:r>
                <a:rPr lang="el-GR" dirty="0">
                  <a:solidFill>
                    <a:prstClr val="black"/>
                  </a:solidFill>
                  <a:latin typeface="Calibri"/>
                </a:rPr>
                <a:t>• Η φορά καθορίζεται με τον κανόνα του δεξιού χεριού όπως στην εικόνα. Το διάνυσμα       έχει τη φορά, του αντίχειρα του δεξιού χεριού όταν η φορά περιστροφής του κινητού συμπίπτει με τη φορά των υπόλοιπων δακτύλων.</a:t>
              </a:r>
            </a:p>
          </p:txBody>
        </p:sp>
        <p:pic>
          <p:nvPicPr>
            <p:cNvPr id="29701" name="Picture 5"/>
            <p:cNvPicPr>
              <a:picLocks noChangeAspect="1" noChangeArrowheads="1"/>
            </p:cNvPicPr>
            <p:nvPr/>
          </p:nvPicPr>
          <p:blipFill>
            <a:blip r:embed="rId4" cstate="print">
              <a:clrChange>
                <a:clrFrom>
                  <a:srgbClr val="FFFFFF"/>
                </a:clrFrom>
                <a:clrTo>
                  <a:srgbClr val="FFFFFF">
                    <a:alpha val="0"/>
                  </a:srgbClr>
                </a:clrTo>
              </a:clrChange>
              <a:lum bright="-20000"/>
            </a:blip>
            <a:srcRect/>
            <a:stretch>
              <a:fillRect/>
            </a:stretch>
          </p:blipFill>
          <p:spPr bwMode="auto">
            <a:xfrm>
              <a:off x="1619672" y="4653136"/>
              <a:ext cx="322596" cy="288032"/>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box(out)">
                                      <p:cBhvr>
                                        <p:cTn id="7" dur="500"/>
                                        <p:tgtEl>
                                          <p:spTgt spid="297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3" name="2 - Ορθογώνιο"/>
          <p:cNvSpPr/>
          <p:nvPr/>
        </p:nvSpPr>
        <p:spPr>
          <a:xfrm>
            <a:off x="1524000" y="692697"/>
            <a:ext cx="2458494"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l-GR" sz="2400" dirty="0">
                <a:solidFill>
                  <a:prstClr val="white"/>
                </a:solidFill>
                <a:latin typeface="Calibri"/>
              </a:rPr>
              <a:t>Γωνιακή ταχύτητα</a:t>
            </a:r>
          </a:p>
        </p:txBody>
      </p:sp>
      <p:pic>
        <p:nvPicPr>
          <p:cNvPr id="4" name="Picture 4" descr="Εικόνα 1-8."/>
          <p:cNvPicPr>
            <a:picLocks noChangeAspect="1" noChangeArrowheads="1"/>
          </p:cNvPicPr>
          <p:nvPr/>
        </p:nvPicPr>
        <p:blipFill>
          <a:blip r:embed="rId2" cstate="print">
            <a:clrChange>
              <a:clrFrom>
                <a:srgbClr val="FBFBFB"/>
              </a:clrFrom>
              <a:clrTo>
                <a:srgbClr val="FBFBFB">
                  <a:alpha val="0"/>
                </a:srgbClr>
              </a:clrTo>
            </a:clrChange>
            <a:lum bright="-20000"/>
          </a:blip>
          <a:srcRect/>
          <a:stretch>
            <a:fillRect/>
          </a:stretch>
        </p:blipFill>
        <p:spPr bwMode="auto">
          <a:xfrm>
            <a:off x="7464152" y="692696"/>
            <a:ext cx="3024334" cy="3024336"/>
          </a:xfrm>
          <a:prstGeom prst="rect">
            <a:avLst/>
          </a:prstGeom>
          <a:noFill/>
          <a:effectLst>
            <a:outerShdw blurRad="50800" dist="127000" dir="13500000" algn="br" rotWithShape="0">
              <a:prstClr val="black">
                <a:alpha val="40000"/>
              </a:prstClr>
            </a:outerShdw>
          </a:effectLst>
        </p:spPr>
      </p:pic>
      <p:pic>
        <p:nvPicPr>
          <p:cNvPr id="30722" name="Picture 2"/>
          <p:cNvPicPr>
            <a:picLocks noChangeAspect="1" noChangeArrowheads="1"/>
          </p:cNvPicPr>
          <p:nvPr/>
        </p:nvPicPr>
        <p:blipFill>
          <a:blip r:embed="rId3" cstate="print">
            <a:clrChange>
              <a:clrFrom>
                <a:srgbClr val="FFFFFF"/>
              </a:clrFrom>
              <a:clrTo>
                <a:srgbClr val="FFFFFF">
                  <a:alpha val="0"/>
                </a:srgbClr>
              </a:clrTo>
            </a:clrChange>
            <a:lum bright="-30000"/>
          </a:blip>
          <a:srcRect/>
          <a:stretch>
            <a:fillRect/>
          </a:stretch>
        </p:blipFill>
        <p:spPr bwMode="auto">
          <a:xfrm>
            <a:off x="1919537" y="1772816"/>
            <a:ext cx="1145351" cy="936104"/>
          </a:xfrm>
          <a:prstGeom prst="rect">
            <a:avLst/>
          </a:prstGeom>
          <a:noFill/>
          <a:ln w="9525">
            <a:noFill/>
            <a:miter lim="800000"/>
            <a:headEnd/>
            <a:tailEnd/>
          </a:ln>
        </p:spPr>
      </p:pic>
      <p:pic>
        <p:nvPicPr>
          <p:cNvPr id="30723" name="Picture 3"/>
          <p:cNvPicPr>
            <a:picLocks noChangeAspect="1" noChangeArrowheads="1"/>
          </p:cNvPicPr>
          <p:nvPr/>
        </p:nvPicPr>
        <p:blipFill>
          <a:blip r:embed="rId4" cstate="print">
            <a:clrChange>
              <a:clrFrom>
                <a:srgbClr val="FFFFFF"/>
              </a:clrFrom>
              <a:clrTo>
                <a:srgbClr val="FFFFFF">
                  <a:alpha val="0"/>
                </a:srgbClr>
              </a:clrTo>
            </a:clrChange>
            <a:lum bright="-30000"/>
          </a:blip>
          <a:srcRect/>
          <a:stretch>
            <a:fillRect/>
          </a:stretch>
        </p:blipFill>
        <p:spPr bwMode="auto">
          <a:xfrm>
            <a:off x="3791744" y="2276873"/>
            <a:ext cx="1296144" cy="1034537"/>
          </a:xfrm>
          <a:prstGeom prst="rect">
            <a:avLst/>
          </a:prstGeom>
          <a:noFill/>
          <a:ln w="9525">
            <a:noFill/>
            <a:miter lim="800000"/>
            <a:headEnd/>
            <a:tailEnd/>
          </a:ln>
        </p:spPr>
      </p:pic>
      <p:pic>
        <p:nvPicPr>
          <p:cNvPr id="30724" name="Picture 4"/>
          <p:cNvPicPr>
            <a:picLocks noChangeAspect="1" noChangeArrowheads="1"/>
          </p:cNvPicPr>
          <p:nvPr/>
        </p:nvPicPr>
        <p:blipFill>
          <a:blip r:embed="rId5" cstate="print">
            <a:clrChange>
              <a:clrFrom>
                <a:srgbClr val="FFFFFF"/>
              </a:clrFrom>
              <a:clrTo>
                <a:srgbClr val="FFFFFF">
                  <a:alpha val="0"/>
                </a:srgbClr>
              </a:clrTo>
            </a:clrChange>
            <a:lum bright="-30000"/>
          </a:blip>
          <a:srcRect/>
          <a:stretch>
            <a:fillRect/>
          </a:stretch>
        </p:blipFill>
        <p:spPr bwMode="auto">
          <a:xfrm>
            <a:off x="4079777" y="3429000"/>
            <a:ext cx="1020713" cy="1008112"/>
          </a:xfrm>
          <a:prstGeom prst="rect">
            <a:avLst/>
          </a:prstGeom>
          <a:noFill/>
          <a:ln w="9525">
            <a:noFill/>
            <a:miter lim="800000"/>
            <a:headEnd/>
            <a:tailEnd/>
          </a:ln>
        </p:spPr>
      </p:pic>
      <p:pic>
        <p:nvPicPr>
          <p:cNvPr id="30725" name="Picture 5"/>
          <p:cNvPicPr>
            <a:picLocks noChangeAspect="1" noChangeArrowheads="1"/>
          </p:cNvPicPr>
          <p:nvPr/>
        </p:nvPicPr>
        <p:blipFill>
          <a:blip r:embed="rId6" cstate="print">
            <a:clrChange>
              <a:clrFrom>
                <a:srgbClr val="FFFFFF"/>
              </a:clrFrom>
              <a:clrTo>
                <a:srgbClr val="FFFFFF">
                  <a:alpha val="0"/>
                </a:srgbClr>
              </a:clrTo>
            </a:clrChange>
            <a:lum bright="-20000"/>
          </a:blip>
          <a:srcRect/>
          <a:stretch>
            <a:fillRect/>
          </a:stretch>
        </p:blipFill>
        <p:spPr bwMode="auto">
          <a:xfrm>
            <a:off x="5951984" y="3140969"/>
            <a:ext cx="1368152" cy="377421"/>
          </a:xfrm>
          <a:prstGeom prst="rect">
            <a:avLst/>
          </a:prstGeom>
          <a:noFill/>
          <a:ln w="9525">
            <a:noFill/>
            <a:miter lim="800000"/>
            <a:headEnd/>
            <a:tailEnd/>
          </a:ln>
        </p:spPr>
      </p:pic>
      <p:pic>
        <p:nvPicPr>
          <p:cNvPr id="9" name="Picture 5"/>
          <p:cNvPicPr>
            <a:picLocks noChangeAspect="1" noChangeArrowheads="1"/>
          </p:cNvPicPr>
          <p:nvPr/>
        </p:nvPicPr>
        <p:blipFill>
          <a:blip r:embed="rId7" cstate="print">
            <a:clrChange>
              <a:clrFrom>
                <a:srgbClr val="FFFFFF"/>
              </a:clrFrom>
              <a:clrTo>
                <a:srgbClr val="FFFFFF">
                  <a:alpha val="0"/>
                </a:srgbClr>
              </a:clrTo>
            </a:clrChange>
            <a:lum bright="-30000"/>
          </a:blip>
          <a:srcRect/>
          <a:stretch>
            <a:fillRect/>
          </a:stretch>
        </p:blipFill>
        <p:spPr bwMode="auto">
          <a:xfrm>
            <a:off x="2135560" y="2852936"/>
            <a:ext cx="720080" cy="308606"/>
          </a:xfrm>
          <a:prstGeom prst="rect">
            <a:avLst/>
          </a:prstGeom>
          <a:noFill/>
          <a:ln w="9525">
            <a:noFill/>
            <a:miter lim="800000"/>
            <a:headEnd/>
            <a:tailEnd/>
          </a:ln>
        </p:spPr>
      </p:pic>
      <p:sp>
        <p:nvSpPr>
          <p:cNvPr id="10" name="9 - Δεξιό άγκιστρο"/>
          <p:cNvSpPr/>
          <p:nvPr/>
        </p:nvSpPr>
        <p:spPr>
          <a:xfrm>
            <a:off x="3071664" y="1772816"/>
            <a:ext cx="504056" cy="20162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grpSp>
        <p:nvGrpSpPr>
          <p:cNvPr id="14" name="13 - Ομάδα"/>
          <p:cNvGrpSpPr/>
          <p:nvPr/>
        </p:nvGrpSpPr>
        <p:grpSpPr>
          <a:xfrm>
            <a:off x="1999671" y="3429000"/>
            <a:ext cx="1011986" cy="360040"/>
            <a:chOff x="455509" y="3356992"/>
            <a:chExt cx="1011986" cy="360040"/>
          </a:xfrm>
        </p:grpSpPr>
        <p:pic>
          <p:nvPicPr>
            <p:cNvPr id="30726" name="Picture 6"/>
            <p:cNvPicPr>
              <a:picLocks noChangeAspect="1" noChangeArrowheads="1"/>
            </p:cNvPicPr>
            <p:nvPr/>
          </p:nvPicPr>
          <p:blipFill>
            <a:blip r:embed="rId8" cstate="print">
              <a:clrChange>
                <a:clrFrom>
                  <a:srgbClr val="FFFFFF"/>
                </a:clrFrom>
                <a:clrTo>
                  <a:srgbClr val="FFFFFF">
                    <a:alpha val="0"/>
                  </a:srgbClr>
                </a:clrTo>
              </a:clrChange>
              <a:lum bright="-30000"/>
            </a:blip>
            <a:srcRect/>
            <a:stretch>
              <a:fillRect/>
            </a:stretch>
          </p:blipFill>
          <p:spPr bwMode="auto">
            <a:xfrm>
              <a:off x="455509" y="3356992"/>
              <a:ext cx="460851" cy="360040"/>
            </a:xfrm>
            <a:prstGeom prst="rect">
              <a:avLst/>
            </a:prstGeom>
            <a:noFill/>
            <a:ln w="9525">
              <a:noFill/>
              <a:miter lim="800000"/>
              <a:headEnd/>
              <a:tailEnd/>
            </a:ln>
          </p:spPr>
        </p:pic>
        <p:pic>
          <p:nvPicPr>
            <p:cNvPr id="30727" name="Picture 7"/>
            <p:cNvPicPr>
              <a:picLocks noChangeAspect="1" noChangeArrowheads="1"/>
            </p:cNvPicPr>
            <p:nvPr/>
          </p:nvPicPr>
          <p:blipFill>
            <a:blip r:embed="rId9" cstate="print">
              <a:clrChange>
                <a:clrFrom>
                  <a:srgbClr val="FFFFFF"/>
                </a:clrFrom>
                <a:clrTo>
                  <a:srgbClr val="FFFFFF">
                    <a:alpha val="0"/>
                  </a:srgbClr>
                </a:clrTo>
              </a:clrChange>
              <a:lum bright="-30000"/>
            </a:blip>
            <a:srcRect/>
            <a:stretch>
              <a:fillRect/>
            </a:stretch>
          </p:blipFill>
          <p:spPr bwMode="auto">
            <a:xfrm>
              <a:off x="1023446" y="3356992"/>
              <a:ext cx="444049" cy="360040"/>
            </a:xfrm>
            <a:prstGeom prst="rect">
              <a:avLst/>
            </a:prstGeom>
            <a:noFill/>
            <a:ln w="9525">
              <a:noFill/>
              <a:miter lim="800000"/>
              <a:headEnd/>
              <a:tailEnd/>
            </a:ln>
          </p:spPr>
        </p:pic>
        <p:pic>
          <p:nvPicPr>
            <p:cNvPr id="30728" name="Picture 8"/>
            <p:cNvPicPr>
              <a:picLocks noChangeAspect="1" noChangeArrowheads="1"/>
            </p:cNvPicPr>
            <p:nvPr/>
          </p:nvPicPr>
          <p:blipFill>
            <a:blip r:embed="rId10" cstate="print">
              <a:clrChange>
                <a:clrFrom>
                  <a:srgbClr val="FFFFFF"/>
                </a:clrFrom>
                <a:clrTo>
                  <a:srgbClr val="FFFFFF">
                    <a:alpha val="0"/>
                  </a:srgbClr>
                </a:clrTo>
              </a:clrChange>
              <a:lum bright="-30000"/>
            </a:blip>
            <a:srcRect/>
            <a:stretch>
              <a:fillRect/>
            </a:stretch>
          </p:blipFill>
          <p:spPr bwMode="auto">
            <a:xfrm>
              <a:off x="807422" y="3501008"/>
              <a:ext cx="238125" cy="152400"/>
            </a:xfrm>
            <a:prstGeom prst="rect">
              <a:avLst/>
            </a:prstGeom>
            <a:noFill/>
            <a:ln w="9525">
              <a:noFill/>
              <a:miter lim="800000"/>
              <a:headEnd/>
              <a:tailEnd/>
            </a:ln>
          </p:spPr>
        </p:pic>
      </p:grpSp>
      <p:sp>
        <p:nvSpPr>
          <p:cNvPr id="15" name="14 - Δεξιό άγκιστρο"/>
          <p:cNvSpPr/>
          <p:nvPr/>
        </p:nvSpPr>
        <p:spPr>
          <a:xfrm>
            <a:off x="5159896" y="2276872"/>
            <a:ext cx="504056" cy="20162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sp>
        <p:nvSpPr>
          <p:cNvPr id="16" name="15 - Ορθογώνιο"/>
          <p:cNvSpPr/>
          <p:nvPr/>
        </p:nvSpPr>
        <p:spPr>
          <a:xfrm>
            <a:off x="1703512" y="4653136"/>
            <a:ext cx="8640960" cy="864096"/>
          </a:xfrm>
          <a:prstGeom prst="rect">
            <a:avLst/>
          </a:prstGeom>
        </p:spPr>
        <p:txBody>
          <a:bodyPr wrap="square">
            <a:spAutoFit/>
          </a:bodyPr>
          <a:lstStyle/>
          <a:p>
            <a:r>
              <a:rPr lang="el-GR" sz="2400" dirty="0">
                <a:solidFill>
                  <a:prstClr val="black"/>
                </a:solidFill>
                <a:latin typeface="Calibri"/>
              </a:rPr>
              <a:t>Ως μονάδα γωνιακής ταχύτητας χρησιμοποιούμε το ακτίνιο ανά δευτερόλεπτο </a:t>
            </a:r>
            <a:r>
              <a:rPr lang="el-GR" sz="2400" b="1" dirty="0">
                <a:solidFill>
                  <a:prstClr val="black"/>
                </a:solidFill>
                <a:latin typeface="Calibri"/>
              </a:rPr>
              <a:t>(1rad/s)</a:t>
            </a:r>
            <a:endParaRPr lang="el-GR" sz="2400" dirty="0">
              <a:solidFill>
                <a:prstClr val="black"/>
              </a:solidFill>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072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072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07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left)">
                                      <p:cBhvr>
                                        <p:cTn id="4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692697"/>
            <a:ext cx="565212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l-GR" b="1" dirty="0">
                <a:solidFill>
                  <a:prstClr val="white"/>
                </a:solidFill>
                <a:latin typeface="Calibri"/>
              </a:rPr>
              <a:t>Σχέση μεταξύ της γραμμικής και της γωνιακής ταχύτητας</a:t>
            </a:r>
          </a:p>
        </p:txBody>
      </p:sp>
      <p:sp>
        <p:nvSpPr>
          <p:cNvPr id="3" name="2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pic>
        <p:nvPicPr>
          <p:cNvPr id="4" name="Picture 4" descr="Εικόνα 1-8."/>
          <p:cNvPicPr>
            <a:picLocks noChangeAspect="1" noChangeArrowheads="1"/>
          </p:cNvPicPr>
          <p:nvPr/>
        </p:nvPicPr>
        <p:blipFill>
          <a:blip r:embed="rId2" cstate="print">
            <a:clrChange>
              <a:clrFrom>
                <a:srgbClr val="FBFBFB"/>
              </a:clrFrom>
              <a:clrTo>
                <a:srgbClr val="FBFBFB">
                  <a:alpha val="0"/>
                </a:srgbClr>
              </a:clrTo>
            </a:clrChange>
            <a:lum bright="-20000"/>
          </a:blip>
          <a:srcRect/>
          <a:stretch>
            <a:fillRect/>
          </a:stretch>
        </p:blipFill>
        <p:spPr bwMode="auto">
          <a:xfrm>
            <a:off x="7643666" y="0"/>
            <a:ext cx="3024334" cy="3024336"/>
          </a:xfrm>
          <a:prstGeom prst="rect">
            <a:avLst/>
          </a:prstGeom>
          <a:noFill/>
          <a:effectLst>
            <a:outerShdw blurRad="50800" dist="127000" dir="13500000" algn="br" rotWithShape="0">
              <a:prstClr val="black">
                <a:alpha val="40000"/>
              </a:prstClr>
            </a:outerShdw>
          </a:effectLst>
        </p:spPr>
      </p:pic>
      <p:pic>
        <p:nvPicPr>
          <p:cNvPr id="5" name="Picture 3"/>
          <p:cNvPicPr>
            <a:picLocks noChangeAspect="1" noChangeArrowheads="1"/>
          </p:cNvPicPr>
          <p:nvPr/>
        </p:nvPicPr>
        <p:blipFill>
          <a:blip r:embed="rId3" cstate="print">
            <a:clrChange>
              <a:clrFrom>
                <a:srgbClr val="FFFFFF"/>
              </a:clrFrom>
              <a:clrTo>
                <a:srgbClr val="FFFFFF">
                  <a:alpha val="0"/>
                </a:srgbClr>
              </a:clrTo>
            </a:clrChange>
            <a:lum bright="-30000"/>
          </a:blip>
          <a:srcRect/>
          <a:stretch>
            <a:fillRect/>
          </a:stretch>
        </p:blipFill>
        <p:spPr bwMode="auto">
          <a:xfrm>
            <a:off x="1991544" y="3068961"/>
            <a:ext cx="1296144" cy="1034537"/>
          </a:xfrm>
          <a:prstGeom prst="rect">
            <a:avLst/>
          </a:prstGeom>
          <a:noFill/>
          <a:ln w="9525">
            <a:noFill/>
            <a:miter lim="800000"/>
            <a:headEnd/>
            <a:tailEnd/>
          </a:ln>
        </p:spPr>
      </p:pic>
      <p:sp>
        <p:nvSpPr>
          <p:cNvPr id="6" name="5 - Δεξιό άγκιστρο"/>
          <p:cNvSpPr/>
          <p:nvPr/>
        </p:nvSpPr>
        <p:spPr>
          <a:xfrm>
            <a:off x="3431704" y="1988840"/>
            <a:ext cx="504056" cy="20162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solidFill>
                <a:prstClr val="black"/>
              </a:solidFill>
              <a:latin typeface="Calibri"/>
            </a:endParaRPr>
          </a:p>
        </p:txBody>
      </p:sp>
      <p:pic>
        <p:nvPicPr>
          <p:cNvPr id="7" name="Picture 7"/>
          <p:cNvPicPr>
            <a:picLocks noChangeAspect="1" noChangeArrowheads="1"/>
          </p:cNvPicPr>
          <p:nvPr/>
        </p:nvPicPr>
        <p:blipFill>
          <a:blip r:embed="rId4" cstate="print">
            <a:clrChange>
              <a:clrFrom>
                <a:srgbClr val="FFFFFF"/>
              </a:clrFrom>
              <a:clrTo>
                <a:srgbClr val="FFFFFF">
                  <a:alpha val="0"/>
                </a:srgbClr>
              </a:clrTo>
            </a:clrChange>
            <a:lum bright="-30000"/>
          </a:blip>
          <a:srcRect/>
          <a:stretch>
            <a:fillRect/>
          </a:stretch>
        </p:blipFill>
        <p:spPr bwMode="auto">
          <a:xfrm>
            <a:off x="1919536" y="1988840"/>
            <a:ext cx="1488744" cy="936104"/>
          </a:xfrm>
          <a:prstGeom prst="rect">
            <a:avLst/>
          </a:prstGeom>
          <a:noFill/>
          <a:ln w="9525">
            <a:noFill/>
            <a:miter lim="800000"/>
            <a:headEnd/>
            <a:tailEnd/>
          </a:ln>
        </p:spPr>
      </p:pic>
      <p:pic>
        <p:nvPicPr>
          <p:cNvPr id="31746" name="Picture 2"/>
          <p:cNvPicPr>
            <a:picLocks noChangeAspect="1" noChangeArrowheads="1"/>
          </p:cNvPicPr>
          <p:nvPr/>
        </p:nvPicPr>
        <p:blipFill>
          <a:blip r:embed="rId5" cstate="print">
            <a:clrChange>
              <a:clrFrom>
                <a:srgbClr val="FFFFFF"/>
              </a:clrFrom>
              <a:clrTo>
                <a:srgbClr val="FFFFFF">
                  <a:alpha val="0"/>
                </a:srgbClr>
              </a:clrTo>
            </a:clrChange>
            <a:lum bright="-30000"/>
          </a:blip>
          <a:srcRect/>
          <a:stretch>
            <a:fillRect/>
          </a:stretch>
        </p:blipFill>
        <p:spPr bwMode="auto">
          <a:xfrm>
            <a:off x="4223792" y="2780928"/>
            <a:ext cx="1489256" cy="360040"/>
          </a:xfrm>
          <a:prstGeom prst="rect">
            <a:avLst/>
          </a:prstGeom>
          <a:noFill/>
          <a:ln w="9525">
            <a:noFill/>
            <a:miter lim="800000"/>
            <a:headEnd/>
            <a:tailEnd/>
          </a:ln>
        </p:spPr>
      </p:pic>
      <p:sp>
        <p:nvSpPr>
          <p:cNvPr id="9" name="8 - Ορθογώνιο"/>
          <p:cNvSpPr/>
          <p:nvPr/>
        </p:nvSpPr>
        <p:spPr>
          <a:xfrm>
            <a:off x="1775520" y="4293097"/>
            <a:ext cx="8424936" cy="2246769"/>
          </a:xfrm>
          <a:prstGeom prst="rect">
            <a:avLst/>
          </a:prstGeom>
        </p:spPr>
        <p:txBody>
          <a:bodyPr wrap="square">
            <a:spAutoFit/>
          </a:bodyPr>
          <a:lstStyle/>
          <a:p>
            <a:pPr algn="just"/>
            <a:r>
              <a:rPr lang="el-GR" sz="2000" dirty="0">
                <a:solidFill>
                  <a:prstClr val="black"/>
                </a:solidFill>
                <a:latin typeface="Calibri"/>
              </a:rPr>
              <a:t>Η σχέση αυτή συνδέει τη γραμμική ταχύτητα με τη γωνιακή και με την ακτίνα της τροχιάς.</a:t>
            </a:r>
          </a:p>
          <a:p>
            <a:pPr algn="just"/>
            <a:endParaRPr lang="el-GR" sz="2000" dirty="0">
              <a:solidFill>
                <a:prstClr val="black"/>
              </a:solidFill>
              <a:latin typeface="Calibri"/>
            </a:endParaRPr>
          </a:p>
          <a:p>
            <a:pPr algn="just"/>
            <a:r>
              <a:rPr lang="el-GR" sz="2000" dirty="0">
                <a:solidFill>
                  <a:prstClr val="black"/>
                </a:solidFill>
                <a:latin typeface="Calibri"/>
              </a:rPr>
              <a:t>Φαίνεται απ' αυτήν πως </a:t>
            </a:r>
            <a:r>
              <a:rPr lang="el-GR" sz="2000" b="1" dirty="0">
                <a:solidFill>
                  <a:prstClr val="black"/>
                </a:solidFill>
                <a:latin typeface="Calibri"/>
              </a:rPr>
              <a:t>όλα τα σημεία ενός περιστρεφόμενου δίσκου</a:t>
            </a:r>
            <a:r>
              <a:rPr lang="el-GR" sz="2000" dirty="0">
                <a:solidFill>
                  <a:prstClr val="black"/>
                </a:solidFill>
                <a:latin typeface="Calibri"/>
              </a:rPr>
              <a:t>, ενώ </a:t>
            </a:r>
            <a:r>
              <a:rPr lang="el-GR" sz="2000" b="1" dirty="0">
                <a:solidFill>
                  <a:prstClr val="black"/>
                </a:solidFill>
                <a:latin typeface="Calibri"/>
              </a:rPr>
              <a:t>έχουν την ίδια γωνιακή ταχύτητα (ω)</a:t>
            </a:r>
            <a:r>
              <a:rPr lang="el-GR" sz="2000" dirty="0">
                <a:solidFill>
                  <a:prstClr val="black"/>
                </a:solidFill>
                <a:latin typeface="Calibri"/>
              </a:rPr>
              <a:t>, έχουν </a:t>
            </a:r>
            <a:r>
              <a:rPr lang="el-GR" sz="2000" b="1" dirty="0">
                <a:solidFill>
                  <a:prstClr val="black"/>
                </a:solidFill>
                <a:latin typeface="Calibri"/>
              </a:rPr>
              <a:t>γραμμικές ταχύτητες (υ) </a:t>
            </a:r>
            <a:r>
              <a:rPr lang="el-GR" sz="2000" dirty="0">
                <a:solidFill>
                  <a:prstClr val="black"/>
                </a:solidFill>
                <a:latin typeface="Calibri"/>
              </a:rPr>
              <a:t>η τιμή των οποίων είναι </a:t>
            </a:r>
            <a:r>
              <a:rPr lang="el-GR" sz="2000" b="1" u="sng" dirty="0">
                <a:solidFill>
                  <a:prstClr val="black"/>
                </a:solidFill>
                <a:latin typeface="Calibri"/>
              </a:rPr>
              <a:t>ανάλογη με την απόστασή τους από τον άξονα (κέντρο) περιστροφής.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174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wipe(left)">
                                      <p:cBhvr>
                                        <p:cTn id="24" dur="500"/>
                                        <p:tgtEl>
                                          <p:spTgt spid="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wipe(left)">
                                      <p:cBhvr>
                                        <p:cTn id="29"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Εικόνα 1-9."/>
          <p:cNvPicPr>
            <a:picLocks noChangeAspect="1" noChangeArrowheads="1"/>
          </p:cNvPicPr>
          <p:nvPr/>
        </p:nvPicPr>
        <p:blipFill>
          <a:blip r:embed="rId2" cstate="print"/>
          <a:srcRect/>
          <a:stretch>
            <a:fillRect/>
          </a:stretch>
        </p:blipFill>
        <p:spPr bwMode="auto">
          <a:xfrm>
            <a:off x="7680177" y="476672"/>
            <a:ext cx="2718669" cy="2880320"/>
          </a:xfrm>
          <a:prstGeom prst="rect">
            <a:avLst/>
          </a:prstGeom>
          <a:noFill/>
          <a:effectLst>
            <a:outerShdw blurRad="50800" dist="127000" dir="13500000" algn="br" rotWithShape="0">
              <a:prstClr val="black">
                <a:alpha val="40000"/>
              </a:prstClr>
            </a:outerShdw>
          </a:effectLst>
        </p:spPr>
      </p:pic>
      <p:sp>
        <p:nvSpPr>
          <p:cNvPr id="3" name="2 - Ορθογώνιο"/>
          <p:cNvSpPr/>
          <p:nvPr/>
        </p:nvSpPr>
        <p:spPr>
          <a:xfrm>
            <a:off x="1524000" y="1"/>
            <a:ext cx="457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r>
              <a:rPr lang="el-GR" sz="2400" b="1" dirty="0">
                <a:solidFill>
                  <a:prstClr val="white"/>
                </a:solidFill>
                <a:latin typeface="Calibri"/>
              </a:rPr>
              <a:t>1.2.</a:t>
            </a:r>
            <a:r>
              <a:rPr lang="en-US" sz="2400" b="1" dirty="0">
                <a:solidFill>
                  <a:prstClr val="white"/>
                </a:solidFill>
                <a:latin typeface="Calibri"/>
              </a:rPr>
              <a:t> </a:t>
            </a:r>
            <a:r>
              <a:rPr lang="el-GR" sz="2400" b="1" dirty="0">
                <a:solidFill>
                  <a:prstClr val="white"/>
                </a:solidFill>
                <a:latin typeface="Calibri"/>
              </a:rPr>
              <a:t>Ομαλή κυκλική κίνηση</a:t>
            </a:r>
          </a:p>
        </p:txBody>
      </p:sp>
      <p:sp>
        <p:nvSpPr>
          <p:cNvPr id="4" name="3 - Ορθογώνιο"/>
          <p:cNvSpPr/>
          <p:nvPr/>
        </p:nvSpPr>
        <p:spPr>
          <a:xfrm>
            <a:off x="1524001" y="692697"/>
            <a:ext cx="3329629"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l-GR" sz="2400" dirty="0">
                <a:solidFill>
                  <a:prstClr val="white"/>
                </a:solidFill>
                <a:latin typeface="Calibri"/>
              </a:rPr>
              <a:t>Κεντρομόλος επιτάχυνση</a:t>
            </a:r>
          </a:p>
        </p:txBody>
      </p:sp>
      <p:sp>
        <p:nvSpPr>
          <p:cNvPr id="5" name="4 - Ορθογώνιο"/>
          <p:cNvSpPr/>
          <p:nvPr/>
        </p:nvSpPr>
        <p:spPr>
          <a:xfrm>
            <a:off x="1703512" y="1484784"/>
            <a:ext cx="5544616" cy="3416320"/>
          </a:xfrm>
          <a:prstGeom prst="rect">
            <a:avLst/>
          </a:prstGeom>
        </p:spPr>
        <p:txBody>
          <a:bodyPr wrap="square">
            <a:spAutoFit/>
          </a:bodyPr>
          <a:lstStyle/>
          <a:p>
            <a:pPr algn="just"/>
            <a:r>
              <a:rPr lang="el-GR" sz="2400" dirty="0">
                <a:solidFill>
                  <a:prstClr val="black"/>
                </a:solidFill>
                <a:latin typeface="Calibri"/>
              </a:rPr>
              <a:t>Στην ομαλή κυκλική κίνηση η τιμή της ταχύτητας είναι σταθερή, όμως η διεύθυνση και η φορά αλλάζουν συνεχώς.</a:t>
            </a:r>
          </a:p>
          <a:p>
            <a:pPr algn="just"/>
            <a:r>
              <a:rPr lang="el-GR" sz="2400" dirty="0">
                <a:solidFill>
                  <a:prstClr val="black"/>
                </a:solidFill>
                <a:latin typeface="Calibri"/>
              </a:rPr>
              <a:t> </a:t>
            </a:r>
          </a:p>
          <a:p>
            <a:pPr algn="just"/>
            <a:r>
              <a:rPr lang="el-GR" sz="2400" dirty="0">
                <a:solidFill>
                  <a:prstClr val="black"/>
                </a:solidFill>
                <a:latin typeface="Calibri"/>
              </a:rPr>
              <a:t>Άρα </a:t>
            </a:r>
            <a:r>
              <a:rPr lang="el-GR" sz="2400" b="1" dirty="0">
                <a:solidFill>
                  <a:prstClr val="black"/>
                </a:solidFill>
                <a:latin typeface="Calibri"/>
              </a:rPr>
              <a:t>το διάνυσμα της ταχύτητας αλλάζει </a:t>
            </a:r>
            <a:r>
              <a:rPr lang="el-GR" sz="2400" dirty="0">
                <a:solidFill>
                  <a:prstClr val="black"/>
                </a:solidFill>
                <a:latin typeface="Calibri"/>
              </a:rPr>
              <a:t>με αποτέλεσμα να </a:t>
            </a:r>
            <a:r>
              <a:rPr lang="el-GR" sz="2400" b="1" u="sng" dirty="0">
                <a:solidFill>
                  <a:prstClr val="black"/>
                </a:solidFill>
                <a:latin typeface="Calibri"/>
              </a:rPr>
              <a:t>εμφανίζεται επιτάχυνση που έχει κατεύθυνση προς το κέντρο της κυκλικής τροχιάς</a:t>
            </a:r>
            <a:r>
              <a:rPr lang="el-GR" sz="2400" dirty="0">
                <a:solidFill>
                  <a:prstClr val="black"/>
                </a:solidFill>
                <a:latin typeface="Calibri"/>
              </a:rPr>
              <a:t> και λέγεται </a:t>
            </a:r>
            <a:r>
              <a:rPr lang="el-GR" sz="2400" b="1" dirty="0">
                <a:solidFill>
                  <a:prstClr val="black"/>
                </a:solidFill>
                <a:latin typeface="Calibri"/>
              </a:rPr>
              <a:t>κεντρομόλος επιτάχυνση </a:t>
            </a:r>
            <a:r>
              <a:rPr lang="el-GR" sz="2400" b="1" dirty="0" err="1">
                <a:solidFill>
                  <a:prstClr val="black"/>
                </a:solidFill>
                <a:latin typeface="Calibri"/>
              </a:rPr>
              <a:t>α</a:t>
            </a:r>
            <a:r>
              <a:rPr lang="el-GR" sz="2400" b="1" baseline="-25000" dirty="0" err="1">
                <a:solidFill>
                  <a:prstClr val="black"/>
                </a:solidFill>
                <a:latin typeface="Calibri"/>
              </a:rPr>
              <a:t>κ</a:t>
            </a:r>
            <a:r>
              <a:rPr lang="el-GR" sz="2400" b="1" dirty="0">
                <a:solidFill>
                  <a:prstClr val="black"/>
                </a:solidFill>
                <a:latin typeface="Calibri"/>
              </a:rPr>
              <a:t>.</a:t>
            </a:r>
            <a:endParaRPr lang="el-GR" sz="2400" dirty="0">
              <a:solidFill>
                <a:prstClr val="black"/>
              </a:solidFill>
              <a:latin typeface="Calibri"/>
            </a:endParaRPr>
          </a:p>
        </p:txBody>
      </p:sp>
      <p:pic>
        <p:nvPicPr>
          <p:cNvPr id="32771" name="Picture 3"/>
          <p:cNvPicPr>
            <a:picLocks noChangeAspect="1" noChangeArrowheads="1"/>
          </p:cNvPicPr>
          <p:nvPr/>
        </p:nvPicPr>
        <p:blipFill>
          <a:blip r:embed="rId3" cstate="print">
            <a:clrChange>
              <a:clrFrom>
                <a:srgbClr val="FFFFFF"/>
              </a:clrFrom>
              <a:clrTo>
                <a:srgbClr val="FFFFFF">
                  <a:alpha val="0"/>
                </a:srgbClr>
              </a:clrTo>
            </a:clrChange>
            <a:lum bright="-30000"/>
          </a:blip>
          <a:srcRect/>
          <a:stretch>
            <a:fillRect/>
          </a:stretch>
        </p:blipFill>
        <p:spPr bwMode="auto">
          <a:xfrm>
            <a:off x="5159896" y="5085184"/>
            <a:ext cx="1586046" cy="1152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1253</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Chiotelis</dc:creator>
  <cp:lastModifiedBy>Yiannis Chiotelis</cp:lastModifiedBy>
  <cp:revision>1</cp:revision>
  <dcterms:created xsi:type="dcterms:W3CDTF">2020-03-21T17:00:09Z</dcterms:created>
  <dcterms:modified xsi:type="dcterms:W3CDTF">2020-03-21T17:12:18Z</dcterms:modified>
</cp:coreProperties>
</file>