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0" r:id="rId2"/>
    <p:sldId id="361" r:id="rId3"/>
    <p:sldId id="362" r:id="rId4"/>
    <p:sldId id="257" r:id="rId5"/>
    <p:sldId id="258" r:id="rId6"/>
    <p:sldId id="259" r:id="rId7"/>
    <p:sldId id="260" r:id="rId8"/>
    <p:sldId id="261" r:id="rId9"/>
    <p:sldId id="363" r:id="rId10"/>
    <p:sldId id="262" r:id="rId11"/>
    <p:sldId id="364" r:id="rId12"/>
    <p:sldId id="263"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599B4B8D-B0E4-47C5-93B9-8111E0BEB570}"/>
              </a:ext>
            </a:extLst>
          </p:cNvPr>
          <p:cNvSpPr>
            <a:spLocks noGrp="1"/>
          </p:cNvSpPr>
          <p:nvPr>
            <p:ph type="dt" sz="half" idx="10"/>
          </p:nvPr>
        </p:nvSpPr>
        <p:spPr/>
        <p:txBody>
          <a:bodyPr/>
          <a:lstStyle>
            <a:lvl1pPr>
              <a:defRPr/>
            </a:lvl1pPr>
          </a:lstStyle>
          <a:p>
            <a:pPr>
              <a:defRPr/>
            </a:pPr>
            <a:fld id="{6D5EE5A9-4D57-464D-A92A-52E0C6588560}"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FBDA0BBA-97B6-46D5-BD02-003306F2857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FEA6D311-5AB8-4399-B2A0-E7C18BA606F1}"/>
              </a:ext>
            </a:extLst>
          </p:cNvPr>
          <p:cNvSpPr>
            <a:spLocks noGrp="1"/>
          </p:cNvSpPr>
          <p:nvPr>
            <p:ph type="sldNum" sz="quarter" idx="12"/>
          </p:nvPr>
        </p:nvSpPr>
        <p:spPr/>
        <p:txBody>
          <a:bodyPr/>
          <a:lstStyle>
            <a:lvl1pPr>
              <a:defRPr/>
            </a:lvl1pPr>
          </a:lstStyle>
          <a:p>
            <a:fld id="{C4126C84-4063-4F49-816E-D29D65061F6F}" type="slidenum">
              <a:rPr lang="el-GR" altLang="el-GR"/>
              <a:pPr/>
              <a:t>‹#›</a:t>
            </a:fld>
            <a:endParaRPr lang="el-GR" altLang="el-GR"/>
          </a:p>
        </p:txBody>
      </p:sp>
    </p:spTree>
    <p:extLst>
      <p:ext uri="{BB962C8B-B14F-4D97-AF65-F5344CB8AC3E}">
        <p14:creationId xmlns:p14="http://schemas.microsoft.com/office/powerpoint/2010/main" val="82902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DCB5AF8F-46F6-4D25-ACF8-6DCCAFF69037}"/>
              </a:ext>
            </a:extLst>
          </p:cNvPr>
          <p:cNvSpPr>
            <a:spLocks noGrp="1"/>
          </p:cNvSpPr>
          <p:nvPr>
            <p:ph type="dt" sz="half" idx="10"/>
          </p:nvPr>
        </p:nvSpPr>
        <p:spPr/>
        <p:txBody>
          <a:bodyPr/>
          <a:lstStyle>
            <a:lvl1pPr>
              <a:defRPr/>
            </a:lvl1pPr>
          </a:lstStyle>
          <a:p>
            <a:pPr>
              <a:defRPr/>
            </a:pPr>
            <a:fld id="{F9E73630-2291-487A-8F39-001782A1C538}"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ABEF6B98-4EA3-4188-8F19-657AE0526D11}"/>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827B1BD6-E978-4F26-A9DC-94335DA9F419}"/>
              </a:ext>
            </a:extLst>
          </p:cNvPr>
          <p:cNvSpPr>
            <a:spLocks noGrp="1"/>
          </p:cNvSpPr>
          <p:nvPr>
            <p:ph type="sldNum" sz="quarter" idx="12"/>
          </p:nvPr>
        </p:nvSpPr>
        <p:spPr/>
        <p:txBody>
          <a:bodyPr/>
          <a:lstStyle>
            <a:lvl1pPr>
              <a:defRPr/>
            </a:lvl1pPr>
          </a:lstStyle>
          <a:p>
            <a:fld id="{4EF59741-905D-4ADB-845E-3C57DEFF1D34}" type="slidenum">
              <a:rPr lang="el-GR" altLang="el-GR"/>
              <a:pPr/>
              <a:t>‹#›</a:t>
            </a:fld>
            <a:endParaRPr lang="el-GR" altLang="el-GR"/>
          </a:p>
        </p:txBody>
      </p:sp>
    </p:spTree>
    <p:extLst>
      <p:ext uri="{BB962C8B-B14F-4D97-AF65-F5344CB8AC3E}">
        <p14:creationId xmlns:p14="http://schemas.microsoft.com/office/powerpoint/2010/main" val="341095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F0F43C77-1D7E-4127-A34F-EE985EE4E643}"/>
              </a:ext>
            </a:extLst>
          </p:cNvPr>
          <p:cNvSpPr>
            <a:spLocks noGrp="1"/>
          </p:cNvSpPr>
          <p:nvPr>
            <p:ph type="dt" sz="half" idx="10"/>
          </p:nvPr>
        </p:nvSpPr>
        <p:spPr/>
        <p:txBody>
          <a:bodyPr/>
          <a:lstStyle>
            <a:lvl1pPr>
              <a:defRPr/>
            </a:lvl1pPr>
          </a:lstStyle>
          <a:p>
            <a:pPr>
              <a:defRPr/>
            </a:pPr>
            <a:fld id="{1D3F06D8-7B52-41B3-BBD7-530CEC332B01}"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0F04DFC2-FAE1-4EA4-9C36-57546C549C35}"/>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34621735-6C15-4D5A-BB43-15C230E42E56}"/>
              </a:ext>
            </a:extLst>
          </p:cNvPr>
          <p:cNvSpPr>
            <a:spLocks noGrp="1"/>
          </p:cNvSpPr>
          <p:nvPr>
            <p:ph type="sldNum" sz="quarter" idx="12"/>
          </p:nvPr>
        </p:nvSpPr>
        <p:spPr/>
        <p:txBody>
          <a:bodyPr/>
          <a:lstStyle>
            <a:lvl1pPr>
              <a:defRPr/>
            </a:lvl1pPr>
          </a:lstStyle>
          <a:p>
            <a:fld id="{D10FD23B-9A9C-4EDE-A5EB-D88F0F22A013}" type="slidenum">
              <a:rPr lang="el-GR" altLang="el-GR"/>
              <a:pPr/>
              <a:t>‹#›</a:t>
            </a:fld>
            <a:endParaRPr lang="el-GR" altLang="el-GR"/>
          </a:p>
        </p:txBody>
      </p:sp>
    </p:spTree>
    <p:extLst>
      <p:ext uri="{BB962C8B-B14F-4D97-AF65-F5344CB8AC3E}">
        <p14:creationId xmlns:p14="http://schemas.microsoft.com/office/powerpoint/2010/main" val="4624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B1A59F91-E0D5-463F-8849-7793C729D6C5}"/>
              </a:ext>
            </a:extLst>
          </p:cNvPr>
          <p:cNvSpPr>
            <a:spLocks noGrp="1"/>
          </p:cNvSpPr>
          <p:nvPr>
            <p:ph type="dt" sz="half" idx="10"/>
          </p:nvPr>
        </p:nvSpPr>
        <p:spPr/>
        <p:txBody>
          <a:bodyPr/>
          <a:lstStyle>
            <a:lvl1pPr>
              <a:defRPr/>
            </a:lvl1pPr>
          </a:lstStyle>
          <a:p>
            <a:pPr>
              <a:defRPr/>
            </a:pPr>
            <a:fld id="{222F98AF-4FE6-4A76-BFF3-76E28CE00FB0}"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F744B7B6-CEC5-4AD5-B81F-630ABBD2170B}"/>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E92AA3CD-EB69-4883-BD2D-24F9BFF171F9}"/>
              </a:ext>
            </a:extLst>
          </p:cNvPr>
          <p:cNvSpPr>
            <a:spLocks noGrp="1"/>
          </p:cNvSpPr>
          <p:nvPr>
            <p:ph type="sldNum" sz="quarter" idx="12"/>
          </p:nvPr>
        </p:nvSpPr>
        <p:spPr/>
        <p:txBody>
          <a:bodyPr/>
          <a:lstStyle>
            <a:lvl1pPr>
              <a:defRPr/>
            </a:lvl1pPr>
          </a:lstStyle>
          <a:p>
            <a:fld id="{36CE3189-CB68-4CE8-818E-C4D65A14881D}" type="slidenum">
              <a:rPr lang="el-GR" altLang="el-GR"/>
              <a:pPr/>
              <a:t>‹#›</a:t>
            </a:fld>
            <a:endParaRPr lang="el-GR" altLang="el-GR"/>
          </a:p>
        </p:txBody>
      </p:sp>
    </p:spTree>
    <p:extLst>
      <p:ext uri="{BB962C8B-B14F-4D97-AF65-F5344CB8AC3E}">
        <p14:creationId xmlns:p14="http://schemas.microsoft.com/office/powerpoint/2010/main" val="262658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5754B86D-A91D-46F0-B453-D3F7D704F0EC}"/>
              </a:ext>
            </a:extLst>
          </p:cNvPr>
          <p:cNvSpPr>
            <a:spLocks noGrp="1"/>
          </p:cNvSpPr>
          <p:nvPr>
            <p:ph type="dt" sz="half" idx="10"/>
          </p:nvPr>
        </p:nvSpPr>
        <p:spPr/>
        <p:txBody>
          <a:bodyPr/>
          <a:lstStyle>
            <a:lvl1pPr>
              <a:defRPr/>
            </a:lvl1pPr>
          </a:lstStyle>
          <a:p>
            <a:pPr>
              <a:defRPr/>
            </a:pPr>
            <a:fld id="{C5A31910-544A-4E4F-8658-5D1F07300FD2}"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9A42E186-D951-4A44-9567-745A70DE72DF}"/>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405620BD-A688-4F75-A286-FE8B12178AE1}"/>
              </a:ext>
            </a:extLst>
          </p:cNvPr>
          <p:cNvSpPr>
            <a:spLocks noGrp="1"/>
          </p:cNvSpPr>
          <p:nvPr>
            <p:ph type="sldNum" sz="quarter" idx="12"/>
          </p:nvPr>
        </p:nvSpPr>
        <p:spPr/>
        <p:txBody>
          <a:bodyPr/>
          <a:lstStyle>
            <a:lvl1pPr>
              <a:defRPr/>
            </a:lvl1pPr>
          </a:lstStyle>
          <a:p>
            <a:fld id="{6CBEA3AE-B16E-414B-B981-5BE99133ECDB}" type="slidenum">
              <a:rPr lang="el-GR" altLang="el-GR"/>
              <a:pPr/>
              <a:t>‹#›</a:t>
            </a:fld>
            <a:endParaRPr lang="el-GR" altLang="el-GR"/>
          </a:p>
        </p:txBody>
      </p:sp>
    </p:spTree>
    <p:extLst>
      <p:ext uri="{BB962C8B-B14F-4D97-AF65-F5344CB8AC3E}">
        <p14:creationId xmlns:p14="http://schemas.microsoft.com/office/powerpoint/2010/main" val="57766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0138394A-CA66-47A3-8673-B7425CE8C60B}"/>
              </a:ext>
            </a:extLst>
          </p:cNvPr>
          <p:cNvSpPr>
            <a:spLocks noGrp="1"/>
          </p:cNvSpPr>
          <p:nvPr>
            <p:ph type="dt" sz="half" idx="10"/>
          </p:nvPr>
        </p:nvSpPr>
        <p:spPr/>
        <p:txBody>
          <a:bodyPr/>
          <a:lstStyle>
            <a:lvl1pPr>
              <a:defRPr/>
            </a:lvl1pPr>
          </a:lstStyle>
          <a:p>
            <a:pPr>
              <a:defRPr/>
            </a:pPr>
            <a:fld id="{838BE91C-C291-4A9C-8590-D72FF4EC0912}" type="datetimeFigureOut">
              <a:rPr lang="el-GR"/>
              <a:pPr>
                <a:defRPr/>
              </a:pPr>
              <a:t>21/3/2020</a:t>
            </a:fld>
            <a:endParaRPr lang="el-GR"/>
          </a:p>
        </p:txBody>
      </p:sp>
      <p:sp>
        <p:nvSpPr>
          <p:cNvPr id="6" name="4 - Θέση υποσέλιδου">
            <a:extLst>
              <a:ext uri="{FF2B5EF4-FFF2-40B4-BE49-F238E27FC236}">
                <a16:creationId xmlns:a16="http://schemas.microsoft.com/office/drawing/2014/main" id="{ADC1D8A9-0D4B-44E3-A665-3D3710CFA1F4}"/>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F8617B85-047E-459A-9252-1CF31A76D839}"/>
              </a:ext>
            </a:extLst>
          </p:cNvPr>
          <p:cNvSpPr>
            <a:spLocks noGrp="1"/>
          </p:cNvSpPr>
          <p:nvPr>
            <p:ph type="sldNum" sz="quarter" idx="12"/>
          </p:nvPr>
        </p:nvSpPr>
        <p:spPr/>
        <p:txBody>
          <a:bodyPr/>
          <a:lstStyle>
            <a:lvl1pPr>
              <a:defRPr/>
            </a:lvl1pPr>
          </a:lstStyle>
          <a:p>
            <a:fld id="{FF28F562-1AE2-43D4-BBA2-8058100A5026}" type="slidenum">
              <a:rPr lang="el-GR" altLang="el-GR"/>
              <a:pPr/>
              <a:t>‹#›</a:t>
            </a:fld>
            <a:endParaRPr lang="el-GR" altLang="el-GR"/>
          </a:p>
        </p:txBody>
      </p:sp>
    </p:spTree>
    <p:extLst>
      <p:ext uri="{BB962C8B-B14F-4D97-AF65-F5344CB8AC3E}">
        <p14:creationId xmlns:p14="http://schemas.microsoft.com/office/powerpoint/2010/main" val="284154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57BAF3B3-91F2-47FC-A23D-7E9F0B967299}"/>
              </a:ext>
            </a:extLst>
          </p:cNvPr>
          <p:cNvSpPr>
            <a:spLocks noGrp="1"/>
          </p:cNvSpPr>
          <p:nvPr>
            <p:ph type="dt" sz="half" idx="10"/>
          </p:nvPr>
        </p:nvSpPr>
        <p:spPr/>
        <p:txBody>
          <a:bodyPr/>
          <a:lstStyle>
            <a:lvl1pPr>
              <a:defRPr/>
            </a:lvl1pPr>
          </a:lstStyle>
          <a:p>
            <a:pPr>
              <a:defRPr/>
            </a:pPr>
            <a:fld id="{B472619B-D606-45EE-851C-935CFF43F010}" type="datetimeFigureOut">
              <a:rPr lang="el-GR"/>
              <a:pPr>
                <a:defRPr/>
              </a:pPr>
              <a:t>21/3/2020</a:t>
            </a:fld>
            <a:endParaRPr lang="el-GR"/>
          </a:p>
        </p:txBody>
      </p:sp>
      <p:sp>
        <p:nvSpPr>
          <p:cNvPr id="8" name="4 - Θέση υποσέλιδου">
            <a:extLst>
              <a:ext uri="{FF2B5EF4-FFF2-40B4-BE49-F238E27FC236}">
                <a16:creationId xmlns:a16="http://schemas.microsoft.com/office/drawing/2014/main" id="{653231C1-87D6-4401-96F1-76AE716F11C5}"/>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7F8723F1-3A2E-45D2-8E96-412DF8119580}"/>
              </a:ext>
            </a:extLst>
          </p:cNvPr>
          <p:cNvSpPr>
            <a:spLocks noGrp="1"/>
          </p:cNvSpPr>
          <p:nvPr>
            <p:ph type="sldNum" sz="quarter" idx="12"/>
          </p:nvPr>
        </p:nvSpPr>
        <p:spPr/>
        <p:txBody>
          <a:bodyPr/>
          <a:lstStyle>
            <a:lvl1pPr>
              <a:defRPr/>
            </a:lvl1pPr>
          </a:lstStyle>
          <a:p>
            <a:fld id="{598EC355-0EF7-4219-AD87-AF153A310DE7}" type="slidenum">
              <a:rPr lang="el-GR" altLang="el-GR"/>
              <a:pPr/>
              <a:t>‹#›</a:t>
            </a:fld>
            <a:endParaRPr lang="el-GR" altLang="el-GR"/>
          </a:p>
        </p:txBody>
      </p:sp>
    </p:spTree>
    <p:extLst>
      <p:ext uri="{BB962C8B-B14F-4D97-AF65-F5344CB8AC3E}">
        <p14:creationId xmlns:p14="http://schemas.microsoft.com/office/powerpoint/2010/main" val="93463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529D826B-D6E3-46F5-B973-E078A1F596C2}"/>
              </a:ext>
            </a:extLst>
          </p:cNvPr>
          <p:cNvSpPr>
            <a:spLocks noGrp="1"/>
          </p:cNvSpPr>
          <p:nvPr>
            <p:ph type="dt" sz="half" idx="10"/>
          </p:nvPr>
        </p:nvSpPr>
        <p:spPr/>
        <p:txBody>
          <a:bodyPr/>
          <a:lstStyle>
            <a:lvl1pPr>
              <a:defRPr/>
            </a:lvl1pPr>
          </a:lstStyle>
          <a:p>
            <a:pPr>
              <a:defRPr/>
            </a:pPr>
            <a:fld id="{A574C187-B57B-4347-AB96-5A265B8E2444}" type="datetimeFigureOut">
              <a:rPr lang="el-GR"/>
              <a:pPr>
                <a:defRPr/>
              </a:pPr>
              <a:t>21/3/2020</a:t>
            </a:fld>
            <a:endParaRPr lang="el-GR"/>
          </a:p>
        </p:txBody>
      </p:sp>
      <p:sp>
        <p:nvSpPr>
          <p:cNvPr id="4" name="4 - Θέση υποσέλιδου">
            <a:extLst>
              <a:ext uri="{FF2B5EF4-FFF2-40B4-BE49-F238E27FC236}">
                <a16:creationId xmlns:a16="http://schemas.microsoft.com/office/drawing/2014/main" id="{AB27ED04-301B-4832-BB8C-827CA0BA0292}"/>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B2644C5E-6D74-4467-94E6-0999C2640DD5}"/>
              </a:ext>
            </a:extLst>
          </p:cNvPr>
          <p:cNvSpPr>
            <a:spLocks noGrp="1"/>
          </p:cNvSpPr>
          <p:nvPr>
            <p:ph type="sldNum" sz="quarter" idx="12"/>
          </p:nvPr>
        </p:nvSpPr>
        <p:spPr/>
        <p:txBody>
          <a:bodyPr/>
          <a:lstStyle>
            <a:lvl1pPr>
              <a:defRPr/>
            </a:lvl1pPr>
          </a:lstStyle>
          <a:p>
            <a:fld id="{B9B839E0-A271-4DD3-9F00-457DFA4370BB}" type="slidenum">
              <a:rPr lang="el-GR" altLang="el-GR"/>
              <a:pPr/>
              <a:t>‹#›</a:t>
            </a:fld>
            <a:endParaRPr lang="el-GR" altLang="el-GR"/>
          </a:p>
        </p:txBody>
      </p:sp>
    </p:spTree>
    <p:extLst>
      <p:ext uri="{BB962C8B-B14F-4D97-AF65-F5344CB8AC3E}">
        <p14:creationId xmlns:p14="http://schemas.microsoft.com/office/powerpoint/2010/main" val="36476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4FFFF24A-42B1-45F6-B6DF-1DE4FB4A0C22}"/>
              </a:ext>
            </a:extLst>
          </p:cNvPr>
          <p:cNvSpPr>
            <a:spLocks noGrp="1"/>
          </p:cNvSpPr>
          <p:nvPr>
            <p:ph type="dt" sz="half" idx="10"/>
          </p:nvPr>
        </p:nvSpPr>
        <p:spPr/>
        <p:txBody>
          <a:bodyPr/>
          <a:lstStyle>
            <a:lvl1pPr>
              <a:defRPr/>
            </a:lvl1pPr>
          </a:lstStyle>
          <a:p>
            <a:pPr>
              <a:defRPr/>
            </a:pPr>
            <a:fld id="{D4E8CB13-76C5-4E25-B20A-A73195A184DC}" type="datetimeFigureOut">
              <a:rPr lang="el-GR"/>
              <a:pPr>
                <a:defRPr/>
              </a:pPr>
              <a:t>21/3/2020</a:t>
            </a:fld>
            <a:endParaRPr lang="el-GR"/>
          </a:p>
        </p:txBody>
      </p:sp>
      <p:sp>
        <p:nvSpPr>
          <p:cNvPr id="3" name="4 - Θέση υποσέλιδου">
            <a:extLst>
              <a:ext uri="{FF2B5EF4-FFF2-40B4-BE49-F238E27FC236}">
                <a16:creationId xmlns:a16="http://schemas.microsoft.com/office/drawing/2014/main" id="{1FF67EA9-C2C2-448D-843E-161ADD1B1F26}"/>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7E03DF10-1E76-49F6-97F7-550BBCFFD970}"/>
              </a:ext>
            </a:extLst>
          </p:cNvPr>
          <p:cNvSpPr>
            <a:spLocks noGrp="1"/>
          </p:cNvSpPr>
          <p:nvPr>
            <p:ph type="sldNum" sz="quarter" idx="12"/>
          </p:nvPr>
        </p:nvSpPr>
        <p:spPr/>
        <p:txBody>
          <a:bodyPr/>
          <a:lstStyle>
            <a:lvl1pPr>
              <a:defRPr/>
            </a:lvl1pPr>
          </a:lstStyle>
          <a:p>
            <a:fld id="{783EA672-2A4E-4988-8DDC-35E7642F76CF}" type="slidenum">
              <a:rPr lang="el-GR" altLang="el-GR"/>
              <a:pPr/>
              <a:t>‹#›</a:t>
            </a:fld>
            <a:endParaRPr lang="el-GR" altLang="el-GR"/>
          </a:p>
        </p:txBody>
      </p:sp>
    </p:spTree>
    <p:extLst>
      <p:ext uri="{BB962C8B-B14F-4D97-AF65-F5344CB8AC3E}">
        <p14:creationId xmlns:p14="http://schemas.microsoft.com/office/powerpoint/2010/main" val="204420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739F4348-79F3-4EA6-B859-4889E7EDC47B}"/>
              </a:ext>
            </a:extLst>
          </p:cNvPr>
          <p:cNvSpPr>
            <a:spLocks noGrp="1"/>
          </p:cNvSpPr>
          <p:nvPr>
            <p:ph type="dt" sz="half" idx="10"/>
          </p:nvPr>
        </p:nvSpPr>
        <p:spPr/>
        <p:txBody>
          <a:bodyPr/>
          <a:lstStyle>
            <a:lvl1pPr>
              <a:defRPr/>
            </a:lvl1pPr>
          </a:lstStyle>
          <a:p>
            <a:pPr>
              <a:defRPr/>
            </a:pPr>
            <a:fld id="{54288E81-6F5A-4F29-81F9-DB94AE5AF848}" type="datetimeFigureOut">
              <a:rPr lang="el-GR"/>
              <a:pPr>
                <a:defRPr/>
              </a:pPr>
              <a:t>21/3/2020</a:t>
            </a:fld>
            <a:endParaRPr lang="el-GR"/>
          </a:p>
        </p:txBody>
      </p:sp>
      <p:sp>
        <p:nvSpPr>
          <p:cNvPr id="6" name="4 - Θέση υποσέλιδου">
            <a:extLst>
              <a:ext uri="{FF2B5EF4-FFF2-40B4-BE49-F238E27FC236}">
                <a16:creationId xmlns:a16="http://schemas.microsoft.com/office/drawing/2014/main" id="{540C5398-8AD9-4B36-835E-7003B0410018}"/>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5C0E5FE9-1AC0-4815-BBBF-AB5E4CDF3B8B}"/>
              </a:ext>
            </a:extLst>
          </p:cNvPr>
          <p:cNvSpPr>
            <a:spLocks noGrp="1"/>
          </p:cNvSpPr>
          <p:nvPr>
            <p:ph type="sldNum" sz="quarter" idx="12"/>
          </p:nvPr>
        </p:nvSpPr>
        <p:spPr/>
        <p:txBody>
          <a:bodyPr/>
          <a:lstStyle>
            <a:lvl1pPr>
              <a:defRPr/>
            </a:lvl1pPr>
          </a:lstStyle>
          <a:p>
            <a:fld id="{6CD12B02-781C-46E1-A467-90632327530A}" type="slidenum">
              <a:rPr lang="el-GR" altLang="el-GR"/>
              <a:pPr/>
              <a:t>‹#›</a:t>
            </a:fld>
            <a:endParaRPr lang="el-GR" altLang="el-GR"/>
          </a:p>
        </p:txBody>
      </p:sp>
    </p:spTree>
    <p:extLst>
      <p:ext uri="{BB962C8B-B14F-4D97-AF65-F5344CB8AC3E}">
        <p14:creationId xmlns:p14="http://schemas.microsoft.com/office/powerpoint/2010/main" val="385373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BF2DB130-7818-4E28-9B57-991951AA952C}"/>
              </a:ext>
            </a:extLst>
          </p:cNvPr>
          <p:cNvSpPr>
            <a:spLocks noGrp="1"/>
          </p:cNvSpPr>
          <p:nvPr>
            <p:ph type="dt" sz="half" idx="10"/>
          </p:nvPr>
        </p:nvSpPr>
        <p:spPr/>
        <p:txBody>
          <a:bodyPr/>
          <a:lstStyle>
            <a:lvl1pPr>
              <a:defRPr/>
            </a:lvl1pPr>
          </a:lstStyle>
          <a:p>
            <a:pPr>
              <a:defRPr/>
            </a:pPr>
            <a:fld id="{9C642A2C-F485-4A43-ACD8-06058F3D5870}" type="datetimeFigureOut">
              <a:rPr lang="el-GR"/>
              <a:pPr>
                <a:defRPr/>
              </a:pPr>
              <a:t>21/3/2020</a:t>
            </a:fld>
            <a:endParaRPr lang="el-GR"/>
          </a:p>
        </p:txBody>
      </p:sp>
      <p:sp>
        <p:nvSpPr>
          <p:cNvPr id="6" name="4 - Θέση υποσέλιδου">
            <a:extLst>
              <a:ext uri="{FF2B5EF4-FFF2-40B4-BE49-F238E27FC236}">
                <a16:creationId xmlns:a16="http://schemas.microsoft.com/office/drawing/2014/main" id="{289D6B10-4400-44CA-A90D-A441A26F2383}"/>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C481668C-BE47-4351-A8D1-E61CD85FBDBC}"/>
              </a:ext>
            </a:extLst>
          </p:cNvPr>
          <p:cNvSpPr>
            <a:spLocks noGrp="1"/>
          </p:cNvSpPr>
          <p:nvPr>
            <p:ph type="sldNum" sz="quarter" idx="12"/>
          </p:nvPr>
        </p:nvSpPr>
        <p:spPr/>
        <p:txBody>
          <a:bodyPr/>
          <a:lstStyle>
            <a:lvl1pPr>
              <a:defRPr/>
            </a:lvl1pPr>
          </a:lstStyle>
          <a:p>
            <a:fld id="{83852501-6781-43E9-AC09-CAE6C2714C85}" type="slidenum">
              <a:rPr lang="el-GR" altLang="el-GR"/>
              <a:pPr/>
              <a:t>‹#›</a:t>
            </a:fld>
            <a:endParaRPr lang="el-GR" altLang="el-GR"/>
          </a:p>
        </p:txBody>
      </p:sp>
    </p:spTree>
    <p:extLst>
      <p:ext uri="{BB962C8B-B14F-4D97-AF65-F5344CB8AC3E}">
        <p14:creationId xmlns:p14="http://schemas.microsoft.com/office/powerpoint/2010/main" val="351257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6E3AB66B-8D03-4E40-98E9-9044C2B846C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7CAC02BF-5148-4025-A94D-CF11C8788D0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05C947D7-6E05-49DD-910A-D5C3A31152A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48B7BDA-6568-4BEE-A4DF-2BED6DCE0DCE}" type="datetimeFigureOut">
              <a:rPr lang="el-GR"/>
              <a:pPr>
                <a:defRPr/>
              </a:pPr>
              <a:t>21/3/2020</a:t>
            </a:fld>
            <a:endParaRPr lang="el-GR"/>
          </a:p>
        </p:txBody>
      </p:sp>
      <p:sp>
        <p:nvSpPr>
          <p:cNvPr id="5" name="4 - Θέση υποσέλιδου">
            <a:extLst>
              <a:ext uri="{FF2B5EF4-FFF2-40B4-BE49-F238E27FC236}">
                <a16:creationId xmlns:a16="http://schemas.microsoft.com/office/drawing/2014/main" id="{12AFE47A-DAC0-4802-B9F1-7E9093E40D9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a:extLst>
              <a:ext uri="{FF2B5EF4-FFF2-40B4-BE49-F238E27FC236}">
                <a16:creationId xmlns:a16="http://schemas.microsoft.com/office/drawing/2014/main" id="{BA616FFC-FB60-42FC-BE10-76162447FF3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A92184E-748D-4FF3-AF35-4F7B2D1E9021}" type="slidenum">
              <a:rPr lang="el-GR" altLang="el-GR"/>
              <a:pPr/>
              <a:t>‹#›</a:t>
            </a:fld>
            <a:endParaRPr lang="el-GR" altLang="el-GR"/>
          </a:p>
        </p:txBody>
      </p:sp>
    </p:spTree>
    <p:extLst>
      <p:ext uri="{BB962C8B-B14F-4D97-AF65-F5344CB8AC3E}">
        <p14:creationId xmlns:p14="http://schemas.microsoft.com/office/powerpoint/2010/main" val="33673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Robert_Boyle_0001.jpg"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digitalschool.minedu.gov.gr/modules/document/file.php/DSGL-B101/%CE%94%CE%B9%CE%B4%CE%B1%CE%BA%CF%84%CE%B9%CE%BA%CF%8C%20%CE%A0%CE%B1%CE%BA%CE%AD%CF%84%CE%BF/%CE%9B%CF%8D%CF%83%CE%B5%CE%B9%CF%82%20%CE%91%CF%83%CE%BA%CE%AE%CF%83%CE%B5%CF%89%CE%BD/03_Phys_B_lyk_kat_LA_kef1.pdf" TargetMode="Externa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hyperlink" Target="http://digitalschool.minedu.gov.gr/modules/document/file.php/DSGL-B101/%CE%94%CE%B9%CE%B4%CE%B1%CE%BA%CF%84%CE%B9%CE%BA%CF%8C%20%CE%A0%CE%B1%CE%BA%CE%AD%CF%84%CE%BF/%CE%9B%CF%8D%CF%83%CE%B5%CE%B9%CF%82%20%CE%91%CF%83%CE%BA%CE%AE%CF%83%CE%B5%CF%89%CE%BD/03_Phys_B_lyk_kat_LA_kef1.pdf"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6.bin"/><Relationship Id="rId4" Type="http://schemas.openxmlformats.org/officeDocument/2006/relationships/image" Target="../media/image23.wmf"/><Relationship Id="rId9"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3.bin"/><Relationship Id="rId18" Type="http://schemas.openxmlformats.org/officeDocument/2006/relationships/image" Target="../media/image32.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9.wmf"/><Relationship Id="rId17" Type="http://schemas.openxmlformats.org/officeDocument/2006/relationships/oleObject" Target="../embeddings/oleObject25.bin"/><Relationship Id="rId2" Type="http://schemas.openxmlformats.org/officeDocument/2006/relationships/slideLayout" Target="../slideLayouts/slideLayout7.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8.wmf"/><Relationship Id="rId19" Type="http://schemas.openxmlformats.org/officeDocument/2006/relationships/oleObject" Target="../embeddings/oleObject26.bin"/><Relationship Id="rId4" Type="http://schemas.openxmlformats.org/officeDocument/2006/relationships/image" Target="../media/image25.wmf"/><Relationship Id="rId9" Type="http://schemas.openxmlformats.org/officeDocument/2006/relationships/oleObject" Target="../embeddings/oleObject21.bin"/><Relationship Id="rId14" Type="http://schemas.openxmlformats.org/officeDocument/2006/relationships/image" Target="../media/image30.wmf"/><Relationship Id="rId22"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phet.colorado.edu/sims/states-of-matter/states-of-matter_el.jn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het.colorado.edu/sims/ideal-gas/gas-properties_el.jnl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oleObject" Target="../embeddings/oleObject1.bin"/><Relationship Id="rId7" Type="http://schemas.openxmlformats.org/officeDocument/2006/relationships/hyperlink" Target="//upload.wikimedia.org/wikipedia/commons/1/15/Boyles_Law_animated.gi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jpeg"/><Relationship Id="rId4" Type="http://schemas.openxmlformats.org/officeDocument/2006/relationships/image" Target="../media/image8.wmf"/><Relationship Id="rId9" Type="http://schemas.openxmlformats.org/officeDocument/2006/relationships/hyperlink" Target="http://en.wikipedia.org/wiki/File:Robert_Boyle_0001.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hyperlink" Target="http://phet.colorado.edu/sims/ideal-gas/gas-properties_el.jnlp"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gif"/><Relationship Id="rId5" Type="http://schemas.openxmlformats.org/officeDocument/2006/relationships/hyperlink" Target="http://en.wikipedia.org/wiki/File:Charles_and_Gay-Lussac%27s_Law_animated.gif" TargetMode="Externa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9.wmf"/><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9.bin"/><Relationship Id="rId14" Type="http://schemas.openxmlformats.org/officeDocument/2006/relationships/image" Target="../media/image2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51FD2DB3-E43C-4A91-8731-EA117DFE90CF}"/>
              </a:ext>
            </a:extLst>
          </p:cNvPr>
          <p:cNvSpPr>
            <a:spLocks noChangeArrowheads="1"/>
          </p:cNvSpPr>
          <p:nvPr/>
        </p:nvSpPr>
        <p:spPr bwMode="auto">
          <a:xfrm>
            <a:off x="1809750" y="28575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3" name="2 - Ορθογώνιο">
            <a:extLst>
              <a:ext uri="{FF2B5EF4-FFF2-40B4-BE49-F238E27FC236}">
                <a16:creationId xmlns:a16="http://schemas.microsoft.com/office/drawing/2014/main" id="{389BD6D8-1550-4B20-9859-95C125F6405C}"/>
              </a:ext>
            </a:extLst>
          </p:cNvPr>
          <p:cNvSpPr>
            <a:spLocks noChangeArrowheads="1"/>
          </p:cNvSpPr>
          <p:nvPr/>
        </p:nvSpPr>
        <p:spPr bwMode="auto">
          <a:xfrm>
            <a:off x="1992314" y="836614"/>
            <a:ext cx="83518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400">
                <a:solidFill>
                  <a:prstClr val="black"/>
                </a:solidFill>
                <a:latin typeface="Arial" panose="020B0604020202020204" pitchFamily="34" charset="0"/>
              </a:rPr>
              <a:t>Πολλές από τις σημερινές αντιλήψεις μας για την ύλη και τη θερμότητα έχουν την αφετηρία τους στη μελέτη της συμπεριφοράς των αερίων, για την οποία εργάστηκαν μερικοί από τους πιο σημαντικούς θεωρητικούς και πειραματικούς φυσικούς, στη διάρκεια του αιώνα που πέρασε και στις αρχές του αιώνα μας.</a:t>
            </a:r>
          </a:p>
        </p:txBody>
      </p:sp>
      <p:pic>
        <p:nvPicPr>
          <p:cNvPr id="119810" name="Picture 2" descr="http://upload.wikimedia.org/wikipedia/commons/thumb/b/b3/Robert_Boyle_0001.jpg/250px-Robert_Boyle_0001.jpg">
            <a:hlinkClick r:id="rId2"/>
            <a:extLst>
              <a:ext uri="{FF2B5EF4-FFF2-40B4-BE49-F238E27FC236}">
                <a16:creationId xmlns:a16="http://schemas.microsoft.com/office/drawing/2014/main" id="{0DC8C398-15F7-420B-B337-C0DE76136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3284538"/>
            <a:ext cx="23288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a:extLst>
              <a:ext uri="{FF2B5EF4-FFF2-40B4-BE49-F238E27FC236}">
                <a16:creationId xmlns:a16="http://schemas.microsoft.com/office/drawing/2014/main" id="{0E261147-1244-4413-A48B-B0F5F2C72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3284538"/>
            <a:ext cx="22510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7" descr="http://www.nndb.com/people/885/000100585/gay-lussac-1-sized.jpg">
            <a:extLst>
              <a:ext uri="{FF2B5EF4-FFF2-40B4-BE49-F238E27FC236}">
                <a16:creationId xmlns:a16="http://schemas.microsoft.com/office/drawing/2014/main" id="{42F98443-6AF7-4577-9EAB-C698DC4DF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4" y="3284539"/>
            <a:ext cx="2592387"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98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98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9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DA9F1ED-DA81-4CCE-B25B-2515ED1272D7}"/>
              </a:ext>
            </a:extLst>
          </p:cNvPr>
          <p:cNvSpPr>
            <a:spLocks noChangeArrowheads="1"/>
          </p:cNvSpPr>
          <p:nvPr/>
        </p:nvSpPr>
        <p:spPr bwMode="auto">
          <a:xfrm>
            <a:off x="2063750" y="404814"/>
            <a:ext cx="4057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a:solidFill>
                  <a:srgbClr val="FF0000"/>
                </a:solidFill>
                <a:latin typeface="Times New Roman" panose="02020603050405020304" pitchFamily="18" charset="0"/>
                <a:cs typeface="Times New Roman" panose="02020603050405020304" pitchFamily="18" charset="0"/>
              </a:rPr>
              <a:t>1-4	ΚΙΝΗΤΙΚΗ ΘΕΩΡΙΑ</a:t>
            </a:r>
            <a:endParaRPr lang="el-GR" altLang="el-GR" sz="280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l-GR" altLang="el-GR" sz="1800">
              <a:solidFill>
                <a:prstClr val="black"/>
              </a:solidFill>
            </a:endParaRPr>
          </a:p>
        </p:txBody>
      </p:sp>
      <p:sp>
        <p:nvSpPr>
          <p:cNvPr id="19460" name="Rectangle 4">
            <a:extLst>
              <a:ext uri="{FF2B5EF4-FFF2-40B4-BE49-F238E27FC236}">
                <a16:creationId xmlns:a16="http://schemas.microsoft.com/office/drawing/2014/main" id="{5B5D0A12-AFAF-471B-9112-C434968361DA}"/>
              </a:ext>
            </a:extLst>
          </p:cNvPr>
          <p:cNvSpPr>
            <a:spLocks noChangeArrowheads="1"/>
          </p:cNvSpPr>
          <p:nvPr/>
        </p:nvSpPr>
        <p:spPr bwMode="auto">
          <a:xfrm>
            <a:off x="2208213" y="1341439"/>
            <a:ext cx="7993062"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1800" b="1">
                <a:solidFill>
                  <a:prstClr val="black"/>
                </a:solidFill>
                <a:latin typeface="Arial" panose="020B0604020202020204" pitchFamily="34" charset="0"/>
              </a:rPr>
              <a:t>Τα μόρια του αερίου συμπεριφέρονται σαν μικροσκοπικές, απόλυτα ελαστικές, σφαίρες. </a:t>
            </a:r>
            <a:r>
              <a:rPr lang="el-GR" altLang="el-GR" sz="1800">
                <a:solidFill>
                  <a:prstClr val="black"/>
                </a:solidFill>
                <a:latin typeface="Arial" panose="020B0604020202020204" pitchFamily="34" charset="0"/>
              </a:rPr>
              <a:t>Έτσι ο συνολικός όγκος των μορίων του αερίου μπορεί να θεωρηθεί αμελητέος σε σχέση με τον όγκο του δοχείου στο οποίο βρίσκεται.</a:t>
            </a:r>
            <a:endParaRPr lang="en-US" altLang="el-GR" sz="1800">
              <a:solidFill>
                <a:prstClr val="black"/>
              </a:solidFill>
              <a:latin typeface="Arial" panose="020B0604020202020204" pitchFamily="34" charset="0"/>
            </a:endParaRPr>
          </a:p>
          <a:p>
            <a:pPr fontAlgn="base">
              <a:spcBef>
                <a:spcPct val="0"/>
              </a:spcBef>
              <a:spcAft>
                <a:spcPct val="0"/>
              </a:spcAft>
              <a:buNone/>
            </a:pPr>
            <a:endParaRPr lang="en-US" altLang="el-GR" sz="1800">
              <a:solidFill>
                <a:prstClr val="black"/>
              </a:solidFill>
              <a:latin typeface="Arial" panose="020B0604020202020204" pitchFamily="34" charset="0"/>
            </a:endParaRPr>
          </a:p>
          <a:p>
            <a:pPr fontAlgn="base">
              <a:spcBef>
                <a:spcPct val="0"/>
              </a:spcBef>
              <a:spcAft>
                <a:spcPct val="0"/>
              </a:spcAft>
              <a:buNone/>
            </a:pPr>
            <a:r>
              <a:rPr lang="el-GR" altLang="el-GR" sz="1800" b="1">
                <a:solidFill>
                  <a:prstClr val="black"/>
                </a:solidFill>
                <a:latin typeface="Arial" panose="020B0604020202020204" pitchFamily="34" charset="0"/>
              </a:rPr>
              <a:t>Στα μόρια δεν ασκούνται δυνάμεις παρά μόνο τη στιγμή της κρούσης με άλλα μόρια ή με τα τοιχώματα του δοχείου. </a:t>
            </a:r>
            <a:r>
              <a:rPr lang="el-GR" altLang="el-GR" sz="1800">
                <a:solidFill>
                  <a:prstClr val="black"/>
                </a:solidFill>
                <a:latin typeface="Arial" panose="020B0604020202020204" pitchFamily="34" charset="0"/>
              </a:rPr>
              <a:t>Έτσι, η κίνησή τους, στο μεσοδιάστημα μεταξύ δύο κρούσεων, είναι ευθύγραμμη ομαλή.</a:t>
            </a:r>
            <a:endParaRPr lang="en-US" altLang="el-GR" sz="1800">
              <a:solidFill>
                <a:prstClr val="black"/>
              </a:solidFill>
              <a:latin typeface="Arial" panose="020B0604020202020204" pitchFamily="34" charset="0"/>
            </a:endParaRPr>
          </a:p>
          <a:p>
            <a:pPr fontAlgn="base">
              <a:spcBef>
                <a:spcPct val="0"/>
              </a:spcBef>
              <a:spcAft>
                <a:spcPct val="0"/>
              </a:spcAft>
              <a:buNone/>
            </a:pPr>
            <a:endParaRPr lang="en-US" altLang="el-GR" sz="1800">
              <a:solidFill>
                <a:prstClr val="black"/>
              </a:solidFill>
              <a:latin typeface="Arial" panose="020B0604020202020204" pitchFamily="34" charset="0"/>
            </a:endParaRPr>
          </a:p>
          <a:p>
            <a:pPr fontAlgn="base">
              <a:spcBef>
                <a:spcPct val="0"/>
              </a:spcBef>
              <a:spcAft>
                <a:spcPct val="0"/>
              </a:spcAft>
              <a:buNone/>
            </a:pPr>
            <a:r>
              <a:rPr lang="el-GR" altLang="el-GR" sz="1800" b="1">
                <a:solidFill>
                  <a:prstClr val="black"/>
                </a:solidFill>
                <a:latin typeface="Arial" panose="020B0604020202020204" pitchFamily="34" charset="0"/>
              </a:rPr>
              <a:t>Οι κρούσεις των μορίων με τα τοιχώματα είναι ελαστικές. </a:t>
            </a:r>
            <a:r>
              <a:rPr lang="el-GR" altLang="el-GR" sz="1800">
                <a:solidFill>
                  <a:prstClr val="black"/>
                </a:solidFill>
                <a:latin typeface="Arial" panose="020B0604020202020204" pitchFamily="34" charset="0"/>
              </a:rPr>
              <a:t>Έτσι η κινητική ενέργεια του μορίου δεν μεταβάλλεται μετά την κρούση του με το τοίχωμα</a:t>
            </a:r>
            <a:r>
              <a:rPr lang="en-US" altLang="el-GR" sz="1800">
                <a:solidFill>
                  <a:prstClr val="black"/>
                </a:solidFill>
                <a:latin typeface="Arial" panose="020B0604020202020204" pitchFamily="34" charset="0"/>
              </a:rPr>
              <a:t>.</a:t>
            </a:r>
            <a:endParaRPr lang="el-GR" altLang="el-GR" sz="1800">
              <a:solidFill>
                <a:prstClr val="black"/>
              </a:solidFill>
              <a:latin typeface="Arial" panose="020B0604020202020204" pitchFamily="34" charset="0"/>
            </a:endParaRPr>
          </a:p>
        </p:txBody>
      </p:sp>
      <p:sp>
        <p:nvSpPr>
          <p:cNvPr id="11268" name="Rectangle 6">
            <a:extLst>
              <a:ext uri="{FF2B5EF4-FFF2-40B4-BE49-F238E27FC236}">
                <a16:creationId xmlns:a16="http://schemas.microsoft.com/office/drawing/2014/main" id="{CA42B536-D09D-4075-9254-2D64CD2E9A2F}"/>
              </a:ext>
            </a:extLst>
          </p:cNvPr>
          <p:cNvSpPr>
            <a:spLocks noChangeArrowheads="1"/>
          </p:cNvSpPr>
          <p:nvPr/>
        </p:nvSpPr>
        <p:spPr bwMode="auto">
          <a:xfrm>
            <a:off x="1524001" y="24456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9461" name="Object 5">
            <a:hlinkClick r:id="rId3"/>
            <a:extLst>
              <a:ext uri="{FF2B5EF4-FFF2-40B4-BE49-F238E27FC236}">
                <a16:creationId xmlns:a16="http://schemas.microsoft.com/office/drawing/2014/main" id="{B129AB9D-D8BE-4854-B159-0206708E2274}"/>
              </a:ext>
            </a:extLst>
          </p:cNvPr>
          <p:cNvGraphicFramePr>
            <a:graphicFrameLocks noChangeAspect="1"/>
          </p:cNvGraphicFramePr>
          <p:nvPr/>
        </p:nvGraphicFramePr>
        <p:xfrm>
          <a:off x="7248526" y="4652963"/>
          <a:ext cx="2016125" cy="1841500"/>
        </p:xfrm>
        <a:graphic>
          <a:graphicData uri="http://schemas.openxmlformats.org/presentationml/2006/ole">
            <mc:AlternateContent xmlns:mc="http://schemas.openxmlformats.org/markup-compatibility/2006">
              <mc:Choice xmlns:v="urn:schemas-microsoft-com:vml" Requires="v">
                <p:oleObj spid="_x0000_s5122" r:id="rId4" imgW="914400" imgH="914400" progId="CorelDRAW.Graphic.6">
                  <p:embed/>
                </p:oleObj>
              </mc:Choice>
              <mc:Fallback>
                <p:oleObj r:id="rId4" imgW="914400" imgH="914400" progId="CorelDRAW.Graphic.6">
                  <p:embed/>
                  <p:pic>
                    <p:nvPicPr>
                      <p:cNvPr id="19461" name="Object 5">
                        <a:hlinkClick r:id=""/>
                        <a:extLst>
                          <a:ext uri="{FF2B5EF4-FFF2-40B4-BE49-F238E27FC236}">
                            <a16:creationId xmlns:a16="http://schemas.microsoft.com/office/drawing/2014/main" id="{B129AB9D-D8BE-4854-B159-0206708E2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6" y="4652963"/>
                        <a:ext cx="2016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8">
            <a:extLst>
              <a:ext uri="{FF2B5EF4-FFF2-40B4-BE49-F238E27FC236}">
                <a16:creationId xmlns:a16="http://schemas.microsoft.com/office/drawing/2014/main" id="{21E8D2AB-ADCE-494B-818D-57AF5F26A370}"/>
              </a:ext>
            </a:extLst>
          </p:cNvPr>
          <p:cNvSpPr>
            <a:spLocks noChangeArrowheads="1"/>
          </p:cNvSpPr>
          <p:nvPr/>
        </p:nvSpPr>
        <p:spPr bwMode="auto">
          <a:xfrm>
            <a:off x="1524001" y="2593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9463" name="Object 7">
            <a:extLst>
              <a:ext uri="{FF2B5EF4-FFF2-40B4-BE49-F238E27FC236}">
                <a16:creationId xmlns:a16="http://schemas.microsoft.com/office/drawing/2014/main" id="{EE400290-21A9-4ED3-BC0C-CF8D02DDCBA8}"/>
              </a:ext>
            </a:extLst>
          </p:cNvPr>
          <p:cNvGraphicFramePr>
            <a:graphicFrameLocks noChangeAspect="1"/>
          </p:cNvGraphicFramePr>
          <p:nvPr/>
        </p:nvGraphicFramePr>
        <p:xfrm>
          <a:off x="2495550" y="4724400"/>
          <a:ext cx="2160588" cy="1550988"/>
        </p:xfrm>
        <a:graphic>
          <a:graphicData uri="http://schemas.openxmlformats.org/presentationml/2006/ole">
            <mc:AlternateContent xmlns:mc="http://schemas.openxmlformats.org/markup-compatibility/2006">
              <mc:Choice xmlns:v="urn:schemas-microsoft-com:vml" Requires="v">
                <p:oleObj spid="_x0000_s5123" r:id="rId6" imgW="914400" imgH="914400" progId="CorelDRAW.Graphic.6">
                  <p:embed/>
                </p:oleObj>
              </mc:Choice>
              <mc:Fallback>
                <p:oleObj r:id="rId6" imgW="914400" imgH="914400" progId="CorelDRAW.Graphic.6">
                  <p:embed/>
                  <p:pic>
                    <p:nvPicPr>
                      <p:cNvPr id="19463" name="Object 7">
                        <a:extLst>
                          <a:ext uri="{FF2B5EF4-FFF2-40B4-BE49-F238E27FC236}">
                            <a16:creationId xmlns:a16="http://schemas.microsoft.com/office/drawing/2014/main" id="{EE400290-21A9-4ED3-BC0C-CF8D02DDCB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0" y="4724400"/>
                        <a:ext cx="2160588"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ox(out)">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ox(out)">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3" name="Object 7">
            <a:extLst>
              <a:ext uri="{FF2B5EF4-FFF2-40B4-BE49-F238E27FC236}">
                <a16:creationId xmlns:a16="http://schemas.microsoft.com/office/drawing/2014/main" id="{53DA44A0-D540-4912-8DED-7CAFFCFED5DE}"/>
              </a:ext>
            </a:extLst>
          </p:cNvPr>
          <p:cNvGraphicFramePr>
            <a:graphicFrameLocks noChangeAspect="1"/>
          </p:cNvGraphicFramePr>
          <p:nvPr/>
        </p:nvGraphicFramePr>
        <p:xfrm>
          <a:off x="1992313" y="1196975"/>
          <a:ext cx="5014912" cy="3600450"/>
        </p:xfrm>
        <a:graphic>
          <a:graphicData uri="http://schemas.openxmlformats.org/presentationml/2006/ole">
            <mc:AlternateContent xmlns:mc="http://schemas.openxmlformats.org/markup-compatibility/2006">
              <mc:Choice xmlns:v="urn:schemas-microsoft-com:vml" Requires="v">
                <p:oleObj spid="_x0000_s6146" r:id="rId3" imgW="914400" imgH="914400" progId="CorelDRAW.Graphic.6">
                  <p:embed/>
                </p:oleObj>
              </mc:Choice>
              <mc:Fallback>
                <p:oleObj r:id="rId3" imgW="914400" imgH="914400" progId="CorelDRAW.Graphic.6">
                  <p:embed/>
                  <p:pic>
                    <p:nvPicPr>
                      <p:cNvPr id="19463" name="Object 7">
                        <a:extLst>
                          <a:ext uri="{FF2B5EF4-FFF2-40B4-BE49-F238E27FC236}">
                            <a16:creationId xmlns:a16="http://schemas.microsoft.com/office/drawing/2014/main" id="{53DA44A0-D540-4912-8DED-7CAFFCFED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1196975"/>
                        <a:ext cx="50149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Rectangle 3">
            <a:extLst>
              <a:ext uri="{FF2B5EF4-FFF2-40B4-BE49-F238E27FC236}">
                <a16:creationId xmlns:a16="http://schemas.microsoft.com/office/drawing/2014/main" id="{E9255F4F-6074-4983-BDAF-09A96C2C5408}"/>
              </a:ext>
            </a:extLst>
          </p:cNvPr>
          <p:cNvSpPr>
            <a:spLocks noChangeArrowheads="1"/>
          </p:cNvSpPr>
          <p:nvPr/>
        </p:nvSpPr>
        <p:spPr bwMode="auto">
          <a:xfrm>
            <a:off x="2063750" y="404814"/>
            <a:ext cx="4057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a:solidFill>
                  <a:srgbClr val="FF0000"/>
                </a:solidFill>
                <a:latin typeface="Times New Roman" panose="02020603050405020304" pitchFamily="18" charset="0"/>
                <a:cs typeface="Times New Roman" panose="02020603050405020304" pitchFamily="18" charset="0"/>
              </a:rPr>
              <a:t>1-4	ΚΙΝΗΤΙΚΗ ΘΕΩΡΙΑ</a:t>
            </a:r>
            <a:endParaRPr lang="el-GR" altLang="el-GR" sz="280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l-GR" altLang="el-GR" sz="1800">
              <a:solidFill>
                <a:prstClr val="black"/>
              </a:solidFill>
            </a:endParaRPr>
          </a:p>
        </p:txBody>
      </p:sp>
      <p:sp>
        <p:nvSpPr>
          <p:cNvPr id="12292" name="Rectangle 4">
            <a:extLst>
              <a:ext uri="{FF2B5EF4-FFF2-40B4-BE49-F238E27FC236}">
                <a16:creationId xmlns:a16="http://schemas.microsoft.com/office/drawing/2014/main" id="{F0461337-5A9A-4310-8A97-66AF875A22B0}"/>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34147" name="Object 3">
            <a:extLst>
              <a:ext uri="{FF2B5EF4-FFF2-40B4-BE49-F238E27FC236}">
                <a16:creationId xmlns:a16="http://schemas.microsoft.com/office/drawing/2014/main" id="{8A951C3B-3787-4C75-9920-B78673227D5D}"/>
              </a:ext>
            </a:extLst>
          </p:cNvPr>
          <p:cNvGraphicFramePr>
            <a:graphicFrameLocks noChangeAspect="1"/>
          </p:cNvGraphicFramePr>
          <p:nvPr/>
        </p:nvGraphicFramePr>
        <p:xfrm>
          <a:off x="7751764" y="1700213"/>
          <a:ext cx="1671637" cy="1223962"/>
        </p:xfrm>
        <a:graphic>
          <a:graphicData uri="http://schemas.openxmlformats.org/presentationml/2006/ole">
            <mc:AlternateContent xmlns:mc="http://schemas.openxmlformats.org/markup-compatibility/2006">
              <mc:Choice xmlns:v="urn:schemas-microsoft-com:vml" Requires="v">
                <p:oleObj spid="_x0000_s6147" name="Εξίσωση" r:id="rId5" imgW="533169" imgH="393529" progId="Equation.3">
                  <p:embed/>
                </p:oleObj>
              </mc:Choice>
              <mc:Fallback>
                <p:oleObj name="Εξίσωση" r:id="rId5" imgW="533169" imgH="393529" progId="Equation.3">
                  <p:embed/>
                  <p:pic>
                    <p:nvPicPr>
                      <p:cNvPr id="134147" name="Object 3">
                        <a:extLst>
                          <a:ext uri="{FF2B5EF4-FFF2-40B4-BE49-F238E27FC236}">
                            <a16:creationId xmlns:a16="http://schemas.microsoft.com/office/drawing/2014/main" id="{8A951C3B-3787-4C75-9920-B78673227D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764" y="1700213"/>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5">
            <a:extLst>
              <a:ext uri="{FF2B5EF4-FFF2-40B4-BE49-F238E27FC236}">
                <a16:creationId xmlns:a16="http://schemas.microsoft.com/office/drawing/2014/main" id="{E79E9D1F-E46D-474A-8195-D934E4D6EF5D}"/>
              </a:ext>
            </a:extLst>
          </p:cNvPr>
          <p:cNvSpPr>
            <a:spLocks noChangeArrowheads="1"/>
          </p:cNvSpPr>
          <p:nvPr/>
        </p:nvSpPr>
        <p:spPr bwMode="auto">
          <a:xfrm>
            <a:off x="1524000" y="259720"/>
            <a:ext cx="1136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l-GR" sz="1100">
                <a:solidFill>
                  <a:prstClr val="black"/>
                </a:solidFill>
                <a:latin typeface="Arial" panose="020B0604020202020204" pitchFamily="34" charset="0"/>
                <a:cs typeface="Times New Roman" panose="02020603050405020304" pitchFamily="18" charset="0"/>
              </a:rPr>
              <a:t>	</a:t>
            </a:r>
            <a:r>
              <a:rPr lang="el-GR" altLang="el-GR" sz="800">
                <a:solidFill>
                  <a:prstClr val="black"/>
                </a:solidFill>
                <a:latin typeface="Arial" panose="020B0604020202020204" pitchFamily="34" charset="0"/>
              </a:rPr>
              <a:t> </a:t>
            </a:r>
            <a:endParaRPr lang="el-GR" altLang="el-GR" sz="2400">
              <a:solidFill>
                <a:prstClr val="black"/>
              </a:solidFill>
              <a:latin typeface="Arial" panose="020B0604020202020204" pitchFamily="34" charset="0"/>
            </a:endParaRPr>
          </a:p>
        </p:txBody>
      </p:sp>
      <p:graphicFrame>
        <p:nvGraphicFramePr>
          <p:cNvPr id="19461" name="Object 5">
            <a:hlinkClick r:id="rId7"/>
            <a:extLst>
              <a:ext uri="{FF2B5EF4-FFF2-40B4-BE49-F238E27FC236}">
                <a16:creationId xmlns:a16="http://schemas.microsoft.com/office/drawing/2014/main" id="{DF8D3603-A4D8-474C-831D-A204BCDAFD13}"/>
              </a:ext>
            </a:extLst>
          </p:cNvPr>
          <p:cNvGraphicFramePr>
            <a:graphicFrameLocks noChangeAspect="1"/>
          </p:cNvGraphicFramePr>
          <p:nvPr/>
        </p:nvGraphicFramePr>
        <p:xfrm>
          <a:off x="7248525" y="3716339"/>
          <a:ext cx="3074988" cy="2808287"/>
        </p:xfrm>
        <a:graphic>
          <a:graphicData uri="http://schemas.openxmlformats.org/presentationml/2006/ole">
            <mc:AlternateContent xmlns:mc="http://schemas.openxmlformats.org/markup-compatibility/2006">
              <mc:Choice xmlns:v="urn:schemas-microsoft-com:vml" Requires="v">
                <p:oleObj spid="_x0000_s6148" r:id="rId8" imgW="914400" imgH="914400" progId="CorelDRAW.Graphic.6">
                  <p:embed/>
                </p:oleObj>
              </mc:Choice>
              <mc:Fallback>
                <p:oleObj r:id="rId8" imgW="914400" imgH="914400" progId="CorelDRAW.Graphic.6">
                  <p:embed/>
                  <p:pic>
                    <p:nvPicPr>
                      <p:cNvPr id="19461" name="Object 5">
                        <a:hlinkClick r:id=""/>
                        <a:extLst>
                          <a:ext uri="{FF2B5EF4-FFF2-40B4-BE49-F238E27FC236}">
                            <a16:creationId xmlns:a16="http://schemas.microsoft.com/office/drawing/2014/main" id="{DF8D3603-A4D8-474C-831D-A204BCDAFD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8525" y="3716339"/>
                        <a:ext cx="30749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ox(out)">
                                      <p:cBhvr>
                                        <p:cTn id="7" dur="5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Effect transition="in" filter="box(out)">
                                      <p:cBhvr>
                                        <p:cTn id="12" dur="500"/>
                                        <p:tgtEl>
                                          <p:spTgt spid="134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ox(out)">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5835C12F-FE7E-43C2-9313-EA95692D0E1F}"/>
              </a:ext>
            </a:extLst>
          </p:cNvPr>
          <p:cNvSpPr>
            <a:spLocks noChangeArrowheads="1"/>
          </p:cNvSpPr>
          <p:nvPr/>
        </p:nvSpPr>
        <p:spPr bwMode="auto">
          <a:xfrm>
            <a:off x="1524001" y="2974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482" name="Object 2">
            <a:extLst>
              <a:ext uri="{FF2B5EF4-FFF2-40B4-BE49-F238E27FC236}">
                <a16:creationId xmlns:a16="http://schemas.microsoft.com/office/drawing/2014/main" id="{041B9C40-6968-4517-9A5B-3668DCB2B055}"/>
              </a:ext>
            </a:extLst>
          </p:cNvPr>
          <p:cNvGraphicFramePr>
            <a:graphicFrameLocks noChangeAspect="1"/>
          </p:cNvGraphicFramePr>
          <p:nvPr/>
        </p:nvGraphicFramePr>
        <p:xfrm>
          <a:off x="1774825" y="981076"/>
          <a:ext cx="2330450" cy="1152525"/>
        </p:xfrm>
        <a:graphic>
          <a:graphicData uri="http://schemas.openxmlformats.org/presentationml/2006/ole">
            <mc:AlternateContent xmlns:mc="http://schemas.openxmlformats.org/markup-compatibility/2006">
              <mc:Choice xmlns:v="urn:schemas-microsoft-com:vml" Requires="v">
                <p:oleObj spid="_x0000_s7170" name="Equation" r:id="rId3" imgW="901309" imgH="444307" progId="Equation.3">
                  <p:embed/>
                </p:oleObj>
              </mc:Choice>
              <mc:Fallback>
                <p:oleObj name="Equation" r:id="rId3" imgW="901309" imgH="444307" progId="Equation.3">
                  <p:embed/>
                  <p:pic>
                    <p:nvPicPr>
                      <p:cNvPr id="20482" name="Object 2">
                        <a:extLst>
                          <a:ext uri="{FF2B5EF4-FFF2-40B4-BE49-F238E27FC236}">
                            <a16:creationId xmlns:a16="http://schemas.microsoft.com/office/drawing/2014/main" id="{041B9C40-6968-4517-9A5B-3668DCB2B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981076"/>
                        <a:ext cx="2330450" cy="11525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4">
            <a:extLst>
              <a:ext uri="{FF2B5EF4-FFF2-40B4-BE49-F238E27FC236}">
                <a16:creationId xmlns:a16="http://schemas.microsoft.com/office/drawing/2014/main" id="{8A0A2BAC-D8B7-4B02-8CAC-8116D8BD4033}"/>
              </a:ext>
            </a:extLst>
          </p:cNvPr>
          <p:cNvSpPr>
            <a:spLocks noChangeArrowheads="1"/>
          </p:cNvSpPr>
          <p:nvPr/>
        </p:nvSpPr>
        <p:spPr bwMode="auto">
          <a:xfrm>
            <a:off x="2063750" y="404814"/>
            <a:ext cx="4057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a:solidFill>
                  <a:srgbClr val="FF0000"/>
                </a:solidFill>
                <a:latin typeface="Times New Roman" panose="02020603050405020304" pitchFamily="18" charset="0"/>
                <a:cs typeface="Times New Roman" panose="02020603050405020304" pitchFamily="18" charset="0"/>
              </a:rPr>
              <a:t>1-4	ΚΙΝΗΤΙΚΗ ΘΕΩΡΙΑ</a:t>
            </a:r>
            <a:endParaRPr lang="el-GR" altLang="el-GR" sz="280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l-GR" altLang="el-GR" sz="1800">
              <a:solidFill>
                <a:prstClr val="black"/>
              </a:solidFill>
            </a:endParaRPr>
          </a:p>
        </p:txBody>
      </p:sp>
      <p:sp>
        <p:nvSpPr>
          <p:cNvPr id="13317" name="Rectangle 9">
            <a:extLst>
              <a:ext uri="{FF2B5EF4-FFF2-40B4-BE49-F238E27FC236}">
                <a16:creationId xmlns:a16="http://schemas.microsoft.com/office/drawing/2014/main" id="{48F8B329-5AF7-477A-B188-006C0A66DF58}"/>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488" name="Object 8">
            <a:extLst>
              <a:ext uri="{FF2B5EF4-FFF2-40B4-BE49-F238E27FC236}">
                <a16:creationId xmlns:a16="http://schemas.microsoft.com/office/drawing/2014/main" id="{23AE5196-597A-497F-8B37-55EFE9D66E3B}"/>
              </a:ext>
            </a:extLst>
          </p:cNvPr>
          <p:cNvGraphicFramePr>
            <a:graphicFrameLocks noChangeAspect="1"/>
          </p:cNvGraphicFramePr>
          <p:nvPr/>
        </p:nvGraphicFramePr>
        <p:xfrm>
          <a:off x="4727575" y="981076"/>
          <a:ext cx="2019300" cy="1152525"/>
        </p:xfrm>
        <a:graphic>
          <a:graphicData uri="http://schemas.openxmlformats.org/presentationml/2006/ole">
            <mc:AlternateContent xmlns:mc="http://schemas.openxmlformats.org/markup-compatibility/2006">
              <mc:Choice xmlns:v="urn:schemas-microsoft-com:vml" Requires="v">
                <p:oleObj spid="_x0000_s7171" name="Equation" r:id="rId5" imgW="685800" imgH="393700" progId="Equation.3">
                  <p:embed/>
                </p:oleObj>
              </mc:Choice>
              <mc:Fallback>
                <p:oleObj name="Equation" r:id="rId5" imgW="685800" imgH="393700" progId="Equation.3">
                  <p:embed/>
                  <p:pic>
                    <p:nvPicPr>
                      <p:cNvPr id="20488" name="Object 8">
                        <a:extLst>
                          <a:ext uri="{FF2B5EF4-FFF2-40B4-BE49-F238E27FC236}">
                            <a16:creationId xmlns:a16="http://schemas.microsoft.com/office/drawing/2014/main" id="{23AE5196-597A-497F-8B37-55EFE9D66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981076"/>
                        <a:ext cx="2019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0" name="Object 10">
            <a:extLst>
              <a:ext uri="{FF2B5EF4-FFF2-40B4-BE49-F238E27FC236}">
                <a16:creationId xmlns:a16="http://schemas.microsoft.com/office/drawing/2014/main" id="{60CAC6A4-CA81-4296-8FBF-641585814EA7}"/>
              </a:ext>
            </a:extLst>
          </p:cNvPr>
          <p:cNvGraphicFramePr>
            <a:graphicFrameLocks noChangeAspect="1"/>
          </p:cNvGraphicFramePr>
          <p:nvPr/>
        </p:nvGraphicFramePr>
        <p:xfrm>
          <a:off x="7248525" y="1052514"/>
          <a:ext cx="2998788" cy="1152525"/>
        </p:xfrm>
        <a:graphic>
          <a:graphicData uri="http://schemas.openxmlformats.org/presentationml/2006/ole">
            <mc:AlternateContent xmlns:mc="http://schemas.openxmlformats.org/markup-compatibility/2006">
              <mc:Choice xmlns:v="urn:schemas-microsoft-com:vml" Requires="v">
                <p:oleObj spid="_x0000_s7172" name="Equation" r:id="rId7" imgW="1117600" imgH="431800" progId="Equation.3">
                  <p:embed/>
                </p:oleObj>
              </mc:Choice>
              <mc:Fallback>
                <p:oleObj name="Equation" r:id="rId7" imgW="1117600" imgH="431800" progId="Equation.3">
                  <p:embed/>
                  <p:pic>
                    <p:nvPicPr>
                      <p:cNvPr id="20490" name="Object 10">
                        <a:extLst>
                          <a:ext uri="{FF2B5EF4-FFF2-40B4-BE49-F238E27FC236}">
                            <a16:creationId xmlns:a16="http://schemas.microsoft.com/office/drawing/2014/main" id="{60CAC6A4-CA81-4296-8FBF-641585814E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25" y="1052514"/>
                        <a:ext cx="2998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Rectangle 13">
            <a:extLst>
              <a:ext uri="{FF2B5EF4-FFF2-40B4-BE49-F238E27FC236}">
                <a16:creationId xmlns:a16="http://schemas.microsoft.com/office/drawing/2014/main" id="{6DFC540D-4F32-47D5-B01F-BA41A1C33FD7}"/>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492" name="Object 12">
            <a:extLst>
              <a:ext uri="{FF2B5EF4-FFF2-40B4-BE49-F238E27FC236}">
                <a16:creationId xmlns:a16="http://schemas.microsoft.com/office/drawing/2014/main" id="{87981BB2-CFE2-430A-A8D0-3132FAAE45EA}"/>
              </a:ext>
            </a:extLst>
          </p:cNvPr>
          <p:cNvGraphicFramePr>
            <a:graphicFrameLocks noChangeAspect="1"/>
          </p:cNvGraphicFramePr>
          <p:nvPr/>
        </p:nvGraphicFramePr>
        <p:xfrm>
          <a:off x="2351089" y="2420938"/>
          <a:ext cx="2803525" cy="1008062"/>
        </p:xfrm>
        <a:graphic>
          <a:graphicData uri="http://schemas.openxmlformats.org/presentationml/2006/ole">
            <mc:AlternateContent xmlns:mc="http://schemas.openxmlformats.org/markup-compatibility/2006">
              <mc:Choice xmlns:v="urn:schemas-microsoft-com:vml" Requires="v">
                <p:oleObj spid="_x0000_s7173" name="Equation" r:id="rId9" imgW="1193800" imgH="431800" progId="Equation.3">
                  <p:embed/>
                </p:oleObj>
              </mc:Choice>
              <mc:Fallback>
                <p:oleObj name="Equation" r:id="rId9" imgW="1193800" imgH="431800" progId="Equation.3">
                  <p:embed/>
                  <p:pic>
                    <p:nvPicPr>
                      <p:cNvPr id="20492" name="Object 12">
                        <a:extLst>
                          <a:ext uri="{FF2B5EF4-FFF2-40B4-BE49-F238E27FC236}">
                            <a16:creationId xmlns:a16="http://schemas.microsoft.com/office/drawing/2014/main" id="{87981BB2-CFE2-430A-A8D0-3132FAAE45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1089" y="2420938"/>
                        <a:ext cx="28035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2" name="Rectangle 17">
            <a:extLst>
              <a:ext uri="{FF2B5EF4-FFF2-40B4-BE49-F238E27FC236}">
                <a16:creationId xmlns:a16="http://schemas.microsoft.com/office/drawing/2014/main" id="{69305FDD-F248-44AA-B2B7-5F1A0FC4AA15}"/>
              </a:ext>
            </a:extLst>
          </p:cNvPr>
          <p:cNvSpPr>
            <a:spLocks noChangeArrowheads="1"/>
          </p:cNvSpPr>
          <p:nvPr/>
        </p:nvSpPr>
        <p:spPr bwMode="auto">
          <a:xfrm>
            <a:off x="1524001" y="29838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496" name="Object 16">
            <a:extLst>
              <a:ext uri="{FF2B5EF4-FFF2-40B4-BE49-F238E27FC236}">
                <a16:creationId xmlns:a16="http://schemas.microsoft.com/office/drawing/2014/main" id="{137CE084-28A8-40BE-9F85-979947E87A9A}"/>
              </a:ext>
            </a:extLst>
          </p:cNvPr>
          <p:cNvGraphicFramePr>
            <a:graphicFrameLocks noChangeAspect="1"/>
          </p:cNvGraphicFramePr>
          <p:nvPr/>
        </p:nvGraphicFramePr>
        <p:xfrm>
          <a:off x="2351088" y="3500439"/>
          <a:ext cx="2832100" cy="936625"/>
        </p:xfrm>
        <a:graphic>
          <a:graphicData uri="http://schemas.openxmlformats.org/presentationml/2006/ole">
            <mc:AlternateContent xmlns:mc="http://schemas.openxmlformats.org/markup-compatibility/2006">
              <mc:Choice xmlns:v="urn:schemas-microsoft-com:vml" Requires="v">
                <p:oleObj spid="_x0000_s7174" name="Equation" r:id="rId11" imgW="1295400" imgH="431800" progId="Equation.3">
                  <p:embed/>
                </p:oleObj>
              </mc:Choice>
              <mc:Fallback>
                <p:oleObj name="Equation" r:id="rId11" imgW="1295400" imgH="431800" progId="Equation.3">
                  <p:embed/>
                  <p:pic>
                    <p:nvPicPr>
                      <p:cNvPr id="20496" name="Object 16">
                        <a:extLst>
                          <a:ext uri="{FF2B5EF4-FFF2-40B4-BE49-F238E27FC236}">
                            <a16:creationId xmlns:a16="http://schemas.microsoft.com/office/drawing/2014/main" id="{137CE084-28A8-40BE-9F85-979947E87A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1088" y="3500439"/>
                        <a:ext cx="28321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4" name="Rectangle 19">
            <a:extLst>
              <a:ext uri="{FF2B5EF4-FFF2-40B4-BE49-F238E27FC236}">
                <a16:creationId xmlns:a16="http://schemas.microsoft.com/office/drawing/2014/main" id="{E999A597-1D23-40CD-B881-0A427FF879E3}"/>
              </a:ext>
            </a:extLst>
          </p:cNvPr>
          <p:cNvSpPr>
            <a:spLocks noChangeArrowheads="1"/>
          </p:cNvSpPr>
          <p:nvPr/>
        </p:nvSpPr>
        <p:spPr bwMode="auto">
          <a:xfrm>
            <a:off x="1524001" y="29838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498" name="Object 18">
            <a:extLst>
              <a:ext uri="{FF2B5EF4-FFF2-40B4-BE49-F238E27FC236}">
                <a16:creationId xmlns:a16="http://schemas.microsoft.com/office/drawing/2014/main" id="{8155E12D-3C50-448C-B114-B62B0B27AF1D}"/>
              </a:ext>
            </a:extLst>
          </p:cNvPr>
          <p:cNvGraphicFramePr>
            <a:graphicFrameLocks noChangeAspect="1"/>
          </p:cNvGraphicFramePr>
          <p:nvPr/>
        </p:nvGraphicFramePr>
        <p:xfrm>
          <a:off x="6024564" y="3573464"/>
          <a:ext cx="3824287" cy="719137"/>
        </p:xfrm>
        <a:graphic>
          <a:graphicData uri="http://schemas.openxmlformats.org/presentationml/2006/ole">
            <mc:AlternateContent xmlns:mc="http://schemas.openxmlformats.org/markup-compatibility/2006">
              <mc:Choice xmlns:v="urn:schemas-microsoft-com:vml" Requires="v">
                <p:oleObj spid="_x0000_s7175" name="Equation" r:id="rId13" imgW="2273300" imgH="431800" progId="Equation.3">
                  <p:embed/>
                </p:oleObj>
              </mc:Choice>
              <mc:Fallback>
                <p:oleObj name="Equation" r:id="rId13" imgW="2273300" imgH="431800" progId="Equation.3">
                  <p:embed/>
                  <p:pic>
                    <p:nvPicPr>
                      <p:cNvPr id="20498" name="Object 18">
                        <a:extLst>
                          <a:ext uri="{FF2B5EF4-FFF2-40B4-BE49-F238E27FC236}">
                            <a16:creationId xmlns:a16="http://schemas.microsoft.com/office/drawing/2014/main" id="{8155E12D-3C50-448C-B114-B62B0B27AF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24564" y="3573464"/>
                        <a:ext cx="38242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6" name="Rectangle 21">
            <a:extLst>
              <a:ext uri="{FF2B5EF4-FFF2-40B4-BE49-F238E27FC236}">
                <a16:creationId xmlns:a16="http://schemas.microsoft.com/office/drawing/2014/main" id="{3C5DF0F0-8FB1-4D55-A361-E4155FE810AC}"/>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500" name="Object 20">
            <a:extLst>
              <a:ext uri="{FF2B5EF4-FFF2-40B4-BE49-F238E27FC236}">
                <a16:creationId xmlns:a16="http://schemas.microsoft.com/office/drawing/2014/main" id="{BB3452B3-4537-47A6-ADCD-DE9B4090EE7B}"/>
              </a:ext>
            </a:extLst>
          </p:cNvPr>
          <p:cNvGraphicFramePr>
            <a:graphicFrameLocks noChangeAspect="1"/>
          </p:cNvGraphicFramePr>
          <p:nvPr/>
        </p:nvGraphicFramePr>
        <p:xfrm>
          <a:off x="6096001" y="2781300"/>
          <a:ext cx="2505075" cy="719138"/>
        </p:xfrm>
        <a:graphic>
          <a:graphicData uri="http://schemas.openxmlformats.org/presentationml/2006/ole">
            <mc:AlternateContent xmlns:mc="http://schemas.openxmlformats.org/markup-compatibility/2006">
              <mc:Choice xmlns:v="urn:schemas-microsoft-com:vml" Requires="v">
                <p:oleObj spid="_x0000_s7176" name="Equation" r:id="rId15" imgW="698197" imgH="203112" progId="Equation.3">
                  <p:embed/>
                </p:oleObj>
              </mc:Choice>
              <mc:Fallback>
                <p:oleObj name="Equation" r:id="rId15" imgW="698197" imgH="203112" progId="Equation.3">
                  <p:embed/>
                  <p:pic>
                    <p:nvPicPr>
                      <p:cNvPr id="20500" name="Object 20">
                        <a:extLst>
                          <a:ext uri="{FF2B5EF4-FFF2-40B4-BE49-F238E27FC236}">
                            <a16:creationId xmlns:a16="http://schemas.microsoft.com/office/drawing/2014/main" id="{BB3452B3-4537-47A6-ADCD-DE9B4090EE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1" y="2781300"/>
                        <a:ext cx="25050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8" name="Rectangle 23">
            <a:extLst>
              <a:ext uri="{FF2B5EF4-FFF2-40B4-BE49-F238E27FC236}">
                <a16:creationId xmlns:a16="http://schemas.microsoft.com/office/drawing/2014/main" id="{00217CBA-F5B4-4A47-AE55-F00FB20A3D4C}"/>
              </a:ext>
            </a:extLst>
          </p:cNvPr>
          <p:cNvSpPr>
            <a:spLocks noChangeArrowheads="1"/>
          </p:cNvSpPr>
          <p:nvPr/>
        </p:nvSpPr>
        <p:spPr bwMode="auto">
          <a:xfrm>
            <a:off x="1524001" y="29838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502" name="Object 22">
            <a:extLst>
              <a:ext uri="{FF2B5EF4-FFF2-40B4-BE49-F238E27FC236}">
                <a16:creationId xmlns:a16="http://schemas.microsoft.com/office/drawing/2014/main" id="{FC3EDFFF-70C4-4F04-938C-0A4ED3E68EA6}"/>
              </a:ext>
            </a:extLst>
          </p:cNvPr>
          <p:cNvGraphicFramePr>
            <a:graphicFrameLocks noChangeAspect="1"/>
          </p:cNvGraphicFramePr>
          <p:nvPr/>
        </p:nvGraphicFramePr>
        <p:xfrm>
          <a:off x="4943476" y="4724400"/>
          <a:ext cx="2149475" cy="865188"/>
        </p:xfrm>
        <a:graphic>
          <a:graphicData uri="http://schemas.openxmlformats.org/presentationml/2006/ole">
            <mc:AlternateContent xmlns:mc="http://schemas.openxmlformats.org/markup-compatibility/2006">
              <mc:Choice xmlns:v="urn:schemas-microsoft-com:vml" Requires="v">
                <p:oleObj spid="_x0000_s7177" name="Equation" r:id="rId17" imgW="1066800" imgH="431800" progId="Equation.3">
                  <p:embed/>
                </p:oleObj>
              </mc:Choice>
              <mc:Fallback>
                <p:oleObj name="Equation" r:id="rId17" imgW="1066800" imgH="431800" progId="Equation.3">
                  <p:embed/>
                  <p:pic>
                    <p:nvPicPr>
                      <p:cNvPr id="20502" name="Object 22">
                        <a:extLst>
                          <a:ext uri="{FF2B5EF4-FFF2-40B4-BE49-F238E27FC236}">
                            <a16:creationId xmlns:a16="http://schemas.microsoft.com/office/drawing/2014/main" id="{FC3EDFFF-70C4-4F04-938C-0A4ED3E68E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3476" y="4724400"/>
                        <a:ext cx="21494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0" name="Rectangle 25">
            <a:extLst>
              <a:ext uri="{FF2B5EF4-FFF2-40B4-BE49-F238E27FC236}">
                <a16:creationId xmlns:a16="http://schemas.microsoft.com/office/drawing/2014/main" id="{4940785F-A561-464E-B047-D65A62C0F68E}"/>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0504" name="Object 24">
            <a:extLst>
              <a:ext uri="{FF2B5EF4-FFF2-40B4-BE49-F238E27FC236}">
                <a16:creationId xmlns:a16="http://schemas.microsoft.com/office/drawing/2014/main" id="{12A4BA0E-8995-40A9-8C79-4AE4237F93C4}"/>
              </a:ext>
            </a:extLst>
          </p:cNvPr>
          <p:cNvGraphicFramePr>
            <a:graphicFrameLocks noChangeAspect="1"/>
          </p:cNvGraphicFramePr>
          <p:nvPr/>
        </p:nvGraphicFramePr>
        <p:xfrm>
          <a:off x="2351088" y="5589588"/>
          <a:ext cx="2305050" cy="1016000"/>
        </p:xfrm>
        <a:graphic>
          <a:graphicData uri="http://schemas.openxmlformats.org/presentationml/2006/ole">
            <mc:AlternateContent xmlns:mc="http://schemas.openxmlformats.org/markup-compatibility/2006">
              <mc:Choice xmlns:v="urn:schemas-microsoft-com:vml" Requires="v">
                <p:oleObj spid="_x0000_s7178" name="Equation" r:id="rId19" imgW="888614" imgH="393529" progId="Equation.3">
                  <p:embed/>
                </p:oleObj>
              </mc:Choice>
              <mc:Fallback>
                <p:oleObj name="Equation" r:id="rId19" imgW="888614" imgH="393529" progId="Equation.3">
                  <p:embed/>
                  <p:pic>
                    <p:nvPicPr>
                      <p:cNvPr id="20504" name="Object 24">
                        <a:extLst>
                          <a:ext uri="{FF2B5EF4-FFF2-40B4-BE49-F238E27FC236}">
                            <a16:creationId xmlns:a16="http://schemas.microsoft.com/office/drawing/2014/main" id="{12A4BA0E-8995-40A9-8C79-4AE4237F93C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51088" y="5589588"/>
                        <a:ext cx="2305050" cy="101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2" name="Rectangle 27">
            <a:extLst>
              <a:ext uri="{FF2B5EF4-FFF2-40B4-BE49-F238E27FC236}">
                <a16:creationId xmlns:a16="http://schemas.microsoft.com/office/drawing/2014/main" id="{0BAB3321-F008-4F87-9A91-3EBA240BCBFC}"/>
              </a:ext>
            </a:extLst>
          </p:cNvPr>
          <p:cNvSpPr>
            <a:spLocks noChangeArrowheads="1"/>
          </p:cNvSpPr>
          <p:nvPr/>
        </p:nvSpPr>
        <p:spPr bwMode="auto">
          <a:xfrm>
            <a:off x="1524001" y="2974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pSp>
        <p:nvGrpSpPr>
          <p:cNvPr id="2" name="Group 29">
            <a:extLst>
              <a:ext uri="{FF2B5EF4-FFF2-40B4-BE49-F238E27FC236}">
                <a16:creationId xmlns:a16="http://schemas.microsoft.com/office/drawing/2014/main" id="{C8089D95-48B2-447C-9E3B-D9D350C0751B}"/>
              </a:ext>
            </a:extLst>
          </p:cNvPr>
          <p:cNvGrpSpPr>
            <a:grpSpLocks/>
          </p:cNvGrpSpPr>
          <p:nvPr/>
        </p:nvGrpSpPr>
        <p:grpSpPr bwMode="auto">
          <a:xfrm>
            <a:off x="7319964" y="5373689"/>
            <a:ext cx="2592387" cy="1317625"/>
            <a:chOff x="3243" y="3249"/>
            <a:chExt cx="1633" cy="830"/>
          </a:xfrm>
        </p:grpSpPr>
        <p:graphicFrame>
          <p:nvGraphicFramePr>
            <p:cNvPr id="13336" name="Object 26">
              <a:extLst>
                <a:ext uri="{FF2B5EF4-FFF2-40B4-BE49-F238E27FC236}">
                  <a16:creationId xmlns:a16="http://schemas.microsoft.com/office/drawing/2014/main" id="{F3E7AF4A-1900-4EAD-9BB3-CF292A3FEE0C}"/>
                </a:ext>
              </a:extLst>
            </p:cNvPr>
            <p:cNvGraphicFramePr>
              <a:graphicFrameLocks noChangeAspect="1"/>
            </p:cNvGraphicFramePr>
            <p:nvPr/>
          </p:nvGraphicFramePr>
          <p:xfrm>
            <a:off x="3243" y="3475"/>
            <a:ext cx="1633" cy="604"/>
          </p:xfrm>
          <a:graphic>
            <a:graphicData uri="http://schemas.openxmlformats.org/presentationml/2006/ole">
              <mc:AlternateContent xmlns:mc="http://schemas.openxmlformats.org/markup-compatibility/2006">
                <mc:Choice xmlns:v="urn:schemas-microsoft-com:vml" Requires="v">
                  <p:oleObj spid="_x0000_s7179" name="Equation" r:id="rId21" imgW="1205977" imgH="444307" progId="Equation.3">
                    <p:embed/>
                  </p:oleObj>
                </mc:Choice>
                <mc:Fallback>
                  <p:oleObj name="Equation" r:id="rId21" imgW="1205977" imgH="444307" progId="Equation.3">
                    <p:embed/>
                    <p:pic>
                      <p:nvPicPr>
                        <p:cNvPr id="13336" name="Object 26">
                          <a:extLst>
                            <a:ext uri="{FF2B5EF4-FFF2-40B4-BE49-F238E27FC236}">
                              <a16:creationId xmlns:a16="http://schemas.microsoft.com/office/drawing/2014/main" id="{F3E7AF4A-1900-4EAD-9BB3-CF292A3FEE0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43" y="3475"/>
                          <a:ext cx="1633" cy="60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7" name="Rectangle 28">
              <a:extLst>
                <a:ext uri="{FF2B5EF4-FFF2-40B4-BE49-F238E27FC236}">
                  <a16:creationId xmlns:a16="http://schemas.microsoft.com/office/drawing/2014/main" id="{28F7007C-52CF-4449-A64C-80CC16E21073}"/>
                </a:ext>
              </a:extLst>
            </p:cNvPr>
            <p:cNvSpPr>
              <a:spLocks noChangeArrowheads="1"/>
            </p:cNvSpPr>
            <p:nvPr/>
          </p:nvSpPr>
          <p:spPr bwMode="auto">
            <a:xfrm>
              <a:off x="3379" y="3249"/>
              <a:ext cx="13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1800" b="1">
                  <a:solidFill>
                    <a:prstClr val="black"/>
                  </a:solidFill>
                  <a:latin typeface="Arial" panose="020B0604020202020204" pitchFamily="34" charset="0"/>
                </a:rPr>
                <a:t>ενεργός ταχύτητα</a:t>
              </a:r>
              <a:r>
                <a:rPr lang="en-US" altLang="el-GR" sz="1800">
                  <a:solidFill>
                    <a:prstClr val="black"/>
                  </a:solidFill>
                  <a:latin typeface="Arial" panose="020B0604020202020204" pitchFamily="34" charset="0"/>
                </a:rPr>
                <a:t> </a:t>
              </a:r>
            </a:p>
          </p:txBody>
        </p:sp>
      </p:grpSp>
      <p:sp>
        <p:nvSpPr>
          <p:cNvPr id="24" name="23 - Δεξιό άγκιστρο">
            <a:extLst>
              <a:ext uri="{FF2B5EF4-FFF2-40B4-BE49-F238E27FC236}">
                <a16:creationId xmlns:a16="http://schemas.microsoft.com/office/drawing/2014/main" id="{9307584C-7AC5-41A6-8306-748D0188D3B6}"/>
              </a:ext>
            </a:extLst>
          </p:cNvPr>
          <p:cNvSpPr/>
          <p:nvPr/>
        </p:nvSpPr>
        <p:spPr>
          <a:xfrm>
            <a:off x="5159376" y="2276475"/>
            <a:ext cx="504825" cy="19446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l-GR" sz="2400">
              <a:solidFill>
                <a:prstClr val="black"/>
              </a:solidFill>
              <a:latin typeface="Calibri"/>
            </a:endParaRPr>
          </a:p>
        </p:txBody>
      </p:sp>
      <p:sp>
        <p:nvSpPr>
          <p:cNvPr id="25" name="24 - Δεξιό άγκιστρο">
            <a:extLst>
              <a:ext uri="{FF2B5EF4-FFF2-40B4-BE49-F238E27FC236}">
                <a16:creationId xmlns:a16="http://schemas.microsoft.com/office/drawing/2014/main" id="{1817A5EF-606B-45D0-A279-76768BE753AF}"/>
              </a:ext>
            </a:extLst>
          </p:cNvPr>
          <p:cNvSpPr/>
          <p:nvPr/>
        </p:nvSpPr>
        <p:spPr>
          <a:xfrm rot="5400000">
            <a:off x="5880100" y="620713"/>
            <a:ext cx="431800" cy="76327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l-GR" sz="240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ou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049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049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049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049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50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050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nodeType="clickEffect">
                                  <p:stCondLst>
                                    <p:cond delay="0"/>
                                  </p:stCondLst>
                                  <p:childTnLst>
                                    <p:set>
                                      <p:cBhvr>
                                        <p:cTn id="49" dur="1" fill="hold">
                                          <p:stCondLst>
                                            <p:cond delay="0"/>
                                          </p:stCondLst>
                                        </p:cTn>
                                        <p:tgtEl>
                                          <p:spTgt spid="20504"/>
                                        </p:tgtEl>
                                        <p:attrNameLst>
                                          <p:attrName>style.visibility</p:attrName>
                                        </p:attrNameLst>
                                      </p:cBhvr>
                                      <p:to>
                                        <p:strVal val="visible"/>
                                      </p:to>
                                    </p:set>
                                    <p:animEffect transition="in" filter="box(out)">
                                      <p:cBhvr>
                                        <p:cTn id="50" dur="500"/>
                                        <p:tgtEl>
                                          <p:spTgt spid="2050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ox(out)">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ria">
            <a:extLst>
              <a:ext uri="{FF2B5EF4-FFF2-40B4-BE49-F238E27FC236}">
                <a16:creationId xmlns:a16="http://schemas.microsoft.com/office/drawing/2014/main" id="{95861DC6-E8D4-4C6D-9E18-6EBCC2C5B444}"/>
              </a:ext>
            </a:extLst>
          </p:cNvPr>
          <p:cNvPicPr>
            <a:picLocks noChangeAspect="1" noChangeArrowheads="1"/>
          </p:cNvPicPr>
          <p:nvPr/>
        </p:nvPicPr>
        <p:blipFill>
          <a:blip r:embed="rId2">
            <a:clrChange>
              <a:clrFrom>
                <a:srgbClr val="C8B9B3"/>
              </a:clrFrom>
              <a:clrTo>
                <a:srgbClr val="C8B9B3">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5664200" y="1125538"/>
            <a:ext cx="17145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B989DCC2-D323-424B-8FB2-47EE44893BDE}"/>
              </a:ext>
            </a:extLst>
          </p:cNvPr>
          <p:cNvSpPr>
            <a:spLocks noChangeArrowheads="1"/>
          </p:cNvSpPr>
          <p:nvPr/>
        </p:nvSpPr>
        <p:spPr bwMode="auto">
          <a:xfrm>
            <a:off x="1809750" y="28575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pic>
        <p:nvPicPr>
          <p:cNvPr id="1028" name="Picture 4" descr="moria1">
            <a:extLst>
              <a:ext uri="{FF2B5EF4-FFF2-40B4-BE49-F238E27FC236}">
                <a16:creationId xmlns:a16="http://schemas.microsoft.com/office/drawing/2014/main" id="{B38CB348-91B2-4260-B823-E23529BBA20C}"/>
              </a:ext>
            </a:extLst>
          </p:cNvPr>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7824789" y="11255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Ορθογώνιο">
            <a:extLst>
              <a:ext uri="{FF2B5EF4-FFF2-40B4-BE49-F238E27FC236}">
                <a16:creationId xmlns:a16="http://schemas.microsoft.com/office/drawing/2014/main" id="{65B9FB20-127F-4E57-A970-E30DA12F0C7C}"/>
              </a:ext>
            </a:extLst>
          </p:cNvPr>
          <p:cNvSpPr>
            <a:spLocks noChangeArrowheads="1"/>
          </p:cNvSpPr>
          <p:nvPr/>
        </p:nvSpPr>
        <p:spPr bwMode="auto">
          <a:xfrm>
            <a:off x="2809876" y="3429001"/>
            <a:ext cx="7389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rPr>
              <a:t>Τα μόρια των αερίων βρίσκονται σε διαρκή κίνηση και συγκρούονται με τα άλλα  μόρια ή με τα τοιχώματα του δοχείου. Η κίνηση των μορίων του αερίου, μεταξύ δύο συγκρούσεων, είναι ευθύγραμμη ομαλή, η «μέση ελεύθερη διαδρομή» τους σχετικά μεγάλη και οι ταχύτητες με τις οποίες κινούνται  είναι της τάξης των 1600 χιλιομέτρων την ώρα! </a:t>
            </a:r>
          </a:p>
        </p:txBody>
      </p:sp>
      <p:pic>
        <p:nvPicPr>
          <p:cNvPr id="8" name="Picture 2" descr="Καταστάσεις της Ύλης Στιγμιότυπο οθόνης">
            <a:hlinkClick r:id="rId4"/>
            <a:extLst>
              <a:ext uri="{FF2B5EF4-FFF2-40B4-BE49-F238E27FC236}">
                <a16:creationId xmlns:a16="http://schemas.microsoft.com/office/drawing/2014/main" id="{FA197BBE-1C29-40CC-97E0-248273981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4" y="1052513"/>
            <a:ext cx="29289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0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02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0996475-41E7-4229-B840-C94FEE8D1FDB}"/>
              </a:ext>
            </a:extLst>
          </p:cNvPr>
          <p:cNvSpPr>
            <a:spLocks noChangeArrowheads="1"/>
          </p:cNvSpPr>
          <p:nvPr/>
        </p:nvSpPr>
        <p:spPr bwMode="auto">
          <a:xfrm>
            <a:off x="1809750" y="28575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84996" name="4 - Ορθογώνιο">
            <a:extLst>
              <a:ext uri="{FF2B5EF4-FFF2-40B4-BE49-F238E27FC236}">
                <a16:creationId xmlns:a16="http://schemas.microsoft.com/office/drawing/2014/main" id="{672E6CBE-D536-4DED-AB74-35713E455851}"/>
              </a:ext>
            </a:extLst>
          </p:cNvPr>
          <p:cNvSpPr>
            <a:spLocks noChangeArrowheads="1"/>
          </p:cNvSpPr>
          <p:nvPr/>
        </p:nvSpPr>
        <p:spPr bwMode="auto">
          <a:xfrm>
            <a:off x="1774826" y="4868863"/>
            <a:ext cx="85328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latin typeface="Arial" panose="020B0604020202020204" pitchFamily="34" charset="0"/>
              </a:rPr>
              <a:t>Στο κεφάλαιο αυτό αρχικά θα μελετήσουμε τους νόμους που διέπουν τη συμπεριφορά των αερίων, όπως αυτή γίνεται αντιληπτή μακροσκοπικά. Στη συνέχεια θα δούμε πώς, με την υπόθεση ότι τα αέρια αποτελούνται από μόρια στα οποία αποδώσαμε ορισμένες ιδιότητες, καταφέραμε να εξηγήσουμε τη συμπεριφορά τους.</a:t>
            </a:r>
          </a:p>
        </p:txBody>
      </p:sp>
      <p:pic>
        <p:nvPicPr>
          <p:cNvPr id="5" name="Picture 7" descr="Ιδιότητες Αερίου Στιγμιότυπο οθόνης">
            <a:hlinkClick r:id="rId2"/>
            <a:extLst>
              <a:ext uri="{FF2B5EF4-FFF2-40B4-BE49-F238E27FC236}">
                <a16:creationId xmlns:a16="http://schemas.microsoft.com/office/drawing/2014/main" id="{C0680CDC-5BB9-40DF-ADCE-76E24AA03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765175"/>
            <a:ext cx="52578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wipe(left)">
                                      <p:cBhvr>
                                        <p:cTn id="12"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84DE300-EC1C-4741-804E-B40D0253685E}"/>
              </a:ext>
            </a:extLst>
          </p:cNvPr>
          <p:cNvSpPr>
            <a:spLocks noChangeArrowheads="1"/>
          </p:cNvSpPr>
          <p:nvPr/>
        </p:nvSpPr>
        <p:spPr bwMode="auto">
          <a:xfrm>
            <a:off x="1524001" y="765176"/>
            <a:ext cx="70278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000" b="1">
                <a:solidFill>
                  <a:prstClr val="black"/>
                </a:solidFill>
                <a:latin typeface="Arial" panose="020B0604020202020204" pitchFamily="34" charset="0"/>
                <a:cs typeface="Times New Roman" panose="02020603050405020304" pitchFamily="18" charset="0"/>
              </a:rPr>
              <a:t>Νόμος του </a:t>
            </a:r>
            <a:r>
              <a:rPr lang="en-US" altLang="el-GR" sz="2000" b="1">
                <a:solidFill>
                  <a:prstClr val="black"/>
                </a:solidFill>
                <a:latin typeface="Arial" panose="020B0604020202020204" pitchFamily="34" charset="0"/>
                <a:cs typeface="Times New Roman" panose="02020603050405020304" pitchFamily="18" charset="0"/>
              </a:rPr>
              <a:t>Boyle </a:t>
            </a:r>
            <a:r>
              <a:rPr lang="el-GR" altLang="el-GR" sz="2000">
                <a:solidFill>
                  <a:prstClr val="black"/>
                </a:solidFill>
                <a:latin typeface="Arial" panose="020B0604020202020204" pitchFamily="34" charset="0"/>
                <a:cs typeface="Times New Roman" panose="02020603050405020304" pitchFamily="18" charset="0"/>
              </a:rPr>
              <a:t>(Μπόιλ, 1627-1691)</a:t>
            </a:r>
            <a:endParaRPr lang="en-US" altLang="el-GR" sz="2000">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endParaRPr lang="el-GR" altLang="el-GR" sz="2000">
              <a:solidFill>
                <a:prstClr val="black"/>
              </a:solidFill>
              <a:latin typeface="Arial" panose="020B0604020202020204" pitchFamily="34" charset="0"/>
            </a:endParaRPr>
          </a:p>
          <a:p>
            <a:pPr lvl="1" algn="just" eaLnBrk="0" fontAlgn="base" hangingPunct="0">
              <a:spcBef>
                <a:spcPct val="0"/>
              </a:spcBef>
              <a:spcAft>
                <a:spcPct val="0"/>
              </a:spcAft>
              <a:buNone/>
            </a:pPr>
            <a:r>
              <a:rPr lang="el-GR" altLang="el-GR" sz="1600" b="1">
                <a:solidFill>
                  <a:prstClr val="black"/>
                </a:solidFill>
                <a:latin typeface="Arial" panose="020B0604020202020204" pitchFamily="34" charset="0"/>
                <a:cs typeface="Times New Roman" panose="02020603050405020304" pitchFamily="18" charset="0"/>
              </a:rPr>
              <a:t>Η πίεση ορισμένης ποσότητας αερίου του οποίου η θερμοκρασία παραμένει σταθερή είναι αντίστροφα ανάλογη με τον όγκο του.</a:t>
            </a:r>
            <a:r>
              <a:rPr lang="el-GR" altLang="el-GR" sz="1600">
                <a:solidFill>
                  <a:prstClr val="black"/>
                </a:solidFill>
                <a:latin typeface="Arial" panose="020B0604020202020204" pitchFamily="34" charset="0"/>
              </a:rPr>
              <a:t> </a:t>
            </a:r>
          </a:p>
        </p:txBody>
      </p:sp>
      <p:sp>
        <p:nvSpPr>
          <p:cNvPr id="5123" name="Rectangle 3">
            <a:extLst>
              <a:ext uri="{FF2B5EF4-FFF2-40B4-BE49-F238E27FC236}">
                <a16:creationId xmlns:a16="http://schemas.microsoft.com/office/drawing/2014/main" id="{0A62344E-3CD9-4E45-AA6F-DF69265CFF6E}"/>
              </a:ext>
            </a:extLst>
          </p:cNvPr>
          <p:cNvSpPr>
            <a:spLocks noChangeArrowheads="1"/>
          </p:cNvSpPr>
          <p:nvPr/>
        </p:nvSpPr>
        <p:spPr bwMode="auto">
          <a:xfrm>
            <a:off x="1524000" y="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5124" name="Rectangle 3">
            <a:extLst>
              <a:ext uri="{FF2B5EF4-FFF2-40B4-BE49-F238E27FC236}">
                <a16:creationId xmlns:a16="http://schemas.microsoft.com/office/drawing/2014/main" id="{249F8557-7696-42B5-95AD-B5EB31CFC787}"/>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graphicFrame>
        <p:nvGraphicFramePr>
          <p:cNvPr id="14338" name="Object 2">
            <a:extLst>
              <a:ext uri="{FF2B5EF4-FFF2-40B4-BE49-F238E27FC236}">
                <a16:creationId xmlns:a16="http://schemas.microsoft.com/office/drawing/2014/main" id="{A0D12447-FA76-45FB-AE14-5496618D5D67}"/>
              </a:ext>
            </a:extLst>
          </p:cNvPr>
          <p:cNvGraphicFramePr>
            <a:graphicFrameLocks noChangeAspect="1"/>
          </p:cNvGraphicFramePr>
          <p:nvPr/>
        </p:nvGraphicFramePr>
        <p:xfrm>
          <a:off x="3719514" y="2492375"/>
          <a:ext cx="4014787" cy="357188"/>
        </p:xfrm>
        <a:graphic>
          <a:graphicData uri="http://schemas.openxmlformats.org/presentationml/2006/ole">
            <mc:AlternateContent xmlns:mc="http://schemas.openxmlformats.org/markup-compatibility/2006">
              <mc:Choice xmlns:v="urn:schemas-microsoft-com:vml" Requires="v">
                <p:oleObj spid="_x0000_s1026" name="Εξίσωση" r:id="rId3" imgW="2247900" imgH="203200" progId="Equation.3">
                  <p:embed/>
                </p:oleObj>
              </mc:Choice>
              <mc:Fallback>
                <p:oleObj name="Εξίσωση" r:id="rId3" imgW="2247900" imgH="203200" progId="Equation.3">
                  <p:embed/>
                  <p:pic>
                    <p:nvPicPr>
                      <p:cNvPr id="14338" name="Object 2">
                        <a:extLst>
                          <a:ext uri="{FF2B5EF4-FFF2-40B4-BE49-F238E27FC236}">
                            <a16:creationId xmlns:a16="http://schemas.microsoft.com/office/drawing/2014/main" id="{A0D12447-FA76-45FB-AE14-5496618D5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4" y="2492375"/>
                        <a:ext cx="4014787" cy="3571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5">
            <a:extLst>
              <a:ext uri="{FF2B5EF4-FFF2-40B4-BE49-F238E27FC236}">
                <a16:creationId xmlns:a16="http://schemas.microsoft.com/office/drawing/2014/main" id="{BFA969B0-2DB6-4253-815A-817E6D77BCA6}"/>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graphicFrame>
        <p:nvGraphicFramePr>
          <p:cNvPr id="14340" name="Object 4">
            <a:extLst>
              <a:ext uri="{FF2B5EF4-FFF2-40B4-BE49-F238E27FC236}">
                <a16:creationId xmlns:a16="http://schemas.microsoft.com/office/drawing/2014/main" id="{91C2A489-BC54-4423-B9AC-11AB96D0A761}"/>
              </a:ext>
            </a:extLst>
          </p:cNvPr>
          <p:cNvGraphicFramePr>
            <a:graphicFrameLocks noChangeAspect="1"/>
          </p:cNvGraphicFramePr>
          <p:nvPr/>
        </p:nvGraphicFramePr>
        <p:xfrm>
          <a:off x="1847851" y="3500439"/>
          <a:ext cx="4295775" cy="1971675"/>
        </p:xfrm>
        <a:graphic>
          <a:graphicData uri="http://schemas.openxmlformats.org/presentationml/2006/ole">
            <mc:AlternateContent xmlns:mc="http://schemas.openxmlformats.org/markup-compatibility/2006">
              <mc:Choice xmlns:v="urn:schemas-microsoft-com:vml" Requires="v">
                <p:oleObj spid="_x0000_s1027" r:id="rId5" imgW="4294632" imgH="1972056" progId="">
                  <p:embed/>
                </p:oleObj>
              </mc:Choice>
              <mc:Fallback>
                <p:oleObj r:id="rId5" imgW="4294632" imgH="1972056" progId="">
                  <p:embed/>
                  <p:pic>
                    <p:nvPicPr>
                      <p:cNvPr id="14340" name="Object 4">
                        <a:extLst>
                          <a:ext uri="{FF2B5EF4-FFF2-40B4-BE49-F238E27FC236}">
                            <a16:creationId xmlns:a16="http://schemas.microsoft.com/office/drawing/2014/main" id="{91C2A489-BC54-4423-B9AC-11AB96D0A7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3500439"/>
                        <a:ext cx="42957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3" name="Picture 9" descr="File:Boyles Law animated.gif">
            <a:hlinkClick r:id="rId7"/>
            <a:extLst>
              <a:ext uri="{FF2B5EF4-FFF2-40B4-BE49-F238E27FC236}">
                <a16:creationId xmlns:a16="http://schemas.microsoft.com/office/drawing/2014/main" id="{25736CD4-19CC-4076-B004-D1EBB821A78F}"/>
              </a:ext>
            </a:extLst>
          </p:cNvPr>
          <p:cNvPicPr>
            <a:picLocks noChangeAspect="1" noChangeArrowheads="1" noCrop="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801" y="3357563"/>
            <a:ext cx="39401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http://upload.wikimedia.org/wikipedia/commons/thumb/b/b3/Robert_Boyle_0001.jpg/250px-Robert_Boyle_0001.jpg">
            <a:hlinkClick r:id="rId9"/>
            <a:extLst>
              <a:ext uri="{FF2B5EF4-FFF2-40B4-BE49-F238E27FC236}">
                <a16:creationId xmlns:a16="http://schemas.microsoft.com/office/drawing/2014/main" id="{240E8909-93DA-4975-B0F2-FB20264CED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6950" y="1"/>
            <a:ext cx="20510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ox(out)">
                                      <p:cBhvr>
                                        <p:cTn id="15" dur="500"/>
                                        <p:tgtEl>
                                          <p:spTgt spid="143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033"/>
                                        </p:tgtEl>
                                        <p:attrNameLst>
                                          <p:attrName>style.visibility</p:attrName>
                                        </p:attrNameLst>
                                      </p:cBhvr>
                                      <p:to>
                                        <p:strVal val="visible"/>
                                      </p:to>
                                    </p:set>
                                    <p:animEffect transition="in" filter="box(out)">
                                      <p:cBhvr>
                                        <p:cTn id="2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4E00A3F-963F-4F0D-BC29-2487A4D2D430}"/>
              </a:ext>
            </a:extLst>
          </p:cNvPr>
          <p:cNvSpPr>
            <a:spLocks noChangeArrowheads="1"/>
          </p:cNvSpPr>
          <p:nvPr/>
        </p:nvSpPr>
        <p:spPr bwMode="auto">
          <a:xfrm>
            <a:off x="1524000" y="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15361" name="Rectangle 1">
            <a:extLst>
              <a:ext uri="{FF2B5EF4-FFF2-40B4-BE49-F238E27FC236}">
                <a16:creationId xmlns:a16="http://schemas.microsoft.com/office/drawing/2014/main" id="{10D206ED-564A-4A94-8149-02704C09003D}"/>
              </a:ext>
            </a:extLst>
          </p:cNvPr>
          <p:cNvSpPr>
            <a:spLocks noChangeArrowheads="1"/>
          </p:cNvSpPr>
          <p:nvPr/>
        </p:nvSpPr>
        <p:spPr bwMode="auto">
          <a:xfrm>
            <a:off x="1703389" y="538163"/>
            <a:ext cx="66436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000" b="1">
                <a:solidFill>
                  <a:prstClr val="black"/>
                </a:solidFill>
                <a:latin typeface="Arial" panose="020B0604020202020204" pitchFamily="34" charset="0"/>
                <a:cs typeface="Times New Roman" panose="02020603050405020304" pitchFamily="18" charset="0"/>
              </a:rPr>
              <a:t>Ο νόμος του </a:t>
            </a:r>
            <a:r>
              <a:rPr lang="en-US" altLang="el-GR" sz="2000" b="1">
                <a:solidFill>
                  <a:prstClr val="black"/>
                </a:solidFill>
                <a:latin typeface="Arial" panose="020B0604020202020204" pitchFamily="34" charset="0"/>
                <a:cs typeface="Times New Roman" panose="02020603050405020304" pitchFamily="18" charset="0"/>
              </a:rPr>
              <a:t>Charles </a:t>
            </a:r>
            <a:r>
              <a:rPr lang="el-GR" altLang="el-GR" sz="2000">
                <a:solidFill>
                  <a:prstClr val="black"/>
                </a:solidFill>
                <a:latin typeface="Arial" panose="020B0604020202020204" pitchFamily="34" charset="0"/>
                <a:cs typeface="Times New Roman" panose="02020603050405020304" pitchFamily="18" charset="0"/>
              </a:rPr>
              <a:t>(Σαρλ, 1746-1823)</a:t>
            </a:r>
            <a:endParaRPr lang="en-US" altLang="el-GR" sz="2000">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endParaRPr lang="el-GR" altLang="el-GR" sz="2000">
              <a:solidFill>
                <a:prstClr val="black"/>
              </a:solidFill>
              <a:latin typeface="Arial" panose="020B0604020202020204" pitchFamily="34" charset="0"/>
            </a:endParaRPr>
          </a:p>
          <a:p>
            <a:pPr lvl="1" algn="just" eaLnBrk="0" fontAlgn="base" hangingPunct="0">
              <a:spcBef>
                <a:spcPct val="0"/>
              </a:spcBef>
              <a:spcAft>
                <a:spcPct val="0"/>
              </a:spcAft>
              <a:buNone/>
            </a:pPr>
            <a:r>
              <a:rPr lang="el-GR" altLang="el-GR" sz="1600" b="1">
                <a:solidFill>
                  <a:prstClr val="black"/>
                </a:solidFill>
                <a:latin typeface="Arial" panose="020B0604020202020204" pitchFamily="34" charset="0"/>
                <a:cs typeface="Times New Roman" panose="02020603050405020304" pitchFamily="18" charset="0"/>
              </a:rPr>
              <a:t>Η  πίεση ορισμένης ποσότητας αερίου του οποίου ο όγκος διατηρείται σταθερός είναι ανάλογη με την απόλυτη θερμοκρασία του αερίου. </a:t>
            </a:r>
            <a:endParaRPr lang="el-GR" altLang="el-GR" sz="1600">
              <a:solidFill>
                <a:prstClr val="black"/>
              </a:solidFill>
              <a:latin typeface="Arial" panose="020B0604020202020204" pitchFamily="34" charset="0"/>
            </a:endParaRPr>
          </a:p>
        </p:txBody>
      </p:sp>
      <p:sp>
        <p:nvSpPr>
          <p:cNvPr id="6148" name="Rectangle 3">
            <a:extLst>
              <a:ext uri="{FF2B5EF4-FFF2-40B4-BE49-F238E27FC236}">
                <a16:creationId xmlns:a16="http://schemas.microsoft.com/office/drawing/2014/main" id="{28247BE5-33C0-482A-AA83-15876337826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graphicFrame>
        <p:nvGraphicFramePr>
          <p:cNvPr id="15362" name="Object 2">
            <a:extLst>
              <a:ext uri="{FF2B5EF4-FFF2-40B4-BE49-F238E27FC236}">
                <a16:creationId xmlns:a16="http://schemas.microsoft.com/office/drawing/2014/main" id="{0804C89B-1634-47D4-82B6-FE53D9C3C7CA}"/>
              </a:ext>
            </a:extLst>
          </p:cNvPr>
          <p:cNvGraphicFramePr>
            <a:graphicFrameLocks noChangeAspect="1"/>
          </p:cNvGraphicFramePr>
          <p:nvPr/>
        </p:nvGraphicFramePr>
        <p:xfrm>
          <a:off x="3935414" y="2133601"/>
          <a:ext cx="3546475" cy="785813"/>
        </p:xfrm>
        <a:graphic>
          <a:graphicData uri="http://schemas.openxmlformats.org/presentationml/2006/ole">
            <mc:AlternateContent xmlns:mc="http://schemas.openxmlformats.org/markup-compatibility/2006">
              <mc:Choice xmlns:v="urn:schemas-microsoft-com:vml" Requires="v">
                <p:oleObj spid="_x0000_s2050" name="Εξίσωση" r:id="rId3" imgW="1765300" imgH="393700" progId="Equation.3">
                  <p:embed/>
                </p:oleObj>
              </mc:Choice>
              <mc:Fallback>
                <p:oleObj name="Εξίσωση" r:id="rId3" imgW="1765300" imgH="393700" progId="Equation.3">
                  <p:embed/>
                  <p:pic>
                    <p:nvPicPr>
                      <p:cNvPr id="15362" name="Object 2">
                        <a:extLst>
                          <a:ext uri="{FF2B5EF4-FFF2-40B4-BE49-F238E27FC236}">
                            <a16:creationId xmlns:a16="http://schemas.microsoft.com/office/drawing/2014/main" id="{0804C89B-1634-47D4-82B6-FE53D9C3C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4" y="2133601"/>
                        <a:ext cx="3546475" cy="7858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Rectangle 5">
            <a:extLst>
              <a:ext uri="{FF2B5EF4-FFF2-40B4-BE49-F238E27FC236}">
                <a16:creationId xmlns:a16="http://schemas.microsoft.com/office/drawing/2014/main" id="{4C862AF4-1E3B-40D8-B445-C1A3D35FA129}"/>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graphicFrame>
        <p:nvGraphicFramePr>
          <p:cNvPr id="15364" name="Object 4">
            <a:extLst>
              <a:ext uri="{FF2B5EF4-FFF2-40B4-BE49-F238E27FC236}">
                <a16:creationId xmlns:a16="http://schemas.microsoft.com/office/drawing/2014/main" id="{171E347B-A138-42CA-9A76-0BDAD2AD943E}"/>
              </a:ext>
            </a:extLst>
          </p:cNvPr>
          <p:cNvGraphicFramePr>
            <a:graphicFrameLocks noChangeAspect="1"/>
          </p:cNvGraphicFramePr>
          <p:nvPr/>
        </p:nvGraphicFramePr>
        <p:xfrm>
          <a:off x="1919289" y="3860801"/>
          <a:ext cx="3919537" cy="2214563"/>
        </p:xfrm>
        <a:graphic>
          <a:graphicData uri="http://schemas.openxmlformats.org/presentationml/2006/ole">
            <mc:AlternateContent xmlns:mc="http://schemas.openxmlformats.org/markup-compatibility/2006">
              <mc:Choice xmlns:v="urn:schemas-microsoft-com:vml" Requires="v">
                <p:oleObj spid="_x0000_s2051" r:id="rId5" imgW="3657600" imgH="2066544" progId="">
                  <p:embed/>
                </p:oleObj>
              </mc:Choice>
              <mc:Fallback>
                <p:oleObj r:id="rId5" imgW="3657600" imgH="2066544" progId="">
                  <p:embed/>
                  <p:pic>
                    <p:nvPicPr>
                      <p:cNvPr id="15364" name="Object 4">
                        <a:extLst>
                          <a:ext uri="{FF2B5EF4-FFF2-40B4-BE49-F238E27FC236}">
                            <a16:creationId xmlns:a16="http://schemas.microsoft.com/office/drawing/2014/main" id="{171E347B-A138-42CA-9A76-0BDAD2AD9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3860801"/>
                        <a:ext cx="391953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9" name="Picture 11" descr="Ιδιότητες Αερίου Στιγμιότυπο οθόνης">
            <a:hlinkClick r:id="rId7"/>
            <a:extLst>
              <a:ext uri="{FF2B5EF4-FFF2-40B4-BE49-F238E27FC236}">
                <a16:creationId xmlns:a16="http://schemas.microsoft.com/office/drawing/2014/main" id="{B69A5731-0FD0-4428-85D9-7DC77437CE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0464" y="3357563"/>
            <a:ext cx="41687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a:extLst>
              <a:ext uri="{FF2B5EF4-FFF2-40B4-BE49-F238E27FC236}">
                <a16:creationId xmlns:a16="http://schemas.microsoft.com/office/drawing/2014/main" id="{6F127BBD-2AC4-4F5D-AFC6-4A1CF8B9B3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6926" y="0"/>
            <a:ext cx="22510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ox(out)">
                                      <p:cBhvr>
                                        <p:cTn id="15" dur="500"/>
                                        <p:tgtEl>
                                          <p:spTgt spid="15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box(out)">
                                      <p:cBhvr>
                                        <p:cTn id="20"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6B7ECF03-4EF0-4F9B-A352-62BA4D1A1869}"/>
              </a:ext>
            </a:extLst>
          </p:cNvPr>
          <p:cNvSpPr>
            <a:spLocks noChangeArrowheads="1"/>
          </p:cNvSpPr>
          <p:nvPr/>
        </p:nvSpPr>
        <p:spPr bwMode="auto">
          <a:xfrm>
            <a:off x="1524000" y="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16385" name="Rectangle 1">
            <a:extLst>
              <a:ext uri="{FF2B5EF4-FFF2-40B4-BE49-F238E27FC236}">
                <a16:creationId xmlns:a16="http://schemas.microsoft.com/office/drawing/2014/main" id="{54E6761A-6A79-437C-9342-2447F03EA89A}"/>
              </a:ext>
            </a:extLst>
          </p:cNvPr>
          <p:cNvSpPr>
            <a:spLocks noChangeArrowheads="1"/>
          </p:cNvSpPr>
          <p:nvPr/>
        </p:nvSpPr>
        <p:spPr bwMode="auto">
          <a:xfrm>
            <a:off x="1524001" y="765175"/>
            <a:ext cx="62642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000" b="1">
                <a:solidFill>
                  <a:prstClr val="black"/>
                </a:solidFill>
                <a:latin typeface="Arial" panose="020B0604020202020204" pitchFamily="34" charset="0"/>
                <a:cs typeface="Times New Roman" panose="02020603050405020304" pitchFamily="18" charset="0"/>
              </a:rPr>
              <a:t>Ο νόμος του </a:t>
            </a:r>
            <a:r>
              <a:rPr lang="en-US" altLang="el-GR" sz="2000" b="1">
                <a:solidFill>
                  <a:prstClr val="black"/>
                </a:solidFill>
                <a:latin typeface="Arial" panose="020B0604020202020204" pitchFamily="34" charset="0"/>
                <a:cs typeface="Times New Roman" panose="02020603050405020304" pitchFamily="18" charset="0"/>
              </a:rPr>
              <a:t>Gay </a:t>
            </a:r>
            <a:r>
              <a:rPr lang="el-GR" altLang="el-GR" sz="2000" b="1">
                <a:solidFill>
                  <a:prstClr val="black"/>
                </a:solidFill>
                <a:latin typeface="Arial" panose="020B0604020202020204" pitchFamily="34" charset="0"/>
                <a:cs typeface="Times New Roman" panose="02020603050405020304" pitchFamily="18" charset="0"/>
              </a:rPr>
              <a:t>– </a:t>
            </a:r>
            <a:r>
              <a:rPr lang="en-US" altLang="el-GR" sz="2000" b="1">
                <a:solidFill>
                  <a:prstClr val="black"/>
                </a:solidFill>
                <a:latin typeface="Arial" panose="020B0604020202020204" pitchFamily="34" charset="0"/>
                <a:cs typeface="Times New Roman" panose="02020603050405020304" pitchFamily="18" charset="0"/>
              </a:rPr>
              <a:t>Lussac</a:t>
            </a:r>
            <a:r>
              <a:rPr lang="el-GR" altLang="el-GR" sz="2000">
                <a:solidFill>
                  <a:prstClr val="black"/>
                </a:solidFill>
                <a:latin typeface="Arial" panose="020B0604020202020204" pitchFamily="34" charset="0"/>
                <a:cs typeface="Times New Roman" panose="02020603050405020304" pitchFamily="18" charset="0"/>
              </a:rPr>
              <a:t> </a:t>
            </a:r>
            <a:r>
              <a:rPr lang="el-GR" altLang="el-GR" sz="1800">
                <a:solidFill>
                  <a:prstClr val="black"/>
                </a:solidFill>
                <a:latin typeface="Arial" panose="020B0604020202020204" pitchFamily="34" charset="0"/>
                <a:cs typeface="Times New Roman" panose="02020603050405020304" pitchFamily="18" charset="0"/>
              </a:rPr>
              <a:t>(Γκέι-Λουσάκ,</a:t>
            </a:r>
            <a:r>
              <a:rPr lang="el-GR" altLang="el-GR" sz="1800" b="1">
                <a:solidFill>
                  <a:prstClr val="black"/>
                </a:solidFill>
                <a:latin typeface="Arial" panose="020B0604020202020204" pitchFamily="34" charset="0"/>
                <a:cs typeface="Times New Roman" panose="02020603050405020304" pitchFamily="18" charset="0"/>
              </a:rPr>
              <a:t> </a:t>
            </a:r>
            <a:r>
              <a:rPr lang="el-GR" altLang="el-GR" sz="1800">
                <a:solidFill>
                  <a:prstClr val="black"/>
                </a:solidFill>
                <a:latin typeface="Arial" panose="020B0604020202020204" pitchFamily="34" charset="0"/>
                <a:cs typeface="Times New Roman" panose="02020603050405020304" pitchFamily="18" charset="0"/>
              </a:rPr>
              <a:t>1778-1850)</a:t>
            </a:r>
            <a:endParaRPr lang="en-US" altLang="el-GR" sz="1800">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endParaRPr lang="en-US" altLang="el-GR" sz="1800" b="1">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r>
              <a:rPr lang="en-US" altLang="el-GR" sz="1600" b="1">
                <a:solidFill>
                  <a:prstClr val="black"/>
                </a:solidFill>
                <a:latin typeface="Arial" panose="020B0604020202020204" pitchFamily="34" charset="0"/>
                <a:cs typeface="Times New Roman" panose="02020603050405020304" pitchFamily="18" charset="0"/>
              </a:rPr>
              <a:t>Ο όγκος ορισμένης ποσότητας αερίου</a:t>
            </a:r>
            <a:r>
              <a:rPr lang="el-GR" altLang="el-GR" sz="1600" b="1">
                <a:solidFill>
                  <a:prstClr val="black"/>
                </a:solidFill>
                <a:latin typeface="Arial" panose="020B0604020202020204" pitchFamily="34" charset="0"/>
                <a:cs typeface="Times New Roman" panose="02020603050405020304" pitchFamily="18" charset="0"/>
              </a:rPr>
              <a:t>, </a:t>
            </a:r>
            <a:r>
              <a:rPr lang="en-US" altLang="el-GR" sz="1600" b="1">
                <a:solidFill>
                  <a:prstClr val="black"/>
                </a:solidFill>
                <a:latin typeface="Arial" panose="020B0604020202020204" pitchFamily="34" charset="0"/>
                <a:cs typeface="Times New Roman" panose="02020603050405020304" pitchFamily="18" charset="0"/>
              </a:rPr>
              <a:t>όταν η πίεσή του διατηρείται σταθερή</a:t>
            </a:r>
            <a:r>
              <a:rPr lang="el-GR" altLang="el-GR" sz="1600" b="1">
                <a:solidFill>
                  <a:prstClr val="black"/>
                </a:solidFill>
                <a:latin typeface="Arial" panose="020B0604020202020204" pitchFamily="34" charset="0"/>
                <a:cs typeface="Times New Roman" panose="02020603050405020304" pitchFamily="18" charset="0"/>
              </a:rPr>
              <a:t>, </a:t>
            </a:r>
            <a:r>
              <a:rPr lang="en-US" altLang="el-GR" sz="1600" b="1">
                <a:solidFill>
                  <a:prstClr val="black"/>
                </a:solidFill>
                <a:latin typeface="Arial" panose="020B0604020202020204" pitchFamily="34" charset="0"/>
                <a:cs typeface="Times New Roman" panose="02020603050405020304" pitchFamily="18" charset="0"/>
              </a:rPr>
              <a:t>είναι ανάλογος με την απόλυτη θερμοκρασία του</a:t>
            </a:r>
            <a:r>
              <a:rPr lang="el-GR" altLang="el-GR" sz="1600" b="1">
                <a:solidFill>
                  <a:prstClr val="black"/>
                </a:solidFill>
                <a:latin typeface="Arial" panose="020B0604020202020204" pitchFamily="34" charset="0"/>
                <a:cs typeface="Times New Roman" panose="02020603050405020304" pitchFamily="18" charset="0"/>
              </a:rPr>
              <a:t>. </a:t>
            </a:r>
            <a:endParaRPr lang="el-GR" altLang="el-GR" sz="1600">
              <a:solidFill>
                <a:prstClr val="black"/>
              </a:solidFill>
              <a:latin typeface="Arial" panose="020B0604020202020204" pitchFamily="34" charset="0"/>
            </a:endParaRPr>
          </a:p>
        </p:txBody>
      </p:sp>
      <p:sp>
        <p:nvSpPr>
          <p:cNvPr id="7172" name="Rectangle 3">
            <a:extLst>
              <a:ext uri="{FF2B5EF4-FFF2-40B4-BE49-F238E27FC236}">
                <a16:creationId xmlns:a16="http://schemas.microsoft.com/office/drawing/2014/main" id="{175F73B0-B7A6-4A75-A5CD-78B95AFE36E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sp>
        <p:nvSpPr>
          <p:cNvPr id="6" name="5 - TextBox">
            <a:extLst>
              <a:ext uri="{FF2B5EF4-FFF2-40B4-BE49-F238E27FC236}">
                <a16:creationId xmlns:a16="http://schemas.microsoft.com/office/drawing/2014/main" id="{3B8CD6E8-5173-421B-97FE-2D2B2CF922BC}"/>
              </a:ext>
            </a:extLst>
          </p:cNvPr>
          <p:cNvSpPr txBox="1"/>
          <p:nvPr/>
        </p:nvSpPr>
        <p:spPr>
          <a:xfrm>
            <a:off x="4151313" y="2708276"/>
            <a:ext cx="3155950" cy="366713"/>
          </a:xfrm>
          <a:prstGeom prst="rect">
            <a:avLst/>
          </a:prstGeom>
          <a:solidFill>
            <a:schemeClr val="tx2">
              <a:lumMod val="40000"/>
              <a:lumOff val="60000"/>
            </a:schemeClr>
          </a:solidFill>
        </p:spPr>
        <p:txBody>
          <a:bodyPr>
            <a:spAutoFit/>
          </a:bodyPr>
          <a:lstStyle/>
          <a:p>
            <a:pPr>
              <a:defRPr/>
            </a:pPr>
            <a:r>
              <a:rPr lang="en-US" dirty="0">
                <a:solidFill>
                  <a:prstClr val="black"/>
                </a:solidFill>
                <a:latin typeface="Calibri"/>
              </a:rPr>
              <a:t>V/T=</a:t>
            </a:r>
            <a:r>
              <a:rPr lang="el-GR" dirty="0" err="1">
                <a:solidFill>
                  <a:prstClr val="black"/>
                </a:solidFill>
                <a:latin typeface="Calibri"/>
              </a:rPr>
              <a:t>σταθ</a:t>
            </a:r>
            <a:r>
              <a:rPr lang="el-GR" dirty="0">
                <a:solidFill>
                  <a:prstClr val="black"/>
                </a:solidFill>
                <a:latin typeface="Calibri"/>
              </a:rPr>
              <a:t>.     για    </a:t>
            </a:r>
            <a:r>
              <a:rPr lang="en-US" dirty="0">
                <a:solidFill>
                  <a:prstClr val="black"/>
                </a:solidFill>
                <a:latin typeface="Calibri"/>
              </a:rPr>
              <a:t>p=</a:t>
            </a:r>
            <a:r>
              <a:rPr lang="el-GR" dirty="0" err="1">
                <a:solidFill>
                  <a:prstClr val="black"/>
                </a:solidFill>
                <a:latin typeface="Calibri"/>
              </a:rPr>
              <a:t>σταθ</a:t>
            </a:r>
            <a:r>
              <a:rPr lang="el-GR" dirty="0">
                <a:solidFill>
                  <a:prstClr val="black"/>
                </a:solidFill>
                <a:latin typeface="Calibri"/>
              </a:rPr>
              <a:t>.</a:t>
            </a:r>
          </a:p>
        </p:txBody>
      </p:sp>
      <p:sp>
        <p:nvSpPr>
          <p:cNvPr id="7174" name="Rectangle 5">
            <a:extLst>
              <a:ext uri="{FF2B5EF4-FFF2-40B4-BE49-F238E27FC236}">
                <a16:creationId xmlns:a16="http://schemas.microsoft.com/office/drawing/2014/main" id="{DEB270CF-B968-4C3B-9F81-27CBCAEF805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l-GR" sz="1800">
              <a:solidFill>
                <a:prstClr val="black"/>
              </a:solidFill>
            </a:endParaRPr>
          </a:p>
        </p:txBody>
      </p:sp>
      <p:graphicFrame>
        <p:nvGraphicFramePr>
          <p:cNvPr id="16388" name="Object 4">
            <a:extLst>
              <a:ext uri="{FF2B5EF4-FFF2-40B4-BE49-F238E27FC236}">
                <a16:creationId xmlns:a16="http://schemas.microsoft.com/office/drawing/2014/main" id="{D515F09F-51E1-4DBE-BFE8-A606F5CA1250}"/>
              </a:ext>
            </a:extLst>
          </p:cNvPr>
          <p:cNvGraphicFramePr>
            <a:graphicFrameLocks noChangeAspect="1"/>
          </p:cNvGraphicFramePr>
          <p:nvPr/>
        </p:nvGraphicFramePr>
        <p:xfrm>
          <a:off x="2063751" y="4221164"/>
          <a:ext cx="3629025" cy="2105025"/>
        </p:xfrm>
        <a:graphic>
          <a:graphicData uri="http://schemas.openxmlformats.org/presentationml/2006/ole">
            <mc:AlternateContent xmlns:mc="http://schemas.openxmlformats.org/markup-compatibility/2006">
              <mc:Choice xmlns:v="urn:schemas-microsoft-com:vml" Requires="v">
                <p:oleObj spid="_x0000_s3074" r:id="rId3" imgW="3630168" imgH="2109216" progId="">
                  <p:embed/>
                </p:oleObj>
              </mc:Choice>
              <mc:Fallback>
                <p:oleObj r:id="rId3" imgW="3630168" imgH="2109216" progId="">
                  <p:embed/>
                  <p:pic>
                    <p:nvPicPr>
                      <p:cNvPr id="16388" name="Object 4">
                        <a:extLst>
                          <a:ext uri="{FF2B5EF4-FFF2-40B4-BE49-F238E27FC236}">
                            <a16:creationId xmlns:a16="http://schemas.microsoft.com/office/drawing/2014/main" id="{D515F09F-51E1-4DBE-BFE8-A606F5CA1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4221164"/>
                        <a:ext cx="3629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4" descr="http://upload.wikimedia.org/wikipedia/commons/thumb/e/e4/Charles_and_Gay-Lussac%27s_Law_animated.gif/220px-Charles_and_Gay-Lussac%27s_Law_animated.gif">
            <a:hlinkClick r:id="rId5"/>
            <a:extLst>
              <a:ext uri="{FF2B5EF4-FFF2-40B4-BE49-F238E27FC236}">
                <a16:creationId xmlns:a16="http://schemas.microsoft.com/office/drawing/2014/main" id="{2A5ACC8F-45A8-4F6C-A098-68D89EAE3B89}"/>
              </a:ext>
            </a:extLst>
          </p:cNvPr>
          <p:cNvPicPr>
            <a:picLocks noChangeAspect="1" noChangeArrowheads="1" noCrop="1"/>
          </p:cNvPicPr>
          <p:nvPr/>
        </p:nvPicPr>
        <p:blipFill>
          <a:blip r:embed="rId6">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6311900" y="3573464"/>
            <a:ext cx="40084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http://www.nndb.com/people/885/000100585/gay-lussac-1-sized.jpg">
            <a:extLst>
              <a:ext uri="{FF2B5EF4-FFF2-40B4-BE49-F238E27FC236}">
                <a16:creationId xmlns:a16="http://schemas.microsoft.com/office/drawing/2014/main" id="{18D3B2BF-028E-44AC-993F-7F5661B6C9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614" y="0"/>
            <a:ext cx="259238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box(out)">
                                      <p:cBhvr>
                                        <p:cTn id="15" dur="500"/>
                                        <p:tgtEl>
                                          <p:spTgt spid="163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ou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B68364CB-304E-44AE-AA7B-EBAD779FF72C}"/>
              </a:ext>
            </a:extLst>
          </p:cNvPr>
          <p:cNvSpPr>
            <a:spLocks noChangeArrowheads="1"/>
          </p:cNvSpPr>
          <p:nvPr/>
        </p:nvSpPr>
        <p:spPr bwMode="auto">
          <a:xfrm>
            <a:off x="2279651" y="620713"/>
            <a:ext cx="335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400" b="1">
                <a:solidFill>
                  <a:prstClr val="black"/>
                </a:solidFill>
                <a:latin typeface="Arial" panose="020B0604020202020204" pitchFamily="34" charset="0"/>
                <a:cs typeface="Times New Roman" panose="02020603050405020304" pitchFamily="18" charset="0"/>
              </a:rPr>
              <a:t>Ιδανικά αέρια</a:t>
            </a:r>
            <a:endParaRPr lang="el-GR" altLang="el-GR" sz="2400">
              <a:solidFill>
                <a:prstClr val="black"/>
              </a:solidFill>
              <a:latin typeface="Arial" panose="020B0604020202020204" pitchFamily="34" charset="0"/>
            </a:endParaRPr>
          </a:p>
        </p:txBody>
      </p:sp>
      <p:sp>
        <p:nvSpPr>
          <p:cNvPr id="8195" name="Rectangle 3">
            <a:extLst>
              <a:ext uri="{FF2B5EF4-FFF2-40B4-BE49-F238E27FC236}">
                <a16:creationId xmlns:a16="http://schemas.microsoft.com/office/drawing/2014/main" id="{6230D7EE-D7B0-42F0-B76B-272F0E0D6B8D}"/>
              </a:ext>
            </a:extLst>
          </p:cNvPr>
          <p:cNvSpPr>
            <a:spLocks noChangeArrowheads="1"/>
          </p:cNvSpPr>
          <p:nvPr/>
        </p:nvSpPr>
        <p:spPr bwMode="auto">
          <a:xfrm>
            <a:off x="1524000" y="1"/>
            <a:ext cx="6643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bIns="0"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AutoNum type="arabicPeriod"/>
            </a:pPr>
            <a:r>
              <a:rPr lang="el-GR" altLang="el-GR" sz="2400">
                <a:solidFill>
                  <a:srgbClr val="FF0000"/>
                </a:solidFill>
                <a:latin typeface="Times New Roman" panose="02020603050405020304" pitchFamily="18" charset="0"/>
                <a:cs typeface="Times New Roman" panose="02020603050405020304" pitchFamily="18" charset="0"/>
              </a:rPr>
              <a:t>ΟΙ ΝΟΜΟΙ ΤΩΝ ΑΕΡΙΩΝ</a:t>
            </a:r>
            <a:endParaRPr lang="el-GR" altLang="el-GR" sz="2400">
              <a:solidFill>
                <a:prstClr val="black"/>
              </a:solidFill>
              <a:latin typeface="Times New Roman" panose="02020603050405020304" pitchFamily="18" charset="0"/>
              <a:cs typeface="Times New Roman" panose="02020603050405020304" pitchFamily="18" charset="0"/>
            </a:endParaRPr>
          </a:p>
        </p:txBody>
      </p:sp>
      <p:sp>
        <p:nvSpPr>
          <p:cNvPr id="17410" name="Rectangle 2">
            <a:extLst>
              <a:ext uri="{FF2B5EF4-FFF2-40B4-BE49-F238E27FC236}">
                <a16:creationId xmlns:a16="http://schemas.microsoft.com/office/drawing/2014/main" id="{924633B8-632A-4FB0-BFB3-B9AC5A3F17F4}"/>
              </a:ext>
            </a:extLst>
          </p:cNvPr>
          <p:cNvSpPr>
            <a:spLocks noChangeArrowheads="1"/>
          </p:cNvSpPr>
          <p:nvPr/>
        </p:nvSpPr>
        <p:spPr bwMode="auto">
          <a:xfrm>
            <a:off x="1919288" y="4900613"/>
            <a:ext cx="8280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2400" b="1">
                <a:solidFill>
                  <a:prstClr val="black"/>
                </a:solidFill>
                <a:latin typeface="Arial" panose="020B0604020202020204" pitchFamily="34" charset="0"/>
                <a:cs typeface="Times New Roman" panose="02020603050405020304" pitchFamily="18" charset="0"/>
              </a:rPr>
              <a:t>Μακροσκοπικά ιδανικό αέριο, είναι αυτό που υπακούει στους τρεις νόμους των αερίων σε οποιεσδήποτε συνθήκες κι αν βρίσκεται.</a:t>
            </a:r>
            <a:endParaRPr lang="el-GR" altLang="el-GR" sz="2400">
              <a:solidFill>
                <a:prstClr val="black"/>
              </a:solidFill>
              <a:latin typeface="Arial" panose="020B0604020202020204" pitchFamily="34" charset="0"/>
            </a:endParaRPr>
          </a:p>
          <a:p>
            <a:pPr eaLnBrk="0" fontAlgn="base" hangingPunct="0">
              <a:spcBef>
                <a:spcPct val="0"/>
              </a:spcBef>
              <a:spcAft>
                <a:spcPct val="0"/>
              </a:spcAft>
              <a:buNone/>
            </a:pPr>
            <a:endParaRPr lang="el-GR" altLang="el-GR" sz="1800">
              <a:solidFill>
                <a:prstClr val="black"/>
              </a:solidFill>
              <a:latin typeface="Arial" panose="020B0604020202020204" pitchFamily="34" charset="0"/>
            </a:endParaRPr>
          </a:p>
        </p:txBody>
      </p:sp>
      <p:sp>
        <p:nvSpPr>
          <p:cNvPr id="17411" name="Rectangle 3">
            <a:extLst>
              <a:ext uri="{FF2B5EF4-FFF2-40B4-BE49-F238E27FC236}">
                <a16:creationId xmlns:a16="http://schemas.microsoft.com/office/drawing/2014/main" id="{EEEB547F-F6EB-4470-8614-3A7AF90F0BE8}"/>
              </a:ext>
            </a:extLst>
          </p:cNvPr>
          <p:cNvSpPr>
            <a:spLocks noChangeArrowheads="1"/>
          </p:cNvSpPr>
          <p:nvPr/>
        </p:nvSpPr>
        <p:spPr bwMode="auto">
          <a:xfrm>
            <a:off x="2424114" y="1484314"/>
            <a:ext cx="73437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latin typeface="Arial" panose="020B0604020202020204" pitchFamily="34" charset="0"/>
                <a:cs typeface="Times New Roman" panose="02020603050405020304" pitchFamily="18" charset="0"/>
              </a:rPr>
              <a:t>Οι τρεις προηγούμενοι νόμοι ισχύουν για τα διάφορα αέρια με μικρές ή μεγάλες αποκλίσεις. </a:t>
            </a:r>
            <a:endParaRPr lang="en-US" altLang="el-GR" sz="1800">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r>
              <a:rPr lang="el-GR" altLang="el-GR" sz="1800">
                <a:solidFill>
                  <a:prstClr val="black"/>
                </a:solidFill>
                <a:latin typeface="Arial" panose="020B0604020202020204" pitchFamily="34" charset="0"/>
                <a:cs typeface="Times New Roman" panose="02020603050405020304" pitchFamily="18" charset="0"/>
              </a:rPr>
              <a:t>Συγκεκριμένα ισχύουν με μεγαλύτερη ακρίβεια για ένα </a:t>
            </a:r>
            <a:r>
              <a:rPr lang="el-GR" altLang="el-GR" sz="1800" b="1">
                <a:solidFill>
                  <a:prstClr val="black"/>
                </a:solidFill>
                <a:latin typeface="Arial" panose="020B0604020202020204" pitchFamily="34" charset="0"/>
                <a:cs typeface="Times New Roman" panose="02020603050405020304" pitchFamily="18" charset="0"/>
              </a:rPr>
              <a:t>μονοατομικό</a:t>
            </a:r>
            <a:r>
              <a:rPr lang="el-GR" altLang="el-GR" sz="1800">
                <a:solidFill>
                  <a:prstClr val="black"/>
                </a:solidFill>
                <a:latin typeface="Arial" panose="020B0604020202020204" pitchFamily="34" charset="0"/>
                <a:cs typeface="Times New Roman" panose="02020603050405020304" pitchFamily="18" charset="0"/>
              </a:rPr>
              <a:t> παρά για ένα πολυατομικό αέριο που βρίσκεται στις ίδιες συνθήκες. Επίσης ισχύουν με μεγαλύτερη ακρίβεια για τα </a:t>
            </a:r>
            <a:r>
              <a:rPr lang="el-GR" altLang="el-GR" sz="1800" b="1">
                <a:solidFill>
                  <a:prstClr val="black"/>
                </a:solidFill>
                <a:latin typeface="Arial" panose="020B0604020202020204" pitchFamily="34" charset="0"/>
                <a:cs typeface="Times New Roman" panose="02020603050405020304" pitchFamily="18" charset="0"/>
              </a:rPr>
              <a:t>θερμά και αραιά αέρια </a:t>
            </a:r>
            <a:r>
              <a:rPr lang="el-GR" altLang="el-GR" sz="1800">
                <a:solidFill>
                  <a:prstClr val="black"/>
                </a:solidFill>
                <a:latin typeface="Arial" panose="020B0604020202020204" pitchFamily="34" charset="0"/>
                <a:cs typeface="Times New Roman" panose="02020603050405020304" pitchFamily="18" charset="0"/>
              </a:rPr>
              <a:t>από ό,τι για τα πυκνά και ψυχρά.</a:t>
            </a:r>
            <a:endParaRPr lang="en-US" altLang="el-GR" sz="1800">
              <a:solidFill>
                <a:prstClr val="black"/>
              </a:solidFill>
              <a:latin typeface="Arial" panose="020B0604020202020204" pitchFamily="34" charset="0"/>
              <a:cs typeface="Times New Roman" panose="02020603050405020304" pitchFamily="18" charset="0"/>
            </a:endParaRPr>
          </a:p>
          <a:p>
            <a:pPr algn="just" fontAlgn="base">
              <a:spcBef>
                <a:spcPct val="0"/>
              </a:spcBef>
              <a:spcAft>
                <a:spcPct val="0"/>
              </a:spcAft>
              <a:buNone/>
            </a:pPr>
            <a:endParaRPr lang="el-GR" altLang="el-GR" sz="1800">
              <a:solidFill>
                <a:prstClr val="black"/>
              </a:solidFill>
              <a:latin typeface="Arial" panose="020B0604020202020204" pitchFamily="34" charset="0"/>
            </a:endParaRPr>
          </a:p>
          <a:p>
            <a:pPr algn="just" eaLnBrk="0" fontAlgn="base" hangingPunct="0">
              <a:spcBef>
                <a:spcPct val="0"/>
              </a:spcBef>
              <a:spcAft>
                <a:spcPct val="0"/>
              </a:spcAft>
              <a:buNone/>
            </a:pPr>
            <a:r>
              <a:rPr lang="el-GR" altLang="el-GR" sz="1800">
                <a:solidFill>
                  <a:prstClr val="black"/>
                </a:solidFill>
                <a:latin typeface="Arial" panose="020B0604020202020204" pitchFamily="34" charset="0"/>
                <a:cs typeface="Times New Roman" panose="02020603050405020304" pitchFamily="18" charset="0"/>
              </a:rPr>
              <a:t>Ας υποθέσουμε τώρα ότι κάποιο αέριο υπακούει με ακρίβεια στους νόμους αυτούς ανεξάρτητα από το αν είναι θερμό ή ψυχρό, πυκνό ή αραιό. Ένα τέτοιο αέριο ακριβώς επειδή στην πραγματικότητα δεν υπάρχει θα ονομάζεται </a:t>
            </a:r>
            <a:r>
              <a:rPr lang="el-GR" altLang="el-GR" sz="1800" b="1">
                <a:solidFill>
                  <a:prstClr val="black"/>
                </a:solidFill>
                <a:latin typeface="Arial" panose="020B0604020202020204" pitchFamily="34" charset="0"/>
                <a:cs typeface="Times New Roman" panose="02020603050405020304" pitchFamily="18" charset="0"/>
              </a:rPr>
              <a:t>ιδανικό αέριο. </a:t>
            </a:r>
            <a:endParaRPr lang="el-GR" altLang="el-GR" sz="1800" b="1">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0-#ppt_w/2"/>
                                          </p:val>
                                        </p:tav>
                                        <p:tav tm="100000">
                                          <p:val>
                                            <p:strVal val="#ppt_x"/>
                                          </p:val>
                                        </p:tav>
                                      </p:tavLst>
                                    </p:anim>
                                    <p:anim calcmode="lin" valueType="num">
                                      <p:cBhvr additive="base">
                                        <p:cTn id="13"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C49AC457-F407-4D65-8E14-355192B48B64}"/>
              </a:ext>
            </a:extLst>
          </p:cNvPr>
          <p:cNvSpPr>
            <a:spLocks noChangeArrowheads="1"/>
          </p:cNvSpPr>
          <p:nvPr/>
        </p:nvSpPr>
        <p:spPr bwMode="auto">
          <a:xfrm>
            <a:off x="1774826" y="404813"/>
            <a:ext cx="84756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a:solidFill>
                  <a:srgbClr val="FF0000"/>
                </a:solidFill>
                <a:latin typeface="Times New Roman" panose="02020603050405020304" pitchFamily="18" charset="0"/>
                <a:cs typeface="Times New Roman" panose="02020603050405020304" pitchFamily="18" charset="0"/>
              </a:rPr>
              <a:t>1-3	ΚΑΤΑΣΤΑΤΙΚΗ ΕΞΙΣΩΣΗ ΤΩΝ ΙΔΑΝΙΚΩΝ ΑΕΡΙΩΝ</a:t>
            </a:r>
            <a:endParaRPr lang="el-GR" altLang="el-GR" sz="280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l-GR" altLang="el-GR" sz="1800">
              <a:solidFill>
                <a:prstClr val="black"/>
              </a:solidFill>
            </a:endParaRPr>
          </a:p>
        </p:txBody>
      </p:sp>
      <p:sp>
        <p:nvSpPr>
          <p:cNvPr id="9219" name="Rectangle 7">
            <a:extLst>
              <a:ext uri="{FF2B5EF4-FFF2-40B4-BE49-F238E27FC236}">
                <a16:creationId xmlns:a16="http://schemas.microsoft.com/office/drawing/2014/main" id="{D1992BEA-E04B-413C-AB12-8612833E7EE9}"/>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38" name="Object 6">
            <a:extLst>
              <a:ext uri="{FF2B5EF4-FFF2-40B4-BE49-F238E27FC236}">
                <a16:creationId xmlns:a16="http://schemas.microsoft.com/office/drawing/2014/main" id="{6F664A87-8D89-42AD-A2CB-3C17150FEEE5}"/>
              </a:ext>
            </a:extLst>
          </p:cNvPr>
          <p:cNvGraphicFramePr>
            <a:graphicFrameLocks noChangeAspect="1"/>
          </p:cNvGraphicFramePr>
          <p:nvPr/>
        </p:nvGraphicFramePr>
        <p:xfrm>
          <a:off x="3863975" y="1916114"/>
          <a:ext cx="3887788" cy="1119187"/>
        </p:xfrm>
        <a:graphic>
          <a:graphicData uri="http://schemas.openxmlformats.org/presentationml/2006/ole">
            <mc:AlternateContent xmlns:mc="http://schemas.openxmlformats.org/markup-compatibility/2006">
              <mc:Choice xmlns:v="urn:schemas-microsoft-com:vml" Requires="v">
                <p:oleObj spid="_x0000_s4098" name="Equation" r:id="rId3" imgW="698197" imgH="203112" progId="Equation.3">
                  <p:embed/>
                </p:oleObj>
              </mc:Choice>
              <mc:Fallback>
                <p:oleObj name="Equation" r:id="rId3" imgW="698197" imgH="203112" progId="Equation.3">
                  <p:embed/>
                  <p:pic>
                    <p:nvPicPr>
                      <p:cNvPr id="18438" name="Object 6">
                        <a:extLst>
                          <a:ext uri="{FF2B5EF4-FFF2-40B4-BE49-F238E27FC236}">
                            <a16:creationId xmlns:a16="http://schemas.microsoft.com/office/drawing/2014/main" id="{6F664A87-8D89-42AD-A2CB-3C17150FE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916114"/>
                        <a:ext cx="3887788" cy="11191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Rectangle 9">
            <a:extLst>
              <a:ext uri="{FF2B5EF4-FFF2-40B4-BE49-F238E27FC236}">
                <a16:creationId xmlns:a16="http://schemas.microsoft.com/office/drawing/2014/main" id="{A512257B-0997-4903-8230-4BDA2D243C84}"/>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40" name="Object 8">
            <a:extLst>
              <a:ext uri="{FF2B5EF4-FFF2-40B4-BE49-F238E27FC236}">
                <a16:creationId xmlns:a16="http://schemas.microsoft.com/office/drawing/2014/main" id="{9DDE41E1-8B5E-4259-8C44-4759004314F5}"/>
              </a:ext>
            </a:extLst>
          </p:cNvPr>
          <p:cNvGraphicFramePr>
            <a:graphicFrameLocks noChangeAspect="1"/>
          </p:cNvGraphicFramePr>
          <p:nvPr/>
        </p:nvGraphicFramePr>
        <p:xfrm>
          <a:off x="2927350" y="3284539"/>
          <a:ext cx="2376488" cy="369887"/>
        </p:xfrm>
        <a:graphic>
          <a:graphicData uri="http://schemas.openxmlformats.org/presentationml/2006/ole">
            <mc:AlternateContent xmlns:mc="http://schemas.openxmlformats.org/markup-compatibility/2006">
              <mc:Choice xmlns:v="urn:schemas-microsoft-com:vml" Requires="v">
                <p:oleObj spid="_x0000_s4099" name="Equation" r:id="rId5" imgW="1282700" imgH="203200" progId="Equation.3">
                  <p:embed/>
                </p:oleObj>
              </mc:Choice>
              <mc:Fallback>
                <p:oleObj name="Equation" r:id="rId5" imgW="1282700" imgH="203200" progId="Equation.3">
                  <p:embed/>
                  <p:pic>
                    <p:nvPicPr>
                      <p:cNvPr id="18440" name="Object 8">
                        <a:extLst>
                          <a:ext uri="{FF2B5EF4-FFF2-40B4-BE49-F238E27FC236}">
                            <a16:creationId xmlns:a16="http://schemas.microsoft.com/office/drawing/2014/main" id="{9DDE41E1-8B5E-4259-8C44-475900431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3284539"/>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Rectangle 11">
            <a:extLst>
              <a:ext uri="{FF2B5EF4-FFF2-40B4-BE49-F238E27FC236}">
                <a16:creationId xmlns:a16="http://schemas.microsoft.com/office/drawing/2014/main" id="{9AB73A1C-D395-49C4-AECF-D304A23151A0}"/>
              </a:ext>
            </a:extLst>
          </p:cNvPr>
          <p:cNvSpPr>
            <a:spLocks noChangeArrowheads="1"/>
          </p:cNvSpPr>
          <p:nvPr/>
        </p:nvSpPr>
        <p:spPr bwMode="auto">
          <a:xfrm>
            <a:off x="1524001" y="31029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42" name="Object 10">
            <a:extLst>
              <a:ext uri="{FF2B5EF4-FFF2-40B4-BE49-F238E27FC236}">
                <a16:creationId xmlns:a16="http://schemas.microsoft.com/office/drawing/2014/main" id="{9A397FA6-D93B-4B00-891D-7E776BA4C8DA}"/>
              </a:ext>
            </a:extLst>
          </p:cNvPr>
          <p:cNvGraphicFramePr>
            <a:graphicFrameLocks noChangeAspect="1"/>
          </p:cNvGraphicFramePr>
          <p:nvPr/>
        </p:nvGraphicFramePr>
        <p:xfrm>
          <a:off x="5951539" y="3284539"/>
          <a:ext cx="2700337" cy="314325"/>
        </p:xfrm>
        <a:graphic>
          <a:graphicData uri="http://schemas.openxmlformats.org/presentationml/2006/ole">
            <mc:AlternateContent xmlns:mc="http://schemas.openxmlformats.org/markup-compatibility/2006">
              <mc:Choice xmlns:v="urn:schemas-microsoft-com:vml" Requires="v">
                <p:oleObj spid="_x0000_s4100" name="Equation" r:id="rId7" imgW="1638300" imgH="190500" progId="Equation.3">
                  <p:embed/>
                </p:oleObj>
              </mc:Choice>
              <mc:Fallback>
                <p:oleObj name="Equation" r:id="rId7" imgW="1638300" imgH="190500" progId="Equation.3">
                  <p:embed/>
                  <p:pic>
                    <p:nvPicPr>
                      <p:cNvPr id="18442" name="Object 10">
                        <a:extLst>
                          <a:ext uri="{FF2B5EF4-FFF2-40B4-BE49-F238E27FC236}">
                            <a16:creationId xmlns:a16="http://schemas.microsoft.com/office/drawing/2014/main" id="{9A397FA6-D93B-4B00-891D-7E776BA4C8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539" y="3284539"/>
                        <a:ext cx="27003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5" name="Rectangle 13">
            <a:extLst>
              <a:ext uri="{FF2B5EF4-FFF2-40B4-BE49-F238E27FC236}">
                <a16:creationId xmlns:a16="http://schemas.microsoft.com/office/drawing/2014/main" id="{FDB85B2D-73FD-4633-AFC3-75D7AD1127C9}"/>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44" name="Object 12">
            <a:extLst>
              <a:ext uri="{FF2B5EF4-FFF2-40B4-BE49-F238E27FC236}">
                <a16:creationId xmlns:a16="http://schemas.microsoft.com/office/drawing/2014/main" id="{D8A5294D-AA82-4AA2-9E8A-FB327B44A69C}"/>
              </a:ext>
            </a:extLst>
          </p:cNvPr>
          <p:cNvGraphicFramePr>
            <a:graphicFrameLocks noChangeAspect="1"/>
          </p:cNvGraphicFramePr>
          <p:nvPr/>
        </p:nvGraphicFramePr>
        <p:xfrm>
          <a:off x="3359150" y="3860800"/>
          <a:ext cx="935038" cy="685800"/>
        </p:xfrm>
        <a:graphic>
          <a:graphicData uri="http://schemas.openxmlformats.org/presentationml/2006/ole">
            <mc:AlternateContent xmlns:mc="http://schemas.openxmlformats.org/markup-compatibility/2006">
              <mc:Choice xmlns:v="urn:schemas-microsoft-com:vml" Requires="v">
                <p:oleObj spid="_x0000_s4101" name="Equation" r:id="rId9" imgW="533169" imgH="393529" progId="Equation.3">
                  <p:embed/>
                </p:oleObj>
              </mc:Choice>
              <mc:Fallback>
                <p:oleObj name="Equation" r:id="rId9" imgW="533169" imgH="393529" progId="Equation.3">
                  <p:embed/>
                  <p:pic>
                    <p:nvPicPr>
                      <p:cNvPr id="18444" name="Object 12">
                        <a:extLst>
                          <a:ext uri="{FF2B5EF4-FFF2-40B4-BE49-F238E27FC236}">
                            <a16:creationId xmlns:a16="http://schemas.microsoft.com/office/drawing/2014/main" id="{D8A5294D-AA82-4AA2-9E8A-FB327B44A6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9150" y="3860800"/>
                        <a:ext cx="935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7" name="Rectangle 15">
            <a:extLst>
              <a:ext uri="{FF2B5EF4-FFF2-40B4-BE49-F238E27FC236}">
                <a16:creationId xmlns:a16="http://schemas.microsoft.com/office/drawing/2014/main" id="{0A571ED0-3CF6-4E50-8862-5C1054F9AE4C}"/>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46" name="Object 14">
            <a:extLst>
              <a:ext uri="{FF2B5EF4-FFF2-40B4-BE49-F238E27FC236}">
                <a16:creationId xmlns:a16="http://schemas.microsoft.com/office/drawing/2014/main" id="{715A4D0C-CDE8-4902-BA95-D30C2872D27C}"/>
              </a:ext>
            </a:extLst>
          </p:cNvPr>
          <p:cNvGraphicFramePr>
            <a:graphicFrameLocks noChangeAspect="1"/>
          </p:cNvGraphicFramePr>
          <p:nvPr/>
        </p:nvGraphicFramePr>
        <p:xfrm>
          <a:off x="3000375" y="4724401"/>
          <a:ext cx="1728788" cy="714375"/>
        </p:xfrm>
        <a:graphic>
          <a:graphicData uri="http://schemas.openxmlformats.org/presentationml/2006/ole">
            <mc:AlternateContent xmlns:mc="http://schemas.openxmlformats.org/markup-compatibility/2006">
              <mc:Choice xmlns:v="urn:schemas-microsoft-com:vml" Requires="v">
                <p:oleObj spid="_x0000_s4102" name="Equation" r:id="rId11" imgW="939392" imgH="393529" progId="Equation.3">
                  <p:embed/>
                </p:oleObj>
              </mc:Choice>
              <mc:Fallback>
                <p:oleObj name="Equation" r:id="rId11" imgW="939392" imgH="393529" progId="Equation.3">
                  <p:embed/>
                  <p:pic>
                    <p:nvPicPr>
                      <p:cNvPr id="18446" name="Object 14">
                        <a:extLst>
                          <a:ext uri="{FF2B5EF4-FFF2-40B4-BE49-F238E27FC236}">
                            <a16:creationId xmlns:a16="http://schemas.microsoft.com/office/drawing/2014/main" id="{715A4D0C-CDE8-4902-BA95-D30C2872D2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75" y="4724401"/>
                        <a:ext cx="17287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9" name="Rectangle 17">
            <a:extLst>
              <a:ext uri="{FF2B5EF4-FFF2-40B4-BE49-F238E27FC236}">
                <a16:creationId xmlns:a16="http://schemas.microsoft.com/office/drawing/2014/main" id="{DED65D16-432C-43F9-8A19-26A9E75B5D52}"/>
              </a:ext>
            </a:extLst>
          </p:cNvPr>
          <p:cNvSpPr>
            <a:spLocks noChangeArrowheads="1"/>
          </p:cNvSpPr>
          <p:nvPr/>
        </p:nvSpPr>
        <p:spPr bwMode="auto">
          <a:xfrm>
            <a:off x="1524001" y="29933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48" name="Object 16">
            <a:extLst>
              <a:ext uri="{FF2B5EF4-FFF2-40B4-BE49-F238E27FC236}">
                <a16:creationId xmlns:a16="http://schemas.microsoft.com/office/drawing/2014/main" id="{ED77361B-AFAF-43DD-A01A-E081501DD594}"/>
              </a:ext>
            </a:extLst>
          </p:cNvPr>
          <p:cNvGraphicFramePr>
            <a:graphicFrameLocks noChangeAspect="1"/>
          </p:cNvGraphicFramePr>
          <p:nvPr/>
        </p:nvGraphicFramePr>
        <p:xfrm>
          <a:off x="6672264" y="3789363"/>
          <a:ext cx="1081087" cy="787400"/>
        </p:xfrm>
        <a:graphic>
          <a:graphicData uri="http://schemas.openxmlformats.org/presentationml/2006/ole">
            <mc:AlternateContent xmlns:mc="http://schemas.openxmlformats.org/markup-compatibility/2006">
              <mc:Choice xmlns:v="urn:schemas-microsoft-com:vml" Requires="v">
                <p:oleObj spid="_x0000_s4103" name="Equation" r:id="rId13" imgW="558558" imgH="406224" progId="Equation.3">
                  <p:embed/>
                </p:oleObj>
              </mc:Choice>
              <mc:Fallback>
                <p:oleObj name="Equation" r:id="rId13" imgW="558558" imgH="406224" progId="Equation.3">
                  <p:embed/>
                  <p:pic>
                    <p:nvPicPr>
                      <p:cNvPr id="18448" name="Object 16">
                        <a:extLst>
                          <a:ext uri="{FF2B5EF4-FFF2-40B4-BE49-F238E27FC236}">
                            <a16:creationId xmlns:a16="http://schemas.microsoft.com/office/drawing/2014/main" id="{ED77361B-AFAF-43DD-A01A-E081501DD5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2264" y="3789363"/>
                        <a:ext cx="10810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1" name="Rectangle 19">
            <a:extLst>
              <a:ext uri="{FF2B5EF4-FFF2-40B4-BE49-F238E27FC236}">
                <a16:creationId xmlns:a16="http://schemas.microsoft.com/office/drawing/2014/main" id="{7E7E487D-E791-4FFD-9411-3E7D92AF5012}"/>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18450" name="Object 18">
            <a:extLst>
              <a:ext uri="{FF2B5EF4-FFF2-40B4-BE49-F238E27FC236}">
                <a16:creationId xmlns:a16="http://schemas.microsoft.com/office/drawing/2014/main" id="{78FCA0D7-5F51-481E-B13A-86CD18B54790}"/>
              </a:ext>
            </a:extLst>
          </p:cNvPr>
          <p:cNvGraphicFramePr>
            <a:graphicFrameLocks noChangeAspect="1"/>
          </p:cNvGraphicFramePr>
          <p:nvPr/>
        </p:nvGraphicFramePr>
        <p:xfrm>
          <a:off x="6600826" y="4724401"/>
          <a:ext cx="1439863" cy="747713"/>
        </p:xfrm>
        <a:graphic>
          <a:graphicData uri="http://schemas.openxmlformats.org/presentationml/2006/ole">
            <mc:AlternateContent xmlns:mc="http://schemas.openxmlformats.org/markup-compatibility/2006">
              <mc:Choice xmlns:v="urn:schemas-microsoft-com:vml" Requires="v">
                <p:oleObj spid="_x0000_s4104" name="Equation" r:id="rId15" imgW="748975" imgH="393529" progId="Equation.3">
                  <p:embed/>
                </p:oleObj>
              </mc:Choice>
              <mc:Fallback>
                <p:oleObj name="Equation" r:id="rId15" imgW="748975" imgH="393529" progId="Equation.3">
                  <p:embed/>
                  <p:pic>
                    <p:nvPicPr>
                      <p:cNvPr id="18450" name="Object 18">
                        <a:extLst>
                          <a:ext uri="{FF2B5EF4-FFF2-40B4-BE49-F238E27FC236}">
                            <a16:creationId xmlns:a16="http://schemas.microsoft.com/office/drawing/2014/main" id="{78FCA0D7-5F51-481E-B13A-86CD18B547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6" y="4724401"/>
                        <a:ext cx="14398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2" name="Rectangle 20">
            <a:extLst>
              <a:ext uri="{FF2B5EF4-FFF2-40B4-BE49-F238E27FC236}">
                <a16:creationId xmlns:a16="http://schemas.microsoft.com/office/drawing/2014/main" id="{76D11168-B691-4EEA-BAA1-886F5C46BB14}"/>
              </a:ext>
            </a:extLst>
          </p:cNvPr>
          <p:cNvSpPr>
            <a:spLocks noChangeArrowheads="1"/>
          </p:cNvSpPr>
          <p:nvPr/>
        </p:nvSpPr>
        <p:spPr bwMode="auto">
          <a:xfrm>
            <a:off x="1758951" y="5805488"/>
            <a:ext cx="8297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Ιδανικό αέριο είναι το αέριο για το οποίο ισχύει η καταστατική εξίσωση ακριβώς, σε όλες τις πιέσεις και θερμοκρασίες.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out)">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44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844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844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844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845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452"/>
                                        </p:tgtEl>
                                        <p:attrNameLst>
                                          <p:attrName>style.visibility</p:attrName>
                                        </p:attrNameLst>
                                      </p:cBhvr>
                                      <p:to>
                                        <p:strVal val="visible"/>
                                      </p:to>
                                    </p:set>
                                    <p:anim calcmode="lin" valueType="num">
                                      <p:cBhvr additive="base">
                                        <p:cTn id="36" dur="500" fill="hold"/>
                                        <p:tgtEl>
                                          <p:spTgt spid="18452"/>
                                        </p:tgtEl>
                                        <p:attrNameLst>
                                          <p:attrName>ppt_x</p:attrName>
                                        </p:attrNameLst>
                                      </p:cBhvr>
                                      <p:tavLst>
                                        <p:tav tm="0">
                                          <p:val>
                                            <p:strVal val="#ppt_x"/>
                                          </p:val>
                                        </p:tav>
                                        <p:tav tm="100000">
                                          <p:val>
                                            <p:strVal val="#ppt_x"/>
                                          </p:val>
                                        </p:tav>
                                      </p:tavLst>
                                    </p:anim>
                                    <p:anim calcmode="lin" valueType="num">
                                      <p:cBhvr additive="base">
                                        <p:cTn id="37" dur="500" fill="hold"/>
                                        <p:tgtEl>
                                          <p:spTgt spid="18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B398C403-3C23-4F1C-8316-D90BB99AB89B}"/>
              </a:ext>
            </a:extLst>
          </p:cNvPr>
          <p:cNvSpPr>
            <a:spLocks noChangeArrowheads="1"/>
          </p:cNvSpPr>
          <p:nvPr/>
        </p:nvSpPr>
        <p:spPr bwMode="auto">
          <a:xfrm>
            <a:off x="2063750" y="404814"/>
            <a:ext cx="4057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a:solidFill>
                  <a:srgbClr val="FF0000"/>
                </a:solidFill>
                <a:latin typeface="Times New Roman" panose="02020603050405020304" pitchFamily="18" charset="0"/>
                <a:cs typeface="Times New Roman" panose="02020603050405020304" pitchFamily="18" charset="0"/>
              </a:rPr>
              <a:t>1-4	ΚΙΝΗΤΙΚΗ ΘΕΩΡΙΑ</a:t>
            </a:r>
            <a:endParaRPr lang="el-GR" altLang="el-GR" sz="280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l-GR" altLang="el-GR" sz="1800">
              <a:solidFill>
                <a:prstClr val="black"/>
              </a:solidFill>
            </a:endParaRPr>
          </a:p>
        </p:txBody>
      </p:sp>
      <p:sp>
        <p:nvSpPr>
          <p:cNvPr id="121857" name="Rectangle 1">
            <a:extLst>
              <a:ext uri="{FF2B5EF4-FFF2-40B4-BE49-F238E27FC236}">
                <a16:creationId xmlns:a16="http://schemas.microsoft.com/office/drawing/2014/main" id="{D79A846C-7CBD-43FB-92F5-25D5BB6114F8}"/>
              </a:ext>
            </a:extLst>
          </p:cNvPr>
          <p:cNvSpPr>
            <a:spLocks noChangeArrowheads="1"/>
          </p:cNvSpPr>
          <p:nvPr/>
        </p:nvSpPr>
        <p:spPr bwMode="auto">
          <a:xfrm>
            <a:off x="2208213" y="1022350"/>
            <a:ext cx="70913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None/>
            </a:pPr>
            <a:r>
              <a:rPr lang="el-GR" altLang="el-GR" sz="1600">
                <a:solidFill>
                  <a:prstClr val="black"/>
                </a:solidFill>
                <a:latin typeface="Arial" panose="020B0604020202020204" pitchFamily="34" charset="0"/>
                <a:cs typeface="Times New Roman" panose="02020603050405020304" pitchFamily="18" charset="0"/>
              </a:rPr>
              <a:t>Η ακριβής μέτρηση της θερμοκρασίας ή της πίεσης ή, ακόμη πιο πέρα, η γνώση των σχέσεων αναλογίας μεταξύ πίεσης, όγκου, αριθμού </a:t>
            </a:r>
            <a:r>
              <a:rPr lang="en-US" altLang="el-GR" sz="1600">
                <a:solidFill>
                  <a:prstClr val="black"/>
                </a:solidFill>
                <a:latin typeface="Arial" panose="020B0604020202020204" pitchFamily="34" charset="0"/>
                <a:cs typeface="Times New Roman" panose="02020603050405020304" pitchFamily="18" charset="0"/>
              </a:rPr>
              <a:t>mol </a:t>
            </a:r>
            <a:r>
              <a:rPr lang="el-GR" altLang="el-GR" sz="1600">
                <a:solidFill>
                  <a:prstClr val="black"/>
                </a:solidFill>
                <a:latin typeface="Arial" panose="020B0604020202020204" pitchFamily="34" charset="0"/>
                <a:cs typeface="Times New Roman" panose="02020603050405020304" pitchFamily="18" charset="0"/>
              </a:rPr>
              <a:t>και θερμοκρασίας δεν αρκούν για να ερμηνεύσουμε τη συμπεριφορά των αερίων.</a:t>
            </a:r>
            <a:endParaRPr lang="en-US" altLang="el-GR" sz="1600">
              <a:solidFill>
                <a:prstClr val="black"/>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None/>
            </a:pPr>
            <a:endParaRPr lang="el-GR" altLang="el-GR" sz="1600">
              <a:solidFill>
                <a:prstClr val="black"/>
              </a:solidFill>
              <a:latin typeface="Arial" panose="020B0604020202020204" pitchFamily="34" charset="0"/>
            </a:endParaRPr>
          </a:p>
          <a:p>
            <a:pPr algn="just" eaLnBrk="0" fontAlgn="base" hangingPunct="0">
              <a:spcBef>
                <a:spcPct val="0"/>
              </a:spcBef>
              <a:spcAft>
                <a:spcPct val="0"/>
              </a:spcAft>
              <a:buNone/>
            </a:pPr>
            <a:r>
              <a:rPr lang="el-GR" altLang="el-GR" sz="1600">
                <a:solidFill>
                  <a:prstClr val="black"/>
                </a:solidFill>
                <a:latin typeface="Arial" panose="020B0604020202020204" pitchFamily="34" charset="0"/>
                <a:cs typeface="Times New Roman" panose="02020603050405020304" pitchFamily="18" charset="0"/>
              </a:rPr>
              <a:t>Η μακροσκοπική συμπεριφορά των αερίων ερμηνεύτηκε  ικανοποιητικά, μόλις στο τέλος του 19ου αιώνα, με την </a:t>
            </a:r>
            <a:r>
              <a:rPr lang="el-GR" altLang="el-GR" sz="1600" b="1">
                <a:solidFill>
                  <a:prstClr val="black"/>
                </a:solidFill>
                <a:latin typeface="Arial" panose="020B0604020202020204" pitchFamily="34" charset="0"/>
                <a:cs typeface="Times New Roman" panose="02020603050405020304" pitchFamily="18" charset="0"/>
              </a:rPr>
              <a:t>κινητική θεωρία των αερίων</a:t>
            </a:r>
            <a:r>
              <a:rPr lang="el-GR" altLang="el-GR" sz="1600">
                <a:solidFill>
                  <a:prstClr val="black"/>
                </a:solidFill>
                <a:latin typeface="Arial" panose="020B0604020202020204" pitchFamily="34" charset="0"/>
                <a:cs typeface="Times New Roman" panose="02020603050405020304" pitchFamily="18" charset="0"/>
              </a:rPr>
              <a:t>. Η επιτυχία της κινητικής θεωρίας έδωσε το έναυσμα και για την ανάπτυξη ιδεών για τη δομή της ύλης γενικότερα. Επίσης, όπως συμβαίνει συχνά στην ιστορία της επιστήμης, η ανάγκη επίλυσης πολύπλοκων υπολογιστικών προβλημάτων που έθετε η νέα θεωρία οδήγησε στην ανάπτυξη ενός νέου κλάδου της Φυσικής, της Στατιστικής Φυσικής, που αποτέλεσε αργότερα πολύτιμο εργαλείο για τη θεμελίωση της σύγχρονης Φυσικής, με εφαρμογές που ξεπέρασαν κατά πολύ τον αρχικό λόγο ύπαρξής της.</a:t>
            </a:r>
            <a:endParaRPr lang="en-US" altLang="el-GR" sz="1600">
              <a:solidFill>
                <a:prstClr val="black"/>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None/>
            </a:pPr>
            <a:endParaRPr lang="el-GR" altLang="el-GR" sz="1600">
              <a:solidFill>
                <a:prstClr val="black"/>
              </a:solidFill>
              <a:latin typeface="Arial" panose="020B0604020202020204" pitchFamily="34" charset="0"/>
            </a:endParaRPr>
          </a:p>
          <a:p>
            <a:pPr algn="just" eaLnBrk="0" fontAlgn="base" hangingPunct="0">
              <a:spcBef>
                <a:spcPct val="0"/>
              </a:spcBef>
              <a:spcAft>
                <a:spcPct val="0"/>
              </a:spcAft>
              <a:buNone/>
            </a:pPr>
            <a:r>
              <a:rPr lang="el-GR" altLang="el-GR" sz="1600">
                <a:solidFill>
                  <a:prstClr val="black"/>
                </a:solidFill>
                <a:latin typeface="Arial" panose="020B0604020202020204" pitchFamily="34" charset="0"/>
                <a:cs typeface="Times New Roman" panose="02020603050405020304" pitchFamily="18" charset="0"/>
              </a:rPr>
              <a:t>Σημείο εκκίνησης της κινητικής θεωρίας είναι η υπόθεση ότι </a:t>
            </a:r>
            <a:r>
              <a:rPr lang="el-GR" altLang="el-GR" sz="1600" b="1">
                <a:solidFill>
                  <a:prstClr val="black"/>
                </a:solidFill>
                <a:latin typeface="Arial" panose="020B0604020202020204" pitchFamily="34" charset="0"/>
                <a:cs typeface="Times New Roman" panose="02020603050405020304" pitchFamily="18" charset="0"/>
              </a:rPr>
              <a:t>τα αέρια αποτελούνται  από πολύ μεγάλο</a:t>
            </a:r>
            <a:r>
              <a:rPr lang="el-GR" altLang="el-GR" sz="1600">
                <a:solidFill>
                  <a:prstClr val="black"/>
                </a:solidFill>
                <a:latin typeface="Arial" panose="020B0604020202020204" pitchFamily="34" charset="0"/>
                <a:cs typeface="Times New Roman" panose="02020603050405020304" pitchFamily="18" charset="0"/>
              </a:rPr>
              <a:t> </a:t>
            </a:r>
            <a:r>
              <a:rPr lang="el-GR" altLang="el-GR" sz="1600" b="1">
                <a:solidFill>
                  <a:prstClr val="black"/>
                </a:solidFill>
                <a:latin typeface="Arial" panose="020B0604020202020204" pitchFamily="34" charset="0"/>
                <a:cs typeface="Times New Roman" panose="02020603050405020304" pitchFamily="18" charset="0"/>
              </a:rPr>
              <a:t>πλήθος απειροελάχιστων σφαιριδίων που κινούνται τυχαία</a:t>
            </a:r>
            <a:r>
              <a:rPr lang="el-GR" altLang="el-GR" sz="1600">
                <a:solidFill>
                  <a:prstClr val="black"/>
                </a:solidFill>
                <a:latin typeface="Arial" panose="020B0604020202020204" pitchFamily="34" charset="0"/>
                <a:cs typeface="Times New Roman" panose="02020603050405020304" pitchFamily="18" charset="0"/>
              </a:rPr>
              <a:t> (άτακτα) μέσα στο χώρο που καταλαμβάνει το αέριο. Τα </a:t>
            </a:r>
            <a:r>
              <a:rPr lang="el-GR" altLang="el-GR" sz="1600">
                <a:solidFill>
                  <a:prstClr val="black"/>
                </a:solidFill>
                <a:latin typeface="Arial" panose="020B0604020202020204" pitchFamily="34" charset="0"/>
              </a:rPr>
              <a:t>σφαιρίδια αυτά δεν είναι τίποτε άλλο από  αυτό που σήμερα αποτελεί για τον καθένα κοινό τόπο, </a:t>
            </a:r>
            <a:r>
              <a:rPr lang="el-GR" altLang="el-GR" sz="1600" b="1">
                <a:solidFill>
                  <a:prstClr val="black"/>
                </a:solidFill>
                <a:latin typeface="Arial" panose="020B0604020202020204" pitchFamily="34" charset="0"/>
              </a:rPr>
              <a:t>τα μόρια του αερίου</a:t>
            </a:r>
            <a:r>
              <a:rPr lang="el-GR" altLang="el-GR" sz="1600">
                <a:solidFill>
                  <a:prstClr val="black"/>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1857">
                                            <p:txEl>
                                              <p:pRg st="0" end="0"/>
                                            </p:txEl>
                                          </p:spTgt>
                                        </p:tgtEl>
                                        <p:attrNameLst>
                                          <p:attrName>style.visibility</p:attrName>
                                        </p:attrNameLst>
                                      </p:cBhvr>
                                      <p:to>
                                        <p:strVal val="visible"/>
                                      </p:to>
                                    </p:set>
                                    <p:animEffect transition="in" filter="wipe(left)">
                                      <p:cBhvr>
                                        <p:cTn id="7" dur="500"/>
                                        <p:tgtEl>
                                          <p:spTgt spid="1218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1857">
                                            <p:txEl>
                                              <p:pRg st="2" end="2"/>
                                            </p:txEl>
                                          </p:spTgt>
                                        </p:tgtEl>
                                        <p:attrNameLst>
                                          <p:attrName>style.visibility</p:attrName>
                                        </p:attrNameLst>
                                      </p:cBhvr>
                                      <p:to>
                                        <p:strVal val="visible"/>
                                      </p:to>
                                    </p:set>
                                    <p:animEffect transition="in" filter="wipe(up)">
                                      <p:cBhvr>
                                        <p:cTn id="12" dur="500"/>
                                        <p:tgtEl>
                                          <p:spTgt spid="12185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1857">
                                            <p:txEl>
                                              <p:pRg st="4" end="4"/>
                                            </p:txEl>
                                          </p:spTgt>
                                        </p:tgtEl>
                                        <p:attrNameLst>
                                          <p:attrName>style.visibility</p:attrName>
                                        </p:attrNameLst>
                                      </p:cBhvr>
                                      <p:to>
                                        <p:strVal val="visible"/>
                                      </p:to>
                                    </p:set>
                                    <p:animEffect transition="in" filter="wipe(left)">
                                      <p:cBhvr>
                                        <p:cTn id="17" dur="500"/>
                                        <p:tgtEl>
                                          <p:spTgt spid="1218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Widescreen</PresentationFormat>
  <Paragraphs>44</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19" baseType="lpstr">
      <vt:lpstr>Arial</vt:lpstr>
      <vt:lpstr>Calibri</vt:lpstr>
      <vt:lpstr>Times New Roman</vt:lpstr>
      <vt:lpstr>Θέμα του Office</vt:lpstr>
      <vt:lpstr>Εξίσωση</vt:lpstr>
      <vt:lpstr>Microsoft Equation 3.0</vt:lpstr>
      <vt:lpstr>CorelDRAW.Graphic.6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2020-03-21T16:22:38Z</dcterms:created>
  <dcterms:modified xsi:type="dcterms:W3CDTF">2020-03-21T16:23:27Z</dcterms:modified>
</cp:coreProperties>
</file>