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C057F-218E-41BC-A8E6-A2190C78CC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B9AD4D-0BCE-49B7-8C08-7853F780AE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F31F1-A81A-468E-9C23-65A303942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A90D-F040-4D5E-922A-681DA258DC30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C75C7-9C9C-416E-9EC5-57831666F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F6C0D8-F464-40C4-BCA0-30A3D0D33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940E7-88DE-43D1-8F9B-D16EBB8E66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9527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CB854-F21A-4A70-B419-FBC62DCBB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8FB97B-D8B5-45D8-944C-A2CEB604B2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E7ED95-21FC-422B-BD2D-C440A0427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A90D-F040-4D5E-922A-681DA258DC30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380E8-D6CC-4C60-9979-F38F407D4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1AD95-32D9-4AB5-9987-D2F313978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940E7-88DE-43D1-8F9B-D16EBB8E66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9964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A4BE2D-990D-42CF-9EE8-EEDCDCC5DC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6C0657-CF20-4B5D-8488-EE3CAF3DA3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F207A-775F-4939-A65B-889566399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A90D-F040-4D5E-922A-681DA258DC30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57B39-3C22-4FE5-8225-2C67FF3FC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7DF1B-B749-4DDE-A839-71E4292B2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940E7-88DE-43D1-8F9B-D16EBB8E66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4867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7B8D0-7671-446F-987C-FFCCCF343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FA54C-CC58-449C-818C-4933F4044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F1C6AF-E529-491A-BF83-61FAFDD46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A90D-F040-4D5E-922A-681DA258DC30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BF3F24-06BC-4D3B-871D-2683BE150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53EEAE-A48A-4149-AA9D-A1DE14AC1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940E7-88DE-43D1-8F9B-D16EBB8E66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6787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F20D2-CB1B-4670-91A6-852AA347C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74E7EB-0F9D-45EA-9129-167E0E75E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890A80-CB57-4DDE-AD48-B0815DCB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A90D-F040-4D5E-922A-681DA258DC30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A2BFC-E677-46CD-801C-F89E48C90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E902E5-4D61-4774-988C-0408374E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940E7-88DE-43D1-8F9B-D16EBB8E66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9804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760BF-0A79-465A-8236-EB6CE9EAF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F440B-9490-4F06-AD1C-AA75855180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8E0BE0-7E09-4BE8-817E-954B544AE7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C335A-67C9-459B-8090-F2618E65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A90D-F040-4D5E-922A-681DA258DC30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6FA144-2979-4E8A-83CB-B21E02387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A73F6C-C76B-443F-B552-870E87D03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940E7-88DE-43D1-8F9B-D16EBB8E66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475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60B74-B226-4F86-8C18-46EAEEE08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C6FE60-27FA-4B49-9390-2979B41D7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29B5BD-9D0E-471C-83A9-0CBED89302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66908B-1D7D-46B9-9864-02A6719628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135027-C2BC-4581-A74F-8BEB084EB0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2469FD-DD18-407A-8FEF-A374A1BA2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A90D-F040-4D5E-922A-681DA258DC30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9002DB-ED9D-4F32-B7B5-C73EDFA9A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0D75FF-FC66-4B53-8822-C5A8F466F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940E7-88DE-43D1-8F9B-D16EBB8E66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18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87446-368D-4ABB-96C9-860CF97BF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130717-97EE-4610-8924-3BF005F5A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A90D-F040-4D5E-922A-681DA258DC30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2FF77A-1A92-46A5-9872-5B5B24B0B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6BCBA1-6EC4-4150-A53C-82CACD457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940E7-88DE-43D1-8F9B-D16EBB8E66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2800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2BBDB0-981D-407D-BA63-749A01220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A90D-F040-4D5E-922A-681DA258DC30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AF32A4-0359-4AA5-985B-D6D6C3398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6C9AE6-97A6-4D10-89B7-B20667857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940E7-88DE-43D1-8F9B-D16EBB8E66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6537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89010-EF9B-46FC-BAC9-435317B08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86B0B-448A-432D-826A-FDCC1C2F1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73CE5D-F027-44A2-8F58-1D1C5001E6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0C665F-2B55-4DD2-A7B5-0C7A14F22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A90D-F040-4D5E-922A-681DA258DC30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1AFE2E-4DD2-4D0D-8B94-2074982ED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644CD5-D330-42BD-8528-7DB2DB522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940E7-88DE-43D1-8F9B-D16EBB8E66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4357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439B0-E86C-4DCF-825B-A28F6809D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43FEE7-AD31-40BC-BA61-9A655A5F88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9345F0-AE25-42F8-82CD-42F395CA57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D80CB7-0955-40A1-830C-65E8E470F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EA90D-F040-4D5E-922A-681DA258DC30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B452C2-9E51-40CD-826E-E96875A99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99612-BD53-4FB8-BE7A-1DF7A3064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940E7-88DE-43D1-8F9B-D16EBB8E66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6654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5D5F9E-A743-4D76-8394-8FB0AC09C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644471-DD45-4DD0-B288-37B8DBC17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2ECB5F-96C5-4A14-853D-3D3B5BE526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EA90D-F040-4D5E-922A-681DA258DC30}" type="datetimeFigureOut">
              <a:rPr lang="el-GR" smtClean="0"/>
              <a:t>23/11/2020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605E7-9B20-41DA-A361-50031B2BDC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4B01A-286D-44FD-BF98-F8C1A9B78E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940E7-88DE-43D1-8F9B-D16EBB8E66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038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9.png"/><Relationship Id="rId7" Type="http://schemas.openxmlformats.org/officeDocument/2006/relationships/image" Target="../media/image45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23.jpeg"/><Relationship Id="rId9" Type="http://schemas.openxmlformats.org/officeDocument/2006/relationships/image" Target="../media/image3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png"/><Relationship Id="rId5" Type="http://schemas.openxmlformats.org/officeDocument/2006/relationships/image" Target="../media/image19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microsoft.com/office/2007/relationships/hdphoto" Target="../media/hdphoto2.wdp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13" Type="http://schemas.openxmlformats.org/officeDocument/2006/relationships/image" Target="../media/image17.png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12" Type="http://schemas.openxmlformats.org/officeDocument/2006/relationships/image" Target="../media/image1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11" Type="http://schemas.openxmlformats.org/officeDocument/2006/relationships/image" Target="../media/image15.png"/><Relationship Id="rId5" Type="http://schemas.openxmlformats.org/officeDocument/2006/relationships/image" Target="../media/image2.png"/><Relationship Id="rId10" Type="http://schemas.openxmlformats.org/officeDocument/2006/relationships/image" Target="../media/image14.png"/><Relationship Id="rId4" Type="http://schemas.openxmlformats.org/officeDocument/2006/relationships/image" Target="../media/image11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microsoft.com/office/2007/relationships/hdphoto" Target="../media/hdphoto5.wdp"/><Relationship Id="rId7" Type="http://schemas.openxmlformats.org/officeDocument/2006/relationships/image" Target="../media/image1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0.png"/><Relationship Id="rId10" Type="http://schemas.openxmlformats.org/officeDocument/2006/relationships/image" Target="../media/image21.png"/><Relationship Id="rId4" Type="http://schemas.openxmlformats.org/officeDocument/2006/relationships/image" Target="../media/image9.png"/><Relationship Id="rId9" Type="http://schemas.microsoft.com/office/2007/relationships/hdphoto" Target="../media/hdphoto6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3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microsoft.com/office/2007/relationships/hdphoto" Target="../media/hdphoto7.wdp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10" Type="http://schemas.openxmlformats.org/officeDocument/2006/relationships/image" Target="../media/image23.jpeg"/><Relationship Id="rId4" Type="http://schemas.openxmlformats.org/officeDocument/2006/relationships/image" Target="../media/image29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microsoft.com/office/2007/relationships/hdphoto" Target="../media/hdphoto8.wdp"/><Relationship Id="rId7" Type="http://schemas.openxmlformats.org/officeDocument/2006/relationships/image" Target="../media/image36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23.jpe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9.wdp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jpe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Εικόνα 1">
            <a:extLst>
              <a:ext uri="{FF2B5EF4-FFF2-40B4-BE49-F238E27FC236}">
                <a16:creationId xmlns:a16="http://schemas.microsoft.com/office/drawing/2014/main" id="{60B19D5E-2517-412D-AB09-B95423083BE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63750" y="643467"/>
            <a:ext cx="6264500" cy="55710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13674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19B3092-2524-41A7-967B-CEFCDDA39A1A}"/>
              </a:ext>
            </a:extLst>
          </p:cNvPr>
          <p:cNvSpPr txBox="1"/>
          <p:nvPr/>
        </p:nvSpPr>
        <p:spPr>
          <a:xfrm>
            <a:off x="0" y="0"/>
            <a:ext cx="6096000" cy="35495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ΑΣΚΗΣΗ 1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Σώμα ρίχνεται οριζόντια με ταχύτητα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l-GR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100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Να βρείτε σε ποια χρονική στιγμή: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Α.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Η οριζόντια μετατόπιση του σώματος είναι διπλάσια της κατακόρυφης μετατόπισής του.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Β.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Η διεύθυνση της ταχύτητας του σώματος σχηματίζει γωνία 60</a:t>
            </a:r>
            <a:r>
              <a:rPr lang="el-GR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με την οριζόντια διεύθυνση.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Γ.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Το μέτρο της ταχύτητας του σώματος είναι διπλάσιο του μέτρου της αρχικής ταχύτητας u</a:t>
            </a:r>
            <a:r>
              <a:rPr lang="el-GR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Δίνεται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g=10 m/s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7642BBF-4D3E-48AD-A1E5-4514A258BBEE}"/>
                  </a:ext>
                </a:extLst>
              </p:cNvPr>
              <p:cNvSpPr txBox="1"/>
              <p:nvPr/>
            </p:nvSpPr>
            <p:spPr>
              <a:xfrm>
                <a:off x="6570542" y="354279"/>
                <a:ext cx="1716208" cy="239296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just"/>
                <a:r>
                  <a:rPr lang="en-US" b="1" dirty="0"/>
                  <a:t>A)</a:t>
                </a:r>
                <a:r>
                  <a:rPr lang="en-US" b="0" dirty="0"/>
                  <a:t>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US" b="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b="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gt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US" b="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US" b="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7642BBF-4D3E-48AD-A1E5-4514A258BB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0542" y="354279"/>
                <a:ext cx="1716208" cy="2392963"/>
              </a:xfrm>
              <a:prstGeom prst="rect">
                <a:avLst/>
              </a:prstGeom>
              <a:blipFill>
                <a:blip r:embed="rId2"/>
                <a:stretch>
                  <a:fillRect l="-8541" t="-330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7B8F388-B082-408D-B487-25BD44A45437}"/>
                  </a:ext>
                </a:extLst>
              </p:cNvPr>
              <p:cNvSpPr txBox="1"/>
              <p:nvPr/>
            </p:nvSpPr>
            <p:spPr>
              <a:xfrm>
                <a:off x="5988249" y="3342447"/>
                <a:ext cx="5741765" cy="567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0" smtClean="0">
                          <a:latin typeface="Cambria Math" panose="02040503050406030204" pitchFamily="18" charset="0"/>
                        </a:rPr>
                        <m:t>𝚩</m:t>
                      </m:r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𝜀𝜑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60°=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𝑔𝑡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𝑔𝑡</m:t>
                          </m:r>
                        </m:num>
                        <m:den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den>
                      </m:f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=&gt;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7B8F388-B082-408D-B487-25BD44A454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8249" y="3342447"/>
                <a:ext cx="5741765" cy="5674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1A7106A-CEC2-4CE9-86CA-705125CDC2E0}"/>
                  </a:ext>
                </a:extLst>
              </p:cNvPr>
              <p:cNvSpPr txBox="1"/>
              <p:nvPr/>
            </p:nvSpPr>
            <p:spPr>
              <a:xfrm>
                <a:off x="5514975" y="4409866"/>
                <a:ext cx="4781549" cy="2257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l-GR" b="1" i="0" smtClean="0">
                        <a:latin typeface="Cambria Math" panose="02040503050406030204" pitchFamily="18" charset="0"/>
                      </a:rPr>
                      <m:t>𝚪</m:t>
                    </m:r>
                    <m:r>
                      <a:rPr lang="el-GR" b="1" i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b="1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rad>
                    <m:groupChr>
                      <m:groupChrPr>
                        <m:chr m:val="⇒"/>
                        <m:vertJc m:val="bot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en-US" dirty="0"/>
                  <a:t> 2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𝑔𝑡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b="0" dirty="0"/>
              </a:p>
              <a:p>
                <a:pPr algn="ctr"/>
                <a:endParaRPr lang="en-US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⇒4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dirty="0"/>
                  <a:t> </a:t>
                </a:r>
                <a:r>
                  <a:rPr lang="el-GR" dirty="0"/>
                  <a:t>3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endParaRPr lang="en-US" b="0" dirty="0"/>
              </a:p>
              <a:p>
                <a:pPr algn="ctr"/>
                <a:endParaRPr lang="en-US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∙100∙100=100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U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300</m:t>
                        </m:r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dirty="0"/>
                  <a:t> s</a:t>
                </a:r>
                <a:endParaRPr lang="el-GR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1A7106A-CEC2-4CE9-86CA-705125CDC2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4975" y="4409866"/>
                <a:ext cx="4781549" cy="2257221"/>
              </a:xfrm>
              <a:prstGeom prst="rect">
                <a:avLst/>
              </a:prstGeom>
              <a:blipFill>
                <a:blip r:embed="rId4"/>
                <a:stretch>
                  <a:fillRect b="-539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921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D98F1A2-62FD-4552-BD23-4D03F178E3BD}"/>
                  </a:ext>
                </a:extLst>
              </p:cNvPr>
              <p:cNvSpPr txBox="1"/>
              <p:nvPr/>
            </p:nvSpPr>
            <p:spPr>
              <a:xfrm>
                <a:off x="0" y="0"/>
                <a:ext cx="6096000" cy="26538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l-GR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ΑΣΚΗΣΗ 2</a:t>
                </a:r>
                <a:endParaRPr lang="el-G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Ένα σώμα ρίχνεται οριζόντια με ταχύτητα </a:t>
                </a:r>
                <a:r>
                  <a:rPr lang="en-US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</a:t>
                </a:r>
                <a:r>
                  <a:rPr lang="el-GR" sz="1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10 </a:t>
                </a:r>
                <a:r>
                  <a:rPr lang="en-US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</a:t>
                </a:r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/</a:t>
                </a:r>
                <a:r>
                  <a:rPr lang="en-US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από μεγάλο ύψος. Να βρείτε σε ποια χρονική στιγμή:</a:t>
                </a:r>
                <a:endParaRPr lang="el-G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Α. Το μέτρο της ταχύτητας του σώματος είναι </a:t>
                </a:r>
                <a:r>
                  <a:rPr lang="en-US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</a:t>
                </a:r>
                <a:r>
                  <a:rPr lang="el-GR" sz="1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sz="2400" i="1" baseline="-25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l-GR" sz="2400" i="1" baseline="-25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l-GR" sz="1800" baseline="-25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endParaRPr lang="el-G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l-GR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Β. Η απόσταση του σώματος από το σημείο βολής του είναι χ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sz="1800" i="1" baseline="-25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l-GR" sz="1800" i="1" baseline="-25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l-GR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όπου χ η αντίστοιχη οριζόντια μετατόπισή του.</a:t>
                </a:r>
                <a:endParaRPr lang="el-G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l-GR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Δίνεται </a:t>
                </a:r>
                <a:r>
                  <a:rPr lang="en-US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g=10 m/s</a:t>
                </a:r>
                <a:r>
                  <a:rPr lang="en-US" sz="1800" baseline="30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endParaRPr lang="el-G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D98F1A2-62FD-4552-BD23-4D03F178E3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6096000" cy="2653803"/>
              </a:xfrm>
              <a:prstGeom prst="rect">
                <a:avLst/>
              </a:prstGeom>
              <a:blipFill>
                <a:blip r:embed="rId2"/>
                <a:stretch>
                  <a:fillRect l="-800" t="-920" r="-800" b="-275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525EA038-EE8C-4FC9-B727-73A47CC6D48A}"/>
              </a:ext>
            </a:extLst>
          </p:cNvPr>
          <p:cNvGrpSpPr/>
          <p:nvPr/>
        </p:nvGrpSpPr>
        <p:grpSpPr>
          <a:xfrm>
            <a:off x="3384127" y="367884"/>
            <a:ext cx="8501408" cy="4392431"/>
            <a:chOff x="-2967387" y="3388194"/>
            <a:chExt cx="8501408" cy="4392431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5FC92AC1-E914-49A7-9997-029BB1A577AB}"/>
                </a:ext>
              </a:extLst>
            </p:cNvPr>
            <p:cNvGrpSpPr/>
            <p:nvPr/>
          </p:nvGrpSpPr>
          <p:grpSpPr>
            <a:xfrm>
              <a:off x="-2967387" y="3388194"/>
              <a:ext cx="8501408" cy="4392431"/>
              <a:chOff x="99663" y="2736904"/>
              <a:chExt cx="8501408" cy="4392431"/>
            </a:xfrm>
          </p:grpSpPr>
          <p:sp>
            <p:nvSpPr>
              <p:cNvPr id="7" name="Arc 6">
                <a:extLst>
                  <a:ext uri="{FF2B5EF4-FFF2-40B4-BE49-F238E27FC236}">
                    <a16:creationId xmlns:a16="http://schemas.microsoft.com/office/drawing/2014/main" id="{77D1F819-637C-43F0-A343-10FD54FFD5C6}"/>
                  </a:ext>
                </a:extLst>
              </p:cNvPr>
              <p:cNvSpPr/>
              <p:nvPr/>
            </p:nvSpPr>
            <p:spPr>
              <a:xfrm>
                <a:off x="99663" y="3229493"/>
                <a:ext cx="7984364" cy="3899842"/>
              </a:xfrm>
              <a:prstGeom prst="arc">
                <a:avLst>
                  <a:gd name="adj1" fmla="val 16350356"/>
                  <a:gd name="adj2" fmla="val 21575855"/>
                </a:avLst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4365927B-5E38-4648-BFFD-EB7FD8920075}"/>
                  </a:ext>
                </a:extLst>
              </p:cNvPr>
              <p:cNvGrpSpPr/>
              <p:nvPr/>
            </p:nvGrpSpPr>
            <p:grpSpPr>
              <a:xfrm>
                <a:off x="3115023" y="2736904"/>
                <a:ext cx="5486048" cy="3293615"/>
                <a:chOff x="3115023" y="2736904"/>
                <a:chExt cx="5486048" cy="3293615"/>
              </a:xfrm>
            </p:grpSpPr>
            <p:pic>
              <p:nvPicPr>
                <p:cNvPr id="9" name="Picture 8">
                  <a:extLst>
                    <a:ext uri="{FF2B5EF4-FFF2-40B4-BE49-F238E27FC236}">
                      <a16:creationId xmlns:a16="http://schemas.microsoft.com/office/drawing/2014/main" id="{195A9C72-AD5D-41C9-BB9A-CB56F2166DD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115023" y="2736904"/>
                  <a:ext cx="1236855" cy="981631"/>
                </a:xfrm>
                <a:prstGeom prst="rect">
                  <a:avLst/>
                </a:prstGeom>
              </p:spPr>
            </p:pic>
            <p:cxnSp>
              <p:nvCxnSpPr>
                <p:cNvPr id="10" name="Straight Connector 9">
                  <a:extLst>
                    <a:ext uri="{FF2B5EF4-FFF2-40B4-BE49-F238E27FC236}">
                      <a16:creationId xmlns:a16="http://schemas.microsoft.com/office/drawing/2014/main" id="{5A8F4FBC-DB46-4A51-9EC7-365AAF30B9C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46497" y="3229493"/>
                  <a:ext cx="0" cy="263545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Arrow Connector 10">
                  <a:extLst>
                    <a:ext uri="{FF2B5EF4-FFF2-40B4-BE49-F238E27FC236}">
                      <a16:creationId xmlns:a16="http://schemas.microsoft.com/office/drawing/2014/main" id="{67B88CA0-358F-47D1-9F93-981A4D879E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33452" y="5864951"/>
                  <a:ext cx="4363103" cy="0"/>
                </a:xfrm>
                <a:prstGeom prst="straightConnector1">
                  <a:avLst/>
                </a:prstGeom>
                <a:ln w="34925"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D559F404-D209-4214-9B41-DAA518A49E99}"/>
                    </a:ext>
                  </a:extLst>
                </p:cNvPr>
                <p:cNvSpPr txBox="1"/>
                <p:nvPr/>
              </p:nvSpPr>
              <p:spPr>
                <a:xfrm>
                  <a:off x="5229596" y="5661187"/>
                  <a:ext cx="1657641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/>
                    <a:t>Xmax</a:t>
                  </a:r>
                  <a:endParaRPr lang="el-GR" dirty="0"/>
                </a:p>
              </p:txBody>
            </p: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7A8BED43-5B32-4575-B996-65D1AA65E2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077505" y="5145487"/>
                  <a:ext cx="13045" cy="71946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1BFF46E5-CFCF-4CB6-807B-BC7D2D924921}"/>
                    </a:ext>
                  </a:extLst>
                </p:cNvPr>
                <p:cNvSpPr/>
                <p:nvPr/>
              </p:nvSpPr>
              <p:spPr>
                <a:xfrm>
                  <a:off x="3733451" y="5145487"/>
                  <a:ext cx="4867620" cy="150375"/>
                </a:xfrm>
                <a:prstGeom prst="rect">
                  <a:avLst/>
                </a:prstGeom>
                <a:blipFill>
                  <a:blip r:embed="rId4"/>
                  <a:tile tx="0" ty="0" sx="100000" sy="100000" flip="none" algn="tl"/>
                </a:blip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6D8992C-7FD4-43DA-8511-6F04BD422B1B}"/>
                </a:ext>
              </a:extLst>
            </p:cNvPr>
            <p:cNvSpPr txBox="1"/>
            <p:nvPr/>
          </p:nvSpPr>
          <p:spPr>
            <a:xfrm>
              <a:off x="677533" y="5488390"/>
              <a:ext cx="1714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</a:t>
              </a:r>
              <a:endParaRPr lang="el-GR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E85C4A4-C3F5-42DC-A13C-D64D9353367C}"/>
                  </a:ext>
                </a:extLst>
              </p:cNvPr>
              <p:cNvSpPr txBox="1"/>
              <p:nvPr/>
            </p:nvSpPr>
            <p:spPr>
              <a:xfrm>
                <a:off x="734448" y="2936367"/>
                <a:ext cx="4781549" cy="2257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l-GR" b="1" dirty="0"/>
                  <a:t>Α</a:t>
                </a:r>
                <a14:m>
                  <m:oMath xmlns:m="http://schemas.openxmlformats.org/officeDocument/2006/math">
                    <m:r>
                      <a:rPr lang="el-GR" b="1" i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b="1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rad>
                    <m:groupChr>
                      <m:groupChrPr>
                        <m:chr m:val="⇒"/>
                        <m:vertJc m:val="bot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ad>
                      <m:radPr>
                        <m:degHide m:val="on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l-GR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𝑔𝑡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b="0" dirty="0"/>
              </a:p>
              <a:p>
                <a:pPr algn="ctr"/>
                <a:endParaRPr lang="en-US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⇒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2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endParaRPr lang="en-US" b="0" dirty="0"/>
              </a:p>
              <a:p>
                <a:pPr algn="ctr"/>
                <a:endParaRPr lang="en-US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100=100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:endParaRPr lang="en-U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l-GR" dirty="0"/>
                  <a:t>1 </a:t>
                </a:r>
                <a:r>
                  <a:rPr lang="en-US" dirty="0"/>
                  <a:t>s</a:t>
                </a:r>
                <a:endParaRPr lang="el-GR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E85C4A4-C3F5-42DC-A13C-D64D935336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448" y="2936367"/>
                <a:ext cx="4781549" cy="2257221"/>
              </a:xfrm>
              <a:prstGeom prst="rect">
                <a:avLst/>
              </a:prstGeom>
              <a:blipFill>
                <a:blip r:embed="rId5"/>
                <a:stretch>
                  <a:fillRect b="-432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0DCB0B4-3FA4-4846-93D7-234C6F35EF5E}"/>
              </a:ext>
            </a:extLst>
          </p:cNvPr>
          <p:cNvCxnSpPr>
            <a:cxnSpLocks/>
          </p:cNvCxnSpPr>
          <p:nvPr/>
        </p:nvCxnSpPr>
        <p:spPr>
          <a:xfrm>
            <a:off x="7029047" y="3136199"/>
            <a:ext cx="3261119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CA32567-36EC-4372-859C-D6B074307735}"/>
              </a:ext>
            </a:extLst>
          </p:cNvPr>
          <p:cNvCxnSpPr>
            <a:cxnSpLocks/>
          </p:cNvCxnSpPr>
          <p:nvPr/>
        </p:nvCxnSpPr>
        <p:spPr>
          <a:xfrm flipV="1">
            <a:off x="10290166" y="1406986"/>
            <a:ext cx="0" cy="1729213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BD49F9A-BA58-438D-ABE4-400E04179716}"/>
              </a:ext>
            </a:extLst>
          </p:cNvPr>
          <p:cNvGrpSpPr/>
          <p:nvPr/>
        </p:nvGrpSpPr>
        <p:grpSpPr>
          <a:xfrm>
            <a:off x="7029047" y="858699"/>
            <a:ext cx="3261119" cy="646251"/>
            <a:chOff x="7029047" y="858699"/>
            <a:chExt cx="3261119" cy="646251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051C0D3E-6375-4693-ABE4-6DC4EBEE9317}"/>
                </a:ext>
              </a:extLst>
            </p:cNvPr>
            <p:cNvCxnSpPr>
              <a:cxnSpLocks/>
            </p:cNvCxnSpPr>
            <p:nvPr/>
          </p:nvCxnSpPr>
          <p:spPr>
            <a:xfrm>
              <a:off x="7029047" y="858699"/>
              <a:ext cx="3261119" cy="646251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03C5C269-3980-4CB8-8048-3C3C6008D11E}"/>
                    </a:ext>
                  </a:extLst>
                </p:cNvPr>
                <p:cNvSpPr txBox="1"/>
                <p:nvPr/>
              </p:nvSpPr>
              <p:spPr>
                <a:xfrm rot="564363">
                  <a:off x="8014752" y="1019515"/>
                  <a:ext cx="944832" cy="41099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03C5C269-3980-4CB8-8048-3C3C6008D11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564363">
                  <a:off x="8014752" y="1019515"/>
                  <a:ext cx="944832" cy="41099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F133BF4-93A1-4AE4-86D5-A8621D790D5F}"/>
                  </a:ext>
                </a:extLst>
              </p:cNvPr>
              <p:cNvSpPr txBox="1"/>
              <p:nvPr/>
            </p:nvSpPr>
            <p:spPr>
              <a:xfrm>
                <a:off x="8132039" y="2941046"/>
                <a:ext cx="932128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F133BF4-93A1-4AE4-86D5-A8621D790D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2039" y="2941046"/>
                <a:ext cx="93212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0" name="Group 39">
            <a:extLst>
              <a:ext uri="{FF2B5EF4-FFF2-40B4-BE49-F238E27FC236}">
                <a16:creationId xmlns:a16="http://schemas.microsoft.com/office/drawing/2014/main" id="{91F5F2B9-C933-45B5-A6A8-B46CA868185C}"/>
              </a:ext>
            </a:extLst>
          </p:cNvPr>
          <p:cNvGrpSpPr/>
          <p:nvPr/>
        </p:nvGrpSpPr>
        <p:grpSpPr>
          <a:xfrm>
            <a:off x="7029047" y="1339382"/>
            <a:ext cx="3261119" cy="369332"/>
            <a:chOff x="7029047" y="1339382"/>
            <a:chExt cx="3261119" cy="369332"/>
          </a:xfrm>
        </p:grpSpPr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5F6929C8-231C-4455-88C5-22001333F2DA}"/>
                </a:ext>
              </a:extLst>
            </p:cNvPr>
            <p:cNvCxnSpPr>
              <a:cxnSpLocks/>
            </p:cNvCxnSpPr>
            <p:nvPr/>
          </p:nvCxnSpPr>
          <p:spPr>
            <a:xfrm>
              <a:off x="7029047" y="1504950"/>
              <a:ext cx="3261119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D0F3F11A-7B2E-4CF4-9F9B-2F380D2059AA}"/>
                    </a:ext>
                  </a:extLst>
                </p:cNvPr>
                <p:cNvSpPr txBox="1"/>
                <p:nvPr/>
              </p:nvSpPr>
              <p:spPr>
                <a:xfrm>
                  <a:off x="7720733" y="1339382"/>
                  <a:ext cx="932128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D0F3F11A-7B2E-4CF4-9F9B-2F380D2059A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20733" y="1339382"/>
                  <a:ext cx="932128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A89E2EE-D244-4BC6-A5FE-F66343D89EC8}"/>
              </a:ext>
            </a:extLst>
          </p:cNvPr>
          <p:cNvGrpSpPr/>
          <p:nvPr/>
        </p:nvGrpSpPr>
        <p:grpSpPr>
          <a:xfrm>
            <a:off x="6710246" y="839649"/>
            <a:ext cx="328326" cy="676276"/>
            <a:chOff x="6710246" y="839649"/>
            <a:chExt cx="328326" cy="676276"/>
          </a:xfrm>
        </p:grpSpPr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F3AE0360-14EE-485E-88CD-4754C92D679D}"/>
                </a:ext>
              </a:extLst>
            </p:cNvPr>
            <p:cNvCxnSpPr>
              <a:cxnSpLocks/>
            </p:cNvCxnSpPr>
            <p:nvPr/>
          </p:nvCxnSpPr>
          <p:spPr>
            <a:xfrm>
              <a:off x="7038572" y="839649"/>
              <a:ext cx="0" cy="676276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F62B240-77FB-40A9-AD1B-6648BABBDC76}"/>
                </a:ext>
              </a:extLst>
            </p:cNvPr>
            <p:cNvSpPr txBox="1"/>
            <p:nvPr/>
          </p:nvSpPr>
          <p:spPr>
            <a:xfrm>
              <a:off x="6710246" y="1012153"/>
              <a:ext cx="27660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y</a:t>
              </a:r>
              <a:endParaRPr lang="el-GR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BA530DF2-44FA-4AFA-9A2A-62AF988D89EC}"/>
                  </a:ext>
                </a:extLst>
              </p:cNvPr>
              <p:cNvSpPr txBox="1"/>
              <p:nvPr/>
            </p:nvSpPr>
            <p:spPr>
              <a:xfrm>
                <a:off x="6688699" y="4019895"/>
                <a:ext cx="3134128" cy="31901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b="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b="0" dirty="0"/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=</a:t>
                </a:r>
                <a:r>
                  <a:rPr lang="en-US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US" dirty="0"/>
              </a:p>
              <a:p>
                <a:pPr algn="ctr"/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US" dirty="0"/>
              </a:p>
              <a:p>
                <a:pPr algn="ctr"/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b="0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b="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dirty="0"/>
              </a:p>
              <a:p>
                <a:pPr algn="ctr"/>
                <a:endParaRPr lang="en-US" dirty="0"/>
              </a:p>
              <a:p>
                <a:pPr algn="ctr"/>
                <a:endParaRPr lang="el-GR" dirty="0"/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BA530DF2-44FA-4AFA-9A2A-62AF988D89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8699" y="4019895"/>
                <a:ext cx="3134128" cy="319016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8376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2CEBCD9-55B6-43D6-BD94-1F3F167D35CE}"/>
              </a:ext>
            </a:extLst>
          </p:cNvPr>
          <p:cNvSpPr txBox="1"/>
          <p:nvPr/>
        </p:nvSpPr>
        <p:spPr>
          <a:xfrm>
            <a:off x="66675" y="0"/>
            <a:ext cx="6096000" cy="2951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ΑΣΚΗΣΗ 3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Αεροπλάνο κινείται οριζόντια σε ύψος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=320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από το έδαφος με ταχύτητα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l-GR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100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Στο έδαφος κινείται ομόρροπα άρμα με ταχύτητα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l-GR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10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Να βρείτε από ποια οριζόντια απόσταση 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από το άρμα πρέπει ο πιλότος ν’ αφήσει μια βόμβα, ώστε αυτή να χτυπήσει το άρμα. Να μελετήσετε και την περίπτωση όπου το άρμα κινείται αντίρροπα με ταχύτητα μέτρου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l-GR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Δίνεται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g=10 m/s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828FE7B-B83A-4800-BF96-7F28DFD6224D}"/>
              </a:ext>
            </a:extLst>
          </p:cNvPr>
          <p:cNvGrpSpPr/>
          <p:nvPr/>
        </p:nvGrpSpPr>
        <p:grpSpPr>
          <a:xfrm>
            <a:off x="570079" y="2459224"/>
            <a:ext cx="11114119" cy="4398776"/>
            <a:chOff x="570079" y="2459224"/>
            <a:chExt cx="11114119" cy="439877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9FAF410-A296-423F-ACC1-065A38BC717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23596" y="2459224"/>
              <a:ext cx="1236855" cy="981631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7412CDA-0087-4C53-99D8-BA8BBEF312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99834" y="4542537"/>
              <a:ext cx="7984364" cy="1063055"/>
            </a:xfrm>
            <a:prstGeom prst="rect">
              <a:avLst/>
            </a:prstGeom>
          </p:spPr>
        </p:pic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D866333F-FEC9-4E9B-A3BD-1CC560C2798D}"/>
                </a:ext>
              </a:extLst>
            </p:cNvPr>
            <p:cNvGrpSpPr/>
            <p:nvPr/>
          </p:nvGrpSpPr>
          <p:grpSpPr>
            <a:xfrm>
              <a:off x="570079" y="2912451"/>
              <a:ext cx="9042904" cy="3945549"/>
              <a:chOff x="570079" y="2912451"/>
              <a:chExt cx="9042904" cy="3945549"/>
            </a:xfrm>
          </p:grpSpPr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74F08CD7-4DED-4113-B28A-A9B5477ED58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342673" y="5873010"/>
                <a:ext cx="4257123" cy="11963"/>
              </a:xfrm>
              <a:prstGeom prst="straightConnector1">
                <a:avLst/>
              </a:prstGeom>
              <a:ln w="3492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CB61AC0-E437-4BD8-A529-D60A1A63526A}"/>
                  </a:ext>
                </a:extLst>
              </p:cNvPr>
              <p:cNvSpPr txBox="1"/>
              <p:nvPr/>
            </p:nvSpPr>
            <p:spPr>
              <a:xfrm>
                <a:off x="6923392" y="5752554"/>
                <a:ext cx="1419398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err="1"/>
                  <a:t>Xmax</a:t>
                </a:r>
                <a:r>
                  <a:rPr lang="en-US" dirty="0"/>
                  <a:t>=800m</a:t>
                </a:r>
              </a:p>
            </p:txBody>
          </p: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F364E627-9D3E-4CE8-A809-2502E34758C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342673" y="5669223"/>
                <a:ext cx="2077302" cy="1"/>
              </a:xfrm>
              <a:prstGeom prst="straightConnector1">
                <a:avLst/>
              </a:prstGeom>
              <a:ln w="3492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527ECD17-F671-4BEB-AD78-FF6E4EBE4A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753055" y="4648968"/>
                <a:ext cx="1189608" cy="567702"/>
              </a:xfrm>
              <a:prstGeom prst="rect">
                <a:avLst/>
              </a:prstGeom>
            </p:spPr>
          </p:pic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F194EDB5-C641-49A1-8801-AB1B1D5B1E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33162" y="5669223"/>
                <a:ext cx="2166634" cy="0"/>
              </a:xfrm>
              <a:prstGeom prst="straightConnector1">
                <a:avLst/>
              </a:prstGeom>
              <a:ln w="3492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F61B574-7311-47BA-BAE2-484D0B36F104}"/>
                  </a:ext>
                </a:extLst>
              </p:cNvPr>
              <p:cNvSpPr txBox="1"/>
              <p:nvPr/>
            </p:nvSpPr>
            <p:spPr>
              <a:xfrm>
                <a:off x="8100083" y="5444938"/>
                <a:ext cx="113666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X=80m</a:t>
                </a:r>
                <a:endParaRPr lang="el-GR" dirty="0"/>
              </a:p>
            </p:txBody>
          </p:sp>
          <p:sp>
            <p:nvSpPr>
              <p:cNvPr id="17" name="Arc 16">
                <a:extLst>
                  <a:ext uri="{FF2B5EF4-FFF2-40B4-BE49-F238E27FC236}">
                    <a16:creationId xmlns:a16="http://schemas.microsoft.com/office/drawing/2014/main" id="{3BEA1C54-33A2-42C4-BCC9-D04422EEFD48}"/>
                  </a:ext>
                </a:extLst>
              </p:cNvPr>
              <p:cNvSpPr/>
              <p:nvPr/>
            </p:nvSpPr>
            <p:spPr>
              <a:xfrm>
                <a:off x="1615432" y="2958158"/>
                <a:ext cx="7984364" cy="3899842"/>
              </a:xfrm>
              <a:prstGeom prst="arc">
                <a:avLst>
                  <a:gd name="adj1" fmla="val 16350356"/>
                  <a:gd name="adj2" fmla="val 0"/>
                </a:avLst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A7367573-C365-4D44-9683-FCC8E310657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342673" y="2912451"/>
                <a:ext cx="6086" cy="3164499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9B4248EF-6DF1-4959-9ACE-4E42406E367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612983" y="5070831"/>
                <a:ext cx="0" cy="939444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FA9EB0E-C5D4-4F2C-9307-163F72830C79}"/>
                  </a:ext>
                </a:extLst>
              </p:cNvPr>
              <p:cNvSpPr txBox="1"/>
              <p:nvPr/>
            </p:nvSpPr>
            <p:spPr>
              <a:xfrm>
                <a:off x="6000292" y="5465578"/>
                <a:ext cx="956645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S=720m</a:t>
                </a:r>
                <a:endParaRPr lang="el-GR" dirty="0"/>
              </a:p>
            </p:txBody>
          </p: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D654D591-3CD7-42D8-920A-EDADAAB56B1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433162" y="5074064"/>
                <a:ext cx="1" cy="706418"/>
              </a:xfrm>
              <a:prstGeom prst="line">
                <a:avLst/>
              </a:prstGeom>
              <a:ln w="2540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2" name="TextBox 31">
                    <a:extLst>
                      <a:ext uri="{FF2B5EF4-FFF2-40B4-BE49-F238E27FC236}">
                        <a16:creationId xmlns:a16="http://schemas.microsoft.com/office/drawing/2014/main" id="{79C17FFC-7B96-470F-B52F-188DC298AB61}"/>
                      </a:ext>
                    </a:extLst>
                  </p:cNvPr>
                  <p:cNvSpPr txBox="1"/>
                  <p:nvPr/>
                </p:nvSpPr>
                <p:spPr>
                  <a:xfrm>
                    <a:off x="570079" y="3352361"/>
                    <a:ext cx="1990610" cy="2492990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𝑋𝑚𝑎𝑥</m:t>
                          </m:r>
                        </m:oMath>
                      </m:oMathPara>
                    </a14:m>
                    <a:endParaRPr lang="en-US" b="0" dirty="0"/>
                  </a:p>
                  <a:p>
                    <a:pPr algn="ctr"/>
                    <a:endParaRPr lang="en-US" dirty="0"/>
                  </a:p>
                  <a:p>
                    <a:pPr algn="ctr"/>
                    <a:r>
                      <a:rPr lang="en-US" dirty="0"/>
                      <a:t>S+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l-G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𝜊𝜆</m:t>
                            </m:r>
                          </m:sub>
                        </m:sSub>
                      </m:oMath>
                    </a14:m>
                    <a:r>
                      <a:rPr lang="en-US" dirty="0"/>
                      <a:t>=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en-US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l-GR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𝜊𝜆</m:t>
                            </m:r>
                          </m:sub>
                        </m:sSub>
                      </m:oMath>
                    </a14:m>
                    <a:endParaRPr lang="en-US" dirty="0"/>
                  </a:p>
                  <a:p>
                    <a:pPr algn="ctr"/>
                    <a:endParaRPr lang="en-US" dirty="0"/>
                  </a:p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+10∙8</m:t>
                          </m:r>
                          <m:r>
                            <a:rPr lang="el-GR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=100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∙8</m:t>
                          </m:r>
                        </m:oMath>
                      </m:oMathPara>
                    </a14:m>
                    <a:endParaRPr lang="en-US" b="0" dirty="0">
                      <a:ea typeface="Cambria Math" panose="02040503050406030204" pitchFamily="18" charset="0"/>
                    </a:endParaRPr>
                  </a:p>
                  <a:p>
                    <a:pPr algn="ctr"/>
                    <a:endParaRPr lang="el-GR" b="0" dirty="0">
                      <a:ea typeface="Cambria Math" panose="02040503050406030204" pitchFamily="18" charset="0"/>
                    </a:endParaRPr>
                  </a:p>
                  <a:p>
                    <a:pPr algn="ctr"/>
                    <a:r>
                      <a:rPr lang="en-US" dirty="0"/>
                      <a:t>S=800-80</a:t>
                    </a:r>
                  </a:p>
                  <a:p>
                    <a:pPr algn="ctr"/>
                    <a:endParaRPr lang="en-US" dirty="0"/>
                  </a:p>
                  <a:p>
                    <a:pPr algn="ctr"/>
                    <a:r>
                      <a:rPr lang="en-US" dirty="0"/>
                      <a:t>S=720m</a:t>
                    </a:r>
                    <a:endParaRPr lang="el-GR" dirty="0"/>
                  </a:p>
                </p:txBody>
              </p:sp>
            </mc:Choice>
            <mc:Fallback xmlns="">
              <p:sp>
                <p:nvSpPr>
                  <p:cNvPr id="32" name="TextBox 31">
                    <a:extLst>
                      <a:ext uri="{FF2B5EF4-FFF2-40B4-BE49-F238E27FC236}">
                        <a16:creationId xmlns:a16="http://schemas.microsoft.com/office/drawing/2014/main" id="{79C17FFC-7B96-470F-B52F-188DC298AB6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70079" y="3352361"/>
                    <a:ext cx="1990610" cy="2492990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l="-3681" r="-1227" b="-464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5DE4FE0-91C4-46BE-9BC5-11E6E164272B}"/>
                  </a:ext>
                </a:extLst>
              </p:cNvPr>
              <p:cNvSpPr txBox="1"/>
              <p:nvPr/>
            </p:nvSpPr>
            <p:spPr>
              <a:xfrm>
                <a:off x="5591545" y="445890"/>
                <a:ext cx="6533780" cy="16367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𝜊𝜆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groupChr>
                        <m:groupChrPr>
                          <m:chr m:val="⇒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</m:groupCh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𝜊𝜆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groupChr>
                        <m:groupChrPr>
                          <m:chr m:val="⇒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𝜊𝜆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rad>
                      <m:groupChr>
                        <m:groupChrPr>
                          <m:chr m:val="⇒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𝜊𝜆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2∙</m:t>
                              </m:r>
                              <m: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320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groupChr>
                        <m:groupChrPr>
                          <m:chr m:val="⇒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𝜊𝜆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64</m:t>
                          </m:r>
                        </m:e>
                      </m:rad>
                      <m:groupChr>
                        <m:groupChrPr>
                          <m:chr m:val="⇒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𝜊𝜆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E5DE4FE0-91C4-46BE-9BC5-11E6E16427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1545" y="445890"/>
                <a:ext cx="6533780" cy="16367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836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id="{0266EBF8-20DC-4897-A2F6-FA93CEB2698E}"/>
              </a:ext>
            </a:extLst>
          </p:cNvPr>
          <p:cNvGrpSpPr/>
          <p:nvPr/>
        </p:nvGrpSpPr>
        <p:grpSpPr>
          <a:xfrm>
            <a:off x="-2075188" y="2951642"/>
            <a:ext cx="11865945" cy="4390657"/>
            <a:chOff x="868037" y="2876949"/>
            <a:chExt cx="11865945" cy="4390657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C0E4FD58-4A35-4ACD-8F9A-C49660876C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70871" y="2876949"/>
              <a:ext cx="1236855" cy="981631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44463C17-DA87-4BC9-9CE5-46B6957AA70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49618" y="4675775"/>
              <a:ext cx="7984364" cy="1063055"/>
            </a:xfrm>
            <a:prstGeom prst="rect">
              <a:avLst/>
            </a:prstGeom>
          </p:spPr>
        </p:pic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AFB76B3B-B6A7-4862-9A25-C89F027E9A4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149307" y="4747963"/>
              <a:ext cx="1189608" cy="567702"/>
            </a:xfrm>
            <a:prstGeom prst="rect">
              <a:avLst/>
            </a:prstGeom>
          </p:spPr>
        </p:pic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734333E6-EC80-49A4-9E94-0297DE2F1722}"/>
                </a:ext>
              </a:extLst>
            </p:cNvPr>
            <p:cNvCxnSpPr>
              <a:cxnSpLocks/>
            </p:cNvCxnSpPr>
            <p:nvPr/>
          </p:nvCxnSpPr>
          <p:spPr>
            <a:xfrm>
              <a:off x="4502343" y="6204505"/>
              <a:ext cx="6141621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2943CC0-5C23-4E44-9753-D0BCB6B7F875}"/>
                </a:ext>
              </a:extLst>
            </p:cNvPr>
            <p:cNvCxnSpPr>
              <a:cxnSpLocks/>
            </p:cNvCxnSpPr>
            <p:nvPr/>
          </p:nvCxnSpPr>
          <p:spPr>
            <a:xfrm>
              <a:off x="4502343" y="5884346"/>
              <a:ext cx="4363103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6A35F9AB-8769-48E5-A88C-F44F0951D0C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643964" y="5176265"/>
              <a:ext cx="11102" cy="1110235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E4DDEC67-C328-490C-81CC-DBAC62A7F7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54153" y="5176265"/>
              <a:ext cx="0" cy="81123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Arc 25">
              <a:extLst>
                <a:ext uri="{FF2B5EF4-FFF2-40B4-BE49-F238E27FC236}">
                  <a16:creationId xmlns:a16="http://schemas.microsoft.com/office/drawing/2014/main" id="{4A923BAE-D3E6-48BF-B8A0-398D58A37543}"/>
                </a:ext>
              </a:extLst>
            </p:cNvPr>
            <p:cNvSpPr/>
            <p:nvPr/>
          </p:nvSpPr>
          <p:spPr>
            <a:xfrm>
              <a:off x="868037" y="3367764"/>
              <a:ext cx="7984364" cy="3899842"/>
            </a:xfrm>
            <a:prstGeom prst="arc">
              <a:avLst>
                <a:gd name="adj1" fmla="val 16350356"/>
                <a:gd name="adj2" fmla="val 0"/>
              </a:avLst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A369AFF7-0DC4-47A9-8B2D-A7511A946D68}"/>
                </a:ext>
              </a:extLst>
            </p:cNvPr>
            <p:cNvCxnSpPr>
              <a:cxnSpLocks/>
            </p:cNvCxnSpPr>
            <p:nvPr/>
          </p:nvCxnSpPr>
          <p:spPr>
            <a:xfrm>
              <a:off x="8887870" y="5882192"/>
              <a:ext cx="1743049" cy="6639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42BF1EE5-666A-4343-8C12-2903E3EB4D0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201136" y="5037252"/>
              <a:ext cx="1877094" cy="710053"/>
            </a:xfrm>
            <a:prstGeom prst="rect">
              <a:avLst/>
            </a:prstGeom>
          </p:spPr>
        </p:pic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7B6A7F7-A12E-4C95-B11D-FEADDB59E20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89298" y="3467963"/>
              <a:ext cx="13045" cy="2818537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A6B36854-7C98-46E9-8D8E-EE8CA1054B67}"/>
                </a:ext>
              </a:extLst>
            </p:cNvPr>
            <p:cNvSpPr txBox="1"/>
            <p:nvPr/>
          </p:nvSpPr>
          <p:spPr>
            <a:xfrm>
              <a:off x="5904069" y="5703410"/>
              <a:ext cx="1419398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Xmax</a:t>
              </a:r>
              <a:r>
                <a:rPr lang="en-US" dirty="0"/>
                <a:t>=800m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3A82D3F-584F-4231-8012-41B771B7FEE0}"/>
                </a:ext>
              </a:extLst>
            </p:cNvPr>
            <p:cNvSpPr txBox="1"/>
            <p:nvPr/>
          </p:nvSpPr>
          <p:spPr>
            <a:xfrm>
              <a:off x="7573153" y="6044979"/>
              <a:ext cx="95664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S=880m</a:t>
              </a:r>
              <a:endParaRPr lang="el-GR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EA7DE8F-E412-46C1-8EF1-91107E087A7E}"/>
                </a:ext>
              </a:extLst>
            </p:cNvPr>
            <p:cNvSpPr txBox="1"/>
            <p:nvPr/>
          </p:nvSpPr>
          <p:spPr>
            <a:xfrm>
              <a:off x="9245084" y="5703410"/>
              <a:ext cx="101924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X=80 m</a:t>
              </a:r>
              <a:endParaRPr lang="el-GR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92EB0846-C276-4071-824E-51816D7AE718}"/>
                  </a:ext>
                </a:extLst>
              </p:cNvPr>
              <p:cNvSpPr txBox="1"/>
              <p:nvPr/>
            </p:nvSpPr>
            <p:spPr>
              <a:xfrm>
                <a:off x="7981127" y="602386"/>
                <a:ext cx="1990610" cy="24929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𝑋𝑚𝑎𝑥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US" b="0" dirty="0"/>
              </a:p>
              <a:p>
                <a:pPr algn="ctr"/>
                <a:endParaRPr lang="en-US" dirty="0"/>
              </a:p>
              <a:p>
                <a:pPr algn="ctr"/>
                <a:r>
                  <a:rPr lang="en-US" dirty="0"/>
                  <a:t>S=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l-GR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𝜊𝜆</m:t>
                        </m:r>
                      </m:sub>
                    </m:sSub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𝜊𝜆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:pPr algn="ctr"/>
                <a:endParaRPr lang="en-US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l-GR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=100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∙8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+10∙8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algn="ctr"/>
                <a:endParaRPr lang="el-GR" b="0" dirty="0"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dirty="0"/>
                  <a:t>S=800+80</a:t>
                </a:r>
              </a:p>
              <a:p>
                <a:pPr algn="ctr"/>
                <a:endParaRPr lang="en-US" dirty="0"/>
              </a:p>
              <a:p>
                <a:pPr algn="ctr"/>
                <a:r>
                  <a:rPr lang="en-US" dirty="0"/>
                  <a:t>S=880m</a:t>
                </a:r>
                <a:endParaRPr lang="el-GR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92EB0846-C276-4071-824E-51816D7AE7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1127" y="602386"/>
                <a:ext cx="1990610" cy="2492990"/>
              </a:xfrm>
              <a:prstGeom prst="rect">
                <a:avLst/>
              </a:prstGeom>
              <a:blipFill>
                <a:blip r:embed="rId6"/>
                <a:stretch>
                  <a:fillRect l="-3364" r="-2446" b="-464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>
            <a:extLst>
              <a:ext uri="{FF2B5EF4-FFF2-40B4-BE49-F238E27FC236}">
                <a16:creationId xmlns:a16="http://schemas.microsoft.com/office/drawing/2014/main" id="{69E3B554-EF2A-432E-8DE1-F463F5FF22EF}"/>
              </a:ext>
            </a:extLst>
          </p:cNvPr>
          <p:cNvSpPr txBox="1"/>
          <p:nvPr/>
        </p:nvSpPr>
        <p:spPr>
          <a:xfrm>
            <a:off x="66675" y="0"/>
            <a:ext cx="6096000" cy="2951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ΑΣΚΗΣΗ 3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Αεροπλάνο κινείται οριζόντια σε ύψος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=320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από το έδαφος με ταχύτητα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l-GR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100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Στο έδαφος κινείται ομόρροπα άρμα με ταχύτητα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l-GR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10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Να βρείτε από ποια οριζόντια απόσταση </a:t>
            </a:r>
            <a:r>
              <a:rPr lang="de-D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από το άρμα πρέπει ο πιλότος ν’ αφήσει μια βόμβα, ώστε αυτή να χτυπήσει το άρμα. Να μελετήσετε και την περίπτωση όπου το άρμα κινείται αντίρροπα με ταχύτητα μέτρου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l-GR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Δίνεται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g=10 m/s</a:t>
            </a:r>
            <a:r>
              <a:rPr lang="en-US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l-G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004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77A0166-6A9E-4119-9EDF-DA1065B517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4774" y="80962"/>
            <a:ext cx="8851969" cy="156686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19D6B98-30CB-4C35-8842-921D2E643D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85738" y="1647825"/>
            <a:ext cx="5748337" cy="40523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8573FD4-45A8-496E-B841-FFA3B5675C86}"/>
                  </a:ext>
                </a:extLst>
              </p:cNvPr>
              <p:cNvSpPr txBox="1"/>
              <p:nvPr/>
            </p:nvSpPr>
            <p:spPr>
              <a:xfrm>
                <a:off x="745724" y="2107145"/>
                <a:ext cx="7581530" cy="8427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groupChr>
                        <m:groupChrPr>
                          <m:chr m:val="⇒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h</m:t>
                          </m:r>
                        </m:e>
                      </m:groupCh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groupChr>
                        <m:groupChrPr>
                          <m:chr m:val="⇒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rad>
                      <m:groupChr>
                        <m:groupChrPr>
                          <m:chr m:val="⇒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2∙405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groupChr>
                        <m:groupChrPr>
                          <m:chr m:val="⇒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81</m:t>
                          </m:r>
                        </m:e>
                      </m:rad>
                      <m:groupChr>
                        <m:groupChrPr>
                          <m:chr m:val="⇒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8573FD4-45A8-496E-B841-FFA3B5675C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724" y="2107145"/>
                <a:ext cx="7581530" cy="8427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32ACA3DC-2E8E-4CD4-81ED-F6478399D89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85738" y="3023765"/>
            <a:ext cx="4279282" cy="40523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F2DE2E0-096C-4264-B1E2-E44F60B038B2}"/>
                  </a:ext>
                </a:extLst>
              </p:cNvPr>
              <p:cNvSpPr txBox="1"/>
              <p:nvPr/>
            </p:nvSpPr>
            <p:spPr>
              <a:xfrm>
                <a:off x="185738" y="3615445"/>
                <a:ext cx="4860946" cy="3965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groupChr>
                        <m:groupChrPr>
                          <m:chr m:val="⇒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=100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groupChr>
                        <m:groupChrPr>
                          <m:chr m:val="⇒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=900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F2DE2E0-096C-4264-B1E2-E44F60B038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738" y="3615445"/>
                <a:ext cx="4860946" cy="39651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9" name="Picture 38">
            <a:extLst>
              <a:ext uri="{FF2B5EF4-FFF2-40B4-BE49-F238E27FC236}">
                <a16:creationId xmlns:a16="http://schemas.microsoft.com/office/drawing/2014/main" id="{D268244B-6D93-4F46-B515-3EE5B5718AD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135049" y="2877364"/>
            <a:ext cx="7006671" cy="337103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DCC07BCB-C97E-433D-98A5-D507688401BF}"/>
                  </a:ext>
                </a:extLst>
              </p:cNvPr>
              <p:cNvSpPr txBox="1"/>
              <p:nvPr/>
            </p:nvSpPr>
            <p:spPr>
              <a:xfrm>
                <a:off x="185738" y="4677533"/>
                <a:ext cx="4746812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groupChr>
                        <m:groupChrPr>
                          <m:chr m:val="⇒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90=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∙9 </m:t>
                      </m:r>
                      <m:groupChr>
                        <m:groupChrPr>
                          <m:chr m:val="⇒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groupChr>
                        <m:groupChrPr>
                          <m:chr m:val="⇒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</m:t>
                      </m:r>
                      <m:f>
                        <m:fPr>
                          <m:type m:val="li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DCC07BCB-C97E-433D-98A5-D507688401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738" y="4677533"/>
                <a:ext cx="4746812" cy="5203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8096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7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>
            <a:extLst>
              <a:ext uri="{FF2B5EF4-FFF2-40B4-BE49-F238E27FC236}">
                <a16:creationId xmlns:a16="http://schemas.microsoft.com/office/drawing/2014/main" id="{D6D5AD86-BE31-426F-8761-543B529B3BD3}"/>
              </a:ext>
            </a:extLst>
          </p:cNvPr>
          <p:cNvGrpSpPr/>
          <p:nvPr/>
        </p:nvGrpSpPr>
        <p:grpSpPr>
          <a:xfrm>
            <a:off x="1099157" y="2467343"/>
            <a:ext cx="11073793" cy="4390657"/>
            <a:chOff x="-1663463" y="1015844"/>
            <a:chExt cx="11073793" cy="4390657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E320BC81-6928-46FD-B707-BED4EDFA6B9F}"/>
                </a:ext>
              </a:extLst>
            </p:cNvPr>
            <p:cNvGrpSpPr/>
            <p:nvPr/>
          </p:nvGrpSpPr>
          <p:grpSpPr>
            <a:xfrm>
              <a:off x="-1663463" y="1015844"/>
              <a:ext cx="11073793" cy="4390657"/>
              <a:chOff x="-1663463" y="1015844"/>
              <a:chExt cx="11073793" cy="4390657"/>
            </a:xfrm>
          </p:grpSpPr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3911739A-1D58-47A7-A218-A38BC96CD427}"/>
                  </a:ext>
                </a:extLst>
              </p:cNvPr>
              <p:cNvGrpSpPr/>
              <p:nvPr/>
            </p:nvGrpSpPr>
            <p:grpSpPr>
              <a:xfrm>
                <a:off x="1339371" y="1015844"/>
                <a:ext cx="8070959" cy="3793106"/>
                <a:chOff x="1339371" y="1015844"/>
                <a:chExt cx="8070959" cy="3793106"/>
              </a:xfrm>
            </p:grpSpPr>
            <p:pic>
              <p:nvPicPr>
                <p:cNvPr id="5" name="Picture 4">
                  <a:extLst>
                    <a:ext uri="{FF2B5EF4-FFF2-40B4-BE49-F238E27FC236}">
                      <a16:creationId xmlns:a16="http://schemas.microsoft.com/office/drawing/2014/main" id="{D0323ACD-4D7C-4B76-8ADF-8DA63FEE8D0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1339371" y="1015844"/>
                  <a:ext cx="1236855" cy="981631"/>
                </a:xfrm>
                <a:prstGeom prst="rect">
                  <a:avLst/>
                </a:prstGeom>
              </p:spPr>
            </p:pic>
            <p:pic>
              <p:nvPicPr>
                <p:cNvPr id="7" name="Picture 6">
                  <a:extLst>
                    <a:ext uri="{FF2B5EF4-FFF2-40B4-BE49-F238E27FC236}">
                      <a16:creationId xmlns:a16="http://schemas.microsoft.com/office/drawing/2014/main" id="{ACC59F6F-87BD-4B1A-B734-B3C3B479A8A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425966" y="2783633"/>
                  <a:ext cx="7984364" cy="1063055"/>
                </a:xfrm>
                <a:prstGeom prst="rect">
                  <a:avLst/>
                </a:prstGeom>
              </p:spPr>
            </p:pic>
            <p:pic>
              <p:nvPicPr>
                <p:cNvPr id="9" name="Picture 8">
                  <a:extLst>
                    <a:ext uri="{FF2B5EF4-FFF2-40B4-BE49-F238E27FC236}">
                      <a16:creationId xmlns:a16="http://schemas.microsoft.com/office/drawing/2014/main" id="{AF44F533-2C6C-4F68-86AC-B78909E0A15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839180" y="2861298"/>
                  <a:ext cx="1189608" cy="567702"/>
                </a:xfrm>
                <a:prstGeom prst="rect">
                  <a:avLst/>
                </a:prstGeom>
              </p:spPr>
            </p:pic>
            <p:cxnSp>
              <p:nvCxnSpPr>
                <p:cNvPr id="12" name="Straight Connector 11">
                  <a:extLst>
                    <a:ext uri="{FF2B5EF4-FFF2-40B4-BE49-F238E27FC236}">
                      <a16:creationId xmlns:a16="http://schemas.microsoft.com/office/drawing/2014/main" id="{222CD917-B12C-4BA4-8BD2-C350DA616C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970843" y="1606858"/>
                  <a:ext cx="0" cy="263545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Arrow Connector 15">
                  <a:extLst>
                    <a:ext uri="{FF2B5EF4-FFF2-40B4-BE49-F238E27FC236}">
                      <a16:creationId xmlns:a16="http://schemas.microsoft.com/office/drawing/2014/main" id="{7058E28D-D169-47CB-A16F-12EB4D2721B2}"/>
                    </a:ext>
                  </a:extLst>
                </p:cNvPr>
                <p:cNvCxnSpPr/>
                <p:nvPr/>
              </p:nvCxnSpPr>
              <p:spPr>
                <a:xfrm>
                  <a:off x="1970843" y="3914775"/>
                  <a:ext cx="5315782" cy="0"/>
                </a:xfrm>
                <a:prstGeom prst="straightConnector1">
                  <a:avLst/>
                </a:prstGeom>
                <a:ln w="34925"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48DF87EB-DC55-4CD5-9FC6-19803A160594}"/>
                    </a:ext>
                  </a:extLst>
                </p:cNvPr>
                <p:cNvSpPr txBox="1"/>
                <p:nvPr/>
              </p:nvSpPr>
              <p:spPr>
                <a:xfrm>
                  <a:off x="4246574" y="3730109"/>
                  <a:ext cx="1020751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/>
                    <a:t>S=989 m</a:t>
                  </a:r>
                  <a:endParaRPr lang="el-GR" dirty="0"/>
                </a:p>
              </p:txBody>
            </p:sp>
            <p:cxnSp>
              <p:nvCxnSpPr>
                <p:cNvPr id="19" name="Straight Arrow Connector 18">
                  <a:extLst>
                    <a:ext uri="{FF2B5EF4-FFF2-40B4-BE49-F238E27FC236}">
                      <a16:creationId xmlns:a16="http://schemas.microsoft.com/office/drawing/2014/main" id="{3D35E811-61FE-4E83-B675-69AD2CEE0CE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957798" y="4242316"/>
                  <a:ext cx="4363103" cy="0"/>
                </a:xfrm>
                <a:prstGeom prst="straightConnector1">
                  <a:avLst/>
                </a:prstGeom>
                <a:ln w="34925"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5FD40376-7986-4528-82DB-3BAB897A6BF4}"/>
                    </a:ext>
                  </a:extLst>
                </p:cNvPr>
                <p:cNvSpPr txBox="1"/>
                <p:nvPr/>
              </p:nvSpPr>
              <p:spPr>
                <a:xfrm>
                  <a:off x="3453942" y="4038552"/>
                  <a:ext cx="1527629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/>
                    <a:t>Xmax</a:t>
                  </a:r>
                  <a:r>
                    <a:rPr lang="en-US" dirty="0"/>
                    <a:t>=900 m</a:t>
                  </a:r>
                  <a:endParaRPr lang="el-GR" dirty="0"/>
                </a:p>
              </p:txBody>
            </p:sp>
            <p:cxnSp>
              <p:nvCxnSpPr>
                <p:cNvPr id="24" name="Straight Arrow Connector 23">
                  <a:extLst>
                    <a:ext uri="{FF2B5EF4-FFF2-40B4-BE49-F238E27FC236}">
                      <a16:creationId xmlns:a16="http://schemas.microsoft.com/office/drawing/2014/main" id="{4BA1902D-F138-4343-9B6D-A5524ED8AA5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577411" y="4620037"/>
                  <a:ext cx="743490" cy="0"/>
                </a:xfrm>
                <a:prstGeom prst="straightConnector1">
                  <a:avLst/>
                </a:prstGeom>
                <a:ln w="34925"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C74D80-96A8-411C-93BE-012F0FE2333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5566309" y="3228975"/>
                  <a:ext cx="11102" cy="1391062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>
                  <a:extLst>
                    <a:ext uri="{FF2B5EF4-FFF2-40B4-BE49-F238E27FC236}">
                      <a16:creationId xmlns:a16="http://schemas.microsoft.com/office/drawing/2014/main" id="{BF31F3D9-AFA7-4AF9-9470-C11AB1608C4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6322653" y="3315160"/>
                  <a:ext cx="11102" cy="1391062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D2D700C5-C312-4560-8147-AB64EFE92C5B}"/>
                    </a:ext>
                  </a:extLst>
                </p:cNvPr>
                <p:cNvSpPr txBox="1"/>
                <p:nvPr/>
              </p:nvSpPr>
              <p:spPr>
                <a:xfrm>
                  <a:off x="5699959" y="4439618"/>
                  <a:ext cx="510341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1m</a:t>
                  </a:r>
                  <a:endParaRPr lang="el-GR" dirty="0"/>
                </a:p>
              </p:txBody>
            </p:sp>
          </p:grpSp>
          <p:sp>
            <p:nvSpPr>
              <p:cNvPr id="10" name="Arc 9">
                <a:extLst>
                  <a:ext uri="{FF2B5EF4-FFF2-40B4-BE49-F238E27FC236}">
                    <a16:creationId xmlns:a16="http://schemas.microsoft.com/office/drawing/2014/main" id="{D7A138C2-FB89-464C-815A-D4932CC7D4CE}"/>
                  </a:ext>
                </a:extLst>
              </p:cNvPr>
              <p:cNvSpPr/>
              <p:nvPr/>
            </p:nvSpPr>
            <p:spPr>
              <a:xfrm>
                <a:off x="-1663463" y="1506659"/>
                <a:ext cx="7984364" cy="3899842"/>
              </a:xfrm>
              <a:prstGeom prst="arc">
                <a:avLst>
                  <a:gd name="adj1" fmla="val 16350356"/>
                  <a:gd name="adj2" fmla="val 0"/>
                </a:avLst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9E4F3CB7-F735-4CAF-8F26-D8AA076F63E1}"/>
                </a:ext>
              </a:extLst>
            </p:cNvPr>
            <p:cNvCxnSpPr>
              <a:cxnSpLocks/>
            </p:cNvCxnSpPr>
            <p:nvPr/>
          </p:nvCxnSpPr>
          <p:spPr>
            <a:xfrm>
              <a:off x="5566309" y="2965966"/>
              <a:ext cx="1720316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0005215E-3363-4C77-A2AE-742E1EFB9D4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75523" y="2965967"/>
              <a:ext cx="5552" cy="1276349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D48E3B8-8EFF-4E30-97B4-777F29FBAF9A}"/>
                </a:ext>
              </a:extLst>
            </p:cNvPr>
            <p:cNvSpPr txBox="1"/>
            <p:nvPr/>
          </p:nvSpPr>
          <p:spPr>
            <a:xfrm>
              <a:off x="5904963" y="2763488"/>
              <a:ext cx="101924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X=90 m</a:t>
              </a:r>
              <a:endParaRPr lang="el-GR" dirty="0"/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ACB36826-3303-4A10-AE42-66519E905D6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33755" y="4242316"/>
              <a:ext cx="947320" cy="3691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44637C84-E829-4966-B277-DEDB2901A76E}"/>
                </a:ext>
              </a:extLst>
            </p:cNvPr>
            <p:cNvSpPr txBox="1"/>
            <p:nvPr/>
          </p:nvSpPr>
          <p:spPr>
            <a:xfrm>
              <a:off x="6464669" y="4094388"/>
              <a:ext cx="726607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X=89 m</a:t>
              </a:r>
              <a:endParaRPr lang="el-GR" sz="1200" dirty="0"/>
            </a:p>
          </p:txBody>
        </p:sp>
      </p:grpSp>
      <p:pic>
        <p:nvPicPr>
          <p:cNvPr id="49" name="Picture 48">
            <a:extLst>
              <a:ext uri="{FF2B5EF4-FFF2-40B4-BE49-F238E27FC236}">
                <a16:creationId xmlns:a16="http://schemas.microsoft.com/office/drawing/2014/main" id="{4B86103C-1316-42C1-8369-4A4BDBC28F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4774" y="80962"/>
            <a:ext cx="8851969" cy="1566863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AC3BE0D-EC0D-4BD4-A5B2-FE51F643BE3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4773" y="1795582"/>
            <a:ext cx="7135293" cy="30167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5D9AA0DE-FB20-47CA-A2DD-DB7FE8C13800}"/>
                  </a:ext>
                </a:extLst>
              </p:cNvPr>
              <p:cNvSpPr txBox="1"/>
              <p:nvPr/>
            </p:nvSpPr>
            <p:spPr>
              <a:xfrm>
                <a:off x="357315" y="2485557"/>
                <a:ext cx="2671635" cy="210955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rad>
                    <m:groupChr>
                      <m:groupChrPr>
                        <m:chr m:val="⇒"/>
                        <m:vertJc m:val="bot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en-US" dirty="0"/>
                  <a:t> u=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𝑔𝑡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groupChr>
                      <m:groupChrPr>
                        <m:chr m:val="⇒"/>
                        <m:vertJc m:val="bot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groupChrPr>
                      <m:e/>
                    </m:groupChr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∙9)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groupChr>
                        <m:groupChrPr>
                          <m:chr m:val="⇒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algn="ctr"/>
                <a:endParaRPr lang="en-US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181</m:t>
                        </m:r>
                      </m:e>
                    </m:rad>
                  </m:oMath>
                </a14:m>
                <a:r>
                  <a:rPr lang="en-US" b="0" dirty="0"/>
                  <a:t> m/s</a:t>
                </a:r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5D9AA0DE-FB20-47CA-A2DD-DB7FE8C138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315" y="2485557"/>
                <a:ext cx="2671635" cy="2109552"/>
              </a:xfrm>
              <a:prstGeom prst="rect">
                <a:avLst/>
              </a:prstGeom>
              <a:blipFill>
                <a:blip r:embed="rId9"/>
                <a:stretch>
                  <a:fillRect b="-578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D97E13C0-2891-46A5-AED4-7890F40CB2A8}"/>
                  </a:ext>
                </a:extLst>
              </p:cNvPr>
              <p:cNvSpPr txBox="1"/>
              <p:nvPr/>
            </p:nvSpPr>
            <p:spPr>
              <a:xfrm>
                <a:off x="482799" y="4978424"/>
                <a:ext cx="3696012" cy="567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𝜀𝜑𝜃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𝑔𝑡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∙9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=0,9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D97E13C0-2891-46A5-AED4-7890F40CB2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799" y="4978424"/>
                <a:ext cx="3696012" cy="56746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1" name="Group 80">
            <a:extLst>
              <a:ext uri="{FF2B5EF4-FFF2-40B4-BE49-F238E27FC236}">
                <a16:creationId xmlns:a16="http://schemas.microsoft.com/office/drawing/2014/main" id="{B97713B6-C226-4674-BDC6-D7BBAAE8F989}"/>
              </a:ext>
            </a:extLst>
          </p:cNvPr>
          <p:cNvGrpSpPr/>
          <p:nvPr/>
        </p:nvGrpSpPr>
        <p:grpSpPr>
          <a:xfrm>
            <a:off x="9277399" y="1341720"/>
            <a:ext cx="1758326" cy="1716637"/>
            <a:chOff x="9275316" y="1008660"/>
            <a:chExt cx="1758326" cy="1716637"/>
          </a:xfrm>
        </p:grpSpPr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A574E70E-33E2-4A8B-A060-1C78E2065A88}"/>
                </a:ext>
              </a:extLst>
            </p:cNvPr>
            <p:cNvGrpSpPr/>
            <p:nvPr/>
          </p:nvGrpSpPr>
          <p:grpSpPr>
            <a:xfrm>
              <a:off x="9275316" y="1008660"/>
              <a:ext cx="1758326" cy="1716637"/>
              <a:chOff x="9275316" y="1008660"/>
              <a:chExt cx="1758326" cy="1716637"/>
            </a:xfrm>
          </p:grpSpPr>
          <p:grpSp>
            <p:nvGrpSpPr>
              <p:cNvPr id="71" name="Group 70">
                <a:extLst>
                  <a:ext uri="{FF2B5EF4-FFF2-40B4-BE49-F238E27FC236}">
                    <a16:creationId xmlns:a16="http://schemas.microsoft.com/office/drawing/2014/main" id="{76FEA38E-0B75-4795-812B-AFEBE4E58912}"/>
                  </a:ext>
                </a:extLst>
              </p:cNvPr>
              <p:cNvGrpSpPr/>
              <p:nvPr/>
            </p:nvGrpSpPr>
            <p:grpSpPr>
              <a:xfrm>
                <a:off x="9590493" y="1404288"/>
                <a:ext cx="1085850" cy="1063055"/>
                <a:chOff x="9096375" y="1795582"/>
                <a:chExt cx="1085850" cy="1063055"/>
              </a:xfrm>
            </p:grpSpPr>
            <p:cxnSp>
              <p:nvCxnSpPr>
                <p:cNvPr id="56" name="Straight Arrow Connector 55">
                  <a:extLst>
                    <a:ext uri="{FF2B5EF4-FFF2-40B4-BE49-F238E27FC236}">
                      <a16:creationId xmlns:a16="http://schemas.microsoft.com/office/drawing/2014/main" id="{8C508EE3-84FE-45FD-B12A-27758FD04775}"/>
                    </a:ext>
                  </a:extLst>
                </p:cNvPr>
                <p:cNvCxnSpPr/>
                <p:nvPr/>
              </p:nvCxnSpPr>
              <p:spPr>
                <a:xfrm>
                  <a:off x="9096375" y="1795582"/>
                  <a:ext cx="1085850" cy="0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Arrow Connector 56">
                  <a:extLst>
                    <a:ext uri="{FF2B5EF4-FFF2-40B4-BE49-F238E27FC236}">
                      <a16:creationId xmlns:a16="http://schemas.microsoft.com/office/drawing/2014/main" id="{BFAA991E-8F49-4960-8632-18E5F8A8B7A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096375" y="1795582"/>
                  <a:ext cx="0" cy="1063055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Straight Connector 59">
                  <a:extLst>
                    <a:ext uri="{FF2B5EF4-FFF2-40B4-BE49-F238E27FC236}">
                      <a16:creationId xmlns:a16="http://schemas.microsoft.com/office/drawing/2014/main" id="{CB6E8B2F-160D-4712-B923-F4AF3AEDA30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9099595" y="2813853"/>
                  <a:ext cx="108263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>
                  <a:extLst>
                    <a:ext uri="{FF2B5EF4-FFF2-40B4-BE49-F238E27FC236}">
                      <a16:creationId xmlns:a16="http://schemas.microsoft.com/office/drawing/2014/main" id="{4D5D29BD-BEAF-4E80-836E-20B89541D51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0163175" y="1795582"/>
                  <a:ext cx="0" cy="101827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Arrow Connector 64">
                  <a:extLst>
                    <a:ext uri="{FF2B5EF4-FFF2-40B4-BE49-F238E27FC236}">
                      <a16:creationId xmlns:a16="http://schemas.microsoft.com/office/drawing/2014/main" id="{157E0578-7FEE-4A36-8C1F-F0F8E91F8E9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105900" y="1800225"/>
                  <a:ext cx="1073944" cy="1009937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3" name="TextBox 72">
                    <a:extLst>
                      <a:ext uri="{FF2B5EF4-FFF2-40B4-BE49-F238E27FC236}">
                        <a16:creationId xmlns:a16="http://schemas.microsoft.com/office/drawing/2014/main" id="{F3210BC8-069B-4BE9-A0BB-8358FB3E3482}"/>
                      </a:ext>
                    </a:extLst>
                  </p:cNvPr>
                  <p:cNvSpPr txBox="1"/>
                  <p:nvPr/>
                </p:nvSpPr>
                <p:spPr>
                  <a:xfrm>
                    <a:off x="10524273" y="1008660"/>
                    <a:ext cx="299377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73" name="TextBox 72">
                    <a:extLst>
                      <a:ext uri="{FF2B5EF4-FFF2-40B4-BE49-F238E27FC236}">
                        <a16:creationId xmlns:a16="http://schemas.microsoft.com/office/drawing/2014/main" id="{F3210BC8-069B-4BE9-A0BB-8358FB3E3482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524273" y="1008660"/>
                    <a:ext cx="299377" cy="276999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l="-12245" r="-2041" b="-1087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5" name="TextBox 74">
                    <a:extLst>
                      <a:ext uri="{FF2B5EF4-FFF2-40B4-BE49-F238E27FC236}">
                        <a16:creationId xmlns:a16="http://schemas.microsoft.com/office/drawing/2014/main" id="{9687E0A4-F95E-4651-BF61-9581385282E5}"/>
                      </a:ext>
                    </a:extLst>
                  </p:cNvPr>
                  <p:cNvSpPr txBox="1"/>
                  <p:nvPr/>
                </p:nvSpPr>
                <p:spPr>
                  <a:xfrm>
                    <a:off x="9275316" y="2426369"/>
                    <a:ext cx="307007" cy="29892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75" name="TextBox 74">
                    <a:extLst>
                      <a:ext uri="{FF2B5EF4-FFF2-40B4-BE49-F238E27FC236}">
                        <a16:creationId xmlns:a16="http://schemas.microsoft.com/office/drawing/2014/main" id="{9687E0A4-F95E-4651-BF61-9581385282E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275316" y="2426369"/>
                    <a:ext cx="307007" cy="298928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 l="-12000" r="-8000" b="-20408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7" name="TextBox 76">
                    <a:extLst>
                      <a:ext uri="{FF2B5EF4-FFF2-40B4-BE49-F238E27FC236}">
                        <a16:creationId xmlns:a16="http://schemas.microsoft.com/office/drawing/2014/main" id="{9B46D266-708F-4C01-9837-278B77CBF1D4}"/>
                      </a:ext>
                    </a:extLst>
                  </p:cNvPr>
                  <p:cNvSpPr txBox="1"/>
                  <p:nvPr/>
                </p:nvSpPr>
                <p:spPr>
                  <a:xfrm>
                    <a:off x="10682648" y="2349056"/>
                    <a:ext cx="350994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/>
                          </m:sSub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77" name="TextBox 76">
                    <a:extLst>
                      <a:ext uri="{FF2B5EF4-FFF2-40B4-BE49-F238E27FC236}">
                        <a16:creationId xmlns:a16="http://schemas.microsoft.com/office/drawing/2014/main" id="{9B46D266-708F-4C01-9837-278B77CBF1D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682648" y="2349056"/>
                    <a:ext cx="350994" cy="276999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 l="-877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79" name="Arc 78">
              <a:extLst>
                <a:ext uri="{FF2B5EF4-FFF2-40B4-BE49-F238E27FC236}">
                  <a16:creationId xmlns:a16="http://schemas.microsoft.com/office/drawing/2014/main" id="{BAFC1A15-259E-4C55-8271-5CAE0F641239}"/>
                </a:ext>
              </a:extLst>
            </p:cNvPr>
            <p:cNvSpPr/>
            <p:nvPr/>
          </p:nvSpPr>
          <p:spPr>
            <a:xfrm rot="2595150">
              <a:off x="9629847" y="1336506"/>
              <a:ext cx="485767" cy="622639"/>
            </a:xfrm>
            <a:prstGeom prst="arc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0738199E-C1F9-4368-8884-08A1F3856D70}"/>
                </a:ext>
              </a:extLst>
            </p:cNvPr>
            <p:cNvSpPr txBox="1"/>
            <p:nvPr/>
          </p:nvSpPr>
          <p:spPr>
            <a:xfrm>
              <a:off x="10179904" y="1424434"/>
              <a:ext cx="3443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i="1" dirty="0">
                  <a:solidFill>
                    <a:srgbClr val="C00000"/>
                  </a:solidFill>
                </a:rPr>
                <a:t>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90476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46846A3-9633-4CBD-895D-771B345D34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66675"/>
            <a:ext cx="9588698" cy="1123950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EB5E13CD-8AE0-4101-BC2D-A0535C11B4DB}"/>
              </a:ext>
            </a:extLst>
          </p:cNvPr>
          <p:cNvGrpSpPr/>
          <p:nvPr/>
        </p:nvGrpSpPr>
        <p:grpSpPr>
          <a:xfrm>
            <a:off x="1015357" y="1160972"/>
            <a:ext cx="9647727" cy="4467416"/>
            <a:chOff x="1167757" y="1557288"/>
            <a:chExt cx="9647727" cy="4467416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7306A285-BF93-4FDB-98AF-816270B44F5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175921" y="1625928"/>
              <a:ext cx="1236855" cy="981631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EE2F98AA-6261-4128-8E29-4D5556826BD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604334" y="3796982"/>
              <a:ext cx="7984364" cy="1063055"/>
            </a:xfrm>
            <a:prstGeom prst="rect">
              <a:avLst/>
            </a:prstGeom>
          </p:spPr>
        </p:pic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62865F7A-6C35-4858-A214-25DEE214584F}"/>
                </a:ext>
              </a:extLst>
            </p:cNvPr>
            <p:cNvCxnSpPr/>
            <p:nvPr/>
          </p:nvCxnSpPr>
          <p:spPr>
            <a:xfrm>
              <a:off x="2149211" y="4928124"/>
              <a:ext cx="5315782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A83EBC2-1BFB-48BA-A36E-EB837AC38C0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59443" y="3979318"/>
              <a:ext cx="12460" cy="914762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EACF8283-1F31-48E2-B611-636319BB2CE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938390" y="4024093"/>
              <a:ext cx="1877094" cy="869987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6E837A04-587C-40C0-B85D-83144B05B00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401211" y="3862318"/>
              <a:ext cx="1189608" cy="567702"/>
            </a:xfrm>
            <a:prstGeom prst="rect">
              <a:avLst/>
            </a:prstGeom>
          </p:spPr>
        </p:pic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D746CA58-C13D-4B49-8BDB-C8A8E8BB42FD}"/>
                </a:ext>
              </a:extLst>
            </p:cNvPr>
            <p:cNvCxnSpPr>
              <a:cxnSpLocks/>
            </p:cNvCxnSpPr>
            <p:nvPr/>
          </p:nvCxnSpPr>
          <p:spPr>
            <a:xfrm>
              <a:off x="7464993" y="3986706"/>
              <a:ext cx="1720316" cy="0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5B7A525-2CD4-4FAB-994C-306F316C1733}"/>
                </a:ext>
              </a:extLst>
            </p:cNvPr>
            <p:cNvSpPr txBox="1"/>
            <p:nvPr/>
          </p:nvSpPr>
          <p:spPr>
            <a:xfrm>
              <a:off x="7825076" y="3776837"/>
              <a:ext cx="101924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X=90 m</a:t>
              </a:r>
              <a:endParaRPr lang="el-GR" dirty="0"/>
            </a:p>
          </p:txBody>
        </p:sp>
        <p:sp>
          <p:nvSpPr>
            <p:cNvPr id="12" name="Arc 11">
              <a:extLst>
                <a:ext uri="{FF2B5EF4-FFF2-40B4-BE49-F238E27FC236}">
                  <a16:creationId xmlns:a16="http://schemas.microsoft.com/office/drawing/2014/main" id="{2B30F0D0-B49E-4F60-9E9D-44DCA5A541A1}"/>
                </a:ext>
              </a:extLst>
            </p:cNvPr>
            <p:cNvSpPr/>
            <p:nvPr/>
          </p:nvSpPr>
          <p:spPr>
            <a:xfrm>
              <a:off x="1167757" y="2124862"/>
              <a:ext cx="7984364" cy="3899842"/>
            </a:xfrm>
            <a:prstGeom prst="arc">
              <a:avLst>
                <a:gd name="adj1" fmla="val 16350356"/>
                <a:gd name="adj2" fmla="val 0"/>
              </a:avLst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3CEAEE89-DDC2-407C-8269-23E35661E3B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artisticPlasticWrap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517738" y="1650684"/>
              <a:ext cx="1236855" cy="981631"/>
            </a:xfrm>
            <a:prstGeom prst="rect">
              <a:avLst/>
            </a:prstGeom>
          </p:spPr>
        </p:pic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8FEBF9A7-305B-4F79-95C6-53F0762D024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artisticPlasticWrap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8434703" y="1557288"/>
              <a:ext cx="1236855" cy="981631"/>
            </a:xfrm>
            <a:prstGeom prst="rect">
              <a:avLst/>
            </a:prstGeom>
          </p:spPr>
        </p:pic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667E88D-D016-4F57-8D50-309AA2DD552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49211" y="2266950"/>
              <a:ext cx="0" cy="2988715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D9DA954-401E-4085-A442-455A27D591FF}"/>
                </a:ext>
              </a:extLst>
            </p:cNvPr>
            <p:cNvSpPr txBox="1"/>
            <p:nvPr/>
          </p:nvSpPr>
          <p:spPr>
            <a:xfrm>
              <a:off x="4701056" y="4709415"/>
              <a:ext cx="510341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S’</a:t>
              </a:r>
              <a:endParaRPr lang="el-GR" dirty="0"/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267EF028-7210-47BB-909C-1C0D7B75B23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83346" y="5232967"/>
              <a:ext cx="6968775" cy="6815"/>
            </a:xfrm>
            <a:prstGeom prst="straightConnector1">
              <a:avLst/>
            </a:prstGeom>
            <a:ln w="3492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EEC450D-E00C-4A36-989F-4A814F124EF4}"/>
                </a:ext>
              </a:extLst>
            </p:cNvPr>
            <p:cNvSpPr txBox="1"/>
            <p:nvPr/>
          </p:nvSpPr>
          <p:spPr>
            <a:xfrm>
              <a:off x="5086140" y="5066189"/>
              <a:ext cx="1020751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S=900 m</a:t>
              </a:r>
              <a:endParaRPr lang="el-GR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360B620-944B-49B3-97D8-BDE2F5269DB0}"/>
                  </a:ext>
                </a:extLst>
              </p:cNvPr>
              <p:cNvSpPr txBox="1"/>
              <p:nvPr/>
            </p:nvSpPr>
            <p:spPr>
              <a:xfrm>
                <a:off x="458602" y="4994570"/>
                <a:ext cx="1113510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US" dirty="0"/>
              </a:p>
              <a:p>
                <a:pPr algn="ctr"/>
                <a:r>
                  <a:rPr lang="en-US" dirty="0"/>
                  <a:t>S’=900-90</a:t>
                </a:r>
              </a:p>
              <a:p>
                <a:pPr algn="ctr"/>
                <a:r>
                  <a:rPr lang="en-US" dirty="0"/>
                  <a:t>S’=810m</a:t>
                </a:r>
                <a:endParaRPr lang="el-GR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360B620-944B-49B3-97D8-BDE2F5269D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02" y="4994570"/>
                <a:ext cx="1113510" cy="1107996"/>
              </a:xfrm>
              <a:prstGeom prst="rect">
                <a:avLst/>
              </a:prstGeom>
              <a:blipFill>
                <a:blip r:embed="rId10"/>
                <a:stretch>
                  <a:fillRect l="-4372" r="-4372" b="-1208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8AC189C-05DF-4BE4-9254-8383E7A4A46E}"/>
              </a:ext>
            </a:extLst>
          </p:cNvPr>
          <p:cNvCxnSpPr>
            <a:cxnSpLocks/>
          </p:cNvCxnSpPr>
          <p:nvPr/>
        </p:nvCxnSpPr>
        <p:spPr>
          <a:xfrm flipV="1">
            <a:off x="9010341" y="1689559"/>
            <a:ext cx="2488" cy="310720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5850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Εικόνα 2">
            <a:extLst>
              <a:ext uri="{FF2B5EF4-FFF2-40B4-BE49-F238E27FC236}">
                <a16:creationId xmlns:a16="http://schemas.microsoft.com/office/drawing/2014/main" id="{5363DEC3-83E0-411D-9961-54132C9DCF3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85681" y="643467"/>
            <a:ext cx="7420638" cy="55710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43218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445B515-B3C2-490C-B870-3C59A5A054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173"/>
            <a:ext cx="8240839" cy="309392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81544DD-3135-4C83-8F95-F3DA9B33C267}"/>
                  </a:ext>
                </a:extLst>
              </p:cNvPr>
              <p:cNvSpPr txBox="1"/>
              <p:nvPr/>
            </p:nvSpPr>
            <p:spPr>
              <a:xfrm>
                <a:off x="3701552" y="3685494"/>
                <a:ext cx="8227792" cy="8454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groupChr>
                        <m:groupChrPr>
                          <m:chr m:val="⇒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</m:groupCh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groupChr>
                        <m:groupChrPr>
                          <m:chr m:val="⇒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rad>
                      <m:groupChr>
                        <m:groupChrPr>
                          <m:chr m:val="⇒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2∙12500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groupChr>
                        <m:groupChrPr>
                          <m:chr m:val="⇒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2500</m:t>
                          </m:r>
                        </m:e>
                      </m:rad>
                      <m:groupChr>
                        <m:groupChrPr>
                          <m:chr m:val="⇒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81544DD-3135-4C83-8F95-F3DA9B33C2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552" y="3685494"/>
                <a:ext cx="8227792" cy="8454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2E9639C-7879-4534-84A7-1CA9676D4721}"/>
                  </a:ext>
                </a:extLst>
              </p:cNvPr>
              <p:cNvSpPr txBox="1"/>
              <p:nvPr/>
            </p:nvSpPr>
            <p:spPr>
              <a:xfrm>
                <a:off x="5450014" y="3035431"/>
                <a:ext cx="4299510" cy="3935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=900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𝐾𝑚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=900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1000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3600</m:t>
                        </m:r>
                      </m:den>
                    </m:f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9000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250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den>
                    </m:f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C2E9639C-7879-4534-84A7-1CA9676D47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0014" y="3035431"/>
                <a:ext cx="4299510" cy="393569"/>
              </a:xfrm>
              <a:prstGeom prst="rect">
                <a:avLst/>
              </a:prstGeom>
              <a:blipFill>
                <a:blip r:embed="rId4"/>
                <a:stretch>
                  <a:fillRect l="-1418" t="-4615" r="-284" b="-2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9A87883-2C66-45F3-B8C8-27F2706E8632}"/>
                  </a:ext>
                </a:extLst>
              </p:cNvPr>
              <p:cNvSpPr txBox="1"/>
              <p:nvPr/>
            </p:nvSpPr>
            <p:spPr>
              <a:xfrm>
                <a:off x="5795963" y="5107374"/>
                <a:ext cx="4432880" cy="3965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groupChr>
                        <m:groupChrPr>
                          <m:chr m:val="⇒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=250∙50 </m:t>
                      </m:r>
                      <m:groupChr>
                        <m:groupChrPr>
                          <m:chr m:val="⇒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=12500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89A87883-2C66-45F3-B8C8-27F2706E86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5963" y="5107374"/>
                <a:ext cx="4432880" cy="39651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" name="Group 34">
            <a:extLst>
              <a:ext uri="{FF2B5EF4-FFF2-40B4-BE49-F238E27FC236}">
                <a16:creationId xmlns:a16="http://schemas.microsoft.com/office/drawing/2014/main" id="{9CA330F5-72DA-4B54-9828-25A57490854E}"/>
              </a:ext>
            </a:extLst>
          </p:cNvPr>
          <p:cNvGrpSpPr/>
          <p:nvPr/>
        </p:nvGrpSpPr>
        <p:grpSpPr>
          <a:xfrm>
            <a:off x="-2967387" y="3388194"/>
            <a:ext cx="8501408" cy="4392431"/>
            <a:chOff x="-2967387" y="3388194"/>
            <a:chExt cx="8501408" cy="4392431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07EC991A-7D94-426F-A574-83DE2A1C0B08}"/>
                </a:ext>
              </a:extLst>
            </p:cNvPr>
            <p:cNvGrpSpPr/>
            <p:nvPr/>
          </p:nvGrpSpPr>
          <p:grpSpPr>
            <a:xfrm>
              <a:off x="-2967387" y="3388194"/>
              <a:ext cx="8501408" cy="4392431"/>
              <a:chOff x="99663" y="2736904"/>
              <a:chExt cx="8501408" cy="4392431"/>
            </a:xfrm>
          </p:grpSpPr>
          <p:sp>
            <p:nvSpPr>
              <p:cNvPr id="12" name="Arc 11">
                <a:extLst>
                  <a:ext uri="{FF2B5EF4-FFF2-40B4-BE49-F238E27FC236}">
                    <a16:creationId xmlns:a16="http://schemas.microsoft.com/office/drawing/2014/main" id="{AE3EFECD-12BE-4BA3-801C-E47E8F7E9D68}"/>
                  </a:ext>
                </a:extLst>
              </p:cNvPr>
              <p:cNvSpPr/>
              <p:nvPr/>
            </p:nvSpPr>
            <p:spPr>
              <a:xfrm>
                <a:off x="99663" y="3229493"/>
                <a:ext cx="7984364" cy="3899842"/>
              </a:xfrm>
              <a:prstGeom prst="arc">
                <a:avLst>
                  <a:gd name="adj1" fmla="val 16350356"/>
                  <a:gd name="adj2" fmla="val 21575855"/>
                </a:avLst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grpSp>
            <p:nvGrpSpPr>
              <p:cNvPr id="28" name="Group 27">
                <a:extLst>
                  <a:ext uri="{FF2B5EF4-FFF2-40B4-BE49-F238E27FC236}">
                    <a16:creationId xmlns:a16="http://schemas.microsoft.com/office/drawing/2014/main" id="{4E2085E6-B38A-4214-BD2E-9DA55B68D028}"/>
                  </a:ext>
                </a:extLst>
              </p:cNvPr>
              <p:cNvGrpSpPr/>
              <p:nvPr/>
            </p:nvGrpSpPr>
            <p:grpSpPr>
              <a:xfrm>
                <a:off x="3115023" y="2736904"/>
                <a:ext cx="5486048" cy="3293615"/>
                <a:chOff x="3115023" y="2736904"/>
                <a:chExt cx="5486048" cy="3293615"/>
              </a:xfrm>
            </p:grpSpPr>
            <p:pic>
              <p:nvPicPr>
                <p:cNvPr id="13" name="Picture 12">
                  <a:extLst>
                    <a:ext uri="{FF2B5EF4-FFF2-40B4-BE49-F238E27FC236}">
                      <a16:creationId xmlns:a16="http://schemas.microsoft.com/office/drawing/2014/main" id="{6C782797-91E1-4DB3-93D2-7631DE764FB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115023" y="2736904"/>
                  <a:ext cx="1236855" cy="981631"/>
                </a:xfrm>
                <a:prstGeom prst="rect">
                  <a:avLst/>
                </a:prstGeom>
              </p:spPr>
            </p:pic>
            <p:cxnSp>
              <p:nvCxnSpPr>
                <p:cNvPr id="16" name="Straight Connector 15">
                  <a:extLst>
                    <a:ext uri="{FF2B5EF4-FFF2-40B4-BE49-F238E27FC236}">
                      <a16:creationId xmlns:a16="http://schemas.microsoft.com/office/drawing/2014/main" id="{087B0FA7-9AD0-436F-B42E-5865DA6CF56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46497" y="3229493"/>
                  <a:ext cx="0" cy="263545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Arrow Connector 18">
                  <a:extLst>
                    <a:ext uri="{FF2B5EF4-FFF2-40B4-BE49-F238E27FC236}">
                      <a16:creationId xmlns:a16="http://schemas.microsoft.com/office/drawing/2014/main" id="{14FE34BF-0359-4AC8-9380-BA6F9E76EF4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33452" y="5864951"/>
                  <a:ext cx="4363103" cy="0"/>
                </a:xfrm>
                <a:prstGeom prst="straightConnector1">
                  <a:avLst/>
                </a:prstGeom>
                <a:ln w="34925"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E8497400-BFA9-4685-ABB9-85DA824EA743}"/>
                    </a:ext>
                  </a:extLst>
                </p:cNvPr>
                <p:cNvSpPr txBox="1"/>
                <p:nvPr/>
              </p:nvSpPr>
              <p:spPr>
                <a:xfrm>
                  <a:off x="5153396" y="5661187"/>
                  <a:ext cx="1676026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/>
                    <a:t>Xmax</a:t>
                  </a:r>
                  <a:r>
                    <a:rPr lang="en-US" dirty="0"/>
                    <a:t>=12500 m</a:t>
                  </a:r>
                  <a:endParaRPr lang="el-GR" dirty="0"/>
                </a:p>
              </p:txBody>
            </p: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A44E7A68-FCAB-4CE8-81DC-C41DD06CA5D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077505" y="5145487"/>
                  <a:ext cx="13045" cy="71946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Rectangle 24">
                  <a:extLst>
                    <a:ext uri="{FF2B5EF4-FFF2-40B4-BE49-F238E27FC236}">
                      <a16:creationId xmlns:a16="http://schemas.microsoft.com/office/drawing/2014/main" id="{B3842AB9-3D9C-4DBB-8DD0-0216F65598AD}"/>
                    </a:ext>
                  </a:extLst>
                </p:cNvPr>
                <p:cNvSpPr/>
                <p:nvPr/>
              </p:nvSpPr>
              <p:spPr>
                <a:xfrm>
                  <a:off x="3733451" y="5145487"/>
                  <a:ext cx="4867620" cy="150375"/>
                </a:xfrm>
                <a:prstGeom prst="rect">
                  <a:avLst/>
                </a:prstGeom>
                <a:blipFill>
                  <a:blip r:embed="rId7"/>
                  <a:tile tx="0" ty="0" sx="100000" sy="100000" flip="none" algn="tl"/>
                </a:blip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AB528281-DA11-428C-87AB-90D2A91A860C}"/>
                </a:ext>
              </a:extLst>
            </p:cNvPr>
            <p:cNvSpPr txBox="1"/>
            <p:nvPr/>
          </p:nvSpPr>
          <p:spPr>
            <a:xfrm>
              <a:off x="677533" y="5488390"/>
              <a:ext cx="1714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</a:t>
              </a:r>
              <a:endParaRPr lang="el-GR" dirty="0"/>
            </a:p>
          </p:txBody>
        </p:sp>
      </p:grpSp>
    </p:spTree>
    <p:extLst>
      <p:ext uri="{BB962C8B-B14F-4D97-AF65-F5344CB8AC3E}">
        <p14:creationId xmlns:p14="http://schemas.microsoft.com/office/powerpoint/2010/main" val="316080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0B7D892-6A45-4DB5-8A0A-4C8F51DE45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0487" y="38947"/>
            <a:ext cx="6961065" cy="34869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F5FA820-B4B2-4A9A-80E6-72F746951E98}"/>
                  </a:ext>
                </a:extLst>
              </p:cNvPr>
              <p:cNvSpPr txBox="1"/>
              <p:nvPr/>
            </p:nvSpPr>
            <p:spPr>
              <a:xfrm>
                <a:off x="399675" y="1478103"/>
                <a:ext cx="2671635" cy="210955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rad>
                    <m:groupChr>
                      <m:groupChrPr>
                        <m:chr m:val="⇒"/>
                        <m:vertJc m:val="bot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groupChrPr>
                      <m:e/>
                    </m:groupChr>
                  </m:oMath>
                </a14:m>
                <a:r>
                  <a:rPr lang="en-US" dirty="0"/>
                  <a:t> u=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𝑔𝑡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groupChr>
                      <m:groupChrPr>
                        <m:chr m:val="⇒"/>
                        <m:vertJc m:val="bot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groupChrPr>
                      <m:e/>
                    </m:groupChr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250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∙50)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groupChr>
                        <m:groupChrPr>
                          <m:chr m:val="⇒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</a:endParaRPr>
              </a:p>
              <a:p>
                <a:pPr algn="ctr"/>
                <a:endParaRPr lang="en-US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=250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US" b="0" dirty="0"/>
                  <a:t> m/s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F5FA820-B4B2-4A9A-80E6-72F746951E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675" y="1478103"/>
                <a:ext cx="2671635" cy="2109552"/>
              </a:xfrm>
              <a:prstGeom prst="rect">
                <a:avLst/>
              </a:prstGeom>
              <a:blipFill>
                <a:blip r:embed="rId4"/>
                <a:stretch>
                  <a:fillRect b="-60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1AB2333-31D9-4DA2-9069-ED99EE4C2071}"/>
                  </a:ext>
                </a:extLst>
              </p:cNvPr>
              <p:cNvSpPr txBox="1"/>
              <p:nvPr/>
            </p:nvSpPr>
            <p:spPr>
              <a:xfrm>
                <a:off x="482799" y="4978424"/>
                <a:ext cx="3647922" cy="5730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𝜀𝜑𝜃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𝑔𝑡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∙50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250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500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250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1AB2333-31D9-4DA2-9069-ED99EE4C20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799" y="4978424"/>
                <a:ext cx="3647922" cy="5730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>
            <a:extLst>
              <a:ext uri="{FF2B5EF4-FFF2-40B4-BE49-F238E27FC236}">
                <a16:creationId xmlns:a16="http://schemas.microsoft.com/office/drawing/2014/main" id="{C8B32505-96F1-408D-8825-85EFCC100F02}"/>
              </a:ext>
            </a:extLst>
          </p:cNvPr>
          <p:cNvGrpSpPr/>
          <p:nvPr/>
        </p:nvGrpSpPr>
        <p:grpSpPr>
          <a:xfrm>
            <a:off x="9174855" y="1478103"/>
            <a:ext cx="1758326" cy="1716637"/>
            <a:chOff x="9275316" y="1008660"/>
            <a:chExt cx="1758326" cy="171663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3FDCAEF-87ED-4828-8131-31315512528A}"/>
                </a:ext>
              </a:extLst>
            </p:cNvPr>
            <p:cNvGrpSpPr/>
            <p:nvPr/>
          </p:nvGrpSpPr>
          <p:grpSpPr>
            <a:xfrm>
              <a:off x="9275316" y="1008660"/>
              <a:ext cx="1758326" cy="1716637"/>
              <a:chOff x="9275316" y="1008660"/>
              <a:chExt cx="1758326" cy="1716637"/>
            </a:xfrm>
          </p:grpSpPr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C09EF618-3E8E-47F1-981B-CD6DF4789AB5}"/>
                  </a:ext>
                </a:extLst>
              </p:cNvPr>
              <p:cNvGrpSpPr/>
              <p:nvPr/>
            </p:nvGrpSpPr>
            <p:grpSpPr>
              <a:xfrm>
                <a:off x="9590493" y="1404288"/>
                <a:ext cx="1085850" cy="1063055"/>
                <a:chOff x="9096375" y="1795582"/>
                <a:chExt cx="1085850" cy="1063055"/>
              </a:xfrm>
            </p:grpSpPr>
            <p:cxnSp>
              <p:nvCxnSpPr>
                <p:cNvPr id="14" name="Straight Arrow Connector 13">
                  <a:extLst>
                    <a:ext uri="{FF2B5EF4-FFF2-40B4-BE49-F238E27FC236}">
                      <a16:creationId xmlns:a16="http://schemas.microsoft.com/office/drawing/2014/main" id="{58921B70-9D7D-4A50-A119-EDC432AF0676}"/>
                    </a:ext>
                  </a:extLst>
                </p:cNvPr>
                <p:cNvCxnSpPr/>
                <p:nvPr/>
              </p:nvCxnSpPr>
              <p:spPr>
                <a:xfrm>
                  <a:off x="9096375" y="1795582"/>
                  <a:ext cx="1085850" cy="0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Arrow Connector 14">
                  <a:extLst>
                    <a:ext uri="{FF2B5EF4-FFF2-40B4-BE49-F238E27FC236}">
                      <a16:creationId xmlns:a16="http://schemas.microsoft.com/office/drawing/2014/main" id="{478C1C2C-D04A-45A8-841D-D90A78FC9F6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096375" y="1795582"/>
                  <a:ext cx="0" cy="1063055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>
                  <a:extLst>
                    <a:ext uri="{FF2B5EF4-FFF2-40B4-BE49-F238E27FC236}">
                      <a16:creationId xmlns:a16="http://schemas.microsoft.com/office/drawing/2014/main" id="{D1150E5C-F1F8-4323-B461-F6C2F6A1581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9099595" y="2813853"/>
                  <a:ext cx="1082630" cy="0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id="{E1FA3BFB-5FE7-439F-A03D-9E3115787B5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0163175" y="1795582"/>
                  <a:ext cx="0" cy="1018271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Arrow Connector 17">
                  <a:extLst>
                    <a:ext uri="{FF2B5EF4-FFF2-40B4-BE49-F238E27FC236}">
                      <a16:creationId xmlns:a16="http://schemas.microsoft.com/office/drawing/2014/main" id="{292DEBA1-209A-4789-B602-F0BF6B79037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105900" y="1800225"/>
                  <a:ext cx="1073944" cy="1009937"/>
                </a:xfrm>
                <a:prstGeom prst="straightConnector1">
                  <a:avLst/>
                </a:prstGeom>
                <a:ln w="38100">
                  <a:solidFill>
                    <a:srgbClr val="C0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1" name="TextBox 10">
                    <a:extLst>
                      <a:ext uri="{FF2B5EF4-FFF2-40B4-BE49-F238E27FC236}">
                        <a16:creationId xmlns:a16="http://schemas.microsoft.com/office/drawing/2014/main" id="{31CD6F7C-1F26-4A83-A1F6-0A0CC46DB9E5}"/>
                      </a:ext>
                    </a:extLst>
                  </p:cNvPr>
                  <p:cNvSpPr txBox="1"/>
                  <p:nvPr/>
                </p:nvSpPr>
                <p:spPr>
                  <a:xfrm>
                    <a:off x="10524273" y="1008660"/>
                    <a:ext cx="299377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11" name="TextBox 10">
                    <a:extLst>
                      <a:ext uri="{FF2B5EF4-FFF2-40B4-BE49-F238E27FC236}">
                        <a16:creationId xmlns:a16="http://schemas.microsoft.com/office/drawing/2014/main" id="{31CD6F7C-1F26-4A83-A1F6-0A0CC46DB9E5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524273" y="1008660"/>
                    <a:ext cx="299377" cy="276999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l="-12245" r="-2041" b="-1087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TextBox 11">
                    <a:extLst>
                      <a:ext uri="{FF2B5EF4-FFF2-40B4-BE49-F238E27FC236}">
                        <a16:creationId xmlns:a16="http://schemas.microsoft.com/office/drawing/2014/main" id="{901EE1B9-30FB-4912-8FB5-9424AFACA1D8}"/>
                      </a:ext>
                    </a:extLst>
                  </p:cNvPr>
                  <p:cNvSpPr txBox="1"/>
                  <p:nvPr/>
                </p:nvSpPr>
                <p:spPr>
                  <a:xfrm>
                    <a:off x="9275316" y="2426369"/>
                    <a:ext cx="307007" cy="29892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12" name="TextBox 11">
                    <a:extLst>
                      <a:ext uri="{FF2B5EF4-FFF2-40B4-BE49-F238E27FC236}">
                        <a16:creationId xmlns:a16="http://schemas.microsoft.com/office/drawing/2014/main" id="{901EE1B9-30FB-4912-8FB5-9424AFACA1D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275316" y="2426369"/>
                    <a:ext cx="307007" cy="298928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l="-12000" r="-8000" b="-20408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6836CAAD-7606-4EEF-A50D-417F993B7CFA}"/>
                      </a:ext>
                    </a:extLst>
                  </p:cNvPr>
                  <p:cNvSpPr txBox="1"/>
                  <p:nvPr/>
                </p:nvSpPr>
                <p:spPr>
                  <a:xfrm>
                    <a:off x="10682648" y="2349056"/>
                    <a:ext cx="350994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/>
                          </m:sSub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6836CAAD-7606-4EEF-A50D-417F993B7CF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682648" y="2349056"/>
                    <a:ext cx="350994" cy="276999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l="-862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8" name="Arc 7">
              <a:extLst>
                <a:ext uri="{FF2B5EF4-FFF2-40B4-BE49-F238E27FC236}">
                  <a16:creationId xmlns:a16="http://schemas.microsoft.com/office/drawing/2014/main" id="{F40C5A9D-CEB4-43AF-9E3D-2375412E1063}"/>
                </a:ext>
              </a:extLst>
            </p:cNvPr>
            <p:cNvSpPr/>
            <p:nvPr/>
          </p:nvSpPr>
          <p:spPr>
            <a:xfrm rot="2595150">
              <a:off x="9629847" y="1336506"/>
              <a:ext cx="485767" cy="622639"/>
            </a:xfrm>
            <a:prstGeom prst="arc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08C15B9-B807-4156-BDB7-E637480BF992}"/>
                </a:ext>
              </a:extLst>
            </p:cNvPr>
            <p:cNvSpPr txBox="1"/>
            <p:nvPr/>
          </p:nvSpPr>
          <p:spPr>
            <a:xfrm>
              <a:off x="10179904" y="1424434"/>
              <a:ext cx="3443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i="1" dirty="0">
                  <a:solidFill>
                    <a:srgbClr val="C00000"/>
                  </a:solidFill>
                </a:rPr>
                <a:t>θ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0A98446-5F16-4C18-8C9E-F860658F68D1}"/>
              </a:ext>
            </a:extLst>
          </p:cNvPr>
          <p:cNvGrpSpPr/>
          <p:nvPr/>
        </p:nvGrpSpPr>
        <p:grpSpPr>
          <a:xfrm>
            <a:off x="1156275" y="1312113"/>
            <a:ext cx="8501408" cy="4392431"/>
            <a:chOff x="-2967387" y="3388194"/>
            <a:chExt cx="8501408" cy="4392431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61D31E69-B435-463C-B41E-F0C8B763E32C}"/>
                </a:ext>
              </a:extLst>
            </p:cNvPr>
            <p:cNvGrpSpPr/>
            <p:nvPr/>
          </p:nvGrpSpPr>
          <p:grpSpPr>
            <a:xfrm>
              <a:off x="-2967387" y="3388194"/>
              <a:ext cx="8501408" cy="4392431"/>
              <a:chOff x="99663" y="2736904"/>
              <a:chExt cx="8501408" cy="4392431"/>
            </a:xfrm>
          </p:grpSpPr>
          <p:sp>
            <p:nvSpPr>
              <p:cNvPr id="22" name="Arc 21">
                <a:extLst>
                  <a:ext uri="{FF2B5EF4-FFF2-40B4-BE49-F238E27FC236}">
                    <a16:creationId xmlns:a16="http://schemas.microsoft.com/office/drawing/2014/main" id="{BD1ED1F9-1800-4CC1-9430-6CE2778BBF2F}"/>
                  </a:ext>
                </a:extLst>
              </p:cNvPr>
              <p:cNvSpPr/>
              <p:nvPr/>
            </p:nvSpPr>
            <p:spPr>
              <a:xfrm>
                <a:off x="99663" y="3229493"/>
                <a:ext cx="7984364" cy="3899842"/>
              </a:xfrm>
              <a:prstGeom prst="arc">
                <a:avLst>
                  <a:gd name="adj1" fmla="val 16350356"/>
                  <a:gd name="adj2" fmla="val 21575855"/>
                </a:avLst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0B9FB0BC-22CF-40AD-B6BB-8B6A53B1C2DE}"/>
                  </a:ext>
                </a:extLst>
              </p:cNvPr>
              <p:cNvGrpSpPr/>
              <p:nvPr/>
            </p:nvGrpSpPr>
            <p:grpSpPr>
              <a:xfrm>
                <a:off x="3115023" y="2736904"/>
                <a:ext cx="5486048" cy="3293615"/>
                <a:chOff x="3115023" y="2736904"/>
                <a:chExt cx="5486048" cy="3293615"/>
              </a:xfrm>
            </p:grpSpPr>
            <p:pic>
              <p:nvPicPr>
                <p:cNvPr id="24" name="Picture 23">
                  <a:extLst>
                    <a:ext uri="{FF2B5EF4-FFF2-40B4-BE49-F238E27FC236}">
                      <a16:creationId xmlns:a16="http://schemas.microsoft.com/office/drawing/2014/main" id="{65B07636-433C-46E4-88E8-145F5450DDD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115023" y="2736904"/>
                  <a:ext cx="1236855" cy="981631"/>
                </a:xfrm>
                <a:prstGeom prst="rect">
                  <a:avLst/>
                </a:prstGeom>
              </p:spPr>
            </p:pic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93F2E757-2043-4F2A-9DE7-C65860E5684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46497" y="3229493"/>
                  <a:ext cx="0" cy="263545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Arrow Connector 25">
                  <a:extLst>
                    <a:ext uri="{FF2B5EF4-FFF2-40B4-BE49-F238E27FC236}">
                      <a16:creationId xmlns:a16="http://schemas.microsoft.com/office/drawing/2014/main" id="{A4F3B029-4A00-483B-ABF9-96034BB288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33452" y="5864951"/>
                  <a:ext cx="4363103" cy="0"/>
                </a:xfrm>
                <a:prstGeom prst="straightConnector1">
                  <a:avLst/>
                </a:prstGeom>
                <a:ln w="34925"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36779363-460C-4426-8D93-F1D5A694B2D5}"/>
                    </a:ext>
                  </a:extLst>
                </p:cNvPr>
                <p:cNvSpPr txBox="1"/>
                <p:nvPr/>
              </p:nvSpPr>
              <p:spPr>
                <a:xfrm>
                  <a:off x="5229596" y="5661187"/>
                  <a:ext cx="1657641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/>
                    <a:t>Xmax</a:t>
                  </a:r>
                  <a:r>
                    <a:rPr lang="en-US" dirty="0"/>
                    <a:t>=12500 m</a:t>
                  </a:r>
                  <a:endParaRPr lang="el-GR" dirty="0"/>
                </a:p>
              </p:txBody>
            </p:sp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39072424-B01C-4036-99D9-6A1915304E3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077505" y="5145487"/>
                  <a:ext cx="13045" cy="71946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Rectangle 28">
                  <a:extLst>
                    <a:ext uri="{FF2B5EF4-FFF2-40B4-BE49-F238E27FC236}">
                      <a16:creationId xmlns:a16="http://schemas.microsoft.com/office/drawing/2014/main" id="{C73E2AB1-9E84-4A54-B309-396E2FCDD7AD}"/>
                    </a:ext>
                  </a:extLst>
                </p:cNvPr>
                <p:cNvSpPr/>
                <p:nvPr/>
              </p:nvSpPr>
              <p:spPr>
                <a:xfrm>
                  <a:off x="3733451" y="5145487"/>
                  <a:ext cx="4867620" cy="150375"/>
                </a:xfrm>
                <a:prstGeom prst="rect">
                  <a:avLst/>
                </a:prstGeom>
                <a:blipFill>
                  <a:blip r:embed="rId10"/>
                  <a:tile tx="0" ty="0" sx="100000" sy="100000" flip="none" algn="tl"/>
                </a:blip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F7BCB79-2E0E-4368-A0A1-C4C69954AC3F}"/>
                </a:ext>
              </a:extLst>
            </p:cNvPr>
            <p:cNvSpPr txBox="1"/>
            <p:nvPr/>
          </p:nvSpPr>
          <p:spPr>
            <a:xfrm>
              <a:off x="677533" y="5488390"/>
              <a:ext cx="1714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</a:t>
              </a:r>
              <a:endParaRPr lang="el-GR" dirty="0"/>
            </a:p>
          </p:txBody>
        </p:sp>
      </p:grpSp>
    </p:spTree>
    <p:extLst>
      <p:ext uri="{BB962C8B-B14F-4D97-AF65-F5344CB8AC3E}">
        <p14:creationId xmlns:p14="http://schemas.microsoft.com/office/powerpoint/2010/main" val="317351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6DD5385-F685-4057-8A47-19ACE9DC7D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7704914" cy="657225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1B41B788-6C5F-4CE1-A8C4-75BBC8A23680}"/>
              </a:ext>
            </a:extLst>
          </p:cNvPr>
          <p:cNvGrpSpPr/>
          <p:nvPr/>
        </p:nvGrpSpPr>
        <p:grpSpPr>
          <a:xfrm>
            <a:off x="2860252" y="1103494"/>
            <a:ext cx="8501408" cy="4392431"/>
            <a:chOff x="-2967387" y="3388194"/>
            <a:chExt cx="8501408" cy="4392431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F15177D0-E2F8-4C02-AB5C-CDED5D837769}"/>
                </a:ext>
              </a:extLst>
            </p:cNvPr>
            <p:cNvGrpSpPr/>
            <p:nvPr/>
          </p:nvGrpSpPr>
          <p:grpSpPr>
            <a:xfrm>
              <a:off x="-2967387" y="3388194"/>
              <a:ext cx="8501408" cy="4392431"/>
              <a:chOff x="99663" y="2736904"/>
              <a:chExt cx="8501408" cy="4392431"/>
            </a:xfrm>
          </p:grpSpPr>
          <p:sp>
            <p:nvSpPr>
              <p:cNvPr id="7" name="Arc 6">
                <a:extLst>
                  <a:ext uri="{FF2B5EF4-FFF2-40B4-BE49-F238E27FC236}">
                    <a16:creationId xmlns:a16="http://schemas.microsoft.com/office/drawing/2014/main" id="{C461DC2A-975A-4D97-968D-CF4B34CFEF70}"/>
                  </a:ext>
                </a:extLst>
              </p:cNvPr>
              <p:cNvSpPr/>
              <p:nvPr/>
            </p:nvSpPr>
            <p:spPr>
              <a:xfrm>
                <a:off x="99663" y="3229493"/>
                <a:ext cx="7984364" cy="3899842"/>
              </a:xfrm>
              <a:prstGeom prst="arc">
                <a:avLst>
                  <a:gd name="adj1" fmla="val 16350356"/>
                  <a:gd name="adj2" fmla="val 21575855"/>
                </a:avLst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BE96DE6D-BD93-4009-B663-1A82502E3A96}"/>
                  </a:ext>
                </a:extLst>
              </p:cNvPr>
              <p:cNvGrpSpPr/>
              <p:nvPr/>
            </p:nvGrpSpPr>
            <p:grpSpPr>
              <a:xfrm>
                <a:off x="3115023" y="2736904"/>
                <a:ext cx="5486048" cy="3293615"/>
                <a:chOff x="3115023" y="2736904"/>
                <a:chExt cx="5486048" cy="3293615"/>
              </a:xfrm>
            </p:grpSpPr>
            <p:pic>
              <p:nvPicPr>
                <p:cNvPr id="9" name="Picture 8">
                  <a:extLst>
                    <a:ext uri="{FF2B5EF4-FFF2-40B4-BE49-F238E27FC236}">
                      <a16:creationId xmlns:a16="http://schemas.microsoft.com/office/drawing/2014/main" id="{FB417C8A-4FA3-479B-BD22-E618BB5129C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115023" y="2736904"/>
                  <a:ext cx="1236855" cy="981631"/>
                </a:xfrm>
                <a:prstGeom prst="rect">
                  <a:avLst/>
                </a:prstGeom>
              </p:spPr>
            </p:pic>
            <p:cxnSp>
              <p:nvCxnSpPr>
                <p:cNvPr id="10" name="Straight Connector 9">
                  <a:extLst>
                    <a:ext uri="{FF2B5EF4-FFF2-40B4-BE49-F238E27FC236}">
                      <a16:creationId xmlns:a16="http://schemas.microsoft.com/office/drawing/2014/main" id="{E389F28C-43BF-476F-B2AE-7DFABAD5EB1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746497" y="3229493"/>
                  <a:ext cx="0" cy="2635458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Arrow Connector 10">
                  <a:extLst>
                    <a:ext uri="{FF2B5EF4-FFF2-40B4-BE49-F238E27FC236}">
                      <a16:creationId xmlns:a16="http://schemas.microsoft.com/office/drawing/2014/main" id="{EB5AACF6-F7FD-44E9-A99C-B9DA1B7AEFA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733452" y="5864951"/>
                  <a:ext cx="4363103" cy="0"/>
                </a:xfrm>
                <a:prstGeom prst="straightConnector1">
                  <a:avLst/>
                </a:prstGeom>
                <a:ln w="34925">
                  <a:solidFill>
                    <a:schemeClr val="tx1"/>
                  </a:solidFill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54EA2EA1-08E5-4282-898A-1F3AD1FE65A4}"/>
                    </a:ext>
                  </a:extLst>
                </p:cNvPr>
                <p:cNvSpPr txBox="1"/>
                <p:nvPr/>
              </p:nvSpPr>
              <p:spPr>
                <a:xfrm>
                  <a:off x="5229596" y="5661187"/>
                  <a:ext cx="1657641" cy="369332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dirty="0" err="1"/>
                    <a:t>Xmax</a:t>
                  </a:r>
                  <a:r>
                    <a:rPr lang="en-US" dirty="0"/>
                    <a:t>=12500 m</a:t>
                  </a:r>
                  <a:endParaRPr lang="el-GR" dirty="0"/>
                </a:p>
              </p:txBody>
            </p: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5BB3F84E-76D8-4FC1-B42D-D2E357BF1F9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077505" y="5145487"/>
                  <a:ext cx="13045" cy="719464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0C4E919C-4ED2-4824-B2B8-CB2E481564C1}"/>
                    </a:ext>
                  </a:extLst>
                </p:cNvPr>
                <p:cNvSpPr/>
                <p:nvPr/>
              </p:nvSpPr>
              <p:spPr>
                <a:xfrm>
                  <a:off x="3733451" y="5145487"/>
                  <a:ext cx="4867620" cy="150375"/>
                </a:xfrm>
                <a:prstGeom prst="rect">
                  <a:avLst/>
                </a:prstGeom>
                <a:blipFill>
                  <a:blip r:embed="rId5"/>
                  <a:tile tx="0" ty="0" sx="100000" sy="100000" flip="none" algn="tl"/>
                </a:blip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7FA3D71-5661-48C9-91DF-10A6C04B40A6}"/>
                </a:ext>
              </a:extLst>
            </p:cNvPr>
            <p:cNvSpPr txBox="1"/>
            <p:nvPr/>
          </p:nvSpPr>
          <p:spPr>
            <a:xfrm>
              <a:off x="677533" y="5488390"/>
              <a:ext cx="1714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</a:t>
              </a:r>
              <a:endParaRPr lang="el-GR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0C5ABFD-AD47-4CE4-BCC3-AF6CB140EFE2}"/>
                  </a:ext>
                </a:extLst>
              </p:cNvPr>
              <p:cNvSpPr txBox="1"/>
              <p:nvPr/>
            </p:nvSpPr>
            <p:spPr>
              <a:xfrm>
                <a:off x="954608" y="1438683"/>
                <a:ext cx="1702967" cy="5014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groupChr>
                        <m:groupChrPr>
                          <m:chr m:val="⇒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0C5ABFD-AD47-4CE4-BCC3-AF6CB140EF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608" y="1438683"/>
                <a:ext cx="1702967" cy="50141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4374E6D-405F-4853-AFF2-A86D98D05C25}"/>
                  </a:ext>
                </a:extLst>
              </p:cNvPr>
              <p:cNvSpPr txBox="1"/>
              <p:nvPr/>
            </p:nvSpPr>
            <p:spPr>
              <a:xfrm>
                <a:off x="1646080" y="2146794"/>
                <a:ext cx="101149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4374E6D-405F-4853-AFF2-A86D98D05C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6080" y="2146794"/>
                <a:ext cx="1011495" cy="5186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ight Brace 16">
            <a:extLst>
              <a:ext uri="{FF2B5EF4-FFF2-40B4-BE49-F238E27FC236}">
                <a16:creationId xmlns:a16="http://schemas.microsoft.com/office/drawing/2014/main" id="{35E7C2C5-6F07-4FB0-95A2-FEA9AFB7C160}"/>
              </a:ext>
            </a:extLst>
          </p:cNvPr>
          <p:cNvSpPr/>
          <p:nvPr/>
        </p:nvSpPr>
        <p:spPr>
          <a:xfrm>
            <a:off x="2760241" y="1314450"/>
            <a:ext cx="200023" cy="158115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DCE4B1C-A149-4374-A34D-476DD0616297}"/>
                  </a:ext>
                </a:extLst>
              </p:cNvPr>
              <p:cNvSpPr txBox="1"/>
              <p:nvPr/>
            </p:nvSpPr>
            <p:spPr>
              <a:xfrm>
                <a:off x="3192174" y="1756269"/>
                <a:ext cx="1515095" cy="48440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b="0" dirty="0"/>
              </a:p>
              <a:p>
                <a:endParaRPr lang="en-US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250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b="0" dirty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6250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12500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DCE4B1C-A149-4374-A34D-476DD06162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2174" y="1756269"/>
                <a:ext cx="1515095" cy="484408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6692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 animBg="1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C1CAF5F-E808-4330-A528-DC18C4F8F2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9537" y="0"/>
            <a:ext cx="7209111" cy="447675"/>
          </a:xfrm>
          <a:prstGeom prst="rect">
            <a:avLst/>
          </a:prstGeom>
        </p:spPr>
      </p:pic>
      <p:grpSp>
        <p:nvGrpSpPr>
          <p:cNvPr id="46" name="Group 45">
            <a:extLst>
              <a:ext uri="{FF2B5EF4-FFF2-40B4-BE49-F238E27FC236}">
                <a16:creationId xmlns:a16="http://schemas.microsoft.com/office/drawing/2014/main" id="{3F3C1DA8-F799-4A53-9262-A5A7318E1EBC}"/>
              </a:ext>
            </a:extLst>
          </p:cNvPr>
          <p:cNvGrpSpPr/>
          <p:nvPr/>
        </p:nvGrpSpPr>
        <p:grpSpPr>
          <a:xfrm>
            <a:off x="219075" y="908711"/>
            <a:ext cx="10677525" cy="4844389"/>
            <a:chOff x="0" y="1327811"/>
            <a:chExt cx="10677525" cy="4844389"/>
          </a:xfrm>
        </p:grpSpPr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D76CB27E-1099-4516-8C21-A0398D0B223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30107" y="1327811"/>
              <a:ext cx="1434036" cy="1074978"/>
            </a:xfrm>
            <a:prstGeom prst="rect">
              <a:avLst/>
            </a:prstGeom>
          </p:spPr>
        </p:pic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F13F2204-E3D9-40C6-99F8-BF35D44D96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531940" y="1327811"/>
              <a:ext cx="1434036" cy="1074978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E376271B-7AB5-48F2-B03B-E9B09B4E5B6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885792" y="1338136"/>
              <a:ext cx="1434036" cy="1074978"/>
            </a:xfrm>
            <a:prstGeom prst="rect">
              <a:avLst/>
            </a:prstGeom>
          </p:spPr>
        </p:pic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B918F44A-A51F-472C-A038-879B2AB4A8DF}"/>
                </a:ext>
              </a:extLst>
            </p:cNvPr>
            <p:cNvGrpSpPr/>
            <p:nvPr/>
          </p:nvGrpSpPr>
          <p:grpSpPr>
            <a:xfrm>
              <a:off x="0" y="1362075"/>
              <a:ext cx="9856710" cy="4810125"/>
              <a:chOff x="-2967387" y="3388194"/>
              <a:chExt cx="8501408" cy="4392431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BD77232A-B4E9-4DBF-A18B-DA5C58202B20}"/>
                  </a:ext>
                </a:extLst>
              </p:cNvPr>
              <p:cNvGrpSpPr/>
              <p:nvPr/>
            </p:nvGrpSpPr>
            <p:grpSpPr>
              <a:xfrm>
                <a:off x="-2967387" y="3388194"/>
                <a:ext cx="8501408" cy="4392431"/>
                <a:chOff x="99663" y="2736904"/>
                <a:chExt cx="8501408" cy="4392431"/>
              </a:xfrm>
            </p:grpSpPr>
            <p:sp>
              <p:nvSpPr>
                <p:cNvPr id="7" name="Arc 6">
                  <a:extLst>
                    <a:ext uri="{FF2B5EF4-FFF2-40B4-BE49-F238E27FC236}">
                      <a16:creationId xmlns:a16="http://schemas.microsoft.com/office/drawing/2014/main" id="{40CF1E98-69E7-4C89-8518-9ACF773EAEA6}"/>
                    </a:ext>
                  </a:extLst>
                </p:cNvPr>
                <p:cNvSpPr/>
                <p:nvPr/>
              </p:nvSpPr>
              <p:spPr>
                <a:xfrm>
                  <a:off x="99663" y="3229493"/>
                  <a:ext cx="7984364" cy="3899842"/>
                </a:xfrm>
                <a:prstGeom prst="arc">
                  <a:avLst>
                    <a:gd name="adj1" fmla="val 16350356"/>
                    <a:gd name="adj2" fmla="val 21575855"/>
                  </a:avLst>
                </a:prstGeom>
                <a:ln w="28575">
                  <a:solidFill>
                    <a:srgbClr val="C00000"/>
                  </a:solidFill>
                </a:ln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grpSp>
              <p:nvGrpSpPr>
                <p:cNvPr id="8" name="Group 7">
                  <a:extLst>
                    <a:ext uri="{FF2B5EF4-FFF2-40B4-BE49-F238E27FC236}">
                      <a16:creationId xmlns:a16="http://schemas.microsoft.com/office/drawing/2014/main" id="{4E2C205C-640C-4214-A2EA-5D5601980694}"/>
                    </a:ext>
                  </a:extLst>
                </p:cNvPr>
                <p:cNvGrpSpPr/>
                <p:nvPr/>
              </p:nvGrpSpPr>
              <p:grpSpPr>
                <a:xfrm>
                  <a:off x="3115023" y="2736904"/>
                  <a:ext cx="5486048" cy="3293615"/>
                  <a:chOff x="3115023" y="2736904"/>
                  <a:chExt cx="5486048" cy="3293615"/>
                </a:xfrm>
              </p:grpSpPr>
              <p:pic>
                <p:nvPicPr>
                  <p:cNvPr id="9" name="Picture 8">
                    <a:extLst>
                      <a:ext uri="{FF2B5EF4-FFF2-40B4-BE49-F238E27FC236}">
                        <a16:creationId xmlns:a16="http://schemas.microsoft.com/office/drawing/2014/main" id="{F1C8518D-7934-4348-B2B8-7C7E82E31B3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3115023" y="2736904"/>
                    <a:ext cx="1236855" cy="981631"/>
                  </a:xfrm>
                  <a:prstGeom prst="rect">
                    <a:avLst/>
                  </a:prstGeom>
                </p:spPr>
              </p:pic>
              <p:cxnSp>
                <p:nvCxnSpPr>
                  <p:cNvPr id="10" name="Straight Connector 9">
                    <a:extLst>
                      <a:ext uri="{FF2B5EF4-FFF2-40B4-BE49-F238E27FC236}">
                        <a16:creationId xmlns:a16="http://schemas.microsoft.com/office/drawing/2014/main" id="{2C17493A-35C1-4DCA-B45D-EAA722B8477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3746497" y="3229493"/>
                    <a:ext cx="0" cy="2635458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" name="Straight Arrow Connector 10">
                    <a:extLst>
                      <a:ext uri="{FF2B5EF4-FFF2-40B4-BE49-F238E27FC236}">
                        <a16:creationId xmlns:a16="http://schemas.microsoft.com/office/drawing/2014/main" id="{E225E8A9-8039-45EB-9B20-23C55264C05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733452" y="5864951"/>
                    <a:ext cx="4363103" cy="0"/>
                  </a:xfrm>
                  <a:prstGeom prst="straightConnector1">
                    <a:avLst/>
                  </a:prstGeom>
                  <a:ln w="34925">
                    <a:solidFill>
                      <a:schemeClr val="tx1"/>
                    </a:solidFill>
                    <a:headEnd type="triangle"/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" name="TextBox 11">
                    <a:extLst>
                      <a:ext uri="{FF2B5EF4-FFF2-40B4-BE49-F238E27FC236}">
                        <a16:creationId xmlns:a16="http://schemas.microsoft.com/office/drawing/2014/main" id="{5B4E65EE-FE7A-46CA-B425-E7544D0FECD1}"/>
                      </a:ext>
                    </a:extLst>
                  </p:cNvPr>
                  <p:cNvSpPr txBox="1"/>
                  <p:nvPr/>
                </p:nvSpPr>
                <p:spPr>
                  <a:xfrm>
                    <a:off x="5229596" y="5661187"/>
                    <a:ext cx="1657641" cy="369332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dirty="0" err="1"/>
                      <a:t>Xmax</a:t>
                    </a:r>
                    <a:r>
                      <a:rPr lang="en-US" dirty="0"/>
                      <a:t>=12500 m</a:t>
                    </a:r>
                    <a:endParaRPr lang="el-GR" dirty="0"/>
                  </a:p>
                </p:txBody>
              </p:sp>
              <p:cxnSp>
                <p:nvCxnSpPr>
                  <p:cNvPr id="13" name="Straight Connector 12">
                    <a:extLst>
                      <a:ext uri="{FF2B5EF4-FFF2-40B4-BE49-F238E27FC236}">
                        <a16:creationId xmlns:a16="http://schemas.microsoft.com/office/drawing/2014/main" id="{92BBE7E0-855E-46C8-9B0B-9CDFF7127B5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8077505" y="5145487"/>
                    <a:ext cx="13045" cy="719464"/>
                  </a:xfrm>
                  <a:prstGeom prst="line">
                    <a:avLst/>
                  </a:prstGeom>
                  <a:ln w="25400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" name="Rectangle 13">
                    <a:extLst>
                      <a:ext uri="{FF2B5EF4-FFF2-40B4-BE49-F238E27FC236}">
                        <a16:creationId xmlns:a16="http://schemas.microsoft.com/office/drawing/2014/main" id="{2B0DC188-3AC4-4AED-9870-E9064AA4BFA9}"/>
                      </a:ext>
                    </a:extLst>
                  </p:cNvPr>
                  <p:cNvSpPr/>
                  <p:nvPr/>
                </p:nvSpPr>
                <p:spPr>
                  <a:xfrm>
                    <a:off x="3733451" y="5145487"/>
                    <a:ext cx="4867620" cy="150375"/>
                  </a:xfrm>
                  <a:prstGeom prst="rect">
                    <a:avLst/>
                  </a:prstGeom>
                  <a:blipFill>
                    <a:blip r:embed="rId5"/>
                    <a:tile tx="0" ty="0" sx="100000" sy="100000" flip="none" algn="tl"/>
                  </a:blip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05A2FAF-45F3-4183-A873-58B76F47E450}"/>
                  </a:ext>
                </a:extLst>
              </p:cNvPr>
              <p:cNvSpPr txBox="1"/>
              <p:nvPr/>
            </p:nvSpPr>
            <p:spPr>
              <a:xfrm>
                <a:off x="677533" y="5488390"/>
                <a:ext cx="1714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A</a:t>
                </a:r>
                <a:endParaRPr lang="el-GR" dirty="0"/>
              </a:p>
            </p:txBody>
          </p:sp>
        </p:grp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450D9FB-6DFC-4DA3-B1C4-8E71F43CC69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3089" y="1875625"/>
              <a:ext cx="6464436" cy="25881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Arrow: Right 33">
              <a:extLst>
                <a:ext uri="{FF2B5EF4-FFF2-40B4-BE49-F238E27FC236}">
                  <a16:creationId xmlns:a16="http://schemas.microsoft.com/office/drawing/2014/main" id="{1A1386B7-112E-4D0B-9FF0-794BC68374F8}"/>
                </a:ext>
              </a:extLst>
            </p:cNvPr>
            <p:cNvSpPr/>
            <p:nvPr/>
          </p:nvSpPr>
          <p:spPr>
            <a:xfrm rot="293247">
              <a:off x="5545124" y="1886430"/>
              <a:ext cx="489501" cy="21088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6" name="Arrow: Right 35">
              <a:extLst>
                <a:ext uri="{FF2B5EF4-FFF2-40B4-BE49-F238E27FC236}">
                  <a16:creationId xmlns:a16="http://schemas.microsoft.com/office/drawing/2014/main" id="{C13E46EB-E41B-4D78-BF93-72B9A821ED6E}"/>
                </a:ext>
              </a:extLst>
            </p:cNvPr>
            <p:cNvSpPr/>
            <p:nvPr/>
          </p:nvSpPr>
          <p:spPr>
            <a:xfrm rot="1128499">
              <a:off x="7102087" y="2218992"/>
              <a:ext cx="489501" cy="21088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8" name="Arrow: Right 37">
              <a:extLst>
                <a:ext uri="{FF2B5EF4-FFF2-40B4-BE49-F238E27FC236}">
                  <a16:creationId xmlns:a16="http://schemas.microsoft.com/office/drawing/2014/main" id="{51FB6F0E-BC93-4A58-93FF-4201A2A97CDC}"/>
                </a:ext>
              </a:extLst>
            </p:cNvPr>
            <p:cNvSpPr/>
            <p:nvPr/>
          </p:nvSpPr>
          <p:spPr>
            <a:xfrm rot="2708278">
              <a:off x="8549009" y="3001983"/>
              <a:ext cx="489501" cy="21088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CD4A184A-31FA-4EC3-89C6-08B369405E4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89874" y="1899564"/>
              <a:ext cx="0" cy="2086316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42A5EA30-8005-4BC7-A04D-A757C3A306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46837" y="1870207"/>
              <a:ext cx="0" cy="2129493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9D7ADF3B-3288-4C7E-B29A-7B993383E09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93759" y="1899564"/>
              <a:ext cx="0" cy="2100136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88251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882</Words>
  <Application>Microsoft Office PowerPoint</Application>
  <PresentationFormat>Widescreen</PresentationFormat>
  <Paragraphs>133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Yiannis Chiotelis</dc:creator>
  <cp:lastModifiedBy>Yiannis Chiotelis</cp:lastModifiedBy>
  <cp:revision>40</cp:revision>
  <dcterms:created xsi:type="dcterms:W3CDTF">2020-11-14T13:33:36Z</dcterms:created>
  <dcterms:modified xsi:type="dcterms:W3CDTF">2020-11-23T09:30:40Z</dcterms:modified>
</cp:coreProperties>
</file>