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8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4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27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1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64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0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8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2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6E68-32AC-41D0-889C-3DD89BD09EEF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E12F5EF-9B3C-4D23-9A57-EDD8FE41C742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66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7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6">
            <a:extLst>
              <a:ext uri="{FF2B5EF4-FFF2-40B4-BE49-F238E27FC236}">
                <a16:creationId xmlns:a16="http://schemas.microsoft.com/office/drawing/2014/main" id="{0D48E0AA-E8AE-4BF2-8C26-15725846D6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809" y="643467"/>
            <a:ext cx="745438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15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B96D9DD-B156-49B4-AEDD-C6D6F5E2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2"/>
            <a:ext cx="10905066" cy="48800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FE19C1-52FD-474C-B017-CE2846DE82FE}"/>
              </a:ext>
            </a:extLst>
          </p:cNvPr>
          <p:cNvGrpSpPr/>
          <p:nvPr/>
        </p:nvGrpSpPr>
        <p:grpSpPr>
          <a:xfrm>
            <a:off x="3709607" y="3324225"/>
            <a:ext cx="1195768" cy="523220"/>
            <a:chOff x="3709607" y="3324225"/>
            <a:chExt cx="1195768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90F6D5D-2FA2-4E9D-B2ED-75C1C37D6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1925" y="3324225"/>
              <a:ext cx="933450" cy="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2D526-5E31-498C-B5DF-B464DFFDFEC2}"/>
                </a:ext>
              </a:extLst>
            </p:cNvPr>
            <p:cNvSpPr txBox="1"/>
            <p:nvPr/>
          </p:nvSpPr>
          <p:spPr>
            <a:xfrm>
              <a:off x="3709607" y="3324225"/>
              <a:ext cx="63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rgbClr val="FFC000"/>
                  </a:solidFill>
                </a:rPr>
                <a:t>α</a:t>
              </a:r>
              <a:r>
                <a:rPr lang="el-GR" sz="2800" baseline="-25000" dirty="0">
                  <a:solidFill>
                    <a:srgbClr val="FFC000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D87D52-F256-4472-8015-AEC0CDF0DE49}"/>
              </a:ext>
            </a:extLst>
          </p:cNvPr>
          <p:cNvGrpSpPr/>
          <p:nvPr/>
        </p:nvGrpSpPr>
        <p:grpSpPr>
          <a:xfrm>
            <a:off x="8479747" y="3324225"/>
            <a:ext cx="721403" cy="523220"/>
            <a:chOff x="8479747" y="3324225"/>
            <a:chExt cx="721403" cy="52322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DBE765-4369-42D9-A9E0-546C27262F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2500" y="3352800"/>
              <a:ext cx="628650" cy="0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C495FC-281F-4E55-90A4-D3E2637FC8E0}"/>
                </a:ext>
              </a:extLst>
            </p:cNvPr>
            <p:cNvSpPr txBox="1"/>
            <p:nvPr/>
          </p:nvSpPr>
          <p:spPr>
            <a:xfrm>
              <a:off x="8479747" y="3324225"/>
              <a:ext cx="63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rgbClr val="FFC000"/>
                  </a:solidFill>
                </a:rPr>
                <a:t>α</a:t>
              </a:r>
              <a:r>
                <a:rPr lang="el-GR" sz="2800" baseline="-25000" dirty="0">
                  <a:solidFill>
                    <a:srgbClr val="FFC000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D3B94B-FE91-4C00-95FB-94B4787F395A}"/>
              </a:ext>
            </a:extLst>
          </p:cNvPr>
          <p:cNvGrpSpPr/>
          <p:nvPr/>
        </p:nvGrpSpPr>
        <p:grpSpPr>
          <a:xfrm>
            <a:off x="4905375" y="3352800"/>
            <a:ext cx="796100" cy="1666220"/>
            <a:chOff x="4905375" y="3352800"/>
            <a:chExt cx="796100" cy="166622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1102866-A5A6-4517-90EC-6DB4116A5A1D}"/>
                </a:ext>
              </a:extLst>
            </p:cNvPr>
            <p:cNvCxnSpPr/>
            <p:nvPr/>
          </p:nvCxnSpPr>
          <p:spPr>
            <a:xfrm>
              <a:off x="4905375" y="3352800"/>
              <a:ext cx="0" cy="157162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957938-060B-40E0-B5E2-AC1D9F904173}"/>
                </a:ext>
              </a:extLst>
            </p:cNvPr>
            <p:cNvSpPr txBox="1"/>
            <p:nvPr/>
          </p:nvSpPr>
          <p:spPr>
            <a:xfrm>
              <a:off x="5063300" y="4495800"/>
              <a:ext cx="63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rgbClr val="C00000"/>
                  </a:solidFill>
                </a:rPr>
                <a:t>υ</a:t>
              </a:r>
              <a:r>
                <a:rPr lang="el-GR" sz="2800" baseline="-25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A1B725-EDC6-4CDE-9E70-616C4E733AA2}"/>
              </a:ext>
            </a:extLst>
          </p:cNvPr>
          <p:cNvGrpSpPr/>
          <p:nvPr/>
        </p:nvGrpSpPr>
        <p:grpSpPr>
          <a:xfrm>
            <a:off x="9201150" y="3324225"/>
            <a:ext cx="721404" cy="1247120"/>
            <a:chOff x="9201150" y="3324225"/>
            <a:chExt cx="721404" cy="124712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F59CE7-C0E1-418B-ADA7-F2B15EAAF2CB}"/>
                </a:ext>
              </a:extLst>
            </p:cNvPr>
            <p:cNvCxnSpPr>
              <a:cxnSpLocks/>
            </p:cNvCxnSpPr>
            <p:nvPr/>
          </p:nvCxnSpPr>
          <p:spPr>
            <a:xfrm>
              <a:off x="9201150" y="3324225"/>
              <a:ext cx="0" cy="105727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D7D16B-802E-4AE0-99B2-E851C6EA3D7D}"/>
                </a:ext>
              </a:extLst>
            </p:cNvPr>
            <p:cNvSpPr txBox="1"/>
            <p:nvPr/>
          </p:nvSpPr>
          <p:spPr>
            <a:xfrm>
              <a:off x="9284379" y="4048125"/>
              <a:ext cx="63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rgbClr val="C00000"/>
                  </a:solidFill>
                </a:rPr>
                <a:t>υ</a:t>
              </a:r>
              <a:r>
                <a:rPr lang="el-GR" sz="2800" baseline="-25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1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35A649-B2D2-4C7B-B9B0-A0C42D045AAF}"/>
                  </a:ext>
                </a:extLst>
              </p:cNvPr>
              <p:cNvSpPr txBox="1"/>
              <p:nvPr/>
            </p:nvSpPr>
            <p:spPr>
              <a:xfrm>
                <a:off x="2933700" y="1253583"/>
                <a:ext cx="4914900" cy="8016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35A649-B2D2-4C7B-B9B0-A0C42D045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253583"/>
                <a:ext cx="4914900" cy="801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2153D-51A7-48B8-B99F-4D1ED03BDBD1}"/>
                  </a:ext>
                </a:extLst>
              </p:cNvPr>
              <p:cNvSpPr txBox="1"/>
              <p:nvPr/>
            </p:nvSpPr>
            <p:spPr>
              <a:xfrm>
                <a:off x="2933700" y="2790825"/>
                <a:ext cx="3219450" cy="10104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2153D-51A7-48B8-B99F-4D1ED03BD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790825"/>
                <a:ext cx="3219450" cy="10104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032A02-45B7-4688-AA01-A79409DD341A}"/>
                  </a:ext>
                </a:extLst>
              </p:cNvPr>
              <p:cNvSpPr txBox="1"/>
              <p:nvPr/>
            </p:nvSpPr>
            <p:spPr>
              <a:xfrm>
                <a:off x="2933700" y="4398342"/>
                <a:ext cx="14668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032A02-45B7-4688-AA01-A79409DD3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4398342"/>
                <a:ext cx="1466850" cy="276999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34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7">
            <a:extLst>
              <a:ext uri="{FF2B5EF4-FFF2-40B4-BE49-F238E27FC236}">
                <a16:creationId xmlns:a16="http://schemas.microsoft.com/office/drawing/2014/main" id="{80B60ABC-31FA-4BC2-8D01-34C07CD2B9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12" y="480060"/>
            <a:ext cx="9276588" cy="1325798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891FB44-E594-48A0-B348-36451B1ECAD3}"/>
              </a:ext>
            </a:extLst>
          </p:cNvPr>
          <p:cNvGrpSpPr/>
          <p:nvPr/>
        </p:nvGrpSpPr>
        <p:grpSpPr>
          <a:xfrm>
            <a:off x="1752600" y="2295525"/>
            <a:ext cx="2371725" cy="2524125"/>
            <a:chOff x="1752600" y="2295525"/>
            <a:chExt cx="2371725" cy="252412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4AE5C4-6E6D-469C-973B-4F766BBE831D}"/>
                </a:ext>
              </a:extLst>
            </p:cNvPr>
            <p:cNvSpPr/>
            <p:nvPr/>
          </p:nvSpPr>
          <p:spPr>
            <a:xfrm>
              <a:off x="1752600" y="2295525"/>
              <a:ext cx="2371725" cy="2524125"/>
            </a:xfrm>
            <a:prstGeom prst="ellipse">
              <a:avLst/>
            </a:prstGeom>
            <a:noFill/>
            <a:ln w="69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54A1F9-DF9F-4B50-908C-26195AB79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632" y="2447925"/>
              <a:ext cx="0" cy="1045927"/>
            </a:xfrm>
            <a:prstGeom prst="straightConnector1">
              <a:avLst/>
            </a:prstGeom>
            <a:ln w="44450"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370805-F107-46DA-A2A7-E639601A4B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29632" y="2867025"/>
              <a:ext cx="5457" cy="655402"/>
            </a:xfrm>
            <a:prstGeom prst="straightConnector1">
              <a:avLst/>
            </a:prstGeom>
            <a:ln w="444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0ECE1FF-7754-49E0-B574-6469C31589F3}"/>
                </a:ext>
              </a:extLst>
            </p:cNvPr>
            <p:cNvCxnSpPr>
              <a:cxnSpLocks/>
            </p:cNvCxnSpPr>
            <p:nvPr/>
          </p:nvCxnSpPr>
          <p:spPr>
            <a:xfrm>
              <a:off x="2937818" y="3557588"/>
              <a:ext cx="996007" cy="37623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522BBF5-617C-49DB-8633-8B72DA86EAD6}"/>
                </a:ext>
              </a:extLst>
            </p:cNvPr>
            <p:cNvCxnSpPr>
              <a:cxnSpLocks/>
            </p:cNvCxnSpPr>
            <p:nvPr/>
          </p:nvCxnSpPr>
          <p:spPr>
            <a:xfrm>
              <a:off x="2937818" y="3529923"/>
              <a:ext cx="583704" cy="234275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AE10B4-0FB1-4666-A7B1-0F180FC474A6}"/>
                </a:ext>
              </a:extLst>
            </p:cNvPr>
            <p:cNvSpPr/>
            <p:nvPr/>
          </p:nvSpPr>
          <p:spPr>
            <a:xfrm>
              <a:off x="2476500" y="3166151"/>
              <a:ext cx="904875" cy="8706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A93BFDB-AE30-48CA-9B83-9A9F3A7A65B4}"/>
                </a:ext>
              </a:extLst>
            </p:cNvPr>
            <p:cNvSpPr/>
            <p:nvPr/>
          </p:nvSpPr>
          <p:spPr>
            <a:xfrm>
              <a:off x="2628900" y="3276600"/>
              <a:ext cx="609600" cy="76017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85BA72-B7EE-470E-8682-8E603556C9B2}"/>
                </a:ext>
              </a:extLst>
            </p:cNvPr>
            <p:cNvSpPr txBox="1"/>
            <p:nvPr/>
          </p:nvSpPr>
          <p:spPr>
            <a:xfrm>
              <a:off x="2905125" y="3232132"/>
              <a:ext cx="42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/>
                <a:t>θ</a:t>
              </a:r>
              <a:r>
                <a:rPr lang="el-GR" baseline="-25000" dirty="0" err="1"/>
                <a:t>ω</a:t>
              </a:r>
              <a:endParaRPr lang="el-GR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F92885-D82B-4ADD-B6CD-C24EB0699308}"/>
                </a:ext>
              </a:extLst>
            </p:cNvPr>
            <p:cNvSpPr txBox="1"/>
            <p:nvPr/>
          </p:nvSpPr>
          <p:spPr>
            <a:xfrm>
              <a:off x="2210495" y="3065285"/>
              <a:ext cx="428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θ</a:t>
              </a:r>
              <a:r>
                <a:rPr lang="el-GR" baseline="-25000" dirty="0"/>
                <a:t>λ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E1875-DDDF-4A59-8BF8-FD725E96F5E4}"/>
                  </a:ext>
                </a:extLst>
              </p:cNvPr>
              <p:cNvSpPr txBox="1"/>
              <p:nvPr/>
            </p:nvSpPr>
            <p:spPr>
              <a:xfrm>
                <a:off x="4848225" y="1929379"/>
                <a:ext cx="2371725" cy="4356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b="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=2</a:t>
                </a:r>
                <a:r>
                  <a:rPr lang="el-GR" dirty="0"/>
                  <a:t>π+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  <a:endParaRPr lang="el-GR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  <a:r>
                  <a:rPr lang="el-GR" dirty="0"/>
                  <a:t>=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  <m: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∙60∙60∙60∙60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∙60∙60−60∙60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:endParaRPr lang="en-US" dirty="0"/>
              </a:p>
              <a:p>
                <a:pPr algn="ctr"/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E1875-DDDF-4A59-8BF8-FD725E96F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5" y="1929379"/>
                <a:ext cx="2371725" cy="4356257"/>
              </a:xfrm>
              <a:prstGeom prst="rect">
                <a:avLst/>
              </a:prstGeom>
              <a:blipFill>
                <a:blip r:embed="rId3"/>
                <a:stretch>
                  <a:fillRect b="-9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EC4603-1695-4894-87A1-86A04153B807}"/>
                  </a:ext>
                </a:extLst>
              </p:cNvPr>
              <p:cNvSpPr txBox="1"/>
              <p:nvPr/>
            </p:nvSpPr>
            <p:spPr>
              <a:xfrm>
                <a:off x="2090737" y="5132675"/>
                <a:ext cx="1914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∙60∙60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EC4603-1695-4894-87A1-86A04153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7" y="5132675"/>
                <a:ext cx="1914691" cy="276999"/>
              </a:xfrm>
              <a:prstGeom prst="rect">
                <a:avLst/>
              </a:prstGeom>
              <a:blipFill>
                <a:blip r:embed="rId4"/>
                <a:stretch>
                  <a:fillRect l="-1911" r="-637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674D50-261F-4504-8ABF-36B3FB057992}"/>
                  </a:ext>
                </a:extLst>
              </p:cNvPr>
              <p:cNvSpPr txBox="1"/>
              <p:nvPr/>
            </p:nvSpPr>
            <p:spPr>
              <a:xfrm>
                <a:off x="2090737" y="5548174"/>
                <a:ext cx="14780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60∙60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674D50-261F-4504-8ABF-36B3FB057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737" y="5548174"/>
                <a:ext cx="1478097" cy="276999"/>
              </a:xfrm>
              <a:prstGeom prst="rect">
                <a:avLst/>
              </a:prstGeom>
              <a:blipFill>
                <a:blip r:embed="rId5"/>
                <a:stretch>
                  <a:fillRect l="-1240" b="-195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F3A24A-AB62-4D21-8CEC-5DF0D63714E1}"/>
                  </a:ext>
                </a:extLst>
              </p:cNvPr>
              <p:cNvSpPr txBox="1"/>
              <p:nvPr/>
            </p:nvSpPr>
            <p:spPr>
              <a:xfrm>
                <a:off x="8828286" y="1941590"/>
                <a:ext cx="2371725" cy="4356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l-GR" b="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=2</a:t>
                </a:r>
                <a:r>
                  <a:rPr lang="el-GR" dirty="0"/>
                  <a:t>π</a:t>
                </a:r>
                <a:r>
                  <a:rPr lang="en-US" dirty="0"/>
                  <a:t>R</a:t>
                </a:r>
                <a:r>
                  <a:rPr lang="el-GR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  <a:endParaRPr lang="el-GR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  <a:r>
                  <a:rPr lang="el-GR" dirty="0"/>
                  <a:t>=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  <m:r>
                          <a:rPr lang="el-G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 panose="02040503050406030204" pitchFamily="18" charset="0"/>
                                      </a:rPr>
                                      <m:t>Τ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</m:sSub>
                                <m: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Τ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b>
                            </m:s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l-G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∙60∙60∙60∙60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∙60∙60−60∙60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:endParaRPr lang="en-US" dirty="0"/>
              </a:p>
              <a:p>
                <a:pPr algn="ctr"/>
                <a:endParaRPr lang="en-US" sz="10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∙60∙60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F3A24A-AB62-4D21-8CEC-5DF0D637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86" y="1941590"/>
                <a:ext cx="2371725" cy="4356257"/>
              </a:xfrm>
              <a:prstGeom prst="rect">
                <a:avLst/>
              </a:prstGeom>
              <a:blipFill>
                <a:blip r:embed="rId6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97BDD61-335A-4C4A-BA80-631E688AA4A9}"/>
              </a:ext>
            </a:extLst>
          </p:cNvPr>
          <p:cNvSpPr txBox="1"/>
          <p:nvPr/>
        </p:nvSpPr>
        <p:spPr>
          <a:xfrm>
            <a:off x="3933825" y="1857902"/>
            <a:ext cx="12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α΄ τρόπος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E5DBF-BBF6-4C71-97CD-2A226DDA92F4}"/>
              </a:ext>
            </a:extLst>
          </p:cNvPr>
          <p:cNvSpPr txBox="1"/>
          <p:nvPr/>
        </p:nvSpPr>
        <p:spPr>
          <a:xfrm>
            <a:off x="7525063" y="1857902"/>
            <a:ext cx="12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β΄ τρόπος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9F0B678-8038-410A-8F36-D02652977CEF}"/>
              </a:ext>
            </a:extLst>
          </p:cNvPr>
          <p:cNvSpPr/>
          <p:nvPr/>
        </p:nvSpPr>
        <p:spPr>
          <a:xfrm>
            <a:off x="5903650" y="1473693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2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8">
            <a:extLst>
              <a:ext uri="{FF2B5EF4-FFF2-40B4-BE49-F238E27FC236}">
                <a16:creationId xmlns:a16="http://schemas.microsoft.com/office/drawing/2014/main" id="{D4D7A011-7E42-44F2-8783-D6AB9D4D81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7629525" cy="33528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E5288C-D32B-407E-896D-D943A8D94EDE}"/>
                  </a:ext>
                </a:extLst>
              </p:cNvPr>
              <p:cNvSpPr txBox="1"/>
              <p:nvPr/>
            </p:nvSpPr>
            <p:spPr>
              <a:xfrm>
                <a:off x="1028700" y="3662925"/>
                <a:ext cx="49149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E5288C-D32B-407E-896D-D943A8D94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662925"/>
                <a:ext cx="491490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B8C76-B05A-4DB2-B88C-968E154C4C18}"/>
                  </a:ext>
                </a:extLst>
              </p:cNvPr>
              <p:cNvSpPr txBox="1"/>
              <p:nvPr/>
            </p:nvSpPr>
            <p:spPr>
              <a:xfrm>
                <a:off x="1364525" y="4828401"/>
                <a:ext cx="9572764" cy="5520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΄ 1=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l-GR" dirty="0"/>
                  <a:t> η΄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΄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dirty="0"/>
                  <a:t> η΄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8B8C76-B05A-4DB2-B88C-968E154C4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25" y="4828401"/>
                <a:ext cx="9572764" cy="552074"/>
              </a:xfrm>
              <a:prstGeom prst="rect">
                <a:avLst/>
              </a:prstGeom>
              <a:blipFill>
                <a:blip r:embed="rId4"/>
                <a:stretch>
                  <a:fillRect l="-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A3B8-97BB-476C-83BB-376FA4BAA2F1}"/>
                  </a:ext>
                </a:extLst>
              </p:cNvPr>
              <p:cNvSpPr txBox="1"/>
              <p:nvPr/>
            </p:nvSpPr>
            <p:spPr>
              <a:xfrm>
                <a:off x="1728926" y="5692523"/>
                <a:ext cx="6103398" cy="550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Ά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ρα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 οπότε σωστή είναι η επιλογή β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3A3B8-97BB-476C-83BB-376FA4BAA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926" y="5692523"/>
                <a:ext cx="6103398" cy="550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BD79526-DBDC-4021-A254-162EB04B9431}"/>
              </a:ext>
            </a:extLst>
          </p:cNvPr>
          <p:cNvSpPr/>
          <p:nvPr/>
        </p:nvSpPr>
        <p:spPr>
          <a:xfrm>
            <a:off x="2598475" y="2847744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06F33-2B0F-415E-8830-7265E377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00358" cy="2962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7FD0B-DF56-4104-8B33-0D63DCB251BC}"/>
                  </a:ext>
                </a:extLst>
              </p:cNvPr>
              <p:cNvSpPr txBox="1"/>
              <p:nvPr/>
            </p:nvSpPr>
            <p:spPr>
              <a:xfrm>
                <a:off x="948801" y="3429000"/>
                <a:ext cx="79248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97FD0B-DF56-4104-8B33-0D63DCB25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01" y="3429000"/>
                <a:ext cx="792480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8658B7-B976-479C-8BB2-2EAE56E4CE3A}"/>
                  </a:ext>
                </a:extLst>
              </p:cNvPr>
              <p:cNvSpPr txBox="1"/>
              <p:nvPr/>
            </p:nvSpPr>
            <p:spPr>
              <a:xfrm>
                <a:off x="1213604" y="4704113"/>
                <a:ext cx="9572764" cy="4824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άρα σωστή απάντηση είναι η α: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8658B7-B976-479C-8BB2-2EAE56E4C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04" y="4704113"/>
                <a:ext cx="9572764" cy="482440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DC7BB2E-E8BD-4FA3-A998-9985B798255B}"/>
              </a:ext>
            </a:extLst>
          </p:cNvPr>
          <p:cNvSpPr/>
          <p:nvPr/>
        </p:nvSpPr>
        <p:spPr>
          <a:xfrm>
            <a:off x="588700" y="2572434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0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EE2CE-9725-4715-AFE5-2C4256E3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372475" cy="3098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8B4E82-A2D3-44C0-A912-4A7EA3CE3C3A}"/>
                  </a:ext>
                </a:extLst>
              </p:cNvPr>
              <p:cNvSpPr txBox="1"/>
              <p:nvPr/>
            </p:nvSpPr>
            <p:spPr>
              <a:xfrm>
                <a:off x="8886831" y="870788"/>
                <a:ext cx="1916037" cy="16889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+(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8B4E82-A2D3-44C0-A912-4A7EA3CE3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31" y="870788"/>
                <a:ext cx="1916037" cy="16889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D109717-74AF-40B9-BC89-EB311DFF3E13}"/>
              </a:ext>
            </a:extLst>
          </p:cNvPr>
          <p:cNvGrpSpPr/>
          <p:nvPr/>
        </p:nvGrpSpPr>
        <p:grpSpPr>
          <a:xfrm>
            <a:off x="449785" y="3384399"/>
            <a:ext cx="3111473" cy="2528357"/>
            <a:chOff x="534752" y="3384399"/>
            <a:chExt cx="3111473" cy="2528357"/>
          </a:xfrm>
        </p:grpSpPr>
        <p:pic>
          <p:nvPicPr>
            <p:cNvPr id="28" name="Graphic 27" descr="Run">
              <a:extLst>
                <a:ext uri="{FF2B5EF4-FFF2-40B4-BE49-F238E27FC236}">
                  <a16:creationId xmlns:a16="http://schemas.microsoft.com/office/drawing/2014/main" id="{02830D26-44A6-4165-824B-855E60632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492346">
              <a:off x="534752" y="4297708"/>
              <a:ext cx="681419" cy="681419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37203DC-80EC-4ECE-98EC-7C03697E3341}"/>
                </a:ext>
              </a:extLst>
            </p:cNvPr>
            <p:cNvGrpSpPr/>
            <p:nvPr/>
          </p:nvGrpSpPr>
          <p:grpSpPr>
            <a:xfrm>
              <a:off x="558566" y="3384399"/>
              <a:ext cx="3087659" cy="2528357"/>
              <a:chOff x="128206" y="3476263"/>
              <a:chExt cx="3087659" cy="252835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12E57A-6795-4F63-A061-23D00743A500}"/>
                  </a:ext>
                </a:extLst>
              </p:cNvPr>
              <p:cNvSpPr/>
              <p:nvPr/>
            </p:nvSpPr>
            <p:spPr>
              <a:xfrm>
                <a:off x="477012" y="3476263"/>
                <a:ext cx="2371725" cy="2524125"/>
              </a:xfrm>
              <a:prstGeom prst="ellipse">
                <a:avLst/>
              </a:prstGeom>
              <a:noFill/>
              <a:ln w="69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4E669B-1B3D-4441-82D5-9289850CD964}"/>
                  </a:ext>
                </a:extLst>
              </p:cNvPr>
              <p:cNvCxnSpPr>
                <a:stCxn id="6" idx="2"/>
                <a:endCxn id="6" idx="6"/>
              </p:cNvCxnSpPr>
              <p:nvPr/>
            </p:nvCxnSpPr>
            <p:spPr>
              <a:xfrm>
                <a:off x="477012" y="4738326"/>
                <a:ext cx="237172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2449D-0EB1-48D3-80EF-B679BBDB721F}"/>
                  </a:ext>
                </a:extLst>
              </p:cNvPr>
              <p:cNvSpPr txBox="1"/>
              <p:nvPr/>
            </p:nvSpPr>
            <p:spPr>
              <a:xfrm flipH="1">
                <a:off x="2910268" y="4553660"/>
                <a:ext cx="252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C00000"/>
                    </a:solidFill>
                  </a:rPr>
                  <a:t>Κ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60AE11-E2DD-4606-8714-B7FBA286867E}"/>
                  </a:ext>
                </a:extLst>
              </p:cNvPr>
              <p:cNvSpPr txBox="1"/>
              <p:nvPr/>
            </p:nvSpPr>
            <p:spPr>
              <a:xfrm>
                <a:off x="128206" y="4553659"/>
                <a:ext cx="220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rgbClr val="C00000"/>
                    </a:solidFill>
                  </a:rPr>
                  <a:t>Λ</a:t>
                </a:r>
              </a:p>
            </p:txBody>
          </p:sp>
          <p:pic>
            <p:nvPicPr>
              <p:cNvPr id="13" name="Graphic 12" descr="Run">
                <a:extLst>
                  <a:ext uri="{FF2B5EF4-FFF2-40B4-BE49-F238E27FC236}">
                    <a16:creationId xmlns:a16="http://schemas.microsoft.com/office/drawing/2014/main" id="{D5A71100-1A46-4295-A614-07D10775D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57812" flipH="1">
                <a:off x="483595" y="5323201"/>
                <a:ext cx="666417" cy="681419"/>
              </a:xfrm>
              <a:prstGeom prst="rect">
                <a:avLst/>
              </a:prstGeom>
            </p:spPr>
          </p:pic>
          <p:pic>
            <p:nvPicPr>
              <p:cNvPr id="15" name="Graphic 14" descr="Run">
                <a:extLst>
                  <a:ext uri="{FF2B5EF4-FFF2-40B4-BE49-F238E27FC236}">
                    <a16:creationId xmlns:a16="http://schemas.microsoft.com/office/drawing/2014/main" id="{C4FB1913-CD36-4990-B3A4-F24130210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142830">
                <a:off x="266701" y="3538979"/>
                <a:ext cx="681419" cy="681419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6455D43-356D-40D2-BC86-D4567CD5CC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" y="3993092"/>
                <a:ext cx="971550" cy="74523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129C6B-C5AD-41B2-920F-785301D58059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V="1">
                <a:off x="824343" y="4738326"/>
                <a:ext cx="871107" cy="892412"/>
              </a:xfrm>
              <a:prstGeom prst="line">
                <a:avLst/>
              </a:prstGeom>
              <a:ln w="317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AF86C5F-65BC-4379-98DB-4E02B3565F06}"/>
                  </a:ext>
                </a:extLst>
              </p:cNvPr>
              <p:cNvSpPr/>
              <p:nvPr/>
            </p:nvSpPr>
            <p:spPr>
              <a:xfrm rot="18624603">
                <a:off x="1468806" y="4613534"/>
                <a:ext cx="146206" cy="2402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27" name="Graphic 26" descr="Run">
                <a:extLst>
                  <a:ext uri="{FF2B5EF4-FFF2-40B4-BE49-F238E27FC236}">
                    <a16:creationId xmlns:a16="http://schemas.microsoft.com/office/drawing/2014/main" id="{0EE4216F-7984-46A8-BA69-60791FD5E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0157812" flipH="1">
                <a:off x="2549448" y="4379298"/>
                <a:ext cx="666417" cy="68141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A143CE-8B3E-4871-8F09-FC4EBE45E4E5}"/>
                  </a:ext>
                </a:extLst>
              </p:cNvPr>
              <p:cNvSpPr txBox="1"/>
              <p:nvPr/>
            </p:nvSpPr>
            <p:spPr>
              <a:xfrm>
                <a:off x="1695450" y="4951890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θ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l-GR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521B7263-45C0-4BB5-82CB-772E17C59B97}"/>
                  </a:ext>
                </a:extLst>
              </p:cNvPr>
              <p:cNvSpPr/>
              <p:nvPr/>
            </p:nvSpPr>
            <p:spPr>
              <a:xfrm rot="5400000">
                <a:off x="1257449" y="4404403"/>
                <a:ext cx="609600" cy="760177"/>
              </a:xfrm>
              <a:prstGeom prst="arc">
                <a:avLst>
                  <a:gd name="adj1" fmla="val 16032065"/>
                  <a:gd name="adj2" fmla="val 1751844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C994E737-2926-415C-B864-C3850414E933}"/>
                  </a:ext>
                </a:extLst>
              </p:cNvPr>
              <p:cNvSpPr/>
              <p:nvPr/>
            </p:nvSpPr>
            <p:spPr>
              <a:xfrm rot="12776869">
                <a:off x="1040295" y="4094195"/>
                <a:ext cx="609600" cy="760177"/>
              </a:xfrm>
              <a:prstGeom prst="arc">
                <a:avLst>
                  <a:gd name="adj1" fmla="val 1732709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E5612F-80BC-4AF2-B21B-41D23F850C84}"/>
                  </a:ext>
                </a:extLst>
              </p:cNvPr>
              <p:cNvSpPr txBox="1"/>
              <p:nvPr/>
            </p:nvSpPr>
            <p:spPr>
              <a:xfrm>
                <a:off x="991660" y="4360950"/>
                <a:ext cx="42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/>
                  <a:t>θ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l-GR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906B6E-70DB-4B8B-8797-390E488C8ABE}"/>
                  </a:ext>
                </a:extLst>
              </p:cNvPr>
              <p:cNvSpPr txBox="1"/>
              <p:nvPr/>
            </p:nvSpPr>
            <p:spPr>
              <a:xfrm>
                <a:off x="745798" y="4840265"/>
                <a:ext cx="8666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/>
                  <a:t>π/2-θ</a:t>
                </a:r>
                <a:r>
                  <a:rPr lang="el-G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21574093-CC18-4B0B-9B6D-7039108028E6}"/>
                  </a:ext>
                </a:extLst>
              </p:cNvPr>
              <p:cNvSpPr/>
              <p:nvPr/>
            </p:nvSpPr>
            <p:spPr>
              <a:xfrm rot="11242821">
                <a:off x="1203878" y="4410413"/>
                <a:ext cx="609600" cy="760177"/>
              </a:xfrm>
              <a:prstGeom prst="arc">
                <a:avLst>
                  <a:gd name="adj1" fmla="val 17327095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09114C-E3CF-460C-A6E1-48E3F72D1536}"/>
                  </a:ext>
                </a:extLst>
              </p:cNvPr>
              <p:cNvSpPr txBox="1"/>
              <p:nvPr/>
            </p:nvSpPr>
            <p:spPr>
              <a:xfrm>
                <a:off x="3719844" y="3404993"/>
                <a:ext cx="2371725" cy="22066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b="0" dirty="0"/>
              </a:p>
              <a:p>
                <a:endParaRPr lang="el-GR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09114C-E3CF-460C-A6E1-48E3F72D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844" y="3404993"/>
                <a:ext cx="2371725" cy="2206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CA82EF-4530-4E77-BB20-C218F220208B}"/>
                  </a:ext>
                </a:extLst>
              </p:cNvPr>
              <p:cNvSpPr txBox="1"/>
              <p:nvPr/>
            </p:nvSpPr>
            <p:spPr>
              <a:xfrm>
                <a:off x="6381588" y="3272057"/>
                <a:ext cx="2371725" cy="30248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b="0" dirty="0"/>
              </a:p>
              <a:p>
                <a:endParaRPr lang="el-GR" b="0" dirty="0"/>
              </a:p>
              <a:p>
                <a:r>
                  <a:rPr lang="el-GR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b="0" dirty="0"/>
              </a:p>
              <a:p>
                <a:endParaRPr lang="el-GR" b="0" dirty="0"/>
              </a:p>
              <a:p>
                <a:r>
                  <a:rPr lang="el-GR" b="0" dirty="0"/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l-GR" b="0" dirty="0"/>
              </a:p>
              <a:p>
                <a:endParaRPr lang="el-GR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ECA82EF-4530-4E77-BB20-C218F220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88" y="3272057"/>
                <a:ext cx="2371725" cy="3024867"/>
              </a:xfrm>
              <a:prstGeom prst="rect">
                <a:avLst/>
              </a:prstGeom>
              <a:blipFill>
                <a:blip r:embed="rId9"/>
                <a:stretch>
                  <a:fillRect l="-61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FC6DA5-53C4-4ED8-8384-C014DA1AA5F7}"/>
                  </a:ext>
                </a:extLst>
              </p:cNvPr>
              <p:cNvSpPr txBox="1"/>
              <p:nvPr/>
            </p:nvSpPr>
            <p:spPr>
              <a:xfrm>
                <a:off x="9070484" y="3043203"/>
                <a:ext cx="2142777" cy="3210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den>
                      </m:f>
                    </m:oMath>
                  </m:oMathPara>
                </a14:m>
                <a:endParaRPr lang="el-GR" b="0" dirty="0"/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l-GR" dirty="0"/>
                  <a:t>=2</a:t>
                </a:r>
              </a:p>
              <a:p>
                <a:endParaRPr lang="el-GR" dirty="0"/>
              </a:p>
              <a:p>
                <a:r>
                  <a:rPr lang="el-GR" dirty="0"/>
                  <a:t>Άρα σωστή είναι η β: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/>
                  <a:t>=2 </a:t>
                </a: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CFC6DA5-53C4-4ED8-8384-C014DA1A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84" y="3043203"/>
                <a:ext cx="2142777" cy="3210751"/>
              </a:xfrm>
              <a:prstGeom prst="rect">
                <a:avLst/>
              </a:prstGeom>
              <a:blipFill>
                <a:blip r:embed="rId10"/>
                <a:stretch>
                  <a:fillRect l="-6838" r="-2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C0783B28-ACCD-48ED-8C8C-9FF2BC88C615}"/>
              </a:ext>
            </a:extLst>
          </p:cNvPr>
          <p:cNvSpPr/>
          <p:nvPr/>
        </p:nvSpPr>
        <p:spPr>
          <a:xfrm>
            <a:off x="3646225" y="2640311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3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622C7-60CB-42B2-9508-5D7548D6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6375" cy="269642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BD4DE-458B-4601-9443-C01B9C505658}"/>
              </a:ext>
            </a:extLst>
          </p:cNvPr>
          <p:cNvGrpSpPr/>
          <p:nvPr/>
        </p:nvGrpSpPr>
        <p:grpSpPr>
          <a:xfrm>
            <a:off x="597255" y="3032372"/>
            <a:ext cx="2993674" cy="2524125"/>
            <a:chOff x="597255" y="3032372"/>
            <a:chExt cx="2993674" cy="252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1EEF51E-705E-490D-AE98-3EB2739F8853}"/>
                </a:ext>
              </a:extLst>
            </p:cNvPr>
            <p:cNvGrpSpPr/>
            <p:nvPr/>
          </p:nvGrpSpPr>
          <p:grpSpPr>
            <a:xfrm>
              <a:off x="811568" y="3032372"/>
              <a:ext cx="2371725" cy="2524125"/>
              <a:chOff x="562993" y="3041250"/>
              <a:chExt cx="2371725" cy="252412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EA4DC23-798D-4607-9DD2-4B844224C519}"/>
                  </a:ext>
                </a:extLst>
              </p:cNvPr>
              <p:cNvSpPr/>
              <p:nvPr/>
            </p:nvSpPr>
            <p:spPr>
              <a:xfrm>
                <a:off x="562993" y="3041250"/>
                <a:ext cx="2371725" cy="2524125"/>
              </a:xfrm>
              <a:prstGeom prst="ellipse">
                <a:avLst/>
              </a:prstGeom>
              <a:noFill/>
              <a:ln w="69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BCC3A97-8542-4BF4-85BB-B10036241E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993" y="4294435"/>
                <a:ext cx="2371725" cy="14086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Arrow: Curved Left 36">
              <a:extLst>
                <a:ext uri="{FF2B5EF4-FFF2-40B4-BE49-F238E27FC236}">
                  <a16:creationId xmlns:a16="http://schemas.microsoft.com/office/drawing/2014/main" id="{33FBE786-0B0A-42CA-BF05-99F57B82B4D5}"/>
                </a:ext>
              </a:extLst>
            </p:cNvPr>
            <p:cNvSpPr/>
            <p:nvPr/>
          </p:nvSpPr>
          <p:spPr>
            <a:xfrm rot="16200000">
              <a:off x="1509291" y="2203919"/>
              <a:ext cx="1239099" cy="2924176"/>
            </a:xfrm>
            <a:prstGeom prst="curvedLeftArrow">
              <a:avLst>
                <a:gd name="adj1" fmla="val 18217"/>
                <a:gd name="adj2" fmla="val 55973"/>
                <a:gd name="adj3" fmla="val 21240"/>
              </a:avLst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9A2D1F-182D-442B-9B40-40D7BA41BD49}"/>
                </a:ext>
              </a:extLst>
            </p:cNvPr>
            <p:cNvSpPr txBox="1"/>
            <p:nvPr/>
          </p:nvSpPr>
          <p:spPr>
            <a:xfrm>
              <a:off x="597255" y="3864929"/>
              <a:ext cx="42862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3705E4-6DBB-403B-8246-7E98B992E0A1}"/>
                </a:ext>
              </a:extLst>
            </p:cNvPr>
            <p:cNvSpPr txBox="1"/>
            <p:nvPr/>
          </p:nvSpPr>
          <p:spPr>
            <a:xfrm>
              <a:off x="1890274" y="4204561"/>
              <a:ext cx="42862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Κ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435506-8FA2-40F9-9133-C82A9FBA863E}"/>
                </a:ext>
              </a:extLst>
            </p:cNvPr>
            <p:cNvSpPr txBox="1"/>
            <p:nvPr/>
          </p:nvSpPr>
          <p:spPr>
            <a:xfrm>
              <a:off x="3101570" y="3819435"/>
              <a:ext cx="428625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2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Β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3BCC785-2EF4-4A26-9865-E0FD80C76599}"/>
                </a:ext>
              </a:extLst>
            </p:cNvPr>
            <p:cNvSpPr/>
            <p:nvPr/>
          </p:nvSpPr>
          <p:spPr>
            <a:xfrm flipV="1">
              <a:off x="1959330" y="4227488"/>
              <a:ext cx="107156" cy="13426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28BD50-C14F-461C-A1A6-112234721803}"/>
                  </a:ext>
                </a:extLst>
              </p:cNvPr>
              <p:cNvSpPr txBox="1"/>
              <p:nvPr/>
            </p:nvSpPr>
            <p:spPr>
              <a:xfrm>
                <a:off x="3658297" y="3032372"/>
                <a:ext cx="296741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𝜀𝜋𝜄𝜏𝛼𝜒𝜐𝜈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ό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𝜇𝜀𝜈𝜂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28BD50-C14F-461C-A1A6-11223472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297" y="3032372"/>
                <a:ext cx="2967415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0E9595-453A-4011-A9B5-755390DA2F26}"/>
                  </a:ext>
                </a:extLst>
              </p:cNvPr>
              <p:cNvSpPr txBox="1"/>
              <p:nvPr/>
            </p:nvSpPr>
            <p:spPr>
              <a:xfrm>
                <a:off x="4439560" y="3721817"/>
                <a:ext cx="2048631" cy="5078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l-G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0E9595-453A-4011-A9B5-755390DA2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60" y="3721817"/>
                <a:ext cx="2048631" cy="507896"/>
              </a:xfrm>
              <a:prstGeom prst="rect">
                <a:avLst/>
              </a:prstGeom>
              <a:blipFill>
                <a:blip r:embed="rId4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Brace 44">
            <a:extLst>
              <a:ext uri="{FF2B5EF4-FFF2-40B4-BE49-F238E27FC236}">
                <a16:creationId xmlns:a16="http://schemas.microsoft.com/office/drawing/2014/main" id="{BB9327F6-2C99-4FDC-878F-F2FA94412B47}"/>
              </a:ext>
            </a:extLst>
          </p:cNvPr>
          <p:cNvSpPr/>
          <p:nvPr/>
        </p:nvSpPr>
        <p:spPr>
          <a:xfrm>
            <a:off x="6730110" y="3082539"/>
            <a:ext cx="381000" cy="138831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A3A3CE-43D8-4615-BD92-F64AB8398872}"/>
                  </a:ext>
                </a:extLst>
              </p:cNvPr>
              <p:cNvSpPr txBox="1"/>
              <p:nvPr/>
            </p:nvSpPr>
            <p:spPr>
              <a:xfrm>
                <a:off x="7588122" y="3082539"/>
                <a:ext cx="1662870" cy="3088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endParaRPr lang="el-GR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l-GR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</a:t>
                </a:r>
                <a:r>
                  <a:rPr lang="el-GR" b="0" dirty="0">
                    <a:ea typeface="Cambria Math" panose="02040503050406030204" pitchFamily="18" charset="0"/>
                  </a:rPr>
                  <a:t>=</a:t>
                </a:r>
                <a:r>
                  <a:rPr lang="el-GR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endParaRPr lang="el-GR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l-GR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</a:t>
                </a:r>
                <a:r>
                  <a:rPr lang="el-GR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sSup>
                          <m:sSupPr>
                            <m:ctrl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b="0" dirty="0">
                  <a:ea typeface="Cambria Math" panose="02040503050406030204" pitchFamily="18" charset="0"/>
                </a:endParaRPr>
              </a:p>
              <a:p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l-G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A3A3CE-43D8-4615-BD92-F64AB8398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22" y="3082539"/>
                <a:ext cx="1662870" cy="3088474"/>
              </a:xfrm>
              <a:prstGeom prst="rect">
                <a:avLst/>
              </a:prstGeom>
              <a:blipFill>
                <a:blip r:embed="rId5"/>
                <a:stretch>
                  <a:fillRect l="-32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892AF5-1172-45D8-A331-F2DB6E5E07F4}"/>
                  </a:ext>
                </a:extLst>
              </p:cNvPr>
              <p:cNvSpPr txBox="1"/>
              <p:nvPr/>
            </p:nvSpPr>
            <p:spPr>
              <a:xfrm>
                <a:off x="9470676" y="4854518"/>
                <a:ext cx="1950095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Ά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𝝆𝜶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𝝈𝝎𝝈𝝉𝜼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𝜶𝝅𝜶𝝂𝝉𝜼𝝈𝜼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l-GR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b="1" dirty="0">
                  <a:ea typeface="Cambria Math" panose="02040503050406030204" pitchFamily="18" charset="0"/>
                </a:endParaRPr>
              </a:p>
              <a:p>
                <a:endParaRPr lang="el-GR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892AF5-1172-45D8-A331-F2DB6E5E0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676" y="4854518"/>
                <a:ext cx="1950095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299D777C-6A1C-4051-BE30-849B226AEF44}"/>
              </a:ext>
            </a:extLst>
          </p:cNvPr>
          <p:cNvSpPr/>
          <p:nvPr/>
        </p:nvSpPr>
        <p:spPr>
          <a:xfrm>
            <a:off x="636510" y="2245216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9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6930D-D579-49B7-A881-D8FFEFAB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50701" cy="4048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90CEC-AEBE-4BA8-B530-5FDFE47A35F9}"/>
                  </a:ext>
                </a:extLst>
              </p:cNvPr>
              <p:cNvSpPr txBox="1"/>
              <p:nvPr/>
            </p:nvSpPr>
            <p:spPr>
              <a:xfrm>
                <a:off x="-125397" y="4251186"/>
                <a:ext cx="49149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D90CEC-AEBE-4BA8-B530-5FDFE47A3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397" y="4251186"/>
                <a:ext cx="491490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B2BA48-2BF5-46E3-A7CA-14D1C2A574DF}"/>
                  </a:ext>
                </a:extLst>
              </p:cNvPr>
              <p:cNvSpPr txBox="1"/>
              <p:nvPr/>
            </p:nvSpPr>
            <p:spPr>
              <a:xfrm>
                <a:off x="8428666" y="804298"/>
                <a:ext cx="1702291" cy="701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CB2BA48-2BF5-46E3-A7CA-14D1C2A5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66" y="804298"/>
                <a:ext cx="1702291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CB5FFE-816D-4DBB-9928-F682A6D30AC9}"/>
                  </a:ext>
                </a:extLst>
              </p:cNvPr>
              <p:cNvSpPr txBox="1"/>
              <p:nvPr/>
            </p:nvSpPr>
            <p:spPr>
              <a:xfrm>
                <a:off x="8464176" y="1716925"/>
                <a:ext cx="1666781" cy="71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CB5FFE-816D-4DBB-9928-F682A6D3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176" y="1716925"/>
                <a:ext cx="1666781" cy="710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0B55C1-E414-42B3-BEDC-1E7C9B82E728}"/>
                  </a:ext>
                </a:extLst>
              </p:cNvPr>
              <p:cNvSpPr txBox="1"/>
              <p:nvPr/>
            </p:nvSpPr>
            <p:spPr>
              <a:xfrm>
                <a:off x="6743795" y="2716576"/>
                <a:ext cx="4253857" cy="1119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sub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0B55C1-E414-42B3-BEDC-1E7C9B82E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95" y="2716576"/>
                <a:ext cx="4253857" cy="111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F0E919-0F8B-4D77-B03A-22041FE4AA71}"/>
                  </a:ext>
                </a:extLst>
              </p:cNvPr>
              <p:cNvSpPr txBox="1"/>
              <p:nvPr/>
            </p:nvSpPr>
            <p:spPr>
              <a:xfrm>
                <a:off x="5303907" y="4073433"/>
                <a:ext cx="6165540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F0E919-0F8B-4D77-B03A-22041FE4A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07" y="4073433"/>
                <a:ext cx="6165540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1A11B-AEA3-4EE2-A8B5-9E1FE8E33C3D}"/>
                  </a:ext>
                </a:extLst>
              </p:cNvPr>
              <p:cNvSpPr txBox="1"/>
              <p:nvPr/>
            </p:nvSpPr>
            <p:spPr>
              <a:xfrm>
                <a:off x="7234118" y="4879600"/>
                <a:ext cx="3052380" cy="518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E1A11B-AEA3-4EE2-A8B5-9E1FE8E33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18" y="4879600"/>
                <a:ext cx="3052380" cy="518347"/>
              </a:xfrm>
              <a:prstGeom prst="rect">
                <a:avLst/>
              </a:prstGeom>
              <a:blipFill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FEAE98-C319-40A8-9183-978C03B5F5FC}"/>
                  </a:ext>
                </a:extLst>
              </p:cNvPr>
              <p:cNvSpPr txBox="1"/>
              <p:nvPr/>
            </p:nvSpPr>
            <p:spPr>
              <a:xfrm>
                <a:off x="5549448" y="5695059"/>
                <a:ext cx="6165540" cy="612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Ά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𝝆𝜶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𝝈𝝎𝝈𝝉𝜼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𝜶𝝅𝜶𝝂𝝉𝜼𝝈𝜼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𝜼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b="1" dirty="0"/>
                        <m:t>=</m:t>
                      </m:r>
                      <m:r>
                        <m:rPr>
                          <m:nor/>
                        </m:rPr>
                        <a:rPr lang="en-US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FEAE98-C319-40A8-9183-978C03B5F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48" y="5695059"/>
                <a:ext cx="6165540" cy="612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D085CF3-3430-4456-A17D-3B2742EF598C}"/>
              </a:ext>
            </a:extLst>
          </p:cNvPr>
          <p:cNvSpPr/>
          <p:nvPr/>
        </p:nvSpPr>
        <p:spPr>
          <a:xfrm>
            <a:off x="4871159" y="3497950"/>
            <a:ext cx="292964" cy="36338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2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7" grpId="0"/>
      <p:bldP spid="13" grpId="0"/>
      <p:bldP spid="14" grpId="0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471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19</cp:revision>
  <dcterms:created xsi:type="dcterms:W3CDTF">2020-11-21T20:20:43Z</dcterms:created>
  <dcterms:modified xsi:type="dcterms:W3CDTF">2020-12-15T07:23:03Z</dcterms:modified>
</cp:coreProperties>
</file>