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67"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248754-503E-49B3-9C31-3E37C96A353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4AD2D1E8-71E6-4A4D-AB92-C5C99B099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61AD31E-9C95-4D0D-B1BA-340C44B902C2}"/>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5" name="Θέση υποσέλιδου 4">
            <a:extLst>
              <a:ext uri="{FF2B5EF4-FFF2-40B4-BE49-F238E27FC236}">
                <a16:creationId xmlns:a16="http://schemas.microsoft.com/office/drawing/2014/main" id="{523A63BF-976D-49BB-8030-AF0B1455319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292F265-3B53-4E8E-9301-9748F358395A}"/>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51813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077ADA-D2B8-400E-818A-0A85452EE32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C35FDBC-6EA1-4FEB-B6E8-7E87A180EE03}"/>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BFF1B29D-0D46-407C-818A-5435E475E93B}"/>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5" name="Θέση υποσέλιδου 4">
            <a:extLst>
              <a:ext uri="{FF2B5EF4-FFF2-40B4-BE49-F238E27FC236}">
                <a16:creationId xmlns:a16="http://schemas.microsoft.com/office/drawing/2014/main" id="{C48C30FD-7C7F-49DE-A8F1-F6DC61C4055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3588A84-589B-4BCB-9606-CC094C15A938}"/>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64212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5EE4921-4345-4C11-B9B2-CC2B009020B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1FC5B82-F197-4ED7-8B97-F275CB9DE9B2}"/>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9A8E428D-0F93-4839-A2CD-9E0B10A3A5A6}"/>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5" name="Θέση υποσέλιδου 4">
            <a:extLst>
              <a:ext uri="{FF2B5EF4-FFF2-40B4-BE49-F238E27FC236}">
                <a16:creationId xmlns:a16="http://schemas.microsoft.com/office/drawing/2014/main" id="{A143F742-8ED0-4ECD-A25B-BAE470AF503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3A41368-376B-42B9-B11F-DF515183C3F5}"/>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332401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672631-C54F-440B-B463-BD606790D3F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64711C4-5748-4DDC-9DC2-9E2BC9C4872A}"/>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AA54A6E8-7216-464C-AF7C-907EC6FF920E}"/>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5" name="Θέση υποσέλιδου 4">
            <a:extLst>
              <a:ext uri="{FF2B5EF4-FFF2-40B4-BE49-F238E27FC236}">
                <a16:creationId xmlns:a16="http://schemas.microsoft.com/office/drawing/2014/main" id="{02636193-0187-4169-B8A7-10F63F6F293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B057CE8-8708-4BFD-843C-2DB63CA2959A}"/>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280618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F46CE1-2354-42BE-8CCB-D750FAD65FA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3569DC6-0E73-4CF4-8659-E6B876BCAD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D7FD210F-A496-48C2-8EC9-1DB450A39F6E}"/>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5" name="Θέση υποσέλιδου 4">
            <a:extLst>
              <a:ext uri="{FF2B5EF4-FFF2-40B4-BE49-F238E27FC236}">
                <a16:creationId xmlns:a16="http://schemas.microsoft.com/office/drawing/2014/main" id="{5DCF699D-29E3-4BED-BB33-803F8E62849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FF6E59F-342A-4A03-A903-FD6E1D7D3950}"/>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2751865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A8EAEB-387D-44A8-BA55-61C6396BDFD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1C78E75-4BFB-4EF5-9F46-E89461EE5A54}"/>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25B0AF53-034D-4CFE-900E-9031915824C8}"/>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4B5A2CFE-0233-4F31-A833-7EFBCEE27B03}"/>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6" name="Θέση υποσέλιδου 5">
            <a:extLst>
              <a:ext uri="{FF2B5EF4-FFF2-40B4-BE49-F238E27FC236}">
                <a16:creationId xmlns:a16="http://schemas.microsoft.com/office/drawing/2014/main" id="{6D832921-25C4-4F35-9D89-0A774D0553D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BE3CBD5-A161-4EE1-A558-F7081DB03CDC}"/>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82349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6EFBF4-D6FD-4D61-8D64-1386AB11F74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E424FBD-9FD5-4E33-8C73-A283126C11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2809C7D-2579-448A-A211-F17E5D23D728}"/>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D28DA5B3-3FE1-4557-9911-900223F6D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E046EB1A-4EC6-4094-891D-345ADEF6FDE5}"/>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3FBFCEE3-EAFD-4188-B1D5-9DFF7A826E54}"/>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8" name="Θέση υποσέλιδου 7">
            <a:extLst>
              <a:ext uri="{FF2B5EF4-FFF2-40B4-BE49-F238E27FC236}">
                <a16:creationId xmlns:a16="http://schemas.microsoft.com/office/drawing/2014/main" id="{007A9F5B-D73D-4E81-B873-6A4DD291BDE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9E082BD-45EC-484C-8858-99DE61FFECFB}"/>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190247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F66AE9-04A5-4039-8278-B0781657B1A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531C9B5-9B0A-43CE-91AA-B62B7BE070E0}"/>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4" name="Θέση υποσέλιδου 3">
            <a:extLst>
              <a:ext uri="{FF2B5EF4-FFF2-40B4-BE49-F238E27FC236}">
                <a16:creationId xmlns:a16="http://schemas.microsoft.com/office/drawing/2014/main" id="{7609BE52-5EF9-4AA9-8FD8-CA23D03DB2B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45C003F-0119-4B61-9AC3-188387018D50}"/>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132765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5D482C9-62DE-4D03-AB61-0D1D958A1822}"/>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3" name="Θέση υποσέλιδου 2">
            <a:extLst>
              <a:ext uri="{FF2B5EF4-FFF2-40B4-BE49-F238E27FC236}">
                <a16:creationId xmlns:a16="http://schemas.microsoft.com/office/drawing/2014/main" id="{E92DEF4E-B6F8-4D23-AEE2-C4073897E8D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5A72BE8-DB6C-4356-8273-16EE0137802F}"/>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359413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F58E78-842A-4C61-94FB-9BEE36BDCE7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F1E51AC-6653-4807-AC92-567BDB477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1D5ED39F-8FB6-4350-88BA-630864B64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09BF5F86-FAF7-4FB0-B6CA-70D475B3F61E}"/>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6" name="Θέση υποσέλιδου 5">
            <a:extLst>
              <a:ext uri="{FF2B5EF4-FFF2-40B4-BE49-F238E27FC236}">
                <a16:creationId xmlns:a16="http://schemas.microsoft.com/office/drawing/2014/main" id="{25E709D4-03BE-4E03-82D9-D260FE4F2FC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A88136C-7A0F-40E7-B346-B935948B787E}"/>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110733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719CD9-C10E-4904-8FBA-46BDCD6C068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F169A0C-131F-4095-B60E-721118B2A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BADDE4A8-0968-4CC2-A522-A443208955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2385E19F-1023-4EA4-9327-3F6D522B2669}"/>
              </a:ext>
            </a:extLst>
          </p:cNvPr>
          <p:cNvSpPr>
            <a:spLocks noGrp="1"/>
          </p:cNvSpPr>
          <p:nvPr>
            <p:ph type="dt" sz="half" idx="10"/>
          </p:nvPr>
        </p:nvSpPr>
        <p:spPr/>
        <p:txBody>
          <a:bodyPr/>
          <a:lstStyle/>
          <a:p>
            <a:fld id="{11EF3933-2A53-48EE-A435-6E76E7135A4F}" type="datetimeFigureOut">
              <a:rPr lang="el-GR" smtClean="0"/>
              <a:t>3/12/2017</a:t>
            </a:fld>
            <a:endParaRPr lang="el-GR"/>
          </a:p>
        </p:txBody>
      </p:sp>
      <p:sp>
        <p:nvSpPr>
          <p:cNvPr id="6" name="Θέση υποσέλιδου 5">
            <a:extLst>
              <a:ext uri="{FF2B5EF4-FFF2-40B4-BE49-F238E27FC236}">
                <a16:creationId xmlns:a16="http://schemas.microsoft.com/office/drawing/2014/main" id="{1FEEE25C-169A-4CB8-93A4-7E0729E6851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B7A7BA4-EDB3-4790-931E-2102578C3C1C}"/>
              </a:ext>
            </a:extLst>
          </p:cNvPr>
          <p:cNvSpPr>
            <a:spLocks noGrp="1"/>
          </p:cNvSpPr>
          <p:nvPr>
            <p:ph type="sldNum" sz="quarter" idx="12"/>
          </p:nvPr>
        </p:nvSpPr>
        <p:spPr/>
        <p:txBody>
          <a:bodyPr/>
          <a:lstStyle/>
          <a:p>
            <a:fld id="{7C60D9BC-E571-483C-97ED-891F955E3A70}" type="slidenum">
              <a:rPr lang="el-GR" smtClean="0"/>
              <a:t>‹#›</a:t>
            </a:fld>
            <a:endParaRPr lang="el-GR"/>
          </a:p>
        </p:txBody>
      </p:sp>
    </p:spTree>
    <p:extLst>
      <p:ext uri="{BB962C8B-B14F-4D97-AF65-F5344CB8AC3E}">
        <p14:creationId xmlns:p14="http://schemas.microsoft.com/office/powerpoint/2010/main" val="303164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15E4B80-38DA-490A-8497-DDCAE4604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352BFC2-848D-4F50-8867-73603EE29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C5C855EC-2CB9-4793-9986-D7A5E3F4F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F3933-2A53-48EE-A435-6E76E7135A4F}" type="datetimeFigureOut">
              <a:rPr lang="el-GR" smtClean="0"/>
              <a:t>3/12/2017</a:t>
            </a:fld>
            <a:endParaRPr lang="el-GR"/>
          </a:p>
        </p:txBody>
      </p:sp>
      <p:sp>
        <p:nvSpPr>
          <p:cNvPr id="5" name="Θέση υποσέλιδου 4">
            <a:extLst>
              <a:ext uri="{FF2B5EF4-FFF2-40B4-BE49-F238E27FC236}">
                <a16:creationId xmlns:a16="http://schemas.microsoft.com/office/drawing/2014/main" id="{09E5A98E-313D-40C6-B4D3-921E2DB2B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197ADC4-B0C8-4701-9D1F-50198463F8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0D9BC-E571-483C-97ED-891F955E3A70}" type="slidenum">
              <a:rPr lang="el-GR" smtClean="0"/>
              <a:t>‹#›</a:t>
            </a:fld>
            <a:endParaRPr lang="el-GR"/>
          </a:p>
        </p:txBody>
      </p:sp>
    </p:spTree>
    <p:extLst>
      <p:ext uri="{BB962C8B-B14F-4D97-AF65-F5344CB8AC3E}">
        <p14:creationId xmlns:p14="http://schemas.microsoft.com/office/powerpoint/2010/main" val="1199399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wmf"/><Relationship Id="rId5" Type="http://schemas.openxmlformats.org/officeDocument/2006/relationships/oleObject" Target="../embeddings/oleObject9.bin"/><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6.png"/><Relationship Id="rId5" Type="http://schemas.openxmlformats.org/officeDocument/2006/relationships/oleObject" Target="../embeddings/oleObject15.bin"/><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0.png"/><Relationship Id="rId5" Type="http://schemas.openxmlformats.org/officeDocument/2006/relationships/oleObject" Target="../embeddings/oleObject19.bin"/><Relationship Id="rId4" Type="http://schemas.openxmlformats.org/officeDocument/2006/relationships/image" Target="../media/image19.png"/><Relationship Id="rId9"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4.png"/><Relationship Id="rId5" Type="http://schemas.openxmlformats.org/officeDocument/2006/relationships/oleObject" Target="../embeddings/oleObject22.bin"/><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oleObject" Target="../embeddings/oleObject5.bin"/><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xofyllo 4">
            <a:extLst>
              <a:ext uri="{FF2B5EF4-FFF2-40B4-BE49-F238E27FC236}">
                <a16:creationId xmlns:a16="http://schemas.microsoft.com/office/drawing/2014/main" id="{F8D6C7B9-2227-498D-BE0B-A09342A14D8C}"/>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6232526"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WordArt 3">
            <a:extLst>
              <a:ext uri="{FF2B5EF4-FFF2-40B4-BE49-F238E27FC236}">
                <a16:creationId xmlns:a16="http://schemas.microsoft.com/office/drawing/2014/main" id="{4828C2EB-0961-433D-BA56-2818BD4B133F}"/>
              </a:ext>
            </a:extLst>
          </p:cNvPr>
          <p:cNvSpPr>
            <a:spLocks noChangeArrowheads="1" noChangeShapeType="1" noTextEdit="1"/>
          </p:cNvSpPr>
          <p:nvPr/>
        </p:nvSpPr>
        <p:spPr bwMode="auto">
          <a:xfrm>
            <a:off x="1992313" y="476250"/>
            <a:ext cx="823912" cy="1092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3600" kern="10">
                <a:solidFill>
                  <a:srgbClr val="0000FF"/>
                </a:solidFill>
                <a:latin typeface="Arial Black" panose="020B0A04020102020204" pitchFamily="34" charset="0"/>
              </a:rPr>
              <a:t>4</a:t>
            </a:r>
          </a:p>
        </p:txBody>
      </p:sp>
      <p:sp>
        <p:nvSpPr>
          <p:cNvPr id="130052" name="Text Box 4">
            <a:extLst>
              <a:ext uri="{FF2B5EF4-FFF2-40B4-BE49-F238E27FC236}">
                <a16:creationId xmlns:a16="http://schemas.microsoft.com/office/drawing/2014/main" id="{304DCB62-775B-4EBA-9E54-DA01286AD389}"/>
              </a:ext>
            </a:extLst>
          </p:cNvPr>
          <p:cNvSpPr txBox="1">
            <a:spLocks noChangeArrowheads="1"/>
          </p:cNvSpPr>
          <p:nvPr/>
        </p:nvSpPr>
        <p:spPr bwMode="auto">
          <a:xfrm>
            <a:off x="1847850" y="1773238"/>
            <a:ext cx="4319588" cy="6477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3200" b="1">
                <a:solidFill>
                  <a:srgbClr val="0000FF"/>
                </a:solidFill>
                <a:latin typeface="Times New Roman" panose="02020603050405020304" pitchFamily="18" charset="0"/>
              </a:rPr>
              <a:t>   ΣΤΟΙΧΕΙΟΜΕΤΡΙΑ</a:t>
            </a:r>
            <a:r>
              <a:rPr lang="el-GR" altLang="el-GR" sz="2600" b="1">
                <a:solidFill>
                  <a:srgbClr val="0000FF"/>
                </a:solidFill>
                <a:latin typeface="Times New Roman" panose="02020603050405020304" pitchFamily="18" charset="0"/>
              </a:rPr>
              <a:t> </a:t>
            </a:r>
            <a:endParaRPr lang="en-US" altLang="el-GR" sz="1600"/>
          </a:p>
        </p:txBody>
      </p:sp>
    </p:spTree>
    <p:extLst>
      <p:ext uri="{BB962C8B-B14F-4D97-AF65-F5344CB8AC3E}">
        <p14:creationId xmlns:p14="http://schemas.microsoft.com/office/powerpoint/2010/main" val="1369981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a:extLst>
              <a:ext uri="{FF2B5EF4-FFF2-40B4-BE49-F238E27FC236}">
                <a16:creationId xmlns:a16="http://schemas.microsoft.com/office/drawing/2014/main" id="{000F46F5-D19A-4900-A87D-7B23185CF7A9}"/>
              </a:ext>
            </a:extLst>
          </p:cNvPr>
          <p:cNvGraphicFramePr>
            <a:graphicFrameLocks noChangeAspect="1"/>
          </p:cNvGraphicFramePr>
          <p:nvPr/>
        </p:nvGraphicFramePr>
        <p:xfrm>
          <a:off x="8393114" y="260351"/>
          <a:ext cx="2054225" cy="2663825"/>
        </p:xfrm>
        <a:graphic>
          <a:graphicData uri="http://schemas.openxmlformats.org/presentationml/2006/ole">
            <mc:AlternateContent xmlns:mc="http://schemas.openxmlformats.org/markup-compatibility/2006">
              <mc:Choice xmlns:v="urn:schemas-microsoft-com:vml" Requires="v">
                <p:oleObj spid="_x0000_s4098" r:id="rId3" imgW="2390476" imgH="3095238" progId="MSPhotoEd.3">
                  <p:embed/>
                </p:oleObj>
              </mc:Choice>
              <mc:Fallback>
                <p:oleObj r:id="rId3" imgW="2390476" imgH="3095238" progId="MSPhotoEd.3">
                  <p:embed/>
                  <p:pic>
                    <p:nvPicPr>
                      <p:cNvPr id="48130" name="Object 2">
                        <a:extLst>
                          <a:ext uri="{FF2B5EF4-FFF2-40B4-BE49-F238E27FC236}">
                            <a16:creationId xmlns:a16="http://schemas.microsoft.com/office/drawing/2014/main" id="{000F46F5-D19A-4900-A87D-7B23185CF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114" y="260351"/>
                        <a:ext cx="2054225" cy="266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1" name="Rectangle 3">
            <a:extLst>
              <a:ext uri="{FF2B5EF4-FFF2-40B4-BE49-F238E27FC236}">
                <a16:creationId xmlns:a16="http://schemas.microsoft.com/office/drawing/2014/main" id="{4F2C3938-AD57-4299-9662-A71B5C8A0731}"/>
              </a:ext>
            </a:extLst>
          </p:cNvPr>
          <p:cNvSpPr>
            <a:spLocks noChangeArrowheads="1"/>
          </p:cNvSpPr>
          <p:nvPr/>
        </p:nvSpPr>
        <p:spPr bwMode="auto">
          <a:xfrm>
            <a:off x="2063751" y="331144"/>
            <a:ext cx="4349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Γραμμομοριακός όγκος (</a:t>
            </a:r>
            <a:r>
              <a:rPr lang="en-US" altLang="el-GR" sz="2400" b="1" i="1">
                <a:solidFill>
                  <a:srgbClr val="0033CC"/>
                </a:solidFill>
                <a:cs typeface="Times New Roman" panose="02020603050405020304" pitchFamily="18" charset="0"/>
              </a:rPr>
              <a:t>V</a:t>
            </a:r>
            <a:r>
              <a:rPr lang="en-US" altLang="el-GR" sz="2400" b="1" baseline="-30000">
                <a:solidFill>
                  <a:srgbClr val="0033CC"/>
                </a:solidFill>
                <a:cs typeface="Times New Roman" panose="02020603050405020304" pitchFamily="18" charset="0"/>
              </a:rPr>
              <a:t>m</a:t>
            </a:r>
            <a:r>
              <a:rPr lang="en-GB" altLang="el-GR" sz="2400" b="1">
                <a:solidFill>
                  <a:srgbClr val="0033CC"/>
                </a:solidFill>
                <a:cs typeface="Times New Roman" panose="02020603050405020304" pitchFamily="18" charset="0"/>
              </a:rPr>
              <a:t>)</a:t>
            </a:r>
            <a:r>
              <a:rPr lang="en-US" altLang="el-GR" sz="1600" b="1"/>
              <a:t> </a:t>
            </a:r>
          </a:p>
        </p:txBody>
      </p:sp>
      <p:sp>
        <p:nvSpPr>
          <p:cNvPr id="126980" name="Rectangle 4">
            <a:extLst>
              <a:ext uri="{FF2B5EF4-FFF2-40B4-BE49-F238E27FC236}">
                <a16:creationId xmlns:a16="http://schemas.microsoft.com/office/drawing/2014/main" id="{4483AED7-B49F-4CDD-8040-A40BF05BB0A3}"/>
              </a:ext>
            </a:extLst>
          </p:cNvPr>
          <p:cNvSpPr>
            <a:spLocks noChangeArrowheads="1"/>
          </p:cNvSpPr>
          <p:nvPr/>
        </p:nvSpPr>
        <p:spPr bwMode="auto">
          <a:xfrm>
            <a:off x="1919288" y="981076"/>
            <a:ext cx="6121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l-GR" b="1">
                <a:cs typeface="Times New Roman" panose="02020603050405020304" pitchFamily="18" charset="0"/>
              </a:rPr>
              <a:t>O</a:t>
            </a:r>
            <a:r>
              <a:rPr lang="en-GB" altLang="el-GR" b="1">
                <a:cs typeface="Times New Roman" panose="02020603050405020304" pitchFamily="18" charset="0"/>
              </a:rPr>
              <a:t> Ιταλός φυσικός </a:t>
            </a:r>
            <a:r>
              <a:rPr lang="en-US" altLang="el-GR" b="1">
                <a:cs typeface="Times New Roman" panose="02020603050405020304" pitchFamily="18" charset="0"/>
              </a:rPr>
              <a:t>Avogadro</a:t>
            </a:r>
            <a:r>
              <a:rPr lang="en-GB" altLang="el-GR" b="1">
                <a:cs typeface="Times New Roman" panose="02020603050405020304" pitchFamily="18" charset="0"/>
              </a:rPr>
              <a:t> διατύπωσε το 1811 την ομώνυμη υπόθεση (ή αρχή ή νόμο) στην προσπάθειά του να ερμηνεύσει το νόμο </a:t>
            </a:r>
            <a:r>
              <a:rPr lang="en-US" altLang="el-GR" b="1">
                <a:cs typeface="Times New Roman" panose="02020603050405020304" pitchFamily="18" charset="0"/>
              </a:rPr>
              <a:t>Gay</a:t>
            </a:r>
            <a:r>
              <a:rPr lang="en-GB" altLang="el-GR" b="1">
                <a:cs typeface="Times New Roman" panose="02020603050405020304" pitchFamily="18" charset="0"/>
              </a:rPr>
              <a:t>-</a:t>
            </a:r>
            <a:r>
              <a:rPr lang="en-US" altLang="el-GR" b="1">
                <a:cs typeface="Times New Roman" panose="02020603050405020304" pitchFamily="18" charset="0"/>
              </a:rPr>
              <a:t>Lussac</a:t>
            </a:r>
            <a:r>
              <a:rPr lang="en-GB" altLang="el-GR" b="1">
                <a:cs typeface="Times New Roman" panose="02020603050405020304" pitchFamily="18" charset="0"/>
              </a:rPr>
              <a:t>, ο οποίος αναφέρεται στην αναλογία όγκων που έχουν τα αέρια, όταν ενώνονται. Σύμφωνα με την υπόθεση αυτή:</a:t>
            </a:r>
            <a:r>
              <a:rPr lang="en-US" altLang="el-GR" b="1"/>
              <a:t> </a:t>
            </a:r>
          </a:p>
        </p:txBody>
      </p:sp>
      <p:sp>
        <p:nvSpPr>
          <p:cNvPr id="126981" name="Rectangle 5">
            <a:extLst>
              <a:ext uri="{FF2B5EF4-FFF2-40B4-BE49-F238E27FC236}">
                <a16:creationId xmlns:a16="http://schemas.microsoft.com/office/drawing/2014/main" id="{8172C2BD-F22E-4180-9F22-1A26252FA210}"/>
              </a:ext>
            </a:extLst>
          </p:cNvPr>
          <p:cNvSpPr>
            <a:spLocks noChangeArrowheads="1"/>
          </p:cNvSpPr>
          <p:nvPr/>
        </p:nvSpPr>
        <p:spPr bwMode="auto">
          <a:xfrm>
            <a:off x="1919288" y="3213101"/>
            <a:ext cx="7993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i="1">
                <a:cs typeface="Times New Roman" panose="02020603050405020304" pitchFamily="18" charset="0"/>
              </a:rPr>
              <a:t>Ίσοι όγκοι αερίων ή ατμών στις ίδιες συνθήκες θερμοκρασίας και πίεσης περιέχουν τον ίδιο αριθμό μορίων. Ισχύει και το αντίστροφο, δηλαδή ίσοι αριθμοί μορίων ή ατμών που βρίσκονται στις ίδιες συνθήκες θερμοκρασίας και πίεσης καταλαμβάνουν τον ίδιο όγκο.</a:t>
            </a:r>
            <a:r>
              <a:rPr lang="en-US" altLang="el-GR" b="1"/>
              <a:t> </a:t>
            </a:r>
          </a:p>
        </p:txBody>
      </p:sp>
      <p:sp>
        <p:nvSpPr>
          <p:cNvPr id="126982" name="Text Box 6">
            <a:extLst>
              <a:ext uri="{FF2B5EF4-FFF2-40B4-BE49-F238E27FC236}">
                <a16:creationId xmlns:a16="http://schemas.microsoft.com/office/drawing/2014/main" id="{2EADE44E-E6FD-422A-AC40-C87412ABFC1B}"/>
              </a:ext>
            </a:extLst>
          </p:cNvPr>
          <p:cNvSpPr txBox="1">
            <a:spLocks noChangeArrowheads="1"/>
          </p:cNvSpPr>
          <p:nvPr/>
        </p:nvSpPr>
        <p:spPr bwMode="auto">
          <a:xfrm>
            <a:off x="4872038" y="4868864"/>
            <a:ext cx="3384550" cy="5048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600"/>
              </a:spcBef>
            </a:pPr>
            <a:r>
              <a:rPr lang="en-US" altLang="el-GR" sz="2400" i="1"/>
              <a:t>N</a:t>
            </a:r>
            <a:r>
              <a:rPr lang="en-US" altLang="el-GR" sz="2400" baseline="-25000"/>
              <a:t>A</a:t>
            </a:r>
            <a:r>
              <a:rPr lang="en-US" altLang="el-GR" sz="2400"/>
              <a:t> = 6,02·10</a:t>
            </a:r>
            <a:r>
              <a:rPr lang="en-US" altLang="el-GR" sz="2400" baseline="30000"/>
              <a:t>23 </a:t>
            </a:r>
            <a:r>
              <a:rPr lang="en-US" altLang="el-GR" sz="2400"/>
              <a:t>mol</a:t>
            </a:r>
            <a:r>
              <a:rPr lang="en-US" altLang="el-GR" sz="2400" baseline="30000"/>
              <a:t>-1</a:t>
            </a:r>
            <a:endParaRPr lang="en-US" altLang="el-GR" sz="2400"/>
          </a:p>
        </p:txBody>
      </p:sp>
      <p:sp>
        <p:nvSpPr>
          <p:cNvPr id="126983" name="Rectangle 7">
            <a:extLst>
              <a:ext uri="{FF2B5EF4-FFF2-40B4-BE49-F238E27FC236}">
                <a16:creationId xmlns:a16="http://schemas.microsoft.com/office/drawing/2014/main" id="{108084A3-8813-47BC-84AA-F8B9B136239F}"/>
              </a:ext>
            </a:extLst>
          </p:cNvPr>
          <p:cNvSpPr>
            <a:spLocks noChangeArrowheads="1"/>
          </p:cNvSpPr>
          <p:nvPr/>
        </p:nvSpPr>
        <p:spPr bwMode="auto">
          <a:xfrm>
            <a:off x="2063751" y="5510204"/>
            <a:ext cx="79930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i="1">
                <a:cs typeface="Times New Roman" panose="02020603050405020304" pitchFamily="18" charset="0"/>
              </a:rPr>
              <a:t>Γραμμομοριακός όγκος (</a:t>
            </a:r>
            <a:r>
              <a:rPr lang="en-US" altLang="el-GR" b="1" i="1">
                <a:cs typeface="Times New Roman" panose="02020603050405020304" pitchFamily="18" charset="0"/>
              </a:rPr>
              <a:t>V</a:t>
            </a:r>
            <a:r>
              <a:rPr lang="en-US" altLang="el-GR" b="1" i="1" baseline="-30000">
                <a:cs typeface="Times New Roman" panose="02020603050405020304" pitchFamily="18" charset="0"/>
              </a:rPr>
              <a:t>m</a:t>
            </a:r>
            <a:r>
              <a:rPr lang="en-GB" altLang="el-GR" b="1" i="1">
                <a:cs typeface="Times New Roman" panose="02020603050405020304" pitchFamily="18" charset="0"/>
              </a:rPr>
              <a:t>) αερίου ονομάζεται ο όγκος που καταλαμβάνει το 1 mol αυτού, σε ορισμένες συνθήκες θερμοκρασίας και πίεσης.</a:t>
            </a:r>
            <a:r>
              <a:rPr lang="en-US" altLang="el-GR" sz="2000" b="1"/>
              <a:t> </a:t>
            </a:r>
          </a:p>
        </p:txBody>
      </p:sp>
    </p:spTree>
    <p:extLst>
      <p:ext uri="{BB962C8B-B14F-4D97-AF65-F5344CB8AC3E}">
        <p14:creationId xmlns:p14="http://schemas.microsoft.com/office/powerpoint/2010/main" val="3626917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checkerboard(across)">
                                      <p:cBhvr>
                                        <p:cTn id="7" dur="500"/>
                                        <p:tgtEl>
                                          <p:spTgt spid="126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6981"/>
                                        </p:tgtEl>
                                        <p:attrNameLst>
                                          <p:attrName>style.visibility</p:attrName>
                                        </p:attrNameLst>
                                      </p:cBhvr>
                                      <p:to>
                                        <p:strVal val="visible"/>
                                      </p:to>
                                    </p:set>
                                    <p:animEffect transition="in" filter="checkerboard(across)">
                                      <p:cBhvr>
                                        <p:cTn id="12" dur="500"/>
                                        <p:tgtEl>
                                          <p:spTgt spid="1269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698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26983"/>
                                        </p:tgtEl>
                                        <p:attrNameLst>
                                          <p:attrName>style.visibility</p:attrName>
                                        </p:attrNameLst>
                                      </p:cBhvr>
                                      <p:to>
                                        <p:strVal val="visible"/>
                                      </p:to>
                                    </p:set>
                                    <p:animEffect transition="in" filter="strips(downRight)">
                                      <p:cBhvr>
                                        <p:cTn id="21" dur="500"/>
                                        <p:tgtEl>
                                          <p:spTgt spid="126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1" grpId="0"/>
      <p:bldP spid="126982" grpId="0" animBg="1"/>
      <p:bldP spid="1269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E55E7B9-8072-4262-9650-DEAABF211362}"/>
              </a:ext>
            </a:extLst>
          </p:cNvPr>
          <p:cNvSpPr>
            <a:spLocks noChangeArrowheads="1"/>
          </p:cNvSpPr>
          <p:nvPr/>
        </p:nvSpPr>
        <p:spPr bwMode="auto">
          <a:xfrm>
            <a:off x="1774826" y="1157289"/>
            <a:ext cx="62658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a:cs typeface="Times New Roman" panose="02020603050405020304" pitchFamily="18" charset="0"/>
              </a:rPr>
              <a:t>Σε πρότυπες συνθήκες πίεσης και θερμοκρασίας, </a:t>
            </a:r>
            <a:r>
              <a:rPr lang="en-US" altLang="el-GR" b="1">
                <a:cs typeface="Times New Roman" panose="02020603050405020304" pitchFamily="18" charset="0"/>
              </a:rPr>
              <a:t>STP</a:t>
            </a:r>
            <a:r>
              <a:rPr lang="en-GB" altLang="el-GR" b="1">
                <a:cs typeface="Times New Roman" panose="02020603050405020304" pitchFamily="18" charset="0"/>
              </a:rPr>
              <a:t>, δηλαδή, σε θερμοκρασία 0 </a:t>
            </a:r>
            <a:r>
              <a:rPr lang="en-GB" altLang="el-GR" b="1">
                <a:latin typeface="Times New Roman" panose="02020603050405020304" pitchFamily="18" charset="0"/>
                <a:cs typeface="Times New Roman" panose="02020603050405020304" pitchFamily="18" charset="0"/>
                <a:sym typeface="Symbol" panose="05050102010706020507" pitchFamily="18" charset="2"/>
              </a:rPr>
              <a:t></a:t>
            </a:r>
            <a:r>
              <a:rPr lang="en-GB" altLang="el-GR" b="1">
                <a:cs typeface="Times New Roman" panose="02020603050405020304" pitchFamily="18" charset="0"/>
              </a:rPr>
              <a:t>C (ή 273 Κ) και πίεση 1 </a:t>
            </a:r>
            <a:r>
              <a:rPr lang="en-US" altLang="el-GR" b="1">
                <a:latin typeface="Times New Roman" panose="02020603050405020304" pitchFamily="18" charset="0"/>
                <a:cs typeface="Times New Roman" panose="02020603050405020304" pitchFamily="18" charset="0"/>
                <a:sym typeface="Symbol" panose="05050102010706020507" pitchFamily="18" charset="2"/>
              </a:rPr>
              <a:t>atm</a:t>
            </a:r>
            <a:r>
              <a:rPr lang="en-GB" altLang="el-GR" b="1">
                <a:latin typeface="Times New Roman" panose="02020603050405020304" pitchFamily="18" charset="0"/>
                <a:cs typeface="Times New Roman" panose="02020603050405020304" pitchFamily="18" charset="0"/>
                <a:sym typeface="Symbol" panose="05050102010706020507" pitchFamily="18" charset="2"/>
              </a:rPr>
              <a:t> (760</a:t>
            </a:r>
            <a:r>
              <a:rPr lang="en-US" altLang="el-GR" b="1">
                <a:latin typeface="Times New Roman" panose="02020603050405020304" pitchFamily="18" charset="0"/>
                <a:cs typeface="Times New Roman" panose="02020603050405020304" pitchFamily="18" charset="0"/>
                <a:sym typeface="Symbol" panose="05050102010706020507" pitchFamily="18" charset="2"/>
              </a:rPr>
              <a:t>mmHg</a:t>
            </a:r>
            <a:r>
              <a:rPr lang="en-GB" altLang="el-GR" b="1">
                <a:latin typeface="Times New Roman" panose="02020603050405020304" pitchFamily="18" charset="0"/>
                <a:cs typeface="Times New Roman" panose="02020603050405020304" pitchFamily="18" charset="0"/>
                <a:sym typeface="Symbol" panose="05050102010706020507" pitchFamily="18" charset="2"/>
              </a:rPr>
              <a:t>), ο γραμμομοριακός όγκος των αερίων βρέθηκε πειραματικά ίσος με 22,4 </a:t>
            </a:r>
            <a:r>
              <a:rPr lang="en-US" altLang="el-GR" b="1">
                <a:latin typeface="Times New Roman" panose="02020603050405020304" pitchFamily="18" charset="0"/>
                <a:cs typeface="Times New Roman" panose="02020603050405020304" pitchFamily="18" charset="0"/>
                <a:sym typeface="Symbol" panose="05050102010706020507" pitchFamily="18" charset="2"/>
              </a:rPr>
              <a:t>L</a:t>
            </a:r>
            <a:r>
              <a:rPr lang="en-GB" altLang="el-GR" b="1">
                <a:latin typeface="Times New Roman" panose="02020603050405020304" pitchFamily="18" charset="0"/>
                <a:cs typeface="Times New Roman" panose="02020603050405020304" pitchFamily="18" charset="0"/>
                <a:sym typeface="Symbol" panose="05050102010706020507" pitchFamily="18" charset="2"/>
              </a:rPr>
              <a:t>.</a:t>
            </a:r>
            <a:r>
              <a:rPr lang="en-GB" altLang="el-GR" b="1">
                <a:sym typeface="Symbol" panose="05050102010706020507" pitchFamily="18" charset="2"/>
              </a:rPr>
              <a:t> </a:t>
            </a:r>
          </a:p>
        </p:txBody>
      </p:sp>
      <p:graphicFrame>
        <p:nvGraphicFramePr>
          <p:cNvPr id="49154" name="Object 3">
            <a:extLst>
              <a:ext uri="{FF2B5EF4-FFF2-40B4-BE49-F238E27FC236}">
                <a16:creationId xmlns:a16="http://schemas.microsoft.com/office/drawing/2014/main" id="{64BF6F4A-BBA8-403B-A65B-3C43FC87016C}"/>
              </a:ext>
            </a:extLst>
          </p:cNvPr>
          <p:cNvGraphicFramePr>
            <a:graphicFrameLocks noChangeAspect="1"/>
          </p:cNvGraphicFramePr>
          <p:nvPr/>
        </p:nvGraphicFramePr>
        <p:xfrm>
          <a:off x="8393114" y="260351"/>
          <a:ext cx="2054225" cy="2663825"/>
        </p:xfrm>
        <a:graphic>
          <a:graphicData uri="http://schemas.openxmlformats.org/presentationml/2006/ole">
            <mc:AlternateContent xmlns:mc="http://schemas.openxmlformats.org/markup-compatibility/2006">
              <mc:Choice xmlns:v="urn:schemas-microsoft-com:vml" Requires="v">
                <p:oleObj spid="_x0000_s5122" r:id="rId3" imgW="2390476" imgH="3095238" progId="MSPhotoEd.3">
                  <p:embed/>
                </p:oleObj>
              </mc:Choice>
              <mc:Fallback>
                <p:oleObj r:id="rId3" imgW="2390476" imgH="3095238" progId="MSPhotoEd.3">
                  <p:embed/>
                  <p:pic>
                    <p:nvPicPr>
                      <p:cNvPr id="49154" name="Object 3">
                        <a:extLst>
                          <a:ext uri="{FF2B5EF4-FFF2-40B4-BE49-F238E27FC236}">
                            <a16:creationId xmlns:a16="http://schemas.microsoft.com/office/drawing/2014/main" id="{64BF6F4A-BBA8-403B-A65B-3C43FC870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114" y="260351"/>
                        <a:ext cx="2054225" cy="266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7" name="Rectangle 4">
            <a:extLst>
              <a:ext uri="{FF2B5EF4-FFF2-40B4-BE49-F238E27FC236}">
                <a16:creationId xmlns:a16="http://schemas.microsoft.com/office/drawing/2014/main" id="{C6A455C9-322D-47B5-B659-834A4CA8BA2E}"/>
              </a:ext>
            </a:extLst>
          </p:cNvPr>
          <p:cNvSpPr>
            <a:spLocks noChangeArrowheads="1"/>
          </p:cNvSpPr>
          <p:nvPr/>
        </p:nvSpPr>
        <p:spPr bwMode="auto">
          <a:xfrm>
            <a:off x="2063751" y="331144"/>
            <a:ext cx="4349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Γραμμομοριακός όγκος (</a:t>
            </a:r>
            <a:r>
              <a:rPr lang="en-US" altLang="el-GR" sz="2400" b="1" i="1">
                <a:solidFill>
                  <a:srgbClr val="0033CC"/>
                </a:solidFill>
                <a:cs typeface="Times New Roman" panose="02020603050405020304" pitchFamily="18" charset="0"/>
              </a:rPr>
              <a:t>V</a:t>
            </a:r>
            <a:r>
              <a:rPr lang="en-US" altLang="el-GR" sz="2400" b="1" baseline="-30000">
                <a:solidFill>
                  <a:srgbClr val="0033CC"/>
                </a:solidFill>
                <a:cs typeface="Times New Roman" panose="02020603050405020304" pitchFamily="18" charset="0"/>
              </a:rPr>
              <a:t>m</a:t>
            </a:r>
            <a:r>
              <a:rPr lang="en-GB" altLang="el-GR" sz="2400" b="1">
                <a:solidFill>
                  <a:srgbClr val="0033CC"/>
                </a:solidFill>
                <a:cs typeface="Times New Roman" panose="02020603050405020304" pitchFamily="18" charset="0"/>
              </a:rPr>
              <a:t>)</a:t>
            </a:r>
            <a:r>
              <a:rPr lang="en-US" altLang="el-GR" sz="1600" b="1"/>
              <a:t> </a:t>
            </a:r>
          </a:p>
        </p:txBody>
      </p:sp>
      <p:sp>
        <p:nvSpPr>
          <p:cNvPr id="128005" name="Text Box 5">
            <a:extLst>
              <a:ext uri="{FF2B5EF4-FFF2-40B4-BE49-F238E27FC236}">
                <a16:creationId xmlns:a16="http://schemas.microsoft.com/office/drawing/2014/main" id="{627DD899-8192-42D2-AFCF-6572A88615E2}"/>
              </a:ext>
            </a:extLst>
          </p:cNvPr>
          <p:cNvSpPr txBox="1">
            <a:spLocks noChangeArrowheads="1"/>
          </p:cNvSpPr>
          <p:nvPr/>
        </p:nvSpPr>
        <p:spPr bwMode="auto">
          <a:xfrm>
            <a:off x="2135188" y="2852739"/>
            <a:ext cx="5903912" cy="5048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300"/>
              </a:spcBef>
            </a:pPr>
            <a:r>
              <a:rPr lang="en-US" altLang="el-GR" sz="2400" b="1" i="1"/>
              <a:t>V</a:t>
            </a:r>
            <a:r>
              <a:rPr lang="en-US" altLang="el-GR" sz="2400" b="1" baseline="-25000"/>
              <a:t>m</a:t>
            </a:r>
            <a:r>
              <a:rPr lang="el-GR" altLang="el-GR" sz="2400" b="1"/>
              <a:t> = 22,4 </a:t>
            </a:r>
            <a:r>
              <a:rPr lang="en-US" altLang="el-GR" sz="2400" b="1"/>
              <a:t>L</a:t>
            </a:r>
            <a:r>
              <a:rPr lang="el-GR" altLang="el-GR" sz="2400" b="1"/>
              <a:t> </a:t>
            </a:r>
            <a:r>
              <a:rPr lang="en-US" altLang="el-GR" sz="2400" b="1"/>
              <a:t>mol</a:t>
            </a:r>
            <a:r>
              <a:rPr lang="el-GR" altLang="el-GR" sz="2400" b="1"/>
              <a:t> </a:t>
            </a:r>
            <a:r>
              <a:rPr lang="el-GR" altLang="el-GR" sz="2400" b="1" baseline="30000"/>
              <a:t>-1</a:t>
            </a:r>
            <a:r>
              <a:rPr lang="el-GR" altLang="el-GR" sz="2400" b="1"/>
              <a:t>  σε   </a:t>
            </a:r>
            <a:r>
              <a:rPr lang="en-US" altLang="el-GR" sz="2400" b="1"/>
              <a:t>STP</a:t>
            </a:r>
            <a:r>
              <a:rPr lang="el-GR" altLang="el-GR" sz="2400" b="1"/>
              <a:t> συνθήκες</a:t>
            </a:r>
            <a:endParaRPr lang="en-US" altLang="el-GR" sz="2400" b="1"/>
          </a:p>
        </p:txBody>
      </p:sp>
      <p:graphicFrame>
        <p:nvGraphicFramePr>
          <p:cNvPr id="128006" name="Object 6">
            <a:extLst>
              <a:ext uri="{FF2B5EF4-FFF2-40B4-BE49-F238E27FC236}">
                <a16:creationId xmlns:a16="http://schemas.microsoft.com/office/drawing/2014/main" id="{21A4326B-FA0E-4575-80C8-A542464B7432}"/>
              </a:ext>
            </a:extLst>
          </p:cNvPr>
          <p:cNvGraphicFramePr>
            <a:graphicFrameLocks noChangeAspect="1"/>
          </p:cNvGraphicFramePr>
          <p:nvPr/>
        </p:nvGraphicFramePr>
        <p:xfrm>
          <a:off x="4079876" y="3573464"/>
          <a:ext cx="4405313" cy="2852737"/>
        </p:xfrm>
        <a:graphic>
          <a:graphicData uri="http://schemas.openxmlformats.org/presentationml/2006/ole">
            <mc:AlternateContent xmlns:mc="http://schemas.openxmlformats.org/markup-compatibility/2006">
              <mc:Choice xmlns:v="urn:schemas-microsoft-com:vml" Requires="v">
                <p:oleObj spid="_x0000_s5123" name="Picture" r:id="rId5" imgW="4496400" imgH="2852280" progId="Word.Picture.8">
                  <p:embed/>
                </p:oleObj>
              </mc:Choice>
              <mc:Fallback>
                <p:oleObj name="Picture" r:id="rId5" imgW="4496400" imgH="2852280" progId="Word.Picture.8">
                  <p:embed/>
                  <p:pic>
                    <p:nvPicPr>
                      <p:cNvPr id="128006" name="Object 6">
                        <a:extLst>
                          <a:ext uri="{FF2B5EF4-FFF2-40B4-BE49-F238E27FC236}">
                            <a16:creationId xmlns:a16="http://schemas.microsoft.com/office/drawing/2014/main" id="{21A4326B-FA0E-4575-80C8-A542464B7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6" y="3573464"/>
                        <a:ext cx="4405313" cy="285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32893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checkerboard(across)">
                                      <p:cBhvr>
                                        <p:cTn id="7" dur="500"/>
                                        <p:tgtEl>
                                          <p:spTgt spid="128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128006"/>
                                        </p:tgtEl>
                                        <p:attrNameLst>
                                          <p:attrName>style.visibility</p:attrName>
                                        </p:attrNameLst>
                                      </p:cBhvr>
                                      <p:to>
                                        <p:strVal val="visible"/>
                                      </p:to>
                                    </p:set>
                                    <p:animEffect transition="in" filter="box(out)">
                                      <p:cBhvr>
                                        <p:cTn id="16"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P spid="1280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9A9C8EB-6F92-49E3-A5CC-AEF95B3AF2C8}"/>
              </a:ext>
            </a:extLst>
          </p:cNvPr>
          <p:cNvGrpSpPr>
            <a:grpSpLocks/>
          </p:cNvGrpSpPr>
          <p:nvPr/>
        </p:nvGrpSpPr>
        <p:grpSpPr bwMode="auto">
          <a:xfrm>
            <a:off x="1992313" y="1001713"/>
            <a:ext cx="7561262" cy="2308224"/>
            <a:chOff x="567" y="994"/>
            <a:chExt cx="4763" cy="1454"/>
          </a:xfrm>
        </p:grpSpPr>
        <p:grpSp>
          <p:nvGrpSpPr>
            <p:cNvPr id="50181" name="Group 3">
              <a:extLst>
                <a:ext uri="{FF2B5EF4-FFF2-40B4-BE49-F238E27FC236}">
                  <a16:creationId xmlns:a16="http://schemas.microsoft.com/office/drawing/2014/main" id="{60BC92F9-AAE7-41CC-9D69-BF363D31A9F0}"/>
                </a:ext>
              </a:extLst>
            </p:cNvPr>
            <p:cNvGrpSpPr>
              <a:grpSpLocks/>
            </p:cNvGrpSpPr>
            <p:nvPr/>
          </p:nvGrpSpPr>
          <p:grpSpPr bwMode="auto">
            <a:xfrm>
              <a:off x="612" y="1026"/>
              <a:ext cx="4718" cy="1361"/>
              <a:chOff x="1440" y="9216"/>
              <a:chExt cx="6336" cy="2448"/>
            </a:xfrm>
          </p:grpSpPr>
          <p:sp>
            <p:nvSpPr>
              <p:cNvPr id="50183" name="Text Box 4">
                <a:extLst>
                  <a:ext uri="{FF2B5EF4-FFF2-40B4-BE49-F238E27FC236}">
                    <a16:creationId xmlns:a16="http://schemas.microsoft.com/office/drawing/2014/main" id="{4141B393-45B8-484E-AB7C-CA44A163AACD}"/>
                  </a:ext>
                </a:extLst>
              </p:cNvPr>
              <p:cNvSpPr txBox="1">
                <a:spLocks noChangeArrowheads="1"/>
              </p:cNvSpPr>
              <p:nvPr/>
            </p:nvSpPr>
            <p:spPr bwMode="auto">
              <a:xfrm>
                <a:off x="1440" y="9216"/>
                <a:ext cx="6336" cy="2448"/>
              </a:xfrm>
              <a:prstGeom prst="rect">
                <a:avLst/>
              </a:prstGeom>
              <a:solidFill>
                <a:srgbClr val="FFD281"/>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ts val="600"/>
                  </a:spcBef>
                </a:pPr>
                <a:endParaRPr lang="el-GR" altLang="el-GR" sz="1600"/>
              </a:p>
            </p:txBody>
          </p:sp>
          <p:sp>
            <p:nvSpPr>
              <p:cNvPr id="50184" name="Line 5">
                <a:extLst>
                  <a:ext uri="{FF2B5EF4-FFF2-40B4-BE49-F238E27FC236}">
                    <a16:creationId xmlns:a16="http://schemas.microsoft.com/office/drawing/2014/main" id="{075EE6EE-A982-4D71-A018-F3A451ED9546}"/>
                  </a:ext>
                </a:extLst>
              </p:cNvPr>
              <p:cNvSpPr>
                <a:spLocks noChangeShapeType="1"/>
              </p:cNvSpPr>
              <p:nvPr/>
            </p:nvSpPr>
            <p:spPr bwMode="auto">
              <a:xfrm>
                <a:off x="4320" y="9792"/>
                <a:ext cx="0" cy="432"/>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endParaRPr lang="el-GR"/>
              </a:p>
            </p:txBody>
          </p:sp>
          <p:sp>
            <p:nvSpPr>
              <p:cNvPr id="50185" name="Line 6">
                <a:extLst>
                  <a:ext uri="{FF2B5EF4-FFF2-40B4-BE49-F238E27FC236}">
                    <a16:creationId xmlns:a16="http://schemas.microsoft.com/office/drawing/2014/main" id="{E79D736A-8680-4B79-93FC-D9F655DB3C37}"/>
                  </a:ext>
                </a:extLst>
              </p:cNvPr>
              <p:cNvSpPr>
                <a:spLocks noChangeShapeType="1"/>
              </p:cNvSpPr>
              <p:nvPr/>
            </p:nvSpPr>
            <p:spPr bwMode="auto">
              <a:xfrm>
                <a:off x="3027" y="9648"/>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endParaRPr lang="el-GR"/>
              </a:p>
            </p:txBody>
          </p:sp>
          <p:sp>
            <p:nvSpPr>
              <p:cNvPr id="50186" name="Line 7">
                <a:extLst>
                  <a:ext uri="{FF2B5EF4-FFF2-40B4-BE49-F238E27FC236}">
                    <a16:creationId xmlns:a16="http://schemas.microsoft.com/office/drawing/2014/main" id="{000D3CF2-D4ED-4B9A-A943-F0CB0EC2FAB6}"/>
                  </a:ext>
                </a:extLst>
              </p:cNvPr>
              <p:cNvSpPr>
                <a:spLocks noChangeShapeType="1"/>
              </p:cNvSpPr>
              <p:nvPr/>
            </p:nvSpPr>
            <p:spPr bwMode="auto">
              <a:xfrm>
                <a:off x="5472" y="9648"/>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endParaRPr lang="el-GR"/>
              </a:p>
            </p:txBody>
          </p:sp>
          <p:sp>
            <p:nvSpPr>
              <p:cNvPr id="50187" name="Line 8">
                <a:extLst>
                  <a:ext uri="{FF2B5EF4-FFF2-40B4-BE49-F238E27FC236}">
                    <a16:creationId xmlns:a16="http://schemas.microsoft.com/office/drawing/2014/main" id="{B4B6163E-4299-49C7-B881-42BFFD473857}"/>
                  </a:ext>
                </a:extLst>
              </p:cNvPr>
              <p:cNvSpPr>
                <a:spLocks noChangeShapeType="1"/>
              </p:cNvSpPr>
              <p:nvPr/>
            </p:nvSpPr>
            <p:spPr bwMode="auto">
              <a:xfrm>
                <a:off x="3024" y="10512"/>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endParaRPr lang="el-GR"/>
              </a:p>
            </p:txBody>
          </p:sp>
          <p:sp>
            <p:nvSpPr>
              <p:cNvPr id="50188" name="Line 9">
                <a:extLst>
                  <a:ext uri="{FF2B5EF4-FFF2-40B4-BE49-F238E27FC236}">
                    <a16:creationId xmlns:a16="http://schemas.microsoft.com/office/drawing/2014/main" id="{57CA2359-748D-4420-8FF1-26468DA04935}"/>
                  </a:ext>
                </a:extLst>
              </p:cNvPr>
              <p:cNvSpPr>
                <a:spLocks noChangeShapeType="1"/>
              </p:cNvSpPr>
              <p:nvPr/>
            </p:nvSpPr>
            <p:spPr bwMode="auto">
              <a:xfrm>
                <a:off x="5472" y="10512"/>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endParaRPr lang="el-GR"/>
              </a:p>
            </p:txBody>
          </p:sp>
          <p:sp>
            <p:nvSpPr>
              <p:cNvPr id="50189" name="Line 10">
                <a:extLst>
                  <a:ext uri="{FF2B5EF4-FFF2-40B4-BE49-F238E27FC236}">
                    <a16:creationId xmlns:a16="http://schemas.microsoft.com/office/drawing/2014/main" id="{856CDF57-28C9-42F2-B248-C45E7880C5FB}"/>
                  </a:ext>
                </a:extLst>
              </p:cNvPr>
              <p:cNvSpPr>
                <a:spLocks noChangeShapeType="1"/>
              </p:cNvSpPr>
              <p:nvPr/>
            </p:nvSpPr>
            <p:spPr bwMode="auto">
              <a:xfrm>
                <a:off x="4320" y="10656"/>
                <a:ext cx="0" cy="432"/>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endParaRPr lang="el-GR"/>
              </a:p>
            </p:txBody>
          </p:sp>
        </p:grpSp>
        <p:sp>
          <p:nvSpPr>
            <p:cNvPr id="50182" name="Rectangle 11">
              <a:extLst>
                <a:ext uri="{FF2B5EF4-FFF2-40B4-BE49-F238E27FC236}">
                  <a16:creationId xmlns:a16="http://schemas.microsoft.com/office/drawing/2014/main" id="{43E5DCD3-4493-48B8-A814-DE90A34367B0}"/>
                </a:ext>
              </a:extLst>
            </p:cNvPr>
            <p:cNvSpPr>
              <a:spLocks noChangeArrowheads="1"/>
            </p:cNvSpPr>
            <p:nvPr/>
          </p:nvSpPr>
          <p:spPr bwMode="auto">
            <a:xfrm>
              <a:off x="567" y="994"/>
              <a:ext cx="4717"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809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i="1">
                  <a:cs typeface="Times New Roman" panose="02020603050405020304" pitchFamily="18" charset="0"/>
                </a:rPr>
                <a:t>Ν</a:t>
              </a:r>
              <a:r>
                <a:rPr lang="el-GR" altLang="el-GR" sz="2400" baseline="-30000">
                  <a:cs typeface="Times New Roman" panose="02020603050405020304" pitchFamily="18" charset="0"/>
                </a:rPr>
                <a:t>Α</a:t>
              </a:r>
              <a:r>
                <a:rPr lang="el-GR" altLang="el-GR" sz="2400">
                  <a:cs typeface="Times New Roman" panose="02020603050405020304" pitchFamily="18" charset="0"/>
                </a:rPr>
                <a:t> άτομα                   1mol ατόμων                  </a:t>
              </a:r>
              <a:r>
                <a:rPr lang="el-GR" altLang="el-GR" sz="2400" i="1">
                  <a:cs typeface="Times New Roman" panose="02020603050405020304" pitchFamily="18" charset="0"/>
                </a:rPr>
                <a:t>Α</a:t>
              </a:r>
              <a:r>
                <a:rPr lang="el-GR" altLang="el-GR" sz="2400" baseline="-30000">
                  <a:cs typeface="Times New Roman" panose="02020603050405020304" pitchFamily="18" charset="0"/>
                </a:rPr>
                <a:t>r</a:t>
              </a:r>
              <a:r>
                <a:rPr lang="el-GR" altLang="el-GR" sz="2400">
                  <a:cs typeface="Times New Roman" panose="02020603050405020304" pitchFamily="18" charset="0"/>
                </a:rPr>
                <a:t> </a:t>
              </a:r>
              <a:r>
                <a:rPr lang="en-US" altLang="el-GR" sz="2400">
                  <a:cs typeface="Times New Roman" panose="02020603050405020304" pitchFamily="18" charset="0"/>
                </a:rPr>
                <a:t>g</a:t>
              </a:r>
              <a:endParaRPr lang="en-US" altLang="el-GR" sz="2400"/>
            </a:p>
            <a:p>
              <a:r>
                <a:rPr lang="el-GR" altLang="el-GR" sz="2400">
                  <a:cs typeface="Times New Roman" panose="02020603050405020304" pitchFamily="18" charset="0"/>
                </a:rPr>
                <a:t>                                  *         μέσω του μοριακού τύπου</a:t>
              </a:r>
              <a:endParaRPr lang="en-US" altLang="el-GR" sz="2400"/>
            </a:p>
            <a:p>
              <a:r>
                <a:rPr lang="el-GR" altLang="el-GR" sz="2400" i="1">
                  <a:cs typeface="Times New Roman" panose="02020603050405020304" pitchFamily="18" charset="0"/>
                </a:rPr>
                <a:t>Ν</a:t>
              </a:r>
              <a:r>
                <a:rPr lang="el-GR" altLang="el-GR" sz="2400" baseline="-30000">
                  <a:cs typeface="Times New Roman" panose="02020603050405020304" pitchFamily="18" charset="0"/>
                </a:rPr>
                <a:t>Α</a:t>
              </a:r>
              <a:r>
                <a:rPr lang="el-GR" altLang="el-GR" sz="2400">
                  <a:cs typeface="Times New Roman" panose="02020603050405020304" pitchFamily="18" charset="0"/>
                </a:rPr>
                <a:t> μόρια                    1mol μορίων                  </a:t>
              </a:r>
              <a:r>
                <a:rPr lang="el-GR" altLang="el-GR" sz="2400" i="1">
                  <a:cs typeface="Times New Roman" panose="02020603050405020304" pitchFamily="18" charset="0"/>
                </a:rPr>
                <a:t>Μ</a:t>
              </a:r>
              <a:r>
                <a:rPr lang="en-US" altLang="el-GR" sz="2400" baseline="-30000">
                  <a:cs typeface="Times New Roman" panose="02020603050405020304" pitchFamily="18" charset="0"/>
                </a:rPr>
                <a:t>r</a:t>
              </a:r>
              <a:r>
                <a:rPr lang="el-GR" altLang="el-GR" sz="2400">
                  <a:cs typeface="Times New Roman" panose="02020603050405020304" pitchFamily="18" charset="0"/>
                </a:rPr>
                <a:t> </a:t>
              </a:r>
              <a:r>
                <a:rPr lang="en-US" altLang="el-GR" sz="2400">
                  <a:cs typeface="Times New Roman" panose="02020603050405020304" pitchFamily="18" charset="0"/>
                </a:rPr>
                <a:t>g</a:t>
              </a:r>
              <a:endParaRPr lang="en-US" altLang="el-GR" sz="2400"/>
            </a:p>
            <a:p>
              <a:r>
                <a:rPr lang="el-GR" altLang="el-GR" sz="2400">
                  <a:cs typeface="Times New Roman" panose="02020603050405020304" pitchFamily="18" charset="0"/>
                </a:rPr>
                <a:t>                                             </a:t>
              </a:r>
              <a:r>
                <a:rPr lang="en-US" altLang="el-GR" sz="2400">
                  <a:cs typeface="Times New Roman" panose="02020603050405020304" pitchFamily="18" charset="0"/>
                </a:rPr>
                <a:t>STP</a:t>
              </a:r>
              <a:r>
                <a:rPr lang="el-GR" altLang="el-GR" sz="2400">
                  <a:cs typeface="Times New Roman" panose="02020603050405020304" pitchFamily="18" charset="0"/>
                </a:rPr>
                <a:t> και μονο για αέρια</a:t>
              </a:r>
              <a:endParaRPr lang="en-GB" altLang="el-GR" sz="2400">
                <a:cs typeface="Times New Roman" panose="02020603050405020304" pitchFamily="18" charset="0"/>
              </a:endParaRPr>
            </a:p>
            <a:p>
              <a:r>
                <a:rPr lang="en-GB" altLang="el-GR" sz="2400">
                  <a:cs typeface="Times New Roman" panose="02020603050405020304" pitchFamily="18" charset="0"/>
                </a:rPr>
                <a:t>			    </a:t>
              </a:r>
              <a:r>
                <a:rPr lang="en-US" altLang="el-GR" sz="2400" i="1">
                  <a:cs typeface="Times New Roman" panose="02020603050405020304" pitchFamily="18" charset="0"/>
                </a:rPr>
                <a:t>V</a:t>
              </a:r>
              <a:r>
                <a:rPr lang="en-US" altLang="el-GR" sz="2400" baseline="-30000">
                  <a:cs typeface="Times New Roman" panose="02020603050405020304" pitchFamily="18" charset="0"/>
                </a:rPr>
                <a:t>m</a:t>
              </a:r>
              <a:r>
                <a:rPr lang="el-GR" altLang="el-GR" sz="2400">
                  <a:cs typeface="Times New Roman" panose="02020603050405020304" pitchFamily="18" charset="0"/>
                </a:rPr>
                <a:t> = 22,4 </a:t>
              </a:r>
              <a:r>
                <a:rPr lang="en-US" altLang="el-GR" sz="2400">
                  <a:cs typeface="Times New Roman" panose="02020603050405020304" pitchFamily="18" charset="0"/>
                </a:rPr>
                <a:t>L</a:t>
              </a:r>
              <a:r>
                <a:rPr lang="el-GR" altLang="el-GR" sz="2400">
                  <a:cs typeface="Times New Roman" panose="02020603050405020304" pitchFamily="18" charset="0"/>
                </a:rPr>
                <a:t> = 22 400 </a:t>
              </a:r>
              <a:r>
                <a:rPr lang="en-US" altLang="el-GR" sz="2400">
                  <a:cs typeface="Times New Roman" panose="02020603050405020304" pitchFamily="18" charset="0"/>
                </a:rPr>
                <a:t>mL</a:t>
              </a:r>
              <a:r>
                <a:rPr lang="en-US" altLang="el-GR" sz="2400"/>
                <a:t> </a:t>
              </a:r>
            </a:p>
          </p:txBody>
        </p:sp>
      </p:grpSp>
      <p:sp>
        <p:nvSpPr>
          <p:cNvPr id="50180" name="Rectangle 12">
            <a:extLst>
              <a:ext uri="{FF2B5EF4-FFF2-40B4-BE49-F238E27FC236}">
                <a16:creationId xmlns:a16="http://schemas.microsoft.com/office/drawing/2014/main" id="{BFD75E22-1EFE-4B45-B066-D99A948D1292}"/>
              </a:ext>
            </a:extLst>
          </p:cNvPr>
          <p:cNvSpPr>
            <a:spLocks noChangeArrowheads="1"/>
          </p:cNvSpPr>
          <p:nvPr/>
        </p:nvSpPr>
        <p:spPr bwMode="auto">
          <a:xfrm>
            <a:off x="2135188" y="331322"/>
            <a:ext cx="50435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800" b="1">
                <a:solidFill>
                  <a:srgbClr val="0033CC"/>
                </a:solidFill>
                <a:cs typeface="Times New Roman" panose="02020603050405020304" pitchFamily="18" charset="0"/>
              </a:rPr>
              <a:t>Γραμμομοριακός όγκος (</a:t>
            </a:r>
            <a:r>
              <a:rPr lang="en-US" altLang="el-GR" sz="2800" b="1" i="1">
                <a:solidFill>
                  <a:srgbClr val="0033CC"/>
                </a:solidFill>
                <a:cs typeface="Times New Roman" panose="02020603050405020304" pitchFamily="18" charset="0"/>
              </a:rPr>
              <a:t>V</a:t>
            </a:r>
            <a:r>
              <a:rPr lang="en-US" altLang="el-GR" sz="2800" b="1" baseline="-30000">
                <a:solidFill>
                  <a:srgbClr val="0033CC"/>
                </a:solidFill>
                <a:cs typeface="Times New Roman" panose="02020603050405020304" pitchFamily="18" charset="0"/>
              </a:rPr>
              <a:t>m</a:t>
            </a:r>
            <a:r>
              <a:rPr lang="en-GB" altLang="el-GR" sz="2800" b="1">
                <a:solidFill>
                  <a:srgbClr val="0033CC"/>
                </a:solidFill>
                <a:cs typeface="Times New Roman" panose="02020603050405020304" pitchFamily="18" charset="0"/>
              </a:rPr>
              <a:t>)</a:t>
            </a:r>
            <a:r>
              <a:rPr lang="en-US" altLang="el-GR" sz="1600" b="1"/>
              <a:t> </a:t>
            </a:r>
          </a:p>
        </p:txBody>
      </p:sp>
      <p:graphicFrame>
        <p:nvGraphicFramePr>
          <p:cNvPr id="129037" name="Object 13">
            <a:extLst>
              <a:ext uri="{FF2B5EF4-FFF2-40B4-BE49-F238E27FC236}">
                <a16:creationId xmlns:a16="http://schemas.microsoft.com/office/drawing/2014/main" id="{3DD413B3-0CAD-41F5-937D-C0C016AA3D64}"/>
              </a:ext>
            </a:extLst>
          </p:cNvPr>
          <p:cNvGraphicFramePr>
            <a:graphicFrameLocks noChangeAspect="1"/>
          </p:cNvGraphicFramePr>
          <p:nvPr/>
        </p:nvGraphicFramePr>
        <p:xfrm>
          <a:off x="2208214" y="3644901"/>
          <a:ext cx="7488237" cy="2860675"/>
        </p:xfrm>
        <a:graphic>
          <a:graphicData uri="http://schemas.openxmlformats.org/presentationml/2006/ole">
            <mc:AlternateContent xmlns:mc="http://schemas.openxmlformats.org/markup-compatibility/2006">
              <mc:Choice xmlns:v="urn:schemas-microsoft-com:vml" Requires="v">
                <p:oleObj spid="_x0000_s6146" r:id="rId3" imgW="4096800" imgH="1564560" progId="">
                  <p:embed/>
                </p:oleObj>
              </mc:Choice>
              <mc:Fallback>
                <p:oleObj r:id="rId3" imgW="4096800" imgH="1564560" progId="">
                  <p:embed/>
                  <p:pic>
                    <p:nvPicPr>
                      <p:cNvPr id="129037" name="Object 13">
                        <a:extLst>
                          <a:ext uri="{FF2B5EF4-FFF2-40B4-BE49-F238E27FC236}">
                            <a16:creationId xmlns:a16="http://schemas.microsoft.com/office/drawing/2014/main" id="{3DD413B3-0CAD-41F5-937D-C0C016AA3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3644901"/>
                        <a:ext cx="7488237"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48383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checkerboard(across)">
                                      <p:cBhvr>
                                        <p:cTn id="12" dur="500"/>
                                        <p:tgtEl>
                                          <p:spTgt spid="129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5">
            <a:extLst>
              <a:ext uri="{FF2B5EF4-FFF2-40B4-BE49-F238E27FC236}">
                <a16:creationId xmlns:a16="http://schemas.microsoft.com/office/drawing/2014/main" id="{ED213522-2999-4BB1-9152-22EAD930A84E}"/>
              </a:ext>
            </a:extLst>
          </p:cNvPr>
          <p:cNvSpPr>
            <a:spLocks noChangeArrowheads="1"/>
          </p:cNvSpPr>
          <p:nvPr/>
        </p:nvSpPr>
        <p:spPr bwMode="auto">
          <a:xfrm>
            <a:off x="1524001" y="2210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0052" name="Object 4">
            <a:extLst>
              <a:ext uri="{FF2B5EF4-FFF2-40B4-BE49-F238E27FC236}">
                <a16:creationId xmlns:a16="http://schemas.microsoft.com/office/drawing/2014/main" id="{286F88DD-3F31-414A-8C1B-E1D2B730FF35}"/>
              </a:ext>
            </a:extLst>
          </p:cNvPr>
          <p:cNvGraphicFramePr>
            <a:graphicFrameLocks noChangeAspect="1"/>
          </p:cNvGraphicFramePr>
          <p:nvPr/>
        </p:nvGraphicFramePr>
        <p:xfrm>
          <a:off x="8323264" y="1"/>
          <a:ext cx="2344737" cy="3141663"/>
        </p:xfrm>
        <a:graphic>
          <a:graphicData uri="http://schemas.openxmlformats.org/presentationml/2006/ole">
            <mc:AlternateContent xmlns:mc="http://schemas.openxmlformats.org/markup-compatibility/2006">
              <mc:Choice xmlns:v="urn:schemas-microsoft-com:vml" Requires="v">
                <p:oleObj spid="_x0000_s7170" r:id="rId3" imgW="2362530" imgH="3161905" progId="MSPhotoEd.3">
                  <p:embed/>
                </p:oleObj>
              </mc:Choice>
              <mc:Fallback>
                <p:oleObj r:id="rId3" imgW="2362530" imgH="3161905" progId="MSPhotoEd.3">
                  <p:embed/>
                  <p:pic>
                    <p:nvPicPr>
                      <p:cNvPr id="130052" name="Object 4">
                        <a:extLst>
                          <a:ext uri="{FF2B5EF4-FFF2-40B4-BE49-F238E27FC236}">
                            <a16:creationId xmlns:a16="http://schemas.microsoft.com/office/drawing/2014/main" id="{286F88DD-3F31-414A-8C1B-E1D2B730F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64" y="1"/>
                        <a:ext cx="2344737" cy="3141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ctangle 7">
            <a:extLst>
              <a:ext uri="{FF2B5EF4-FFF2-40B4-BE49-F238E27FC236}">
                <a16:creationId xmlns:a16="http://schemas.microsoft.com/office/drawing/2014/main" id="{3B150875-E1DB-456D-A88C-B6B84F4C5962}"/>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800" b="1">
                <a:solidFill>
                  <a:srgbClr val="3366FF"/>
                </a:solidFill>
                <a:cs typeface="Times New Roman" panose="02020603050405020304" pitchFamily="18" charset="0"/>
              </a:rPr>
              <a:t>4.2 Καταστατική εξίσωση των αερίων</a:t>
            </a:r>
            <a:r>
              <a:rPr lang="en-US" altLang="el-GR"/>
              <a:t> </a:t>
            </a:r>
          </a:p>
        </p:txBody>
      </p:sp>
      <p:sp>
        <p:nvSpPr>
          <p:cNvPr id="130057" name="Rectangle 9">
            <a:extLst>
              <a:ext uri="{FF2B5EF4-FFF2-40B4-BE49-F238E27FC236}">
                <a16:creationId xmlns:a16="http://schemas.microsoft.com/office/drawing/2014/main" id="{A73BC59F-79F6-4D04-8AA7-E0B60B145A3E}"/>
              </a:ext>
            </a:extLst>
          </p:cNvPr>
          <p:cNvSpPr>
            <a:spLocks noChangeArrowheads="1"/>
          </p:cNvSpPr>
          <p:nvPr/>
        </p:nvSpPr>
        <p:spPr bwMode="auto">
          <a:xfrm>
            <a:off x="1847851" y="912814"/>
            <a:ext cx="62277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i="1">
                <a:cs typeface="Times New Roman" panose="02020603050405020304" pitchFamily="18" charset="0"/>
              </a:rPr>
              <a:t>Ο νόμος Boyle:</a:t>
            </a:r>
            <a:r>
              <a:rPr lang="en-GB" altLang="el-GR" sz="2000" i="1">
                <a:cs typeface="Times New Roman" panose="02020603050405020304" pitchFamily="18" charset="0"/>
              </a:rPr>
              <a:t> «ο όγκος (V) που καταλαμβάνει ένα αέριο είναι αντιστρόφως ανάλογος της πίεσης (Ρ) που έχει, με την προϋπόθεση ότι ο αριθμός των mol (n) και η θερμοκρασία (Τ) του αερίου παραμένουν σταθερά». Δηλαδή, έχουμε:</a:t>
            </a:r>
            <a:r>
              <a:rPr lang="en-GB" altLang="el-GR" sz="2000"/>
              <a:t> </a:t>
            </a:r>
          </a:p>
        </p:txBody>
      </p:sp>
      <p:grpSp>
        <p:nvGrpSpPr>
          <p:cNvPr id="2" name="Group 10">
            <a:extLst>
              <a:ext uri="{FF2B5EF4-FFF2-40B4-BE49-F238E27FC236}">
                <a16:creationId xmlns:a16="http://schemas.microsoft.com/office/drawing/2014/main" id="{2F6093E4-4EE5-4509-9C75-5DEA16CC64A0}"/>
              </a:ext>
            </a:extLst>
          </p:cNvPr>
          <p:cNvGrpSpPr>
            <a:grpSpLocks/>
          </p:cNvGrpSpPr>
          <p:nvPr/>
        </p:nvGrpSpPr>
        <p:grpSpPr bwMode="auto">
          <a:xfrm>
            <a:off x="1703389" y="2708276"/>
            <a:ext cx="6556375" cy="504825"/>
            <a:chOff x="1864" y="4548"/>
            <a:chExt cx="5336" cy="432"/>
          </a:xfrm>
        </p:grpSpPr>
        <p:sp>
          <p:nvSpPr>
            <p:cNvPr id="51209" name="Text Box 11">
              <a:extLst>
                <a:ext uri="{FF2B5EF4-FFF2-40B4-BE49-F238E27FC236}">
                  <a16:creationId xmlns:a16="http://schemas.microsoft.com/office/drawing/2014/main" id="{0D4DED0C-ED97-4F81-B378-51AEF5C5ABB4}"/>
                </a:ext>
              </a:extLst>
            </p:cNvPr>
            <p:cNvSpPr txBox="1">
              <a:spLocks noChangeArrowheads="1"/>
            </p:cNvSpPr>
            <p:nvPr/>
          </p:nvSpPr>
          <p:spPr bwMode="auto">
            <a:xfrm>
              <a:off x="3496" y="4548"/>
              <a:ext cx="3704" cy="43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b="1" i="1"/>
                <a:t>P</a:t>
              </a:r>
              <a:r>
                <a:rPr lang="el-GR" altLang="el-GR" sz="2000" b="1"/>
                <a:t> </a:t>
              </a:r>
              <a:r>
                <a:rPr lang="el-GR" altLang="el-GR" sz="2000" b="1" i="1"/>
                <a:t>V</a:t>
              </a:r>
              <a:r>
                <a:rPr lang="el-GR" altLang="el-GR" sz="2000" b="1"/>
                <a:t> = σταθερό      όταν </a:t>
              </a:r>
              <a:r>
                <a:rPr lang="el-GR" altLang="el-GR" sz="2000" b="1" i="1"/>
                <a:t>n</a:t>
              </a:r>
              <a:r>
                <a:rPr lang="el-GR" altLang="el-GR" sz="2000" b="1"/>
                <a:t>, </a:t>
              </a:r>
              <a:r>
                <a:rPr lang="el-GR" altLang="el-GR" sz="2000" b="1" i="1"/>
                <a:t>Τ</a:t>
              </a:r>
              <a:r>
                <a:rPr lang="el-GR" altLang="el-GR" sz="2000" b="1"/>
                <a:t> σταθερά</a:t>
              </a:r>
              <a:endParaRPr lang="en-US" altLang="el-GR" sz="2000" b="1"/>
            </a:p>
          </p:txBody>
        </p:sp>
        <p:sp>
          <p:nvSpPr>
            <p:cNvPr id="51210" name="Text Box 12">
              <a:extLst>
                <a:ext uri="{FF2B5EF4-FFF2-40B4-BE49-F238E27FC236}">
                  <a16:creationId xmlns:a16="http://schemas.microsoft.com/office/drawing/2014/main" id="{879ADBAF-7345-4941-819F-DEACEB645FD3}"/>
                </a:ext>
              </a:extLst>
            </p:cNvPr>
            <p:cNvSpPr txBox="1">
              <a:spLocks noChangeArrowheads="1"/>
            </p:cNvSpPr>
            <p:nvPr/>
          </p:nvSpPr>
          <p:spPr bwMode="auto">
            <a:xfrm>
              <a:off x="1864" y="4548"/>
              <a:ext cx="1488" cy="43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200"/>
                <a:t> </a:t>
              </a:r>
              <a:r>
                <a:rPr lang="el-GR" altLang="el-GR" sz="2000" b="1"/>
                <a:t>Νόμος Boyle</a:t>
              </a:r>
              <a:r>
                <a:rPr lang="el-GR" altLang="el-GR" sz="1200"/>
                <a:t>      </a:t>
              </a:r>
              <a:endParaRPr lang="en-US" altLang="el-GR"/>
            </a:p>
          </p:txBody>
        </p:sp>
      </p:grpSp>
      <p:pic>
        <p:nvPicPr>
          <p:cNvPr id="130061" name="Picture 13" descr="4">
            <a:extLst>
              <a:ext uri="{FF2B5EF4-FFF2-40B4-BE49-F238E27FC236}">
                <a16:creationId xmlns:a16="http://schemas.microsoft.com/office/drawing/2014/main" id="{901F472A-905E-4786-9EA6-BBE1B90C5B5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429001"/>
            <a:ext cx="3529012" cy="31591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063" name="Rectangle 15">
            <a:extLst>
              <a:ext uri="{FF2B5EF4-FFF2-40B4-BE49-F238E27FC236}">
                <a16:creationId xmlns:a16="http://schemas.microsoft.com/office/drawing/2014/main" id="{EBC35F21-DC58-40C7-A96E-F4BABE3EA6BE}"/>
              </a:ext>
            </a:extLst>
          </p:cNvPr>
          <p:cNvSpPr>
            <a:spLocks noChangeArrowheads="1"/>
          </p:cNvSpPr>
          <p:nvPr/>
        </p:nvSpPr>
        <p:spPr bwMode="auto">
          <a:xfrm>
            <a:off x="5880100" y="3500438"/>
            <a:ext cx="44640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l-GR">
                <a:solidFill>
                  <a:srgbClr val="0000FF"/>
                </a:solidFill>
                <a:cs typeface="Times New Roman" panose="02020603050405020304" pitchFamily="18" charset="0"/>
              </a:rPr>
              <a:t>R</a:t>
            </a:r>
            <a:r>
              <a:rPr lang="el-GR" altLang="el-GR">
                <a:solidFill>
                  <a:srgbClr val="0000FF"/>
                </a:solidFill>
                <a:cs typeface="Times New Roman" panose="02020603050405020304" pitchFamily="18" charset="0"/>
              </a:rPr>
              <a:t>. </a:t>
            </a:r>
            <a:r>
              <a:rPr lang="en-US" altLang="el-GR">
                <a:solidFill>
                  <a:srgbClr val="0000FF"/>
                </a:solidFill>
                <a:cs typeface="Times New Roman" panose="02020603050405020304" pitchFamily="18" charset="0"/>
              </a:rPr>
              <a:t>Boyle</a:t>
            </a:r>
            <a:r>
              <a:rPr lang="el-GR" altLang="el-GR">
                <a:solidFill>
                  <a:srgbClr val="0000FF"/>
                </a:solidFill>
                <a:cs typeface="Times New Roman" panose="02020603050405020304" pitchFamily="18" charset="0"/>
              </a:rPr>
              <a:t> (1627-1691)</a:t>
            </a:r>
            <a:endParaRPr lang="en-GB" altLang="el-GR">
              <a:cs typeface="Times New Roman" panose="02020603050405020304" pitchFamily="18" charset="0"/>
            </a:endParaRPr>
          </a:p>
          <a:p>
            <a:pPr algn="just"/>
            <a:r>
              <a:rPr lang="en-GB" altLang="el-GR" b="1">
                <a:cs typeface="Times New Roman" panose="02020603050405020304" pitchFamily="18" charset="0"/>
              </a:rPr>
              <a:t>Ιρλανδός χημικός και φιλόσοφος. Ήταν το 14</a:t>
            </a:r>
            <a:r>
              <a:rPr lang="en-GB" altLang="el-GR" b="1" baseline="30000">
                <a:cs typeface="Times New Roman" panose="02020603050405020304" pitchFamily="18" charset="0"/>
              </a:rPr>
              <a:t>ο</a:t>
            </a:r>
            <a:r>
              <a:rPr lang="en-GB" altLang="el-GR" b="1">
                <a:cs typeface="Times New Roman" panose="02020603050405020304" pitchFamily="18" charset="0"/>
              </a:rPr>
              <a:t> παιδί μιας εύπορης και ισχυρής οικογένειας. Κατά τη διάρκεια της ζωής του απέκτησε τεράστια φήμη κυρίως από τα πρωτοποριακά του πειράματα σχετικά με τις ιδιότητες των αερίων. Το βιβλίο του «Ο Σκεπτικιστής Χημικός» έθεσε τις βάσεις για τη μετάβαση από την αλχημεία στη μοντέρνα χημεία.</a:t>
            </a:r>
            <a:r>
              <a:rPr lang="en-US" altLang="el-GR" b="1"/>
              <a:t> </a:t>
            </a:r>
          </a:p>
        </p:txBody>
      </p:sp>
    </p:spTree>
    <p:extLst>
      <p:ext uri="{BB962C8B-B14F-4D97-AF65-F5344CB8AC3E}">
        <p14:creationId xmlns:p14="http://schemas.microsoft.com/office/powerpoint/2010/main" val="4003259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ox(out)">
                                      <p:cBhvr>
                                        <p:cTn id="7" dur="500"/>
                                        <p:tgtEl>
                                          <p:spTgt spid="130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0063"/>
                                        </p:tgtEl>
                                        <p:attrNameLst>
                                          <p:attrName>style.visibility</p:attrName>
                                        </p:attrNameLst>
                                      </p:cBhvr>
                                      <p:to>
                                        <p:strVal val="visible"/>
                                      </p:to>
                                    </p:set>
                                    <p:animEffect transition="in" filter="checkerboard(across)">
                                      <p:cBhvr>
                                        <p:cTn id="12" dur="500"/>
                                        <p:tgtEl>
                                          <p:spTgt spid="1300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0057"/>
                                        </p:tgtEl>
                                        <p:attrNameLst>
                                          <p:attrName>style.visibility</p:attrName>
                                        </p:attrNameLst>
                                      </p:cBhvr>
                                      <p:to>
                                        <p:strVal val="visible"/>
                                      </p:to>
                                    </p:set>
                                    <p:animEffect transition="in" filter="checkerboard(across)">
                                      <p:cBhvr>
                                        <p:cTn id="17" dur="500"/>
                                        <p:tgtEl>
                                          <p:spTgt spid="1300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130061"/>
                                        </p:tgtEl>
                                        <p:attrNameLst>
                                          <p:attrName>style.visibility</p:attrName>
                                        </p:attrNameLst>
                                      </p:cBhvr>
                                      <p:to>
                                        <p:strVal val="visible"/>
                                      </p:to>
                                    </p:set>
                                    <p:animScale>
                                      <p:cBhvr>
                                        <p:cTn id="27" dur="1000" decel="50000" fill="hold">
                                          <p:stCondLst>
                                            <p:cond delay="0"/>
                                          </p:stCondLst>
                                        </p:cTn>
                                        <p:tgtEl>
                                          <p:spTgt spid="1300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0061"/>
                                        </p:tgtEl>
                                        <p:attrNameLst>
                                          <p:attrName>ppt_x</p:attrName>
                                          <p:attrName>ppt_y</p:attrName>
                                        </p:attrNameLst>
                                      </p:cBhvr>
                                    </p:animMotion>
                                    <p:animEffect transition="in" filter="fade">
                                      <p:cBhvr>
                                        <p:cTn id="29" dur="1000"/>
                                        <p:tgtEl>
                                          <p:spTgt spid="13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7" grpId="0"/>
      <p:bldP spid="1300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a:extLst>
              <a:ext uri="{FF2B5EF4-FFF2-40B4-BE49-F238E27FC236}">
                <a16:creationId xmlns:a16="http://schemas.microsoft.com/office/drawing/2014/main" id="{9EC5BE0C-DD83-42A1-A414-A66C6BC7C323}"/>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800" b="1">
                <a:solidFill>
                  <a:srgbClr val="3366FF"/>
                </a:solidFill>
                <a:cs typeface="Times New Roman" panose="02020603050405020304" pitchFamily="18" charset="0"/>
              </a:rPr>
              <a:t>4.2 Καταστατική εξίσωση των αερίων</a:t>
            </a:r>
            <a:r>
              <a:rPr lang="en-US" altLang="el-GR"/>
              <a:t> </a:t>
            </a:r>
          </a:p>
        </p:txBody>
      </p:sp>
      <p:sp>
        <p:nvSpPr>
          <p:cNvPr id="52228" name="Rectangle 6">
            <a:extLst>
              <a:ext uri="{FF2B5EF4-FFF2-40B4-BE49-F238E27FC236}">
                <a16:creationId xmlns:a16="http://schemas.microsoft.com/office/drawing/2014/main" id="{E38AB69E-C801-4811-8B50-D4A9B8A581BB}"/>
              </a:ext>
            </a:extLst>
          </p:cNvPr>
          <p:cNvSpPr>
            <a:spLocks noChangeArrowheads="1"/>
          </p:cNvSpPr>
          <p:nvPr/>
        </p:nvSpPr>
        <p:spPr bwMode="auto">
          <a:xfrm>
            <a:off x="1524001" y="24537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1077" name="Object 5">
            <a:extLst>
              <a:ext uri="{FF2B5EF4-FFF2-40B4-BE49-F238E27FC236}">
                <a16:creationId xmlns:a16="http://schemas.microsoft.com/office/drawing/2014/main" id="{04461FFD-33C0-4FD4-A38B-D467E03617F3}"/>
              </a:ext>
            </a:extLst>
          </p:cNvPr>
          <p:cNvGraphicFramePr>
            <a:graphicFrameLocks noChangeAspect="1"/>
          </p:cNvGraphicFramePr>
          <p:nvPr/>
        </p:nvGraphicFramePr>
        <p:xfrm>
          <a:off x="8024814" y="1"/>
          <a:ext cx="2643187" cy="2708275"/>
        </p:xfrm>
        <a:graphic>
          <a:graphicData uri="http://schemas.openxmlformats.org/presentationml/2006/ole">
            <mc:AlternateContent xmlns:mc="http://schemas.openxmlformats.org/markup-compatibility/2006">
              <mc:Choice xmlns:v="urn:schemas-microsoft-com:vml" Requires="v">
                <p:oleObj spid="_x0000_s8194" r:id="rId3" imgW="2914286" imgH="2991268" progId="MSPhotoEd.3">
                  <p:embed/>
                </p:oleObj>
              </mc:Choice>
              <mc:Fallback>
                <p:oleObj r:id="rId3" imgW="2914286" imgH="2991268" progId="MSPhotoEd.3">
                  <p:embed/>
                  <p:pic>
                    <p:nvPicPr>
                      <p:cNvPr id="131077" name="Object 5">
                        <a:extLst>
                          <a:ext uri="{FF2B5EF4-FFF2-40B4-BE49-F238E27FC236}">
                            <a16:creationId xmlns:a16="http://schemas.microsoft.com/office/drawing/2014/main" id="{04461FFD-33C0-4FD4-A38B-D467E0361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814" y="1"/>
                        <a:ext cx="2643187" cy="270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1080" name="Rectangle 8">
            <a:extLst>
              <a:ext uri="{FF2B5EF4-FFF2-40B4-BE49-F238E27FC236}">
                <a16:creationId xmlns:a16="http://schemas.microsoft.com/office/drawing/2014/main" id="{B0FA8CF1-CF5E-40DB-9426-AE0C0D9C6EE1}"/>
              </a:ext>
            </a:extLst>
          </p:cNvPr>
          <p:cNvSpPr>
            <a:spLocks noChangeArrowheads="1"/>
          </p:cNvSpPr>
          <p:nvPr/>
        </p:nvSpPr>
        <p:spPr bwMode="auto">
          <a:xfrm>
            <a:off x="5735638" y="3271839"/>
            <a:ext cx="493236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a:solidFill>
                  <a:srgbClr val="0000FF"/>
                </a:solidFill>
                <a:cs typeface="Times New Roman" panose="02020603050405020304" pitchFamily="18" charset="0"/>
              </a:rPr>
              <a:t>C. Charles (1746-1823)</a:t>
            </a:r>
            <a:endParaRPr lang="en-GB" altLang="el-GR">
              <a:cs typeface="Times New Roman" panose="02020603050405020304" pitchFamily="18" charset="0"/>
            </a:endParaRPr>
          </a:p>
          <a:p>
            <a:pPr algn="just"/>
            <a:r>
              <a:rPr lang="en-GB" altLang="el-GR">
                <a:cs typeface="Times New Roman" panose="02020603050405020304" pitchFamily="18" charset="0"/>
              </a:rPr>
              <a:t>Γάλλος χημικός πασίγνωστος στα χρόνια του για τα πειράματα που έκανε με μπαλόνια. Ένα χρόνο μετά την ανακάλυψη του αερόστατου από τους αδελφούς Montgollfier, ο Charles κατασκεύασε τα δικό του αερόστατο κάνοντας χρήση υδρογόνου αντί θερμού αέρα. Το υδρογόνο που χρειάστηκε για τη κατασκευή του πρώτου μπαλονιού παρασκεύασε ο ίδιος, αντιδρώντας  250 kg οξέος με 500 Kg σιδήρου. Την   πρώτη του αυτή πτήση παρακολούθησε πλήθος κόσμου και στέφτηκε με επιτυχία.</a:t>
            </a:r>
            <a:r>
              <a:rPr lang="en-US" altLang="el-GR"/>
              <a:t> </a:t>
            </a:r>
          </a:p>
        </p:txBody>
      </p:sp>
      <p:sp>
        <p:nvSpPr>
          <p:cNvPr id="131083" name="Rectangle 11">
            <a:extLst>
              <a:ext uri="{FF2B5EF4-FFF2-40B4-BE49-F238E27FC236}">
                <a16:creationId xmlns:a16="http://schemas.microsoft.com/office/drawing/2014/main" id="{F5DF1FC4-360C-4FB0-80A8-43AFCADFC76B}"/>
              </a:ext>
            </a:extLst>
          </p:cNvPr>
          <p:cNvSpPr>
            <a:spLocks noChangeArrowheads="1"/>
          </p:cNvSpPr>
          <p:nvPr/>
        </p:nvSpPr>
        <p:spPr bwMode="auto">
          <a:xfrm>
            <a:off x="1774825" y="1128714"/>
            <a:ext cx="59769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b="1" i="1"/>
              <a:t>Ο νόμος Charles</a:t>
            </a:r>
            <a:r>
              <a:rPr lang="el-GR" altLang="el-GR" sz="2000" i="1"/>
              <a:t> «ο όγκος (V) που καταλαμβάνει ένα αέριο είναι ανάλογος της απόλυτης θερμοκρασίας (Τ), με την προϋπόθεση ότι ο αριθμός των mol (n) και η πίεση (Ρ) παραμένουν σταθερά». Δηλαδή, έχουμε</a:t>
            </a:r>
            <a:r>
              <a:rPr lang="el-GR" altLang="el-GR" i="1"/>
              <a:t>: </a:t>
            </a:r>
            <a:endParaRPr lang="el-GR" altLang="el-GR"/>
          </a:p>
        </p:txBody>
      </p:sp>
      <p:grpSp>
        <p:nvGrpSpPr>
          <p:cNvPr id="2" name="Group 12">
            <a:extLst>
              <a:ext uri="{FF2B5EF4-FFF2-40B4-BE49-F238E27FC236}">
                <a16:creationId xmlns:a16="http://schemas.microsoft.com/office/drawing/2014/main" id="{816D5031-AFD9-45E1-874E-431754BF7A5C}"/>
              </a:ext>
            </a:extLst>
          </p:cNvPr>
          <p:cNvGrpSpPr>
            <a:grpSpLocks/>
          </p:cNvGrpSpPr>
          <p:nvPr/>
        </p:nvGrpSpPr>
        <p:grpSpPr bwMode="auto">
          <a:xfrm>
            <a:off x="1774825" y="2852739"/>
            <a:ext cx="6553200" cy="358775"/>
            <a:chOff x="1728" y="10920"/>
            <a:chExt cx="5472" cy="408"/>
          </a:xfrm>
        </p:grpSpPr>
        <p:sp>
          <p:nvSpPr>
            <p:cNvPr id="52233" name="Text Box 13">
              <a:extLst>
                <a:ext uri="{FF2B5EF4-FFF2-40B4-BE49-F238E27FC236}">
                  <a16:creationId xmlns:a16="http://schemas.microsoft.com/office/drawing/2014/main" id="{45CC037B-B1D4-436F-B380-82659339B474}"/>
                </a:ext>
              </a:extLst>
            </p:cNvPr>
            <p:cNvSpPr txBox="1">
              <a:spLocks noChangeArrowheads="1"/>
            </p:cNvSpPr>
            <p:nvPr/>
          </p:nvSpPr>
          <p:spPr bwMode="auto">
            <a:xfrm>
              <a:off x="3640" y="10920"/>
              <a:ext cx="3560"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200" b="1" i="1"/>
                <a:t>  </a:t>
              </a:r>
              <a:r>
                <a:rPr lang="el-GR" altLang="el-GR" sz="2000" b="1" i="1"/>
                <a:t>V</a:t>
              </a:r>
              <a:r>
                <a:rPr lang="el-GR" altLang="el-GR" sz="2000" b="1"/>
                <a:t> </a:t>
              </a:r>
              <a:r>
                <a:rPr lang="el-GR" altLang="el-GR" sz="2000" b="1">
                  <a:sym typeface="Symbol" panose="05050102010706020507" pitchFamily="18" charset="2"/>
                </a:rPr>
                <a:t></a:t>
              </a:r>
              <a:r>
                <a:rPr lang="el-GR" altLang="el-GR" sz="2000" b="1"/>
                <a:t> </a:t>
              </a:r>
              <a:r>
                <a:rPr lang="el-GR" altLang="el-GR" sz="2000" b="1" i="1"/>
                <a:t>T</a:t>
              </a:r>
              <a:r>
                <a:rPr lang="el-GR" altLang="el-GR" sz="2000" b="1"/>
                <a:t>    όταν </a:t>
              </a:r>
              <a:r>
                <a:rPr lang="el-GR" altLang="el-GR" sz="2000" b="1" i="1"/>
                <a:t>n</a:t>
              </a:r>
              <a:r>
                <a:rPr lang="el-GR" altLang="el-GR" sz="2000" b="1"/>
                <a:t>, </a:t>
              </a:r>
              <a:r>
                <a:rPr lang="en-US" altLang="el-GR" sz="2000" b="1" i="1"/>
                <a:t>P</a:t>
              </a:r>
              <a:r>
                <a:rPr lang="el-GR" altLang="el-GR" sz="2000" b="1"/>
                <a:t> σταθερά</a:t>
              </a:r>
              <a:endParaRPr lang="en-US" altLang="el-GR" sz="2000" b="1"/>
            </a:p>
          </p:txBody>
        </p:sp>
        <p:sp>
          <p:nvSpPr>
            <p:cNvPr id="52234" name="Text Box 14">
              <a:extLst>
                <a:ext uri="{FF2B5EF4-FFF2-40B4-BE49-F238E27FC236}">
                  <a16:creationId xmlns:a16="http://schemas.microsoft.com/office/drawing/2014/main" id="{4AAE04BA-8CA9-4A81-BA7D-ED1FA4376375}"/>
                </a:ext>
              </a:extLst>
            </p:cNvPr>
            <p:cNvSpPr txBox="1">
              <a:spLocks noChangeArrowheads="1"/>
            </p:cNvSpPr>
            <p:nvPr/>
          </p:nvSpPr>
          <p:spPr bwMode="auto">
            <a:xfrm>
              <a:off x="1728" y="10920"/>
              <a:ext cx="1768"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b="1"/>
                <a:t> Νόμος Charles</a:t>
              </a:r>
              <a:r>
                <a:rPr lang="el-GR" altLang="el-GR" sz="2000"/>
                <a:t> </a:t>
              </a:r>
              <a:endParaRPr lang="en-US" altLang="el-GR" sz="2000"/>
            </a:p>
          </p:txBody>
        </p:sp>
      </p:grpSp>
      <p:pic>
        <p:nvPicPr>
          <p:cNvPr id="131087" name="Picture 15" descr="4">
            <a:extLst>
              <a:ext uri="{FF2B5EF4-FFF2-40B4-BE49-F238E27FC236}">
                <a16:creationId xmlns:a16="http://schemas.microsoft.com/office/drawing/2014/main" id="{2893EA93-4169-498D-9880-36C937B3D90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3429001"/>
            <a:ext cx="3600450" cy="321627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750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Effect transition="in" filter="box(out)">
                                      <p:cBhvr>
                                        <p:cTn id="7" dur="500"/>
                                        <p:tgtEl>
                                          <p:spTgt spid="131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1080"/>
                                        </p:tgtEl>
                                        <p:attrNameLst>
                                          <p:attrName>style.visibility</p:attrName>
                                        </p:attrNameLst>
                                      </p:cBhvr>
                                      <p:to>
                                        <p:strVal val="visible"/>
                                      </p:to>
                                    </p:set>
                                    <p:animEffect transition="in" filter="checkerboard(across)">
                                      <p:cBhvr>
                                        <p:cTn id="12" dur="500"/>
                                        <p:tgtEl>
                                          <p:spTgt spid="1310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1083"/>
                                        </p:tgtEl>
                                        <p:attrNameLst>
                                          <p:attrName>style.visibility</p:attrName>
                                        </p:attrNameLst>
                                      </p:cBhvr>
                                      <p:to>
                                        <p:strVal val="visible"/>
                                      </p:to>
                                    </p:set>
                                    <p:animEffect transition="in" filter="checkerboard(across)">
                                      <p:cBhvr>
                                        <p:cTn id="17" dur="500"/>
                                        <p:tgtEl>
                                          <p:spTgt spid="1310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131087"/>
                                        </p:tgtEl>
                                        <p:attrNameLst>
                                          <p:attrName>style.visibility</p:attrName>
                                        </p:attrNameLst>
                                      </p:cBhvr>
                                      <p:to>
                                        <p:strVal val="visible"/>
                                      </p:to>
                                    </p:set>
                                    <p:animScale>
                                      <p:cBhvr>
                                        <p:cTn id="27" dur="1000" decel="50000" fill="hold">
                                          <p:stCondLst>
                                            <p:cond delay="0"/>
                                          </p:stCondLst>
                                        </p:cTn>
                                        <p:tgtEl>
                                          <p:spTgt spid="1310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1087"/>
                                        </p:tgtEl>
                                        <p:attrNameLst>
                                          <p:attrName>ppt_x</p:attrName>
                                          <p:attrName>ppt_y</p:attrName>
                                        </p:attrNameLst>
                                      </p:cBhvr>
                                    </p:animMotion>
                                    <p:animEffect transition="in" filter="fade">
                                      <p:cBhvr>
                                        <p:cTn id="29" dur="1000"/>
                                        <p:tgtEl>
                                          <p:spTgt spid="13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0" grpId="0"/>
      <p:bldP spid="1310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4">
            <a:extLst>
              <a:ext uri="{FF2B5EF4-FFF2-40B4-BE49-F238E27FC236}">
                <a16:creationId xmlns:a16="http://schemas.microsoft.com/office/drawing/2014/main" id="{F3089545-F4EA-4425-BA8D-165BDCD09463}"/>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800" b="1">
                <a:solidFill>
                  <a:srgbClr val="3366FF"/>
                </a:solidFill>
                <a:cs typeface="Times New Roman" panose="02020603050405020304" pitchFamily="18" charset="0"/>
              </a:rPr>
              <a:t>4.2 Καταστατική εξίσωση των αερίων</a:t>
            </a:r>
            <a:r>
              <a:rPr lang="en-US" altLang="el-GR"/>
              <a:t> </a:t>
            </a:r>
          </a:p>
        </p:txBody>
      </p:sp>
      <p:graphicFrame>
        <p:nvGraphicFramePr>
          <p:cNvPr id="132101" name="Object 5">
            <a:extLst>
              <a:ext uri="{FF2B5EF4-FFF2-40B4-BE49-F238E27FC236}">
                <a16:creationId xmlns:a16="http://schemas.microsoft.com/office/drawing/2014/main" id="{77440359-AF21-4785-8BBA-737880038A6A}"/>
              </a:ext>
            </a:extLst>
          </p:cNvPr>
          <p:cNvGraphicFramePr>
            <a:graphicFrameLocks noChangeAspect="1"/>
          </p:cNvGraphicFramePr>
          <p:nvPr/>
        </p:nvGraphicFramePr>
        <p:xfrm>
          <a:off x="8334376" y="0"/>
          <a:ext cx="2333625" cy="3213100"/>
        </p:xfrm>
        <a:graphic>
          <a:graphicData uri="http://schemas.openxmlformats.org/presentationml/2006/ole">
            <mc:AlternateContent xmlns:mc="http://schemas.openxmlformats.org/markup-compatibility/2006">
              <mc:Choice xmlns:v="urn:schemas-microsoft-com:vml" Requires="v">
                <p:oleObj spid="_x0000_s9218" r:id="rId3" imgW="2638095" imgH="3629532" progId="MSPhotoEd.3">
                  <p:embed/>
                </p:oleObj>
              </mc:Choice>
              <mc:Fallback>
                <p:oleObj r:id="rId3" imgW="2638095" imgH="3629532" progId="MSPhotoEd.3">
                  <p:embed/>
                  <p:pic>
                    <p:nvPicPr>
                      <p:cNvPr id="132101" name="Object 5">
                        <a:extLst>
                          <a:ext uri="{FF2B5EF4-FFF2-40B4-BE49-F238E27FC236}">
                            <a16:creationId xmlns:a16="http://schemas.microsoft.com/office/drawing/2014/main" id="{77440359-AF21-4785-8BBA-737880038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76" y="0"/>
                        <a:ext cx="2333625" cy="321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104" name="Rectangle 8">
            <a:extLst>
              <a:ext uri="{FF2B5EF4-FFF2-40B4-BE49-F238E27FC236}">
                <a16:creationId xmlns:a16="http://schemas.microsoft.com/office/drawing/2014/main" id="{2B9E3711-0A60-42C2-B0D2-C66F614D0937}"/>
              </a:ext>
            </a:extLst>
          </p:cNvPr>
          <p:cNvSpPr>
            <a:spLocks noChangeArrowheads="1"/>
          </p:cNvSpPr>
          <p:nvPr/>
        </p:nvSpPr>
        <p:spPr bwMode="auto">
          <a:xfrm>
            <a:off x="5591176" y="2946410"/>
            <a:ext cx="50768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a:solidFill>
                  <a:srgbClr val="0000FF"/>
                </a:solidFill>
                <a:cs typeface="Times New Roman" panose="02020603050405020304" pitchFamily="18" charset="0"/>
              </a:rPr>
              <a:t>Gay-Lussac:(1778-1850)</a:t>
            </a:r>
            <a:endParaRPr lang="en-GB" altLang="el-GR">
              <a:cs typeface="Times New Roman" panose="02020603050405020304" pitchFamily="18" charset="0"/>
            </a:endParaRPr>
          </a:p>
          <a:p>
            <a:pPr algn="just"/>
            <a:r>
              <a:rPr lang="en-GB" altLang="el-GR">
                <a:cs typeface="Times New Roman" panose="02020603050405020304" pitchFamily="18" charset="0"/>
              </a:rPr>
              <a:t>Γάλλος χημικός και φυσικός. Έδειξε μεγάλη τόλμη, αφού για τις ανάγκες των πειραμάτων του αναγκάστηκε πολλές φορές να χρησιμοποιεί αερόστατο και να ανεβαίνει σε ύψος μέχρι 7000 </a:t>
            </a:r>
            <a:r>
              <a:rPr lang="en-US" altLang="el-GR">
                <a:cs typeface="Times New Roman" panose="02020603050405020304" pitchFamily="18" charset="0"/>
              </a:rPr>
              <a:t>m</a:t>
            </a:r>
            <a:r>
              <a:rPr lang="en-GB" altLang="el-GR">
                <a:cs typeface="Times New Roman" panose="02020603050405020304" pitchFamily="18" charset="0"/>
              </a:rPr>
              <a:t>. Κατέλαβε ταυτόχρονα δύο περίβλεπτες καθηγητικές έδρες της χημείας και της φυσικής στο πανεπιστήμιο της Σορβόννης. Πέρασε το μεγαλύτερο μέρος της ζωής του στο υπόγειο εργαστήριό του, κάτω από δυσμενείς συνθήκες, όπου το χειμώνα δεν υπήρχε θέρμανση και το δάπεδο ήταν μονίμως υγρό. Αυτά βέβαια δεν τον εμπόδιζαν να χορεύει από χαρά σε κάθε πετυχημένο πείραμά του.</a:t>
            </a:r>
            <a:r>
              <a:rPr lang="en-GB" altLang="el-GR"/>
              <a:t>  </a:t>
            </a:r>
          </a:p>
        </p:txBody>
      </p:sp>
      <p:sp>
        <p:nvSpPr>
          <p:cNvPr id="132106" name="Rectangle 10">
            <a:extLst>
              <a:ext uri="{FF2B5EF4-FFF2-40B4-BE49-F238E27FC236}">
                <a16:creationId xmlns:a16="http://schemas.microsoft.com/office/drawing/2014/main" id="{BC902B7A-14C9-40E7-8966-A5E50F539C57}"/>
              </a:ext>
            </a:extLst>
          </p:cNvPr>
          <p:cNvSpPr>
            <a:spLocks noChangeArrowheads="1"/>
          </p:cNvSpPr>
          <p:nvPr/>
        </p:nvSpPr>
        <p:spPr bwMode="auto">
          <a:xfrm>
            <a:off x="1847850" y="765176"/>
            <a:ext cx="60848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i="1">
                <a:cs typeface="Times New Roman" panose="02020603050405020304" pitchFamily="18" charset="0"/>
              </a:rPr>
              <a:t>Ο νόμος Gay-Lussac: </a:t>
            </a:r>
            <a:r>
              <a:rPr lang="en-GB" altLang="el-GR" sz="2000" i="1">
                <a:cs typeface="Times New Roman" panose="02020603050405020304" pitchFamily="18" charset="0"/>
              </a:rPr>
              <a:t>«η πίεση (</a:t>
            </a:r>
            <a:r>
              <a:rPr lang="en-US" altLang="el-GR" sz="2000" i="1">
                <a:cs typeface="Times New Roman" panose="02020603050405020304" pitchFamily="18" charset="0"/>
              </a:rPr>
              <a:t>P</a:t>
            </a:r>
            <a:r>
              <a:rPr lang="en-GB" altLang="el-GR" sz="2000" i="1">
                <a:cs typeface="Times New Roman" panose="02020603050405020304" pitchFamily="18" charset="0"/>
              </a:rPr>
              <a:t>) που ασκεί  ένα αέριο είναι ανάλογη της απόλυτης θερμοκρασίας (Τ), όταν ο αριθμός των mol (n) και ο όγκος (</a:t>
            </a:r>
            <a:r>
              <a:rPr lang="en-US" altLang="el-GR" sz="2000" i="1">
                <a:cs typeface="Times New Roman" panose="02020603050405020304" pitchFamily="18" charset="0"/>
              </a:rPr>
              <a:t>V</a:t>
            </a:r>
            <a:r>
              <a:rPr lang="en-GB" altLang="el-GR" sz="2000" i="1">
                <a:cs typeface="Times New Roman" panose="02020603050405020304" pitchFamily="18" charset="0"/>
              </a:rPr>
              <a:t>) είναι σταθερά». Δηλαδή, έχουμε</a:t>
            </a:r>
            <a:r>
              <a:rPr lang="en-GB" altLang="el-GR" i="1">
                <a:cs typeface="Times New Roman" panose="02020603050405020304" pitchFamily="18" charset="0"/>
              </a:rPr>
              <a:t>:</a:t>
            </a:r>
            <a:r>
              <a:rPr lang="en-GB" altLang="el-GR"/>
              <a:t> </a:t>
            </a:r>
          </a:p>
        </p:txBody>
      </p:sp>
      <p:grpSp>
        <p:nvGrpSpPr>
          <p:cNvPr id="2" name="Group 11">
            <a:extLst>
              <a:ext uri="{FF2B5EF4-FFF2-40B4-BE49-F238E27FC236}">
                <a16:creationId xmlns:a16="http://schemas.microsoft.com/office/drawing/2014/main" id="{37DEF8A1-7D21-44C9-B70A-216606AB42A0}"/>
              </a:ext>
            </a:extLst>
          </p:cNvPr>
          <p:cNvGrpSpPr>
            <a:grpSpLocks/>
          </p:cNvGrpSpPr>
          <p:nvPr/>
        </p:nvGrpSpPr>
        <p:grpSpPr bwMode="auto">
          <a:xfrm>
            <a:off x="1703389" y="2349500"/>
            <a:ext cx="6516687" cy="431800"/>
            <a:chOff x="1296" y="6756"/>
            <a:chExt cx="6192" cy="444"/>
          </a:xfrm>
        </p:grpSpPr>
        <p:sp>
          <p:nvSpPr>
            <p:cNvPr id="53256" name="Text Box 12">
              <a:extLst>
                <a:ext uri="{FF2B5EF4-FFF2-40B4-BE49-F238E27FC236}">
                  <a16:creationId xmlns:a16="http://schemas.microsoft.com/office/drawing/2014/main" id="{19E23A4F-A0ED-4133-9E45-DEF60AC6175A}"/>
                </a:ext>
              </a:extLst>
            </p:cNvPr>
            <p:cNvSpPr txBox="1">
              <a:spLocks noChangeArrowheads="1"/>
            </p:cNvSpPr>
            <p:nvPr/>
          </p:nvSpPr>
          <p:spPr bwMode="auto">
            <a:xfrm>
              <a:off x="3888" y="6792"/>
              <a:ext cx="3600"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200" i="1"/>
                <a:t>  </a:t>
              </a:r>
              <a:r>
                <a:rPr lang="el-GR" altLang="el-GR" sz="2000" b="1" i="1"/>
                <a:t>P </a:t>
              </a:r>
              <a:r>
                <a:rPr lang="el-GR" altLang="el-GR" sz="2000" b="1">
                  <a:sym typeface="Symbol" panose="05050102010706020507" pitchFamily="18" charset="2"/>
                </a:rPr>
                <a:t></a:t>
              </a:r>
              <a:r>
                <a:rPr lang="el-GR" altLang="el-GR" sz="2000" b="1"/>
                <a:t> </a:t>
              </a:r>
              <a:r>
                <a:rPr lang="el-GR" altLang="el-GR" sz="2000" b="1" i="1"/>
                <a:t>T</a:t>
              </a:r>
              <a:r>
                <a:rPr lang="el-GR" altLang="el-GR" sz="2000" b="1"/>
                <a:t>         όταν </a:t>
              </a:r>
              <a:r>
                <a:rPr lang="el-GR" altLang="el-GR" sz="2000" b="1" i="1"/>
                <a:t>n</a:t>
              </a:r>
              <a:r>
                <a:rPr lang="el-GR" altLang="el-GR" sz="2000" b="1"/>
                <a:t>, </a:t>
              </a:r>
              <a:r>
                <a:rPr lang="en-US" altLang="el-GR" sz="2000" b="1" i="1"/>
                <a:t>V</a:t>
              </a:r>
              <a:r>
                <a:rPr lang="el-GR" altLang="el-GR" sz="2000" b="1"/>
                <a:t> σταθερά</a:t>
              </a:r>
              <a:endParaRPr lang="en-US" altLang="el-GR" sz="2000" b="1"/>
            </a:p>
          </p:txBody>
        </p:sp>
        <p:sp>
          <p:nvSpPr>
            <p:cNvPr id="53257" name="Text Box 13">
              <a:extLst>
                <a:ext uri="{FF2B5EF4-FFF2-40B4-BE49-F238E27FC236}">
                  <a16:creationId xmlns:a16="http://schemas.microsoft.com/office/drawing/2014/main" id="{44316761-97B9-400A-8837-39B7989661C4}"/>
                </a:ext>
              </a:extLst>
            </p:cNvPr>
            <p:cNvSpPr txBox="1">
              <a:spLocks noChangeArrowheads="1"/>
            </p:cNvSpPr>
            <p:nvPr/>
          </p:nvSpPr>
          <p:spPr bwMode="auto">
            <a:xfrm>
              <a:off x="1296" y="6756"/>
              <a:ext cx="2304"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000"/>
                <a:t> </a:t>
              </a:r>
              <a:r>
                <a:rPr lang="el-GR" altLang="el-GR" b="1"/>
                <a:t>Νόμος Gay-Lussac</a:t>
              </a:r>
              <a:endParaRPr lang="en-US" altLang="el-GR" b="1"/>
            </a:p>
          </p:txBody>
        </p:sp>
      </p:grpSp>
      <p:pic>
        <p:nvPicPr>
          <p:cNvPr id="132110" name="Picture 14" descr="4">
            <a:extLst>
              <a:ext uri="{FF2B5EF4-FFF2-40B4-BE49-F238E27FC236}">
                <a16:creationId xmlns:a16="http://schemas.microsoft.com/office/drawing/2014/main" id="{768D43EC-FFEF-44F7-A6FB-2EB05162F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3357563"/>
            <a:ext cx="39608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05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box(out)">
                                      <p:cBhvr>
                                        <p:cTn id="7" dur="500"/>
                                        <p:tgtEl>
                                          <p:spTgt spid="132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2104"/>
                                        </p:tgtEl>
                                        <p:attrNameLst>
                                          <p:attrName>style.visibility</p:attrName>
                                        </p:attrNameLst>
                                      </p:cBhvr>
                                      <p:to>
                                        <p:strVal val="visible"/>
                                      </p:to>
                                    </p:set>
                                    <p:animEffect transition="in" filter="checkerboard(across)">
                                      <p:cBhvr>
                                        <p:cTn id="12" dur="500"/>
                                        <p:tgtEl>
                                          <p:spTgt spid="1321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2106"/>
                                        </p:tgtEl>
                                        <p:attrNameLst>
                                          <p:attrName>style.visibility</p:attrName>
                                        </p:attrNameLst>
                                      </p:cBhvr>
                                      <p:to>
                                        <p:strVal val="visible"/>
                                      </p:to>
                                    </p:set>
                                    <p:animEffect transition="in" filter="checkerboard(across)">
                                      <p:cBhvr>
                                        <p:cTn id="17" dur="500"/>
                                        <p:tgtEl>
                                          <p:spTgt spid="1321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132110"/>
                                        </p:tgtEl>
                                        <p:attrNameLst>
                                          <p:attrName>style.visibility</p:attrName>
                                        </p:attrNameLst>
                                      </p:cBhvr>
                                      <p:to>
                                        <p:strVal val="visible"/>
                                      </p:to>
                                    </p:set>
                                    <p:animScale>
                                      <p:cBhvr>
                                        <p:cTn id="27" dur="1000" decel="50000" fill="hold">
                                          <p:stCondLst>
                                            <p:cond delay="0"/>
                                          </p:stCondLst>
                                        </p:cTn>
                                        <p:tgtEl>
                                          <p:spTgt spid="132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2110"/>
                                        </p:tgtEl>
                                        <p:attrNameLst>
                                          <p:attrName>ppt_x</p:attrName>
                                          <p:attrName>ppt_y</p:attrName>
                                        </p:attrNameLst>
                                      </p:cBhvr>
                                    </p:animMotion>
                                    <p:animEffect transition="in" filter="fade">
                                      <p:cBhvr>
                                        <p:cTn id="29" dur="1000"/>
                                        <p:tgtEl>
                                          <p:spTgt spid="13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4" grpId="0"/>
      <p:bldP spid="13210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5">
            <a:extLst>
              <a:ext uri="{FF2B5EF4-FFF2-40B4-BE49-F238E27FC236}">
                <a16:creationId xmlns:a16="http://schemas.microsoft.com/office/drawing/2014/main" id="{441FC367-7579-4171-96F5-42EB0AB83A28}"/>
              </a:ext>
            </a:extLst>
          </p:cNvPr>
          <p:cNvSpPr>
            <a:spLocks noChangeArrowheads="1"/>
          </p:cNvSpPr>
          <p:nvPr/>
        </p:nvSpPr>
        <p:spPr bwMode="auto">
          <a:xfrm>
            <a:off x="1919288" y="981076"/>
            <a:ext cx="82359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hangingPunct="1"/>
            <a:r>
              <a:rPr lang="el-GR" altLang="el-GR">
                <a:cs typeface="Times New Roman" panose="02020603050405020304" pitchFamily="18" charset="0"/>
              </a:rPr>
              <a:t>Με συνδυασμό των νόμων: </a:t>
            </a:r>
            <a:endParaRPr lang="en-US" altLang="el-GR"/>
          </a:p>
          <a:p>
            <a:pPr algn="just">
              <a:buFontTx/>
              <a:buAutoNum type="arabicPeriod"/>
            </a:pPr>
            <a:r>
              <a:rPr lang="en-US" altLang="el-GR" b="1">
                <a:cs typeface="Times New Roman" panose="02020603050405020304" pitchFamily="18" charset="0"/>
              </a:rPr>
              <a:t>Boyle</a:t>
            </a:r>
            <a:r>
              <a:rPr lang="en-US" altLang="el-GR">
                <a:cs typeface="Times New Roman" panose="02020603050405020304" pitchFamily="18" charset="0"/>
              </a:rPr>
              <a:t>		</a:t>
            </a:r>
            <a:r>
              <a:rPr lang="en-US" altLang="el-GR" b="1" i="1">
                <a:cs typeface="Times New Roman" panose="02020603050405020304" pitchFamily="18" charset="0"/>
              </a:rPr>
              <a:t>V</a:t>
            </a:r>
            <a:r>
              <a:rPr lang="en-US" altLang="el-GR" b="1">
                <a:cs typeface="Times New Roman" panose="02020603050405020304" pitchFamily="18" charset="0"/>
              </a:rPr>
              <a:t> </a:t>
            </a:r>
            <a:r>
              <a:rPr lang="el-GR" altLang="el-GR" b="1">
                <a:latin typeface="Times New Roman" panose="02020603050405020304" pitchFamily="18" charset="0"/>
                <a:cs typeface="Times New Roman" panose="02020603050405020304" pitchFamily="18" charset="0"/>
                <a:sym typeface="Symbol" panose="05050102010706020507" pitchFamily="18" charset="2"/>
              </a:rPr>
              <a:t></a:t>
            </a:r>
            <a:r>
              <a:rPr lang="el-GR" altLang="el-GR" b="1">
                <a:cs typeface="Times New Roman" panose="02020603050405020304" pitchFamily="18" charset="0"/>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1/P</a:t>
            </a:r>
            <a:r>
              <a:rPr lang="en-US" altLang="el-GR">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a:latin typeface="Times New Roman" panose="02020603050405020304" pitchFamily="18" charset="0"/>
              <a:sym typeface="Symbol" panose="05050102010706020507" pitchFamily="18" charset="2"/>
            </a:endParaRPr>
          </a:p>
          <a:p>
            <a:pPr algn="just">
              <a:buFontTx/>
              <a:buAutoNum type="arabicPeriod"/>
            </a:pPr>
            <a:r>
              <a:rPr lang="en-US" altLang="el-GR" b="1">
                <a:latin typeface="Times New Roman" panose="02020603050405020304" pitchFamily="18" charset="0"/>
                <a:cs typeface="Times New Roman" panose="02020603050405020304" pitchFamily="18" charset="0"/>
                <a:sym typeface="Symbol" panose="05050102010706020507" pitchFamily="18" charset="2"/>
              </a:rPr>
              <a:t>Charles</a:t>
            </a:r>
            <a:r>
              <a:rPr lang="en-US" altLang="el-GR">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V</a:t>
            </a:r>
            <a:r>
              <a:rPr lang="en-US" altLang="el-GR" b="1">
                <a:latin typeface="Times New Roman" panose="02020603050405020304" pitchFamily="18" charset="0"/>
                <a:cs typeface="Times New Roman" panose="02020603050405020304" pitchFamily="18" charset="0"/>
                <a:sym typeface="Symbol" panose="05050102010706020507" pitchFamily="18" charset="2"/>
              </a:rPr>
              <a:t> </a:t>
            </a:r>
            <a:r>
              <a:rPr lang="el-GR" altLang="el-GR" b="1">
                <a:latin typeface="Times New Roman" panose="02020603050405020304" pitchFamily="18" charset="0"/>
                <a:cs typeface="Times New Roman" panose="02020603050405020304" pitchFamily="18" charset="0"/>
                <a:sym typeface="Symbol" panose="05050102010706020507" pitchFamily="18" charset="2"/>
              </a:rPr>
              <a:t></a:t>
            </a:r>
            <a:r>
              <a:rPr lang="el-GR" altLang="el-GR" b="1">
                <a:cs typeface="Times New Roman" panose="02020603050405020304" pitchFamily="18" charset="0"/>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T</a:t>
            </a:r>
            <a:r>
              <a:rPr lang="en-US" altLang="el-GR">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a:latin typeface="Times New Roman" panose="02020603050405020304" pitchFamily="18" charset="0"/>
              <a:sym typeface="Symbol" panose="05050102010706020507" pitchFamily="18" charset="2"/>
            </a:endParaRPr>
          </a:p>
          <a:p>
            <a:pPr algn="just">
              <a:buFontTx/>
              <a:buAutoNum type="arabicPeriod"/>
            </a:pPr>
            <a:r>
              <a:rPr lang="en-US" altLang="el-GR" b="1">
                <a:latin typeface="Times New Roman" panose="02020603050405020304" pitchFamily="18" charset="0"/>
                <a:cs typeface="Times New Roman" panose="02020603050405020304" pitchFamily="18" charset="0"/>
                <a:sym typeface="Symbol" panose="05050102010706020507" pitchFamily="18" charset="2"/>
              </a:rPr>
              <a:t>Avogadro</a:t>
            </a:r>
            <a:r>
              <a:rPr lang="en-US" altLang="el-GR">
                <a:latin typeface="Times New Roman" panose="02020603050405020304" pitchFamily="18" charset="0"/>
                <a:cs typeface="Times New Roman" panose="02020603050405020304" pitchFamily="18" charset="0"/>
                <a:sym typeface="Symbol" panose="05050102010706020507" pitchFamily="18" charset="2"/>
              </a:rPr>
              <a:t> </a:t>
            </a:r>
            <a:r>
              <a:rPr lang="en-US" altLang="el-GR" b="1">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V</a:t>
            </a:r>
            <a:r>
              <a:rPr lang="en-US" altLang="el-GR" b="1">
                <a:latin typeface="Times New Roman" panose="02020603050405020304" pitchFamily="18" charset="0"/>
                <a:cs typeface="Times New Roman" panose="02020603050405020304" pitchFamily="18" charset="0"/>
                <a:sym typeface="Symbol" panose="05050102010706020507" pitchFamily="18" charset="2"/>
              </a:rPr>
              <a:t> </a:t>
            </a:r>
            <a:r>
              <a:rPr lang="el-GR" altLang="el-GR" b="1">
                <a:latin typeface="Times New Roman" panose="02020603050405020304" pitchFamily="18" charset="0"/>
                <a:cs typeface="Times New Roman" panose="02020603050405020304" pitchFamily="18" charset="0"/>
                <a:sym typeface="Symbol" panose="05050102010706020507" pitchFamily="18" charset="2"/>
              </a:rPr>
              <a:t></a:t>
            </a:r>
            <a:r>
              <a:rPr lang="el-GR" altLang="el-GR" b="1">
                <a:cs typeface="Times New Roman" panose="02020603050405020304" pitchFamily="18" charset="0"/>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n</a:t>
            </a:r>
            <a:r>
              <a:rPr lang="en-US" altLang="el-GR">
                <a:latin typeface="Times New Roman" panose="02020603050405020304" pitchFamily="18" charset="0"/>
                <a:cs typeface="Times New Roman" panose="02020603050405020304" pitchFamily="18" charset="0"/>
                <a:sym typeface="Symbol" panose="05050102010706020507" pitchFamily="18" charset="2"/>
              </a:rPr>
              <a:t> </a:t>
            </a:r>
          </a:p>
          <a:p>
            <a:pPr algn="just">
              <a:buFontTx/>
              <a:buAutoNum type="arabicPeriod"/>
            </a:pPr>
            <a:endParaRPr lang="en-US" altLang="el-GR" b="1">
              <a:latin typeface="Times New Roman" panose="02020603050405020304" pitchFamily="18" charset="0"/>
              <a:sym typeface="Symbol" panose="05050102010706020507" pitchFamily="18" charset="2"/>
            </a:endParaRPr>
          </a:p>
          <a:p>
            <a:pPr algn="just"/>
            <a:r>
              <a:rPr lang="el-GR" altLang="el-GR" b="1">
                <a:latin typeface="Times New Roman" panose="02020603050405020304" pitchFamily="18" charset="0"/>
                <a:cs typeface="Times New Roman" panose="02020603050405020304" pitchFamily="18" charset="0"/>
                <a:sym typeface="Symbol" panose="05050102010706020507" pitchFamily="18" charset="2"/>
              </a:rPr>
              <a:t>Καταλήγουμε</a:t>
            </a:r>
            <a:r>
              <a:rPr lang="en-US" altLang="el-GR" b="1">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V</a:t>
            </a:r>
            <a:r>
              <a:rPr lang="en-US" altLang="el-GR" b="1">
                <a:latin typeface="Times New Roman" panose="02020603050405020304" pitchFamily="18" charset="0"/>
                <a:cs typeface="Times New Roman" panose="02020603050405020304" pitchFamily="18" charset="0"/>
                <a:sym typeface="Symbol" panose="05050102010706020507" pitchFamily="18" charset="2"/>
              </a:rPr>
              <a:t> </a:t>
            </a:r>
            <a:r>
              <a:rPr lang="el-GR" altLang="el-GR" b="1">
                <a:latin typeface="Times New Roman" panose="02020603050405020304" pitchFamily="18" charset="0"/>
                <a:cs typeface="Times New Roman" panose="02020603050405020304" pitchFamily="18" charset="0"/>
                <a:sym typeface="Symbol" panose="05050102010706020507" pitchFamily="18" charset="2"/>
              </a:rPr>
              <a:t></a:t>
            </a:r>
            <a:r>
              <a:rPr lang="en-US" altLang="el-GR" b="1">
                <a:cs typeface="Times New Roman" panose="02020603050405020304" pitchFamily="18" charset="0"/>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1/P)T n</a:t>
            </a:r>
            <a:r>
              <a:rPr lang="en-US" altLang="el-GR">
                <a:latin typeface="Times New Roman" panose="02020603050405020304" pitchFamily="18" charset="0"/>
                <a:cs typeface="Times New Roman" panose="02020603050405020304" pitchFamily="18" charset="0"/>
                <a:sym typeface="Symbol" panose="05050102010706020507" pitchFamily="18" charset="2"/>
              </a:rPr>
              <a:t> </a:t>
            </a:r>
          </a:p>
          <a:p>
            <a:pPr algn="just"/>
            <a:endParaRPr lang="en-US" altLang="el-GR" b="1">
              <a:latin typeface="Times New Roman" panose="02020603050405020304" pitchFamily="18" charset="0"/>
              <a:sym typeface="Symbol" panose="05050102010706020507" pitchFamily="18" charset="2"/>
            </a:endParaRPr>
          </a:p>
          <a:p>
            <a:pPr algn="just"/>
            <a:r>
              <a:rPr lang="el-GR" altLang="el-GR" b="1">
                <a:latin typeface="Times New Roman" panose="02020603050405020304" pitchFamily="18" charset="0"/>
                <a:cs typeface="Times New Roman" panose="02020603050405020304" pitchFamily="18" charset="0"/>
                <a:sym typeface="Symbol" panose="05050102010706020507" pitchFamily="18" charset="2"/>
              </a:rPr>
              <a:t>Η αναλογία αυτή μπορεί να μετατραπεί σε εξίσωση, αν εισάγουμε μια σταθερά </a:t>
            </a:r>
            <a:r>
              <a:rPr lang="en-US" altLang="el-GR" b="1">
                <a:latin typeface="Times New Roman" panose="02020603050405020304" pitchFamily="18" charset="0"/>
                <a:cs typeface="Times New Roman" panose="02020603050405020304" pitchFamily="18" charset="0"/>
                <a:sym typeface="Symbol" panose="05050102010706020507" pitchFamily="18" charset="2"/>
              </a:rPr>
              <a:t>R</a:t>
            </a:r>
            <a:r>
              <a:rPr lang="el-GR" altLang="el-GR" b="1">
                <a:latin typeface="Times New Roman" panose="02020603050405020304" pitchFamily="18" charset="0"/>
                <a:cs typeface="Times New Roman" panose="02020603050405020304" pitchFamily="18" charset="0"/>
                <a:sym typeface="Symbol" panose="05050102010706020507" pitchFamily="18" charset="2"/>
              </a:rPr>
              <a:t> :</a:t>
            </a:r>
            <a:r>
              <a:rPr lang="el-GR" altLang="el-GR" b="1" i="1">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i="1">
              <a:latin typeface="Times New Roman" panose="02020603050405020304" pitchFamily="18" charset="0"/>
              <a:cs typeface="Times New Roman" panose="02020603050405020304" pitchFamily="18" charset="0"/>
              <a:sym typeface="Symbol" panose="05050102010706020507" pitchFamily="18" charset="2"/>
            </a:endParaRPr>
          </a:p>
          <a:p>
            <a:pPr algn="just"/>
            <a:r>
              <a:rPr lang="el-GR" altLang="el-GR" b="1" i="1">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i="1">
              <a:latin typeface="Times New Roman" panose="02020603050405020304" pitchFamily="18" charset="0"/>
              <a:cs typeface="Times New Roman" panose="02020603050405020304" pitchFamily="18" charset="0"/>
              <a:sym typeface="Symbol" panose="05050102010706020507" pitchFamily="18" charset="2"/>
            </a:endParaRPr>
          </a:p>
          <a:p>
            <a:pPr algn="just"/>
            <a:r>
              <a:rPr lang="el-GR" altLang="el-GR" b="1" i="1">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                                            </a:t>
            </a:r>
            <a:r>
              <a:rPr lang="el-GR" altLang="el-GR" b="1" i="1">
                <a:latin typeface="Times New Roman" panose="02020603050405020304" pitchFamily="18" charset="0"/>
                <a:cs typeface="Times New Roman" panose="02020603050405020304" pitchFamily="18" charset="0"/>
                <a:sym typeface="Symbol" panose="05050102010706020507" pitchFamily="18" charset="2"/>
              </a:rPr>
              <a:t>V</a:t>
            </a:r>
            <a:r>
              <a:rPr lang="el-GR" altLang="el-GR" b="1">
                <a:latin typeface="Times New Roman" panose="02020603050405020304" pitchFamily="18" charset="0"/>
                <a:cs typeface="Times New Roman" panose="02020603050405020304" pitchFamily="18" charset="0"/>
                <a:sym typeface="Symbol" panose="05050102010706020507" pitchFamily="18" charset="2"/>
              </a:rPr>
              <a:t> = </a:t>
            </a:r>
            <a:r>
              <a:rPr lang="en-US" altLang="el-GR" b="1">
                <a:latin typeface="Times New Roman" panose="02020603050405020304" pitchFamily="18" charset="0"/>
                <a:cs typeface="Times New Roman" panose="02020603050405020304" pitchFamily="18" charset="0"/>
                <a:sym typeface="Symbol" panose="05050102010706020507" pitchFamily="18" charset="2"/>
              </a:rPr>
              <a:t>R</a:t>
            </a:r>
            <a:r>
              <a:rPr lang="el-GR" altLang="el-GR" b="1">
                <a:latin typeface="Times New Roman" panose="02020603050405020304" pitchFamily="18" charset="0"/>
                <a:cs typeface="Times New Roman" panose="02020603050405020304" pitchFamily="18" charset="0"/>
                <a:sym typeface="Symbol" panose="05050102010706020507" pitchFamily="18" charset="2"/>
              </a:rPr>
              <a:t> (</a:t>
            </a:r>
            <a:r>
              <a:rPr lang="el-GR" altLang="el-GR" b="1" i="1">
                <a:latin typeface="Times New Roman" panose="02020603050405020304" pitchFamily="18" charset="0"/>
                <a:cs typeface="Times New Roman" panose="02020603050405020304" pitchFamily="18" charset="0"/>
                <a:sym typeface="Symbol" panose="05050102010706020507" pitchFamily="18" charset="2"/>
              </a:rPr>
              <a:t>1/P)</a:t>
            </a:r>
            <a:r>
              <a:rPr lang="en-US" altLang="el-GR" b="1" i="1">
                <a:latin typeface="Times New Roman" panose="02020603050405020304" pitchFamily="18" charset="0"/>
                <a:cs typeface="Times New Roman" panose="02020603050405020304" pitchFamily="18" charset="0"/>
                <a:sym typeface="Symbol" panose="05050102010706020507" pitchFamily="18" charset="2"/>
              </a:rPr>
              <a:t>T</a:t>
            </a:r>
            <a:r>
              <a:rPr lang="el-GR" altLang="el-GR" b="1" i="1">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latin typeface="Times New Roman" panose="02020603050405020304" pitchFamily="18" charset="0"/>
                <a:cs typeface="Times New Roman" panose="02020603050405020304" pitchFamily="18" charset="0"/>
                <a:sym typeface="Symbol" panose="05050102010706020507" pitchFamily="18" charset="2"/>
              </a:rPr>
              <a:t>n</a:t>
            </a:r>
          </a:p>
          <a:p>
            <a:pPr algn="just"/>
            <a:endParaRPr lang="en-US" altLang="el-GR">
              <a:latin typeface="Times New Roman" panose="02020603050405020304" pitchFamily="18" charset="0"/>
              <a:sym typeface="Symbol" panose="05050102010706020507" pitchFamily="18" charset="2"/>
            </a:endParaRPr>
          </a:p>
          <a:p>
            <a:pPr algn="just"/>
            <a:r>
              <a:rPr lang="el-GR" altLang="el-GR" b="1">
                <a:latin typeface="Times New Roman" panose="02020603050405020304" pitchFamily="18" charset="0"/>
                <a:cs typeface="Times New Roman" panose="02020603050405020304" pitchFamily="18" charset="0"/>
                <a:sym typeface="Symbol" panose="05050102010706020507" pitchFamily="18" charset="2"/>
              </a:rPr>
              <a:t>Η σταθερά </a:t>
            </a:r>
            <a:r>
              <a:rPr lang="el-GR" altLang="el-GR" b="1" i="1">
                <a:latin typeface="Times New Roman" panose="02020603050405020304" pitchFamily="18" charset="0"/>
                <a:cs typeface="Times New Roman" panose="02020603050405020304" pitchFamily="18" charset="0"/>
                <a:sym typeface="Symbol" panose="05050102010706020507" pitchFamily="18" charset="2"/>
              </a:rPr>
              <a:t>R</a:t>
            </a:r>
            <a:r>
              <a:rPr lang="el-GR" altLang="el-GR" b="1">
                <a:latin typeface="Times New Roman" panose="02020603050405020304" pitchFamily="18" charset="0"/>
                <a:cs typeface="Times New Roman" panose="02020603050405020304" pitchFamily="18" charset="0"/>
                <a:sym typeface="Symbol" panose="05050102010706020507" pitchFamily="18" charset="2"/>
              </a:rPr>
              <a:t> </a:t>
            </a:r>
            <a:r>
              <a:rPr lang="el-GR" altLang="el-GR">
                <a:latin typeface="Times New Roman" panose="02020603050405020304" pitchFamily="18" charset="0"/>
                <a:cs typeface="Times New Roman" panose="02020603050405020304" pitchFamily="18" charset="0"/>
                <a:sym typeface="Symbol" panose="05050102010706020507" pitchFamily="18" charset="2"/>
              </a:rPr>
              <a:t>ονομάζεται</a:t>
            </a:r>
            <a:r>
              <a:rPr lang="el-GR" altLang="el-GR" b="1" i="1">
                <a:latin typeface="Times New Roman" panose="02020603050405020304" pitchFamily="18" charset="0"/>
                <a:cs typeface="Times New Roman" panose="02020603050405020304" pitchFamily="18" charset="0"/>
                <a:sym typeface="Symbol" panose="05050102010706020507" pitchFamily="18" charset="2"/>
              </a:rPr>
              <a:t> παγκόσμια σταθερά των αερίων.</a:t>
            </a:r>
          </a:p>
        </p:txBody>
      </p:sp>
      <p:sp>
        <p:nvSpPr>
          <p:cNvPr id="54278" name="Rectangle 6">
            <a:extLst>
              <a:ext uri="{FF2B5EF4-FFF2-40B4-BE49-F238E27FC236}">
                <a16:creationId xmlns:a16="http://schemas.microsoft.com/office/drawing/2014/main" id="{ED57F49F-56E3-486E-81A1-AB2FC9C3D784}"/>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800" b="1">
                <a:solidFill>
                  <a:srgbClr val="3366FF"/>
                </a:solidFill>
                <a:cs typeface="Times New Roman" panose="02020603050405020304" pitchFamily="18" charset="0"/>
              </a:rPr>
              <a:t>4.2 Καταστατική εξίσωση των αερίων</a:t>
            </a:r>
            <a:r>
              <a:rPr lang="en-US" altLang="el-GR"/>
              <a:t> </a:t>
            </a:r>
          </a:p>
        </p:txBody>
      </p:sp>
      <p:graphicFrame>
        <p:nvGraphicFramePr>
          <p:cNvPr id="133127" name="Object 7">
            <a:extLst>
              <a:ext uri="{FF2B5EF4-FFF2-40B4-BE49-F238E27FC236}">
                <a16:creationId xmlns:a16="http://schemas.microsoft.com/office/drawing/2014/main" id="{4942BB70-90FC-47C6-838B-6C144926F1A9}"/>
              </a:ext>
            </a:extLst>
          </p:cNvPr>
          <p:cNvGraphicFramePr>
            <a:graphicFrameLocks noChangeAspect="1"/>
          </p:cNvGraphicFramePr>
          <p:nvPr/>
        </p:nvGraphicFramePr>
        <p:xfrm>
          <a:off x="2135189" y="4508501"/>
          <a:ext cx="1781175" cy="2028825"/>
        </p:xfrm>
        <a:graphic>
          <a:graphicData uri="http://schemas.openxmlformats.org/presentationml/2006/ole">
            <mc:AlternateContent xmlns:mc="http://schemas.openxmlformats.org/markup-compatibility/2006">
              <mc:Choice xmlns:v="urn:schemas-microsoft-com:vml" Requires="v">
                <p:oleObj spid="_x0000_s10242" r:id="rId3" imgW="1781424" imgH="2029108" progId="">
                  <p:embed/>
                </p:oleObj>
              </mc:Choice>
              <mc:Fallback>
                <p:oleObj r:id="rId3" imgW="1781424" imgH="2029108" progId="">
                  <p:embed/>
                  <p:pic>
                    <p:nvPicPr>
                      <p:cNvPr id="133127" name="Object 7">
                        <a:extLst>
                          <a:ext uri="{FF2B5EF4-FFF2-40B4-BE49-F238E27FC236}">
                            <a16:creationId xmlns:a16="http://schemas.microsoft.com/office/drawing/2014/main" id="{4942BB70-90FC-47C6-838B-6C144926F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9" y="4508501"/>
                        <a:ext cx="17811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28" name="Object 8">
            <a:extLst>
              <a:ext uri="{FF2B5EF4-FFF2-40B4-BE49-F238E27FC236}">
                <a16:creationId xmlns:a16="http://schemas.microsoft.com/office/drawing/2014/main" id="{7B1B27EE-C56C-41F2-90D0-0E54F39E8CB7}"/>
              </a:ext>
            </a:extLst>
          </p:cNvPr>
          <p:cNvGraphicFramePr>
            <a:graphicFrameLocks noChangeAspect="1"/>
          </p:cNvGraphicFramePr>
          <p:nvPr/>
        </p:nvGraphicFramePr>
        <p:xfrm>
          <a:off x="5232400" y="4508500"/>
          <a:ext cx="1752600" cy="2019300"/>
        </p:xfrm>
        <a:graphic>
          <a:graphicData uri="http://schemas.openxmlformats.org/presentationml/2006/ole">
            <mc:AlternateContent xmlns:mc="http://schemas.openxmlformats.org/markup-compatibility/2006">
              <mc:Choice xmlns:v="urn:schemas-microsoft-com:vml" Requires="v">
                <p:oleObj spid="_x0000_s10243" r:id="rId5" imgW="1752381" imgH="2019048" progId="">
                  <p:embed/>
                </p:oleObj>
              </mc:Choice>
              <mc:Fallback>
                <p:oleObj r:id="rId5" imgW="1752381" imgH="2019048" progId="">
                  <p:embed/>
                  <p:pic>
                    <p:nvPicPr>
                      <p:cNvPr id="133128" name="Object 8">
                        <a:extLst>
                          <a:ext uri="{FF2B5EF4-FFF2-40B4-BE49-F238E27FC236}">
                            <a16:creationId xmlns:a16="http://schemas.microsoft.com/office/drawing/2014/main" id="{7B1B27EE-C56C-41F2-90D0-0E54F39E8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400" y="4508500"/>
                        <a:ext cx="1752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9" name="Rectangle 10">
            <a:extLst>
              <a:ext uri="{FF2B5EF4-FFF2-40B4-BE49-F238E27FC236}">
                <a16:creationId xmlns:a16="http://schemas.microsoft.com/office/drawing/2014/main" id="{4778A82C-6788-46CF-BB3D-CF1D4710208F}"/>
              </a:ext>
            </a:extLst>
          </p:cNvPr>
          <p:cNvSpPr>
            <a:spLocks noChangeArrowheads="1"/>
          </p:cNvSpPr>
          <p:nvPr/>
        </p:nvSpPr>
        <p:spPr bwMode="auto">
          <a:xfrm>
            <a:off x="1524001" y="22156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3129" name="Object 9">
            <a:extLst>
              <a:ext uri="{FF2B5EF4-FFF2-40B4-BE49-F238E27FC236}">
                <a16:creationId xmlns:a16="http://schemas.microsoft.com/office/drawing/2014/main" id="{0B2927BE-73D7-4443-864B-04DC8BD19ACB}"/>
              </a:ext>
            </a:extLst>
          </p:cNvPr>
          <p:cNvGraphicFramePr>
            <a:graphicFrameLocks noChangeAspect="1"/>
          </p:cNvGraphicFramePr>
          <p:nvPr/>
        </p:nvGraphicFramePr>
        <p:xfrm>
          <a:off x="8543925" y="4508500"/>
          <a:ext cx="1543050" cy="2057400"/>
        </p:xfrm>
        <a:graphic>
          <a:graphicData uri="http://schemas.openxmlformats.org/presentationml/2006/ole">
            <mc:AlternateContent xmlns:mc="http://schemas.openxmlformats.org/markup-compatibility/2006">
              <mc:Choice xmlns:v="urn:schemas-microsoft-com:vml" Requires="v">
                <p:oleObj spid="_x0000_s10244" r:id="rId7" imgW="2266667" imgH="3019048" progId="MSPhotoEd.3">
                  <p:embed/>
                </p:oleObj>
              </mc:Choice>
              <mc:Fallback>
                <p:oleObj r:id="rId7" imgW="2266667" imgH="3019048" progId="MSPhotoEd.3">
                  <p:embed/>
                  <p:pic>
                    <p:nvPicPr>
                      <p:cNvPr id="133129" name="Object 9">
                        <a:extLst>
                          <a:ext uri="{FF2B5EF4-FFF2-40B4-BE49-F238E27FC236}">
                            <a16:creationId xmlns:a16="http://schemas.microsoft.com/office/drawing/2014/main" id="{0B2927BE-73D7-4443-864B-04DC8BD19A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3925" y="4508500"/>
                        <a:ext cx="1543050"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25546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checkerboard(across)">
                                      <p:cBhvr>
                                        <p:cTn id="7" dur="500"/>
                                        <p:tgtEl>
                                          <p:spTgt spid="133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133127"/>
                                        </p:tgtEl>
                                        <p:attrNameLst>
                                          <p:attrName>style.visibility</p:attrName>
                                        </p:attrNameLst>
                                      </p:cBhvr>
                                      <p:to>
                                        <p:strVal val="visible"/>
                                      </p:to>
                                    </p:set>
                                    <p:animScale>
                                      <p:cBhvr>
                                        <p:cTn id="12" dur="1000" decel="50000" fill="hold">
                                          <p:stCondLst>
                                            <p:cond delay="0"/>
                                          </p:stCondLst>
                                        </p:cTn>
                                        <p:tgtEl>
                                          <p:spTgt spid="133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3127"/>
                                        </p:tgtEl>
                                        <p:attrNameLst>
                                          <p:attrName>ppt_x</p:attrName>
                                          <p:attrName>ppt_y</p:attrName>
                                        </p:attrNameLst>
                                      </p:cBhvr>
                                    </p:animMotion>
                                    <p:animEffect transition="in" filter="fade">
                                      <p:cBhvr>
                                        <p:cTn id="14" dur="1000"/>
                                        <p:tgtEl>
                                          <p:spTgt spid="13312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133128"/>
                                        </p:tgtEl>
                                        <p:attrNameLst>
                                          <p:attrName>style.visibility</p:attrName>
                                        </p:attrNameLst>
                                      </p:cBhvr>
                                      <p:to>
                                        <p:strVal val="visible"/>
                                      </p:to>
                                    </p:set>
                                    <p:animScale>
                                      <p:cBhvr>
                                        <p:cTn id="19" dur="1000" decel="50000" fill="hold">
                                          <p:stCondLst>
                                            <p:cond delay="0"/>
                                          </p:stCondLst>
                                        </p:cTn>
                                        <p:tgtEl>
                                          <p:spTgt spid="1331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33128"/>
                                        </p:tgtEl>
                                        <p:attrNameLst>
                                          <p:attrName>ppt_x</p:attrName>
                                          <p:attrName>ppt_y</p:attrName>
                                        </p:attrNameLst>
                                      </p:cBhvr>
                                    </p:animMotion>
                                    <p:animEffect transition="in" filter="fade">
                                      <p:cBhvr>
                                        <p:cTn id="21" dur="1000"/>
                                        <p:tgtEl>
                                          <p:spTgt spid="13312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2" presetClass="entr" presetSubtype="0" fill="hold" nodeType="clickEffect">
                                  <p:stCondLst>
                                    <p:cond delay="0"/>
                                  </p:stCondLst>
                                  <p:childTnLst>
                                    <p:set>
                                      <p:cBhvr>
                                        <p:cTn id="25" dur="1" fill="hold">
                                          <p:stCondLst>
                                            <p:cond delay="0"/>
                                          </p:stCondLst>
                                        </p:cTn>
                                        <p:tgtEl>
                                          <p:spTgt spid="133129"/>
                                        </p:tgtEl>
                                        <p:attrNameLst>
                                          <p:attrName>style.visibility</p:attrName>
                                        </p:attrNameLst>
                                      </p:cBhvr>
                                      <p:to>
                                        <p:strVal val="visible"/>
                                      </p:to>
                                    </p:set>
                                    <p:animScale>
                                      <p:cBhvr>
                                        <p:cTn id="26" dur="1000" decel="50000" fill="hold">
                                          <p:stCondLst>
                                            <p:cond delay="0"/>
                                          </p:stCondLst>
                                        </p:cTn>
                                        <p:tgtEl>
                                          <p:spTgt spid="1331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33129"/>
                                        </p:tgtEl>
                                        <p:attrNameLst>
                                          <p:attrName>ppt_x</p:attrName>
                                          <p:attrName>ppt_y</p:attrName>
                                        </p:attrNameLst>
                                      </p:cBhvr>
                                    </p:animMotion>
                                    <p:animEffect transition="in" filter="fade">
                                      <p:cBhvr>
                                        <p:cTn id="28" dur="1000"/>
                                        <p:tgtEl>
                                          <p:spTgt spid="133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a:extLst>
              <a:ext uri="{FF2B5EF4-FFF2-40B4-BE49-F238E27FC236}">
                <a16:creationId xmlns:a16="http://schemas.microsoft.com/office/drawing/2014/main" id="{F9A5FF8C-A368-452C-B273-2FE56EB7B909}"/>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800" b="1">
                <a:solidFill>
                  <a:srgbClr val="3366FF"/>
                </a:solidFill>
                <a:cs typeface="Times New Roman" panose="02020603050405020304" pitchFamily="18" charset="0"/>
              </a:rPr>
              <a:t>4.2 Καταστατική εξίσωση των αερίων</a:t>
            </a:r>
            <a:r>
              <a:rPr lang="en-US" altLang="el-GR"/>
              <a:t> </a:t>
            </a:r>
          </a:p>
        </p:txBody>
      </p:sp>
      <p:sp>
        <p:nvSpPr>
          <p:cNvPr id="134150" name="Rectangle 6">
            <a:extLst>
              <a:ext uri="{FF2B5EF4-FFF2-40B4-BE49-F238E27FC236}">
                <a16:creationId xmlns:a16="http://schemas.microsoft.com/office/drawing/2014/main" id="{4C4D0485-EB89-4B83-9469-BF2069C497E1}"/>
              </a:ext>
            </a:extLst>
          </p:cNvPr>
          <p:cNvSpPr>
            <a:spLocks noChangeArrowheads="1"/>
          </p:cNvSpPr>
          <p:nvPr/>
        </p:nvSpPr>
        <p:spPr bwMode="auto">
          <a:xfrm>
            <a:off x="1919288" y="1095376"/>
            <a:ext cx="6813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000">
                <a:cs typeface="Times New Roman" panose="02020603050405020304" pitchFamily="18" charset="0"/>
              </a:rPr>
              <a:t>Η σταθερά </a:t>
            </a:r>
            <a:r>
              <a:rPr lang="en-US" altLang="el-GR" sz="2000">
                <a:cs typeface="Times New Roman" panose="02020603050405020304" pitchFamily="18" charset="0"/>
              </a:rPr>
              <a:t>R</a:t>
            </a:r>
            <a:r>
              <a:rPr lang="en-GB" altLang="el-GR" sz="2000">
                <a:cs typeface="Times New Roman" panose="02020603050405020304" pitchFamily="18" charset="0"/>
              </a:rPr>
              <a:t> μπορεί να υπολογιστεί παίρνοντας σαν βάση 1 mol ενός αερίου σε </a:t>
            </a:r>
            <a:r>
              <a:rPr lang="en-US" altLang="el-GR" sz="2000">
                <a:cs typeface="Times New Roman" panose="02020603050405020304" pitchFamily="18" charset="0"/>
              </a:rPr>
              <a:t>STP</a:t>
            </a:r>
            <a:r>
              <a:rPr lang="en-GB" altLang="el-GR" sz="2000">
                <a:cs typeface="Times New Roman" panose="02020603050405020304" pitchFamily="18" charset="0"/>
              </a:rPr>
              <a:t> συνθήκες:</a:t>
            </a:r>
            <a:r>
              <a:rPr lang="en-US" altLang="el-GR" sz="2000"/>
              <a:t> </a:t>
            </a:r>
          </a:p>
        </p:txBody>
      </p:sp>
      <p:graphicFrame>
        <p:nvGraphicFramePr>
          <p:cNvPr id="134151" name="Object 7">
            <a:extLst>
              <a:ext uri="{FF2B5EF4-FFF2-40B4-BE49-F238E27FC236}">
                <a16:creationId xmlns:a16="http://schemas.microsoft.com/office/drawing/2014/main" id="{9A78AC9B-A17C-467D-85B3-F550C99CF4FE}"/>
              </a:ext>
            </a:extLst>
          </p:cNvPr>
          <p:cNvGraphicFramePr>
            <a:graphicFrameLocks noChangeAspect="1"/>
          </p:cNvGraphicFramePr>
          <p:nvPr/>
        </p:nvGraphicFramePr>
        <p:xfrm>
          <a:off x="2927350" y="1989139"/>
          <a:ext cx="4897438" cy="841375"/>
        </p:xfrm>
        <a:graphic>
          <a:graphicData uri="http://schemas.openxmlformats.org/presentationml/2006/ole">
            <mc:AlternateContent xmlns:mc="http://schemas.openxmlformats.org/markup-compatibility/2006">
              <mc:Choice xmlns:v="urn:schemas-microsoft-com:vml" Requires="v">
                <p:oleObj spid="_x0000_s11266" name="Equation" r:id="rId3" imgW="2450880" imgH="431640" progId="Equation.3">
                  <p:embed/>
                </p:oleObj>
              </mc:Choice>
              <mc:Fallback>
                <p:oleObj name="Equation" r:id="rId3" imgW="2450880" imgH="431640" progId="Equation.3">
                  <p:embed/>
                  <p:pic>
                    <p:nvPicPr>
                      <p:cNvPr id="134151" name="Object 7">
                        <a:extLst>
                          <a:ext uri="{FF2B5EF4-FFF2-40B4-BE49-F238E27FC236}">
                            <a16:creationId xmlns:a16="http://schemas.microsoft.com/office/drawing/2014/main" id="{9A78AC9B-A17C-467D-85B3-F550C99CF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1989139"/>
                        <a:ext cx="48974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3">
            <a:extLst>
              <a:ext uri="{FF2B5EF4-FFF2-40B4-BE49-F238E27FC236}">
                <a16:creationId xmlns:a16="http://schemas.microsoft.com/office/drawing/2014/main" id="{318336F6-6F5C-48E5-BC02-45DACF521152}"/>
              </a:ext>
            </a:extLst>
          </p:cNvPr>
          <p:cNvGrpSpPr>
            <a:grpSpLocks/>
          </p:cNvGrpSpPr>
          <p:nvPr/>
        </p:nvGrpSpPr>
        <p:grpSpPr bwMode="auto">
          <a:xfrm>
            <a:off x="2063750" y="3211514"/>
            <a:ext cx="7215188" cy="1825626"/>
            <a:chOff x="340" y="2023"/>
            <a:chExt cx="4545" cy="1150"/>
          </a:xfrm>
        </p:grpSpPr>
        <p:sp>
          <p:nvSpPr>
            <p:cNvPr id="55303" name="Rectangle 9">
              <a:extLst>
                <a:ext uri="{FF2B5EF4-FFF2-40B4-BE49-F238E27FC236}">
                  <a16:creationId xmlns:a16="http://schemas.microsoft.com/office/drawing/2014/main" id="{6954482C-4AE4-40B2-8316-A94F48EAB12A}"/>
                </a:ext>
              </a:extLst>
            </p:cNvPr>
            <p:cNvSpPr>
              <a:spLocks noChangeArrowheads="1"/>
            </p:cNvSpPr>
            <p:nvPr/>
          </p:nvSpPr>
          <p:spPr bwMode="auto">
            <a:xfrm>
              <a:off x="340" y="2023"/>
              <a:ext cx="454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000">
                  <a:cs typeface="Times New Roman" panose="02020603050405020304" pitchFamily="18" charset="0"/>
                </a:rPr>
                <a:t>Η παραπάνω σχέση, η οποία συνήθως γράφεται με τη μορφή</a:t>
              </a:r>
              <a:r>
                <a:rPr lang="en-US" altLang="el-GR"/>
                <a:t> </a:t>
              </a:r>
            </a:p>
          </p:txBody>
        </p:sp>
        <p:sp>
          <p:nvSpPr>
            <p:cNvPr id="55304" name="Text Box 10">
              <a:extLst>
                <a:ext uri="{FF2B5EF4-FFF2-40B4-BE49-F238E27FC236}">
                  <a16:creationId xmlns:a16="http://schemas.microsoft.com/office/drawing/2014/main" id="{8A6A7144-065F-4ABB-A7B4-6F3C71358193}"/>
                </a:ext>
              </a:extLst>
            </p:cNvPr>
            <p:cNvSpPr txBox="1">
              <a:spLocks noChangeArrowheads="1"/>
            </p:cNvSpPr>
            <p:nvPr/>
          </p:nvSpPr>
          <p:spPr bwMode="auto">
            <a:xfrm>
              <a:off x="1973" y="2478"/>
              <a:ext cx="1451" cy="363"/>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800" i="1"/>
                <a:t>P V = n R T</a:t>
              </a:r>
              <a:endParaRPr lang="en-US" altLang="el-GR" sz="2800"/>
            </a:p>
          </p:txBody>
        </p:sp>
        <p:sp>
          <p:nvSpPr>
            <p:cNvPr id="55305" name="Rectangle 12">
              <a:extLst>
                <a:ext uri="{FF2B5EF4-FFF2-40B4-BE49-F238E27FC236}">
                  <a16:creationId xmlns:a16="http://schemas.microsoft.com/office/drawing/2014/main" id="{95179F09-FB88-4DEB-B3D1-98366F831679}"/>
                </a:ext>
              </a:extLst>
            </p:cNvPr>
            <p:cNvSpPr>
              <a:spLocks noChangeArrowheads="1"/>
            </p:cNvSpPr>
            <p:nvPr/>
          </p:nvSpPr>
          <p:spPr bwMode="auto">
            <a:xfrm>
              <a:off x="476" y="2921"/>
              <a:ext cx="43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000">
                  <a:cs typeface="Times New Roman" panose="02020603050405020304" pitchFamily="18" charset="0"/>
                </a:rPr>
                <a:t>ονομάζεται </a:t>
              </a:r>
              <a:r>
                <a:rPr lang="en-GB" altLang="el-GR" sz="2000" b="1" i="1">
                  <a:cs typeface="Times New Roman" panose="02020603050405020304" pitchFamily="18" charset="0"/>
                </a:rPr>
                <a:t>καταστατική εξίσωση των ιδανικών αερίων</a:t>
              </a:r>
              <a:r>
                <a:rPr lang="en-GB" altLang="el-GR" sz="2000" i="1">
                  <a:cs typeface="Times New Roman" panose="02020603050405020304" pitchFamily="18" charset="0"/>
                </a:rPr>
                <a:t>.</a:t>
              </a:r>
              <a:r>
                <a:rPr lang="en-US" altLang="el-GR" sz="2000"/>
                <a:t> </a:t>
              </a:r>
            </a:p>
          </p:txBody>
        </p:sp>
      </p:grpSp>
      <p:sp>
        <p:nvSpPr>
          <p:cNvPr id="134159" name="Rectangle 15">
            <a:extLst>
              <a:ext uri="{FF2B5EF4-FFF2-40B4-BE49-F238E27FC236}">
                <a16:creationId xmlns:a16="http://schemas.microsoft.com/office/drawing/2014/main" id="{199455E8-57B6-4470-9B8F-676B58DD908A}"/>
              </a:ext>
            </a:extLst>
          </p:cNvPr>
          <p:cNvSpPr>
            <a:spLocks noChangeArrowheads="1"/>
          </p:cNvSpPr>
          <p:nvPr/>
        </p:nvSpPr>
        <p:spPr bwMode="auto">
          <a:xfrm>
            <a:off x="1992313" y="5240250"/>
            <a:ext cx="806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b="1" i="1">
                <a:cs typeface="Times New Roman" panose="02020603050405020304" pitchFamily="18" charset="0"/>
              </a:rPr>
              <a:t>Τα αέρια που υπακούουν στην καταστατική εξίσωση, για οποιαδήποτε τιμή πίεσης και θερμοκρασίας, ονομάζονται ιδανικά ή τέλεια αέρια.</a:t>
            </a:r>
            <a:r>
              <a:rPr lang="en-GB" altLang="el-GR" sz="2400" b="1"/>
              <a:t> </a:t>
            </a:r>
          </a:p>
        </p:txBody>
      </p:sp>
    </p:spTree>
    <p:extLst>
      <p:ext uri="{BB962C8B-B14F-4D97-AF65-F5344CB8AC3E}">
        <p14:creationId xmlns:p14="http://schemas.microsoft.com/office/powerpoint/2010/main" val="2065722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strips(downRight)">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3415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34159"/>
                                        </p:tgtEl>
                                        <p:attrNameLst>
                                          <p:attrName>style.visibility</p:attrName>
                                        </p:attrNameLst>
                                      </p:cBhvr>
                                      <p:to>
                                        <p:strVal val="visible"/>
                                      </p:to>
                                    </p:set>
                                    <p:animEffect transition="in" filter="checkerboard(across)">
                                      <p:cBhvr>
                                        <p:cTn id="21" dur="500"/>
                                        <p:tgtEl>
                                          <p:spTgt spid="134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p:bldP spid="1341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5" name="Group 8">
            <a:extLst>
              <a:ext uri="{FF2B5EF4-FFF2-40B4-BE49-F238E27FC236}">
                <a16:creationId xmlns:a16="http://schemas.microsoft.com/office/drawing/2014/main" id="{79D2E1A6-B6B1-4B84-B2AE-AD3F61D66B67}"/>
              </a:ext>
            </a:extLst>
          </p:cNvPr>
          <p:cNvGrpSpPr>
            <a:grpSpLocks/>
          </p:cNvGrpSpPr>
          <p:nvPr/>
        </p:nvGrpSpPr>
        <p:grpSpPr bwMode="auto">
          <a:xfrm>
            <a:off x="1774826" y="258763"/>
            <a:ext cx="9409113" cy="976314"/>
            <a:chOff x="158" y="163"/>
            <a:chExt cx="5927" cy="615"/>
          </a:xfrm>
        </p:grpSpPr>
        <p:sp>
          <p:nvSpPr>
            <p:cNvPr id="56330" name="Rectangle 5">
              <a:extLst>
                <a:ext uri="{FF2B5EF4-FFF2-40B4-BE49-F238E27FC236}">
                  <a16:creationId xmlns:a16="http://schemas.microsoft.com/office/drawing/2014/main" id="{4B97B6AE-7C36-4480-8D89-0CFF8910D154}"/>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t> </a:t>
              </a:r>
            </a:p>
          </p:txBody>
        </p:sp>
        <p:sp>
          <p:nvSpPr>
            <p:cNvPr id="56331" name="Rectangle 7">
              <a:extLst>
                <a:ext uri="{FF2B5EF4-FFF2-40B4-BE49-F238E27FC236}">
                  <a16:creationId xmlns:a16="http://schemas.microsoft.com/office/drawing/2014/main" id="{858CB79E-6B23-4689-B821-5F104B5EB474}"/>
                </a:ext>
              </a:extLst>
            </p:cNvPr>
            <p:cNvSpPr>
              <a:spLocks noChangeArrowheads="1"/>
            </p:cNvSpPr>
            <p:nvPr/>
          </p:nvSpPr>
          <p:spPr bwMode="auto">
            <a:xfrm>
              <a:off x="363" y="526"/>
              <a:ext cx="406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a:solidFill>
                    <a:srgbClr val="3366FF"/>
                  </a:solidFill>
                  <a:cs typeface="Times New Roman" panose="02020603050405020304" pitchFamily="18" charset="0"/>
                </a:rPr>
                <a:t>Συγκέντρωση ή μοριακότητα κατ'  όγκο διαλύματος</a:t>
              </a:r>
              <a:r>
                <a:rPr lang="en-GB" altLang="el-GR"/>
                <a:t> </a:t>
              </a:r>
            </a:p>
          </p:txBody>
        </p:sp>
      </p:grpSp>
      <p:sp>
        <p:nvSpPr>
          <p:cNvPr id="56326" name="Rectangle 10">
            <a:extLst>
              <a:ext uri="{FF2B5EF4-FFF2-40B4-BE49-F238E27FC236}">
                <a16:creationId xmlns:a16="http://schemas.microsoft.com/office/drawing/2014/main" id="{6E7E27CB-552E-4A26-BDBF-FD7467EAED31}"/>
              </a:ext>
            </a:extLst>
          </p:cNvPr>
          <p:cNvSpPr>
            <a:spLocks noChangeArrowheads="1"/>
          </p:cNvSpPr>
          <p:nvPr/>
        </p:nvSpPr>
        <p:spPr bwMode="auto">
          <a:xfrm>
            <a:off x="1524001" y="22013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5177" name="Object 9">
            <a:extLst>
              <a:ext uri="{FF2B5EF4-FFF2-40B4-BE49-F238E27FC236}">
                <a16:creationId xmlns:a16="http://schemas.microsoft.com/office/drawing/2014/main" id="{CCB30D54-C263-4898-89A0-82E0CA7DF18A}"/>
              </a:ext>
            </a:extLst>
          </p:cNvPr>
          <p:cNvGraphicFramePr>
            <a:graphicFrameLocks noChangeAspect="1"/>
          </p:cNvGraphicFramePr>
          <p:nvPr/>
        </p:nvGraphicFramePr>
        <p:xfrm>
          <a:off x="2063751" y="1341438"/>
          <a:ext cx="2087563" cy="2519362"/>
        </p:xfrm>
        <a:graphic>
          <a:graphicData uri="http://schemas.openxmlformats.org/presentationml/2006/ole">
            <mc:AlternateContent xmlns:mc="http://schemas.openxmlformats.org/markup-compatibility/2006">
              <mc:Choice xmlns:v="urn:schemas-microsoft-com:vml" Requires="v">
                <p:oleObj spid="_x0000_s12290" r:id="rId3" imgW="2610214" imgH="3533333" progId="MSPhotoEd.3">
                  <p:embed/>
                </p:oleObj>
              </mc:Choice>
              <mc:Fallback>
                <p:oleObj r:id="rId3" imgW="2610214" imgH="3533333" progId="MSPhotoEd.3">
                  <p:embed/>
                  <p:pic>
                    <p:nvPicPr>
                      <p:cNvPr id="135177" name="Object 9">
                        <a:extLst>
                          <a:ext uri="{FF2B5EF4-FFF2-40B4-BE49-F238E27FC236}">
                            <a16:creationId xmlns:a16="http://schemas.microsoft.com/office/drawing/2014/main" id="{CCB30D54-C263-4898-89A0-82E0CA7DF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341438"/>
                        <a:ext cx="2087563" cy="251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7" name="Rectangle 12">
            <a:extLst>
              <a:ext uri="{FF2B5EF4-FFF2-40B4-BE49-F238E27FC236}">
                <a16:creationId xmlns:a16="http://schemas.microsoft.com/office/drawing/2014/main" id="{3E4D9E10-9F1E-4AD3-A84A-E015A9A8E167}"/>
              </a:ext>
            </a:extLst>
          </p:cNvPr>
          <p:cNvSpPr>
            <a:spLocks noChangeArrowheads="1"/>
          </p:cNvSpPr>
          <p:nvPr/>
        </p:nvSpPr>
        <p:spPr bwMode="auto">
          <a:xfrm>
            <a:off x="1524001" y="17870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5179" name="Object 11">
            <a:extLst>
              <a:ext uri="{FF2B5EF4-FFF2-40B4-BE49-F238E27FC236}">
                <a16:creationId xmlns:a16="http://schemas.microsoft.com/office/drawing/2014/main" id="{104F0266-0A1A-4BC2-839E-9C9D6D27482F}"/>
              </a:ext>
            </a:extLst>
          </p:cNvPr>
          <p:cNvGraphicFramePr>
            <a:graphicFrameLocks noChangeAspect="1"/>
          </p:cNvGraphicFramePr>
          <p:nvPr/>
        </p:nvGraphicFramePr>
        <p:xfrm>
          <a:off x="4800600" y="1341439"/>
          <a:ext cx="2305050" cy="2592387"/>
        </p:xfrm>
        <a:graphic>
          <a:graphicData uri="http://schemas.openxmlformats.org/presentationml/2006/ole">
            <mc:AlternateContent xmlns:mc="http://schemas.openxmlformats.org/markup-compatibility/2006">
              <mc:Choice xmlns:v="urn:schemas-microsoft-com:vml" Requires="v">
                <p:oleObj spid="_x0000_s12291" r:id="rId5" imgW="1838095" imgH="3467584" progId="MSPhotoEd.3">
                  <p:embed/>
                </p:oleObj>
              </mc:Choice>
              <mc:Fallback>
                <p:oleObj r:id="rId5" imgW="1838095" imgH="3467584" progId="MSPhotoEd.3">
                  <p:embed/>
                  <p:pic>
                    <p:nvPicPr>
                      <p:cNvPr id="135179" name="Object 11">
                        <a:extLst>
                          <a:ext uri="{FF2B5EF4-FFF2-40B4-BE49-F238E27FC236}">
                            <a16:creationId xmlns:a16="http://schemas.microsoft.com/office/drawing/2014/main" id="{104F0266-0A1A-4BC2-839E-9C9D6D274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341439"/>
                        <a:ext cx="2305050" cy="2592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8" name="Rectangle 14">
            <a:extLst>
              <a:ext uri="{FF2B5EF4-FFF2-40B4-BE49-F238E27FC236}">
                <a16:creationId xmlns:a16="http://schemas.microsoft.com/office/drawing/2014/main" id="{0CB32497-3DF0-4A24-8570-E047B8484919}"/>
              </a:ext>
            </a:extLst>
          </p:cNvPr>
          <p:cNvSpPr>
            <a:spLocks noChangeArrowheads="1"/>
          </p:cNvSpPr>
          <p:nvPr/>
        </p:nvSpPr>
        <p:spPr bwMode="auto">
          <a:xfrm>
            <a:off x="1524001" y="18060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5181" name="Object 13">
            <a:extLst>
              <a:ext uri="{FF2B5EF4-FFF2-40B4-BE49-F238E27FC236}">
                <a16:creationId xmlns:a16="http://schemas.microsoft.com/office/drawing/2014/main" id="{05A1EC9A-89CC-4031-B990-802F723216F6}"/>
              </a:ext>
            </a:extLst>
          </p:cNvPr>
          <p:cNvGraphicFramePr>
            <a:graphicFrameLocks noChangeAspect="1"/>
          </p:cNvGraphicFramePr>
          <p:nvPr/>
        </p:nvGraphicFramePr>
        <p:xfrm>
          <a:off x="7824789" y="1341438"/>
          <a:ext cx="2160587" cy="2520950"/>
        </p:xfrm>
        <a:graphic>
          <a:graphicData uri="http://schemas.openxmlformats.org/presentationml/2006/ole">
            <mc:AlternateContent xmlns:mc="http://schemas.openxmlformats.org/markup-compatibility/2006">
              <mc:Choice xmlns:v="urn:schemas-microsoft-com:vml" Requires="v">
                <p:oleObj spid="_x0000_s12292" r:id="rId7" imgW="1523810" imgH="2876190" progId="MSPhotoEd.3">
                  <p:embed/>
                </p:oleObj>
              </mc:Choice>
              <mc:Fallback>
                <p:oleObj r:id="rId7" imgW="1523810" imgH="2876190" progId="MSPhotoEd.3">
                  <p:embed/>
                  <p:pic>
                    <p:nvPicPr>
                      <p:cNvPr id="135181" name="Object 13">
                        <a:extLst>
                          <a:ext uri="{FF2B5EF4-FFF2-40B4-BE49-F238E27FC236}">
                            <a16:creationId xmlns:a16="http://schemas.microsoft.com/office/drawing/2014/main" id="{05A1EC9A-89CC-4031-B990-802F723216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4789" y="1341438"/>
                        <a:ext cx="2160587" cy="252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5183" name="Picture 15" descr="4">
            <a:extLst>
              <a:ext uri="{FF2B5EF4-FFF2-40B4-BE49-F238E27FC236}">
                <a16:creationId xmlns:a16="http://schemas.microsoft.com/office/drawing/2014/main" id="{FA348FBA-122C-404A-90C7-4FC860B3AD96}"/>
              </a:ext>
            </a:extLst>
          </p:cNvPr>
          <p:cNvPicPr>
            <a:picLocks noChangeAspect="1" noChangeArrowheads="1"/>
          </p:cNvPicPr>
          <p:nvPr/>
        </p:nvPicPr>
        <p:blipFill>
          <a:blip r:embed="rId9">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3359151" y="4157664"/>
            <a:ext cx="51847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62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35177"/>
                                        </p:tgtEl>
                                        <p:attrNameLst>
                                          <p:attrName>style.visibility</p:attrName>
                                        </p:attrNameLst>
                                      </p:cBhvr>
                                      <p:to>
                                        <p:strVal val="visible"/>
                                      </p:to>
                                    </p:set>
                                    <p:animScale>
                                      <p:cBhvr>
                                        <p:cTn id="7" dur="1000" decel="50000" fill="hold">
                                          <p:stCondLst>
                                            <p:cond delay="0"/>
                                          </p:stCondLst>
                                        </p:cTn>
                                        <p:tgtEl>
                                          <p:spTgt spid="1351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5177"/>
                                        </p:tgtEl>
                                        <p:attrNameLst>
                                          <p:attrName>ppt_x</p:attrName>
                                          <p:attrName>ppt_y</p:attrName>
                                        </p:attrNameLst>
                                      </p:cBhvr>
                                    </p:animMotion>
                                    <p:animEffect transition="in" filter="fade">
                                      <p:cBhvr>
                                        <p:cTn id="9" dur="1000"/>
                                        <p:tgtEl>
                                          <p:spTgt spid="1351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35179"/>
                                        </p:tgtEl>
                                        <p:attrNameLst>
                                          <p:attrName>style.visibility</p:attrName>
                                        </p:attrNameLst>
                                      </p:cBhvr>
                                      <p:to>
                                        <p:strVal val="visible"/>
                                      </p:to>
                                    </p:set>
                                    <p:animScale>
                                      <p:cBhvr>
                                        <p:cTn id="14" dur="1000" decel="50000" fill="hold">
                                          <p:stCondLst>
                                            <p:cond delay="0"/>
                                          </p:stCondLst>
                                        </p:cTn>
                                        <p:tgtEl>
                                          <p:spTgt spid="1351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5179"/>
                                        </p:tgtEl>
                                        <p:attrNameLst>
                                          <p:attrName>ppt_x</p:attrName>
                                          <p:attrName>ppt_y</p:attrName>
                                        </p:attrNameLst>
                                      </p:cBhvr>
                                    </p:animMotion>
                                    <p:animEffect transition="in" filter="fade">
                                      <p:cBhvr>
                                        <p:cTn id="16" dur="1000"/>
                                        <p:tgtEl>
                                          <p:spTgt spid="13517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35181"/>
                                        </p:tgtEl>
                                        <p:attrNameLst>
                                          <p:attrName>style.visibility</p:attrName>
                                        </p:attrNameLst>
                                      </p:cBhvr>
                                      <p:to>
                                        <p:strVal val="visible"/>
                                      </p:to>
                                    </p:set>
                                    <p:animScale>
                                      <p:cBhvr>
                                        <p:cTn id="21" dur="1000" decel="50000" fill="hold">
                                          <p:stCondLst>
                                            <p:cond delay="0"/>
                                          </p:stCondLst>
                                        </p:cTn>
                                        <p:tgtEl>
                                          <p:spTgt spid="1351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5181"/>
                                        </p:tgtEl>
                                        <p:attrNameLst>
                                          <p:attrName>ppt_x</p:attrName>
                                          <p:attrName>ppt_y</p:attrName>
                                        </p:attrNameLst>
                                      </p:cBhvr>
                                    </p:animMotion>
                                    <p:animEffect transition="in" filter="fade">
                                      <p:cBhvr>
                                        <p:cTn id="23" dur="1000"/>
                                        <p:tgtEl>
                                          <p:spTgt spid="13518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35183"/>
                                        </p:tgtEl>
                                        <p:attrNameLst>
                                          <p:attrName>style.visibility</p:attrName>
                                        </p:attrNameLst>
                                      </p:cBhvr>
                                      <p:to>
                                        <p:strVal val="visible"/>
                                      </p:to>
                                    </p:set>
                                    <p:anim calcmode="lin" valueType="num">
                                      <p:cBhvr additive="base">
                                        <p:cTn id="28" dur="500" fill="hold"/>
                                        <p:tgtEl>
                                          <p:spTgt spid="135183"/>
                                        </p:tgtEl>
                                        <p:attrNameLst>
                                          <p:attrName>ppt_x</p:attrName>
                                        </p:attrNameLst>
                                      </p:cBhvr>
                                      <p:tavLst>
                                        <p:tav tm="0">
                                          <p:val>
                                            <p:strVal val="#ppt_x"/>
                                          </p:val>
                                        </p:tav>
                                        <p:tav tm="100000">
                                          <p:val>
                                            <p:strVal val="#ppt_x"/>
                                          </p:val>
                                        </p:tav>
                                      </p:tavLst>
                                    </p:anim>
                                    <p:anim calcmode="lin" valueType="num">
                                      <p:cBhvr additive="base">
                                        <p:cTn id="29" dur="500" fill="hold"/>
                                        <p:tgtEl>
                                          <p:spTgt spid="135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4">
            <a:extLst>
              <a:ext uri="{FF2B5EF4-FFF2-40B4-BE49-F238E27FC236}">
                <a16:creationId xmlns:a16="http://schemas.microsoft.com/office/drawing/2014/main" id="{8A2E03F0-9C99-4B65-89E4-3670909A5592}"/>
              </a:ext>
            </a:extLst>
          </p:cNvPr>
          <p:cNvGrpSpPr>
            <a:grpSpLocks/>
          </p:cNvGrpSpPr>
          <p:nvPr/>
        </p:nvGrpSpPr>
        <p:grpSpPr bwMode="auto">
          <a:xfrm>
            <a:off x="1774826" y="258763"/>
            <a:ext cx="9409113" cy="976314"/>
            <a:chOff x="158" y="163"/>
            <a:chExt cx="5927" cy="615"/>
          </a:xfrm>
        </p:grpSpPr>
        <p:sp>
          <p:nvSpPr>
            <p:cNvPr id="136198" name="Rectangle 5">
              <a:extLst>
                <a:ext uri="{FF2B5EF4-FFF2-40B4-BE49-F238E27FC236}">
                  <a16:creationId xmlns:a16="http://schemas.microsoft.com/office/drawing/2014/main" id="{25424BC9-7933-48FC-B138-803968B408AC}"/>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t> </a:t>
              </a:r>
            </a:p>
          </p:txBody>
        </p:sp>
        <p:sp>
          <p:nvSpPr>
            <p:cNvPr id="136199" name="Rectangle 6">
              <a:extLst>
                <a:ext uri="{FF2B5EF4-FFF2-40B4-BE49-F238E27FC236}">
                  <a16:creationId xmlns:a16="http://schemas.microsoft.com/office/drawing/2014/main" id="{48FE16D0-ED11-449F-A688-57263EBC2E37}"/>
                </a:ext>
              </a:extLst>
            </p:cNvPr>
            <p:cNvSpPr>
              <a:spLocks noChangeArrowheads="1"/>
            </p:cNvSpPr>
            <p:nvPr/>
          </p:nvSpPr>
          <p:spPr bwMode="auto">
            <a:xfrm>
              <a:off x="363" y="526"/>
              <a:ext cx="406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a:solidFill>
                    <a:srgbClr val="3366FF"/>
                  </a:solidFill>
                  <a:cs typeface="Times New Roman" panose="02020603050405020304" pitchFamily="18" charset="0"/>
                </a:rPr>
                <a:t>Συγκέντρωση ή μοριακότητα κατ'  όγκο διαλύματος</a:t>
              </a:r>
              <a:r>
                <a:rPr lang="en-GB" altLang="el-GR"/>
                <a:t> </a:t>
              </a:r>
            </a:p>
          </p:txBody>
        </p:sp>
      </p:grpSp>
      <p:sp>
        <p:nvSpPr>
          <p:cNvPr id="136200" name="Rectangle 8">
            <a:extLst>
              <a:ext uri="{FF2B5EF4-FFF2-40B4-BE49-F238E27FC236}">
                <a16:creationId xmlns:a16="http://schemas.microsoft.com/office/drawing/2014/main" id="{16415EDC-2CDC-41BD-BEC0-0941123767F1}"/>
              </a:ext>
            </a:extLst>
          </p:cNvPr>
          <p:cNvSpPr>
            <a:spLocks noChangeArrowheads="1"/>
          </p:cNvSpPr>
          <p:nvPr/>
        </p:nvSpPr>
        <p:spPr bwMode="auto">
          <a:xfrm>
            <a:off x="1774825" y="1420725"/>
            <a:ext cx="85169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hangingPunct="1">
              <a:buFont typeface="Wingdings" panose="05000000000000000000" pitchFamily="2" charset="2"/>
              <a:buChar char=""/>
            </a:pPr>
            <a:r>
              <a:rPr lang="el-GR" altLang="el-GR" sz="2400" i="1">
                <a:cs typeface="Times New Roman" panose="02020603050405020304" pitchFamily="18" charset="0"/>
              </a:rPr>
              <a:t>η μοριακότητα κατ' όγκο ή συγκέντρωση ή </a:t>
            </a:r>
            <a:r>
              <a:rPr lang="en-US" altLang="el-GR" sz="2400" i="1">
                <a:cs typeface="Times New Roman" panose="02020603050405020304" pitchFamily="18" charset="0"/>
              </a:rPr>
              <a:t>Molarity</a:t>
            </a:r>
            <a:r>
              <a:rPr lang="el-GR" altLang="el-GR" sz="2400" i="1">
                <a:cs typeface="Times New Roman" panose="02020603050405020304" pitchFamily="18" charset="0"/>
              </a:rPr>
              <a:t>, εκφράζει τα mol διαλυμένης ουσίας που περιέχονται σε 1 L διαλύματος. Δηλαδή, έχουμε:</a:t>
            </a:r>
          </a:p>
        </p:txBody>
      </p:sp>
      <p:sp>
        <p:nvSpPr>
          <p:cNvPr id="136201" name="Text Box 9">
            <a:extLst>
              <a:ext uri="{FF2B5EF4-FFF2-40B4-BE49-F238E27FC236}">
                <a16:creationId xmlns:a16="http://schemas.microsoft.com/office/drawing/2014/main" id="{CDE55440-9AFD-48F8-BBCB-18AE0C8A0CE9}"/>
              </a:ext>
            </a:extLst>
          </p:cNvPr>
          <p:cNvSpPr txBox="1">
            <a:spLocks noChangeArrowheads="1"/>
          </p:cNvSpPr>
          <p:nvPr/>
        </p:nvSpPr>
        <p:spPr bwMode="auto">
          <a:xfrm>
            <a:off x="4943475" y="2852739"/>
            <a:ext cx="2089150" cy="5048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400" i="1"/>
              <a:t>   </a:t>
            </a:r>
            <a:r>
              <a:rPr lang="en-US" altLang="el-GR" sz="2800" i="1"/>
              <a:t>c </a:t>
            </a:r>
            <a:r>
              <a:rPr lang="el-GR" altLang="el-GR" sz="2800" i="1"/>
              <a:t>= n / V</a:t>
            </a:r>
            <a:endParaRPr lang="en-US" altLang="el-GR" sz="2800"/>
          </a:p>
        </p:txBody>
      </p:sp>
      <p:sp>
        <p:nvSpPr>
          <p:cNvPr id="136203" name="Rectangle 11">
            <a:extLst>
              <a:ext uri="{FF2B5EF4-FFF2-40B4-BE49-F238E27FC236}">
                <a16:creationId xmlns:a16="http://schemas.microsoft.com/office/drawing/2014/main" id="{B26CAD1B-74E7-480F-9ABF-AF8D24A5E3C6}"/>
              </a:ext>
            </a:extLst>
          </p:cNvPr>
          <p:cNvSpPr>
            <a:spLocks noChangeArrowheads="1"/>
          </p:cNvSpPr>
          <p:nvPr/>
        </p:nvSpPr>
        <p:spPr bwMode="auto">
          <a:xfrm>
            <a:off x="1799658" y="3923179"/>
            <a:ext cx="67686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400">
                <a:cs typeface="Times New Roman" panose="02020603050405020304" pitchFamily="18" charset="0"/>
              </a:rPr>
              <a:t>Όπου,</a:t>
            </a:r>
            <a:endParaRPr lang="en-US" altLang="el-GR" sz="2400"/>
          </a:p>
          <a:p>
            <a:pPr algn="just"/>
            <a:r>
              <a:rPr lang="en-US" altLang="el-GR" sz="2400" i="1">
                <a:cs typeface="Times New Roman" panose="02020603050405020304" pitchFamily="18" charset="0"/>
              </a:rPr>
              <a:t>c</a:t>
            </a:r>
            <a:r>
              <a:rPr lang="el-GR" altLang="el-GR" sz="2400">
                <a:cs typeface="Times New Roman" panose="02020603050405020304" pitchFamily="18" charset="0"/>
              </a:rPr>
              <a:t> = η συγκέντρωση του διαλύματος</a:t>
            </a:r>
            <a:endParaRPr lang="en-US" altLang="el-GR" sz="2400"/>
          </a:p>
          <a:p>
            <a:pPr algn="just"/>
            <a:r>
              <a:rPr lang="en-US" altLang="el-GR" sz="2400" i="1">
                <a:cs typeface="Times New Roman" panose="02020603050405020304" pitchFamily="18" charset="0"/>
              </a:rPr>
              <a:t>n</a:t>
            </a:r>
            <a:r>
              <a:rPr lang="el-GR" altLang="el-GR" sz="2400">
                <a:cs typeface="Times New Roman" panose="02020603050405020304" pitchFamily="18" charset="0"/>
              </a:rPr>
              <a:t> = </a:t>
            </a:r>
            <a:r>
              <a:rPr lang="en-US" altLang="el-GR" sz="2400">
                <a:cs typeface="Times New Roman" panose="02020603050405020304" pitchFamily="18" charset="0"/>
              </a:rPr>
              <a:t>o</a:t>
            </a:r>
            <a:r>
              <a:rPr lang="el-GR" altLang="el-GR" sz="2400">
                <a:cs typeface="Times New Roman" panose="02020603050405020304" pitchFamily="18" charset="0"/>
              </a:rPr>
              <a:t> αριθμός </a:t>
            </a:r>
            <a:r>
              <a:rPr lang="en-US" altLang="el-GR" sz="2400">
                <a:cs typeface="Times New Roman" panose="02020603050405020304" pitchFamily="18" charset="0"/>
              </a:rPr>
              <a:t>mol</a:t>
            </a:r>
            <a:r>
              <a:rPr lang="el-GR" altLang="el-GR" sz="2400">
                <a:cs typeface="Times New Roman" panose="02020603050405020304" pitchFamily="18" charset="0"/>
              </a:rPr>
              <a:t> της διαλυμένης ουσίας και</a:t>
            </a:r>
            <a:endParaRPr lang="en-US" altLang="el-GR" sz="2400"/>
          </a:p>
          <a:p>
            <a:pPr algn="just"/>
            <a:r>
              <a:rPr lang="en-US" altLang="el-GR" sz="2400" i="1">
                <a:cs typeface="Times New Roman" panose="02020603050405020304" pitchFamily="18" charset="0"/>
              </a:rPr>
              <a:t>V</a:t>
            </a:r>
            <a:r>
              <a:rPr lang="el-GR" altLang="el-GR" sz="2400">
                <a:cs typeface="Times New Roman" panose="02020603050405020304" pitchFamily="18" charset="0"/>
              </a:rPr>
              <a:t> = ο όγκος του διαλύματος σε </a:t>
            </a:r>
            <a:r>
              <a:rPr lang="en-US" altLang="el-GR" sz="2400">
                <a:cs typeface="Times New Roman" panose="02020603050405020304" pitchFamily="18" charset="0"/>
              </a:rPr>
              <a:t>L</a:t>
            </a:r>
            <a:r>
              <a:rPr lang="el-GR" altLang="el-GR" sz="2400">
                <a:cs typeface="Times New Roman" panose="02020603050405020304" pitchFamily="18" charset="0"/>
              </a:rPr>
              <a:t>. </a:t>
            </a:r>
            <a:endParaRPr lang="en-US" altLang="el-GR" sz="2400"/>
          </a:p>
          <a:p>
            <a:pPr algn="just"/>
            <a:r>
              <a:rPr lang="el-GR" altLang="el-GR" sz="2400">
                <a:cs typeface="Times New Roman" panose="02020603050405020304" pitchFamily="18" charset="0"/>
              </a:rPr>
              <a:t>Μονάδα της συγκέντρωσης είναι το mol L</a:t>
            </a:r>
            <a:r>
              <a:rPr lang="el-GR" altLang="el-GR" sz="2400" baseline="30000">
                <a:cs typeface="Times New Roman" panose="02020603050405020304" pitchFamily="18" charset="0"/>
              </a:rPr>
              <a:t>-1</a:t>
            </a:r>
            <a:r>
              <a:rPr lang="el-GR" altLang="el-GR" sz="2400">
                <a:cs typeface="Times New Roman" panose="02020603050405020304" pitchFamily="18" charset="0"/>
              </a:rPr>
              <a:t> ή  Μ.</a:t>
            </a:r>
          </a:p>
        </p:txBody>
      </p:sp>
    </p:spTree>
    <p:extLst>
      <p:ext uri="{BB962C8B-B14F-4D97-AF65-F5344CB8AC3E}">
        <p14:creationId xmlns:p14="http://schemas.microsoft.com/office/powerpoint/2010/main" val="3170659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6200"/>
                                        </p:tgtEl>
                                        <p:attrNameLst>
                                          <p:attrName>style.visibility</p:attrName>
                                        </p:attrNameLst>
                                      </p:cBhvr>
                                      <p:to>
                                        <p:strVal val="visible"/>
                                      </p:to>
                                    </p:set>
                                    <p:animEffect transition="in" filter="checkerboard(across)">
                                      <p:cBhvr>
                                        <p:cTn id="7" dur="500"/>
                                        <p:tgtEl>
                                          <p:spTgt spid="136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620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36203"/>
                                        </p:tgtEl>
                                        <p:attrNameLst>
                                          <p:attrName>style.visibility</p:attrName>
                                        </p:attrNameLst>
                                      </p:cBhvr>
                                      <p:to>
                                        <p:strVal val="visible"/>
                                      </p:to>
                                    </p:set>
                                    <p:animEffect transition="in" filter="checkerboard(across)">
                                      <p:cBhvr>
                                        <p:cTn id="16" dur="500"/>
                                        <p:tgtEl>
                                          <p:spTgt spid="136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0" grpId="0"/>
      <p:bldP spid="136201" grpId="0" animBg="1"/>
      <p:bldP spid="1362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a:extLst>
              <a:ext uri="{FF2B5EF4-FFF2-40B4-BE49-F238E27FC236}">
                <a16:creationId xmlns:a16="http://schemas.microsoft.com/office/drawing/2014/main" id="{A70BB8B1-3FDE-40F1-B9D6-F3F068A07C49}"/>
              </a:ext>
            </a:extLst>
          </p:cNvPr>
          <p:cNvGrpSpPr>
            <a:grpSpLocks/>
          </p:cNvGrpSpPr>
          <p:nvPr/>
        </p:nvGrpSpPr>
        <p:grpSpPr bwMode="auto">
          <a:xfrm>
            <a:off x="1992313" y="188913"/>
            <a:ext cx="4254500" cy="796924"/>
            <a:chOff x="295" y="119"/>
            <a:chExt cx="2680" cy="502"/>
          </a:xfrm>
        </p:grpSpPr>
        <p:sp>
          <p:nvSpPr>
            <p:cNvPr id="131086" name="Rectangle 3">
              <a:extLst>
                <a:ext uri="{FF2B5EF4-FFF2-40B4-BE49-F238E27FC236}">
                  <a16:creationId xmlns:a16="http://schemas.microsoft.com/office/drawing/2014/main" id="{17CF580E-9228-4A23-AC2F-F6F6D703D54C}"/>
                </a:ext>
              </a:extLst>
            </p:cNvPr>
            <p:cNvSpPr>
              <a:spLocks noChangeArrowheads="1"/>
            </p:cNvSpPr>
            <p:nvPr/>
          </p:nvSpPr>
          <p:spPr bwMode="auto">
            <a:xfrm>
              <a:off x="612" y="253"/>
              <a:ext cx="236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3200" b="1">
                  <a:solidFill>
                    <a:srgbClr val="0066CC"/>
                  </a:solidFill>
                  <a:cs typeface="Times New Roman" panose="02020603050405020304" pitchFamily="18" charset="0"/>
                </a:rPr>
                <a:t>ΣΤΟΙΧΕΙΟΜΕΤΡΙΑ</a:t>
              </a:r>
              <a:r>
                <a:rPr lang="en-US" altLang="el-GR" sz="3200" b="1">
                  <a:solidFill>
                    <a:srgbClr val="0033CC"/>
                  </a:solidFill>
                </a:rPr>
                <a:t> </a:t>
              </a:r>
            </a:p>
          </p:txBody>
        </p:sp>
        <p:sp>
          <p:nvSpPr>
            <p:cNvPr id="131087" name="WordArt 4">
              <a:extLst>
                <a:ext uri="{FF2B5EF4-FFF2-40B4-BE49-F238E27FC236}">
                  <a16:creationId xmlns:a16="http://schemas.microsoft.com/office/drawing/2014/main" id="{6E93073B-7620-4196-AA4F-BB74CB095B97}"/>
                </a:ext>
              </a:extLst>
            </p:cNvPr>
            <p:cNvSpPr>
              <a:spLocks noChangeArrowheads="1" noChangeShapeType="1" noTextEdit="1"/>
            </p:cNvSpPr>
            <p:nvPr/>
          </p:nvSpPr>
          <p:spPr bwMode="auto">
            <a:xfrm>
              <a:off x="295" y="119"/>
              <a:ext cx="318" cy="4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3600" kern="10">
                  <a:solidFill>
                    <a:srgbClr val="0066CC"/>
                  </a:solidFill>
                  <a:latin typeface="Arial Black" panose="020B0A04020102020204" pitchFamily="34" charset="0"/>
                </a:rPr>
                <a:t>4</a:t>
              </a:r>
            </a:p>
          </p:txBody>
        </p:sp>
      </p:grpSp>
      <p:grpSp>
        <p:nvGrpSpPr>
          <p:cNvPr id="3" name="Group 5">
            <a:extLst>
              <a:ext uri="{FF2B5EF4-FFF2-40B4-BE49-F238E27FC236}">
                <a16:creationId xmlns:a16="http://schemas.microsoft.com/office/drawing/2014/main" id="{DBED45DB-90B9-4D23-A6B2-12546C2F4513}"/>
              </a:ext>
            </a:extLst>
          </p:cNvPr>
          <p:cNvGrpSpPr>
            <a:grpSpLocks/>
          </p:cNvGrpSpPr>
          <p:nvPr/>
        </p:nvGrpSpPr>
        <p:grpSpPr bwMode="auto">
          <a:xfrm>
            <a:off x="7210426" y="1125539"/>
            <a:ext cx="3457575" cy="5400675"/>
            <a:chOff x="1746" y="618"/>
            <a:chExt cx="2178" cy="3402"/>
          </a:xfrm>
        </p:grpSpPr>
        <p:sp>
          <p:nvSpPr>
            <p:cNvPr id="131077" name="Text Box 6">
              <a:extLst>
                <a:ext uri="{FF2B5EF4-FFF2-40B4-BE49-F238E27FC236}">
                  <a16:creationId xmlns:a16="http://schemas.microsoft.com/office/drawing/2014/main" id="{67B0805E-8443-41D4-BC2F-F873DA661076}"/>
                </a:ext>
              </a:extLst>
            </p:cNvPr>
            <p:cNvSpPr txBox="1">
              <a:spLocks noChangeArrowheads="1"/>
            </p:cNvSpPr>
            <p:nvPr/>
          </p:nvSpPr>
          <p:spPr bwMode="auto">
            <a:xfrm>
              <a:off x="1746" y="618"/>
              <a:ext cx="2178"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r>
                <a:rPr lang="el-GR" altLang="el-GR" sz="1000">
                  <a:solidFill>
                    <a:srgbClr val="0000FF"/>
                  </a:solidFill>
                  <a:latin typeface="Times New Roman" panose="02020603050405020304" pitchFamily="18" charset="0"/>
                </a:rPr>
                <a:t>            </a:t>
              </a:r>
              <a:r>
                <a:rPr lang="en-US" altLang="el-GR" sz="10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συνδυάζονται</a:t>
              </a: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r>
                <a:rPr lang="en-US" altLang="el-GR" sz="1600">
                  <a:solidFill>
                    <a:srgbClr val="0000FF"/>
                  </a:solidFill>
                  <a:latin typeface="Times New Roman" panose="02020603050405020304" pitchFamily="18" charset="0"/>
                </a:rPr>
                <a:t> </a:t>
              </a:r>
            </a:p>
            <a:p>
              <a:pPr eaLnBrk="1" hangingPunct="1"/>
              <a:endParaRPr lang="el-GR" altLang="el-GR" sz="1600">
                <a:solidFill>
                  <a:srgbClr val="0000FF"/>
                </a:solidFill>
                <a:latin typeface="Times New Roman" panose="02020603050405020304" pitchFamily="18" charset="0"/>
              </a:endParaRPr>
            </a:p>
            <a:p>
              <a:pPr eaLnBrk="1" hangingPunct="1"/>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δομική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δομική</a:t>
              </a:r>
            </a:p>
            <a:p>
              <a:pPr eaLnBrk="1" hangingPunct="1"/>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μονάδα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μονάδα</a:t>
              </a: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endParaRPr lang="en-US" altLang="el-GR" sz="1600">
                <a:solidFill>
                  <a:srgbClr val="0000FF"/>
                </a:solidFill>
                <a:latin typeface="Times New Roman" panose="02020603050405020304" pitchFamily="18" charset="0"/>
              </a:endParaRPr>
            </a:p>
            <a:p>
              <a:pPr eaLnBrk="1" hangingPunct="1"/>
              <a:endParaRPr lang="en-US" altLang="el-GR" sz="1600">
                <a:solidFill>
                  <a:srgbClr val="0000FF"/>
                </a:solidFill>
                <a:latin typeface="Times New Roman" panose="02020603050405020304" pitchFamily="18" charset="0"/>
              </a:endParaRPr>
            </a:p>
            <a:p>
              <a:pPr eaLnBrk="1" hangingPunct="1"/>
              <a:r>
                <a:rPr lang="el-GR" altLang="el-GR" sz="1600">
                  <a:solidFill>
                    <a:srgbClr val="0000FF"/>
                  </a:solidFill>
                  <a:latin typeface="Times New Roman" panose="02020603050405020304" pitchFamily="18" charset="0"/>
                </a:rPr>
                <a:t>           συνδυάζονται</a:t>
              </a: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n-US" altLang="el-GR" sz="1600"/>
            </a:p>
          </p:txBody>
        </p:sp>
        <p:sp>
          <p:nvSpPr>
            <p:cNvPr id="131078" name="Text Box 7">
              <a:extLst>
                <a:ext uri="{FF2B5EF4-FFF2-40B4-BE49-F238E27FC236}">
                  <a16:creationId xmlns:a16="http://schemas.microsoft.com/office/drawing/2014/main" id="{CD016FDF-59EF-476D-8F85-F0120F3A97F1}"/>
                </a:ext>
              </a:extLst>
            </p:cNvPr>
            <p:cNvSpPr txBox="1">
              <a:spLocks noChangeArrowheads="1"/>
            </p:cNvSpPr>
            <p:nvPr/>
          </p:nvSpPr>
          <p:spPr bwMode="auto">
            <a:xfrm>
              <a:off x="3107" y="709"/>
              <a:ext cx="307" cy="1278"/>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a:solidFill>
                    <a:srgbClr val="0000FF"/>
                  </a:solidFill>
                </a:rPr>
                <a:t>Ε</a:t>
              </a:r>
            </a:p>
            <a:p>
              <a:pPr eaLnBrk="1" hangingPunct="1"/>
              <a:r>
                <a:rPr lang="el-GR" altLang="el-GR">
                  <a:solidFill>
                    <a:srgbClr val="0000FF"/>
                  </a:solidFill>
                </a:rPr>
                <a:t>Ν</a:t>
              </a:r>
            </a:p>
            <a:p>
              <a:pPr eaLnBrk="1" hangingPunct="1"/>
              <a:r>
                <a:rPr lang="el-GR" altLang="el-GR">
                  <a:solidFill>
                    <a:srgbClr val="0000FF"/>
                  </a:solidFill>
                </a:rPr>
                <a:t>Ω</a:t>
              </a:r>
            </a:p>
            <a:p>
              <a:pPr eaLnBrk="1" hangingPunct="1"/>
              <a:r>
                <a:rPr lang="el-GR" altLang="el-GR">
                  <a:solidFill>
                    <a:srgbClr val="0000FF"/>
                  </a:solidFill>
                </a:rPr>
                <a:t>Σ</a:t>
              </a:r>
            </a:p>
            <a:p>
              <a:pPr eaLnBrk="1" hangingPunct="1"/>
              <a:r>
                <a:rPr lang="el-GR" altLang="el-GR">
                  <a:solidFill>
                    <a:srgbClr val="0000FF"/>
                  </a:solidFill>
                </a:rPr>
                <a:t>Ε</a:t>
              </a:r>
            </a:p>
            <a:p>
              <a:pPr eaLnBrk="1" hangingPunct="1"/>
              <a:r>
                <a:rPr lang="el-GR" altLang="el-GR">
                  <a:solidFill>
                    <a:srgbClr val="0000FF"/>
                  </a:solidFill>
                </a:rPr>
                <a:t>Ι</a:t>
              </a:r>
            </a:p>
            <a:p>
              <a:pPr eaLnBrk="1" hangingPunct="1"/>
              <a:r>
                <a:rPr lang="el-GR" altLang="el-GR">
                  <a:solidFill>
                    <a:srgbClr val="0000FF"/>
                  </a:solidFill>
                </a:rPr>
                <a:t>Σ</a:t>
              </a:r>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n-US" altLang="el-GR" sz="1600"/>
            </a:p>
          </p:txBody>
        </p:sp>
        <p:sp>
          <p:nvSpPr>
            <p:cNvPr id="131079" name="Text Box 8">
              <a:extLst>
                <a:ext uri="{FF2B5EF4-FFF2-40B4-BE49-F238E27FC236}">
                  <a16:creationId xmlns:a16="http://schemas.microsoft.com/office/drawing/2014/main" id="{8FAF451E-AA87-490E-8881-E194A6E5FCB9}"/>
                </a:ext>
              </a:extLst>
            </p:cNvPr>
            <p:cNvSpPr txBox="1">
              <a:spLocks noChangeArrowheads="1"/>
            </p:cNvSpPr>
            <p:nvPr/>
          </p:nvSpPr>
          <p:spPr bwMode="auto">
            <a:xfrm>
              <a:off x="1746" y="663"/>
              <a:ext cx="318" cy="1452"/>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a:solidFill>
                    <a:srgbClr val="0000FF"/>
                  </a:solidFill>
                </a:rPr>
                <a:t>Σ</a:t>
              </a:r>
            </a:p>
            <a:p>
              <a:pPr eaLnBrk="1" hangingPunct="1"/>
              <a:r>
                <a:rPr lang="el-GR" altLang="el-GR">
                  <a:solidFill>
                    <a:srgbClr val="0000FF"/>
                  </a:solidFill>
                </a:rPr>
                <a:t>Τ</a:t>
              </a:r>
            </a:p>
            <a:p>
              <a:pPr eaLnBrk="1" hangingPunct="1"/>
              <a:r>
                <a:rPr lang="el-GR" altLang="el-GR">
                  <a:solidFill>
                    <a:srgbClr val="0000FF"/>
                  </a:solidFill>
                </a:rPr>
                <a:t>Ο</a:t>
              </a:r>
            </a:p>
            <a:p>
              <a:pPr eaLnBrk="1" hangingPunct="1"/>
              <a:r>
                <a:rPr lang="el-GR" altLang="el-GR">
                  <a:solidFill>
                    <a:srgbClr val="0000FF"/>
                  </a:solidFill>
                </a:rPr>
                <a:t>Ι</a:t>
              </a:r>
            </a:p>
            <a:p>
              <a:pPr eaLnBrk="1" hangingPunct="1"/>
              <a:r>
                <a:rPr lang="el-GR" altLang="el-GR">
                  <a:solidFill>
                    <a:srgbClr val="0000FF"/>
                  </a:solidFill>
                </a:rPr>
                <a:t>Χ</a:t>
              </a:r>
            </a:p>
            <a:p>
              <a:pPr eaLnBrk="1" hangingPunct="1"/>
              <a:r>
                <a:rPr lang="el-GR" altLang="el-GR">
                  <a:solidFill>
                    <a:srgbClr val="0000FF"/>
                  </a:solidFill>
                </a:rPr>
                <a:t>Ε</a:t>
              </a:r>
            </a:p>
            <a:p>
              <a:pPr eaLnBrk="1" hangingPunct="1"/>
              <a:r>
                <a:rPr lang="el-GR" altLang="el-GR">
                  <a:solidFill>
                    <a:srgbClr val="0000FF"/>
                  </a:solidFill>
                </a:rPr>
                <a:t>Ι</a:t>
              </a:r>
            </a:p>
            <a:p>
              <a:pPr eaLnBrk="1" hangingPunct="1"/>
              <a:r>
                <a:rPr lang="el-GR" altLang="el-GR">
                  <a:solidFill>
                    <a:srgbClr val="0000FF"/>
                  </a:solidFill>
                </a:rPr>
                <a:t>Α</a:t>
              </a:r>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p>
            <a:p>
              <a:pPr eaLnBrk="1" hangingPunct="1"/>
              <a:endParaRPr lang="en-US" altLang="el-GR" sz="1600"/>
            </a:p>
          </p:txBody>
        </p:sp>
        <p:sp>
          <p:nvSpPr>
            <p:cNvPr id="131080" name="Text Box 9">
              <a:extLst>
                <a:ext uri="{FF2B5EF4-FFF2-40B4-BE49-F238E27FC236}">
                  <a16:creationId xmlns:a16="http://schemas.microsoft.com/office/drawing/2014/main" id="{902145D6-754C-48DC-89A1-D64F290FE361}"/>
                </a:ext>
              </a:extLst>
            </p:cNvPr>
            <p:cNvSpPr txBox="1">
              <a:spLocks noChangeArrowheads="1"/>
            </p:cNvSpPr>
            <p:nvPr/>
          </p:nvSpPr>
          <p:spPr bwMode="auto">
            <a:xfrm>
              <a:off x="1746" y="2704"/>
              <a:ext cx="342" cy="1295"/>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200">
                <a:solidFill>
                  <a:srgbClr val="0000FF"/>
                </a:solidFill>
              </a:endParaRPr>
            </a:p>
            <a:p>
              <a:pPr eaLnBrk="1" hangingPunct="1"/>
              <a:r>
                <a:rPr lang="el-GR" altLang="el-GR">
                  <a:solidFill>
                    <a:srgbClr val="0000FF"/>
                  </a:solidFill>
                </a:rPr>
                <a:t>Α</a:t>
              </a:r>
            </a:p>
            <a:p>
              <a:pPr eaLnBrk="1" hangingPunct="1"/>
              <a:r>
                <a:rPr lang="el-GR" altLang="el-GR">
                  <a:solidFill>
                    <a:srgbClr val="0000FF"/>
                  </a:solidFill>
                </a:rPr>
                <a:t>Τ</a:t>
              </a:r>
            </a:p>
            <a:p>
              <a:pPr eaLnBrk="1" hangingPunct="1"/>
              <a:r>
                <a:rPr lang="el-GR" altLang="el-GR">
                  <a:solidFill>
                    <a:srgbClr val="0000FF"/>
                  </a:solidFill>
                </a:rPr>
                <a:t>Ο</a:t>
              </a:r>
            </a:p>
            <a:p>
              <a:pPr eaLnBrk="1" hangingPunct="1"/>
              <a:r>
                <a:rPr lang="el-GR" altLang="el-GR">
                  <a:solidFill>
                    <a:srgbClr val="0000FF"/>
                  </a:solidFill>
                </a:rPr>
                <a:t>Μ</a:t>
              </a:r>
            </a:p>
            <a:p>
              <a:pPr eaLnBrk="1" hangingPunct="1"/>
              <a:r>
                <a:rPr lang="el-GR" altLang="el-GR">
                  <a:solidFill>
                    <a:srgbClr val="0000FF"/>
                  </a:solidFill>
                </a:rPr>
                <a:t>Α</a:t>
              </a:r>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p>
            <a:p>
              <a:pPr eaLnBrk="1" hangingPunct="1"/>
              <a:endParaRPr lang="en-US" altLang="el-GR"/>
            </a:p>
          </p:txBody>
        </p:sp>
        <p:sp>
          <p:nvSpPr>
            <p:cNvPr id="131081" name="Text Box 10">
              <a:extLst>
                <a:ext uri="{FF2B5EF4-FFF2-40B4-BE49-F238E27FC236}">
                  <a16:creationId xmlns:a16="http://schemas.microsoft.com/office/drawing/2014/main" id="{799D62A3-DBA6-46C1-A256-FED4CE6282FB}"/>
                </a:ext>
              </a:extLst>
            </p:cNvPr>
            <p:cNvSpPr txBox="1">
              <a:spLocks noChangeArrowheads="1"/>
            </p:cNvSpPr>
            <p:nvPr/>
          </p:nvSpPr>
          <p:spPr bwMode="auto">
            <a:xfrm>
              <a:off x="3107" y="2614"/>
              <a:ext cx="272" cy="1406"/>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200">
                <a:solidFill>
                  <a:srgbClr val="0000FF"/>
                </a:solidFill>
              </a:endParaRPr>
            </a:p>
            <a:p>
              <a:pPr eaLnBrk="1" hangingPunct="1"/>
              <a:r>
                <a:rPr lang="el-GR" altLang="el-GR">
                  <a:solidFill>
                    <a:srgbClr val="0000FF"/>
                  </a:solidFill>
                </a:rPr>
                <a:t>Μ</a:t>
              </a:r>
            </a:p>
            <a:p>
              <a:pPr eaLnBrk="1" hangingPunct="1"/>
              <a:r>
                <a:rPr lang="el-GR" altLang="el-GR">
                  <a:solidFill>
                    <a:srgbClr val="0000FF"/>
                  </a:solidFill>
                </a:rPr>
                <a:t>Ο</a:t>
              </a:r>
            </a:p>
            <a:p>
              <a:pPr eaLnBrk="1" hangingPunct="1"/>
              <a:r>
                <a:rPr lang="el-GR" altLang="el-GR">
                  <a:solidFill>
                    <a:srgbClr val="0000FF"/>
                  </a:solidFill>
                </a:rPr>
                <a:t>Ρ</a:t>
              </a:r>
            </a:p>
            <a:p>
              <a:pPr eaLnBrk="1" hangingPunct="1"/>
              <a:r>
                <a:rPr lang="el-GR" altLang="el-GR">
                  <a:solidFill>
                    <a:srgbClr val="0000FF"/>
                  </a:solidFill>
                </a:rPr>
                <a:t>Ι</a:t>
              </a:r>
            </a:p>
            <a:p>
              <a:pPr eaLnBrk="1" hangingPunct="1"/>
              <a:r>
                <a:rPr lang="el-GR" altLang="el-GR">
                  <a:solidFill>
                    <a:srgbClr val="0000FF"/>
                  </a:solidFill>
                </a:rPr>
                <a:t>Α</a:t>
              </a:r>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p>
            <a:p>
              <a:pPr eaLnBrk="1" hangingPunct="1"/>
              <a:endParaRPr lang="en-US" altLang="el-GR" sz="1600"/>
            </a:p>
          </p:txBody>
        </p:sp>
        <p:sp>
          <p:nvSpPr>
            <p:cNvPr id="131082" name="AutoShape 11">
              <a:extLst>
                <a:ext uri="{FF2B5EF4-FFF2-40B4-BE49-F238E27FC236}">
                  <a16:creationId xmlns:a16="http://schemas.microsoft.com/office/drawing/2014/main" id="{6D5E57C3-7F81-4B94-8D87-A1F26A81C119}"/>
                </a:ext>
              </a:extLst>
            </p:cNvPr>
            <p:cNvSpPr>
              <a:spLocks noChangeArrowheads="1"/>
            </p:cNvSpPr>
            <p:nvPr/>
          </p:nvSpPr>
          <p:spPr bwMode="auto">
            <a:xfrm>
              <a:off x="2269" y="1240"/>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131083" name="AutoShape 12">
              <a:extLst>
                <a:ext uri="{FF2B5EF4-FFF2-40B4-BE49-F238E27FC236}">
                  <a16:creationId xmlns:a16="http://schemas.microsoft.com/office/drawing/2014/main" id="{6E372591-B62A-40EA-8106-F1C652CD0F1A}"/>
                </a:ext>
              </a:extLst>
            </p:cNvPr>
            <p:cNvSpPr>
              <a:spLocks noChangeArrowheads="1"/>
            </p:cNvSpPr>
            <p:nvPr/>
          </p:nvSpPr>
          <p:spPr bwMode="auto">
            <a:xfrm>
              <a:off x="2290" y="3249"/>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131084" name="AutoShape 13">
              <a:extLst>
                <a:ext uri="{FF2B5EF4-FFF2-40B4-BE49-F238E27FC236}">
                  <a16:creationId xmlns:a16="http://schemas.microsoft.com/office/drawing/2014/main" id="{5DEDADCF-7062-4D66-ABC4-A7468D7E4AB6}"/>
                </a:ext>
              </a:extLst>
            </p:cNvPr>
            <p:cNvSpPr>
              <a:spLocks noChangeArrowheads="1"/>
            </p:cNvSpPr>
            <p:nvPr/>
          </p:nvSpPr>
          <p:spPr bwMode="auto">
            <a:xfrm>
              <a:off x="1791" y="2251"/>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131085" name="AutoShape 14">
              <a:extLst>
                <a:ext uri="{FF2B5EF4-FFF2-40B4-BE49-F238E27FC236}">
                  <a16:creationId xmlns:a16="http://schemas.microsoft.com/office/drawing/2014/main" id="{BFF107D4-846C-4720-8F90-350F718B1025}"/>
                </a:ext>
              </a:extLst>
            </p:cNvPr>
            <p:cNvSpPr>
              <a:spLocks noChangeArrowheads="1"/>
            </p:cNvSpPr>
            <p:nvPr/>
          </p:nvSpPr>
          <p:spPr bwMode="auto">
            <a:xfrm>
              <a:off x="3152" y="2160"/>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pSp>
      <p:sp>
        <p:nvSpPr>
          <p:cNvPr id="118799" name="Rectangle 15">
            <a:extLst>
              <a:ext uri="{FF2B5EF4-FFF2-40B4-BE49-F238E27FC236}">
                <a16:creationId xmlns:a16="http://schemas.microsoft.com/office/drawing/2014/main" id="{139CAB20-466B-460F-AF5F-1964077D258F}"/>
              </a:ext>
            </a:extLst>
          </p:cNvPr>
          <p:cNvSpPr>
            <a:spLocks noChangeArrowheads="1"/>
          </p:cNvSpPr>
          <p:nvPr/>
        </p:nvSpPr>
        <p:spPr bwMode="auto">
          <a:xfrm>
            <a:off x="1847851" y="972742"/>
            <a:ext cx="49688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a:cs typeface="Times New Roman" panose="02020603050405020304" pitchFamily="18" charset="0"/>
              </a:rPr>
              <a:t>Στις θετικές επιστήμες, άρα και στη χημεία, η «αλήθεια μετριέται». Τίποτα δε γίνεται αποδεκτό αν δε μετρηθεί με κάποιο τρόπο. Επειδή δε το βασικό αντικείμενο της χημείας είναι η ύλη, πρέπει να μάθουμε πώς αυτή μπορεί να μετρηθεί. Στο κεφάλαιο αυτό προσεγγίζονται δύο τρόποι. Ο ένας είναι η μέτρηση της μάζας, </a:t>
            </a:r>
            <a:r>
              <a:rPr lang="en-US" altLang="el-GR" b="1" i="1">
                <a:cs typeface="Times New Roman" panose="02020603050405020304" pitchFamily="18" charset="0"/>
              </a:rPr>
              <a:t>m</a:t>
            </a:r>
            <a:r>
              <a:rPr lang="en-GB" altLang="el-GR" b="1">
                <a:cs typeface="Times New Roman" panose="02020603050405020304" pitchFamily="18" charset="0"/>
              </a:rPr>
              <a:t>, σαν ποσό της ύλης που περιέχεται στο συγκεκριμένο σώμα. Έτσι θα γνωρίσουμε το ζυγό και το </a:t>
            </a:r>
            <a:r>
              <a:rPr lang="en-US" altLang="el-GR" b="1">
                <a:cs typeface="Times New Roman" panose="02020603050405020304" pitchFamily="18" charset="0"/>
              </a:rPr>
              <a:t>kg</a:t>
            </a:r>
            <a:r>
              <a:rPr lang="en-GB" altLang="el-GR" b="1">
                <a:cs typeface="Times New Roman" panose="02020603050405020304" pitchFamily="18" charset="0"/>
              </a:rPr>
              <a:t>. Όμως,  η ύλη μετριέται και μ’ άλλο τρόπο, αφού εκτός από 1,5 </a:t>
            </a:r>
            <a:r>
              <a:rPr lang="en-US" altLang="el-GR" b="1">
                <a:cs typeface="Times New Roman" panose="02020603050405020304" pitchFamily="18" charset="0"/>
              </a:rPr>
              <a:t>kg</a:t>
            </a:r>
            <a:r>
              <a:rPr lang="en-GB" altLang="el-GR" b="1">
                <a:cs typeface="Times New Roman" panose="02020603050405020304" pitchFamily="18" charset="0"/>
              </a:rPr>
              <a:t> ζάχαρη υπάρχουν και 11 μαθητές ή 36 αυγά…</a:t>
            </a:r>
            <a:r>
              <a:rPr lang="en-US" altLang="el-GR" sz="1600" b="1"/>
              <a:t> </a:t>
            </a:r>
          </a:p>
        </p:txBody>
      </p:sp>
    </p:spTree>
    <p:extLst>
      <p:ext uri="{BB962C8B-B14F-4D97-AF65-F5344CB8AC3E}">
        <p14:creationId xmlns:p14="http://schemas.microsoft.com/office/powerpoint/2010/main" val="1517321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99"/>
                                        </p:tgtEl>
                                        <p:attrNameLst>
                                          <p:attrName>style.visibility</p:attrName>
                                        </p:attrNameLst>
                                      </p:cBhvr>
                                      <p:to>
                                        <p:strVal val="visible"/>
                                      </p:to>
                                    </p:set>
                                    <p:animEffect transition="in" filter="checkerboard(across)">
                                      <p:cBhvr>
                                        <p:cTn id="7" dur="500"/>
                                        <p:tgtEl>
                                          <p:spTgt spid="118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9" name="Group 9">
            <a:extLst>
              <a:ext uri="{FF2B5EF4-FFF2-40B4-BE49-F238E27FC236}">
                <a16:creationId xmlns:a16="http://schemas.microsoft.com/office/drawing/2014/main" id="{34F335EB-5CA2-47F6-930D-F2AED1C81E36}"/>
              </a:ext>
            </a:extLst>
          </p:cNvPr>
          <p:cNvGrpSpPr>
            <a:grpSpLocks/>
          </p:cNvGrpSpPr>
          <p:nvPr/>
        </p:nvGrpSpPr>
        <p:grpSpPr bwMode="auto">
          <a:xfrm>
            <a:off x="1774826" y="258763"/>
            <a:ext cx="9409113" cy="904876"/>
            <a:chOff x="158" y="163"/>
            <a:chExt cx="5927" cy="570"/>
          </a:xfrm>
        </p:grpSpPr>
        <p:sp>
          <p:nvSpPr>
            <p:cNvPr id="57355" name="Rectangle 5">
              <a:extLst>
                <a:ext uri="{FF2B5EF4-FFF2-40B4-BE49-F238E27FC236}">
                  <a16:creationId xmlns:a16="http://schemas.microsoft.com/office/drawing/2014/main" id="{934FDADA-A1AF-46C6-8FD7-FA1D128369F4}"/>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t> </a:t>
              </a:r>
            </a:p>
          </p:txBody>
        </p:sp>
        <p:sp>
          <p:nvSpPr>
            <p:cNvPr id="57356" name="Rectangle 8">
              <a:extLst>
                <a:ext uri="{FF2B5EF4-FFF2-40B4-BE49-F238E27FC236}">
                  <a16:creationId xmlns:a16="http://schemas.microsoft.com/office/drawing/2014/main" id="{079F41B8-CA8B-4A62-9F1F-6FF95C9F60BF}"/>
                </a:ext>
              </a:extLst>
            </p:cNvPr>
            <p:cNvSpPr>
              <a:spLocks noChangeArrowheads="1"/>
            </p:cNvSpPr>
            <p:nvPr/>
          </p:nvSpPr>
          <p:spPr bwMode="auto">
            <a:xfrm>
              <a:off x="489" y="481"/>
              <a:ext cx="17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a:solidFill>
                    <a:srgbClr val="3366FF"/>
                  </a:solidFill>
                  <a:cs typeface="Times New Roman" panose="02020603050405020304" pitchFamily="18" charset="0"/>
                </a:rPr>
                <a:t>Αραίωση διαλύματος</a:t>
              </a:r>
              <a:r>
                <a:rPr lang="en-US" altLang="el-GR"/>
                <a:t> </a:t>
              </a:r>
            </a:p>
          </p:txBody>
        </p:sp>
      </p:grpSp>
      <p:sp>
        <p:nvSpPr>
          <p:cNvPr id="57350" name="Rectangle 11">
            <a:extLst>
              <a:ext uri="{FF2B5EF4-FFF2-40B4-BE49-F238E27FC236}">
                <a16:creationId xmlns:a16="http://schemas.microsoft.com/office/drawing/2014/main" id="{5C3D912D-33E2-492C-95C2-2E495917937D}"/>
              </a:ext>
            </a:extLst>
          </p:cNvPr>
          <p:cNvSpPr>
            <a:spLocks noChangeArrowheads="1"/>
          </p:cNvSpPr>
          <p:nvPr/>
        </p:nvSpPr>
        <p:spPr bwMode="auto">
          <a:xfrm>
            <a:off x="1524001" y="17822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7226" name="Object 10">
            <a:extLst>
              <a:ext uri="{FF2B5EF4-FFF2-40B4-BE49-F238E27FC236}">
                <a16:creationId xmlns:a16="http://schemas.microsoft.com/office/drawing/2014/main" id="{F75AF888-04E4-49EA-975F-8890E50A38D1}"/>
              </a:ext>
            </a:extLst>
          </p:cNvPr>
          <p:cNvGraphicFramePr>
            <a:graphicFrameLocks noChangeAspect="1"/>
          </p:cNvGraphicFramePr>
          <p:nvPr/>
        </p:nvGraphicFramePr>
        <p:xfrm>
          <a:off x="2208213" y="1268413"/>
          <a:ext cx="2303462" cy="2881312"/>
        </p:xfrm>
        <a:graphic>
          <a:graphicData uri="http://schemas.openxmlformats.org/presentationml/2006/ole">
            <mc:AlternateContent xmlns:mc="http://schemas.openxmlformats.org/markup-compatibility/2006">
              <mc:Choice xmlns:v="urn:schemas-microsoft-com:vml" Requires="v">
                <p:oleObj spid="_x0000_s13314" r:id="rId3" imgW="1933333" imgH="3657143" progId="MSPhotoEd.3">
                  <p:embed/>
                </p:oleObj>
              </mc:Choice>
              <mc:Fallback>
                <p:oleObj r:id="rId3" imgW="1933333" imgH="3657143" progId="MSPhotoEd.3">
                  <p:embed/>
                  <p:pic>
                    <p:nvPicPr>
                      <p:cNvPr id="137226" name="Object 10">
                        <a:extLst>
                          <a:ext uri="{FF2B5EF4-FFF2-40B4-BE49-F238E27FC236}">
                            <a16:creationId xmlns:a16="http://schemas.microsoft.com/office/drawing/2014/main" id="{F75AF888-04E4-49EA-975F-8890E50A3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1268413"/>
                        <a:ext cx="2303462"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1" name="Rectangle 13">
            <a:extLst>
              <a:ext uri="{FF2B5EF4-FFF2-40B4-BE49-F238E27FC236}">
                <a16:creationId xmlns:a16="http://schemas.microsoft.com/office/drawing/2014/main" id="{7A58C810-0128-4C4F-8D6A-AA7476FA0860}"/>
              </a:ext>
            </a:extLst>
          </p:cNvPr>
          <p:cNvSpPr>
            <a:spLocks noChangeArrowheads="1"/>
          </p:cNvSpPr>
          <p:nvPr/>
        </p:nvSpPr>
        <p:spPr bwMode="auto">
          <a:xfrm>
            <a:off x="1524001" y="1753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7228" name="Object 12">
            <a:extLst>
              <a:ext uri="{FF2B5EF4-FFF2-40B4-BE49-F238E27FC236}">
                <a16:creationId xmlns:a16="http://schemas.microsoft.com/office/drawing/2014/main" id="{9985E67A-52BD-4CCD-9F65-C99809A74CA1}"/>
              </a:ext>
            </a:extLst>
          </p:cNvPr>
          <p:cNvGraphicFramePr>
            <a:graphicFrameLocks noChangeAspect="1"/>
          </p:cNvGraphicFramePr>
          <p:nvPr/>
        </p:nvGraphicFramePr>
        <p:xfrm>
          <a:off x="4943475" y="1268413"/>
          <a:ext cx="2376488" cy="2881312"/>
        </p:xfrm>
        <a:graphic>
          <a:graphicData uri="http://schemas.openxmlformats.org/presentationml/2006/ole">
            <mc:AlternateContent xmlns:mc="http://schemas.openxmlformats.org/markup-compatibility/2006">
              <mc:Choice xmlns:v="urn:schemas-microsoft-com:vml" Requires="v">
                <p:oleObj spid="_x0000_s13315" r:id="rId5" imgW="1886213" imgH="3638095" progId="MSPhotoEd.3">
                  <p:embed/>
                </p:oleObj>
              </mc:Choice>
              <mc:Fallback>
                <p:oleObj r:id="rId5" imgW="1886213" imgH="3638095" progId="MSPhotoEd.3">
                  <p:embed/>
                  <p:pic>
                    <p:nvPicPr>
                      <p:cNvPr id="137228" name="Object 12">
                        <a:extLst>
                          <a:ext uri="{FF2B5EF4-FFF2-40B4-BE49-F238E27FC236}">
                            <a16:creationId xmlns:a16="http://schemas.microsoft.com/office/drawing/2014/main" id="{9985E67A-52BD-4CCD-9F65-C99809A74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1268413"/>
                        <a:ext cx="2376488"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2" name="Rectangle 15">
            <a:extLst>
              <a:ext uri="{FF2B5EF4-FFF2-40B4-BE49-F238E27FC236}">
                <a16:creationId xmlns:a16="http://schemas.microsoft.com/office/drawing/2014/main" id="{4EEA2752-9E17-4250-BE72-724A86FB2AA5}"/>
              </a:ext>
            </a:extLst>
          </p:cNvPr>
          <p:cNvSpPr>
            <a:spLocks noChangeArrowheads="1"/>
          </p:cNvSpPr>
          <p:nvPr/>
        </p:nvSpPr>
        <p:spPr bwMode="auto">
          <a:xfrm>
            <a:off x="1524001" y="18822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37230" name="Object 14">
            <a:extLst>
              <a:ext uri="{FF2B5EF4-FFF2-40B4-BE49-F238E27FC236}">
                <a16:creationId xmlns:a16="http://schemas.microsoft.com/office/drawing/2014/main" id="{7740B1BA-AA0E-41C5-94A1-0E7C707F2259}"/>
              </a:ext>
            </a:extLst>
          </p:cNvPr>
          <p:cNvGraphicFramePr>
            <a:graphicFrameLocks noChangeAspect="1"/>
          </p:cNvGraphicFramePr>
          <p:nvPr/>
        </p:nvGraphicFramePr>
        <p:xfrm>
          <a:off x="8040688" y="1268413"/>
          <a:ext cx="2087562" cy="2881312"/>
        </p:xfrm>
        <a:graphic>
          <a:graphicData uri="http://schemas.openxmlformats.org/presentationml/2006/ole">
            <mc:AlternateContent xmlns:mc="http://schemas.openxmlformats.org/markup-compatibility/2006">
              <mc:Choice xmlns:v="urn:schemas-microsoft-com:vml" Requires="v">
                <p:oleObj spid="_x0000_s13316" r:id="rId7" imgW="2057143" imgH="3629532" progId="MSPhotoEd.3">
                  <p:embed/>
                </p:oleObj>
              </mc:Choice>
              <mc:Fallback>
                <p:oleObj r:id="rId7" imgW="2057143" imgH="3629532" progId="MSPhotoEd.3">
                  <p:embed/>
                  <p:pic>
                    <p:nvPicPr>
                      <p:cNvPr id="137230" name="Object 14">
                        <a:extLst>
                          <a:ext uri="{FF2B5EF4-FFF2-40B4-BE49-F238E27FC236}">
                            <a16:creationId xmlns:a16="http://schemas.microsoft.com/office/drawing/2014/main" id="{7740B1BA-AA0E-41C5-94A1-0E7C707F22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0688" y="1268413"/>
                        <a:ext cx="2087562"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233" name="Rectangle 17">
            <a:extLst>
              <a:ext uri="{FF2B5EF4-FFF2-40B4-BE49-F238E27FC236}">
                <a16:creationId xmlns:a16="http://schemas.microsoft.com/office/drawing/2014/main" id="{88858EF1-02EC-45F9-808A-E84DC5BCD48B}"/>
              </a:ext>
            </a:extLst>
          </p:cNvPr>
          <p:cNvSpPr>
            <a:spLocks noChangeArrowheads="1"/>
          </p:cNvSpPr>
          <p:nvPr/>
        </p:nvSpPr>
        <p:spPr bwMode="auto">
          <a:xfrm>
            <a:off x="2208213" y="4365626"/>
            <a:ext cx="7993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a:cs typeface="Times New Roman" panose="02020603050405020304" pitchFamily="18" charset="0"/>
              </a:rPr>
              <a:t>Όταν σε ένα διάλυμα προσθέσουμε νερό, η ποσότητα της διαλυμένης ουσίας παραμένει σταθερή, ενώ ο όγκος του διαλύματος μεγαλώνει. Συνεπώς, το τελικό διάλυμα έχει μικρότερη συγκέντρωση από το αρχικό. Κατά την αραίωση ισχύει η σχέση:</a:t>
            </a:r>
            <a:r>
              <a:rPr lang="en-GB" altLang="el-GR"/>
              <a:t> </a:t>
            </a:r>
          </a:p>
        </p:txBody>
      </p:sp>
      <p:sp>
        <p:nvSpPr>
          <p:cNvPr id="137234" name="Text Box 18">
            <a:extLst>
              <a:ext uri="{FF2B5EF4-FFF2-40B4-BE49-F238E27FC236}">
                <a16:creationId xmlns:a16="http://schemas.microsoft.com/office/drawing/2014/main" id="{2BCCE136-22F7-44BB-ADFE-1286180B0FEE}"/>
              </a:ext>
            </a:extLst>
          </p:cNvPr>
          <p:cNvSpPr txBox="1">
            <a:spLocks noChangeArrowheads="1"/>
          </p:cNvSpPr>
          <p:nvPr/>
        </p:nvSpPr>
        <p:spPr bwMode="auto">
          <a:xfrm>
            <a:off x="5159375" y="5661026"/>
            <a:ext cx="1944688" cy="576263"/>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400" i="1"/>
              <a:t>c</a:t>
            </a:r>
            <a:r>
              <a:rPr lang="en-US" altLang="el-GR" sz="2400" baseline="-25000"/>
              <a:t>1</a:t>
            </a:r>
            <a:r>
              <a:rPr lang="en-US" altLang="el-GR" sz="2400"/>
              <a:t> </a:t>
            </a:r>
            <a:r>
              <a:rPr lang="en-US" altLang="el-GR" sz="2400" i="1"/>
              <a:t>V</a:t>
            </a:r>
            <a:r>
              <a:rPr lang="en-US" altLang="el-GR" sz="2400" baseline="-25000"/>
              <a:t>1 </a:t>
            </a:r>
            <a:r>
              <a:rPr lang="en-US" altLang="el-GR" sz="2400"/>
              <a:t>= </a:t>
            </a:r>
            <a:r>
              <a:rPr lang="en-US" altLang="el-GR" sz="2400" i="1"/>
              <a:t>c</a:t>
            </a:r>
            <a:r>
              <a:rPr lang="en-US" altLang="el-GR" sz="2400" baseline="-25000"/>
              <a:t>2</a:t>
            </a:r>
            <a:r>
              <a:rPr lang="en-US" altLang="el-GR" sz="2400"/>
              <a:t> </a:t>
            </a:r>
            <a:r>
              <a:rPr lang="en-US" altLang="el-GR" sz="2400" i="1"/>
              <a:t>V</a:t>
            </a:r>
            <a:r>
              <a:rPr lang="en-US" altLang="el-GR" sz="2400" baseline="-25000"/>
              <a:t>2</a:t>
            </a:r>
            <a:endParaRPr lang="en-US" altLang="el-GR" sz="2400"/>
          </a:p>
        </p:txBody>
      </p:sp>
    </p:spTree>
    <p:extLst>
      <p:ext uri="{BB962C8B-B14F-4D97-AF65-F5344CB8AC3E}">
        <p14:creationId xmlns:p14="http://schemas.microsoft.com/office/powerpoint/2010/main" val="2078765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37226"/>
                                        </p:tgtEl>
                                        <p:attrNameLst>
                                          <p:attrName>style.visibility</p:attrName>
                                        </p:attrNameLst>
                                      </p:cBhvr>
                                      <p:to>
                                        <p:strVal val="visible"/>
                                      </p:to>
                                    </p:set>
                                    <p:animScale>
                                      <p:cBhvr>
                                        <p:cTn id="7" dur="1000" decel="50000" fill="hold">
                                          <p:stCondLst>
                                            <p:cond delay="0"/>
                                          </p:stCondLst>
                                        </p:cTn>
                                        <p:tgtEl>
                                          <p:spTgt spid="1372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7226"/>
                                        </p:tgtEl>
                                        <p:attrNameLst>
                                          <p:attrName>ppt_x</p:attrName>
                                          <p:attrName>ppt_y</p:attrName>
                                        </p:attrNameLst>
                                      </p:cBhvr>
                                    </p:animMotion>
                                    <p:animEffect transition="in" filter="fade">
                                      <p:cBhvr>
                                        <p:cTn id="9" dur="1000"/>
                                        <p:tgtEl>
                                          <p:spTgt spid="1372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37228"/>
                                        </p:tgtEl>
                                        <p:attrNameLst>
                                          <p:attrName>style.visibility</p:attrName>
                                        </p:attrNameLst>
                                      </p:cBhvr>
                                      <p:to>
                                        <p:strVal val="visible"/>
                                      </p:to>
                                    </p:set>
                                    <p:animScale>
                                      <p:cBhvr>
                                        <p:cTn id="14" dur="1000" decel="50000" fill="hold">
                                          <p:stCondLst>
                                            <p:cond delay="0"/>
                                          </p:stCondLst>
                                        </p:cTn>
                                        <p:tgtEl>
                                          <p:spTgt spid="1372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7228"/>
                                        </p:tgtEl>
                                        <p:attrNameLst>
                                          <p:attrName>ppt_x</p:attrName>
                                          <p:attrName>ppt_y</p:attrName>
                                        </p:attrNameLst>
                                      </p:cBhvr>
                                    </p:animMotion>
                                    <p:animEffect transition="in" filter="fade">
                                      <p:cBhvr>
                                        <p:cTn id="16" dur="1000"/>
                                        <p:tgtEl>
                                          <p:spTgt spid="1372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37230"/>
                                        </p:tgtEl>
                                        <p:attrNameLst>
                                          <p:attrName>style.visibility</p:attrName>
                                        </p:attrNameLst>
                                      </p:cBhvr>
                                      <p:to>
                                        <p:strVal val="visible"/>
                                      </p:to>
                                    </p:set>
                                    <p:animScale>
                                      <p:cBhvr>
                                        <p:cTn id="21" dur="1000" decel="50000" fill="hold">
                                          <p:stCondLst>
                                            <p:cond delay="0"/>
                                          </p:stCondLst>
                                        </p:cTn>
                                        <p:tgtEl>
                                          <p:spTgt spid="1372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7230"/>
                                        </p:tgtEl>
                                        <p:attrNameLst>
                                          <p:attrName>ppt_x</p:attrName>
                                          <p:attrName>ppt_y</p:attrName>
                                        </p:attrNameLst>
                                      </p:cBhvr>
                                    </p:animMotion>
                                    <p:animEffect transition="in" filter="fade">
                                      <p:cBhvr>
                                        <p:cTn id="23" dur="1000"/>
                                        <p:tgtEl>
                                          <p:spTgt spid="13723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7233"/>
                                        </p:tgtEl>
                                        <p:attrNameLst>
                                          <p:attrName>style.visibility</p:attrName>
                                        </p:attrNameLst>
                                      </p:cBhvr>
                                      <p:to>
                                        <p:strVal val="visible"/>
                                      </p:to>
                                    </p:set>
                                    <p:animEffect transition="in" filter="checkerboard(across)">
                                      <p:cBhvr>
                                        <p:cTn id="28" dur="500"/>
                                        <p:tgtEl>
                                          <p:spTgt spid="1372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7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3" grpId="0"/>
      <p:bldP spid="1372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4">
            <a:extLst>
              <a:ext uri="{FF2B5EF4-FFF2-40B4-BE49-F238E27FC236}">
                <a16:creationId xmlns:a16="http://schemas.microsoft.com/office/drawing/2014/main" id="{84C0D7A4-85C2-4072-B792-1A26C282D3A8}"/>
              </a:ext>
            </a:extLst>
          </p:cNvPr>
          <p:cNvGrpSpPr>
            <a:grpSpLocks/>
          </p:cNvGrpSpPr>
          <p:nvPr/>
        </p:nvGrpSpPr>
        <p:grpSpPr bwMode="auto">
          <a:xfrm>
            <a:off x="1847851" y="258763"/>
            <a:ext cx="9409113" cy="904876"/>
            <a:chOff x="158" y="163"/>
            <a:chExt cx="5927" cy="570"/>
          </a:xfrm>
        </p:grpSpPr>
        <p:sp>
          <p:nvSpPr>
            <p:cNvPr id="137224" name="Rectangle 5">
              <a:extLst>
                <a:ext uri="{FF2B5EF4-FFF2-40B4-BE49-F238E27FC236}">
                  <a16:creationId xmlns:a16="http://schemas.microsoft.com/office/drawing/2014/main" id="{2FA18854-D24D-4F9E-B543-50CC3A10A108}"/>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t> </a:t>
              </a:r>
            </a:p>
          </p:txBody>
        </p:sp>
        <p:sp>
          <p:nvSpPr>
            <p:cNvPr id="137225" name="Rectangle 6">
              <a:extLst>
                <a:ext uri="{FF2B5EF4-FFF2-40B4-BE49-F238E27FC236}">
                  <a16:creationId xmlns:a16="http://schemas.microsoft.com/office/drawing/2014/main" id="{FE6554A1-0F8D-4A61-A886-5331BD44AB49}"/>
                </a:ext>
              </a:extLst>
            </p:cNvPr>
            <p:cNvSpPr>
              <a:spLocks noChangeArrowheads="1"/>
            </p:cNvSpPr>
            <p:nvPr/>
          </p:nvSpPr>
          <p:spPr bwMode="auto">
            <a:xfrm>
              <a:off x="489" y="481"/>
              <a:ext cx="17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a:solidFill>
                    <a:srgbClr val="3366FF"/>
                  </a:solidFill>
                  <a:cs typeface="Times New Roman" panose="02020603050405020304" pitchFamily="18" charset="0"/>
                </a:rPr>
                <a:t>Αραίωση διαλύματος</a:t>
              </a:r>
              <a:r>
                <a:rPr lang="en-US" altLang="el-GR"/>
                <a:t> </a:t>
              </a:r>
            </a:p>
          </p:txBody>
        </p:sp>
      </p:grpSp>
      <p:sp>
        <p:nvSpPr>
          <p:cNvPr id="138247" name="Text Box 7">
            <a:extLst>
              <a:ext uri="{FF2B5EF4-FFF2-40B4-BE49-F238E27FC236}">
                <a16:creationId xmlns:a16="http://schemas.microsoft.com/office/drawing/2014/main" id="{D3FA7603-5B5C-4217-B475-7FAF36E826B7}"/>
              </a:ext>
            </a:extLst>
          </p:cNvPr>
          <p:cNvSpPr txBox="1">
            <a:spLocks noChangeArrowheads="1"/>
          </p:cNvSpPr>
          <p:nvPr/>
        </p:nvSpPr>
        <p:spPr bwMode="auto">
          <a:xfrm>
            <a:off x="5087939" y="1700213"/>
            <a:ext cx="1944687"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400" i="1"/>
              <a:t>c</a:t>
            </a:r>
            <a:r>
              <a:rPr lang="en-US" altLang="el-GR" sz="2400" baseline="-25000"/>
              <a:t>1</a:t>
            </a:r>
            <a:r>
              <a:rPr lang="en-US" altLang="el-GR" sz="2400"/>
              <a:t> </a:t>
            </a:r>
            <a:r>
              <a:rPr lang="en-US" altLang="el-GR" sz="2400" i="1"/>
              <a:t>V</a:t>
            </a:r>
            <a:r>
              <a:rPr lang="en-US" altLang="el-GR" sz="2400" baseline="-25000"/>
              <a:t>1 </a:t>
            </a:r>
            <a:r>
              <a:rPr lang="en-US" altLang="el-GR" sz="2400"/>
              <a:t>= </a:t>
            </a:r>
            <a:r>
              <a:rPr lang="en-US" altLang="el-GR" sz="2400" i="1"/>
              <a:t>c</a:t>
            </a:r>
            <a:r>
              <a:rPr lang="en-US" altLang="el-GR" sz="2400" baseline="-25000"/>
              <a:t>2</a:t>
            </a:r>
            <a:r>
              <a:rPr lang="en-US" altLang="el-GR" sz="2400"/>
              <a:t> </a:t>
            </a:r>
            <a:r>
              <a:rPr lang="en-US" altLang="el-GR" sz="2400" i="1"/>
              <a:t>V</a:t>
            </a:r>
            <a:r>
              <a:rPr lang="en-US" altLang="el-GR" sz="2400" baseline="-25000"/>
              <a:t>2</a:t>
            </a:r>
            <a:endParaRPr lang="en-US" altLang="el-GR" sz="2400"/>
          </a:p>
        </p:txBody>
      </p:sp>
      <p:pic>
        <p:nvPicPr>
          <p:cNvPr id="138248" name="Picture 8" descr="4">
            <a:extLst>
              <a:ext uri="{FF2B5EF4-FFF2-40B4-BE49-F238E27FC236}">
                <a16:creationId xmlns:a16="http://schemas.microsoft.com/office/drawing/2014/main" id="{1583B0D4-DADE-4FCA-9BDB-D1F084896A58}"/>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1703389" y="3068638"/>
            <a:ext cx="4465637"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2">
            <a:extLst>
              <a:ext uri="{FF2B5EF4-FFF2-40B4-BE49-F238E27FC236}">
                <a16:creationId xmlns:a16="http://schemas.microsoft.com/office/drawing/2014/main" id="{C540014F-B5B3-4D06-968E-9FF77B47016E}"/>
              </a:ext>
            </a:extLst>
          </p:cNvPr>
          <p:cNvGrpSpPr>
            <a:grpSpLocks/>
          </p:cNvGrpSpPr>
          <p:nvPr/>
        </p:nvGrpSpPr>
        <p:grpSpPr bwMode="auto">
          <a:xfrm>
            <a:off x="4008439" y="2924176"/>
            <a:ext cx="6480175" cy="1287463"/>
            <a:chOff x="1565" y="1842"/>
            <a:chExt cx="4082" cy="811"/>
          </a:xfrm>
        </p:grpSpPr>
        <p:sp>
          <p:nvSpPr>
            <p:cNvPr id="137222" name="Rectangle 10">
              <a:extLst>
                <a:ext uri="{FF2B5EF4-FFF2-40B4-BE49-F238E27FC236}">
                  <a16:creationId xmlns:a16="http://schemas.microsoft.com/office/drawing/2014/main" id="{2A5F113C-A3DE-4B37-BDDB-C4C37DA9BD86}"/>
                </a:ext>
              </a:extLst>
            </p:cNvPr>
            <p:cNvSpPr>
              <a:spLocks noChangeArrowheads="1"/>
            </p:cNvSpPr>
            <p:nvPr/>
          </p:nvSpPr>
          <p:spPr bwMode="auto">
            <a:xfrm>
              <a:off x="1565" y="1842"/>
              <a:ext cx="394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b="1" i="1">
                  <a:cs typeface="Times New Roman" panose="02020603050405020304" pitchFamily="18" charset="0"/>
                </a:rPr>
                <a:t>c</a:t>
              </a:r>
              <a:r>
                <a:rPr lang="el-GR" altLang="el-GR" sz="2000" b="1" baseline="-30000">
                  <a:cs typeface="Times New Roman" panose="02020603050405020304" pitchFamily="18" charset="0"/>
                </a:rPr>
                <a:t>1</a:t>
              </a:r>
              <a:r>
                <a:rPr lang="el-GR" altLang="el-GR" sz="2000" b="1">
                  <a:cs typeface="Times New Roman" panose="02020603050405020304" pitchFamily="18" charset="0"/>
                </a:rPr>
                <a:t> και </a:t>
              </a:r>
              <a:r>
                <a:rPr lang="el-GR" altLang="el-GR" sz="2000" b="1" i="1">
                  <a:cs typeface="Times New Roman" panose="02020603050405020304" pitchFamily="18" charset="0"/>
                </a:rPr>
                <a:t>V</a:t>
              </a:r>
              <a:r>
                <a:rPr lang="el-GR" altLang="el-GR" sz="2000" b="1" baseline="-30000">
                  <a:cs typeface="Times New Roman" panose="02020603050405020304" pitchFamily="18" charset="0"/>
                </a:rPr>
                <a:t>1 </a:t>
              </a:r>
              <a:r>
                <a:rPr lang="el-GR" altLang="el-GR" sz="2000" b="1">
                  <a:cs typeface="Times New Roman" panose="02020603050405020304" pitchFamily="18" charset="0"/>
                </a:rPr>
                <a:t> η συγκέντρωση και ο όγκος του διαλύματος, αντίστοιχα, πριν την αραίωση  και </a:t>
              </a:r>
              <a:endParaRPr lang="el-GR" altLang="el-GR" sz="2000" b="1"/>
            </a:p>
          </p:txBody>
        </p:sp>
        <p:sp>
          <p:nvSpPr>
            <p:cNvPr id="137223" name="Rectangle 11">
              <a:extLst>
                <a:ext uri="{FF2B5EF4-FFF2-40B4-BE49-F238E27FC236}">
                  <a16:creationId xmlns:a16="http://schemas.microsoft.com/office/drawing/2014/main" id="{4DD931DB-45A0-44CC-BDF8-65B641BB9074}"/>
                </a:ext>
              </a:extLst>
            </p:cNvPr>
            <p:cNvSpPr>
              <a:spLocks noChangeArrowheads="1"/>
            </p:cNvSpPr>
            <p:nvPr/>
          </p:nvSpPr>
          <p:spPr bwMode="auto">
            <a:xfrm>
              <a:off x="1565" y="2211"/>
              <a:ext cx="408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i="1">
                  <a:cs typeface="Times New Roman" panose="02020603050405020304" pitchFamily="18" charset="0"/>
                </a:rPr>
                <a:t>c</a:t>
              </a:r>
              <a:r>
                <a:rPr lang="en-GB" altLang="el-GR" sz="2000" b="1" baseline="-30000">
                  <a:cs typeface="Times New Roman" panose="02020603050405020304" pitchFamily="18" charset="0"/>
                </a:rPr>
                <a:t>2</a:t>
              </a:r>
              <a:r>
                <a:rPr lang="en-GB" altLang="el-GR" sz="2000" b="1">
                  <a:cs typeface="Times New Roman" panose="02020603050405020304" pitchFamily="18" charset="0"/>
                </a:rPr>
                <a:t> και </a:t>
              </a:r>
              <a:r>
                <a:rPr lang="en-GB" altLang="el-GR" sz="2000" b="1" i="1">
                  <a:cs typeface="Times New Roman" panose="02020603050405020304" pitchFamily="18" charset="0"/>
                </a:rPr>
                <a:t>V</a:t>
              </a:r>
              <a:r>
                <a:rPr lang="en-GB" altLang="el-GR" sz="2000" b="1" baseline="-30000">
                  <a:cs typeface="Times New Roman" panose="02020603050405020304" pitchFamily="18" charset="0"/>
                </a:rPr>
                <a:t>2 </a:t>
              </a:r>
              <a:r>
                <a:rPr lang="en-GB" altLang="el-GR" sz="2000" b="1">
                  <a:cs typeface="Times New Roman" panose="02020603050405020304" pitchFamily="18" charset="0"/>
                </a:rPr>
                <a:t> η συγκέντρωση και ο όγκος του διαλύματος, αντίστοιχα, μετά την αραίωση</a:t>
              </a:r>
              <a:r>
                <a:rPr lang="en-US" altLang="el-GR" sz="1100"/>
                <a:t> </a:t>
              </a:r>
              <a:endParaRPr lang="en-US" altLang="el-GR"/>
            </a:p>
          </p:txBody>
        </p:sp>
      </p:grpSp>
    </p:spTree>
    <p:extLst>
      <p:ext uri="{BB962C8B-B14F-4D97-AF65-F5344CB8AC3E}">
        <p14:creationId xmlns:p14="http://schemas.microsoft.com/office/powerpoint/2010/main" val="44298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2" presetClass="entr" presetSubtype="0" fill="hold" nodeType="clickEffect">
                                  <p:stCondLst>
                                    <p:cond delay="0"/>
                                  </p:stCondLst>
                                  <p:childTnLst>
                                    <p:set>
                                      <p:cBhvr>
                                        <p:cTn id="15" dur="1" fill="hold">
                                          <p:stCondLst>
                                            <p:cond delay="0"/>
                                          </p:stCondLst>
                                        </p:cTn>
                                        <p:tgtEl>
                                          <p:spTgt spid="138248"/>
                                        </p:tgtEl>
                                        <p:attrNameLst>
                                          <p:attrName>style.visibility</p:attrName>
                                        </p:attrNameLst>
                                      </p:cBhvr>
                                      <p:to>
                                        <p:strVal val="visible"/>
                                      </p:to>
                                    </p:set>
                                    <p:animScale>
                                      <p:cBhvr>
                                        <p:cTn id="16" dur="1000" decel="50000" fill="hold">
                                          <p:stCondLst>
                                            <p:cond delay="0"/>
                                          </p:stCondLst>
                                        </p:cTn>
                                        <p:tgtEl>
                                          <p:spTgt spid="1382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38248"/>
                                        </p:tgtEl>
                                        <p:attrNameLst>
                                          <p:attrName>ppt_x</p:attrName>
                                          <p:attrName>ppt_y</p:attrName>
                                        </p:attrNameLst>
                                      </p:cBhvr>
                                    </p:animMotion>
                                    <p:animEffect transition="in" filter="fade">
                                      <p:cBhvr>
                                        <p:cTn id="18" dur="1000"/>
                                        <p:tgtEl>
                                          <p:spTgt spid="138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10">
            <a:extLst>
              <a:ext uri="{FF2B5EF4-FFF2-40B4-BE49-F238E27FC236}">
                <a16:creationId xmlns:a16="http://schemas.microsoft.com/office/drawing/2014/main" id="{B7A7DE39-3AFC-4AED-892B-353000419927}"/>
              </a:ext>
            </a:extLst>
          </p:cNvPr>
          <p:cNvGrpSpPr>
            <a:grpSpLocks/>
          </p:cNvGrpSpPr>
          <p:nvPr/>
        </p:nvGrpSpPr>
        <p:grpSpPr bwMode="auto">
          <a:xfrm>
            <a:off x="1847851" y="258763"/>
            <a:ext cx="9409113" cy="903288"/>
            <a:chOff x="204" y="163"/>
            <a:chExt cx="5927" cy="569"/>
          </a:xfrm>
        </p:grpSpPr>
        <p:sp>
          <p:nvSpPr>
            <p:cNvPr id="138247" name="Rectangle 6">
              <a:extLst>
                <a:ext uri="{FF2B5EF4-FFF2-40B4-BE49-F238E27FC236}">
                  <a16:creationId xmlns:a16="http://schemas.microsoft.com/office/drawing/2014/main" id="{C6D63C04-8144-4CF8-829F-DC15D96C9B99}"/>
                </a:ext>
              </a:extLst>
            </p:cNvPr>
            <p:cNvSpPr>
              <a:spLocks noChangeArrowheads="1"/>
            </p:cNvSpPr>
            <p:nvPr/>
          </p:nvSpPr>
          <p:spPr bwMode="auto">
            <a:xfrm>
              <a:off x="521" y="482"/>
              <a:ext cx="17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b="1">
                  <a:solidFill>
                    <a:srgbClr val="3366FF"/>
                  </a:solidFill>
                </a:rPr>
                <a:t>Ανάμειξη διαλυμάτων</a:t>
              </a:r>
            </a:p>
          </p:txBody>
        </p:sp>
        <p:sp>
          <p:nvSpPr>
            <p:cNvPr id="138248" name="Rectangle 8">
              <a:extLst>
                <a:ext uri="{FF2B5EF4-FFF2-40B4-BE49-F238E27FC236}">
                  <a16:creationId xmlns:a16="http://schemas.microsoft.com/office/drawing/2014/main" id="{699FE842-979C-4AA9-A4C9-63320C4AB645}"/>
                </a:ext>
              </a:extLst>
            </p:cNvPr>
            <p:cNvSpPr>
              <a:spLocks noChangeArrowheads="1"/>
            </p:cNvSpPr>
            <p:nvPr/>
          </p:nvSpPr>
          <p:spPr bwMode="auto">
            <a:xfrm>
              <a:off x="204"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t> </a:t>
              </a:r>
            </a:p>
          </p:txBody>
        </p:sp>
      </p:grpSp>
      <p:sp>
        <p:nvSpPr>
          <p:cNvPr id="139276" name="Rectangle 12">
            <a:extLst>
              <a:ext uri="{FF2B5EF4-FFF2-40B4-BE49-F238E27FC236}">
                <a16:creationId xmlns:a16="http://schemas.microsoft.com/office/drawing/2014/main" id="{02F9F688-A6F0-4921-AA20-2AE8C7996E69}"/>
              </a:ext>
            </a:extLst>
          </p:cNvPr>
          <p:cNvSpPr>
            <a:spLocks noChangeArrowheads="1"/>
          </p:cNvSpPr>
          <p:nvPr/>
        </p:nvSpPr>
        <p:spPr bwMode="auto">
          <a:xfrm>
            <a:off x="2135188" y="1454151"/>
            <a:ext cx="7632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b="1">
                <a:cs typeface="Times New Roman" panose="02020603050405020304" pitchFamily="18" charset="0"/>
              </a:rPr>
              <a:t>α. Η μάζα του τελικού διαλύματος θα είναι ίση με το άθροισμα των μαζών των διαλυμάτων που αναμείξαμε. Δηλαδή,</a:t>
            </a:r>
            <a:endParaRPr lang="en-US" altLang="el-GR" sz="2000" b="1"/>
          </a:p>
          <a:p>
            <a:pPr algn="just"/>
            <a:r>
              <a:rPr lang="el-GR" altLang="el-GR" sz="2000" b="1" i="1">
                <a:cs typeface="Times New Roman" panose="02020603050405020304" pitchFamily="18" charset="0"/>
              </a:rPr>
              <a:t>m</a:t>
            </a:r>
            <a:r>
              <a:rPr lang="el-GR" altLang="el-GR" sz="2000" b="1" baseline="-30000">
                <a:cs typeface="Times New Roman" panose="02020603050405020304" pitchFamily="18" charset="0"/>
              </a:rPr>
              <a:t>Δτελ</a:t>
            </a:r>
            <a:r>
              <a:rPr lang="el-GR" altLang="el-GR" sz="2000" b="1">
                <a:cs typeface="Times New Roman" panose="02020603050405020304" pitchFamily="18" charset="0"/>
              </a:rPr>
              <a:t> = </a:t>
            </a:r>
            <a:r>
              <a:rPr lang="el-GR" altLang="el-GR" sz="2000" b="1" i="1">
                <a:cs typeface="Times New Roman" panose="02020603050405020304" pitchFamily="18" charset="0"/>
              </a:rPr>
              <a:t>m</a:t>
            </a:r>
            <a:r>
              <a:rPr lang="el-GR" altLang="el-GR" sz="2000" b="1" baseline="-30000">
                <a:cs typeface="Times New Roman" panose="02020603050405020304" pitchFamily="18" charset="0"/>
              </a:rPr>
              <a:t>Δ1</a:t>
            </a:r>
            <a:r>
              <a:rPr lang="el-GR" altLang="el-GR" sz="2000" b="1">
                <a:cs typeface="Times New Roman" panose="02020603050405020304" pitchFamily="18" charset="0"/>
              </a:rPr>
              <a:t> + </a:t>
            </a:r>
            <a:r>
              <a:rPr lang="el-GR" altLang="el-GR" sz="2000" b="1" i="1">
                <a:cs typeface="Times New Roman" panose="02020603050405020304" pitchFamily="18" charset="0"/>
              </a:rPr>
              <a:t>m</a:t>
            </a:r>
            <a:r>
              <a:rPr lang="el-GR" altLang="el-GR" sz="2000" b="1" baseline="-30000">
                <a:cs typeface="Times New Roman" panose="02020603050405020304" pitchFamily="18" charset="0"/>
              </a:rPr>
              <a:t>Δ2</a:t>
            </a:r>
            <a:r>
              <a:rPr lang="el-GR" altLang="el-GR" sz="2000" b="1">
                <a:cs typeface="Times New Roman" panose="02020603050405020304" pitchFamily="18" charset="0"/>
              </a:rPr>
              <a:t> + </a:t>
            </a:r>
            <a:r>
              <a:rPr lang="el-GR" altLang="el-GR" sz="2000" b="1" i="1">
                <a:cs typeface="Times New Roman" panose="02020603050405020304" pitchFamily="18" charset="0"/>
              </a:rPr>
              <a:t>m</a:t>
            </a:r>
            <a:r>
              <a:rPr lang="el-GR" altLang="el-GR" sz="2000" b="1" baseline="-30000">
                <a:cs typeface="Times New Roman" panose="02020603050405020304" pitchFamily="18" charset="0"/>
              </a:rPr>
              <a:t>Δ3</a:t>
            </a:r>
            <a:r>
              <a:rPr lang="el-GR" altLang="el-GR" sz="2000" b="1">
                <a:cs typeface="Times New Roman" panose="02020603050405020304" pitchFamily="18" charset="0"/>
              </a:rPr>
              <a:t> + …</a:t>
            </a:r>
          </a:p>
        </p:txBody>
      </p:sp>
      <p:sp>
        <p:nvSpPr>
          <p:cNvPr id="139278" name="Rectangle 14">
            <a:extLst>
              <a:ext uri="{FF2B5EF4-FFF2-40B4-BE49-F238E27FC236}">
                <a16:creationId xmlns:a16="http://schemas.microsoft.com/office/drawing/2014/main" id="{DF6A8C7A-507A-4223-86CA-45FD9F4383F7}"/>
              </a:ext>
            </a:extLst>
          </p:cNvPr>
          <p:cNvSpPr>
            <a:spLocks noChangeArrowheads="1"/>
          </p:cNvSpPr>
          <p:nvPr/>
        </p:nvSpPr>
        <p:spPr bwMode="auto">
          <a:xfrm>
            <a:off x="2208214" y="2494668"/>
            <a:ext cx="7704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b="1">
                <a:cs typeface="Times New Roman" panose="02020603050405020304" pitchFamily="18" charset="0"/>
              </a:rPr>
              <a:t>β. Ο όγκος του τελικού διαλύματος σχεδόν πάντα θεωρούμε ότι είναι ίσος με το άθροισμα των όγκων των διαλυμάτων που αναμείξαμε.Δηλαδή,</a:t>
            </a:r>
            <a:endParaRPr lang="en-US" altLang="el-GR" b="1"/>
          </a:p>
          <a:p>
            <a:pPr algn="just"/>
            <a:r>
              <a:rPr lang="el-GR" altLang="el-GR" b="1" i="1">
                <a:cs typeface="Times New Roman" panose="02020603050405020304" pitchFamily="18" charset="0"/>
              </a:rPr>
              <a:t>V</a:t>
            </a:r>
            <a:r>
              <a:rPr lang="el-GR" altLang="el-GR" b="1" baseline="-30000">
                <a:cs typeface="Times New Roman" panose="02020603050405020304" pitchFamily="18" charset="0"/>
              </a:rPr>
              <a:t>τελ</a:t>
            </a:r>
            <a:r>
              <a:rPr lang="el-GR" altLang="el-GR" b="1">
                <a:cs typeface="Times New Roman" panose="02020603050405020304" pitchFamily="18" charset="0"/>
              </a:rPr>
              <a:t> = </a:t>
            </a:r>
            <a:r>
              <a:rPr lang="el-GR" altLang="el-GR" b="1" i="1">
                <a:cs typeface="Times New Roman" panose="02020603050405020304" pitchFamily="18" charset="0"/>
              </a:rPr>
              <a:t>V</a:t>
            </a:r>
            <a:r>
              <a:rPr lang="el-GR" altLang="el-GR" b="1" baseline="-30000">
                <a:cs typeface="Times New Roman" panose="02020603050405020304" pitchFamily="18" charset="0"/>
              </a:rPr>
              <a:t>1</a:t>
            </a:r>
            <a:r>
              <a:rPr lang="el-GR" altLang="el-GR" b="1">
                <a:cs typeface="Times New Roman" panose="02020603050405020304" pitchFamily="18" charset="0"/>
              </a:rPr>
              <a:t> + </a:t>
            </a:r>
            <a:r>
              <a:rPr lang="el-GR" altLang="el-GR" b="1" i="1">
                <a:cs typeface="Times New Roman" panose="02020603050405020304" pitchFamily="18" charset="0"/>
              </a:rPr>
              <a:t>V</a:t>
            </a:r>
            <a:r>
              <a:rPr lang="el-GR" altLang="el-GR" b="1" baseline="-30000">
                <a:cs typeface="Times New Roman" panose="02020603050405020304" pitchFamily="18" charset="0"/>
              </a:rPr>
              <a:t>2</a:t>
            </a:r>
            <a:r>
              <a:rPr lang="el-GR" altLang="el-GR" b="1">
                <a:cs typeface="Times New Roman" panose="02020603050405020304" pitchFamily="18" charset="0"/>
              </a:rPr>
              <a:t> + </a:t>
            </a:r>
            <a:r>
              <a:rPr lang="el-GR" altLang="el-GR" b="1" i="1">
                <a:cs typeface="Times New Roman" panose="02020603050405020304" pitchFamily="18" charset="0"/>
              </a:rPr>
              <a:t>V</a:t>
            </a:r>
            <a:r>
              <a:rPr lang="el-GR" altLang="el-GR" b="1" baseline="-30000">
                <a:cs typeface="Times New Roman" panose="02020603050405020304" pitchFamily="18" charset="0"/>
              </a:rPr>
              <a:t>3</a:t>
            </a:r>
            <a:r>
              <a:rPr lang="el-GR" altLang="el-GR" b="1">
                <a:cs typeface="Times New Roman" panose="02020603050405020304" pitchFamily="18" charset="0"/>
              </a:rPr>
              <a:t> +</a:t>
            </a:r>
            <a:r>
              <a:rPr lang="el-GR" altLang="el-GR">
                <a:cs typeface="Times New Roman" panose="02020603050405020304" pitchFamily="18" charset="0"/>
              </a:rPr>
              <a:t> …</a:t>
            </a:r>
          </a:p>
        </p:txBody>
      </p:sp>
      <p:sp>
        <p:nvSpPr>
          <p:cNvPr id="139280" name="Rectangle 16">
            <a:extLst>
              <a:ext uri="{FF2B5EF4-FFF2-40B4-BE49-F238E27FC236}">
                <a16:creationId xmlns:a16="http://schemas.microsoft.com/office/drawing/2014/main" id="{B1481ABC-F0AD-4418-86E6-61134680D412}"/>
              </a:ext>
            </a:extLst>
          </p:cNvPr>
          <p:cNvSpPr>
            <a:spLocks noChangeArrowheads="1"/>
          </p:cNvSpPr>
          <p:nvPr/>
        </p:nvSpPr>
        <p:spPr bwMode="auto">
          <a:xfrm>
            <a:off x="1919288" y="3716338"/>
            <a:ext cx="80645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b="1">
                <a:cs typeface="Times New Roman" panose="02020603050405020304" pitchFamily="18" charset="0"/>
              </a:rPr>
              <a:t>γ. Η ποσότητα της διαλυμένης ουσίας στο τελικό διάλυμα θα είναι ίση με το άθροισμα των ποσοτήτων των διαλυμένων ουσιών που υπήρχαν στα αρχικά διαλύματα πριν από την ανάμειξη. Δηλαδή:</a:t>
            </a:r>
            <a:endParaRPr lang="en-US" altLang="el-GR" b="1"/>
          </a:p>
          <a:p>
            <a:pPr algn="just"/>
            <a:r>
              <a:rPr lang="en-US" altLang="el-GR" b="1" i="1">
                <a:cs typeface="Times New Roman" panose="02020603050405020304" pitchFamily="18" charset="0"/>
              </a:rPr>
              <a:t>	         </a:t>
            </a:r>
            <a:r>
              <a:rPr lang="el-GR" altLang="el-GR" b="1" i="1">
                <a:cs typeface="Times New Roman" panose="02020603050405020304" pitchFamily="18" charset="0"/>
              </a:rPr>
              <a:t>m</a:t>
            </a:r>
            <a:r>
              <a:rPr lang="el-GR" altLang="el-GR" b="1" baseline="-30000">
                <a:cs typeface="Times New Roman" panose="02020603050405020304" pitchFamily="18" charset="0"/>
              </a:rPr>
              <a:t>τελ</a:t>
            </a:r>
            <a:r>
              <a:rPr lang="el-GR" altLang="el-GR" b="1">
                <a:cs typeface="Times New Roman" panose="02020603050405020304" pitchFamily="18" charset="0"/>
              </a:rPr>
              <a:t> = </a:t>
            </a:r>
            <a:r>
              <a:rPr lang="el-GR" altLang="el-GR" b="1" i="1">
                <a:cs typeface="Times New Roman" panose="02020603050405020304" pitchFamily="18" charset="0"/>
              </a:rPr>
              <a:t>m</a:t>
            </a:r>
            <a:r>
              <a:rPr lang="el-GR" altLang="el-GR" b="1" baseline="-30000">
                <a:cs typeface="Times New Roman" panose="02020603050405020304" pitchFamily="18" charset="0"/>
              </a:rPr>
              <a:t>1</a:t>
            </a:r>
            <a:r>
              <a:rPr lang="el-GR" altLang="el-GR" b="1">
                <a:cs typeface="Times New Roman" panose="02020603050405020304" pitchFamily="18" charset="0"/>
              </a:rPr>
              <a:t> + </a:t>
            </a:r>
            <a:r>
              <a:rPr lang="el-GR" altLang="el-GR" b="1" i="1">
                <a:cs typeface="Times New Roman" panose="02020603050405020304" pitchFamily="18" charset="0"/>
              </a:rPr>
              <a:t>m</a:t>
            </a:r>
            <a:r>
              <a:rPr lang="el-GR" altLang="el-GR" b="1" baseline="-30000">
                <a:cs typeface="Times New Roman" panose="02020603050405020304" pitchFamily="18" charset="0"/>
              </a:rPr>
              <a:t>2</a:t>
            </a:r>
            <a:r>
              <a:rPr lang="el-GR" altLang="el-GR" b="1">
                <a:cs typeface="Times New Roman" panose="02020603050405020304" pitchFamily="18" charset="0"/>
              </a:rPr>
              <a:t> + </a:t>
            </a:r>
            <a:r>
              <a:rPr lang="el-GR" altLang="el-GR" b="1" i="1">
                <a:cs typeface="Times New Roman" panose="02020603050405020304" pitchFamily="18" charset="0"/>
              </a:rPr>
              <a:t>m</a:t>
            </a:r>
            <a:r>
              <a:rPr lang="el-GR" altLang="el-GR" b="1" baseline="-30000">
                <a:cs typeface="Times New Roman" panose="02020603050405020304" pitchFamily="18" charset="0"/>
              </a:rPr>
              <a:t>3</a:t>
            </a:r>
            <a:r>
              <a:rPr lang="el-GR" altLang="el-GR" b="1">
                <a:cs typeface="Times New Roman" panose="02020603050405020304" pitchFamily="18" charset="0"/>
              </a:rPr>
              <a:t> + …</a:t>
            </a:r>
            <a:endParaRPr lang="en-US" altLang="el-GR" b="1"/>
          </a:p>
          <a:p>
            <a:pPr algn="just"/>
            <a:r>
              <a:rPr lang="el-GR" altLang="el-GR" b="1">
                <a:cs typeface="Times New Roman" panose="02020603050405020304" pitchFamily="18" charset="0"/>
              </a:rPr>
              <a:t>ή</a:t>
            </a:r>
            <a:r>
              <a:rPr lang="el-GR" altLang="el-GR" b="1" i="1">
                <a:cs typeface="Times New Roman" panose="02020603050405020304" pitchFamily="18" charset="0"/>
              </a:rPr>
              <a:t>               </a:t>
            </a:r>
            <a:r>
              <a:rPr lang="en-US" altLang="el-GR" b="1" i="1">
                <a:cs typeface="Times New Roman" panose="02020603050405020304" pitchFamily="18" charset="0"/>
              </a:rPr>
              <a:t>n</a:t>
            </a:r>
            <a:r>
              <a:rPr lang="el-GR" altLang="el-GR" b="1" baseline="-30000">
                <a:cs typeface="Times New Roman" panose="02020603050405020304" pitchFamily="18" charset="0"/>
              </a:rPr>
              <a:t>τελ</a:t>
            </a:r>
            <a:r>
              <a:rPr lang="el-GR" altLang="el-GR" b="1">
                <a:cs typeface="Times New Roman" panose="02020603050405020304" pitchFamily="18" charset="0"/>
              </a:rPr>
              <a:t> = </a:t>
            </a:r>
            <a:r>
              <a:rPr lang="en-US" altLang="el-GR" b="1" i="1">
                <a:cs typeface="Times New Roman" panose="02020603050405020304" pitchFamily="18" charset="0"/>
              </a:rPr>
              <a:t>n</a:t>
            </a:r>
            <a:r>
              <a:rPr lang="el-GR" altLang="el-GR" b="1" baseline="-30000">
                <a:cs typeface="Times New Roman" panose="02020603050405020304" pitchFamily="18" charset="0"/>
              </a:rPr>
              <a:t>1</a:t>
            </a:r>
            <a:r>
              <a:rPr lang="el-GR" altLang="el-GR" b="1">
                <a:cs typeface="Times New Roman" panose="02020603050405020304" pitchFamily="18" charset="0"/>
              </a:rPr>
              <a:t> + </a:t>
            </a:r>
            <a:r>
              <a:rPr lang="en-US" altLang="el-GR" b="1" i="1">
                <a:cs typeface="Times New Roman" panose="02020603050405020304" pitchFamily="18" charset="0"/>
              </a:rPr>
              <a:t>n</a:t>
            </a:r>
            <a:r>
              <a:rPr lang="el-GR" altLang="el-GR" b="1" baseline="-30000">
                <a:cs typeface="Times New Roman" panose="02020603050405020304" pitchFamily="18" charset="0"/>
              </a:rPr>
              <a:t>2</a:t>
            </a:r>
            <a:r>
              <a:rPr lang="el-GR" altLang="el-GR" b="1">
                <a:cs typeface="Times New Roman" panose="02020603050405020304" pitchFamily="18" charset="0"/>
              </a:rPr>
              <a:t> + </a:t>
            </a:r>
            <a:r>
              <a:rPr lang="en-US" altLang="el-GR" b="1" i="1">
                <a:cs typeface="Times New Roman" panose="02020603050405020304" pitchFamily="18" charset="0"/>
              </a:rPr>
              <a:t>n</a:t>
            </a:r>
            <a:r>
              <a:rPr lang="el-GR" altLang="el-GR" b="1" baseline="-30000">
                <a:cs typeface="Times New Roman" panose="02020603050405020304" pitchFamily="18" charset="0"/>
              </a:rPr>
              <a:t>3</a:t>
            </a:r>
            <a:r>
              <a:rPr lang="el-GR" altLang="el-GR" b="1">
                <a:cs typeface="Times New Roman" panose="02020603050405020304" pitchFamily="18" charset="0"/>
              </a:rPr>
              <a:t> + …</a:t>
            </a:r>
          </a:p>
        </p:txBody>
      </p:sp>
      <p:sp>
        <p:nvSpPr>
          <p:cNvPr id="139281" name="Text Box 17">
            <a:extLst>
              <a:ext uri="{FF2B5EF4-FFF2-40B4-BE49-F238E27FC236}">
                <a16:creationId xmlns:a16="http://schemas.microsoft.com/office/drawing/2014/main" id="{496C199A-5911-4769-9D5E-6ED8CF500F8D}"/>
              </a:ext>
            </a:extLst>
          </p:cNvPr>
          <p:cNvSpPr txBox="1">
            <a:spLocks noChangeArrowheads="1"/>
          </p:cNvSpPr>
          <p:nvPr/>
        </p:nvSpPr>
        <p:spPr bwMode="auto">
          <a:xfrm>
            <a:off x="3935413" y="5589588"/>
            <a:ext cx="3816350"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l-GR" sz="2400" b="1" i="1"/>
              <a:t>c</a:t>
            </a:r>
            <a:r>
              <a:rPr lang="en-US" altLang="el-GR" sz="2400" b="1" baseline="-25000"/>
              <a:t>1</a:t>
            </a:r>
            <a:r>
              <a:rPr lang="en-US" altLang="el-GR" sz="2400" b="1"/>
              <a:t> .</a:t>
            </a:r>
            <a:r>
              <a:rPr lang="en-US" altLang="el-GR" sz="2400" b="1" i="1"/>
              <a:t>V</a:t>
            </a:r>
            <a:r>
              <a:rPr lang="en-US" altLang="el-GR" sz="2400" b="1" baseline="-25000"/>
              <a:t>1</a:t>
            </a:r>
            <a:r>
              <a:rPr lang="en-US" altLang="el-GR" sz="2400" b="1"/>
              <a:t> + </a:t>
            </a:r>
            <a:r>
              <a:rPr lang="en-US" altLang="el-GR" sz="2400" b="1" i="1"/>
              <a:t>c</a:t>
            </a:r>
            <a:r>
              <a:rPr lang="en-US" altLang="el-GR" sz="2400" b="1" baseline="-25000"/>
              <a:t>2</a:t>
            </a:r>
            <a:r>
              <a:rPr lang="en-US" altLang="el-GR" sz="2400" b="1"/>
              <a:t> .</a:t>
            </a:r>
            <a:r>
              <a:rPr lang="en-US" altLang="el-GR" sz="2400" b="1" i="1"/>
              <a:t>V</a:t>
            </a:r>
            <a:r>
              <a:rPr lang="en-US" altLang="el-GR" sz="2400" b="1" baseline="-25000"/>
              <a:t>2  </a:t>
            </a:r>
            <a:r>
              <a:rPr lang="en-US" altLang="el-GR" sz="2400" b="1"/>
              <a:t>=  </a:t>
            </a:r>
            <a:r>
              <a:rPr lang="en-US" altLang="el-GR" sz="2400" b="1" i="1"/>
              <a:t>c</a:t>
            </a:r>
            <a:r>
              <a:rPr lang="en-US" altLang="el-GR" sz="2400" b="1" baseline="-25000"/>
              <a:t>τελ</a:t>
            </a:r>
            <a:r>
              <a:rPr lang="en-US" altLang="el-GR" sz="2400" b="1"/>
              <a:t> </a:t>
            </a:r>
            <a:r>
              <a:rPr lang="en-US" altLang="el-GR" sz="2400" b="1" i="1"/>
              <a:t>V</a:t>
            </a:r>
            <a:r>
              <a:rPr lang="en-US" altLang="el-GR" sz="2400" b="1" baseline="-25000"/>
              <a:t>τελ</a:t>
            </a:r>
            <a:endParaRPr lang="en-US" altLang="el-GR" sz="2400" b="1"/>
          </a:p>
        </p:txBody>
      </p:sp>
    </p:spTree>
    <p:extLst>
      <p:ext uri="{BB962C8B-B14F-4D97-AF65-F5344CB8AC3E}">
        <p14:creationId xmlns:p14="http://schemas.microsoft.com/office/powerpoint/2010/main" val="3223743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78"/>
                                        </p:tgtEl>
                                        <p:attrNameLst>
                                          <p:attrName>style.visibility</p:attrName>
                                        </p:attrNameLst>
                                      </p:cBhvr>
                                      <p:to>
                                        <p:strVal val="visible"/>
                                      </p:to>
                                    </p:set>
                                    <p:animEffect transition="in" filter="checkerboard(across)">
                                      <p:cBhvr>
                                        <p:cTn id="12" dur="500"/>
                                        <p:tgtEl>
                                          <p:spTgt spid="1392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9280"/>
                                        </p:tgtEl>
                                        <p:attrNameLst>
                                          <p:attrName>style.visibility</p:attrName>
                                        </p:attrNameLst>
                                      </p:cBhvr>
                                      <p:to>
                                        <p:strVal val="visible"/>
                                      </p:to>
                                    </p:set>
                                    <p:animEffect transition="in" filter="checkerboard(across)">
                                      <p:cBhvr>
                                        <p:cTn id="17" dur="500"/>
                                        <p:tgtEl>
                                          <p:spTgt spid="1392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9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6" grpId="0"/>
      <p:bldP spid="139278" grpId="0"/>
      <p:bldP spid="139280" grpId="0"/>
      <p:bldP spid="1392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a:extLst>
              <a:ext uri="{FF2B5EF4-FFF2-40B4-BE49-F238E27FC236}">
                <a16:creationId xmlns:a16="http://schemas.microsoft.com/office/drawing/2014/main" id="{53296AFB-3828-4535-9432-CF94A4433196}"/>
              </a:ext>
            </a:extLst>
          </p:cNvPr>
          <p:cNvSpPr>
            <a:spLocks noChangeArrowheads="1"/>
          </p:cNvSpPr>
          <p:nvPr/>
        </p:nvSpPr>
        <p:spPr bwMode="auto">
          <a:xfrm>
            <a:off x="1714951" y="258119"/>
            <a:ext cx="5080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b="1">
                <a:solidFill>
                  <a:srgbClr val="3366FF"/>
                </a:solidFill>
                <a:cs typeface="Times New Roman" panose="02020603050405020304" pitchFamily="18" charset="0"/>
              </a:rPr>
              <a:t>4.4 Στοιχειομετρικοί υπολογισμοί</a:t>
            </a:r>
            <a:r>
              <a:rPr lang="en-US" altLang="el-GR"/>
              <a:t> </a:t>
            </a:r>
          </a:p>
        </p:txBody>
      </p:sp>
      <p:sp>
        <p:nvSpPr>
          <p:cNvPr id="140295" name="Rectangle 7">
            <a:extLst>
              <a:ext uri="{FF2B5EF4-FFF2-40B4-BE49-F238E27FC236}">
                <a16:creationId xmlns:a16="http://schemas.microsoft.com/office/drawing/2014/main" id="{6AABC97B-74E5-48AF-A1A0-F7ABEECF48DA}"/>
              </a:ext>
            </a:extLst>
          </p:cNvPr>
          <p:cNvSpPr>
            <a:spLocks noChangeArrowheads="1"/>
          </p:cNvSpPr>
          <p:nvPr/>
        </p:nvSpPr>
        <p:spPr bwMode="auto">
          <a:xfrm>
            <a:off x="4511675" y="946150"/>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a:cs typeface="Times New Roman" panose="02020603050405020304" pitchFamily="18" charset="0"/>
              </a:rPr>
              <a:t>Ν</a:t>
            </a:r>
            <a:r>
              <a:rPr lang="en-GB" altLang="el-GR" sz="2400" baseline="-30000">
                <a:cs typeface="Times New Roman" panose="02020603050405020304" pitchFamily="18" charset="0"/>
              </a:rPr>
              <a:t>2</a:t>
            </a:r>
            <a:r>
              <a:rPr lang="en-GB" altLang="el-GR" sz="2400">
                <a:cs typeface="Times New Roman" panose="02020603050405020304" pitchFamily="18" charset="0"/>
              </a:rPr>
              <a:t> + 3Η</a:t>
            </a:r>
            <a:r>
              <a:rPr lang="en-GB" altLang="el-GR" sz="2400" baseline="-30000">
                <a:cs typeface="Times New Roman" panose="02020603050405020304" pitchFamily="18" charset="0"/>
              </a:rPr>
              <a:t>2 </a:t>
            </a:r>
            <a:r>
              <a:rPr lang="en-GB" altLang="el-GR" sz="2400">
                <a:cs typeface="Times New Roman" panose="02020603050405020304" pitchFamily="18" charset="0"/>
              </a:rPr>
              <a:t> </a:t>
            </a:r>
            <a:r>
              <a:rPr lang="en-GB" altLang="el-GR" sz="2400">
                <a:latin typeface="Times New Roman" panose="02020603050405020304" pitchFamily="18" charset="0"/>
                <a:cs typeface="Times New Roman" panose="02020603050405020304" pitchFamily="18" charset="0"/>
                <a:sym typeface="Symbol" panose="05050102010706020507" pitchFamily="18" charset="2"/>
              </a:rPr>
              <a:t></a:t>
            </a:r>
            <a:r>
              <a:rPr lang="en-GB" altLang="el-GR" sz="2400">
                <a:cs typeface="Times New Roman" panose="02020603050405020304" pitchFamily="18" charset="0"/>
              </a:rPr>
              <a:t> 2ΝΗ</a:t>
            </a:r>
            <a:r>
              <a:rPr lang="en-GB" altLang="el-GR" sz="2400" baseline="-30000">
                <a:latin typeface="Times New Roman" panose="02020603050405020304" pitchFamily="18" charset="0"/>
                <a:cs typeface="Times New Roman" panose="02020603050405020304" pitchFamily="18" charset="0"/>
                <a:sym typeface="Symbol" panose="05050102010706020507" pitchFamily="18" charset="2"/>
              </a:rPr>
              <a:t>3</a:t>
            </a:r>
            <a:r>
              <a:rPr lang="en-US" altLang="el-GR">
                <a:sym typeface="Symbol" panose="05050102010706020507" pitchFamily="18" charset="2"/>
              </a:rPr>
              <a:t> </a:t>
            </a:r>
          </a:p>
        </p:txBody>
      </p:sp>
      <p:sp>
        <p:nvSpPr>
          <p:cNvPr id="140297" name="Rectangle 9">
            <a:extLst>
              <a:ext uri="{FF2B5EF4-FFF2-40B4-BE49-F238E27FC236}">
                <a16:creationId xmlns:a16="http://schemas.microsoft.com/office/drawing/2014/main" id="{AB2D957E-2848-48D4-B481-C9E1D65CFECC}"/>
              </a:ext>
            </a:extLst>
          </p:cNvPr>
          <p:cNvSpPr>
            <a:spLocks noChangeArrowheads="1"/>
          </p:cNvSpPr>
          <p:nvPr/>
        </p:nvSpPr>
        <p:spPr bwMode="auto">
          <a:xfrm>
            <a:off x="1511463" y="1553667"/>
            <a:ext cx="8219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AutoNum type="arabicPeriod"/>
            </a:pPr>
            <a:r>
              <a:rPr lang="el-GR" altLang="el-GR" b="1">
                <a:cs typeface="Times New Roman" panose="02020603050405020304" pitchFamily="18" charset="0"/>
              </a:rPr>
              <a:t>Την ποιοτική σύσταση των αντιδρώντων (</a:t>
            </a:r>
            <a:r>
              <a:rPr lang="en-US" altLang="el-GR" b="1">
                <a:cs typeface="Times New Roman" panose="02020603050405020304" pitchFamily="18" charset="0"/>
              </a:rPr>
              <a:t>N</a:t>
            </a:r>
            <a:r>
              <a:rPr lang="el-GR" altLang="el-GR" b="1" baseline="-30000">
                <a:cs typeface="Times New Roman" panose="02020603050405020304" pitchFamily="18" charset="0"/>
              </a:rPr>
              <a:t>2</a:t>
            </a:r>
            <a:r>
              <a:rPr lang="el-GR" altLang="el-GR" b="1">
                <a:cs typeface="Times New Roman" panose="02020603050405020304" pitchFamily="18" charset="0"/>
              </a:rPr>
              <a:t>, </a:t>
            </a:r>
            <a:r>
              <a:rPr lang="en-US" altLang="el-GR" b="1">
                <a:cs typeface="Times New Roman" panose="02020603050405020304" pitchFamily="18" charset="0"/>
              </a:rPr>
              <a:t>H</a:t>
            </a:r>
            <a:r>
              <a:rPr lang="el-GR" altLang="el-GR" b="1" baseline="-30000">
                <a:cs typeface="Times New Roman" panose="02020603050405020304" pitchFamily="18" charset="0"/>
              </a:rPr>
              <a:t>2</a:t>
            </a:r>
            <a:r>
              <a:rPr lang="el-GR" altLang="el-GR" b="1">
                <a:cs typeface="Times New Roman" panose="02020603050405020304" pitchFamily="18" charset="0"/>
              </a:rPr>
              <a:t>) και προϊόντων (</a:t>
            </a:r>
            <a:r>
              <a:rPr lang="en-US" altLang="el-GR" b="1">
                <a:cs typeface="Times New Roman" panose="02020603050405020304" pitchFamily="18" charset="0"/>
              </a:rPr>
              <a:t>NH</a:t>
            </a:r>
            <a:r>
              <a:rPr lang="el-GR" altLang="el-GR" b="1" baseline="-30000">
                <a:cs typeface="Times New Roman" panose="02020603050405020304" pitchFamily="18" charset="0"/>
              </a:rPr>
              <a:t>3</a:t>
            </a:r>
            <a:r>
              <a:rPr lang="el-GR" altLang="el-GR" b="1">
                <a:cs typeface="Times New Roman" panose="02020603050405020304" pitchFamily="18" charset="0"/>
              </a:rPr>
              <a:t>).</a:t>
            </a:r>
            <a:endParaRPr lang="en-US" altLang="el-GR" b="1">
              <a:cs typeface="Times New Roman" panose="02020603050405020304" pitchFamily="18" charset="0"/>
            </a:endParaRPr>
          </a:p>
          <a:p>
            <a:pPr algn="just" eaLnBrk="1" hangingPunct="1">
              <a:buFontTx/>
              <a:buAutoNum type="arabicPeriod"/>
            </a:pPr>
            <a:endParaRPr lang="en-US" altLang="el-GR" b="1"/>
          </a:p>
          <a:p>
            <a:pPr algn="just"/>
            <a:r>
              <a:rPr lang="el-GR" altLang="el-GR" b="1">
                <a:cs typeface="Times New Roman" panose="02020603050405020304" pitchFamily="18" charset="0"/>
              </a:rPr>
              <a:t>2.</a:t>
            </a:r>
            <a:r>
              <a:rPr lang="en-US" altLang="el-GR" b="1">
                <a:cs typeface="Times New Roman" panose="02020603050405020304" pitchFamily="18" charset="0"/>
              </a:rPr>
              <a:t>  </a:t>
            </a:r>
            <a:r>
              <a:rPr lang="el-GR" altLang="el-GR" b="1">
                <a:cs typeface="Times New Roman" panose="02020603050405020304" pitchFamily="18" charset="0"/>
              </a:rPr>
              <a:t> Ποσοτικά δεδομένα σχετικά με τον τρόπο που γίνεται η αντίδραση.</a:t>
            </a:r>
            <a:r>
              <a:rPr lang="el-GR" altLang="el-GR" b="1"/>
              <a:t> </a:t>
            </a:r>
          </a:p>
        </p:txBody>
      </p:sp>
      <p:sp>
        <p:nvSpPr>
          <p:cNvPr id="140299" name="Rectangle 11">
            <a:extLst>
              <a:ext uri="{FF2B5EF4-FFF2-40B4-BE49-F238E27FC236}">
                <a16:creationId xmlns:a16="http://schemas.microsoft.com/office/drawing/2014/main" id="{8D57FC37-93ED-487E-9B69-4E0265841A42}"/>
              </a:ext>
            </a:extLst>
          </p:cNvPr>
          <p:cNvSpPr>
            <a:spLocks noChangeArrowheads="1"/>
          </p:cNvSpPr>
          <p:nvPr/>
        </p:nvSpPr>
        <p:spPr bwMode="auto">
          <a:xfrm>
            <a:off x="2566988" y="2708276"/>
            <a:ext cx="72009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hangingPunct="1">
              <a:buFont typeface="Wingdings" panose="05000000000000000000" pitchFamily="2" charset="2"/>
              <a:buChar char=""/>
            </a:pPr>
            <a:r>
              <a:rPr lang="el-GR" altLang="el-GR" sz="2000" b="1">
                <a:cs typeface="Times New Roman" panose="02020603050405020304" pitchFamily="18" charset="0"/>
              </a:rPr>
              <a:t>1 μόριο Ν</a:t>
            </a:r>
            <a:r>
              <a:rPr lang="el-GR" altLang="el-GR" sz="2000" b="1" baseline="-30000">
                <a:cs typeface="Times New Roman" panose="02020603050405020304" pitchFamily="18" charset="0"/>
              </a:rPr>
              <a:t>2</a:t>
            </a:r>
            <a:r>
              <a:rPr lang="el-GR" altLang="el-GR" sz="2000" b="1">
                <a:cs typeface="Times New Roman" panose="02020603050405020304" pitchFamily="18" charset="0"/>
              </a:rPr>
              <a:t> αντιδρά με 3 μόρια Η</a:t>
            </a:r>
            <a:r>
              <a:rPr lang="el-GR" altLang="el-GR" sz="2000" b="1" baseline="-30000">
                <a:cs typeface="Times New Roman" panose="02020603050405020304" pitchFamily="18" charset="0"/>
              </a:rPr>
              <a:t>2</a:t>
            </a:r>
            <a:r>
              <a:rPr lang="el-GR" altLang="el-GR" sz="2000" b="1">
                <a:cs typeface="Times New Roman" panose="02020603050405020304" pitchFamily="18" charset="0"/>
              </a:rPr>
              <a:t> και δίνει 2 μόρια ΝΗ</a:t>
            </a:r>
            <a:r>
              <a:rPr lang="el-GR" altLang="el-GR" sz="2000" b="1" baseline="-30000">
                <a:cs typeface="Times New Roman" panose="02020603050405020304" pitchFamily="18" charset="0"/>
              </a:rPr>
              <a:t>3</a:t>
            </a:r>
            <a:r>
              <a:rPr lang="el-GR" altLang="el-GR" sz="2000" b="1">
                <a:cs typeface="Times New Roman" panose="02020603050405020304" pitchFamily="18" charset="0"/>
              </a:rPr>
              <a:t>.</a:t>
            </a:r>
            <a:endParaRPr lang="en-US" altLang="el-GR" sz="2000" b="1"/>
          </a:p>
          <a:p>
            <a:pPr algn="just">
              <a:buFont typeface="Wingdings" panose="05000000000000000000" pitchFamily="2" charset="2"/>
              <a:buChar char=""/>
            </a:pPr>
            <a:r>
              <a:rPr lang="el-GR" altLang="el-GR" sz="2000" b="1">
                <a:cs typeface="Times New Roman" panose="02020603050405020304" pitchFamily="18" charset="0"/>
              </a:rPr>
              <a:t>1 mol Ν</a:t>
            </a:r>
            <a:r>
              <a:rPr lang="el-GR" altLang="el-GR" sz="2000" b="1" baseline="-30000">
                <a:cs typeface="Times New Roman" panose="02020603050405020304" pitchFamily="18" charset="0"/>
              </a:rPr>
              <a:t>2</a:t>
            </a:r>
            <a:r>
              <a:rPr lang="el-GR" altLang="el-GR" sz="2000" b="1">
                <a:cs typeface="Times New Roman" panose="02020603050405020304" pitchFamily="18" charset="0"/>
              </a:rPr>
              <a:t> αντιδρά με 3 mol Η</a:t>
            </a:r>
            <a:r>
              <a:rPr lang="el-GR" altLang="el-GR" sz="2000" b="1" baseline="-30000">
                <a:cs typeface="Times New Roman" panose="02020603050405020304" pitchFamily="18" charset="0"/>
              </a:rPr>
              <a:t>2</a:t>
            </a:r>
            <a:r>
              <a:rPr lang="el-GR" altLang="el-GR" sz="2000" b="1">
                <a:cs typeface="Times New Roman" panose="02020603050405020304" pitchFamily="18" charset="0"/>
              </a:rPr>
              <a:t> και δίνει 2 mol ΝΗ</a:t>
            </a:r>
            <a:r>
              <a:rPr lang="el-GR" altLang="el-GR" sz="2000" b="1" baseline="-30000">
                <a:cs typeface="Times New Roman" panose="02020603050405020304" pitchFamily="18" charset="0"/>
              </a:rPr>
              <a:t>3</a:t>
            </a:r>
            <a:r>
              <a:rPr lang="el-GR" altLang="el-GR" sz="2000" b="1">
                <a:cs typeface="Times New Roman" panose="02020603050405020304" pitchFamily="18" charset="0"/>
              </a:rPr>
              <a:t>.</a:t>
            </a:r>
            <a:endParaRPr lang="en-US" altLang="el-GR" sz="2000" b="1"/>
          </a:p>
          <a:p>
            <a:pPr algn="just">
              <a:buFont typeface="Wingdings" panose="05000000000000000000" pitchFamily="2" charset="2"/>
              <a:buChar char=""/>
            </a:pPr>
            <a:r>
              <a:rPr lang="el-GR" altLang="el-GR" sz="2000" b="1">
                <a:cs typeface="Times New Roman" panose="02020603050405020304" pitchFamily="18" charset="0"/>
              </a:rPr>
              <a:t>1 όγκος αερίου </a:t>
            </a:r>
            <a:r>
              <a:rPr lang="en-US" altLang="el-GR" sz="2000" b="1">
                <a:cs typeface="Times New Roman" panose="02020603050405020304" pitchFamily="18" charset="0"/>
              </a:rPr>
              <a:t>N</a:t>
            </a:r>
            <a:r>
              <a:rPr lang="el-GR" altLang="el-GR" sz="2000" b="1" baseline="-30000">
                <a:cs typeface="Times New Roman" panose="02020603050405020304" pitchFamily="18" charset="0"/>
              </a:rPr>
              <a:t>2</a:t>
            </a:r>
            <a:r>
              <a:rPr lang="el-GR" altLang="el-GR" sz="2000" b="1">
                <a:cs typeface="Times New Roman" panose="02020603050405020304" pitchFamily="18" charset="0"/>
              </a:rPr>
              <a:t> αντιδρά με τρεις όγκους αερίου </a:t>
            </a:r>
            <a:r>
              <a:rPr lang="en-US" altLang="el-GR" sz="2000" b="1">
                <a:cs typeface="Times New Roman" panose="02020603050405020304" pitchFamily="18" charset="0"/>
              </a:rPr>
              <a:t>H</a:t>
            </a:r>
            <a:r>
              <a:rPr lang="el-GR" altLang="el-GR" sz="2000" b="1" baseline="-30000">
                <a:cs typeface="Times New Roman" panose="02020603050405020304" pitchFamily="18" charset="0"/>
              </a:rPr>
              <a:t>2</a:t>
            </a:r>
            <a:r>
              <a:rPr lang="el-GR" altLang="el-GR" sz="2000" b="1">
                <a:cs typeface="Times New Roman" panose="02020603050405020304" pitchFamily="18" charset="0"/>
              </a:rPr>
              <a:t> και δίνει δύο όγκους αέριας </a:t>
            </a:r>
            <a:r>
              <a:rPr lang="en-US" altLang="el-GR" sz="2000" b="1">
                <a:cs typeface="Times New Roman" panose="02020603050405020304" pitchFamily="18" charset="0"/>
              </a:rPr>
              <a:t>NH</a:t>
            </a:r>
            <a:r>
              <a:rPr lang="el-GR" altLang="el-GR" sz="2000" b="1" baseline="-30000">
                <a:cs typeface="Times New Roman" panose="02020603050405020304" pitchFamily="18" charset="0"/>
              </a:rPr>
              <a:t>3 </a:t>
            </a:r>
            <a:r>
              <a:rPr lang="el-GR" altLang="el-GR" sz="2000" b="1">
                <a:cs typeface="Times New Roman" panose="02020603050405020304" pitchFamily="18" charset="0"/>
              </a:rPr>
              <a:t>στις ίδιες συνθήκες </a:t>
            </a:r>
            <a:r>
              <a:rPr lang="el-GR" altLang="el-GR" sz="2000" b="1" i="1">
                <a:cs typeface="Times New Roman" panose="02020603050405020304" pitchFamily="18" charset="0"/>
              </a:rPr>
              <a:t>P</a:t>
            </a:r>
            <a:r>
              <a:rPr lang="el-GR" altLang="el-GR" sz="2000" b="1">
                <a:cs typeface="Times New Roman" panose="02020603050405020304" pitchFamily="18" charset="0"/>
              </a:rPr>
              <a:t> και </a:t>
            </a:r>
            <a:r>
              <a:rPr lang="el-GR" altLang="el-GR" sz="2000" b="1" i="1">
                <a:cs typeface="Times New Roman" panose="02020603050405020304" pitchFamily="18" charset="0"/>
              </a:rPr>
              <a:t>T</a:t>
            </a:r>
            <a:r>
              <a:rPr lang="el-GR" altLang="el-GR" sz="2000" b="1">
                <a:cs typeface="Times New Roman" panose="02020603050405020304" pitchFamily="18" charset="0"/>
              </a:rPr>
              <a:t>.</a:t>
            </a:r>
            <a:r>
              <a:rPr lang="el-GR" altLang="el-GR" sz="2000" b="1"/>
              <a:t> </a:t>
            </a:r>
          </a:p>
        </p:txBody>
      </p:sp>
      <p:sp>
        <p:nvSpPr>
          <p:cNvPr id="140303" name="Rectangle 15">
            <a:extLst>
              <a:ext uri="{FF2B5EF4-FFF2-40B4-BE49-F238E27FC236}">
                <a16:creationId xmlns:a16="http://schemas.microsoft.com/office/drawing/2014/main" id="{B686A891-2BFF-45E2-86B4-B6E61530FE42}"/>
              </a:ext>
            </a:extLst>
          </p:cNvPr>
          <p:cNvSpPr>
            <a:spLocks noChangeArrowheads="1"/>
          </p:cNvSpPr>
          <p:nvPr/>
        </p:nvSpPr>
        <p:spPr bwMode="auto">
          <a:xfrm>
            <a:off x="2063751" y="4221164"/>
            <a:ext cx="82089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i="1">
                <a:cs typeface="Times New Roman" panose="02020603050405020304" pitchFamily="18" charset="0"/>
              </a:rPr>
              <a:t>Oι συντελεστές σε μία χημική εξίσωση καθορίζουν την αναλογία mol των αντιδρώντων και  προϊόντων στην αντίδραση. Γι’ αυτό και οι συντελεστές ονομάζονται στοιχειομετρικοί συντελεστές.</a:t>
            </a:r>
            <a:r>
              <a:rPr lang="en-US" altLang="el-GR" sz="2000"/>
              <a:t> </a:t>
            </a:r>
          </a:p>
        </p:txBody>
      </p:sp>
      <p:sp>
        <p:nvSpPr>
          <p:cNvPr id="140305" name="Rectangle 17">
            <a:extLst>
              <a:ext uri="{FF2B5EF4-FFF2-40B4-BE49-F238E27FC236}">
                <a16:creationId xmlns:a16="http://schemas.microsoft.com/office/drawing/2014/main" id="{086F96CE-95A4-498F-9054-0834B9FA2BA6}"/>
              </a:ext>
            </a:extLst>
          </p:cNvPr>
          <p:cNvSpPr>
            <a:spLocks noChangeArrowheads="1"/>
          </p:cNvSpPr>
          <p:nvPr/>
        </p:nvSpPr>
        <p:spPr bwMode="auto">
          <a:xfrm>
            <a:off x="2063750" y="5458094"/>
            <a:ext cx="8280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i="1">
                <a:cs typeface="Times New Roman" panose="02020603050405020304" pitchFamily="18" charset="0"/>
              </a:rPr>
              <a:t>Οι παραπάνω χημικοί υπολογισμοί, οι οποίοι στηρίζονται στις ποσοτικές πληροφορίες που πηγάζουν από τους συντελεστές μιας χημικής εξίσωσης (στοιχειομετρικοί συντελεστές), ονομάζονται στοιχειομετρικοί υπολογισμοί.</a:t>
            </a:r>
            <a:r>
              <a:rPr lang="en-US" altLang="el-GR" sz="2000" b="1"/>
              <a:t> </a:t>
            </a:r>
          </a:p>
        </p:txBody>
      </p:sp>
    </p:spTree>
    <p:extLst>
      <p:ext uri="{BB962C8B-B14F-4D97-AF65-F5344CB8AC3E}">
        <p14:creationId xmlns:p14="http://schemas.microsoft.com/office/powerpoint/2010/main" val="154858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40297"/>
                                        </p:tgtEl>
                                        <p:attrNameLst>
                                          <p:attrName>style.visibility</p:attrName>
                                        </p:attrNameLst>
                                      </p:cBhvr>
                                      <p:to>
                                        <p:strVal val="visible"/>
                                      </p:to>
                                    </p:set>
                                    <p:animEffect transition="in" filter="checkerboard(across)">
                                      <p:cBhvr>
                                        <p:cTn id="11" dur="500"/>
                                        <p:tgtEl>
                                          <p:spTgt spid="14029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40299"/>
                                        </p:tgtEl>
                                        <p:attrNameLst>
                                          <p:attrName>style.visibility</p:attrName>
                                        </p:attrNameLst>
                                      </p:cBhvr>
                                      <p:to>
                                        <p:strVal val="visible"/>
                                      </p:to>
                                    </p:set>
                                    <p:animEffect transition="in" filter="checkerboard(across)">
                                      <p:cBhvr>
                                        <p:cTn id="16" dur="500"/>
                                        <p:tgtEl>
                                          <p:spTgt spid="1402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0303"/>
                                        </p:tgtEl>
                                        <p:attrNameLst>
                                          <p:attrName>style.visibility</p:attrName>
                                        </p:attrNameLst>
                                      </p:cBhvr>
                                      <p:to>
                                        <p:strVal val="visible"/>
                                      </p:to>
                                    </p:set>
                                    <p:animEffect transition="in" filter="checkerboard(across)">
                                      <p:cBhvr>
                                        <p:cTn id="21" dur="500"/>
                                        <p:tgtEl>
                                          <p:spTgt spid="1403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0305"/>
                                        </p:tgtEl>
                                        <p:attrNameLst>
                                          <p:attrName>style.visibility</p:attrName>
                                        </p:attrNameLst>
                                      </p:cBhvr>
                                      <p:to>
                                        <p:strVal val="visible"/>
                                      </p:to>
                                    </p:set>
                                    <p:animEffect transition="in" filter="checkerboard(across)">
                                      <p:cBhvr>
                                        <p:cTn id="26" dur="500"/>
                                        <p:tgtEl>
                                          <p:spTgt spid="14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p:bldP spid="140297" grpId="0"/>
      <p:bldP spid="140299" grpId="0"/>
      <p:bldP spid="140303" grpId="0"/>
      <p:bldP spid="1403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5">
            <a:extLst>
              <a:ext uri="{FF2B5EF4-FFF2-40B4-BE49-F238E27FC236}">
                <a16:creationId xmlns:a16="http://schemas.microsoft.com/office/drawing/2014/main" id="{9A0F266D-3BAD-455D-95FE-4C22BD0E4BC7}"/>
              </a:ext>
            </a:extLst>
          </p:cNvPr>
          <p:cNvSpPr>
            <a:spLocks noChangeArrowheads="1"/>
          </p:cNvSpPr>
          <p:nvPr/>
        </p:nvSpPr>
        <p:spPr bwMode="auto">
          <a:xfrm>
            <a:off x="1511608" y="-2232"/>
            <a:ext cx="9095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400" b="1">
                <a:solidFill>
                  <a:srgbClr val="0000FF"/>
                </a:solidFill>
                <a:cs typeface="Times New Roman" panose="02020603050405020304" pitchFamily="18" charset="0"/>
              </a:rPr>
              <a:t>Μεθοδολογία για την επίλυση προβλημάτων στοιχειομετρίας</a:t>
            </a:r>
          </a:p>
        </p:txBody>
      </p:sp>
      <p:sp>
        <p:nvSpPr>
          <p:cNvPr id="141319" name="Rectangle 7">
            <a:extLst>
              <a:ext uri="{FF2B5EF4-FFF2-40B4-BE49-F238E27FC236}">
                <a16:creationId xmlns:a16="http://schemas.microsoft.com/office/drawing/2014/main" id="{6EC91134-B50B-48E5-8933-42CB193DA2F2}"/>
              </a:ext>
            </a:extLst>
          </p:cNvPr>
          <p:cNvSpPr>
            <a:spLocks noChangeArrowheads="1"/>
          </p:cNvSpPr>
          <p:nvPr/>
        </p:nvSpPr>
        <p:spPr bwMode="auto">
          <a:xfrm>
            <a:off x="1919289" y="620713"/>
            <a:ext cx="81375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hangingPunct="1">
              <a:buFontTx/>
              <a:buAutoNum type="arabicPeriod"/>
            </a:pPr>
            <a:r>
              <a:rPr lang="el-GR" altLang="el-GR">
                <a:cs typeface="Times New Roman" panose="02020603050405020304" pitchFamily="18" charset="0"/>
              </a:rPr>
              <a:t>Βρίσκουμε τον αριθμό mol από τη μάζα ή τον όγκο που δίνεται (π.χ.  ενός αντιδρώντος).</a:t>
            </a:r>
            <a:endParaRPr lang="en-US" altLang="el-GR"/>
          </a:p>
          <a:p>
            <a:pPr algn="just">
              <a:buFontTx/>
              <a:buAutoNum type="arabicPeriod"/>
            </a:pPr>
            <a:r>
              <a:rPr lang="el-GR" altLang="el-GR">
                <a:cs typeface="Times New Roman" panose="02020603050405020304" pitchFamily="18" charset="0"/>
              </a:rPr>
              <a:t>Υπολογίζουμε με τη βοήθεια της χημικής εξίσωσης τον αριθμό mol του αντιδρώντος ή προϊόντος που ζητείται.</a:t>
            </a:r>
            <a:endParaRPr lang="en-US" altLang="el-GR"/>
          </a:p>
          <a:p>
            <a:pPr algn="just">
              <a:buFontTx/>
              <a:buAutoNum type="arabicPeriod"/>
            </a:pPr>
            <a:r>
              <a:rPr lang="el-GR" altLang="el-GR">
                <a:cs typeface="Times New Roman" panose="02020603050405020304" pitchFamily="18" charset="0"/>
              </a:rPr>
              <a:t>Τέλος, από τον αριθμό mol υπολογίζουμε τη ζητούμενη μάζα (μέσω του </a:t>
            </a:r>
            <a:r>
              <a:rPr lang="el-GR" altLang="el-GR" i="1">
                <a:cs typeface="Times New Roman" panose="02020603050405020304" pitchFamily="18" charset="0"/>
              </a:rPr>
              <a:t>Μ</a:t>
            </a:r>
            <a:r>
              <a:rPr lang="en-US" altLang="el-GR" baseline="-30000">
                <a:cs typeface="Times New Roman" panose="02020603050405020304" pitchFamily="18" charset="0"/>
              </a:rPr>
              <a:t>r</a:t>
            </a:r>
            <a:r>
              <a:rPr lang="el-GR" altLang="el-GR">
                <a:cs typeface="Times New Roman" panose="02020603050405020304" pitchFamily="18" charset="0"/>
              </a:rPr>
              <a:t>) ή το ζητούμενο όγκο (μέσω του </a:t>
            </a:r>
            <a:r>
              <a:rPr lang="en-US" altLang="el-GR" i="1">
                <a:cs typeface="Times New Roman" panose="02020603050405020304" pitchFamily="18" charset="0"/>
              </a:rPr>
              <a:t>V</a:t>
            </a:r>
            <a:r>
              <a:rPr lang="en-US" altLang="el-GR" baseline="-30000">
                <a:cs typeface="Times New Roman" panose="02020603050405020304" pitchFamily="18" charset="0"/>
              </a:rPr>
              <a:t>m</a:t>
            </a:r>
            <a:r>
              <a:rPr lang="el-GR" altLang="el-GR">
                <a:cs typeface="Times New Roman" panose="02020603050405020304" pitchFamily="18" charset="0"/>
              </a:rPr>
              <a:t> ή της καταστατικής εξίσωσης).</a:t>
            </a:r>
            <a:r>
              <a:rPr lang="el-GR" altLang="el-GR"/>
              <a:t> </a:t>
            </a:r>
          </a:p>
        </p:txBody>
      </p:sp>
      <p:pic>
        <p:nvPicPr>
          <p:cNvPr id="141320" name="Picture 8" descr="4">
            <a:extLst>
              <a:ext uri="{FF2B5EF4-FFF2-40B4-BE49-F238E27FC236}">
                <a16:creationId xmlns:a16="http://schemas.microsoft.com/office/drawing/2014/main" id="{A4E8F24B-700C-478A-A244-0401055AE60F}"/>
              </a:ext>
            </a:extLst>
          </p:cNvPr>
          <p:cNvPicPr>
            <a:picLocks noChangeAspect="1" noChangeArrowheads="1"/>
          </p:cNvPicPr>
          <p:nvPr/>
        </p:nvPicPr>
        <p:blipFill>
          <a:blip r:embed="rId2">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3432176" y="2492375"/>
            <a:ext cx="56165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409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19"/>
                                        </p:tgtEl>
                                        <p:attrNameLst>
                                          <p:attrName>style.visibility</p:attrName>
                                        </p:attrNameLst>
                                      </p:cBhvr>
                                      <p:to>
                                        <p:strVal val="visible"/>
                                      </p:to>
                                    </p:set>
                                    <p:animEffect transition="in" filter="checkerboard(across)">
                                      <p:cBhvr>
                                        <p:cTn id="7" dur="500"/>
                                        <p:tgtEl>
                                          <p:spTgt spid="141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141320"/>
                                        </p:tgtEl>
                                        <p:attrNameLst>
                                          <p:attrName>style.visibility</p:attrName>
                                        </p:attrNameLst>
                                      </p:cBhvr>
                                      <p:to>
                                        <p:strVal val="visible"/>
                                      </p:to>
                                    </p:set>
                                    <p:animScale>
                                      <p:cBhvr>
                                        <p:cTn id="12" dur="1000" decel="50000" fill="hold">
                                          <p:stCondLst>
                                            <p:cond delay="0"/>
                                          </p:stCondLst>
                                        </p:cTn>
                                        <p:tgtEl>
                                          <p:spTgt spid="1413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1320"/>
                                        </p:tgtEl>
                                        <p:attrNameLst>
                                          <p:attrName>ppt_x</p:attrName>
                                          <p:attrName>ppt_y</p:attrName>
                                        </p:attrNameLst>
                                      </p:cBhvr>
                                    </p:animMotion>
                                    <p:animEffect transition="in" filter="fade">
                                      <p:cBhvr>
                                        <p:cTn id="14" dur="1000"/>
                                        <p:tgtEl>
                                          <p:spTgt spid="14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5F3586DA-8467-4665-B2C9-4622DFB43C72}"/>
              </a:ext>
            </a:extLst>
          </p:cNvPr>
          <p:cNvSpPr>
            <a:spLocks noChangeArrowheads="1"/>
          </p:cNvSpPr>
          <p:nvPr/>
        </p:nvSpPr>
        <p:spPr bwMode="auto">
          <a:xfrm>
            <a:off x="2063750" y="686237"/>
            <a:ext cx="424815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a:cs typeface="Times New Roman" panose="02020603050405020304" pitchFamily="18" charset="0"/>
              </a:rPr>
              <a:t>Ο δεύτερος αυτός τρόπος ξεκινά από το γεγονός ότι η ύλη είναι </a:t>
            </a:r>
            <a:r>
              <a:rPr lang="en-GB" altLang="el-GR" b="1" i="1">
                <a:cs typeface="Times New Roman" panose="02020603050405020304" pitchFamily="18" charset="0"/>
              </a:rPr>
              <a:t>ασυνεχής,</a:t>
            </a:r>
            <a:r>
              <a:rPr lang="en-GB" altLang="el-GR" b="1">
                <a:cs typeface="Times New Roman" panose="02020603050405020304" pitchFamily="18" charset="0"/>
              </a:rPr>
              <a:t> δηλαδή είναι πολλαπλάσια μιας </a:t>
            </a:r>
            <a:r>
              <a:rPr lang="en-GB" altLang="el-GR" b="1" i="1">
                <a:cs typeface="Times New Roman" panose="02020603050405020304" pitchFamily="18" charset="0"/>
              </a:rPr>
              <a:t>δομικής μονάδας</a:t>
            </a:r>
            <a:r>
              <a:rPr lang="en-GB" altLang="el-GR" b="1">
                <a:cs typeface="Times New Roman" panose="02020603050405020304" pitchFamily="18" charset="0"/>
              </a:rPr>
              <a:t> είτε αυτή είναι μόριο ή ίόν ή άτομο. Συνεπώς, η ύλη μπορεί να μετρηθεί και σαν αριθμός, </a:t>
            </a:r>
            <a:r>
              <a:rPr lang="en-GB" altLang="el-GR" b="1" i="1">
                <a:cs typeface="Times New Roman" panose="02020603050405020304" pitchFamily="18" charset="0"/>
              </a:rPr>
              <a:t>Ν</a:t>
            </a:r>
            <a:r>
              <a:rPr lang="en-GB" altLang="el-GR" b="1">
                <a:cs typeface="Times New Roman" panose="02020603050405020304" pitchFamily="18" charset="0"/>
              </a:rPr>
              <a:t> (</a:t>
            </a:r>
            <a:r>
              <a:rPr lang="en-GB" altLang="el-GR" b="1" i="1">
                <a:cs typeface="Times New Roman" panose="02020603050405020304" pitchFamily="18" charset="0"/>
              </a:rPr>
              <a:t>Ν</a:t>
            </a:r>
            <a:r>
              <a:rPr lang="en-GB" altLang="el-GR" b="1">
                <a:cs typeface="Times New Roman" panose="02020603050405020304" pitchFamily="18" charset="0"/>
              </a:rPr>
              <a:t> = </a:t>
            </a:r>
            <a:r>
              <a:rPr lang="en-US" altLang="el-GR" b="1">
                <a:cs typeface="Times New Roman" panose="02020603050405020304" pitchFamily="18" charset="0"/>
              </a:rPr>
              <a:t>number</a:t>
            </a:r>
            <a:r>
              <a:rPr lang="en-GB" altLang="el-GR" b="1">
                <a:cs typeface="Times New Roman" panose="02020603050405020304" pitchFamily="18" charset="0"/>
              </a:rPr>
              <a:t>), αυτών  των δομικών μονάδων. Μάλιστα, επειδή ο αριθμός αυτός είναι τεράστιος - λόγω της απειροελάχιστης μάζας των δομικών μονάδων - εισάγεται ο αριθμός </a:t>
            </a:r>
            <a:r>
              <a:rPr lang="en-US" altLang="el-GR" b="1">
                <a:cs typeface="Times New Roman" panose="02020603050405020304" pitchFamily="18" charset="0"/>
              </a:rPr>
              <a:t>Avogadro</a:t>
            </a:r>
            <a:r>
              <a:rPr lang="en-GB" altLang="el-GR" b="1">
                <a:cs typeface="Times New Roman" panose="02020603050405020304" pitchFamily="18" charset="0"/>
              </a:rPr>
              <a:t> (</a:t>
            </a:r>
            <a:r>
              <a:rPr lang="en-GB" altLang="el-GR" b="1" i="1">
                <a:cs typeface="Times New Roman" panose="02020603050405020304" pitchFamily="18" charset="0"/>
              </a:rPr>
              <a:t>Ν</a:t>
            </a:r>
            <a:r>
              <a:rPr lang="en-GB" altLang="el-GR" b="1" baseline="-30000">
                <a:cs typeface="Times New Roman" panose="02020603050405020304" pitchFamily="18" charset="0"/>
              </a:rPr>
              <a:t>Α</a:t>
            </a:r>
            <a:r>
              <a:rPr lang="en-GB" altLang="el-GR" b="1">
                <a:cs typeface="Times New Roman" panose="02020603050405020304" pitchFamily="18" charset="0"/>
              </a:rPr>
              <a:t>) σαν η «χημική δωδεκάδα ή ντουζίνα». Κατ’ επέκταση, ορίζεται ως </a:t>
            </a:r>
            <a:r>
              <a:rPr lang="en-US" altLang="el-GR" b="1">
                <a:cs typeface="Times New Roman" panose="02020603050405020304" pitchFamily="18" charset="0"/>
              </a:rPr>
              <a:t>mol</a:t>
            </a:r>
            <a:r>
              <a:rPr lang="en-GB" altLang="el-GR" b="1">
                <a:cs typeface="Times New Roman" panose="02020603050405020304" pitchFamily="18" charset="0"/>
              </a:rPr>
              <a:t> η ποσότητα της ουσίας (</a:t>
            </a:r>
            <a:r>
              <a:rPr lang="en-US" altLang="el-GR" b="1" i="1">
                <a:cs typeface="Times New Roman" panose="02020603050405020304" pitchFamily="18" charset="0"/>
              </a:rPr>
              <a:t>n</a:t>
            </a:r>
            <a:r>
              <a:rPr lang="el-GR" altLang="el-GR" b="1">
                <a:cs typeface="Times New Roman" panose="02020603050405020304" pitchFamily="18" charset="0"/>
              </a:rPr>
              <a:t>)</a:t>
            </a:r>
            <a:r>
              <a:rPr lang="en-GB" altLang="el-GR" b="1">
                <a:cs typeface="Times New Roman" panose="02020603050405020304" pitchFamily="18" charset="0"/>
              </a:rPr>
              <a:t>  η οποία περιέχει έναν ορισμένο αριθμό σωματιδίων.</a:t>
            </a:r>
            <a:r>
              <a:rPr lang="en-US" altLang="el-GR" b="1"/>
              <a:t> </a:t>
            </a:r>
          </a:p>
        </p:txBody>
      </p:sp>
      <p:grpSp>
        <p:nvGrpSpPr>
          <p:cNvPr id="132099" name="Group 3">
            <a:extLst>
              <a:ext uri="{FF2B5EF4-FFF2-40B4-BE49-F238E27FC236}">
                <a16:creationId xmlns:a16="http://schemas.microsoft.com/office/drawing/2014/main" id="{58B11EB4-8C38-4FEC-BBF4-40A30305765C}"/>
              </a:ext>
            </a:extLst>
          </p:cNvPr>
          <p:cNvGrpSpPr>
            <a:grpSpLocks/>
          </p:cNvGrpSpPr>
          <p:nvPr/>
        </p:nvGrpSpPr>
        <p:grpSpPr bwMode="auto">
          <a:xfrm>
            <a:off x="1992313" y="188913"/>
            <a:ext cx="4254500" cy="796924"/>
            <a:chOff x="295" y="119"/>
            <a:chExt cx="2680" cy="502"/>
          </a:xfrm>
        </p:grpSpPr>
        <p:sp>
          <p:nvSpPr>
            <p:cNvPr id="132111" name="Rectangle 4">
              <a:extLst>
                <a:ext uri="{FF2B5EF4-FFF2-40B4-BE49-F238E27FC236}">
                  <a16:creationId xmlns:a16="http://schemas.microsoft.com/office/drawing/2014/main" id="{37FD3EEC-FA00-47E5-8571-C0B38BBB7EF8}"/>
                </a:ext>
              </a:extLst>
            </p:cNvPr>
            <p:cNvSpPr>
              <a:spLocks noChangeArrowheads="1"/>
            </p:cNvSpPr>
            <p:nvPr/>
          </p:nvSpPr>
          <p:spPr bwMode="auto">
            <a:xfrm>
              <a:off x="612" y="253"/>
              <a:ext cx="236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3200" b="1">
                  <a:solidFill>
                    <a:srgbClr val="0066CC"/>
                  </a:solidFill>
                  <a:cs typeface="Times New Roman" panose="02020603050405020304" pitchFamily="18" charset="0"/>
                </a:rPr>
                <a:t>ΣΤΟΙΧΕΙΟΜΕΤΡΙΑ</a:t>
              </a:r>
              <a:r>
                <a:rPr lang="en-US" altLang="el-GR" sz="3200" b="1">
                  <a:solidFill>
                    <a:srgbClr val="0033CC"/>
                  </a:solidFill>
                </a:rPr>
                <a:t> </a:t>
              </a:r>
            </a:p>
          </p:txBody>
        </p:sp>
        <p:sp>
          <p:nvSpPr>
            <p:cNvPr id="132112" name="WordArt 5">
              <a:extLst>
                <a:ext uri="{FF2B5EF4-FFF2-40B4-BE49-F238E27FC236}">
                  <a16:creationId xmlns:a16="http://schemas.microsoft.com/office/drawing/2014/main" id="{895CE164-C86B-4E03-A236-782C388E624C}"/>
                </a:ext>
              </a:extLst>
            </p:cNvPr>
            <p:cNvSpPr>
              <a:spLocks noChangeArrowheads="1" noChangeShapeType="1" noTextEdit="1"/>
            </p:cNvSpPr>
            <p:nvPr/>
          </p:nvSpPr>
          <p:spPr bwMode="auto">
            <a:xfrm>
              <a:off x="295" y="119"/>
              <a:ext cx="318" cy="4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3600" kern="10">
                  <a:solidFill>
                    <a:srgbClr val="0066CC"/>
                  </a:solidFill>
                  <a:latin typeface="Arial Black" panose="020B0A04020102020204" pitchFamily="34" charset="0"/>
                </a:rPr>
                <a:t>4</a:t>
              </a:r>
            </a:p>
          </p:txBody>
        </p:sp>
      </p:grpSp>
      <p:grpSp>
        <p:nvGrpSpPr>
          <p:cNvPr id="132100" name="Group 6">
            <a:extLst>
              <a:ext uri="{FF2B5EF4-FFF2-40B4-BE49-F238E27FC236}">
                <a16:creationId xmlns:a16="http://schemas.microsoft.com/office/drawing/2014/main" id="{BD811A63-8EF2-46C8-86B6-CDEE3F1B5233}"/>
              </a:ext>
            </a:extLst>
          </p:cNvPr>
          <p:cNvGrpSpPr>
            <a:grpSpLocks/>
          </p:cNvGrpSpPr>
          <p:nvPr/>
        </p:nvGrpSpPr>
        <p:grpSpPr bwMode="auto">
          <a:xfrm>
            <a:off x="7175501" y="404814"/>
            <a:ext cx="3241675" cy="4319587"/>
            <a:chOff x="1746" y="618"/>
            <a:chExt cx="2178" cy="3402"/>
          </a:xfrm>
        </p:grpSpPr>
        <p:sp>
          <p:nvSpPr>
            <p:cNvPr id="132102" name="Text Box 7">
              <a:extLst>
                <a:ext uri="{FF2B5EF4-FFF2-40B4-BE49-F238E27FC236}">
                  <a16:creationId xmlns:a16="http://schemas.microsoft.com/office/drawing/2014/main" id="{152A0E3A-45AA-4A06-B214-92E707AEFFD0}"/>
                </a:ext>
              </a:extLst>
            </p:cNvPr>
            <p:cNvSpPr txBox="1">
              <a:spLocks noChangeArrowheads="1"/>
            </p:cNvSpPr>
            <p:nvPr/>
          </p:nvSpPr>
          <p:spPr bwMode="auto">
            <a:xfrm>
              <a:off x="1746" y="618"/>
              <a:ext cx="2178"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συνδυάζονται</a:t>
              </a: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600">
                <a:solidFill>
                  <a:srgbClr val="0000FF"/>
                </a:solidFill>
                <a:latin typeface="Times New Roman" panose="02020603050405020304" pitchFamily="18" charset="0"/>
              </a:endParaRPr>
            </a:p>
            <a:p>
              <a:pPr eaLnBrk="1" hangingPunct="1"/>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δομική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δομική</a:t>
              </a:r>
            </a:p>
            <a:p>
              <a:pPr eaLnBrk="1" hangingPunct="1"/>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μονάδα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μονάδα</a:t>
              </a:r>
            </a:p>
            <a:p>
              <a:pPr eaLnBrk="1" hangingPunct="1"/>
              <a:endParaRPr lang="el-GR" altLang="el-GR" sz="1600">
                <a:solidFill>
                  <a:srgbClr val="0000FF"/>
                </a:solidFill>
                <a:latin typeface="Times New Roman" panose="02020603050405020304" pitchFamily="18" charset="0"/>
              </a:endParaRPr>
            </a:p>
            <a:p>
              <a:pPr eaLnBrk="1" hangingPunct="1"/>
              <a:r>
                <a:rPr lang="en-US" altLang="el-GR" sz="1600">
                  <a:solidFill>
                    <a:srgbClr val="0000FF"/>
                  </a:solidFill>
                  <a:latin typeface="Times New Roman" panose="02020603050405020304" pitchFamily="18" charset="0"/>
                </a:rPr>
                <a:t>           </a:t>
              </a:r>
            </a:p>
            <a:p>
              <a:pPr eaLnBrk="1" hangingPunct="1"/>
              <a:endParaRPr lang="en-US" altLang="el-GR" sz="1600">
                <a:solidFill>
                  <a:srgbClr val="0000FF"/>
                </a:solidFill>
                <a:latin typeface="Times New Roman" panose="02020603050405020304" pitchFamily="18" charset="0"/>
              </a:endParaRPr>
            </a:p>
            <a:p>
              <a:pPr eaLnBrk="1" hangingPunct="1"/>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συνδυάζονται</a:t>
              </a:r>
            </a:p>
            <a:p>
              <a:pPr eaLnBrk="1" hangingPunct="1"/>
              <a:endParaRPr lang="el-GR" altLang="el-GR" sz="16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l-GR" altLang="el-GR" sz="1000">
                <a:solidFill>
                  <a:srgbClr val="0000FF"/>
                </a:solidFill>
                <a:latin typeface="Times New Roman" panose="02020603050405020304" pitchFamily="18" charset="0"/>
              </a:endParaRPr>
            </a:p>
            <a:p>
              <a:pPr eaLnBrk="1" hangingPunct="1"/>
              <a:endParaRPr lang="en-US" altLang="el-GR" sz="1600"/>
            </a:p>
          </p:txBody>
        </p:sp>
        <p:sp>
          <p:nvSpPr>
            <p:cNvPr id="132103" name="Text Box 8">
              <a:extLst>
                <a:ext uri="{FF2B5EF4-FFF2-40B4-BE49-F238E27FC236}">
                  <a16:creationId xmlns:a16="http://schemas.microsoft.com/office/drawing/2014/main" id="{77047900-85AD-40E0-8E80-5714492A2760}"/>
                </a:ext>
              </a:extLst>
            </p:cNvPr>
            <p:cNvSpPr txBox="1">
              <a:spLocks noChangeArrowheads="1"/>
            </p:cNvSpPr>
            <p:nvPr/>
          </p:nvSpPr>
          <p:spPr bwMode="auto">
            <a:xfrm>
              <a:off x="3107" y="709"/>
              <a:ext cx="307" cy="1278"/>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400">
                  <a:solidFill>
                    <a:srgbClr val="0000FF"/>
                  </a:solidFill>
                </a:rPr>
                <a:t>Ε</a:t>
              </a:r>
            </a:p>
            <a:p>
              <a:pPr eaLnBrk="1" hangingPunct="1"/>
              <a:r>
                <a:rPr lang="el-GR" altLang="el-GR" sz="1400">
                  <a:solidFill>
                    <a:srgbClr val="0000FF"/>
                  </a:solidFill>
                </a:rPr>
                <a:t>Ν</a:t>
              </a:r>
            </a:p>
            <a:p>
              <a:pPr eaLnBrk="1" hangingPunct="1"/>
              <a:r>
                <a:rPr lang="el-GR" altLang="el-GR" sz="1400">
                  <a:solidFill>
                    <a:srgbClr val="0000FF"/>
                  </a:solidFill>
                </a:rPr>
                <a:t>Ω</a:t>
              </a:r>
            </a:p>
            <a:p>
              <a:pPr eaLnBrk="1" hangingPunct="1"/>
              <a:r>
                <a:rPr lang="el-GR" altLang="el-GR" sz="1400">
                  <a:solidFill>
                    <a:srgbClr val="0000FF"/>
                  </a:solidFill>
                </a:rPr>
                <a:t>Σ</a:t>
              </a:r>
            </a:p>
            <a:p>
              <a:pPr eaLnBrk="1" hangingPunct="1"/>
              <a:r>
                <a:rPr lang="el-GR" altLang="el-GR" sz="1400">
                  <a:solidFill>
                    <a:srgbClr val="0000FF"/>
                  </a:solidFill>
                </a:rPr>
                <a:t>Ε</a:t>
              </a:r>
            </a:p>
            <a:p>
              <a:pPr eaLnBrk="1" hangingPunct="1"/>
              <a:r>
                <a:rPr lang="el-GR" altLang="el-GR" sz="1400">
                  <a:solidFill>
                    <a:srgbClr val="0000FF"/>
                  </a:solidFill>
                </a:rPr>
                <a:t>Ι</a:t>
              </a:r>
            </a:p>
            <a:p>
              <a:pPr eaLnBrk="1" hangingPunct="1"/>
              <a:r>
                <a:rPr lang="el-GR" altLang="el-GR" sz="1400">
                  <a:solidFill>
                    <a:srgbClr val="0000FF"/>
                  </a:solidFill>
                </a:rPr>
                <a:t>Σ</a:t>
              </a:r>
              <a:endParaRPr lang="el-GR" altLang="el-GR" sz="1400">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n-US" altLang="el-GR" sz="1600"/>
            </a:p>
          </p:txBody>
        </p:sp>
        <p:sp>
          <p:nvSpPr>
            <p:cNvPr id="132104" name="Text Box 9">
              <a:extLst>
                <a:ext uri="{FF2B5EF4-FFF2-40B4-BE49-F238E27FC236}">
                  <a16:creationId xmlns:a16="http://schemas.microsoft.com/office/drawing/2014/main" id="{E72F9801-8B35-4986-B5DE-D60028333942}"/>
                </a:ext>
              </a:extLst>
            </p:cNvPr>
            <p:cNvSpPr txBox="1">
              <a:spLocks noChangeArrowheads="1"/>
            </p:cNvSpPr>
            <p:nvPr/>
          </p:nvSpPr>
          <p:spPr bwMode="auto">
            <a:xfrm>
              <a:off x="1746" y="663"/>
              <a:ext cx="318" cy="1452"/>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400">
                  <a:solidFill>
                    <a:srgbClr val="0000FF"/>
                  </a:solidFill>
                </a:rPr>
                <a:t>Σ</a:t>
              </a:r>
            </a:p>
            <a:p>
              <a:pPr eaLnBrk="1" hangingPunct="1"/>
              <a:r>
                <a:rPr lang="el-GR" altLang="el-GR" sz="1400">
                  <a:solidFill>
                    <a:srgbClr val="0000FF"/>
                  </a:solidFill>
                </a:rPr>
                <a:t>Τ</a:t>
              </a:r>
            </a:p>
            <a:p>
              <a:pPr eaLnBrk="1" hangingPunct="1"/>
              <a:r>
                <a:rPr lang="el-GR" altLang="el-GR" sz="1400">
                  <a:solidFill>
                    <a:srgbClr val="0000FF"/>
                  </a:solidFill>
                </a:rPr>
                <a:t>Ο</a:t>
              </a:r>
            </a:p>
            <a:p>
              <a:pPr eaLnBrk="1" hangingPunct="1"/>
              <a:r>
                <a:rPr lang="el-GR" altLang="el-GR" sz="1400">
                  <a:solidFill>
                    <a:srgbClr val="0000FF"/>
                  </a:solidFill>
                </a:rPr>
                <a:t>Ι</a:t>
              </a:r>
            </a:p>
            <a:p>
              <a:pPr eaLnBrk="1" hangingPunct="1"/>
              <a:r>
                <a:rPr lang="el-GR" altLang="el-GR" sz="1400">
                  <a:solidFill>
                    <a:srgbClr val="0000FF"/>
                  </a:solidFill>
                </a:rPr>
                <a:t>Χ</a:t>
              </a:r>
            </a:p>
            <a:p>
              <a:pPr eaLnBrk="1" hangingPunct="1"/>
              <a:r>
                <a:rPr lang="el-GR" altLang="el-GR" sz="1400">
                  <a:solidFill>
                    <a:srgbClr val="0000FF"/>
                  </a:solidFill>
                </a:rPr>
                <a:t>Ε</a:t>
              </a:r>
            </a:p>
            <a:p>
              <a:pPr eaLnBrk="1" hangingPunct="1"/>
              <a:r>
                <a:rPr lang="el-GR" altLang="el-GR" sz="1400">
                  <a:solidFill>
                    <a:srgbClr val="0000FF"/>
                  </a:solidFill>
                </a:rPr>
                <a:t>Ι</a:t>
              </a:r>
            </a:p>
            <a:p>
              <a:pPr eaLnBrk="1" hangingPunct="1"/>
              <a:r>
                <a:rPr lang="el-GR" altLang="el-GR" sz="1400">
                  <a:solidFill>
                    <a:srgbClr val="0000FF"/>
                  </a:solidFill>
                </a:rPr>
                <a:t>Α</a:t>
              </a:r>
              <a:endParaRPr lang="el-GR" altLang="el-GR" sz="1400">
                <a:latin typeface="Times New Roman" panose="02020603050405020304" pitchFamily="18" charset="0"/>
              </a:endParaRPr>
            </a:p>
            <a:p>
              <a:pPr eaLnBrk="1" hangingPunct="1"/>
              <a:endParaRPr lang="el-GR" altLang="el-GR" sz="1400">
                <a:latin typeface="Times New Roman" panose="02020603050405020304" pitchFamily="18" charset="0"/>
              </a:endParaRPr>
            </a:p>
            <a:p>
              <a:pPr eaLnBrk="1" hangingPunct="1"/>
              <a:endParaRPr lang="el-GR" altLang="el-GR"/>
            </a:p>
            <a:p>
              <a:pPr eaLnBrk="1" hangingPunct="1"/>
              <a:endParaRPr lang="en-US" altLang="el-GR" sz="1600"/>
            </a:p>
          </p:txBody>
        </p:sp>
        <p:sp>
          <p:nvSpPr>
            <p:cNvPr id="132105" name="Text Box 10">
              <a:extLst>
                <a:ext uri="{FF2B5EF4-FFF2-40B4-BE49-F238E27FC236}">
                  <a16:creationId xmlns:a16="http://schemas.microsoft.com/office/drawing/2014/main" id="{3C10BC93-7494-4E6C-AFB4-0DC221054CA3}"/>
                </a:ext>
              </a:extLst>
            </p:cNvPr>
            <p:cNvSpPr txBox="1">
              <a:spLocks noChangeArrowheads="1"/>
            </p:cNvSpPr>
            <p:nvPr/>
          </p:nvSpPr>
          <p:spPr bwMode="auto">
            <a:xfrm>
              <a:off x="1746" y="2704"/>
              <a:ext cx="342" cy="1295"/>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200">
                <a:solidFill>
                  <a:srgbClr val="0000FF"/>
                </a:solidFill>
              </a:endParaRPr>
            </a:p>
            <a:p>
              <a:pPr eaLnBrk="1" hangingPunct="1"/>
              <a:r>
                <a:rPr lang="el-GR" altLang="el-GR">
                  <a:solidFill>
                    <a:srgbClr val="0000FF"/>
                  </a:solidFill>
                </a:rPr>
                <a:t>Α</a:t>
              </a:r>
            </a:p>
            <a:p>
              <a:pPr eaLnBrk="1" hangingPunct="1"/>
              <a:r>
                <a:rPr lang="el-GR" altLang="el-GR">
                  <a:solidFill>
                    <a:srgbClr val="0000FF"/>
                  </a:solidFill>
                </a:rPr>
                <a:t>Τ</a:t>
              </a:r>
            </a:p>
            <a:p>
              <a:pPr eaLnBrk="1" hangingPunct="1"/>
              <a:r>
                <a:rPr lang="el-GR" altLang="el-GR">
                  <a:solidFill>
                    <a:srgbClr val="0000FF"/>
                  </a:solidFill>
                </a:rPr>
                <a:t>Ο</a:t>
              </a:r>
            </a:p>
            <a:p>
              <a:pPr eaLnBrk="1" hangingPunct="1"/>
              <a:r>
                <a:rPr lang="el-GR" altLang="el-GR">
                  <a:solidFill>
                    <a:srgbClr val="0000FF"/>
                  </a:solidFill>
                </a:rPr>
                <a:t>Μ</a:t>
              </a:r>
            </a:p>
            <a:p>
              <a:pPr eaLnBrk="1" hangingPunct="1"/>
              <a:r>
                <a:rPr lang="el-GR" altLang="el-GR">
                  <a:solidFill>
                    <a:srgbClr val="0000FF"/>
                  </a:solidFill>
                </a:rPr>
                <a:t>Α</a:t>
              </a:r>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p>
            <a:p>
              <a:pPr eaLnBrk="1" hangingPunct="1"/>
              <a:endParaRPr lang="en-US" altLang="el-GR"/>
            </a:p>
          </p:txBody>
        </p:sp>
        <p:sp>
          <p:nvSpPr>
            <p:cNvPr id="132106" name="Text Box 11">
              <a:extLst>
                <a:ext uri="{FF2B5EF4-FFF2-40B4-BE49-F238E27FC236}">
                  <a16:creationId xmlns:a16="http://schemas.microsoft.com/office/drawing/2014/main" id="{E8037542-A51D-4386-8EEE-89334AE18198}"/>
                </a:ext>
              </a:extLst>
            </p:cNvPr>
            <p:cNvSpPr txBox="1">
              <a:spLocks noChangeArrowheads="1"/>
            </p:cNvSpPr>
            <p:nvPr/>
          </p:nvSpPr>
          <p:spPr bwMode="auto">
            <a:xfrm>
              <a:off x="3107" y="2614"/>
              <a:ext cx="272" cy="1406"/>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200">
                <a:solidFill>
                  <a:srgbClr val="0000FF"/>
                </a:solidFill>
              </a:endParaRPr>
            </a:p>
            <a:p>
              <a:pPr eaLnBrk="1" hangingPunct="1"/>
              <a:r>
                <a:rPr lang="el-GR" altLang="el-GR">
                  <a:solidFill>
                    <a:srgbClr val="0000FF"/>
                  </a:solidFill>
                </a:rPr>
                <a:t>Μ</a:t>
              </a:r>
            </a:p>
            <a:p>
              <a:pPr eaLnBrk="1" hangingPunct="1"/>
              <a:r>
                <a:rPr lang="el-GR" altLang="el-GR">
                  <a:solidFill>
                    <a:srgbClr val="0000FF"/>
                  </a:solidFill>
                </a:rPr>
                <a:t>Ο</a:t>
              </a:r>
            </a:p>
            <a:p>
              <a:pPr eaLnBrk="1" hangingPunct="1"/>
              <a:r>
                <a:rPr lang="el-GR" altLang="el-GR">
                  <a:solidFill>
                    <a:srgbClr val="0000FF"/>
                  </a:solidFill>
                </a:rPr>
                <a:t>Ρ</a:t>
              </a:r>
            </a:p>
            <a:p>
              <a:pPr eaLnBrk="1" hangingPunct="1"/>
              <a:r>
                <a:rPr lang="el-GR" altLang="el-GR">
                  <a:solidFill>
                    <a:srgbClr val="0000FF"/>
                  </a:solidFill>
                </a:rPr>
                <a:t>Ι</a:t>
              </a:r>
            </a:p>
            <a:p>
              <a:pPr eaLnBrk="1" hangingPunct="1"/>
              <a:r>
                <a:rPr lang="el-GR" altLang="el-GR">
                  <a:solidFill>
                    <a:srgbClr val="0000FF"/>
                  </a:solidFill>
                </a:rPr>
                <a:t>Α</a:t>
              </a:r>
              <a:endParaRPr lang="el-GR" altLang="el-GR">
                <a:latin typeface="Times New Roman" panose="02020603050405020304" pitchFamily="18" charset="0"/>
              </a:endParaRPr>
            </a:p>
            <a:p>
              <a:pPr eaLnBrk="1" hangingPunct="1"/>
              <a:endParaRPr lang="el-GR" altLang="el-GR">
                <a:latin typeface="Times New Roman" panose="02020603050405020304" pitchFamily="18" charset="0"/>
              </a:endParaRPr>
            </a:p>
            <a:p>
              <a:pPr eaLnBrk="1" hangingPunct="1"/>
              <a:endParaRPr lang="el-GR" altLang="el-GR"/>
            </a:p>
            <a:p>
              <a:pPr eaLnBrk="1" hangingPunct="1"/>
              <a:endParaRPr lang="en-US" altLang="el-GR" sz="1600"/>
            </a:p>
          </p:txBody>
        </p:sp>
        <p:sp>
          <p:nvSpPr>
            <p:cNvPr id="132107" name="AutoShape 12">
              <a:extLst>
                <a:ext uri="{FF2B5EF4-FFF2-40B4-BE49-F238E27FC236}">
                  <a16:creationId xmlns:a16="http://schemas.microsoft.com/office/drawing/2014/main" id="{1C3E3C74-548E-49C8-A4F4-8CA55FC15CEE}"/>
                </a:ext>
              </a:extLst>
            </p:cNvPr>
            <p:cNvSpPr>
              <a:spLocks noChangeArrowheads="1"/>
            </p:cNvSpPr>
            <p:nvPr/>
          </p:nvSpPr>
          <p:spPr bwMode="auto">
            <a:xfrm>
              <a:off x="2269" y="1240"/>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132108" name="AutoShape 13">
              <a:extLst>
                <a:ext uri="{FF2B5EF4-FFF2-40B4-BE49-F238E27FC236}">
                  <a16:creationId xmlns:a16="http://schemas.microsoft.com/office/drawing/2014/main" id="{0E1A3689-F020-4A17-81A0-AD89DF151B8B}"/>
                </a:ext>
              </a:extLst>
            </p:cNvPr>
            <p:cNvSpPr>
              <a:spLocks noChangeArrowheads="1"/>
            </p:cNvSpPr>
            <p:nvPr/>
          </p:nvSpPr>
          <p:spPr bwMode="auto">
            <a:xfrm>
              <a:off x="2290" y="3249"/>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132109" name="AutoShape 14">
              <a:extLst>
                <a:ext uri="{FF2B5EF4-FFF2-40B4-BE49-F238E27FC236}">
                  <a16:creationId xmlns:a16="http://schemas.microsoft.com/office/drawing/2014/main" id="{55B0C816-87F1-49BA-8BFC-30C68B251849}"/>
                </a:ext>
              </a:extLst>
            </p:cNvPr>
            <p:cNvSpPr>
              <a:spLocks noChangeArrowheads="1"/>
            </p:cNvSpPr>
            <p:nvPr/>
          </p:nvSpPr>
          <p:spPr bwMode="auto">
            <a:xfrm>
              <a:off x="1791" y="2251"/>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132110" name="AutoShape 15">
              <a:extLst>
                <a:ext uri="{FF2B5EF4-FFF2-40B4-BE49-F238E27FC236}">
                  <a16:creationId xmlns:a16="http://schemas.microsoft.com/office/drawing/2014/main" id="{696CD9BE-4845-4274-8F88-F5C4A18D339D}"/>
                </a:ext>
              </a:extLst>
            </p:cNvPr>
            <p:cNvSpPr>
              <a:spLocks noChangeArrowheads="1"/>
            </p:cNvSpPr>
            <p:nvPr/>
          </p:nvSpPr>
          <p:spPr bwMode="auto">
            <a:xfrm>
              <a:off x="3152" y="2160"/>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pSp>
      <p:sp>
        <p:nvSpPr>
          <p:cNvPr id="119824" name="Rectangle 16">
            <a:extLst>
              <a:ext uri="{FF2B5EF4-FFF2-40B4-BE49-F238E27FC236}">
                <a16:creationId xmlns:a16="http://schemas.microsoft.com/office/drawing/2014/main" id="{F790CA7E-8861-4E14-99C9-618EC3D2C8A6}"/>
              </a:ext>
            </a:extLst>
          </p:cNvPr>
          <p:cNvSpPr>
            <a:spLocks noChangeArrowheads="1"/>
          </p:cNvSpPr>
          <p:nvPr/>
        </p:nvSpPr>
        <p:spPr bwMode="auto">
          <a:xfrm>
            <a:off x="2063751" y="5312481"/>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a:cs typeface="Times New Roman" panose="02020603050405020304" pitchFamily="18" charset="0"/>
              </a:rPr>
              <a:t>Η σύνδεση αυτών των δύο τρόπων μέτρησης θα εξηγήσει καλύτερα τις έννοιες της </a:t>
            </a:r>
            <a:r>
              <a:rPr lang="en-GB" altLang="el-GR" b="1" i="1">
                <a:cs typeface="Times New Roman" panose="02020603050405020304" pitchFamily="18" charset="0"/>
              </a:rPr>
              <a:t>σχετικής ατομικής και μοριακής μάζας (ή ατομικού και μοριακού βάρους), </a:t>
            </a:r>
            <a:r>
              <a:rPr lang="en-GB" altLang="el-GR" b="1">
                <a:cs typeface="Times New Roman" panose="02020603050405020304" pitchFamily="18" charset="0"/>
              </a:rPr>
              <a:t>που είναι η βάση της στοιχειομετρίας και των στοιχειομετρικών υπολογισμών.</a:t>
            </a:r>
            <a:r>
              <a:rPr lang="en-US" altLang="el-GR" b="1"/>
              <a:t> </a:t>
            </a:r>
          </a:p>
        </p:txBody>
      </p:sp>
    </p:spTree>
    <p:extLst>
      <p:ext uri="{BB962C8B-B14F-4D97-AF65-F5344CB8AC3E}">
        <p14:creationId xmlns:p14="http://schemas.microsoft.com/office/powerpoint/2010/main" val="273723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checkerboard(across)">
                                      <p:cBhvr>
                                        <p:cTn id="7" dur="500"/>
                                        <p:tgtEl>
                                          <p:spTgt spid="119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9824"/>
                                        </p:tgtEl>
                                        <p:attrNameLst>
                                          <p:attrName>style.visibility</p:attrName>
                                        </p:attrNameLst>
                                      </p:cBhvr>
                                      <p:to>
                                        <p:strVal val="visible"/>
                                      </p:to>
                                    </p:set>
                                    <p:animEffect transition="in" filter="strips(downRight)">
                                      <p:cBhvr>
                                        <p:cTn id="12" dur="500"/>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89F70007-97EC-4543-BC0C-757A8656D100}"/>
              </a:ext>
            </a:extLst>
          </p:cNvPr>
          <p:cNvSpPr>
            <a:spLocks noChangeArrowheads="1"/>
          </p:cNvSpPr>
          <p:nvPr/>
        </p:nvSpPr>
        <p:spPr bwMode="auto">
          <a:xfrm>
            <a:off x="1919289" y="253912"/>
            <a:ext cx="8137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b="1">
                <a:solidFill>
                  <a:srgbClr val="0000FF"/>
                </a:solidFill>
                <a:cs typeface="Times New Roman" panose="02020603050405020304" pitchFamily="18" charset="0"/>
              </a:rPr>
              <a:t>4.1 Βασικές έννοιες για τους χημικούς υπολογισμούς: σχετική ατομική μάζα, σχετική μοριακή μάζα, </a:t>
            </a:r>
            <a:r>
              <a:rPr lang="en-US" altLang="el-GR" sz="2400" b="1">
                <a:solidFill>
                  <a:srgbClr val="0000FF"/>
                </a:solidFill>
                <a:cs typeface="Times New Roman" panose="02020603050405020304" pitchFamily="18" charset="0"/>
              </a:rPr>
              <a:t>mol</a:t>
            </a:r>
            <a:r>
              <a:rPr lang="en-GB" altLang="el-GR" sz="2400" b="1">
                <a:solidFill>
                  <a:srgbClr val="0000FF"/>
                </a:solidFill>
                <a:cs typeface="Times New Roman" panose="02020603050405020304" pitchFamily="18" charset="0"/>
              </a:rPr>
              <a:t>, αριθμός </a:t>
            </a:r>
            <a:r>
              <a:rPr lang="en-US" altLang="el-GR" sz="2400" b="1">
                <a:solidFill>
                  <a:srgbClr val="0000FF"/>
                </a:solidFill>
                <a:cs typeface="Times New Roman" panose="02020603050405020304" pitchFamily="18" charset="0"/>
              </a:rPr>
              <a:t>Avogadro</a:t>
            </a:r>
            <a:r>
              <a:rPr lang="en-GB" altLang="el-GR" sz="2400" b="1">
                <a:solidFill>
                  <a:srgbClr val="0000FF"/>
                </a:solidFill>
                <a:cs typeface="Times New Roman" panose="02020603050405020304" pitchFamily="18" charset="0"/>
              </a:rPr>
              <a:t>,  γραμμομοριακός όγκος</a:t>
            </a:r>
            <a:r>
              <a:rPr lang="en-US" altLang="el-GR" sz="2400"/>
              <a:t> </a:t>
            </a:r>
          </a:p>
        </p:txBody>
      </p:sp>
      <p:sp>
        <p:nvSpPr>
          <p:cNvPr id="120835" name="Rectangle 3">
            <a:extLst>
              <a:ext uri="{FF2B5EF4-FFF2-40B4-BE49-F238E27FC236}">
                <a16:creationId xmlns:a16="http://schemas.microsoft.com/office/drawing/2014/main" id="{EE9B7AC6-D89A-4F22-9EFD-F006EEDE15EA}"/>
              </a:ext>
            </a:extLst>
          </p:cNvPr>
          <p:cNvSpPr>
            <a:spLocks noChangeArrowheads="1"/>
          </p:cNvSpPr>
          <p:nvPr/>
        </p:nvSpPr>
        <p:spPr bwMode="auto">
          <a:xfrm>
            <a:off x="2135189" y="1771007"/>
            <a:ext cx="6750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Σχετική ατομική μάζα - Σχετική μοριακή μάζα</a:t>
            </a:r>
            <a:r>
              <a:rPr lang="en-US" altLang="el-GR" sz="1600" b="1">
                <a:solidFill>
                  <a:srgbClr val="0033CC"/>
                </a:solidFill>
              </a:rPr>
              <a:t> </a:t>
            </a:r>
          </a:p>
        </p:txBody>
      </p:sp>
      <p:sp>
        <p:nvSpPr>
          <p:cNvPr id="120836" name="Rectangle 4">
            <a:extLst>
              <a:ext uri="{FF2B5EF4-FFF2-40B4-BE49-F238E27FC236}">
                <a16:creationId xmlns:a16="http://schemas.microsoft.com/office/drawing/2014/main" id="{4692C9C0-0AF4-4458-8062-7E31C1E3AB5E}"/>
              </a:ext>
            </a:extLst>
          </p:cNvPr>
          <p:cNvSpPr>
            <a:spLocks noChangeArrowheads="1"/>
          </p:cNvSpPr>
          <p:nvPr/>
        </p:nvSpPr>
        <p:spPr bwMode="auto">
          <a:xfrm>
            <a:off x="2063751" y="2488040"/>
            <a:ext cx="7464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i="1">
                <a:cs typeface="Times New Roman" panose="02020603050405020304" pitchFamily="18" charset="0"/>
              </a:rPr>
              <a:t>Ατομική μονάδα μάζας (</a:t>
            </a:r>
            <a:r>
              <a:rPr lang="en-US" altLang="el-GR" sz="2400" i="1">
                <a:cs typeface="Times New Roman" panose="02020603050405020304" pitchFamily="18" charset="0"/>
              </a:rPr>
              <a:t>amu</a:t>
            </a:r>
            <a:r>
              <a:rPr lang="en-GB" altLang="el-GR" sz="2400" i="1">
                <a:cs typeface="Times New Roman" panose="02020603050405020304" pitchFamily="18" charset="0"/>
              </a:rPr>
              <a:t>) ορίζεται ως το 1/12 της μάζας του ατόμου του άνθρακα -12 (</a:t>
            </a:r>
            <a:r>
              <a:rPr lang="en-GB" altLang="el-GR" sz="2400" i="1" baseline="30000">
                <a:cs typeface="Times New Roman" panose="02020603050405020304" pitchFamily="18" charset="0"/>
              </a:rPr>
              <a:t>12</a:t>
            </a:r>
            <a:r>
              <a:rPr lang="en-US" altLang="el-GR" sz="2400" i="1">
                <a:cs typeface="Times New Roman" panose="02020603050405020304" pitchFamily="18" charset="0"/>
              </a:rPr>
              <a:t>C</a:t>
            </a:r>
            <a:r>
              <a:rPr lang="en-GB" altLang="el-GR" sz="2400">
                <a:cs typeface="Times New Roman" panose="02020603050405020304" pitchFamily="18" charset="0"/>
              </a:rPr>
              <a:t>).</a:t>
            </a:r>
            <a:r>
              <a:rPr lang="en-GB" altLang="el-GR" sz="1600"/>
              <a:t> </a:t>
            </a:r>
          </a:p>
        </p:txBody>
      </p:sp>
      <p:sp>
        <p:nvSpPr>
          <p:cNvPr id="120837" name="Rectangle 5">
            <a:extLst>
              <a:ext uri="{FF2B5EF4-FFF2-40B4-BE49-F238E27FC236}">
                <a16:creationId xmlns:a16="http://schemas.microsoft.com/office/drawing/2014/main" id="{1B3204E6-057E-42DB-8996-13A0BAA00163}"/>
              </a:ext>
            </a:extLst>
          </p:cNvPr>
          <p:cNvSpPr>
            <a:spLocks noChangeArrowheads="1"/>
          </p:cNvSpPr>
          <p:nvPr/>
        </p:nvSpPr>
        <p:spPr bwMode="auto">
          <a:xfrm>
            <a:off x="2208213" y="3683944"/>
            <a:ext cx="71707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Σχετική ατομική μάζα (</a:t>
            </a:r>
            <a:r>
              <a:rPr lang="en-US" altLang="el-GR" sz="2400" b="1">
                <a:solidFill>
                  <a:srgbClr val="0033CC"/>
                </a:solidFill>
                <a:cs typeface="Times New Roman" panose="02020603050405020304" pitchFamily="18" charset="0"/>
              </a:rPr>
              <a:t>A</a:t>
            </a:r>
            <a:r>
              <a:rPr lang="en-US" altLang="el-GR" sz="2400" b="1" baseline="-30000">
                <a:solidFill>
                  <a:srgbClr val="0033CC"/>
                </a:solidFill>
                <a:cs typeface="Times New Roman" panose="02020603050405020304" pitchFamily="18" charset="0"/>
              </a:rPr>
              <a:t>r</a:t>
            </a:r>
            <a:r>
              <a:rPr lang="en-GB" altLang="el-GR" sz="2400" b="1">
                <a:solidFill>
                  <a:srgbClr val="0033CC"/>
                </a:solidFill>
                <a:cs typeface="Times New Roman" panose="02020603050405020304" pitchFamily="18" charset="0"/>
              </a:rPr>
              <a:t>) ή ατομικό βάρος (</a:t>
            </a:r>
            <a:r>
              <a:rPr lang="en-US" altLang="el-GR" sz="2400" b="1">
                <a:solidFill>
                  <a:srgbClr val="0033CC"/>
                </a:solidFill>
                <a:cs typeface="Times New Roman" panose="02020603050405020304" pitchFamily="18" charset="0"/>
              </a:rPr>
              <a:t>AB</a:t>
            </a:r>
            <a:r>
              <a:rPr lang="en-GB" altLang="el-GR" sz="2400" b="1">
                <a:solidFill>
                  <a:srgbClr val="0033CC"/>
                </a:solidFill>
                <a:cs typeface="Times New Roman" panose="02020603050405020304" pitchFamily="18" charset="0"/>
              </a:rPr>
              <a:t>)</a:t>
            </a:r>
            <a:r>
              <a:rPr lang="en-GB" altLang="el-GR" sz="2400" b="1">
                <a:solidFill>
                  <a:srgbClr val="0033CC"/>
                </a:solidFill>
              </a:rPr>
              <a:t> </a:t>
            </a:r>
          </a:p>
        </p:txBody>
      </p:sp>
      <p:sp>
        <p:nvSpPr>
          <p:cNvPr id="120838" name="Rectangle 6">
            <a:extLst>
              <a:ext uri="{FF2B5EF4-FFF2-40B4-BE49-F238E27FC236}">
                <a16:creationId xmlns:a16="http://schemas.microsoft.com/office/drawing/2014/main" id="{C5D2584D-3106-44BC-AB14-F92F7AB200D2}"/>
              </a:ext>
            </a:extLst>
          </p:cNvPr>
          <p:cNvSpPr>
            <a:spLocks noChangeArrowheads="1"/>
          </p:cNvSpPr>
          <p:nvPr/>
        </p:nvSpPr>
        <p:spPr bwMode="auto">
          <a:xfrm>
            <a:off x="2063750" y="4499958"/>
            <a:ext cx="77406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i="1">
                <a:cs typeface="Times New Roman" panose="02020603050405020304" pitchFamily="18" charset="0"/>
              </a:rPr>
              <a:t>Σχετική ατομική μάζα ή ατομικό βάρος λέγεται ο αριθμός που δείχνει πόσες φορές είναι μεγαλύτερη η μάζα του ατόμου του στοιχείου από το 1/12 της μάζας του ατόμου του άνθρακα -12.</a:t>
            </a:r>
            <a:r>
              <a:rPr lang="en-GB" altLang="el-GR" sz="2400"/>
              <a:t> </a:t>
            </a:r>
          </a:p>
        </p:txBody>
      </p:sp>
    </p:spTree>
    <p:extLst>
      <p:ext uri="{BB962C8B-B14F-4D97-AF65-F5344CB8AC3E}">
        <p14:creationId xmlns:p14="http://schemas.microsoft.com/office/powerpoint/2010/main" val="1588966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strips(downRight)">
                                      <p:cBhvr>
                                        <p:cTn id="7" dur="500"/>
                                        <p:tgtEl>
                                          <p:spTgt spid="120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0836">
                                            <p:txEl>
                                              <p:pRg st="0" end="0"/>
                                            </p:txEl>
                                          </p:spTgt>
                                        </p:tgtEl>
                                        <p:attrNameLst>
                                          <p:attrName>style.visibility</p:attrName>
                                        </p:attrNameLst>
                                      </p:cBhvr>
                                      <p:to>
                                        <p:strVal val="visible"/>
                                      </p:to>
                                    </p:set>
                                    <p:animEffect transition="in" filter="checkerboard(across)">
                                      <p:cBhvr>
                                        <p:cTn id="12" dur="500"/>
                                        <p:tgtEl>
                                          <p:spTgt spid="1208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120837">
                                            <p:txEl>
                                              <p:pRg st="0" end="0"/>
                                            </p:txEl>
                                          </p:spTgt>
                                        </p:tgtEl>
                                        <p:attrNameLst>
                                          <p:attrName>style.visibility</p:attrName>
                                        </p:attrNameLst>
                                      </p:cBhvr>
                                      <p:to>
                                        <p:strVal val="visible"/>
                                      </p:to>
                                    </p:set>
                                    <p:animEffect transition="in" filter="strips(downRight)">
                                      <p:cBhvr>
                                        <p:cTn id="17" dur="500"/>
                                        <p:tgtEl>
                                          <p:spTgt spid="1208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20838">
                                            <p:txEl>
                                              <p:pRg st="0" end="0"/>
                                            </p:txEl>
                                          </p:spTgt>
                                        </p:tgtEl>
                                        <p:attrNameLst>
                                          <p:attrName>style.visibility</p:attrName>
                                        </p:attrNameLst>
                                      </p:cBhvr>
                                      <p:to>
                                        <p:strVal val="visible"/>
                                      </p:to>
                                    </p:set>
                                    <p:animEffect transition="in" filter="checkerboard(across)">
                                      <p:cBhvr>
                                        <p:cTn id="22" dur="500"/>
                                        <p:tgtEl>
                                          <p:spTgt spid="1208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0E51EC0-104C-4B0D-8C7C-62F76E545BE3}"/>
              </a:ext>
            </a:extLst>
          </p:cNvPr>
          <p:cNvSpPr>
            <a:spLocks noChangeArrowheads="1"/>
          </p:cNvSpPr>
          <p:nvPr/>
        </p:nvSpPr>
        <p:spPr bwMode="auto">
          <a:xfrm>
            <a:off x="1919289" y="253912"/>
            <a:ext cx="8137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b="1">
                <a:solidFill>
                  <a:srgbClr val="0000FF"/>
                </a:solidFill>
                <a:cs typeface="Times New Roman" panose="02020603050405020304" pitchFamily="18" charset="0"/>
              </a:rPr>
              <a:t>4.1 Βασικές έννοιες για τους χημικούς υπολογισμούς: σχετική ατομική μάζα, σχετική μοριακή μάζα, </a:t>
            </a:r>
            <a:r>
              <a:rPr lang="en-US" altLang="el-GR" sz="2400" b="1">
                <a:solidFill>
                  <a:srgbClr val="0000FF"/>
                </a:solidFill>
                <a:cs typeface="Times New Roman" panose="02020603050405020304" pitchFamily="18" charset="0"/>
              </a:rPr>
              <a:t>mol</a:t>
            </a:r>
            <a:r>
              <a:rPr lang="en-GB" altLang="el-GR" sz="2400" b="1">
                <a:solidFill>
                  <a:srgbClr val="0000FF"/>
                </a:solidFill>
                <a:cs typeface="Times New Roman" panose="02020603050405020304" pitchFamily="18" charset="0"/>
              </a:rPr>
              <a:t>, αριθμός </a:t>
            </a:r>
            <a:r>
              <a:rPr lang="en-US" altLang="el-GR" sz="2400" b="1">
                <a:solidFill>
                  <a:srgbClr val="0000FF"/>
                </a:solidFill>
                <a:cs typeface="Times New Roman" panose="02020603050405020304" pitchFamily="18" charset="0"/>
              </a:rPr>
              <a:t>Avogadro</a:t>
            </a:r>
            <a:r>
              <a:rPr lang="en-GB" altLang="el-GR" sz="2400" b="1">
                <a:solidFill>
                  <a:srgbClr val="0000FF"/>
                </a:solidFill>
                <a:cs typeface="Times New Roman" panose="02020603050405020304" pitchFamily="18" charset="0"/>
              </a:rPr>
              <a:t>,  γραμμομοριακός όγκος</a:t>
            </a:r>
            <a:r>
              <a:rPr lang="en-US" altLang="el-GR" sz="2400"/>
              <a:t> </a:t>
            </a:r>
          </a:p>
        </p:txBody>
      </p:sp>
      <p:sp>
        <p:nvSpPr>
          <p:cNvPr id="121859" name="Rectangle 3">
            <a:extLst>
              <a:ext uri="{FF2B5EF4-FFF2-40B4-BE49-F238E27FC236}">
                <a16:creationId xmlns:a16="http://schemas.microsoft.com/office/drawing/2014/main" id="{8C373137-CED4-4E86-A9A8-461012534B11}"/>
              </a:ext>
            </a:extLst>
          </p:cNvPr>
          <p:cNvSpPr>
            <a:spLocks noChangeArrowheads="1"/>
          </p:cNvSpPr>
          <p:nvPr/>
        </p:nvSpPr>
        <p:spPr bwMode="auto">
          <a:xfrm>
            <a:off x="2063751" y="1697982"/>
            <a:ext cx="7429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66CC"/>
                </a:solidFill>
                <a:cs typeface="Times New Roman" panose="02020603050405020304" pitchFamily="18" charset="0"/>
              </a:rPr>
              <a:t>Σχετική μοριακή μάζα (</a:t>
            </a:r>
            <a:r>
              <a:rPr lang="en-GB" altLang="el-GR" sz="2400" b="1" i="1">
                <a:solidFill>
                  <a:srgbClr val="0066CC"/>
                </a:solidFill>
                <a:cs typeface="Times New Roman" panose="02020603050405020304" pitchFamily="18" charset="0"/>
              </a:rPr>
              <a:t>Μ</a:t>
            </a:r>
            <a:r>
              <a:rPr lang="en-US" altLang="el-GR" sz="2400" b="1" baseline="-30000">
                <a:solidFill>
                  <a:srgbClr val="0066CC"/>
                </a:solidFill>
                <a:cs typeface="Times New Roman" panose="02020603050405020304" pitchFamily="18" charset="0"/>
              </a:rPr>
              <a:t>r</a:t>
            </a:r>
            <a:r>
              <a:rPr lang="en-GB" altLang="el-GR" sz="2400" b="1">
                <a:solidFill>
                  <a:srgbClr val="0066CC"/>
                </a:solidFill>
                <a:cs typeface="Times New Roman" panose="02020603050405020304" pitchFamily="18" charset="0"/>
              </a:rPr>
              <a:t>) ή Μοριακό βάρος (ΜΒ)</a:t>
            </a:r>
            <a:r>
              <a:rPr lang="en-US" altLang="el-GR" sz="2400" b="1">
                <a:solidFill>
                  <a:srgbClr val="0066CC"/>
                </a:solidFill>
              </a:rPr>
              <a:t> </a:t>
            </a:r>
          </a:p>
        </p:txBody>
      </p:sp>
      <p:sp>
        <p:nvSpPr>
          <p:cNvPr id="121860" name="Rectangle 4">
            <a:extLst>
              <a:ext uri="{FF2B5EF4-FFF2-40B4-BE49-F238E27FC236}">
                <a16:creationId xmlns:a16="http://schemas.microsoft.com/office/drawing/2014/main" id="{E71498F5-A6BD-4A1C-BBF5-EE0E8941B7AD}"/>
              </a:ext>
            </a:extLst>
          </p:cNvPr>
          <p:cNvSpPr>
            <a:spLocks noChangeArrowheads="1"/>
          </p:cNvSpPr>
          <p:nvPr/>
        </p:nvSpPr>
        <p:spPr bwMode="auto">
          <a:xfrm>
            <a:off x="1992314" y="2156292"/>
            <a:ext cx="81359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i="1">
                <a:cs typeface="Times New Roman" panose="02020603050405020304" pitchFamily="18" charset="0"/>
              </a:rPr>
              <a:t>Σχετική μοριακή μάζα ή μοριακό βάρος (Μ</a:t>
            </a:r>
            <a:r>
              <a:rPr lang="en-US" altLang="el-GR" sz="2400" i="1" baseline="-30000">
                <a:cs typeface="Times New Roman" panose="02020603050405020304" pitchFamily="18" charset="0"/>
              </a:rPr>
              <a:t>r</a:t>
            </a:r>
            <a:r>
              <a:rPr lang="en-GB" altLang="el-GR" sz="2400" i="1">
                <a:cs typeface="Times New Roman" panose="02020603050405020304" pitchFamily="18" charset="0"/>
              </a:rPr>
              <a:t>) χημικής ουσίας λέγεται ο αριθμός που δείχνει πόσες φορές είναι μεγαλύτερη η μάζα του μορίου του στοιχείου ή της χημικής ένωσης από το 1/12 της μάζας του ατόμου του άνθρακα -12.</a:t>
            </a:r>
            <a:r>
              <a:rPr lang="en-US" altLang="el-GR" sz="2400"/>
              <a:t> </a:t>
            </a:r>
          </a:p>
        </p:txBody>
      </p:sp>
      <p:sp>
        <p:nvSpPr>
          <p:cNvPr id="121861" name="Rectangle 5">
            <a:extLst>
              <a:ext uri="{FF2B5EF4-FFF2-40B4-BE49-F238E27FC236}">
                <a16:creationId xmlns:a16="http://schemas.microsoft.com/office/drawing/2014/main" id="{3C0C8449-F446-4789-BC30-4C72EE2EF348}"/>
              </a:ext>
            </a:extLst>
          </p:cNvPr>
          <p:cNvSpPr>
            <a:spLocks noChangeArrowheads="1"/>
          </p:cNvSpPr>
          <p:nvPr/>
        </p:nvSpPr>
        <p:spPr bwMode="auto">
          <a:xfrm>
            <a:off x="2063750" y="4095750"/>
            <a:ext cx="806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1600" b="1">
                <a:cs typeface="Times New Roman" panose="02020603050405020304" pitchFamily="18" charset="0"/>
              </a:rPr>
              <a:t>Έτσι λοιπόν όταν λέμε ότι το μοριακό βάρος του θειικού οξέος (</a:t>
            </a:r>
            <a:r>
              <a:rPr lang="en-US" altLang="el-GR" sz="1600" b="1">
                <a:cs typeface="Times New Roman" panose="02020603050405020304" pitchFamily="18" charset="0"/>
              </a:rPr>
              <a:t>H</a:t>
            </a:r>
            <a:r>
              <a:rPr lang="en-GB" altLang="el-GR" sz="1600" b="1" baseline="-30000">
                <a:cs typeface="Times New Roman" panose="02020603050405020304" pitchFamily="18" charset="0"/>
              </a:rPr>
              <a:t>2</a:t>
            </a:r>
            <a:r>
              <a:rPr lang="en-US" altLang="el-GR" sz="1600" b="1">
                <a:cs typeface="Times New Roman" panose="02020603050405020304" pitchFamily="18" charset="0"/>
              </a:rPr>
              <a:t>SO</a:t>
            </a:r>
            <a:r>
              <a:rPr lang="en-GB" altLang="el-GR" sz="1600" b="1" baseline="-30000">
                <a:cs typeface="Times New Roman" panose="02020603050405020304" pitchFamily="18" charset="0"/>
              </a:rPr>
              <a:t>4</a:t>
            </a:r>
            <a:r>
              <a:rPr lang="en-GB" altLang="el-GR" sz="1600" b="1">
                <a:cs typeface="Times New Roman" panose="02020603050405020304" pitchFamily="18" charset="0"/>
              </a:rPr>
              <a:t>) είναι 98, εννοούμε ότι η μάζα του μορίου του θειικού οξέος είναι 98 φορές μεγαλύτερη από το 1/12 της μάζας του ατόμου </a:t>
            </a:r>
            <a:r>
              <a:rPr lang="en-GB" altLang="el-GR" sz="1600" b="1" baseline="30000">
                <a:cs typeface="Times New Roman" panose="02020603050405020304" pitchFamily="18" charset="0"/>
              </a:rPr>
              <a:t>12</a:t>
            </a:r>
            <a:r>
              <a:rPr lang="en-US" altLang="el-GR" sz="1600" b="1">
                <a:cs typeface="Times New Roman" panose="02020603050405020304" pitchFamily="18" charset="0"/>
              </a:rPr>
              <a:t>C</a:t>
            </a:r>
            <a:r>
              <a:rPr lang="en-GB" altLang="el-GR" sz="1600" b="1">
                <a:cs typeface="Times New Roman" panose="02020603050405020304" pitchFamily="18" charset="0"/>
              </a:rPr>
              <a:t>.</a:t>
            </a:r>
            <a:r>
              <a:rPr lang="en-US" altLang="el-GR" sz="1600" b="1"/>
              <a:t> </a:t>
            </a:r>
          </a:p>
        </p:txBody>
      </p:sp>
      <p:sp>
        <p:nvSpPr>
          <p:cNvPr id="121862" name="Rectangle 6">
            <a:extLst>
              <a:ext uri="{FF2B5EF4-FFF2-40B4-BE49-F238E27FC236}">
                <a16:creationId xmlns:a16="http://schemas.microsoft.com/office/drawing/2014/main" id="{AD320048-F8C2-4375-98D7-5EF3CD093189}"/>
              </a:ext>
            </a:extLst>
          </p:cNvPr>
          <p:cNvSpPr>
            <a:spLocks noChangeArrowheads="1"/>
          </p:cNvSpPr>
          <p:nvPr/>
        </p:nvSpPr>
        <p:spPr bwMode="auto">
          <a:xfrm>
            <a:off x="2063751" y="5009864"/>
            <a:ext cx="7974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1600" b="1">
                <a:cs typeface="Times New Roman" panose="02020603050405020304" pitchFamily="18" charset="0"/>
              </a:rPr>
              <a:t>α. Το </a:t>
            </a:r>
            <a:r>
              <a:rPr lang="el-GR" altLang="el-GR" sz="1600" b="1" i="1">
                <a:cs typeface="Times New Roman" panose="02020603050405020304" pitchFamily="18" charset="0"/>
              </a:rPr>
              <a:t>Μ</a:t>
            </a:r>
            <a:r>
              <a:rPr lang="en-US" altLang="el-GR" sz="1600" b="1" baseline="-30000">
                <a:cs typeface="Times New Roman" panose="02020603050405020304" pitchFamily="18" charset="0"/>
              </a:rPr>
              <a:t>r</a:t>
            </a:r>
            <a:r>
              <a:rPr lang="el-GR" altLang="el-GR" sz="1600" b="1">
                <a:cs typeface="Times New Roman" panose="02020603050405020304" pitchFamily="18" charset="0"/>
              </a:rPr>
              <a:t> στοιχείου ισούται με το γινόμενο του </a:t>
            </a:r>
            <a:r>
              <a:rPr lang="en-US" altLang="el-GR" sz="1600" b="1" i="1">
                <a:cs typeface="Times New Roman" panose="02020603050405020304" pitchFamily="18" charset="0"/>
              </a:rPr>
              <a:t>A</a:t>
            </a:r>
            <a:r>
              <a:rPr lang="en-US" altLang="el-GR" sz="1600" b="1" baseline="-30000">
                <a:cs typeface="Times New Roman" panose="02020603050405020304" pitchFamily="18" charset="0"/>
              </a:rPr>
              <a:t>r</a:t>
            </a:r>
            <a:r>
              <a:rPr lang="el-GR" altLang="el-GR" sz="1600" b="1">
                <a:cs typeface="Times New Roman" panose="02020603050405020304" pitchFamily="18" charset="0"/>
              </a:rPr>
              <a:t> επί την ατομικότητα του στοιχείου.  Π.χ. </a:t>
            </a:r>
            <a:r>
              <a:rPr lang="el-GR" altLang="el-GR" sz="1600" b="1" i="1">
                <a:cs typeface="Times New Roman" panose="02020603050405020304" pitchFamily="18" charset="0"/>
              </a:rPr>
              <a:t>Μ</a:t>
            </a:r>
            <a:r>
              <a:rPr lang="en-US" altLang="el-GR" sz="1600" b="1" baseline="-30000">
                <a:cs typeface="Times New Roman" panose="02020603050405020304" pitchFamily="18" charset="0"/>
              </a:rPr>
              <a:t>r</a:t>
            </a:r>
            <a:r>
              <a:rPr lang="el-GR" altLang="el-GR" sz="1600" b="1">
                <a:cs typeface="Times New Roman" panose="02020603050405020304" pitchFamily="18" charset="0"/>
              </a:rPr>
              <a:t>  Ν</a:t>
            </a:r>
            <a:r>
              <a:rPr lang="el-GR" altLang="el-GR" sz="1600" b="1" i="1" baseline="-30000">
                <a:cs typeface="Times New Roman" panose="02020603050405020304" pitchFamily="18" charset="0"/>
              </a:rPr>
              <a:t>2</a:t>
            </a:r>
            <a:r>
              <a:rPr lang="el-GR" altLang="el-GR" sz="1600" b="1">
                <a:cs typeface="Times New Roman" panose="02020603050405020304" pitchFamily="18" charset="0"/>
              </a:rPr>
              <a:t> = 2· </a:t>
            </a:r>
            <a:r>
              <a:rPr lang="el-GR" altLang="el-GR" sz="1600" b="1" i="1">
                <a:cs typeface="Times New Roman" panose="02020603050405020304" pitchFamily="18" charset="0"/>
              </a:rPr>
              <a:t> </a:t>
            </a:r>
            <a:r>
              <a:rPr lang="en-US" altLang="el-GR" sz="1600" b="1" i="1">
                <a:cs typeface="Times New Roman" panose="02020603050405020304" pitchFamily="18" charset="0"/>
              </a:rPr>
              <a:t>A</a:t>
            </a:r>
            <a:r>
              <a:rPr lang="en-US" altLang="el-GR" sz="1600" b="1" baseline="-30000">
                <a:cs typeface="Times New Roman" panose="02020603050405020304" pitchFamily="18" charset="0"/>
              </a:rPr>
              <a:t>r</a:t>
            </a:r>
            <a:r>
              <a:rPr lang="el-GR" altLang="el-GR" sz="1600" b="1" baseline="-30000">
                <a:cs typeface="Times New Roman" panose="02020603050405020304" pitchFamily="18" charset="0"/>
              </a:rPr>
              <a:t>  Ν </a:t>
            </a:r>
            <a:r>
              <a:rPr lang="el-GR" altLang="el-GR" sz="1600" b="1">
                <a:cs typeface="Times New Roman" panose="02020603050405020304" pitchFamily="18" charset="0"/>
              </a:rPr>
              <a:t>= 2·14 = 28</a:t>
            </a:r>
          </a:p>
        </p:txBody>
      </p:sp>
      <p:sp>
        <p:nvSpPr>
          <p:cNvPr id="121863" name="Rectangle 7">
            <a:extLst>
              <a:ext uri="{FF2B5EF4-FFF2-40B4-BE49-F238E27FC236}">
                <a16:creationId xmlns:a16="http://schemas.microsoft.com/office/drawing/2014/main" id="{DC79B203-BF1A-45FD-A6F8-217379CE6536}"/>
              </a:ext>
            </a:extLst>
          </p:cNvPr>
          <p:cNvSpPr>
            <a:spLocks noChangeArrowheads="1"/>
          </p:cNvSpPr>
          <p:nvPr/>
        </p:nvSpPr>
        <p:spPr bwMode="auto">
          <a:xfrm>
            <a:off x="1992313" y="5753100"/>
            <a:ext cx="806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1600" b="1">
                <a:cs typeface="Times New Roman" panose="02020603050405020304" pitchFamily="18" charset="0"/>
              </a:rPr>
              <a:t>β. Το </a:t>
            </a:r>
            <a:r>
              <a:rPr lang="en-GB" altLang="el-GR" sz="1600" b="1" i="1">
                <a:cs typeface="Times New Roman" panose="02020603050405020304" pitchFamily="18" charset="0"/>
              </a:rPr>
              <a:t>Μ</a:t>
            </a:r>
            <a:r>
              <a:rPr lang="en-US" altLang="el-GR" sz="1600" b="1" baseline="-30000">
                <a:cs typeface="Times New Roman" panose="02020603050405020304" pitchFamily="18" charset="0"/>
              </a:rPr>
              <a:t>r</a:t>
            </a:r>
            <a:r>
              <a:rPr lang="en-GB" altLang="el-GR" sz="1600" b="1">
                <a:cs typeface="Times New Roman" panose="02020603050405020304" pitchFamily="18" charset="0"/>
              </a:rPr>
              <a:t> χημικής ένωσης ισούται με το άθροισμα των γινομένων των δεικτών των στοιχείων στο μοριακό τύπο της ένωσης  επί τα αντίστοιχα </a:t>
            </a:r>
            <a:r>
              <a:rPr lang="en-US" altLang="el-GR" sz="1600" b="1" i="1">
                <a:cs typeface="Times New Roman" panose="02020603050405020304" pitchFamily="18" charset="0"/>
              </a:rPr>
              <a:t>A</a:t>
            </a:r>
            <a:r>
              <a:rPr lang="en-US" altLang="el-GR" sz="1600" b="1" baseline="-30000">
                <a:cs typeface="Times New Roman" panose="02020603050405020304" pitchFamily="18" charset="0"/>
              </a:rPr>
              <a:t>r</a:t>
            </a:r>
            <a:r>
              <a:rPr lang="en-GB" altLang="el-GR" sz="1600" b="1">
                <a:cs typeface="Times New Roman" panose="02020603050405020304" pitchFamily="18" charset="0"/>
              </a:rPr>
              <a:t> των στοιχείων   Π.χ. </a:t>
            </a:r>
            <a:r>
              <a:rPr lang="en-GB" altLang="el-GR" sz="1600" b="1" i="1">
                <a:cs typeface="Times New Roman" panose="02020603050405020304" pitchFamily="18" charset="0"/>
              </a:rPr>
              <a:t>Μ</a:t>
            </a:r>
            <a:r>
              <a:rPr lang="en-US" altLang="el-GR" sz="1600" b="1" baseline="-30000">
                <a:cs typeface="Times New Roman" panose="02020603050405020304" pitchFamily="18" charset="0"/>
              </a:rPr>
              <a:t>r</a:t>
            </a:r>
            <a:r>
              <a:rPr lang="en-GB" altLang="el-GR" sz="1600" b="1">
                <a:cs typeface="Times New Roman" panose="02020603050405020304" pitchFamily="18" charset="0"/>
              </a:rPr>
              <a:t> Η</a:t>
            </a:r>
            <a:r>
              <a:rPr lang="en-GB" altLang="el-GR" sz="1600" b="1" baseline="-30000">
                <a:cs typeface="Times New Roman" panose="02020603050405020304" pitchFamily="18" charset="0"/>
              </a:rPr>
              <a:t>2</a:t>
            </a:r>
            <a:r>
              <a:rPr lang="en-US" altLang="el-GR" sz="1600" b="1">
                <a:cs typeface="Times New Roman" panose="02020603050405020304" pitchFamily="18" charset="0"/>
              </a:rPr>
              <a:t>S</a:t>
            </a:r>
            <a:r>
              <a:rPr lang="en-GB" altLang="el-GR" sz="1600" b="1">
                <a:cs typeface="Times New Roman" panose="02020603050405020304" pitchFamily="18" charset="0"/>
              </a:rPr>
              <a:t> = 2·</a:t>
            </a:r>
            <a:r>
              <a:rPr lang="en-GB" altLang="el-GR" sz="1600" b="1" i="1">
                <a:cs typeface="Times New Roman" panose="02020603050405020304" pitchFamily="18" charset="0"/>
              </a:rPr>
              <a:t> </a:t>
            </a:r>
            <a:r>
              <a:rPr lang="en-US" altLang="el-GR" sz="1600" b="1" i="1">
                <a:cs typeface="Times New Roman" panose="02020603050405020304" pitchFamily="18" charset="0"/>
              </a:rPr>
              <a:t>A</a:t>
            </a:r>
            <a:r>
              <a:rPr lang="en-US" altLang="el-GR" sz="1600" b="1" baseline="-30000">
                <a:cs typeface="Times New Roman" panose="02020603050405020304" pitchFamily="18" charset="0"/>
              </a:rPr>
              <a:t>r</a:t>
            </a:r>
            <a:r>
              <a:rPr lang="en-GB" altLang="el-GR" sz="1600" b="1" baseline="-30000">
                <a:cs typeface="Times New Roman" panose="02020603050405020304" pitchFamily="18" charset="0"/>
              </a:rPr>
              <a:t> Η</a:t>
            </a:r>
            <a:r>
              <a:rPr lang="en-GB" altLang="el-GR" sz="1600" b="1">
                <a:cs typeface="Times New Roman" panose="02020603050405020304" pitchFamily="18" charset="0"/>
              </a:rPr>
              <a:t> + 1·</a:t>
            </a:r>
            <a:r>
              <a:rPr lang="en-GB" altLang="el-GR" sz="1600" b="1" i="1">
                <a:cs typeface="Times New Roman" panose="02020603050405020304" pitchFamily="18" charset="0"/>
              </a:rPr>
              <a:t> </a:t>
            </a:r>
            <a:r>
              <a:rPr lang="en-US" altLang="el-GR" sz="1600" b="1" i="1">
                <a:cs typeface="Times New Roman" panose="02020603050405020304" pitchFamily="18" charset="0"/>
              </a:rPr>
              <a:t>A</a:t>
            </a:r>
            <a:r>
              <a:rPr lang="en-US" altLang="el-GR" sz="1600" b="1" baseline="-30000">
                <a:cs typeface="Times New Roman" panose="02020603050405020304" pitchFamily="18" charset="0"/>
              </a:rPr>
              <a:t>r</a:t>
            </a:r>
            <a:r>
              <a:rPr lang="el-GR" altLang="el-GR" sz="1600" b="1" baseline="-30000">
                <a:cs typeface="Times New Roman" panose="02020603050405020304" pitchFamily="18" charset="0"/>
              </a:rPr>
              <a:t>  </a:t>
            </a:r>
            <a:r>
              <a:rPr lang="en-US" altLang="el-GR" sz="1600" b="1" baseline="-30000">
                <a:cs typeface="Times New Roman" panose="02020603050405020304" pitchFamily="18" charset="0"/>
              </a:rPr>
              <a:t>S</a:t>
            </a:r>
            <a:r>
              <a:rPr lang="en-GB" altLang="el-GR" sz="1600" b="1">
                <a:cs typeface="Times New Roman" panose="02020603050405020304" pitchFamily="18" charset="0"/>
              </a:rPr>
              <a:t> = 2·1+1·32 = 34</a:t>
            </a:r>
            <a:r>
              <a:rPr lang="en-US" altLang="el-GR" sz="1600" b="1"/>
              <a:t> </a:t>
            </a:r>
          </a:p>
        </p:txBody>
      </p:sp>
    </p:spTree>
    <p:extLst>
      <p:ext uri="{BB962C8B-B14F-4D97-AF65-F5344CB8AC3E}">
        <p14:creationId xmlns:p14="http://schemas.microsoft.com/office/powerpoint/2010/main" val="1332827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strips(downRight)">
                                      <p:cBhvr>
                                        <p:cTn id="7" dur="500"/>
                                        <p:tgtEl>
                                          <p:spTgt spid="121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checkerboard(across)">
                                      <p:cBhvr>
                                        <p:cTn id="12" dur="5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1861"/>
                                        </p:tgtEl>
                                        <p:attrNameLst>
                                          <p:attrName>style.visibility</p:attrName>
                                        </p:attrNameLst>
                                      </p:cBhvr>
                                      <p:to>
                                        <p:strVal val="visible"/>
                                      </p:to>
                                    </p:set>
                                    <p:animEffect transition="in" filter="checkerboard(across)">
                                      <p:cBhvr>
                                        <p:cTn id="17" dur="500"/>
                                        <p:tgtEl>
                                          <p:spTgt spid="1218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1862"/>
                                        </p:tgtEl>
                                        <p:attrNameLst>
                                          <p:attrName>style.visibility</p:attrName>
                                        </p:attrNameLst>
                                      </p:cBhvr>
                                      <p:to>
                                        <p:strVal val="visible"/>
                                      </p:to>
                                    </p:set>
                                    <p:animEffect transition="in" filter="checkerboard(across)">
                                      <p:cBhvr>
                                        <p:cTn id="22" dur="500"/>
                                        <p:tgtEl>
                                          <p:spTgt spid="1218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21863">
                                            <p:txEl>
                                              <p:pRg st="0" end="0"/>
                                            </p:txEl>
                                          </p:spTgt>
                                        </p:tgtEl>
                                        <p:attrNameLst>
                                          <p:attrName>style.visibility</p:attrName>
                                        </p:attrNameLst>
                                      </p:cBhvr>
                                      <p:to>
                                        <p:strVal val="visible"/>
                                      </p:to>
                                    </p:set>
                                    <p:animEffect transition="in" filter="checkerboard(across)">
                                      <p:cBhvr>
                                        <p:cTn id="27" dur="500"/>
                                        <p:tgtEl>
                                          <p:spTgt spid="1218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121860" grpId="0"/>
      <p:bldP spid="121861" grpId="0"/>
      <p:bldP spid="1218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559FB4D-ACCB-4560-B27F-ED3BF7A04E8A}"/>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Το mol: μονάδα ποσότητας ουσίας στο S.I.</a:t>
            </a:r>
            <a:r>
              <a:rPr lang="en-US" altLang="el-GR" sz="1600"/>
              <a:t> </a:t>
            </a:r>
          </a:p>
        </p:txBody>
      </p:sp>
      <p:sp>
        <p:nvSpPr>
          <p:cNvPr id="122883" name="Rectangle 3">
            <a:extLst>
              <a:ext uri="{FF2B5EF4-FFF2-40B4-BE49-F238E27FC236}">
                <a16:creationId xmlns:a16="http://schemas.microsoft.com/office/drawing/2014/main" id="{411F01AC-2DCF-4599-A68A-B7E2092A0F3F}"/>
              </a:ext>
            </a:extLst>
          </p:cNvPr>
          <p:cNvSpPr>
            <a:spLocks noChangeArrowheads="1"/>
          </p:cNvSpPr>
          <p:nvPr/>
        </p:nvSpPr>
        <p:spPr bwMode="auto">
          <a:xfrm>
            <a:off x="1774825" y="908051"/>
            <a:ext cx="8459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b="1">
                <a:cs typeface="Times New Roman" panose="02020603050405020304" pitchFamily="18" charset="0"/>
              </a:rPr>
              <a:t>Όπως ήδη αναφέραμε, η ύλη μπορεί να μετρηθεί είτε με βάση τη μάζα είτε αριθμώντας τις δομικές της μονάδες (άτομα, μόρια ή ιόντα), όπως ακριβώς στην καθημερινή μας ζωή μπορούμε να αγοράζουμε πορτοκάλια είτε με το ζύγι είτε με τα κομμάτια.</a:t>
            </a:r>
            <a:r>
              <a:rPr lang="en-GB" altLang="el-GR" sz="2000" b="1"/>
              <a:t> </a:t>
            </a:r>
          </a:p>
        </p:txBody>
      </p:sp>
      <p:sp>
        <p:nvSpPr>
          <p:cNvPr id="122884" name="Rectangle 4">
            <a:extLst>
              <a:ext uri="{FF2B5EF4-FFF2-40B4-BE49-F238E27FC236}">
                <a16:creationId xmlns:a16="http://schemas.microsoft.com/office/drawing/2014/main" id="{CB095D69-F47D-4433-A91D-39884B748FBF}"/>
              </a:ext>
            </a:extLst>
          </p:cNvPr>
          <p:cNvSpPr>
            <a:spLocks noChangeArrowheads="1"/>
          </p:cNvSpPr>
          <p:nvPr/>
        </p:nvSpPr>
        <p:spPr bwMode="auto">
          <a:xfrm>
            <a:off x="1847851" y="2222501"/>
            <a:ext cx="83169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b="1">
                <a:cs typeface="Times New Roman" panose="02020603050405020304" pitchFamily="18" charset="0"/>
              </a:rPr>
              <a:t>Είναι γνωστό ότι οι χημικές αντιδράσεις γίνονται μεταξύ μορίων (ή ατόμων ή ιόντων) με μία ορισμένη αναλογία, πράγμα που καθιστά αναγκαία τη μέτρηση του αριθμού των δομικών σωματιδίων για τους υπολογισμούς μας (π.χ. πόσα μόρια Η</a:t>
            </a:r>
            <a:r>
              <a:rPr lang="en-GB" altLang="el-GR" b="1" baseline="-30000">
                <a:cs typeface="Times New Roman" panose="02020603050405020304" pitchFamily="18" charset="0"/>
              </a:rPr>
              <a:t>2</a:t>
            </a:r>
            <a:r>
              <a:rPr lang="en-GB" altLang="el-GR" b="1">
                <a:cs typeface="Times New Roman" panose="02020603050405020304" pitchFamily="18" charset="0"/>
              </a:rPr>
              <a:t>Ο παράγονται από την καύση 5 μορίων Η</a:t>
            </a:r>
            <a:r>
              <a:rPr lang="en-GB" altLang="el-GR" b="1" baseline="-30000">
                <a:cs typeface="Times New Roman" panose="02020603050405020304" pitchFamily="18" charset="0"/>
              </a:rPr>
              <a:t>2</a:t>
            </a:r>
            <a:r>
              <a:rPr lang="en-GB" altLang="el-GR" b="1">
                <a:cs typeface="Times New Roman" panose="02020603050405020304" pitchFamily="18" charset="0"/>
              </a:rPr>
              <a:t>, σύμφωνα με τη χημική εξίσωση 2Η</a:t>
            </a:r>
            <a:r>
              <a:rPr lang="en-GB" altLang="el-GR" b="1" baseline="-30000">
                <a:cs typeface="Times New Roman" panose="02020603050405020304" pitchFamily="18" charset="0"/>
              </a:rPr>
              <a:t>2</a:t>
            </a:r>
            <a:r>
              <a:rPr lang="en-GB" altLang="el-GR" b="1">
                <a:cs typeface="Times New Roman" panose="02020603050405020304" pitchFamily="18" charset="0"/>
              </a:rPr>
              <a:t>  + Ο</a:t>
            </a:r>
            <a:r>
              <a:rPr lang="en-GB" altLang="el-GR" b="1" baseline="-30000">
                <a:cs typeface="Times New Roman" panose="02020603050405020304" pitchFamily="18" charset="0"/>
              </a:rPr>
              <a:t>2</a:t>
            </a:r>
            <a:r>
              <a:rPr lang="en-GB" altLang="el-GR" b="1">
                <a:cs typeface="Times New Roman" panose="02020603050405020304" pitchFamily="18" charset="0"/>
              </a:rPr>
              <a:t> </a:t>
            </a:r>
            <a:r>
              <a:rPr lang="en-GB" altLang="el-GR" b="1">
                <a:latin typeface="Times New Roman" panose="02020603050405020304" pitchFamily="18" charset="0"/>
                <a:cs typeface="Times New Roman" panose="02020603050405020304" pitchFamily="18" charset="0"/>
                <a:sym typeface="Symbol" panose="05050102010706020507" pitchFamily="18" charset="2"/>
              </a:rPr>
              <a:t></a:t>
            </a:r>
            <a:r>
              <a:rPr lang="en-GB" altLang="el-GR" b="1">
                <a:cs typeface="Times New Roman" panose="02020603050405020304" pitchFamily="18" charset="0"/>
              </a:rPr>
              <a:t> Η</a:t>
            </a:r>
            <a:r>
              <a:rPr lang="en-GB" altLang="el-GR" b="1" baseline="-30000">
                <a:latin typeface="Times New Roman" panose="02020603050405020304" pitchFamily="18" charset="0"/>
                <a:cs typeface="Times New Roman" panose="02020603050405020304" pitchFamily="18" charset="0"/>
                <a:sym typeface="Symbol" panose="05050102010706020507" pitchFamily="18" charset="2"/>
              </a:rPr>
              <a:t>2</a:t>
            </a:r>
            <a:r>
              <a:rPr lang="en-GB" altLang="el-GR" b="1">
                <a:latin typeface="Times New Roman" panose="02020603050405020304" pitchFamily="18" charset="0"/>
                <a:cs typeface="Times New Roman" panose="02020603050405020304" pitchFamily="18" charset="0"/>
                <a:sym typeface="Symbol" panose="05050102010706020507" pitchFamily="18" charset="2"/>
              </a:rPr>
              <a:t>Ο;)</a:t>
            </a:r>
            <a:r>
              <a:rPr lang="en-US" altLang="el-GR" b="1">
                <a:sym typeface="Symbol" panose="05050102010706020507" pitchFamily="18" charset="2"/>
              </a:rPr>
              <a:t> </a:t>
            </a:r>
          </a:p>
        </p:txBody>
      </p:sp>
      <p:sp>
        <p:nvSpPr>
          <p:cNvPr id="122885" name="Rectangle 5">
            <a:extLst>
              <a:ext uri="{FF2B5EF4-FFF2-40B4-BE49-F238E27FC236}">
                <a16:creationId xmlns:a16="http://schemas.microsoft.com/office/drawing/2014/main" id="{1C75642E-F931-42B6-B2F3-98C6625E699F}"/>
              </a:ext>
            </a:extLst>
          </p:cNvPr>
          <p:cNvSpPr>
            <a:spLocks noChangeArrowheads="1"/>
          </p:cNvSpPr>
          <p:nvPr/>
        </p:nvSpPr>
        <p:spPr bwMode="auto">
          <a:xfrm>
            <a:off x="1847851" y="3991244"/>
            <a:ext cx="8353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i="1">
                <a:cs typeface="Times New Roman" panose="02020603050405020304" pitchFamily="18" charset="0"/>
              </a:rPr>
              <a:t>Το mol είναι μονάδα ποσότητας ουσίας στο Διεθνές Σύστημα μονάδων (S.I.) και ορίζεται ως η ποσότητα της ύλης που περιέχει τόσες στοιχειώδεις οντότητες όσος είναι ο αριθμός των ατόμων που υπάρχουν σε 12 g του </a:t>
            </a:r>
            <a:r>
              <a:rPr lang="en-GB" altLang="el-GR" sz="2000" i="1" baseline="30000">
                <a:cs typeface="Times New Roman" panose="02020603050405020304" pitchFamily="18" charset="0"/>
              </a:rPr>
              <a:t>12</a:t>
            </a:r>
            <a:r>
              <a:rPr lang="en-GB" altLang="el-GR" sz="2000" i="1">
                <a:cs typeface="Times New Roman" panose="02020603050405020304" pitchFamily="18" charset="0"/>
              </a:rPr>
              <a:t>C.</a:t>
            </a:r>
            <a:r>
              <a:rPr lang="en-US" altLang="el-GR" sz="2000"/>
              <a:t> </a:t>
            </a:r>
          </a:p>
        </p:txBody>
      </p:sp>
    </p:spTree>
    <p:extLst>
      <p:ext uri="{BB962C8B-B14F-4D97-AF65-F5344CB8AC3E}">
        <p14:creationId xmlns:p14="http://schemas.microsoft.com/office/powerpoint/2010/main" val="19880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checkerboard(across)">
                                      <p:cBhvr>
                                        <p:cTn id="7" dur="500"/>
                                        <p:tgtEl>
                                          <p:spTgt spid="122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checkerboard(across)">
                                      <p:cBhvr>
                                        <p:cTn id="12" dur="500"/>
                                        <p:tgtEl>
                                          <p:spTgt spid="1228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22885">
                                            <p:txEl>
                                              <p:pRg st="0" end="0"/>
                                            </p:txEl>
                                          </p:spTgt>
                                        </p:tgtEl>
                                        <p:attrNameLst>
                                          <p:attrName>style.visibility</p:attrName>
                                        </p:attrNameLst>
                                      </p:cBhvr>
                                      <p:to>
                                        <p:strVal val="visible"/>
                                      </p:to>
                                    </p:set>
                                    <p:anim calcmode="lin" valueType="num">
                                      <p:cBhvr additive="base">
                                        <p:cTn id="1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88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1D10AF7-F6BE-45C4-B0D9-0BB66647AB74}"/>
              </a:ext>
            </a:extLst>
          </p:cNvPr>
          <p:cNvSpPr>
            <a:spLocks noChangeArrowheads="1"/>
          </p:cNvSpPr>
          <p:nvPr/>
        </p:nvSpPr>
        <p:spPr bwMode="auto">
          <a:xfrm>
            <a:off x="1992313" y="1916114"/>
            <a:ext cx="80184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000">
                <a:cs typeface="Times New Roman" panose="02020603050405020304" pitchFamily="18" charset="0"/>
              </a:rPr>
              <a:t>Ο αριθμός των ατόμων που περιέχονται σε 12 g του </a:t>
            </a:r>
            <a:r>
              <a:rPr lang="en-GB" altLang="el-GR" sz="2000" baseline="30000">
                <a:cs typeface="Times New Roman" panose="02020603050405020304" pitchFamily="18" charset="0"/>
              </a:rPr>
              <a:t>12</a:t>
            </a:r>
            <a:r>
              <a:rPr lang="en-GB" altLang="el-GR" sz="2000">
                <a:cs typeface="Times New Roman" panose="02020603050405020304" pitchFamily="18" charset="0"/>
              </a:rPr>
              <a:t>C ονομάζεται </a:t>
            </a:r>
            <a:r>
              <a:rPr lang="en-GB" altLang="el-GR" sz="2000" b="1" i="1">
                <a:cs typeface="Times New Roman" panose="02020603050405020304" pitchFamily="18" charset="0"/>
              </a:rPr>
              <a:t>αριθμός Avogadro (Ν</a:t>
            </a:r>
            <a:r>
              <a:rPr lang="en-GB" altLang="el-GR" sz="2000" b="1" i="1" baseline="-30000">
                <a:cs typeface="Times New Roman" panose="02020603050405020304" pitchFamily="18" charset="0"/>
              </a:rPr>
              <a:t>Α</a:t>
            </a:r>
            <a:r>
              <a:rPr lang="en-GB" altLang="el-GR" sz="2000" b="1" i="1">
                <a:cs typeface="Times New Roman" panose="02020603050405020304" pitchFamily="18" charset="0"/>
              </a:rPr>
              <a:t>)</a:t>
            </a:r>
            <a:r>
              <a:rPr lang="en-GB" altLang="el-GR" sz="2000" i="1">
                <a:cs typeface="Times New Roman" panose="02020603050405020304" pitchFamily="18" charset="0"/>
              </a:rPr>
              <a:t> </a:t>
            </a:r>
            <a:r>
              <a:rPr lang="en-GB" altLang="el-GR" sz="2000">
                <a:cs typeface="Times New Roman" panose="02020603050405020304" pitchFamily="18" charset="0"/>
              </a:rPr>
              <a:t>και υπολογίσθηκε με πειραματικές μεθόδους και με μεγάλη προσέγγιση ίσος με </a:t>
            </a:r>
            <a:r>
              <a:rPr lang="en-GB" altLang="el-GR" sz="2000" b="1">
                <a:cs typeface="Times New Roman" panose="02020603050405020304" pitchFamily="18" charset="0"/>
              </a:rPr>
              <a:t>6,02·10</a:t>
            </a:r>
            <a:r>
              <a:rPr lang="en-GB" altLang="el-GR" sz="2000" b="1" baseline="30000">
                <a:cs typeface="Times New Roman" panose="02020603050405020304" pitchFamily="18" charset="0"/>
              </a:rPr>
              <a:t>23</a:t>
            </a:r>
            <a:r>
              <a:rPr lang="en-GB" altLang="el-GR" sz="2000">
                <a:cs typeface="Times New Roman" panose="02020603050405020304" pitchFamily="18" charset="0"/>
              </a:rPr>
              <a:t>.   Δηλαδή</a:t>
            </a:r>
            <a:r>
              <a:rPr lang="en-US" altLang="el-GR" sz="2000"/>
              <a:t> </a:t>
            </a:r>
          </a:p>
        </p:txBody>
      </p:sp>
      <p:sp>
        <p:nvSpPr>
          <p:cNvPr id="45060" name="Rectangle 3">
            <a:extLst>
              <a:ext uri="{FF2B5EF4-FFF2-40B4-BE49-F238E27FC236}">
                <a16:creationId xmlns:a16="http://schemas.microsoft.com/office/drawing/2014/main" id="{E7DD08D4-911C-480D-A430-2E00F0A63B34}"/>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Το mol: μονάδα ποσότητας ουσίας στο S.I.</a:t>
            </a:r>
            <a:r>
              <a:rPr lang="en-US" altLang="el-GR" sz="1600"/>
              <a:t> </a:t>
            </a:r>
          </a:p>
        </p:txBody>
      </p:sp>
      <p:sp>
        <p:nvSpPr>
          <p:cNvPr id="123908" name="Text Box 4">
            <a:extLst>
              <a:ext uri="{FF2B5EF4-FFF2-40B4-BE49-F238E27FC236}">
                <a16:creationId xmlns:a16="http://schemas.microsoft.com/office/drawing/2014/main" id="{46932E32-9455-4A5A-A05C-A2DA5FF74E34}"/>
              </a:ext>
            </a:extLst>
          </p:cNvPr>
          <p:cNvSpPr txBox="1">
            <a:spLocks noChangeArrowheads="1"/>
          </p:cNvSpPr>
          <p:nvPr/>
        </p:nvSpPr>
        <p:spPr bwMode="auto">
          <a:xfrm>
            <a:off x="4008439" y="3068638"/>
            <a:ext cx="3455987"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300"/>
              </a:spcBef>
            </a:pPr>
            <a:r>
              <a:rPr lang="en-US" altLang="el-GR" sz="2400" i="1"/>
              <a:t>Ν</a:t>
            </a:r>
            <a:r>
              <a:rPr lang="en-US" altLang="el-GR" sz="2400" baseline="-25000"/>
              <a:t>Α   </a:t>
            </a:r>
            <a:r>
              <a:rPr lang="en-US" altLang="el-GR" sz="2400"/>
              <a:t>= </a:t>
            </a:r>
            <a:r>
              <a:rPr lang="en-US" altLang="el-GR" sz="2400" baseline="-25000"/>
              <a:t> </a:t>
            </a:r>
            <a:r>
              <a:rPr lang="en-US" altLang="el-GR" sz="2400"/>
              <a:t>6,02·10</a:t>
            </a:r>
            <a:r>
              <a:rPr lang="en-US" altLang="el-GR" sz="2400" baseline="30000"/>
              <a:t>23 </a:t>
            </a:r>
            <a:r>
              <a:rPr lang="en-US" altLang="el-GR" sz="2400"/>
              <a:t>mol</a:t>
            </a:r>
            <a:r>
              <a:rPr lang="en-US" altLang="el-GR" sz="2400" baseline="30000"/>
              <a:t>-1</a:t>
            </a:r>
            <a:endParaRPr lang="en-US" altLang="el-GR" sz="2400"/>
          </a:p>
        </p:txBody>
      </p:sp>
      <p:sp>
        <p:nvSpPr>
          <p:cNvPr id="123909" name="Text Box 5">
            <a:extLst>
              <a:ext uri="{FF2B5EF4-FFF2-40B4-BE49-F238E27FC236}">
                <a16:creationId xmlns:a16="http://schemas.microsoft.com/office/drawing/2014/main" id="{1B9689E9-5451-4E6B-A5E1-E7436EE48956}"/>
              </a:ext>
            </a:extLst>
          </p:cNvPr>
          <p:cNvSpPr txBox="1">
            <a:spLocks noChangeArrowheads="1"/>
          </p:cNvSpPr>
          <p:nvPr/>
        </p:nvSpPr>
        <p:spPr bwMode="auto">
          <a:xfrm>
            <a:off x="1774825" y="4076700"/>
            <a:ext cx="8713788" cy="6477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300"/>
              </a:spcBef>
            </a:pPr>
            <a:r>
              <a:rPr lang="el-GR" altLang="el-GR" sz="2400"/>
              <a:t>1 mol είναι η ποσότητα μιας ουσίας που περιέχει </a:t>
            </a:r>
            <a:r>
              <a:rPr lang="el-GR" altLang="el-GR" sz="2400" i="1"/>
              <a:t>Ν</a:t>
            </a:r>
            <a:r>
              <a:rPr lang="el-GR" altLang="el-GR" sz="2400" baseline="-25000"/>
              <a:t>Α</a:t>
            </a:r>
            <a:r>
              <a:rPr lang="el-GR" altLang="el-GR" sz="2400"/>
              <a:t> οντότητες</a:t>
            </a:r>
            <a:r>
              <a:rPr lang="el-GR" altLang="el-GR" sz="2400">
                <a:latin typeface="Times New Roman" panose="02020603050405020304" pitchFamily="18" charset="0"/>
              </a:rPr>
              <a:t>.</a:t>
            </a:r>
            <a:endParaRPr lang="en-US" altLang="el-GR" sz="2400"/>
          </a:p>
        </p:txBody>
      </p:sp>
      <p:sp>
        <p:nvSpPr>
          <p:cNvPr id="123910" name="Rectangle 6">
            <a:extLst>
              <a:ext uri="{FF2B5EF4-FFF2-40B4-BE49-F238E27FC236}">
                <a16:creationId xmlns:a16="http://schemas.microsoft.com/office/drawing/2014/main" id="{2B8EE8CB-DB64-4D23-8BA2-6565D53700C9}"/>
              </a:ext>
            </a:extLst>
          </p:cNvPr>
          <p:cNvSpPr>
            <a:spLocks noChangeArrowheads="1"/>
          </p:cNvSpPr>
          <p:nvPr/>
        </p:nvSpPr>
        <p:spPr bwMode="auto">
          <a:xfrm>
            <a:off x="3359435" y="5151350"/>
            <a:ext cx="48000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hangingPunct="1">
              <a:buSzPct val="100000"/>
              <a:buFont typeface="Wingdings" panose="05000000000000000000" pitchFamily="2" charset="2"/>
              <a:buChar char=""/>
            </a:pPr>
            <a:r>
              <a:rPr lang="el-GR" altLang="el-GR" sz="2400" i="1">
                <a:cs typeface="Times New Roman" panose="02020603050405020304" pitchFamily="18" charset="0"/>
              </a:rPr>
              <a:t>1mol ατόμων</a:t>
            </a:r>
            <a:r>
              <a:rPr lang="el-GR" altLang="el-GR" sz="2400">
                <a:cs typeface="Times New Roman" panose="02020603050405020304" pitchFamily="18" charset="0"/>
              </a:rPr>
              <a:t> περιέχει </a:t>
            </a:r>
            <a:r>
              <a:rPr lang="el-GR" altLang="el-GR" sz="2400" i="1">
                <a:cs typeface="Times New Roman" panose="02020603050405020304" pitchFamily="18" charset="0"/>
              </a:rPr>
              <a:t>Ν</a:t>
            </a:r>
            <a:r>
              <a:rPr lang="el-GR" altLang="el-GR" sz="2400" baseline="-30000">
                <a:cs typeface="Times New Roman" panose="02020603050405020304" pitchFamily="18" charset="0"/>
              </a:rPr>
              <a:t>Α</a:t>
            </a:r>
            <a:r>
              <a:rPr lang="el-GR" altLang="el-GR" sz="2400">
                <a:cs typeface="Times New Roman" panose="02020603050405020304" pitchFamily="18" charset="0"/>
              </a:rPr>
              <a:t> </a:t>
            </a:r>
            <a:r>
              <a:rPr lang="el-GR" altLang="el-GR" sz="2400" i="1">
                <a:cs typeface="Times New Roman" panose="02020603050405020304" pitchFamily="18" charset="0"/>
              </a:rPr>
              <a:t>άτομα.</a:t>
            </a:r>
            <a:endParaRPr lang="en-US" altLang="el-GR" sz="2400"/>
          </a:p>
          <a:p>
            <a:pPr algn="just">
              <a:buSzPct val="100000"/>
              <a:buFont typeface="Wingdings" panose="05000000000000000000" pitchFamily="2" charset="2"/>
              <a:buChar char=""/>
            </a:pPr>
            <a:r>
              <a:rPr lang="el-GR" altLang="el-GR" sz="2400" i="1">
                <a:cs typeface="Times New Roman" panose="02020603050405020304" pitchFamily="18" charset="0"/>
              </a:rPr>
              <a:t>1mol μορίων</a:t>
            </a:r>
            <a:r>
              <a:rPr lang="el-GR" altLang="el-GR" sz="2400">
                <a:cs typeface="Times New Roman" panose="02020603050405020304" pitchFamily="18" charset="0"/>
              </a:rPr>
              <a:t> περιέχει </a:t>
            </a:r>
            <a:r>
              <a:rPr lang="el-GR" altLang="el-GR" sz="2400" i="1">
                <a:cs typeface="Times New Roman" panose="02020603050405020304" pitchFamily="18" charset="0"/>
              </a:rPr>
              <a:t>Ν</a:t>
            </a:r>
            <a:r>
              <a:rPr lang="el-GR" altLang="el-GR" sz="2400" baseline="-30000">
                <a:cs typeface="Times New Roman" panose="02020603050405020304" pitchFamily="18" charset="0"/>
              </a:rPr>
              <a:t>Α </a:t>
            </a:r>
            <a:r>
              <a:rPr lang="el-GR" altLang="el-GR" sz="2400" i="1">
                <a:cs typeface="Times New Roman" panose="02020603050405020304" pitchFamily="18" charset="0"/>
              </a:rPr>
              <a:t>μόρια.</a:t>
            </a:r>
            <a:endParaRPr lang="en-US" altLang="el-GR" sz="2400"/>
          </a:p>
          <a:p>
            <a:pPr algn="just">
              <a:buSzPct val="100000"/>
              <a:buFont typeface="Wingdings" panose="05000000000000000000" pitchFamily="2" charset="2"/>
              <a:buChar char=""/>
            </a:pPr>
            <a:r>
              <a:rPr lang="el-GR" altLang="el-GR" sz="2400" i="1">
                <a:cs typeface="Times New Roman" panose="02020603050405020304" pitchFamily="18" charset="0"/>
              </a:rPr>
              <a:t>1mol ιόντων</a:t>
            </a:r>
            <a:r>
              <a:rPr lang="el-GR" altLang="el-GR" sz="2400">
                <a:cs typeface="Times New Roman" panose="02020603050405020304" pitchFamily="18" charset="0"/>
              </a:rPr>
              <a:t> περιέχει </a:t>
            </a:r>
            <a:r>
              <a:rPr lang="el-GR" altLang="el-GR" sz="2400" i="1">
                <a:cs typeface="Times New Roman" panose="02020603050405020304" pitchFamily="18" charset="0"/>
              </a:rPr>
              <a:t>Ν</a:t>
            </a:r>
            <a:r>
              <a:rPr lang="el-GR" altLang="el-GR" sz="2400" baseline="-30000">
                <a:cs typeface="Times New Roman" panose="02020603050405020304" pitchFamily="18" charset="0"/>
              </a:rPr>
              <a:t>Α</a:t>
            </a:r>
            <a:r>
              <a:rPr lang="el-GR" altLang="el-GR" sz="2400">
                <a:cs typeface="Times New Roman" panose="02020603050405020304" pitchFamily="18" charset="0"/>
              </a:rPr>
              <a:t>­ </a:t>
            </a:r>
            <a:r>
              <a:rPr lang="el-GR" altLang="el-GR" sz="2400" i="1">
                <a:cs typeface="Times New Roman" panose="02020603050405020304" pitchFamily="18" charset="0"/>
              </a:rPr>
              <a:t>ιόντα</a:t>
            </a:r>
            <a:r>
              <a:rPr lang="el-GR" altLang="el-GR" sz="1600" i="1">
                <a:cs typeface="Times New Roman" panose="02020603050405020304" pitchFamily="18" charset="0"/>
              </a:rPr>
              <a:t>.</a:t>
            </a:r>
          </a:p>
        </p:txBody>
      </p:sp>
      <p:graphicFrame>
        <p:nvGraphicFramePr>
          <p:cNvPr id="45058" name="Object 7">
            <a:extLst>
              <a:ext uri="{FF2B5EF4-FFF2-40B4-BE49-F238E27FC236}">
                <a16:creationId xmlns:a16="http://schemas.microsoft.com/office/drawing/2014/main" id="{48280EFC-594B-4E97-B66C-0AA66773A38C}"/>
              </a:ext>
            </a:extLst>
          </p:cNvPr>
          <p:cNvGraphicFramePr>
            <a:graphicFrameLocks noChangeAspect="1"/>
          </p:cNvGraphicFramePr>
          <p:nvPr/>
        </p:nvGraphicFramePr>
        <p:xfrm>
          <a:off x="7896226" y="0"/>
          <a:ext cx="2771775" cy="1676400"/>
        </p:xfrm>
        <a:graphic>
          <a:graphicData uri="http://schemas.openxmlformats.org/presentationml/2006/ole">
            <mc:AlternateContent xmlns:mc="http://schemas.openxmlformats.org/markup-compatibility/2006">
              <mc:Choice xmlns:v="urn:schemas-microsoft-com:vml" Requires="v">
                <p:oleObj spid="_x0000_s1026" r:id="rId3" imgW="5152381" imgH="3134162" progId="MSPhotoEd.3">
                  <p:embed/>
                </p:oleObj>
              </mc:Choice>
              <mc:Fallback>
                <p:oleObj r:id="rId3" imgW="5152381" imgH="3134162" progId="MSPhotoEd.3">
                  <p:embed/>
                  <p:pic>
                    <p:nvPicPr>
                      <p:cNvPr id="45058" name="Object 7">
                        <a:extLst>
                          <a:ext uri="{FF2B5EF4-FFF2-40B4-BE49-F238E27FC236}">
                            <a16:creationId xmlns:a16="http://schemas.microsoft.com/office/drawing/2014/main" id="{48280EFC-594B-4E97-B66C-0AA66773A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0"/>
                        <a:ext cx="27717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21620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checkerboard(across)">
                                      <p:cBhvr>
                                        <p:cTn id="7" dur="500"/>
                                        <p:tgtEl>
                                          <p:spTgt spid="1239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390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23909"/>
                                        </p:tgtEl>
                                        <p:attrNameLst>
                                          <p:attrName>style.visibility</p:attrName>
                                        </p:attrNameLst>
                                      </p:cBhvr>
                                      <p:to>
                                        <p:strVal val="visible"/>
                                      </p:to>
                                    </p:set>
                                    <p:animEffect transition="in" filter="strips(downRight)">
                                      <p:cBhvr>
                                        <p:cTn id="16" dur="500"/>
                                        <p:tgtEl>
                                          <p:spTgt spid="1239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23910"/>
                                        </p:tgtEl>
                                        <p:attrNameLst>
                                          <p:attrName>style.visibility</p:attrName>
                                        </p:attrNameLst>
                                      </p:cBhvr>
                                      <p:to>
                                        <p:strVal val="visible"/>
                                      </p:to>
                                    </p:set>
                                    <p:animEffect transition="in" filter="checkerboard(across)">
                                      <p:cBhvr>
                                        <p:cTn id="21"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p:bldP spid="123908" grpId="0" animBg="1"/>
      <p:bldP spid="123909" grpId="0" animBg="1"/>
      <p:bldP spid="1239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a:extLst>
              <a:ext uri="{FF2B5EF4-FFF2-40B4-BE49-F238E27FC236}">
                <a16:creationId xmlns:a16="http://schemas.microsoft.com/office/drawing/2014/main" id="{DE438388-9375-423A-8F59-D8DD9BA90BA5}"/>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Το mol: μονάδα ποσότητας ουσίας στο S.I.</a:t>
            </a:r>
            <a:r>
              <a:rPr lang="en-US" altLang="el-GR" sz="1600"/>
              <a:t> </a:t>
            </a:r>
          </a:p>
        </p:txBody>
      </p:sp>
      <p:sp>
        <p:nvSpPr>
          <p:cNvPr id="124931" name="Rectangle 3">
            <a:extLst>
              <a:ext uri="{FF2B5EF4-FFF2-40B4-BE49-F238E27FC236}">
                <a16:creationId xmlns:a16="http://schemas.microsoft.com/office/drawing/2014/main" id="{5401EEAC-C3F3-4AA5-94C4-8105C083FDE5}"/>
              </a:ext>
            </a:extLst>
          </p:cNvPr>
          <p:cNvSpPr>
            <a:spLocks noChangeArrowheads="1"/>
          </p:cNvSpPr>
          <p:nvPr/>
        </p:nvSpPr>
        <p:spPr bwMode="auto">
          <a:xfrm>
            <a:off x="1847851" y="1622337"/>
            <a:ext cx="856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i="1">
                <a:cs typeface="Times New Roman" panose="02020603050405020304" pitchFamily="18" charset="0"/>
              </a:rPr>
              <a:t>Ο αριθμός Avogadro εκφράζει τον αριθμό των ατόμων οποιουδήποτε στοιχείου που περιέχονται σε μάζα τόσων γραμμαρίων όσο είναι η σχετική ατομική μάζα του.  Δηλαδή,</a:t>
            </a:r>
            <a:r>
              <a:rPr lang="en-US" altLang="el-GR" sz="2400"/>
              <a:t> </a:t>
            </a:r>
          </a:p>
        </p:txBody>
      </p:sp>
      <p:graphicFrame>
        <p:nvGraphicFramePr>
          <p:cNvPr id="46082" name="Object 4">
            <a:extLst>
              <a:ext uri="{FF2B5EF4-FFF2-40B4-BE49-F238E27FC236}">
                <a16:creationId xmlns:a16="http://schemas.microsoft.com/office/drawing/2014/main" id="{87BC95C1-EC20-4893-BB3A-4F039850C77D}"/>
              </a:ext>
            </a:extLst>
          </p:cNvPr>
          <p:cNvGraphicFramePr>
            <a:graphicFrameLocks noChangeAspect="1"/>
          </p:cNvGraphicFramePr>
          <p:nvPr/>
        </p:nvGraphicFramePr>
        <p:xfrm>
          <a:off x="7896226" y="0"/>
          <a:ext cx="2771775" cy="1676400"/>
        </p:xfrm>
        <a:graphic>
          <a:graphicData uri="http://schemas.openxmlformats.org/presentationml/2006/ole">
            <mc:AlternateContent xmlns:mc="http://schemas.openxmlformats.org/markup-compatibility/2006">
              <mc:Choice xmlns:v="urn:schemas-microsoft-com:vml" Requires="v">
                <p:oleObj spid="_x0000_s2050" r:id="rId3" imgW="5152381" imgH="3134162" progId="MSPhotoEd.3">
                  <p:embed/>
                </p:oleObj>
              </mc:Choice>
              <mc:Fallback>
                <p:oleObj r:id="rId3" imgW="5152381" imgH="3134162" progId="MSPhotoEd.3">
                  <p:embed/>
                  <p:pic>
                    <p:nvPicPr>
                      <p:cNvPr id="46082" name="Object 4">
                        <a:extLst>
                          <a:ext uri="{FF2B5EF4-FFF2-40B4-BE49-F238E27FC236}">
                            <a16:creationId xmlns:a16="http://schemas.microsoft.com/office/drawing/2014/main" id="{87BC95C1-EC20-4893-BB3A-4F039850C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0"/>
                        <a:ext cx="27717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933" name="Text Box 5">
            <a:extLst>
              <a:ext uri="{FF2B5EF4-FFF2-40B4-BE49-F238E27FC236}">
                <a16:creationId xmlns:a16="http://schemas.microsoft.com/office/drawing/2014/main" id="{AE29384A-6EE5-4A34-A7C4-D9BD61FED899}"/>
              </a:ext>
            </a:extLst>
          </p:cNvPr>
          <p:cNvSpPr txBox="1">
            <a:spLocks noChangeArrowheads="1"/>
          </p:cNvSpPr>
          <p:nvPr/>
        </p:nvSpPr>
        <p:spPr bwMode="auto">
          <a:xfrm>
            <a:off x="2495550" y="2997200"/>
            <a:ext cx="6769100" cy="4318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a:t>1 </a:t>
            </a:r>
            <a:r>
              <a:rPr lang="en-US" altLang="el-GR" sz="2400"/>
              <a:t>mol</a:t>
            </a:r>
            <a:r>
              <a:rPr lang="el-GR" altLang="el-GR" sz="2400"/>
              <a:t> ατόμων περιέχει</a:t>
            </a:r>
            <a:r>
              <a:rPr lang="el-GR" altLang="el-GR" sz="2400" i="1"/>
              <a:t> Ν</a:t>
            </a:r>
            <a:r>
              <a:rPr lang="el-GR" altLang="el-GR" sz="2400" baseline="-25000"/>
              <a:t>Α</a:t>
            </a:r>
            <a:r>
              <a:rPr lang="el-GR" altLang="el-GR" sz="2400"/>
              <a:t> άτομα και ζυγίζει </a:t>
            </a:r>
            <a:r>
              <a:rPr lang="el-GR" altLang="el-GR" sz="2400" i="1"/>
              <a:t>Α</a:t>
            </a:r>
            <a:r>
              <a:rPr lang="el-GR" altLang="el-GR" sz="2400" baseline="-25000"/>
              <a:t>r</a:t>
            </a:r>
            <a:r>
              <a:rPr lang="el-GR" altLang="el-GR" sz="2400"/>
              <a:t> g</a:t>
            </a:r>
            <a:endParaRPr lang="en-US" altLang="el-GR" sz="2400"/>
          </a:p>
        </p:txBody>
      </p:sp>
      <p:sp>
        <p:nvSpPr>
          <p:cNvPr id="124934" name="Rectangle 6">
            <a:extLst>
              <a:ext uri="{FF2B5EF4-FFF2-40B4-BE49-F238E27FC236}">
                <a16:creationId xmlns:a16="http://schemas.microsoft.com/office/drawing/2014/main" id="{59F4D5AE-7449-4768-ACE7-BEB0C1B6807D}"/>
              </a:ext>
            </a:extLst>
          </p:cNvPr>
          <p:cNvSpPr>
            <a:spLocks noChangeArrowheads="1"/>
          </p:cNvSpPr>
          <p:nvPr/>
        </p:nvSpPr>
        <p:spPr bwMode="auto">
          <a:xfrm>
            <a:off x="1919288" y="3641487"/>
            <a:ext cx="84060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a:cs typeface="Times New Roman" panose="02020603050405020304" pitchFamily="18" charset="0"/>
              </a:rPr>
              <a:t>π.χ. 1 </a:t>
            </a:r>
            <a:r>
              <a:rPr lang="en-US" altLang="el-GR" sz="2000">
                <a:cs typeface="Times New Roman" panose="02020603050405020304" pitchFamily="18" charset="0"/>
              </a:rPr>
              <a:t>mol</a:t>
            </a:r>
            <a:r>
              <a:rPr lang="el-GR" altLang="el-GR" sz="2000">
                <a:cs typeface="Times New Roman" panose="02020603050405020304" pitchFamily="18" charset="0"/>
              </a:rPr>
              <a:t> ατόμων Ο περιέχει  6,02·10</a:t>
            </a:r>
            <a:r>
              <a:rPr lang="el-GR" altLang="el-GR" sz="2000" baseline="30000">
                <a:cs typeface="Times New Roman" panose="02020603050405020304" pitchFamily="18" charset="0"/>
              </a:rPr>
              <a:t>23</a:t>
            </a:r>
            <a:r>
              <a:rPr lang="el-GR" altLang="el-GR" sz="2000">
                <a:cs typeface="Times New Roman" panose="02020603050405020304" pitchFamily="18" charset="0"/>
              </a:rPr>
              <a:t> άτομα και ζυγίζει 16 g  (</a:t>
            </a:r>
            <a:r>
              <a:rPr lang="el-GR" altLang="el-GR" sz="2000" i="1">
                <a:cs typeface="Times New Roman" panose="02020603050405020304" pitchFamily="18" charset="0"/>
              </a:rPr>
              <a:t>Α</a:t>
            </a:r>
            <a:r>
              <a:rPr lang="en-US" altLang="el-GR" sz="2000" baseline="-30000">
                <a:cs typeface="Times New Roman" panose="02020603050405020304" pitchFamily="18" charset="0"/>
              </a:rPr>
              <a:t>r</a:t>
            </a:r>
            <a:r>
              <a:rPr lang="el-GR" altLang="el-GR" sz="2000" baseline="-30000">
                <a:cs typeface="Times New Roman" panose="02020603050405020304" pitchFamily="18" charset="0"/>
              </a:rPr>
              <a:t> Ο</a:t>
            </a:r>
            <a:r>
              <a:rPr lang="el-GR" altLang="el-GR" sz="2000">
                <a:cs typeface="Times New Roman" panose="02020603050405020304" pitchFamily="18" charset="0"/>
              </a:rPr>
              <a:t>=16)</a:t>
            </a:r>
            <a:endParaRPr lang="en-GB" altLang="el-GR" sz="2000">
              <a:cs typeface="Times New Roman" panose="02020603050405020304" pitchFamily="18" charset="0"/>
            </a:endParaRPr>
          </a:p>
          <a:p>
            <a:r>
              <a:rPr lang="en-GB" altLang="el-GR" sz="2000">
                <a:cs typeface="Times New Roman" panose="02020603050405020304" pitchFamily="18" charset="0"/>
              </a:rPr>
              <a:t>και 1 </a:t>
            </a:r>
            <a:r>
              <a:rPr lang="en-US" altLang="el-GR" sz="2000">
                <a:cs typeface="Times New Roman" panose="02020603050405020304" pitchFamily="18" charset="0"/>
              </a:rPr>
              <a:t>mol</a:t>
            </a:r>
            <a:r>
              <a:rPr lang="en-GB" altLang="el-GR" sz="2000">
                <a:cs typeface="Times New Roman" panose="02020603050405020304" pitchFamily="18" charset="0"/>
              </a:rPr>
              <a:t> ατόμων Fe περιέχει  6,02·10</a:t>
            </a:r>
            <a:r>
              <a:rPr lang="en-GB" altLang="el-GR" sz="2000" baseline="30000">
                <a:cs typeface="Times New Roman" panose="02020603050405020304" pitchFamily="18" charset="0"/>
              </a:rPr>
              <a:t>23</a:t>
            </a:r>
            <a:r>
              <a:rPr lang="en-GB" altLang="el-GR" sz="2000">
                <a:cs typeface="Times New Roman" panose="02020603050405020304" pitchFamily="18" charset="0"/>
              </a:rPr>
              <a:t> άτομα και ζυγίζει 56g (</a:t>
            </a:r>
            <a:r>
              <a:rPr lang="en-GB" altLang="el-GR" sz="2000" i="1">
                <a:cs typeface="Times New Roman" panose="02020603050405020304" pitchFamily="18" charset="0"/>
              </a:rPr>
              <a:t>Α</a:t>
            </a:r>
            <a:r>
              <a:rPr lang="en-US" altLang="el-GR" sz="2000" baseline="-30000">
                <a:cs typeface="Times New Roman" panose="02020603050405020304" pitchFamily="18" charset="0"/>
              </a:rPr>
              <a:t>r</a:t>
            </a:r>
            <a:r>
              <a:rPr lang="el-GR" altLang="el-GR" sz="2000" baseline="-30000">
                <a:cs typeface="Times New Roman" panose="02020603050405020304" pitchFamily="18" charset="0"/>
              </a:rPr>
              <a:t> </a:t>
            </a:r>
            <a:r>
              <a:rPr lang="en-US" altLang="el-GR" sz="2000" baseline="-30000">
                <a:cs typeface="Times New Roman" panose="02020603050405020304" pitchFamily="18" charset="0"/>
              </a:rPr>
              <a:t>Fe</a:t>
            </a:r>
            <a:r>
              <a:rPr lang="en-GB" altLang="el-GR" sz="2000">
                <a:cs typeface="Times New Roman" panose="02020603050405020304" pitchFamily="18" charset="0"/>
              </a:rPr>
              <a:t>=56)</a:t>
            </a:r>
            <a:r>
              <a:rPr lang="en-GB" altLang="el-GR" sz="2200"/>
              <a:t> </a:t>
            </a:r>
          </a:p>
        </p:txBody>
      </p:sp>
      <p:graphicFrame>
        <p:nvGraphicFramePr>
          <p:cNvPr id="124935" name="Object 7">
            <a:extLst>
              <a:ext uri="{FF2B5EF4-FFF2-40B4-BE49-F238E27FC236}">
                <a16:creationId xmlns:a16="http://schemas.microsoft.com/office/drawing/2014/main" id="{2C0255CD-466C-4681-BAB4-DF6638A2E974}"/>
              </a:ext>
            </a:extLst>
          </p:cNvPr>
          <p:cNvGraphicFramePr>
            <a:graphicFrameLocks noChangeAspect="1"/>
          </p:cNvGraphicFramePr>
          <p:nvPr/>
        </p:nvGraphicFramePr>
        <p:xfrm>
          <a:off x="3648075" y="4508500"/>
          <a:ext cx="4572000" cy="2103438"/>
        </p:xfrm>
        <a:graphic>
          <a:graphicData uri="http://schemas.openxmlformats.org/presentationml/2006/ole">
            <mc:AlternateContent xmlns:mc="http://schemas.openxmlformats.org/markup-compatibility/2006">
              <mc:Choice xmlns:v="urn:schemas-microsoft-com:vml" Requires="v">
                <p:oleObj spid="_x0000_s2051" r:id="rId5" imgW="6466667" imgH="3419952" progId="">
                  <p:embed/>
                </p:oleObj>
              </mc:Choice>
              <mc:Fallback>
                <p:oleObj r:id="rId5" imgW="6466667" imgH="3419952" progId="">
                  <p:embed/>
                  <p:pic>
                    <p:nvPicPr>
                      <p:cNvPr id="124935" name="Object 7">
                        <a:extLst>
                          <a:ext uri="{FF2B5EF4-FFF2-40B4-BE49-F238E27FC236}">
                            <a16:creationId xmlns:a16="http://schemas.microsoft.com/office/drawing/2014/main" id="{2C0255CD-466C-4681-BAB4-DF6638A2E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075" y="4508500"/>
                        <a:ext cx="45720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040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checkerboard(across)">
                                      <p:cBhvr>
                                        <p:cTn id="7" dur="500"/>
                                        <p:tgtEl>
                                          <p:spTgt spid="12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4933"/>
                                        </p:tgtEl>
                                        <p:attrNameLst>
                                          <p:attrName>style.visibility</p:attrName>
                                        </p:attrNameLst>
                                      </p:cBhvr>
                                      <p:to>
                                        <p:strVal val="visible"/>
                                      </p:to>
                                    </p:set>
                                    <p:animEffect transition="in" filter="strips(downRight)">
                                      <p:cBhvr>
                                        <p:cTn id="12" dur="500"/>
                                        <p:tgtEl>
                                          <p:spTgt spid="1249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4934"/>
                                        </p:tgtEl>
                                        <p:attrNameLst>
                                          <p:attrName>style.visibility</p:attrName>
                                        </p:attrNameLst>
                                      </p:cBhvr>
                                      <p:to>
                                        <p:strVal val="visible"/>
                                      </p:to>
                                    </p:set>
                                    <p:animEffect transition="in" filter="checkerboard(across)">
                                      <p:cBhvr>
                                        <p:cTn id="17" dur="500"/>
                                        <p:tgtEl>
                                          <p:spTgt spid="1249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24935"/>
                                        </p:tgtEl>
                                        <p:attrNameLst>
                                          <p:attrName>style.visibility</p:attrName>
                                        </p:attrNameLst>
                                      </p:cBhvr>
                                      <p:to>
                                        <p:strVal val="visible"/>
                                      </p:to>
                                    </p:set>
                                    <p:animEffect transition="in" filter="box(out)">
                                      <p:cBhvr>
                                        <p:cTn id="22"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P spid="124933" grpId="0" animBg="1"/>
      <p:bldP spid="1249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a:extLst>
              <a:ext uri="{FF2B5EF4-FFF2-40B4-BE49-F238E27FC236}">
                <a16:creationId xmlns:a16="http://schemas.microsoft.com/office/drawing/2014/main" id="{E6CF0547-5480-4295-B111-FABD639397F5}"/>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400" b="1">
                <a:solidFill>
                  <a:srgbClr val="0033CC"/>
                </a:solidFill>
                <a:cs typeface="Times New Roman" panose="02020603050405020304" pitchFamily="18" charset="0"/>
              </a:rPr>
              <a:t>Το mol: μονάδα ποσότητας ουσίας στο S.I.</a:t>
            </a:r>
            <a:r>
              <a:rPr lang="en-US" altLang="el-GR" sz="1600"/>
              <a:t> </a:t>
            </a:r>
          </a:p>
        </p:txBody>
      </p:sp>
      <p:graphicFrame>
        <p:nvGraphicFramePr>
          <p:cNvPr id="47106" name="Object 3">
            <a:extLst>
              <a:ext uri="{FF2B5EF4-FFF2-40B4-BE49-F238E27FC236}">
                <a16:creationId xmlns:a16="http://schemas.microsoft.com/office/drawing/2014/main" id="{9EEB3378-726F-4C88-97A2-78160E4C2558}"/>
              </a:ext>
            </a:extLst>
          </p:cNvPr>
          <p:cNvGraphicFramePr>
            <a:graphicFrameLocks noChangeAspect="1"/>
          </p:cNvGraphicFramePr>
          <p:nvPr/>
        </p:nvGraphicFramePr>
        <p:xfrm>
          <a:off x="7896226" y="0"/>
          <a:ext cx="2771775" cy="1676400"/>
        </p:xfrm>
        <a:graphic>
          <a:graphicData uri="http://schemas.openxmlformats.org/presentationml/2006/ole">
            <mc:AlternateContent xmlns:mc="http://schemas.openxmlformats.org/markup-compatibility/2006">
              <mc:Choice xmlns:v="urn:schemas-microsoft-com:vml" Requires="v">
                <p:oleObj spid="_x0000_s3074" r:id="rId3" imgW="5152381" imgH="3134162" progId="MSPhotoEd.3">
                  <p:embed/>
                </p:oleObj>
              </mc:Choice>
              <mc:Fallback>
                <p:oleObj r:id="rId3" imgW="5152381" imgH="3134162" progId="MSPhotoEd.3">
                  <p:embed/>
                  <p:pic>
                    <p:nvPicPr>
                      <p:cNvPr id="47106" name="Object 3">
                        <a:extLst>
                          <a:ext uri="{FF2B5EF4-FFF2-40B4-BE49-F238E27FC236}">
                            <a16:creationId xmlns:a16="http://schemas.microsoft.com/office/drawing/2014/main" id="{9EEB3378-726F-4C88-97A2-78160E4C2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0"/>
                        <a:ext cx="27717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0" name="Rectangle 4">
            <a:extLst>
              <a:ext uri="{FF2B5EF4-FFF2-40B4-BE49-F238E27FC236}">
                <a16:creationId xmlns:a16="http://schemas.microsoft.com/office/drawing/2014/main" id="{1F15AA56-461C-4108-912A-E7864B258DBD}"/>
              </a:ext>
            </a:extLst>
          </p:cNvPr>
          <p:cNvSpPr>
            <a:spLocks noChangeArrowheads="1"/>
          </p:cNvSpPr>
          <p:nvPr/>
        </p:nvSpPr>
        <p:spPr bwMode="auto">
          <a:xfrm>
            <a:off x="1524001" y="22299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25957" name="Object 5">
            <a:extLst>
              <a:ext uri="{FF2B5EF4-FFF2-40B4-BE49-F238E27FC236}">
                <a16:creationId xmlns:a16="http://schemas.microsoft.com/office/drawing/2014/main" id="{A0941D7C-8E4B-48E0-ADF1-488AC2883417}"/>
              </a:ext>
            </a:extLst>
          </p:cNvPr>
          <p:cNvGraphicFramePr>
            <a:graphicFrameLocks noChangeAspect="1"/>
          </p:cNvGraphicFramePr>
          <p:nvPr/>
        </p:nvGraphicFramePr>
        <p:xfrm>
          <a:off x="8653464" y="1773239"/>
          <a:ext cx="1862137" cy="2447925"/>
        </p:xfrm>
        <a:graphic>
          <a:graphicData uri="http://schemas.openxmlformats.org/presentationml/2006/ole">
            <mc:AlternateContent xmlns:mc="http://schemas.openxmlformats.org/markup-compatibility/2006">
              <mc:Choice xmlns:v="urn:schemas-microsoft-com:vml" Requires="v">
                <p:oleObj spid="_x0000_s3075" r:id="rId5" imgW="2200582" imgH="2886478" progId="MSPhotoEd.3">
                  <p:embed/>
                </p:oleObj>
              </mc:Choice>
              <mc:Fallback>
                <p:oleObj r:id="rId5" imgW="2200582" imgH="2886478" progId="MSPhotoEd.3">
                  <p:embed/>
                  <p:pic>
                    <p:nvPicPr>
                      <p:cNvPr id="125957" name="Object 5">
                        <a:extLst>
                          <a:ext uri="{FF2B5EF4-FFF2-40B4-BE49-F238E27FC236}">
                            <a16:creationId xmlns:a16="http://schemas.microsoft.com/office/drawing/2014/main" id="{A0941D7C-8E4B-48E0-ADF1-488AC2883417}"/>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8653464" y="1773239"/>
                        <a:ext cx="1862137" cy="244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1" name="Rectangle 6">
            <a:extLst>
              <a:ext uri="{FF2B5EF4-FFF2-40B4-BE49-F238E27FC236}">
                <a16:creationId xmlns:a16="http://schemas.microsoft.com/office/drawing/2014/main" id="{E0D42CFD-0E79-42D3-9C94-F6887BCABBBE}"/>
              </a:ext>
            </a:extLst>
          </p:cNvPr>
          <p:cNvSpPr>
            <a:spLocks noChangeArrowheads="1"/>
          </p:cNvSpPr>
          <p:nvPr/>
        </p:nvSpPr>
        <p:spPr bwMode="auto">
          <a:xfrm>
            <a:off x="1524001" y="2515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125959" name="Object 7">
            <a:extLst>
              <a:ext uri="{FF2B5EF4-FFF2-40B4-BE49-F238E27FC236}">
                <a16:creationId xmlns:a16="http://schemas.microsoft.com/office/drawing/2014/main" id="{4ADD4AE6-A7A2-4807-A002-DC3A381F7DAD}"/>
              </a:ext>
            </a:extLst>
          </p:cNvPr>
          <p:cNvGraphicFramePr>
            <a:graphicFrameLocks noChangeAspect="1"/>
          </p:cNvGraphicFramePr>
          <p:nvPr/>
        </p:nvGraphicFramePr>
        <p:xfrm>
          <a:off x="8616950" y="5300663"/>
          <a:ext cx="1728788" cy="1371600"/>
        </p:xfrm>
        <a:graphic>
          <a:graphicData uri="http://schemas.openxmlformats.org/presentationml/2006/ole">
            <mc:AlternateContent xmlns:mc="http://schemas.openxmlformats.org/markup-compatibility/2006">
              <mc:Choice xmlns:v="urn:schemas-microsoft-com:vml" Requires="v">
                <p:oleObj spid="_x0000_s3076" r:id="rId7" imgW="2980952" imgH="2819794" progId="MSPhotoEd.3">
                  <p:embed/>
                </p:oleObj>
              </mc:Choice>
              <mc:Fallback>
                <p:oleObj r:id="rId7" imgW="2980952" imgH="2819794" progId="MSPhotoEd.3">
                  <p:embed/>
                  <p:pic>
                    <p:nvPicPr>
                      <p:cNvPr id="125959" name="Object 7">
                        <a:extLst>
                          <a:ext uri="{FF2B5EF4-FFF2-40B4-BE49-F238E27FC236}">
                            <a16:creationId xmlns:a16="http://schemas.microsoft.com/office/drawing/2014/main" id="{4ADD4AE6-A7A2-4807-A002-DC3A381F7D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6950" y="5300663"/>
                        <a:ext cx="1728788"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5960" name="Rectangle 8">
            <a:extLst>
              <a:ext uri="{FF2B5EF4-FFF2-40B4-BE49-F238E27FC236}">
                <a16:creationId xmlns:a16="http://schemas.microsoft.com/office/drawing/2014/main" id="{ED3430AE-3FA3-4B1B-BD8F-69320305B5F4}"/>
              </a:ext>
            </a:extLst>
          </p:cNvPr>
          <p:cNvSpPr>
            <a:spLocks noChangeArrowheads="1"/>
          </p:cNvSpPr>
          <p:nvPr/>
        </p:nvSpPr>
        <p:spPr bwMode="auto">
          <a:xfrm>
            <a:off x="1992313" y="1114892"/>
            <a:ext cx="568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l-GR" sz="2400" i="1">
                <a:cs typeface="Times New Roman" panose="02020603050405020304" pitchFamily="18" charset="0"/>
              </a:rPr>
              <a:t>Ο αριθμός Avogadro εκφράζει τον αριθμό των μορίων στοιχείου χημικής ένωσης που περιέχονται σε μάζα τόσων γραμμαρίων όσο είναι η σχετική μοριακή μάζα τους. Έτσι, έχουμε:</a:t>
            </a:r>
            <a:r>
              <a:rPr lang="en-US" altLang="el-GR" sz="2400"/>
              <a:t> </a:t>
            </a:r>
          </a:p>
        </p:txBody>
      </p:sp>
      <p:sp>
        <p:nvSpPr>
          <p:cNvPr id="125961" name="Text Box 9">
            <a:extLst>
              <a:ext uri="{FF2B5EF4-FFF2-40B4-BE49-F238E27FC236}">
                <a16:creationId xmlns:a16="http://schemas.microsoft.com/office/drawing/2014/main" id="{340AE7E5-6627-4738-BE8C-C40E36E7E40D}"/>
              </a:ext>
            </a:extLst>
          </p:cNvPr>
          <p:cNvSpPr txBox="1">
            <a:spLocks noChangeArrowheads="1"/>
          </p:cNvSpPr>
          <p:nvPr/>
        </p:nvSpPr>
        <p:spPr bwMode="auto">
          <a:xfrm>
            <a:off x="1703389" y="3357563"/>
            <a:ext cx="6192837"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b="1"/>
              <a:t>1 </a:t>
            </a:r>
            <a:r>
              <a:rPr lang="en-US" altLang="el-GR" sz="2000" b="1"/>
              <a:t>mol</a:t>
            </a:r>
            <a:r>
              <a:rPr lang="el-GR" altLang="el-GR" sz="2000" b="1"/>
              <a:t> μορίων  περιέχει </a:t>
            </a:r>
            <a:r>
              <a:rPr lang="el-GR" altLang="el-GR" sz="2000" b="1" i="1"/>
              <a:t>Ν</a:t>
            </a:r>
            <a:r>
              <a:rPr lang="el-GR" altLang="el-GR" sz="2000" b="1" baseline="-25000"/>
              <a:t>Α</a:t>
            </a:r>
            <a:r>
              <a:rPr lang="el-GR" altLang="el-GR" sz="2000" b="1"/>
              <a:t> μόρια και ζυγίζει </a:t>
            </a:r>
            <a:r>
              <a:rPr lang="el-GR" altLang="el-GR" sz="2000" b="1" i="1"/>
              <a:t>Μ</a:t>
            </a:r>
            <a:r>
              <a:rPr lang="el-GR" altLang="el-GR" sz="2000" b="1" baseline="-25000"/>
              <a:t>r</a:t>
            </a:r>
            <a:r>
              <a:rPr lang="el-GR" altLang="el-GR" sz="2000" b="1"/>
              <a:t> g</a:t>
            </a:r>
            <a:endParaRPr lang="en-US" altLang="el-GR" sz="2000" b="1"/>
          </a:p>
        </p:txBody>
      </p:sp>
      <p:sp>
        <p:nvSpPr>
          <p:cNvPr id="125962" name="Rectangle 10">
            <a:extLst>
              <a:ext uri="{FF2B5EF4-FFF2-40B4-BE49-F238E27FC236}">
                <a16:creationId xmlns:a16="http://schemas.microsoft.com/office/drawing/2014/main" id="{441F385B-10DB-4EF2-8C61-4A622E11E5CC}"/>
              </a:ext>
            </a:extLst>
          </p:cNvPr>
          <p:cNvSpPr>
            <a:spLocks noChangeArrowheads="1"/>
          </p:cNvSpPr>
          <p:nvPr/>
        </p:nvSpPr>
        <p:spPr bwMode="auto">
          <a:xfrm>
            <a:off x="1505865" y="4205258"/>
            <a:ext cx="8307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cs typeface="Times New Roman" panose="02020603050405020304" pitchFamily="18" charset="0"/>
              </a:rPr>
              <a:t>π.χ. 1 </a:t>
            </a:r>
            <a:r>
              <a:rPr lang="en-US" altLang="el-GR" sz="2000">
                <a:cs typeface="Times New Roman" panose="02020603050405020304" pitchFamily="18" charset="0"/>
              </a:rPr>
              <a:t>mol</a:t>
            </a:r>
            <a:r>
              <a:rPr lang="el-GR" altLang="el-GR" sz="2000">
                <a:cs typeface="Times New Roman" panose="02020603050405020304" pitchFamily="18" charset="0"/>
              </a:rPr>
              <a:t> μορίων Ν</a:t>
            </a:r>
            <a:r>
              <a:rPr lang="el-GR" altLang="el-GR" sz="2000" baseline="-30000">
                <a:cs typeface="Times New Roman" panose="02020603050405020304" pitchFamily="18" charset="0"/>
              </a:rPr>
              <a:t>2</a:t>
            </a:r>
            <a:r>
              <a:rPr lang="el-GR" altLang="el-GR" sz="2000">
                <a:cs typeface="Times New Roman" panose="02020603050405020304" pitchFamily="18" charset="0"/>
              </a:rPr>
              <a:t> περιέχει 6,02·10</a:t>
            </a:r>
            <a:r>
              <a:rPr lang="el-GR" altLang="el-GR" sz="2000" baseline="30000">
                <a:cs typeface="Times New Roman" panose="02020603050405020304" pitchFamily="18" charset="0"/>
              </a:rPr>
              <a:t>23</a:t>
            </a:r>
            <a:r>
              <a:rPr lang="el-GR" altLang="el-GR" sz="2000">
                <a:cs typeface="Times New Roman" panose="02020603050405020304" pitchFamily="18" charset="0"/>
              </a:rPr>
              <a:t> μόρια και ζυγίζει 28 g  (</a:t>
            </a:r>
            <a:r>
              <a:rPr lang="el-GR" altLang="el-GR" sz="2000" i="1">
                <a:cs typeface="Times New Roman" panose="02020603050405020304" pitchFamily="18" charset="0"/>
              </a:rPr>
              <a:t>Μ</a:t>
            </a:r>
            <a:r>
              <a:rPr lang="el-GR" altLang="el-GR" sz="2000" baseline="-30000">
                <a:cs typeface="Times New Roman" panose="02020603050405020304" pitchFamily="18" charset="0"/>
              </a:rPr>
              <a:t>r </a:t>
            </a:r>
            <a:r>
              <a:rPr lang="el-GR" altLang="el-GR" sz="2000">
                <a:cs typeface="Times New Roman" panose="02020603050405020304" pitchFamily="18" charset="0"/>
              </a:rPr>
              <a:t>= 28)</a:t>
            </a:r>
            <a:endParaRPr lang="el-GR" altLang="el-GR" sz="2000"/>
          </a:p>
        </p:txBody>
      </p:sp>
      <p:sp>
        <p:nvSpPr>
          <p:cNvPr id="125963" name="Rectangle 11">
            <a:extLst>
              <a:ext uri="{FF2B5EF4-FFF2-40B4-BE49-F238E27FC236}">
                <a16:creationId xmlns:a16="http://schemas.microsoft.com/office/drawing/2014/main" id="{70039C25-F948-4F48-AE2F-16E1D0192775}"/>
              </a:ext>
            </a:extLst>
          </p:cNvPr>
          <p:cNvSpPr>
            <a:spLocks noChangeArrowheads="1"/>
          </p:cNvSpPr>
          <p:nvPr/>
        </p:nvSpPr>
        <p:spPr bwMode="auto">
          <a:xfrm>
            <a:off x="1774826" y="4722783"/>
            <a:ext cx="836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l-GR" sz="2000">
                <a:cs typeface="Times New Roman" panose="02020603050405020304" pitchFamily="18" charset="0"/>
              </a:rPr>
              <a:t>και 1 </a:t>
            </a:r>
            <a:r>
              <a:rPr lang="en-US" altLang="el-GR" sz="2000">
                <a:cs typeface="Times New Roman" panose="02020603050405020304" pitchFamily="18" charset="0"/>
              </a:rPr>
              <a:t>mol</a:t>
            </a:r>
            <a:r>
              <a:rPr lang="en-GB" altLang="el-GR" sz="2000">
                <a:cs typeface="Times New Roman" panose="02020603050405020304" pitchFamily="18" charset="0"/>
              </a:rPr>
              <a:t> μορίων Η</a:t>
            </a:r>
            <a:r>
              <a:rPr lang="en-GB" altLang="el-GR" sz="2000" baseline="-30000">
                <a:cs typeface="Times New Roman" panose="02020603050405020304" pitchFamily="18" charset="0"/>
              </a:rPr>
              <a:t>2</a:t>
            </a:r>
            <a:r>
              <a:rPr lang="en-GB" altLang="el-GR" sz="2000">
                <a:cs typeface="Times New Roman" panose="02020603050405020304" pitchFamily="18" charset="0"/>
              </a:rPr>
              <a:t>Ο περιέχει 6,02·10</a:t>
            </a:r>
            <a:r>
              <a:rPr lang="en-GB" altLang="el-GR" sz="2000" baseline="30000">
                <a:cs typeface="Times New Roman" panose="02020603050405020304" pitchFamily="18" charset="0"/>
              </a:rPr>
              <a:t>23 </a:t>
            </a:r>
            <a:r>
              <a:rPr lang="en-GB" altLang="el-GR" sz="2000">
                <a:cs typeface="Times New Roman" panose="02020603050405020304" pitchFamily="18" charset="0"/>
              </a:rPr>
              <a:t>μόρια  και ζυγίζει 18 g (</a:t>
            </a:r>
            <a:r>
              <a:rPr lang="en-GB" altLang="el-GR" sz="2000" i="1">
                <a:cs typeface="Times New Roman" panose="02020603050405020304" pitchFamily="18" charset="0"/>
              </a:rPr>
              <a:t>Μ</a:t>
            </a:r>
            <a:r>
              <a:rPr lang="en-US" altLang="el-GR" sz="2000" baseline="-30000">
                <a:cs typeface="Times New Roman" panose="02020603050405020304" pitchFamily="18" charset="0"/>
              </a:rPr>
              <a:t>r</a:t>
            </a:r>
            <a:r>
              <a:rPr lang="en-GB" altLang="el-GR" sz="2000" baseline="-30000">
                <a:cs typeface="Times New Roman" panose="02020603050405020304" pitchFamily="18" charset="0"/>
              </a:rPr>
              <a:t> </a:t>
            </a:r>
            <a:r>
              <a:rPr lang="en-GB" altLang="el-GR" sz="2000">
                <a:cs typeface="Times New Roman" panose="02020603050405020304" pitchFamily="18" charset="0"/>
              </a:rPr>
              <a:t>=18)</a:t>
            </a:r>
            <a:r>
              <a:rPr lang="en-US" altLang="el-GR" sz="2000"/>
              <a:t> </a:t>
            </a:r>
          </a:p>
        </p:txBody>
      </p:sp>
    </p:spTree>
    <p:extLst>
      <p:ext uri="{BB962C8B-B14F-4D97-AF65-F5344CB8AC3E}">
        <p14:creationId xmlns:p14="http://schemas.microsoft.com/office/powerpoint/2010/main" val="3317702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60"/>
                                        </p:tgtEl>
                                        <p:attrNameLst>
                                          <p:attrName>style.visibility</p:attrName>
                                        </p:attrNameLst>
                                      </p:cBhvr>
                                      <p:to>
                                        <p:strVal val="visible"/>
                                      </p:to>
                                    </p:set>
                                    <p:animEffect transition="in" filter="checkerboard(across)">
                                      <p:cBhvr>
                                        <p:cTn id="7" dur="500"/>
                                        <p:tgtEl>
                                          <p:spTgt spid="1259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box(out)">
                                      <p:cBhvr>
                                        <p:cTn id="12" dur="500"/>
                                        <p:tgtEl>
                                          <p:spTgt spid="1259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25961"/>
                                        </p:tgtEl>
                                        <p:attrNameLst>
                                          <p:attrName>style.visibility</p:attrName>
                                        </p:attrNameLst>
                                      </p:cBhvr>
                                      <p:to>
                                        <p:strVal val="visible"/>
                                      </p:to>
                                    </p:set>
                                    <p:animEffect transition="in" filter="strips(downRight)">
                                      <p:cBhvr>
                                        <p:cTn id="17" dur="500"/>
                                        <p:tgtEl>
                                          <p:spTgt spid="1259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25962"/>
                                        </p:tgtEl>
                                        <p:attrNameLst>
                                          <p:attrName>style.visibility</p:attrName>
                                        </p:attrNameLst>
                                      </p:cBhvr>
                                      <p:to>
                                        <p:strVal val="visible"/>
                                      </p:to>
                                    </p:set>
                                    <p:animEffect transition="in" filter="strips(downRight)">
                                      <p:cBhvr>
                                        <p:cTn id="22" dur="500"/>
                                        <p:tgtEl>
                                          <p:spTgt spid="1259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125963">
                                            <p:txEl>
                                              <p:pRg st="0" end="0"/>
                                            </p:txEl>
                                          </p:spTgt>
                                        </p:tgtEl>
                                        <p:attrNameLst>
                                          <p:attrName>style.visibility</p:attrName>
                                        </p:attrNameLst>
                                      </p:cBhvr>
                                      <p:to>
                                        <p:strVal val="visible"/>
                                      </p:to>
                                    </p:set>
                                    <p:animEffect transition="in" filter="strips(downRight)">
                                      <p:cBhvr>
                                        <p:cTn id="27" dur="500"/>
                                        <p:tgtEl>
                                          <p:spTgt spid="12596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2" presetClass="entr" presetSubtype="0" fill="hold" nodeType="clickEffect">
                                  <p:stCondLst>
                                    <p:cond delay="0"/>
                                  </p:stCondLst>
                                  <p:childTnLst>
                                    <p:set>
                                      <p:cBhvr>
                                        <p:cTn id="31" dur="1" fill="hold">
                                          <p:stCondLst>
                                            <p:cond delay="0"/>
                                          </p:stCondLst>
                                        </p:cTn>
                                        <p:tgtEl>
                                          <p:spTgt spid="125959"/>
                                        </p:tgtEl>
                                        <p:attrNameLst>
                                          <p:attrName>style.visibility</p:attrName>
                                        </p:attrNameLst>
                                      </p:cBhvr>
                                      <p:to>
                                        <p:strVal val="visible"/>
                                      </p:to>
                                    </p:set>
                                    <p:animScale>
                                      <p:cBhvr>
                                        <p:cTn id="32" dur="1000" decel="50000" fill="hold">
                                          <p:stCondLst>
                                            <p:cond delay="0"/>
                                          </p:stCondLst>
                                        </p:cTn>
                                        <p:tgtEl>
                                          <p:spTgt spid="1259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5959"/>
                                        </p:tgtEl>
                                        <p:attrNameLst>
                                          <p:attrName>ppt_x</p:attrName>
                                          <p:attrName>ppt_y</p:attrName>
                                        </p:attrNameLst>
                                      </p:cBhvr>
                                    </p:animMotion>
                                    <p:animEffect transition="in" filter="fade">
                                      <p:cBhvr>
                                        <p:cTn id="34" dur="1000"/>
                                        <p:tgtEl>
                                          <p:spTgt spid="12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0" grpId="0"/>
      <p:bldP spid="125961" grpId="0" animBg="1"/>
      <p:bldP spid="12596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2296</Words>
  <Application>Microsoft Office PowerPoint</Application>
  <PresentationFormat>Ευρεία οθόνη</PresentationFormat>
  <Paragraphs>242</Paragraphs>
  <Slides>24</Slides>
  <Notes>0</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24</vt:i4>
      </vt:variant>
    </vt:vector>
  </HeadingPairs>
  <TitlesOfParts>
    <vt:vector size="35" baseType="lpstr">
      <vt:lpstr>Arial</vt:lpstr>
      <vt:lpstr>Arial Black</vt:lpstr>
      <vt:lpstr>Calibri</vt:lpstr>
      <vt:lpstr>Calibri Light</vt:lpstr>
      <vt:lpstr>Symbol</vt:lpstr>
      <vt:lpstr>Times New Roman</vt:lpstr>
      <vt:lpstr>Wingdings</vt:lpstr>
      <vt:lpstr>Θέμα του Office</vt:lpstr>
      <vt:lpstr>MSPhotoEd.3</vt:lpstr>
      <vt:lpstr>Microsoft Word Picture</vt:lpstr>
      <vt:lpstr>Microsoft Equation 3.0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Yiannis Chiotelis</dc:creator>
  <cp:lastModifiedBy>Yiannis Chiotelis</cp:lastModifiedBy>
  <cp:revision>1</cp:revision>
  <dcterms:created xsi:type="dcterms:W3CDTF">2017-12-03T19:20:34Z</dcterms:created>
  <dcterms:modified xsi:type="dcterms:W3CDTF">2017-12-03T19:21:03Z</dcterms:modified>
</cp:coreProperties>
</file>