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2D8249-8537-4D08-AED0-DEEC9F10A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60A766-FC98-4CEA-8631-29C83298B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42B77A-4AB1-4CBA-98D5-5F3BFE97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633480-C5AC-4A34-9FB7-E5538947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2FC29B-89B9-4E4F-A0B9-4C209AB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27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E5980-DF52-45A0-8BA5-EA76E466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3533C5-D34D-460B-9699-931D68431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5594E1-3351-47E0-B8CA-D76D567E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BB7E89-70CB-45EC-9C1D-E408D7ED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DE6193-BD3F-4669-9431-39B50D3C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9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84A691B-1B1F-47D4-9C24-7E96EAA9A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7E1D26-20EA-4C8A-9DB8-CF48E19E0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A38662-A56D-4F83-B5F0-7048A6F7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686CC6-4143-48F3-9EDD-7B056B59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A6D714-FEE3-47F8-9195-27758B6B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7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229FBA-5903-4616-A69A-585B4FC9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E196E-3701-4516-9007-F37DA317D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547F00-E220-4C25-A11E-C664E571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6AC00F-7557-4BA8-AECA-6006ADDD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5167BF-FBAF-418F-8B16-5A9134D2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60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95B91E-A27C-49CC-841B-B008A5C3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099EEA-BD07-4E40-9D2A-0032770E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AF14D2-FD02-4971-8497-45536992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39C9D4-A063-4E58-999B-D4A3B0CC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D266C2-B04F-434E-B59B-7D835428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7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2AEBA2-75AC-488D-A49B-EE318980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D16DBA-6693-44C7-9394-BBB53F741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0A5562-3636-47B5-ACFB-CCEF0F765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E18EF1-47CB-48ED-ADB4-EACDB941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2592A-8C70-4450-8208-7342BA74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E22D81-EF60-4530-B9F8-4A778D01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8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5ACAC7-FBDB-4281-895E-127BA91C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4F1FBAF-B92C-4EC9-8969-FB0296CF7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AD8B82-54B4-4DCA-9C92-842DF3C35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15BBB57-2165-4B87-BAB9-031E40748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4F1BD54-7DBA-4733-8A46-AA9DED41D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366629A-0E0F-4F75-BA9C-99FBCE42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1FCAD80-AE28-41BA-A70C-F09EDBCD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970CAA0-0220-4720-9753-69CA3215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08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24D55D-BB63-4C1C-9A3E-1FBBA98E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0C3C8F4-C5DB-4149-B9A7-ADF91299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3FC4844-3D84-4695-969D-71C88D19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678B6FF-5531-4B96-85EB-60C1EF0D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91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A2E5557-AAD9-4EC1-AA9E-FC73889F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7F85A92-E7E2-446E-8583-51B008D1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6B311D-3788-4865-BA0C-95F64A79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19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0CA8B1-75F7-4FA5-95CE-2E90983F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6E68A0-5575-470D-8E63-DF9C8194C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4BCECC-2E80-4036-BE12-B5ECF6E26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AC685C-2945-42A1-8A68-CA2824D6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0631B0-5B9F-4141-847A-070CDC95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55286B-1DFA-414B-84BA-DC15C747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22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DA6086-E49D-4E33-BC55-93D1AF83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AC4E9E-9E91-48E4-99E4-89CE2EAD8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2E5EB4-EB3C-4754-AB77-AA43DBA43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0216D3A-FF42-4E22-8D68-037ADB2D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341BCC-925A-43DB-8747-C385EE5B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590837-8A83-4C93-AA0F-FD93D710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3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2CD909C-A816-4B6E-8678-934EB82F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424A79-2C41-4B6D-B364-F2569EEE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683C0A7-1888-47C8-9E54-C23500FAB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B139-1A8C-4710-B7D0-92A2C6CA2EE8}" type="datetimeFigureOut">
              <a:rPr lang="el-GR" smtClean="0"/>
              <a:t>3/12/2017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ED269D-C245-41B6-99F3-F79EBCF4D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D0E8DC-ED0F-436D-88CF-897AE56EB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6CD0-9955-45E1-B61E-5BEB1EBE3E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3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hdphoto" Target="../media/hdphoto13.wdp"/><Relationship Id="rId7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microsoft.com/office/2007/relationships/hdphoto" Target="../media/hdphoto13.wdp"/><Relationship Id="rId7" Type="http://schemas.openxmlformats.org/officeDocument/2006/relationships/image" Target="../media/image8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8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9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01" y="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8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19536" y="173278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/>
              <a:t>Κυκλικές </a:t>
            </a:r>
            <a:r>
              <a:rPr lang="el-GR" i="1" dirty="0"/>
              <a:t>ονομάζονται οι ενώσεις στο μόριο των οποίων υπάρχει ένας τουλάχιστον δακτύλιος, δηλαδή σχηματίζεται κλειστή αλυσίδα.</a:t>
            </a:r>
          </a:p>
          <a:p>
            <a:r>
              <a:rPr lang="el-GR" b="1" i="1" dirty="0" err="1"/>
              <a:t>Ισοκυκλικές</a:t>
            </a:r>
            <a:r>
              <a:rPr lang="el-GR" b="1" i="1" dirty="0"/>
              <a:t> </a:t>
            </a:r>
            <a:r>
              <a:rPr lang="el-GR" i="1" dirty="0"/>
              <a:t>ονομάζονται οι κυκλικές ενώσεις στις οποίες ο δακτύλιος σχηματίζεται αποκλειστικά και μόνο από άτομα άνθρακα.</a:t>
            </a:r>
            <a:endParaRPr lang="el-G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54" y="2911262"/>
            <a:ext cx="6120680" cy="307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826222" y="6038988"/>
            <a:ext cx="8395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 err="1"/>
              <a:t>Ετεροκυκλικές</a:t>
            </a:r>
            <a:r>
              <a:rPr lang="el-GR" b="1" i="1" dirty="0"/>
              <a:t> </a:t>
            </a:r>
            <a:r>
              <a:rPr lang="el-GR" i="1" dirty="0"/>
              <a:t>ονομάζονται οι κυκλικές ενώσεις στις οποίες ο δακτύλιος σχηματίζεται όχι μόνο από άτομα άνθρακα, αλλά και από άτομα άλλου στοιχείου, συνήθως O, 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9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03512" y="170080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Αρωματικές </a:t>
            </a:r>
            <a:r>
              <a:rPr lang="el-GR" i="1" dirty="0"/>
              <a:t>ονομάζονται (συνήθως) οι κυκλικές ενώσεις που περιέχουν τουλάχιστον ένα </a:t>
            </a:r>
            <a:r>
              <a:rPr lang="el-GR" i="1" dirty="0" err="1"/>
              <a:t>βενζολικό</a:t>
            </a:r>
            <a:r>
              <a:rPr lang="el-GR" i="1" dirty="0"/>
              <a:t> δακτύλιο.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903072" y="5099604"/>
            <a:ext cx="581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err="1"/>
              <a:t>Αλεικυκλικές</a:t>
            </a:r>
            <a:r>
              <a:rPr lang="el-GR" b="1" i="1" dirty="0"/>
              <a:t> </a:t>
            </a:r>
            <a:r>
              <a:rPr lang="el-GR" dirty="0"/>
              <a:t>ονομάζονται όλες οι μη αρωματικές </a:t>
            </a:r>
            <a:r>
              <a:rPr lang="el-GR" dirty="0" err="1"/>
              <a:t>ισοκυκλικές</a:t>
            </a:r>
            <a:r>
              <a:rPr lang="el-GR" dirty="0"/>
              <a:t> ενώσεις.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10" y="2347140"/>
            <a:ext cx="6057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20" y="1988841"/>
            <a:ext cx="68484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78683" y="1556571"/>
            <a:ext cx="8837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Ταξινόμηση με βάση τη χαρακτηριστική ομάδα που βρίσκεται στο μόριο της ένωσης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8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75520" y="2348880"/>
            <a:ext cx="7992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i="1" dirty="0"/>
              <a:t>Ομόλογη σειρά ονομάζεται ένα σύνολο οργανικών ενώσεων, των οποίων τα μέλη (οργανικές ενώσεις) έχουν τα εξής κοινά χαρακτηριστικά:</a:t>
            </a:r>
          </a:p>
          <a:p>
            <a:pPr algn="just"/>
            <a:endParaRPr lang="el-GR" sz="800" i="1" dirty="0"/>
          </a:p>
          <a:p>
            <a:pPr marL="342900" indent="-342900" algn="just">
              <a:buAutoNum type="arabicPeriod"/>
            </a:pPr>
            <a:r>
              <a:rPr lang="el-GR" i="1" dirty="0"/>
              <a:t>Έχουν τον ίδιο γενικό μοριακό τύπο.</a:t>
            </a:r>
          </a:p>
          <a:p>
            <a:pPr marL="342900" indent="-342900" algn="just">
              <a:buAutoNum type="arabicPeriod"/>
            </a:pPr>
            <a:endParaRPr lang="el-GR" sz="800" i="1" dirty="0"/>
          </a:p>
          <a:p>
            <a:pPr algn="just"/>
            <a:r>
              <a:rPr lang="el-GR" i="1" dirty="0"/>
              <a:t>2. Όλα τα μέλη έχουν ανάλογη σύνταξη και περιέχουν την ίδια χαρακτηριστική ομάδα.</a:t>
            </a:r>
          </a:p>
          <a:p>
            <a:pPr algn="just"/>
            <a:endParaRPr lang="el-GR" sz="800" i="1" dirty="0"/>
          </a:p>
          <a:p>
            <a:pPr algn="just"/>
            <a:r>
              <a:rPr lang="el-GR" i="1" dirty="0"/>
              <a:t>3. Έχουν παρόμοιες χημικές ιδιότητες, καθώς η χημική συμπεριφορά τους εξαρτάται από τη σύνταξη του μορίου και τις χαρακτηριστικές ομάδες.</a:t>
            </a:r>
          </a:p>
          <a:p>
            <a:pPr algn="just"/>
            <a:endParaRPr lang="el-GR" sz="800" i="1" dirty="0"/>
          </a:p>
          <a:p>
            <a:pPr algn="just"/>
            <a:r>
              <a:rPr lang="el-GR" i="1" dirty="0"/>
              <a:t>4. Οι φυσικές τους ιδιότητες μεταβάλλονται ανάλογα με τη σχετική μοριακή τους μάζα (</a:t>
            </a:r>
            <a:r>
              <a:rPr lang="el-GR" i="1" dirty="0" err="1"/>
              <a:t>Mr</a:t>
            </a:r>
            <a:r>
              <a:rPr lang="el-GR" i="1" dirty="0"/>
              <a:t> ) και τη θέση της χαρακτηριστικής ομάδας.</a:t>
            </a:r>
          </a:p>
          <a:p>
            <a:pPr algn="just"/>
            <a:endParaRPr lang="el-GR" sz="800" i="1" dirty="0"/>
          </a:p>
          <a:p>
            <a:pPr algn="just"/>
            <a:r>
              <a:rPr lang="el-GR" i="1" dirty="0"/>
              <a:t>5. Έχουν παρόμοιες παρασκευές.</a:t>
            </a:r>
          </a:p>
          <a:p>
            <a:pPr algn="just"/>
            <a:endParaRPr lang="el-GR" sz="800" i="1" dirty="0"/>
          </a:p>
          <a:p>
            <a:pPr algn="just"/>
            <a:r>
              <a:rPr lang="el-GR" i="1" dirty="0"/>
              <a:t>6. Κάθε μέλος διαφέρει από το προηγούμενο και το επόμενό του κατά την ομάδα -</a:t>
            </a:r>
            <a:r>
              <a:rPr lang="en-US" i="1" dirty="0"/>
              <a:t>CH2-.</a:t>
            </a:r>
            <a:endParaRPr lang="el-G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775520" y="1732244"/>
            <a:ext cx="806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Ταξινόμηση των οργανικών ενώσεων με βάση τις ομόλογες σειρές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07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72816"/>
            <a:ext cx="78863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1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050"/>
            <a:ext cx="7488832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8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160453"/>
            <a:ext cx="773086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063552" y="100549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 </a:t>
            </a:r>
            <a:r>
              <a:rPr lang="el-GR" dirty="0"/>
              <a:t>ονομασία μιας </a:t>
            </a:r>
            <a:r>
              <a:rPr lang="el-GR" dirty="0" err="1"/>
              <a:t>άκυκλης</a:t>
            </a:r>
            <a:r>
              <a:rPr lang="el-GR" dirty="0"/>
              <a:t> οργανικής ένωσης με συνεχή ανθρακική αλυσίδα, προκύπτει από το συνδυασμό τριών συνθετικών.</a:t>
            </a:r>
          </a:p>
        </p:txBody>
      </p:sp>
    </p:spTree>
    <p:extLst>
      <p:ext uri="{BB962C8B-B14F-4D97-AF65-F5344CB8AC3E}">
        <p14:creationId xmlns:p14="http://schemas.microsoft.com/office/powerpoint/2010/main" val="10483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081102"/>
            <a:ext cx="4143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14" y="2564905"/>
            <a:ext cx="3532386" cy="134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03" y="4149081"/>
            <a:ext cx="5457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2058775" y="5085184"/>
            <a:ext cx="5562600" cy="1518214"/>
            <a:chOff x="534775" y="5085184"/>
            <a:chExt cx="5562600" cy="151821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75" y="5085184"/>
              <a:ext cx="310515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75" y="5984273"/>
              <a:ext cx="556260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5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24743"/>
            <a:ext cx="7344817" cy="6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1784882"/>
            <a:ext cx="30194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2785007"/>
            <a:ext cx="56578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4437113"/>
            <a:ext cx="7086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09" y="5589240"/>
            <a:ext cx="1752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28" y="5303490"/>
            <a:ext cx="51530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052736"/>
            <a:ext cx="70580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967904"/>
            <a:ext cx="2448272" cy="112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9" y="4221088"/>
            <a:ext cx="7048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3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08" y="142707"/>
            <a:ext cx="4343400" cy="538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085727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795464" y="1988841"/>
            <a:ext cx="42952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Οργανική χημεία </a:t>
            </a:r>
            <a:r>
              <a:rPr lang="el-GR" dirty="0"/>
              <a:t>ονομάζεται ο κλάδος της χημείας που μελετά</a:t>
            </a:r>
            <a:r>
              <a:rPr lang="en-US" dirty="0"/>
              <a:t> </a:t>
            </a:r>
            <a:r>
              <a:rPr lang="el-GR" dirty="0"/>
              <a:t>τις </a:t>
            </a:r>
            <a:r>
              <a:rPr lang="el-GR" b="1" dirty="0"/>
              <a:t>ενώσεις του άνθρακα. </a:t>
            </a:r>
            <a:endParaRPr lang="en-US" b="1" dirty="0"/>
          </a:p>
          <a:p>
            <a:pPr algn="ctr"/>
            <a:r>
              <a:rPr lang="el-GR" dirty="0"/>
              <a:t>Εξαίρεση αποτελούν το </a:t>
            </a:r>
            <a:r>
              <a:rPr lang="el-GR" b="1" dirty="0"/>
              <a:t>μονοξείδιο του</a:t>
            </a:r>
            <a:r>
              <a:rPr lang="en-US" b="1" dirty="0"/>
              <a:t> </a:t>
            </a:r>
            <a:r>
              <a:rPr lang="el-GR" b="1" dirty="0"/>
              <a:t>άνθρακα </a:t>
            </a:r>
            <a:r>
              <a:rPr lang="el-GR" dirty="0"/>
              <a:t>(CO</a:t>
            </a:r>
            <a:r>
              <a:rPr lang="el-GR" b="1" dirty="0"/>
              <a:t>), το διοξείδιο του άνθρακα </a:t>
            </a:r>
            <a:r>
              <a:rPr lang="el-GR" dirty="0"/>
              <a:t>(CO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dirty="0"/>
              <a:t>) και τα </a:t>
            </a:r>
            <a:r>
              <a:rPr lang="el-GR" b="1" dirty="0"/>
              <a:t>ανθρακικά</a:t>
            </a:r>
            <a:r>
              <a:rPr lang="en-US" b="1" dirty="0"/>
              <a:t> </a:t>
            </a:r>
            <a:r>
              <a:rPr lang="el-GR" b="1" dirty="0"/>
              <a:t>άλατα </a:t>
            </a:r>
            <a:r>
              <a:rPr lang="el-GR" dirty="0"/>
              <a:t>(π.χ. το ανθρακικό ασβέστιο CaCO</a:t>
            </a:r>
            <a:r>
              <a:rPr lang="el-GR" baseline="-25000" dirty="0"/>
              <a:t>3</a:t>
            </a:r>
            <a:r>
              <a:rPr lang="el-GR" dirty="0"/>
              <a:t>), που εξετάζονται στην</a:t>
            </a:r>
            <a:r>
              <a:rPr lang="en-US" dirty="0"/>
              <a:t> </a:t>
            </a:r>
            <a:r>
              <a:rPr lang="el-GR" dirty="0"/>
              <a:t>ανόργανη χημεία (μαζί με τον C).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524002" y="5361735"/>
            <a:ext cx="9143999" cy="1477328"/>
          </a:xfrm>
          <a:prstGeom prst="rect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l-GR" dirty="0"/>
              <a:t>Οι πρώτες οργανικές ενώσεις απομονώθηκαν στις αρχές του</a:t>
            </a:r>
            <a:r>
              <a:rPr lang="en-US" dirty="0"/>
              <a:t> </a:t>
            </a:r>
            <a:r>
              <a:rPr lang="el-GR" dirty="0"/>
              <a:t>18ου αιώνα, παρόλο που ορισμένες απ’ αυτές, όπως τα </a:t>
            </a:r>
            <a:r>
              <a:rPr lang="el-GR" b="1" dirty="0"/>
              <a:t>σάκχαρα</a:t>
            </a:r>
            <a:r>
              <a:rPr lang="en-US" b="1" dirty="0"/>
              <a:t> </a:t>
            </a:r>
            <a:r>
              <a:rPr lang="el-GR" b="1" dirty="0"/>
              <a:t>και το οινόπνευμα</a:t>
            </a:r>
            <a:r>
              <a:rPr lang="el-GR" dirty="0"/>
              <a:t>, ήταν γνωστές χιλιάδες χρόνια πριν. O</a:t>
            </a:r>
            <a:r>
              <a:rPr lang="en-US" dirty="0"/>
              <a:t> </a:t>
            </a:r>
            <a:r>
              <a:rPr lang="el-GR" dirty="0"/>
              <a:t>πρώτος που μελέτησε συστηματικά τις οργανικές ενώσεις, ήταν</a:t>
            </a:r>
            <a:r>
              <a:rPr lang="en-US" dirty="0"/>
              <a:t> </a:t>
            </a:r>
            <a:r>
              <a:rPr lang="el-GR" dirty="0"/>
              <a:t>ο </a:t>
            </a:r>
            <a:r>
              <a:rPr lang="el-GR" b="1" dirty="0"/>
              <a:t>Σουηδός χημικός </a:t>
            </a:r>
            <a:r>
              <a:rPr lang="el-GR" b="1" dirty="0" err="1"/>
              <a:t>Scheele</a:t>
            </a:r>
            <a:r>
              <a:rPr lang="el-GR" b="1" dirty="0"/>
              <a:t> </a:t>
            </a:r>
            <a:r>
              <a:rPr lang="el-GR" dirty="0"/>
              <a:t>(1742-1786), ο οποίος απομόνωσε</a:t>
            </a:r>
            <a:r>
              <a:rPr lang="en-US" dirty="0"/>
              <a:t> </a:t>
            </a:r>
            <a:r>
              <a:rPr lang="el-GR" dirty="0"/>
              <a:t>πλήθος οργανικών ενώσεων από φυτικές και ζωικές ύλες, π.χ.</a:t>
            </a:r>
            <a:r>
              <a:rPr lang="en-US" dirty="0"/>
              <a:t> </a:t>
            </a:r>
            <a:r>
              <a:rPr lang="el-GR" dirty="0"/>
              <a:t>απομόνωσε το </a:t>
            </a:r>
            <a:r>
              <a:rPr lang="el-GR" b="1" dirty="0"/>
              <a:t>γαλακτικό οξύ από το γάλα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2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9" y="1124744"/>
            <a:ext cx="29433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33" y="2348880"/>
            <a:ext cx="70961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2135510" y="3933056"/>
            <a:ext cx="7362825" cy="1181100"/>
            <a:chOff x="611509" y="3933056"/>
            <a:chExt cx="7362825" cy="11811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9" y="3933056"/>
              <a:ext cx="73628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9" y="4533131"/>
              <a:ext cx="73628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0" y="5373217"/>
            <a:ext cx="7343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5" y="902593"/>
            <a:ext cx="49339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5" y="1700809"/>
            <a:ext cx="716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420888"/>
            <a:ext cx="7191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7" y="4050107"/>
            <a:ext cx="7181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7" y="5157192"/>
            <a:ext cx="7181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96008"/>
            <a:ext cx="28258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636913"/>
            <a:ext cx="2681793" cy="47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32" y="3501008"/>
            <a:ext cx="82418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24745"/>
            <a:ext cx="7353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060848"/>
            <a:ext cx="31955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8" y="3284985"/>
            <a:ext cx="2567196" cy="4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4" y="2060848"/>
            <a:ext cx="31319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61" y="3334483"/>
            <a:ext cx="2660054" cy="3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72" y="3929064"/>
            <a:ext cx="2831308" cy="10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9" y="5157192"/>
            <a:ext cx="253288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9" y="5805265"/>
            <a:ext cx="7172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35832" y="1"/>
            <a:ext cx="5352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1.3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Ονοματολογία </a:t>
            </a:r>
            <a:r>
              <a:rPr lang="el-GR" sz="2400" b="1" dirty="0" err="1">
                <a:solidFill>
                  <a:srgbClr val="0070C0"/>
                </a:solidFill>
              </a:rPr>
              <a:t>άκυκλων</a:t>
            </a:r>
            <a:endParaRPr lang="el-GR" sz="2400" b="1" dirty="0">
              <a:solidFill>
                <a:srgbClr val="0070C0"/>
              </a:solidFill>
            </a:endParaRPr>
          </a:p>
          <a:p>
            <a:r>
              <a:rPr lang="el-GR" sz="2400" b="1" dirty="0">
                <a:solidFill>
                  <a:srgbClr val="0070C0"/>
                </a:solidFill>
              </a:rPr>
              <a:t>οργανικών ενώσεων</a:t>
            </a: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68760"/>
            <a:ext cx="40021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957513"/>
            <a:ext cx="3654238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68761"/>
            <a:ext cx="3263386" cy="15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3133726"/>
            <a:ext cx="3163373" cy="36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87" y="3971925"/>
            <a:ext cx="3136642" cy="132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2" y="5517232"/>
            <a:ext cx="3016742" cy="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945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908721"/>
            <a:ext cx="7096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9" y="2671764"/>
            <a:ext cx="7400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186239"/>
            <a:ext cx="35814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886200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945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24745"/>
            <a:ext cx="6791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051339"/>
            <a:ext cx="68484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75" y="3199536"/>
            <a:ext cx="1010580" cy="5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44" y="3174300"/>
            <a:ext cx="2050217" cy="363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12" y="3199535"/>
            <a:ext cx="5780345" cy="264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6" y="5934076"/>
            <a:ext cx="6791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2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945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052736"/>
            <a:ext cx="66865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420888"/>
            <a:ext cx="936104" cy="6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436021"/>
            <a:ext cx="3219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0" y="4293097"/>
            <a:ext cx="6848151" cy="175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338945"/>
            <a:ext cx="73628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945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196753"/>
            <a:ext cx="72294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136263"/>
            <a:ext cx="1410205" cy="6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87" y="2924944"/>
            <a:ext cx="815322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26" y="4797152"/>
            <a:ext cx="78604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945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3533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83" y="2376670"/>
            <a:ext cx="68997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67" y="5579480"/>
            <a:ext cx="73723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5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085727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80540" y="1810850"/>
            <a:ext cx="8404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Κατά τη διάρκεια του 18ου αιώνα, οι χημικοί πίστευαν ότι,</a:t>
            </a:r>
            <a:r>
              <a:rPr lang="en-US" dirty="0"/>
              <a:t> </a:t>
            </a:r>
            <a:r>
              <a:rPr lang="el-GR" dirty="0"/>
              <a:t>για να συντεθεί μία </a:t>
            </a:r>
            <a:r>
              <a:rPr lang="el-GR" b="1" dirty="0"/>
              <a:t>οργανική ουσία</a:t>
            </a:r>
            <a:r>
              <a:rPr lang="el-GR" dirty="0"/>
              <a:t>, ήταν απαραίτητη η </a:t>
            </a:r>
            <a:r>
              <a:rPr lang="el-GR" b="1" dirty="0"/>
              <a:t>ζωική</a:t>
            </a:r>
            <a:r>
              <a:rPr lang="en-US" b="1" dirty="0"/>
              <a:t> </a:t>
            </a:r>
            <a:r>
              <a:rPr lang="el-GR" b="1" dirty="0"/>
              <a:t>δύναμη (</a:t>
            </a:r>
            <a:r>
              <a:rPr lang="el-GR" b="1" dirty="0" err="1"/>
              <a:t>vis</a:t>
            </a:r>
            <a:r>
              <a:rPr lang="el-GR" b="1" dirty="0"/>
              <a:t> </a:t>
            </a:r>
            <a:r>
              <a:rPr lang="el-GR" b="1" dirty="0" err="1"/>
              <a:t>vitalis</a:t>
            </a:r>
            <a:r>
              <a:rPr lang="el-GR" b="1" dirty="0"/>
              <a:t>)</a:t>
            </a:r>
            <a:r>
              <a:rPr lang="el-GR" dirty="0"/>
              <a:t>, την οποία διαθέτουν μόνο οι ζωντανοί</a:t>
            </a:r>
            <a:r>
              <a:rPr lang="en-US" dirty="0"/>
              <a:t> </a:t>
            </a:r>
            <a:r>
              <a:rPr lang="el-GR" dirty="0"/>
              <a:t>οργανισμοί. Δηλαδή, επικρατούσε η βιταλιστική θεωρία, ότι οι</a:t>
            </a:r>
            <a:r>
              <a:rPr lang="en-US" dirty="0"/>
              <a:t> </a:t>
            </a:r>
            <a:r>
              <a:rPr lang="el-GR" dirty="0"/>
              <a:t>ουσίες χωρίζονται σε ανόργανες και οργανικές και ότι, μόνο σε</a:t>
            </a:r>
            <a:r>
              <a:rPr lang="en-US" dirty="0"/>
              <a:t> </a:t>
            </a:r>
            <a:r>
              <a:rPr lang="el-GR" dirty="0"/>
              <a:t>ζωντανούς οργανισμούς μπορούν να συντεθούν οι οργανικές</a:t>
            </a:r>
            <a:r>
              <a:rPr lang="en-US" dirty="0"/>
              <a:t> </a:t>
            </a:r>
            <a:r>
              <a:rPr lang="el-GR" dirty="0"/>
              <a:t>ουσίες.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100"/>
            <a:ext cx="21717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63552" y="3429000"/>
            <a:ext cx="8121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b="1" dirty="0"/>
              <a:t>1828 ο </a:t>
            </a:r>
            <a:r>
              <a:rPr lang="el-GR" b="1" dirty="0" err="1"/>
              <a:t>Wöhler</a:t>
            </a:r>
            <a:r>
              <a:rPr lang="el-GR" b="1" dirty="0"/>
              <a:t> </a:t>
            </a:r>
            <a:r>
              <a:rPr lang="el-GR" dirty="0"/>
              <a:t>ανακάλυψε, ότι μία οργανική ουσία</a:t>
            </a:r>
            <a:r>
              <a:rPr lang="en-US" dirty="0"/>
              <a:t> </a:t>
            </a:r>
            <a:r>
              <a:rPr lang="el-GR" dirty="0"/>
              <a:t>μπορεί να παρασκευασθεί εργαστηριακά. Αυτό το πέτυχε τυχαία,</a:t>
            </a:r>
            <a:r>
              <a:rPr lang="en-US" dirty="0"/>
              <a:t> </a:t>
            </a:r>
            <a:r>
              <a:rPr lang="el-GR" dirty="0"/>
              <a:t>κατά την παρασκευή της οργανικής ένωσης ουρία, με θέρμανση</a:t>
            </a:r>
            <a:r>
              <a:rPr lang="en-US" dirty="0"/>
              <a:t> </a:t>
            </a:r>
            <a:r>
              <a:rPr lang="el-GR" dirty="0"/>
              <a:t>κυανικού αμμωνίου NH</a:t>
            </a:r>
            <a:r>
              <a:rPr lang="el-GR" baseline="-25000" dirty="0"/>
              <a:t>4</a:t>
            </a:r>
            <a:r>
              <a:rPr lang="el-GR" dirty="0"/>
              <a:t>OCN (η οποία είναι ανόργανη ένωση).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581128"/>
            <a:ext cx="4046190" cy="15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9456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908720"/>
            <a:ext cx="386725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844825"/>
            <a:ext cx="74009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76" y="3119438"/>
            <a:ext cx="7362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36" y="3790950"/>
            <a:ext cx="67437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1085727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00692" y="1476251"/>
            <a:ext cx="9140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u="sng" dirty="0"/>
              <a:t>Σημασία της οργανικής χημείας</a:t>
            </a:r>
          </a:p>
          <a:p>
            <a:pPr algn="just"/>
            <a:r>
              <a:rPr lang="el-GR" dirty="0"/>
              <a:t>Είναι εύκολο να διαπιστώσουμε ότι η ζωή μας επηρεάζεται σε</a:t>
            </a:r>
            <a:r>
              <a:rPr lang="en-US" dirty="0"/>
              <a:t> </a:t>
            </a:r>
            <a:r>
              <a:rPr lang="el-GR" dirty="0"/>
              <a:t>μεγάλο βαθμό από την οργανική χημεία. Τα τρόφιμα, τα ρούχα,</a:t>
            </a:r>
            <a:r>
              <a:rPr lang="en-US" dirty="0"/>
              <a:t> </a:t>
            </a:r>
            <a:r>
              <a:rPr lang="el-GR" dirty="0"/>
              <a:t>τα φάρμακα, τα καύσιμα, τα απορρυπαντικά, τα καλλυντικά, τα</a:t>
            </a:r>
            <a:r>
              <a:rPr lang="en-US" dirty="0"/>
              <a:t> </a:t>
            </a:r>
            <a:r>
              <a:rPr lang="el-GR" dirty="0"/>
              <a:t>εντομοκτόνα, τα πλαστικά και τόσα άλλα, είναι στη βάση τους</a:t>
            </a:r>
            <a:r>
              <a:rPr lang="en-US" dirty="0"/>
              <a:t> </a:t>
            </a:r>
            <a:r>
              <a:rPr lang="el-GR" dirty="0"/>
              <a:t>οργανικές ενώσεις και η εξέλιξή τους είναι αντικείμενο μελέτης</a:t>
            </a:r>
            <a:r>
              <a:rPr lang="en-US" dirty="0"/>
              <a:t> </a:t>
            </a:r>
            <a:r>
              <a:rPr lang="el-GR" dirty="0"/>
              <a:t>της οργανικής χημείας.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527691" y="5517233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/>
              <a:t>Γιατί ο άνθρακας ξεχωρίζει</a:t>
            </a:r>
          </a:p>
          <a:p>
            <a:pPr algn="just"/>
            <a:r>
              <a:rPr lang="el-GR" dirty="0"/>
              <a:t>Οι οργανικές ενώσεις που έχουν βρεθεί στη φύση ή έχουν</a:t>
            </a:r>
            <a:r>
              <a:rPr lang="en-US" dirty="0"/>
              <a:t> </a:t>
            </a:r>
            <a:r>
              <a:rPr lang="el-GR" dirty="0"/>
              <a:t>παρασκευαστεί μέχρι σήμερα είναι περισσότερες</a:t>
            </a:r>
            <a:r>
              <a:rPr lang="en-US" dirty="0"/>
              <a:t> </a:t>
            </a:r>
            <a:r>
              <a:rPr lang="el-GR" dirty="0"/>
              <a:t>από 12.000.000, ενώ οι ανόργανες ενώσεις είναι περίπου</a:t>
            </a:r>
            <a:r>
              <a:rPr lang="en-US" dirty="0"/>
              <a:t> </a:t>
            </a:r>
            <a:r>
              <a:rPr lang="el-GR" dirty="0"/>
              <a:t>1.000.000, μετά το πλήθος των ενώσεων του πυριτίου που</a:t>
            </a:r>
            <a:r>
              <a:rPr lang="en-US" dirty="0"/>
              <a:t> </a:t>
            </a:r>
            <a:r>
              <a:rPr lang="el-GR" dirty="0"/>
              <a:t>παρασκευάστηκαν τα τελευταία χρόνια.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99" y="3133215"/>
            <a:ext cx="208345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207425"/>
            <a:ext cx="2311012" cy="214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207424"/>
            <a:ext cx="1917422" cy="21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207424"/>
            <a:ext cx="1774106" cy="21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998776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19536" y="1484785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Γιατί όμως ο άνθρακας είναι τόσο ιδιαίτερος; </a:t>
            </a:r>
            <a:endParaRPr lang="en-US" dirty="0"/>
          </a:p>
          <a:p>
            <a:pPr algn="just"/>
            <a:r>
              <a:rPr lang="el-GR" dirty="0"/>
              <a:t>Γιατί ξεχωρίζει</a:t>
            </a:r>
            <a:r>
              <a:rPr lang="en-US" dirty="0"/>
              <a:t> </a:t>
            </a:r>
            <a:r>
              <a:rPr lang="el-GR" dirty="0"/>
              <a:t>από τα άλλα στοιχεία του περιοδικού πίνακα; </a:t>
            </a:r>
            <a:endParaRPr lang="en-US" dirty="0"/>
          </a:p>
          <a:p>
            <a:pPr algn="just"/>
            <a:r>
              <a:rPr lang="el-GR" dirty="0"/>
              <a:t>Πού οφείλεται η</a:t>
            </a:r>
            <a:r>
              <a:rPr lang="en-US" dirty="0"/>
              <a:t> </a:t>
            </a:r>
            <a:r>
              <a:rPr lang="el-GR" dirty="0"/>
              <a:t>ικανότητα του άνθρακα να σχηματίζει τόσες πολλές ενώσεις;</a:t>
            </a:r>
            <a:endParaRPr lang="en-US" dirty="0"/>
          </a:p>
          <a:p>
            <a:pPr algn="just"/>
            <a:endParaRPr lang="el-GR" sz="800" dirty="0"/>
          </a:p>
          <a:p>
            <a:pPr algn="just"/>
            <a:r>
              <a:rPr lang="el-GR" b="1" dirty="0"/>
              <a:t>O άνθρακας έχει τα εξής ιδιαίτερα χαρακτηριστικά: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24050" y="3105835"/>
            <a:ext cx="777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• </a:t>
            </a:r>
            <a:r>
              <a:rPr lang="el-GR" sz="2800" b="1" i="1" dirty="0"/>
              <a:t>Διαθέτει τέσσερα μονήρη (μοναχικά) ηλεκτρόνια</a:t>
            </a:r>
            <a:endParaRPr lang="el-GR" sz="2800" dirty="0"/>
          </a:p>
        </p:txBody>
      </p:sp>
      <p:sp>
        <p:nvSpPr>
          <p:cNvPr id="6" name="Ορθογώνιο 5"/>
          <p:cNvSpPr/>
          <p:nvPr/>
        </p:nvSpPr>
        <p:spPr>
          <a:xfrm>
            <a:off x="1919536" y="4535542"/>
            <a:ext cx="4384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800" b="1" i="1" dirty="0"/>
              <a:t>Έχει μικρή ατομική ακτίνα</a:t>
            </a: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3179676" y="3566045"/>
            <a:ext cx="7020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Έχει τέσσερις</a:t>
            </a:r>
            <a:r>
              <a:rPr lang="en-US" dirty="0"/>
              <a:t> </a:t>
            </a:r>
            <a:r>
              <a:rPr lang="el-GR" dirty="0"/>
              <a:t>μονάδες συγγένειας (που συμβολίζονται με μία παύλα</a:t>
            </a:r>
            <a:r>
              <a:rPr lang="en-US" dirty="0"/>
              <a:t> </a:t>
            </a:r>
            <a:r>
              <a:rPr lang="el-GR" dirty="0"/>
              <a:t>η καθεμία). Γι’ αυτό μπορεί να ενωθεί με άτομα άλλων</a:t>
            </a:r>
            <a:r>
              <a:rPr lang="en-US" dirty="0"/>
              <a:t> </a:t>
            </a:r>
            <a:r>
              <a:rPr lang="el-GR" dirty="0"/>
              <a:t>στοιχείων (συνηθέστερα είναι τα H, O, N, S, αλογόνα) ή με</a:t>
            </a:r>
            <a:r>
              <a:rPr lang="en-US" dirty="0"/>
              <a:t> </a:t>
            </a:r>
            <a:r>
              <a:rPr lang="el-GR" dirty="0"/>
              <a:t>άλλα άτομα άνθρακα.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414243" y="5058762"/>
            <a:ext cx="6786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Σχηματίζει σταθερούς ομοιοπολικούς δεσμούς (τα κοινά ζεύγη ηλεκτρονίων συγκρατούνται ισχυρά, επειδή είναι κοντά στον πυρήνα του ατόμου του άνθρακα).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98" y="-44196"/>
            <a:ext cx="2583602" cy="208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998776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03512" y="15567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Τα άτομα του άνθρακα μπορεί να συνδεθούν μεταξύ τους με απλό, διπλό ή τριπλό δεσμό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927225"/>
            <a:ext cx="4896544" cy="370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060849"/>
            <a:ext cx="2324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398451"/>
            <a:ext cx="23241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653137"/>
            <a:ext cx="2324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16633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998776"/>
            <a:ext cx="4829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24050" y="1622765"/>
            <a:ext cx="8420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Οι ενώσεις στις οποίες όλα τα άτομα άνθρακα συνδέονται μεταξύ τους με απλούς δεσμούς λέγονται </a:t>
            </a:r>
            <a:r>
              <a:rPr lang="el-GR" b="1" i="1" dirty="0"/>
              <a:t>κορεσμένες</a:t>
            </a:r>
            <a:r>
              <a:rPr lang="el-GR" i="1" dirty="0"/>
              <a:t>. </a:t>
            </a:r>
          </a:p>
          <a:p>
            <a:pPr algn="ctr"/>
            <a:r>
              <a:rPr lang="el-GR" i="1" dirty="0"/>
              <a:t>Οι ενώσεις στις οποίες δύο τουλάχιστον άτομα άνθρακα συνδέονται μεταξύ τους με διπλό ή τριπλό δεσμό λέγονται </a:t>
            </a:r>
            <a:r>
              <a:rPr lang="el-GR" b="1" i="1" dirty="0"/>
              <a:t>ακόρεστες</a:t>
            </a:r>
            <a:r>
              <a:rPr lang="el-GR" i="1" dirty="0"/>
              <a:t>.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068960"/>
            <a:ext cx="42818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24" y="3595490"/>
            <a:ext cx="3349558" cy="112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3359693" y="5445225"/>
            <a:ext cx="7169282" cy="1397769"/>
            <a:chOff x="1835693" y="5445224"/>
            <a:chExt cx="7169282" cy="1397769"/>
          </a:xfrm>
        </p:grpSpPr>
        <p:sp>
          <p:nvSpPr>
            <p:cNvPr id="5" name="Επεξήγηση με γραμμή 1 4"/>
            <p:cNvSpPr/>
            <p:nvPr/>
          </p:nvSpPr>
          <p:spPr>
            <a:xfrm rot="10800000">
              <a:off x="1835693" y="5445224"/>
              <a:ext cx="576066" cy="288032"/>
            </a:xfrm>
            <a:prstGeom prst="borderCallout1">
              <a:avLst>
                <a:gd name="adj1" fmla="val 18750"/>
                <a:gd name="adj2" fmla="val -8333"/>
                <a:gd name="adj3" fmla="val -130837"/>
                <a:gd name="adj4" fmla="val -349680"/>
              </a:avLst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432975" y="5919663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O </a:t>
              </a:r>
              <a:r>
                <a:rPr lang="el-GR" b="1" dirty="0">
                  <a:solidFill>
                    <a:srgbClr val="C00000"/>
                  </a:solidFill>
                </a:rPr>
                <a:t>διπλός δεσμός δηλαδή μεταξύ άνθρακα και οξυγόνου δεν «μετράει» για το χαρακτηρισμό της ένωσης.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76923" y="1556571"/>
            <a:ext cx="8323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1. Με βάση το είδος των δεσμών που αναπτύσσονται μεταξύ των ατόμων άνθρακα.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655840" y="1947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Διακρίνονται σε κορεσμένες και ακόρεστες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876923" y="2333096"/>
            <a:ext cx="810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i="1" dirty="0"/>
              <a:t>2. Με βάση τον τρόπο σύνδεσης των ατόμων άνθρακα μεταξύ τους (διάταξη ανθρακικής αλυσίδας).</a:t>
            </a: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40968"/>
            <a:ext cx="770587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8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04780" cy="8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2143"/>
            <a:ext cx="5277847" cy="6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890243" y="1556571"/>
            <a:ext cx="8539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i="1" dirty="0" err="1"/>
              <a:t>Άκυκλες</a:t>
            </a:r>
            <a:r>
              <a:rPr lang="el-GR" b="1" i="1" dirty="0"/>
              <a:t> </a:t>
            </a:r>
            <a:r>
              <a:rPr lang="el-GR" i="1" dirty="0"/>
              <a:t>ονομάζομαι οι ενώσεις στις οποίες τα άτομα του άνθρακα ενώνονται σε ευθεία ή διακλαδισμένη ανθρακική αλυσίδα. Οι ενώσεις αυτές ονομάζονται </a:t>
            </a:r>
            <a:r>
              <a:rPr lang="el-GR" b="1" i="1" dirty="0" err="1"/>
              <a:t>αλειφατικές</a:t>
            </a:r>
            <a:r>
              <a:rPr lang="el-GR" b="1" i="1" dirty="0"/>
              <a:t> </a:t>
            </a:r>
            <a:r>
              <a:rPr lang="el-GR" i="1" dirty="0"/>
              <a:t>(ή </a:t>
            </a:r>
            <a:r>
              <a:rPr lang="el-GR" b="1" i="1" dirty="0"/>
              <a:t>λιπαρές</a:t>
            </a:r>
            <a:r>
              <a:rPr lang="el-GR" i="1" dirty="0"/>
              <a:t>), γιατί τα λίπη περιέχουν ενώσεις αυτού του είδους.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43" y="2616421"/>
            <a:ext cx="6060403" cy="218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23631" y="3304875"/>
            <a:ext cx="35528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Ευρεία οθόνη</PresentationFormat>
  <Paragraphs>65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Yiannis Chiotelis</dc:creator>
  <cp:lastModifiedBy>Yiannis Chiotelis</cp:lastModifiedBy>
  <cp:revision>1</cp:revision>
  <dcterms:created xsi:type="dcterms:W3CDTF">2017-12-03T19:02:08Z</dcterms:created>
  <dcterms:modified xsi:type="dcterms:W3CDTF">2017-12-03T19:03:04Z</dcterms:modified>
</cp:coreProperties>
</file>