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63" r:id="rId3"/>
    <p:sldId id="264" r:id="rId4"/>
    <p:sldId id="265" r:id="rId5"/>
    <p:sldId id="266" r:id="rId6"/>
    <p:sldId id="267" r:id="rId7"/>
    <p:sldId id="268" r:id="rId8"/>
    <p:sldId id="269" r:id="rId9"/>
    <p:sldId id="270" r:id="rId10"/>
    <p:sldId id="271" r:id="rId11"/>
    <p:sldId id="272" r:id="rId12"/>
    <p:sldId id="273" r:id="rId13"/>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60AEEE-ED5E-4777-936C-565665681A17}"/>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742EB24-74EC-43EE-A732-AA7F6BE8AAF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069D334-A379-4E81-8CE1-933C635860CB}"/>
              </a:ext>
            </a:extLst>
          </p:cNvPr>
          <p:cNvSpPr>
            <a:spLocks noGrp="1"/>
          </p:cNvSpPr>
          <p:nvPr>
            <p:ph type="dt" sz="half" idx="10"/>
          </p:nvPr>
        </p:nvSpPr>
        <p:spPr/>
        <p:txBody>
          <a:bodyPr/>
          <a:lstStyle/>
          <a:p>
            <a:fld id="{EC3B42F7-BA35-4BDF-B05D-5DE6F2934B05}" type="datetimeFigureOut">
              <a:rPr lang="el-GR" smtClean="0"/>
              <a:t>30/11/2017</a:t>
            </a:fld>
            <a:endParaRPr lang="el-GR"/>
          </a:p>
        </p:txBody>
      </p:sp>
      <p:sp>
        <p:nvSpPr>
          <p:cNvPr id="5" name="Θέση υποσέλιδου 4">
            <a:extLst>
              <a:ext uri="{FF2B5EF4-FFF2-40B4-BE49-F238E27FC236}">
                <a16:creationId xmlns:a16="http://schemas.microsoft.com/office/drawing/2014/main" id="{F5722948-4654-4BBA-837E-3A139217431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ECB05D-1C3F-47D6-B062-894BFBECBFF3}"/>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816739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BC6364-E908-49CD-8D90-B175C1FEC3E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4870D6B-B639-421C-B607-0EF41D97C11E}"/>
              </a:ext>
            </a:extLst>
          </p:cNvPr>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7A6CE759-49A6-489E-B38F-32746DC6E138}"/>
              </a:ext>
            </a:extLst>
          </p:cNvPr>
          <p:cNvSpPr>
            <a:spLocks noGrp="1"/>
          </p:cNvSpPr>
          <p:nvPr>
            <p:ph type="dt" sz="half" idx="10"/>
          </p:nvPr>
        </p:nvSpPr>
        <p:spPr/>
        <p:txBody>
          <a:bodyPr/>
          <a:lstStyle/>
          <a:p>
            <a:fld id="{EC3B42F7-BA35-4BDF-B05D-5DE6F2934B05}" type="datetimeFigureOut">
              <a:rPr lang="el-GR" smtClean="0"/>
              <a:t>30/11/2017</a:t>
            </a:fld>
            <a:endParaRPr lang="el-GR"/>
          </a:p>
        </p:txBody>
      </p:sp>
      <p:sp>
        <p:nvSpPr>
          <p:cNvPr id="5" name="Θέση υποσέλιδου 4">
            <a:extLst>
              <a:ext uri="{FF2B5EF4-FFF2-40B4-BE49-F238E27FC236}">
                <a16:creationId xmlns:a16="http://schemas.microsoft.com/office/drawing/2014/main" id="{6F513ACF-F4D4-4046-AE6C-DA68D2A185E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4244F78B-92F7-40B5-AF22-F7CCF5C1E089}"/>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2927653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62566D1-9423-481C-A56F-6D86467AAFA4}"/>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10D8018-22B9-4AF0-937C-52DCB6379751}"/>
              </a:ext>
            </a:extLst>
          </p:cNvPr>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D46AC825-9EA4-49B4-AC09-B030AD8C4AD0}"/>
              </a:ext>
            </a:extLst>
          </p:cNvPr>
          <p:cNvSpPr>
            <a:spLocks noGrp="1"/>
          </p:cNvSpPr>
          <p:nvPr>
            <p:ph type="dt" sz="half" idx="10"/>
          </p:nvPr>
        </p:nvSpPr>
        <p:spPr/>
        <p:txBody>
          <a:bodyPr/>
          <a:lstStyle/>
          <a:p>
            <a:fld id="{EC3B42F7-BA35-4BDF-B05D-5DE6F2934B05}" type="datetimeFigureOut">
              <a:rPr lang="el-GR" smtClean="0"/>
              <a:t>30/11/2017</a:t>
            </a:fld>
            <a:endParaRPr lang="el-GR"/>
          </a:p>
        </p:txBody>
      </p:sp>
      <p:sp>
        <p:nvSpPr>
          <p:cNvPr id="5" name="Θέση υποσέλιδου 4">
            <a:extLst>
              <a:ext uri="{FF2B5EF4-FFF2-40B4-BE49-F238E27FC236}">
                <a16:creationId xmlns:a16="http://schemas.microsoft.com/office/drawing/2014/main" id="{2D9521F4-FDA7-4729-BE48-01FD88FB96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AFF125F-A1EC-4F17-B189-C002D2E68410}"/>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954245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37B085-9A56-4CF1-BCED-5ABF13C3695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83A2F81-2B49-4DFD-A72E-0E2E907219BE}"/>
              </a:ext>
            </a:extLst>
          </p:cNvPr>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09AF1E0E-B674-40C4-B477-C396296DD4A9}"/>
              </a:ext>
            </a:extLst>
          </p:cNvPr>
          <p:cNvSpPr>
            <a:spLocks noGrp="1"/>
          </p:cNvSpPr>
          <p:nvPr>
            <p:ph type="dt" sz="half" idx="10"/>
          </p:nvPr>
        </p:nvSpPr>
        <p:spPr/>
        <p:txBody>
          <a:bodyPr/>
          <a:lstStyle/>
          <a:p>
            <a:fld id="{EC3B42F7-BA35-4BDF-B05D-5DE6F2934B05}" type="datetimeFigureOut">
              <a:rPr lang="el-GR" smtClean="0"/>
              <a:t>30/11/2017</a:t>
            </a:fld>
            <a:endParaRPr lang="el-GR"/>
          </a:p>
        </p:txBody>
      </p:sp>
      <p:sp>
        <p:nvSpPr>
          <p:cNvPr id="5" name="Θέση υποσέλιδου 4">
            <a:extLst>
              <a:ext uri="{FF2B5EF4-FFF2-40B4-BE49-F238E27FC236}">
                <a16:creationId xmlns:a16="http://schemas.microsoft.com/office/drawing/2014/main" id="{FDC1BD53-F040-4441-937C-2AC5D1D0401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D12E688-F163-4D2C-A541-98C1BBBA0680}"/>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2498219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9E78418-443E-45FF-A452-DD5F344E8230}"/>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3BB7094-A6AD-4303-9998-AD12F9997E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a:extLst>
              <a:ext uri="{FF2B5EF4-FFF2-40B4-BE49-F238E27FC236}">
                <a16:creationId xmlns:a16="http://schemas.microsoft.com/office/drawing/2014/main" id="{6564903B-0B5A-469A-8C30-F2842ADB6CF9}"/>
              </a:ext>
            </a:extLst>
          </p:cNvPr>
          <p:cNvSpPr>
            <a:spLocks noGrp="1"/>
          </p:cNvSpPr>
          <p:nvPr>
            <p:ph type="dt" sz="half" idx="10"/>
          </p:nvPr>
        </p:nvSpPr>
        <p:spPr/>
        <p:txBody>
          <a:bodyPr/>
          <a:lstStyle/>
          <a:p>
            <a:fld id="{EC3B42F7-BA35-4BDF-B05D-5DE6F2934B05}" type="datetimeFigureOut">
              <a:rPr lang="el-GR" smtClean="0"/>
              <a:t>30/11/2017</a:t>
            </a:fld>
            <a:endParaRPr lang="el-GR"/>
          </a:p>
        </p:txBody>
      </p:sp>
      <p:sp>
        <p:nvSpPr>
          <p:cNvPr id="5" name="Θέση υποσέλιδου 4">
            <a:extLst>
              <a:ext uri="{FF2B5EF4-FFF2-40B4-BE49-F238E27FC236}">
                <a16:creationId xmlns:a16="http://schemas.microsoft.com/office/drawing/2014/main" id="{1E881514-C490-4C11-96C1-6C3439AD138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CBF0559-5A3D-4DC9-B3A0-286EA5C76EF8}"/>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1924442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B3D334-C868-48CB-93CF-150DBDC3DA7C}"/>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15DAEE29-AD89-4DCA-B49C-852ADFBE12AF}"/>
              </a:ext>
            </a:extLst>
          </p:cNvPr>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a:extLst>
              <a:ext uri="{FF2B5EF4-FFF2-40B4-BE49-F238E27FC236}">
                <a16:creationId xmlns:a16="http://schemas.microsoft.com/office/drawing/2014/main" id="{22036A87-EB79-4172-9C9C-FE078FB85BC1}"/>
              </a:ext>
            </a:extLst>
          </p:cNvPr>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a:extLst>
              <a:ext uri="{FF2B5EF4-FFF2-40B4-BE49-F238E27FC236}">
                <a16:creationId xmlns:a16="http://schemas.microsoft.com/office/drawing/2014/main" id="{D585B8A2-8641-489F-AB7A-704AF34CBC1E}"/>
              </a:ext>
            </a:extLst>
          </p:cNvPr>
          <p:cNvSpPr>
            <a:spLocks noGrp="1"/>
          </p:cNvSpPr>
          <p:nvPr>
            <p:ph type="dt" sz="half" idx="10"/>
          </p:nvPr>
        </p:nvSpPr>
        <p:spPr/>
        <p:txBody>
          <a:bodyPr/>
          <a:lstStyle/>
          <a:p>
            <a:fld id="{EC3B42F7-BA35-4BDF-B05D-5DE6F2934B05}" type="datetimeFigureOut">
              <a:rPr lang="el-GR" smtClean="0"/>
              <a:t>30/11/2017</a:t>
            </a:fld>
            <a:endParaRPr lang="el-GR"/>
          </a:p>
        </p:txBody>
      </p:sp>
      <p:sp>
        <p:nvSpPr>
          <p:cNvPr id="6" name="Θέση υποσέλιδου 5">
            <a:extLst>
              <a:ext uri="{FF2B5EF4-FFF2-40B4-BE49-F238E27FC236}">
                <a16:creationId xmlns:a16="http://schemas.microsoft.com/office/drawing/2014/main" id="{7948C14B-7AFA-423D-A611-955C7662772D}"/>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1E8B4C51-7319-4210-8B89-47AFAC52E9EE}"/>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1784627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F9907F8-D946-45AA-84F5-0E967C60999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B061C79-432D-48A6-9002-095BFF0701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a:extLst>
              <a:ext uri="{FF2B5EF4-FFF2-40B4-BE49-F238E27FC236}">
                <a16:creationId xmlns:a16="http://schemas.microsoft.com/office/drawing/2014/main" id="{040CC538-FF23-4FD5-A0AA-D97782CC2ACC}"/>
              </a:ext>
            </a:extLst>
          </p:cNvPr>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a:extLst>
              <a:ext uri="{FF2B5EF4-FFF2-40B4-BE49-F238E27FC236}">
                <a16:creationId xmlns:a16="http://schemas.microsoft.com/office/drawing/2014/main" id="{9CA23C4E-C6AA-4BB9-9859-EEAD72F1F0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a:extLst>
              <a:ext uri="{FF2B5EF4-FFF2-40B4-BE49-F238E27FC236}">
                <a16:creationId xmlns:a16="http://schemas.microsoft.com/office/drawing/2014/main" id="{B721CC62-430B-4DDC-8F12-51965CE05C4D}"/>
              </a:ext>
            </a:extLst>
          </p:cNvPr>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a:extLst>
              <a:ext uri="{FF2B5EF4-FFF2-40B4-BE49-F238E27FC236}">
                <a16:creationId xmlns:a16="http://schemas.microsoft.com/office/drawing/2014/main" id="{D04EE0B6-FBCF-4091-B5FB-3DD518D22DF9}"/>
              </a:ext>
            </a:extLst>
          </p:cNvPr>
          <p:cNvSpPr>
            <a:spLocks noGrp="1"/>
          </p:cNvSpPr>
          <p:nvPr>
            <p:ph type="dt" sz="half" idx="10"/>
          </p:nvPr>
        </p:nvSpPr>
        <p:spPr/>
        <p:txBody>
          <a:bodyPr/>
          <a:lstStyle/>
          <a:p>
            <a:fld id="{EC3B42F7-BA35-4BDF-B05D-5DE6F2934B05}" type="datetimeFigureOut">
              <a:rPr lang="el-GR" smtClean="0"/>
              <a:t>30/11/2017</a:t>
            </a:fld>
            <a:endParaRPr lang="el-GR"/>
          </a:p>
        </p:txBody>
      </p:sp>
      <p:sp>
        <p:nvSpPr>
          <p:cNvPr id="8" name="Θέση υποσέλιδου 7">
            <a:extLst>
              <a:ext uri="{FF2B5EF4-FFF2-40B4-BE49-F238E27FC236}">
                <a16:creationId xmlns:a16="http://schemas.microsoft.com/office/drawing/2014/main" id="{50B0F9A7-3606-4636-AF3B-CF92002F394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6744EC07-6EE0-4A11-B91D-3209E9DCD148}"/>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4277749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02FD276-2ED4-4D1E-BA20-143F85DDD43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1A81228B-EE9E-4E38-8682-A8A5FC0F1356}"/>
              </a:ext>
            </a:extLst>
          </p:cNvPr>
          <p:cNvSpPr>
            <a:spLocks noGrp="1"/>
          </p:cNvSpPr>
          <p:nvPr>
            <p:ph type="dt" sz="half" idx="10"/>
          </p:nvPr>
        </p:nvSpPr>
        <p:spPr/>
        <p:txBody>
          <a:bodyPr/>
          <a:lstStyle/>
          <a:p>
            <a:fld id="{EC3B42F7-BA35-4BDF-B05D-5DE6F2934B05}" type="datetimeFigureOut">
              <a:rPr lang="el-GR" smtClean="0"/>
              <a:t>30/11/2017</a:t>
            </a:fld>
            <a:endParaRPr lang="el-GR"/>
          </a:p>
        </p:txBody>
      </p:sp>
      <p:sp>
        <p:nvSpPr>
          <p:cNvPr id="4" name="Θέση υποσέλιδου 3">
            <a:extLst>
              <a:ext uri="{FF2B5EF4-FFF2-40B4-BE49-F238E27FC236}">
                <a16:creationId xmlns:a16="http://schemas.microsoft.com/office/drawing/2014/main" id="{327A2DD1-9557-4AEE-B0D4-24B17E490A3F}"/>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3C6EDD03-F6EE-4B6F-B0CE-11AA5C46F729}"/>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2361341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E6D3C86-7D47-400D-9216-839431A3B906}"/>
              </a:ext>
            </a:extLst>
          </p:cNvPr>
          <p:cNvSpPr>
            <a:spLocks noGrp="1"/>
          </p:cNvSpPr>
          <p:nvPr>
            <p:ph type="dt" sz="half" idx="10"/>
          </p:nvPr>
        </p:nvSpPr>
        <p:spPr/>
        <p:txBody>
          <a:bodyPr/>
          <a:lstStyle/>
          <a:p>
            <a:fld id="{EC3B42F7-BA35-4BDF-B05D-5DE6F2934B05}" type="datetimeFigureOut">
              <a:rPr lang="el-GR" smtClean="0"/>
              <a:t>30/11/2017</a:t>
            </a:fld>
            <a:endParaRPr lang="el-GR"/>
          </a:p>
        </p:txBody>
      </p:sp>
      <p:sp>
        <p:nvSpPr>
          <p:cNvPr id="3" name="Θέση υποσέλιδου 2">
            <a:extLst>
              <a:ext uri="{FF2B5EF4-FFF2-40B4-BE49-F238E27FC236}">
                <a16:creationId xmlns:a16="http://schemas.microsoft.com/office/drawing/2014/main" id="{A8688050-CFB8-42F9-A2A0-64B547CD3931}"/>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63ABB8D-0C07-42A1-A7BE-D7ACF3240EF0}"/>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3753932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4302613-C94F-46C9-A512-E09A565D226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77ABE1D-2DFE-4290-B605-85292B9CCAA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a:extLst>
              <a:ext uri="{FF2B5EF4-FFF2-40B4-BE49-F238E27FC236}">
                <a16:creationId xmlns:a16="http://schemas.microsoft.com/office/drawing/2014/main" id="{57816968-5B00-4BE2-8CD9-2CD96D0B04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0C490B0F-C1FB-4880-A8CB-7FFF6D330E97}"/>
              </a:ext>
            </a:extLst>
          </p:cNvPr>
          <p:cNvSpPr>
            <a:spLocks noGrp="1"/>
          </p:cNvSpPr>
          <p:nvPr>
            <p:ph type="dt" sz="half" idx="10"/>
          </p:nvPr>
        </p:nvSpPr>
        <p:spPr/>
        <p:txBody>
          <a:bodyPr/>
          <a:lstStyle/>
          <a:p>
            <a:fld id="{EC3B42F7-BA35-4BDF-B05D-5DE6F2934B05}" type="datetimeFigureOut">
              <a:rPr lang="el-GR" smtClean="0"/>
              <a:t>30/11/2017</a:t>
            </a:fld>
            <a:endParaRPr lang="el-GR"/>
          </a:p>
        </p:txBody>
      </p:sp>
      <p:sp>
        <p:nvSpPr>
          <p:cNvPr id="6" name="Θέση υποσέλιδου 5">
            <a:extLst>
              <a:ext uri="{FF2B5EF4-FFF2-40B4-BE49-F238E27FC236}">
                <a16:creationId xmlns:a16="http://schemas.microsoft.com/office/drawing/2014/main" id="{76F48B56-0E99-4E02-A6FB-D30465EB195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F5096D6-5295-4999-AFE6-C8A1D0C830BE}"/>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501795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5169DD-C14E-4EB5-A055-15E796F07EE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F4BDBE51-35D0-4C36-940D-4A3F7D06F71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1C8DEB96-367F-48D6-A97B-91D438FB06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a:extLst>
              <a:ext uri="{FF2B5EF4-FFF2-40B4-BE49-F238E27FC236}">
                <a16:creationId xmlns:a16="http://schemas.microsoft.com/office/drawing/2014/main" id="{BA2AED13-1990-45CA-873F-C74F6E772088}"/>
              </a:ext>
            </a:extLst>
          </p:cNvPr>
          <p:cNvSpPr>
            <a:spLocks noGrp="1"/>
          </p:cNvSpPr>
          <p:nvPr>
            <p:ph type="dt" sz="half" idx="10"/>
          </p:nvPr>
        </p:nvSpPr>
        <p:spPr/>
        <p:txBody>
          <a:bodyPr/>
          <a:lstStyle/>
          <a:p>
            <a:fld id="{EC3B42F7-BA35-4BDF-B05D-5DE6F2934B05}" type="datetimeFigureOut">
              <a:rPr lang="el-GR" smtClean="0"/>
              <a:t>30/11/2017</a:t>
            </a:fld>
            <a:endParaRPr lang="el-GR"/>
          </a:p>
        </p:txBody>
      </p:sp>
      <p:sp>
        <p:nvSpPr>
          <p:cNvPr id="6" name="Θέση υποσέλιδου 5">
            <a:extLst>
              <a:ext uri="{FF2B5EF4-FFF2-40B4-BE49-F238E27FC236}">
                <a16:creationId xmlns:a16="http://schemas.microsoft.com/office/drawing/2014/main" id="{B67D701D-2862-41FF-9A9A-3A88DB17347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56F4087C-91DF-40E7-B302-554851116287}"/>
              </a:ext>
            </a:extLst>
          </p:cNvPr>
          <p:cNvSpPr>
            <a:spLocks noGrp="1"/>
          </p:cNvSpPr>
          <p:nvPr>
            <p:ph type="sldNum" sz="quarter" idx="12"/>
          </p:nvPr>
        </p:nvSpPr>
        <p:spPr/>
        <p:txBody>
          <a:bodyPr/>
          <a:lstStyle/>
          <a:p>
            <a:fld id="{47BAF1FE-7C29-455E-A466-F7ADD1F866EA}" type="slidenum">
              <a:rPr lang="el-GR" smtClean="0"/>
              <a:t>‹#›</a:t>
            </a:fld>
            <a:endParaRPr lang="el-GR"/>
          </a:p>
        </p:txBody>
      </p:sp>
    </p:spTree>
    <p:extLst>
      <p:ext uri="{BB962C8B-B14F-4D97-AF65-F5344CB8AC3E}">
        <p14:creationId xmlns:p14="http://schemas.microsoft.com/office/powerpoint/2010/main" val="1787910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595FC68F-1556-42D6-868A-908B5B97B0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09545CE-7BE5-452D-8430-D226D65C3A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a:extLst>
              <a:ext uri="{FF2B5EF4-FFF2-40B4-BE49-F238E27FC236}">
                <a16:creationId xmlns:a16="http://schemas.microsoft.com/office/drawing/2014/main" id="{EBFFC349-F440-46B9-AC90-685650BBDF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3B42F7-BA35-4BDF-B05D-5DE6F2934B05}" type="datetimeFigureOut">
              <a:rPr lang="el-GR" smtClean="0"/>
              <a:t>30/11/2017</a:t>
            </a:fld>
            <a:endParaRPr lang="el-GR"/>
          </a:p>
        </p:txBody>
      </p:sp>
      <p:sp>
        <p:nvSpPr>
          <p:cNvPr id="5" name="Θέση υποσέλιδου 4">
            <a:extLst>
              <a:ext uri="{FF2B5EF4-FFF2-40B4-BE49-F238E27FC236}">
                <a16:creationId xmlns:a16="http://schemas.microsoft.com/office/drawing/2014/main" id="{FD94306F-96C1-4679-9EB2-6ACE973C63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00BA1997-FB9A-4A0B-8D5F-AF35312159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BAF1FE-7C29-455E-A466-F7ADD1F866EA}" type="slidenum">
              <a:rPr lang="el-GR" smtClean="0"/>
              <a:t>‹#›</a:t>
            </a:fld>
            <a:endParaRPr lang="el-GR"/>
          </a:p>
        </p:txBody>
      </p:sp>
    </p:spTree>
    <p:extLst>
      <p:ext uri="{BB962C8B-B14F-4D97-AF65-F5344CB8AC3E}">
        <p14:creationId xmlns:p14="http://schemas.microsoft.com/office/powerpoint/2010/main" val="6702251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sp>
      <p:pic>
        <p:nvPicPr>
          <p:cNvPr id="2" name="Εικόνα 1" descr="Εικόνα που περιέχει φύση, βράχος, υπαίθριος, βουνό&#10;&#10;Η περιγραφή δημιουργήθηκε με πολύ υψηλή αξιοπιστία">
            <a:extLst>
              <a:ext uri="{FF2B5EF4-FFF2-40B4-BE49-F238E27FC236}">
                <a16:creationId xmlns:a16="http://schemas.microsoft.com/office/drawing/2014/main" id="{CF344F12-DCE0-40F3-9A3C-F02EC2C42B0A}"/>
              </a:ext>
            </a:extLst>
          </p:cNvPr>
          <p:cNvPicPr>
            <a:picLocks noChangeAspect="1"/>
          </p:cNvPicPr>
          <p:nvPr/>
        </p:nvPicPr>
        <p:blipFill rotWithShape="1">
          <a:blip r:embed="rId2"/>
          <a:srcRect t="7348" b="8697"/>
          <a:stretch/>
        </p:blipFill>
        <p:spPr>
          <a:xfrm>
            <a:off x="31551" y="10"/>
            <a:ext cx="12191980" cy="6857990"/>
          </a:xfrm>
          <a:prstGeom prst="rect">
            <a:avLst/>
          </a:prstGeom>
        </p:spPr>
      </p:pic>
      <p:sp>
        <p:nvSpPr>
          <p:cNvPr id="12" name="Freeform 5">
            <a:extLst>
              <a:ext uri="{FF2B5EF4-FFF2-40B4-BE49-F238E27FC236}">
                <a16:creationId xmlns:a16="http://schemas.microsoft.com/office/drawing/2014/main" id="{87CC2527-562A-4F69-B487-4371E5B243E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4" name="Straight Connector 13">
            <a:extLst>
              <a:ext uri="{FF2B5EF4-FFF2-40B4-BE49-F238E27FC236}">
                <a16:creationId xmlns:a16="http://schemas.microsoft.com/office/drawing/2014/main" id="{BCDAEC91-5BCE-4B55-9CC0-43EF94CB734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B09E51C7-5FE3-4117-B4B5-7BDCCCA141AC}"/>
              </a:ext>
            </a:extLst>
          </p:cNvPr>
          <p:cNvSpPr txBox="1"/>
          <p:nvPr/>
        </p:nvSpPr>
        <p:spPr>
          <a:xfrm>
            <a:off x="8022021" y="3231931"/>
            <a:ext cx="3852041" cy="183405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4000" b="1" dirty="0">
                <a:latin typeface="+mj-lt"/>
                <a:ea typeface="+mj-ea"/>
                <a:cs typeface="+mj-cs"/>
              </a:rPr>
              <a:t>Γεωλογία – Διαχείριση Φυσικών Πόρων</a:t>
            </a:r>
          </a:p>
        </p:txBody>
      </p:sp>
    </p:spTree>
    <p:extLst>
      <p:ext uri="{BB962C8B-B14F-4D97-AF65-F5344CB8AC3E}">
        <p14:creationId xmlns:p14="http://schemas.microsoft.com/office/powerpoint/2010/main" val="3287475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30ECB236-793F-4748-86FF-1A2D4EC1FB9B}"/>
              </a:ext>
            </a:extLst>
          </p:cNvPr>
          <p:cNvPicPr>
            <a:picLocks noChangeAspect="1"/>
          </p:cNvPicPr>
          <p:nvPr/>
        </p:nvPicPr>
        <p:blipFill>
          <a:blip r:embed="rId2"/>
          <a:stretch>
            <a:fillRect/>
          </a:stretch>
        </p:blipFill>
        <p:spPr>
          <a:xfrm>
            <a:off x="6096000" y="1557706"/>
            <a:ext cx="5818083" cy="3888419"/>
          </a:xfrm>
          <a:prstGeom prst="rect">
            <a:avLst/>
          </a:prstGeom>
        </p:spPr>
      </p:pic>
      <p:sp>
        <p:nvSpPr>
          <p:cNvPr id="2" name="Ορθογώνιο 1">
            <a:extLst>
              <a:ext uri="{FF2B5EF4-FFF2-40B4-BE49-F238E27FC236}">
                <a16:creationId xmlns:a16="http://schemas.microsoft.com/office/drawing/2014/main" id="{C05145C1-CDC0-4E55-AC5C-08E238A18017}"/>
              </a:ext>
            </a:extLst>
          </p:cNvPr>
          <p:cNvSpPr/>
          <p:nvPr/>
        </p:nvSpPr>
        <p:spPr>
          <a:xfrm>
            <a:off x="0" y="0"/>
            <a:ext cx="6096000" cy="369332"/>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Ζώνες ενεργής ηφαιστειακής δραστηριότητας</a:t>
            </a:r>
            <a:endParaRPr lang="el-GR" dirty="0">
              <a:solidFill>
                <a:srgbClr val="C00000"/>
              </a:solidFill>
            </a:endParaRPr>
          </a:p>
        </p:txBody>
      </p:sp>
      <p:sp>
        <p:nvSpPr>
          <p:cNvPr id="3" name="Ορθογώνιο 2">
            <a:extLst>
              <a:ext uri="{FF2B5EF4-FFF2-40B4-BE49-F238E27FC236}">
                <a16:creationId xmlns:a16="http://schemas.microsoft.com/office/drawing/2014/main" id="{7F1C0221-BB04-4097-B465-43BA71C528D2}"/>
              </a:ext>
            </a:extLst>
          </p:cNvPr>
          <p:cNvSpPr/>
          <p:nvPr/>
        </p:nvSpPr>
        <p:spPr>
          <a:xfrm>
            <a:off x="0" y="843845"/>
            <a:ext cx="6096000" cy="3416320"/>
          </a:xfrm>
          <a:prstGeom prst="rect">
            <a:avLst/>
          </a:prstGeom>
        </p:spPr>
        <p:txBody>
          <a:bodyPr>
            <a:spAutoFit/>
          </a:bodyPr>
          <a:lstStyle/>
          <a:p>
            <a:pPr algn="ctr">
              <a:spcAft>
                <a:spcPts val="0"/>
              </a:spcAft>
            </a:pPr>
            <a:r>
              <a:rPr lang="el-GR" dirty="0">
                <a:latin typeface="Cambria" panose="02040503050406030204" pitchFamily="18" charset="0"/>
                <a:ea typeface="MS Mincho" panose="02020609040205080304" pitchFamily="49" charset="-128"/>
                <a:cs typeface="Times New Roman" panose="02020603050405020304" pitchFamily="18" charset="0"/>
              </a:rPr>
              <a:t>Στη δεύτερη περίπτωση η βυθιζόμενη πλάκα μπαίνει σε χώρους υψηλών θερμοκρασιών και αρχίζει να λιώνει. Το </a:t>
            </a:r>
            <a:r>
              <a:rPr lang="el-GR" dirty="0" err="1">
                <a:latin typeface="Cambria" panose="02040503050406030204" pitchFamily="18" charset="0"/>
                <a:ea typeface="MS Mincho" panose="02020609040205080304" pitchFamily="49" charset="-128"/>
                <a:cs typeface="Times New Roman" panose="02020603050405020304" pitchFamily="18" charset="0"/>
              </a:rPr>
              <a:t>τήγμα</a:t>
            </a:r>
            <a:r>
              <a:rPr lang="el-GR" dirty="0">
                <a:latin typeface="Cambria" panose="02040503050406030204" pitchFamily="18" charset="0"/>
                <a:ea typeface="MS Mincho" panose="02020609040205080304" pitchFamily="49" charset="-128"/>
                <a:cs typeface="Times New Roman" panose="02020603050405020304" pitchFamily="18" charset="0"/>
              </a:rPr>
              <a:t> αυτό έχει μικρότερη πυκνότητα από τα περιβάλλοντα πετρώματα και με τη δράση των αερίων αρχίζει να ανεβαίνει διαπερνώντας την άλλη πλάκα που βρίσκεται από πάνω του. Καθ’ οδόν ψύχεται και βαθμιαία κρυσταλλώνεται. Το υλικό που διαφεύγει την στερεοποίηση φτάνει στην επιφάνεια και δημιουργεί μια σειρά ηφαιστείων σε γραμμική διάταξη που χαρακτηρίζονται </a:t>
            </a:r>
            <a:r>
              <a:rPr lang="el-GR" b="1" dirty="0">
                <a:latin typeface="Cambria" panose="02040503050406030204" pitchFamily="18" charset="0"/>
                <a:ea typeface="MS Mincho" panose="02020609040205080304" pitchFamily="49" charset="-128"/>
                <a:cs typeface="Times New Roman" panose="02020603050405020304" pitchFamily="18" charset="0"/>
              </a:rPr>
              <a:t>ηφαιστειακό τόξο.</a:t>
            </a:r>
          </a:p>
          <a:p>
            <a:pPr algn="ctr">
              <a:spcAft>
                <a:spcPts val="0"/>
              </a:spcAft>
            </a:pPr>
            <a:endParaRPr lang="el-GR" dirty="0">
              <a:latin typeface="Cambria" panose="02040503050406030204" pitchFamily="18" charset="0"/>
              <a:ea typeface="MS Mincho" panose="02020609040205080304" pitchFamily="49" charset="-128"/>
              <a:cs typeface="Times New Roman" panose="02020603050405020304" pitchFamily="18" charset="0"/>
            </a:endParaRPr>
          </a:p>
          <a:p>
            <a:pPr algn="ctr"/>
            <a:r>
              <a:rPr lang="el-GR" b="1" dirty="0">
                <a:latin typeface="Cambria" panose="02040503050406030204" pitchFamily="18" charset="0"/>
                <a:ea typeface="MS Mincho" panose="02020609040205080304" pitchFamily="49" charset="-128"/>
                <a:cs typeface="Times New Roman" panose="02020603050405020304" pitchFamily="18" charset="0"/>
              </a:rPr>
              <a:t>	</a:t>
            </a:r>
            <a:endParaRPr lang="el-GR" dirty="0"/>
          </a:p>
        </p:txBody>
      </p:sp>
      <p:sp>
        <p:nvSpPr>
          <p:cNvPr id="5" name="Ορθογώνιο 4">
            <a:extLst>
              <a:ext uri="{FF2B5EF4-FFF2-40B4-BE49-F238E27FC236}">
                <a16:creationId xmlns:a16="http://schemas.microsoft.com/office/drawing/2014/main" id="{4D15AB20-63AF-4D90-A221-8DC32567C66C}"/>
              </a:ext>
            </a:extLst>
          </p:cNvPr>
          <p:cNvSpPr/>
          <p:nvPr/>
        </p:nvSpPr>
        <p:spPr>
          <a:xfrm>
            <a:off x="517613" y="5705991"/>
            <a:ext cx="11014479" cy="923330"/>
          </a:xfrm>
          <a:prstGeom prst="rect">
            <a:avLst/>
          </a:prstGeom>
        </p:spPr>
        <p:txBody>
          <a:bodyPr wrap="square">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Βλέπουμε λοιπόν ότι εκτός από διαφορετικό μηχανισμό έχουμε και διαφορετική πηγή μαγματικού υλικού (</a:t>
            </a:r>
            <a:r>
              <a:rPr lang="el-GR" dirty="0" err="1">
                <a:latin typeface="Cambria" panose="02040503050406030204" pitchFamily="18" charset="0"/>
                <a:ea typeface="MS Mincho" panose="02020609040205080304" pitchFamily="49" charset="-128"/>
                <a:cs typeface="Times New Roman" panose="02020603050405020304" pitchFamily="18" charset="0"/>
              </a:rPr>
              <a:t>ασθενόσφαιρα</a:t>
            </a:r>
            <a:r>
              <a:rPr lang="el-GR" dirty="0">
                <a:latin typeface="Cambria" panose="02040503050406030204" pitchFamily="18" charset="0"/>
                <a:ea typeface="MS Mincho" panose="02020609040205080304" pitchFamily="49" charset="-128"/>
                <a:cs typeface="Times New Roman" panose="02020603050405020304" pitchFamily="18" charset="0"/>
              </a:rPr>
              <a:t> στη μια, τήξη λιθόσφαιρας στην άλλη) και συνεπώς διαφορετική χημική σύσταση της λάβας που βγαίνει στην επιφάνεια. </a:t>
            </a:r>
            <a:endParaRPr lang="el-GR" dirty="0"/>
          </a:p>
        </p:txBody>
      </p:sp>
    </p:spTree>
    <p:extLst>
      <p:ext uri="{BB962C8B-B14F-4D97-AF65-F5344CB8AC3E}">
        <p14:creationId xmlns:p14="http://schemas.microsoft.com/office/powerpoint/2010/main" val="365456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80BD4A60-35E7-4C3D-967D-70ACEE44A4A2}"/>
              </a:ext>
            </a:extLst>
          </p:cNvPr>
          <p:cNvSpPr/>
          <p:nvPr/>
        </p:nvSpPr>
        <p:spPr>
          <a:xfrm>
            <a:off x="0" y="0"/>
            <a:ext cx="6096000" cy="369332"/>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Ζώνες ενεργής ηφαιστειακής δραστηριότητας</a:t>
            </a:r>
            <a:endParaRPr lang="el-GR" dirty="0">
              <a:solidFill>
                <a:srgbClr val="C00000"/>
              </a:solidFill>
            </a:endParaRPr>
          </a:p>
        </p:txBody>
      </p:sp>
      <p:sp>
        <p:nvSpPr>
          <p:cNvPr id="3" name="Ορθογώνιο 2">
            <a:extLst>
              <a:ext uri="{FF2B5EF4-FFF2-40B4-BE49-F238E27FC236}">
                <a16:creationId xmlns:a16="http://schemas.microsoft.com/office/drawing/2014/main" id="{3E47CB8A-ABCF-4406-8898-DCD9CEFEC2AB}"/>
              </a:ext>
            </a:extLst>
          </p:cNvPr>
          <p:cNvSpPr/>
          <p:nvPr/>
        </p:nvSpPr>
        <p:spPr>
          <a:xfrm>
            <a:off x="331433" y="497436"/>
            <a:ext cx="6096000" cy="6186309"/>
          </a:xfrm>
          <a:prstGeom prst="rect">
            <a:avLst/>
          </a:prstGeom>
        </p:spPr>
        <p:txBody>
          <a:bodyPr>
            <a:spAutoFit/>
          </a:bodyPr>
          <a:lstStyle/>
          <a:p>
            <a:pPr algn="ctr">
              <a:spcAft>
                <a:spcPts val="0"/>
              </a:spcAft>
            </a:pPr>
            <a:r>
              <a:rPr lang="el-GR" dirty="0">
                <a:latin typeface="Cambria" panose="02040503050406030204" pitchFamily="18" charset="0"/>
                <a:ea typeface="MS Mincho" panose="02020609040205080304" pitchFamily="49" charset="-128"/>
                <a:cs typeface="Times New Roman" panose="02020603050405020304" pitchFamily="18" charset="0"/>
              </a:rPr>
              <a:t>Το ηφαιστειακό τόξο του Αιγαίου που σχηματίζεται από τα ηφαίστεια: </a:t>
            </a:r>
            <a:r>
              <a:rPr lang="el-GR" dirty="0" err="1">
                <a:latin typeface="Cambria" panose="02040503050406030204" pitchFamily="18" charset="0"/>
                <a:ea typeface="MS Mincho" panose="02020609040205080304" pitchFamily="49" charset="-128"/>
                <a:cs typeface="Times New Roman" panose="02020603050405020304" pitchFamily="18" charset="0"/>
              </a:rPr>
              <a:t>Λιχάδων</a:t>
            </a:r>
            <a:r>
              <a:rPr lang="el-GR" dirty="0">
                <a:latin typeface="Cambria" panose="02040503050406030204" pitchFamily="18" charset="0"/>
                <a:ea typeface="MS Mincho" panose="02020609040205080304" pitchFamily="49" charset="-128"/>
                <a:cs typeface="Times New Roman" panose="02020603050405020304" pitchFamily="18" charset="0"/>
              </a:rPr>
              <a:t>, Σουσακίου, Αίγινας, Πόρου-Μεθάνων, </a:t>
            </a:r>
            <a:r>
              <a:rPr lang="el-GR" dirty="0" err="1">
                <a:latin typeface="Cambria" panose="02040503050406030204" pitchFamily="18" charset="0"/>
                <a:ea typeface="MS Mincho" panose="02020609040205080304" pitchFamily="49" charset="-128"/>
                <a:cs typeface="Times New Roman" panose="02020603050405020304" pitchFamily="18" charset="0"/>
              </a:rPr>
              <a:t>Αντιμήλου</a:t>
            </a:r>
            <a:r>
              <a:rPr lang="el-GR" dirty="0">
                <a:latin typeface="Cambria" panose="02040503050406030204" pitchFamily="18" charset="0"/>
                <a:ea typeface="MS Mincho" panose="02020609040205080304" pitchFamily="49" charset="-128"/>
                <a:cs typeface="Times New Roman" panose="02020603050405020304" pitchFamily="18" charset="0"/>
              </a:rPr>
              <a:t>-Μήλου, Κιμώλου, Θήρας, </a:t>
            </a:r>
            <a:r>
              <a:rPr lang="el-GR" dirty="0" err="1">
                <a:latin typeface="Cambria" panose="02040503050406030204" pitchFamily="18" charset="0"/>
                <a:ea typeface="MS Mincho" panose="02020609040205080304" pitchFamily="49" charset="-128"/>
                <a:cs typeface="Times New Roman" panose="02020603050405020304" pitchFamily="18" charset="0"/>
              </a:rPr>
              <a:t>Αντίπαρου</a:t>
            </a:r>
            <a:r>
              <a:rPr lang="el-GR" dirty="0">
                <a:latin typeface="Cambria" panose="02040503050406030204" pitchFamily="18" charset="0"/>
                <a:ea typeface="MS Mincho" panose="02020609040205080304" pitchFamily="49" charset="-128"/>
                <a:cs typeface="Times New Roman" panose="02020603050405020304" pitchFamily="18" charset="0"/>
              </a:rPr>
              <a:t>, Χριστιανών, Κω, Νισύρου και άλλα μικρότερα, που έδρασαν τα τελευταία 2 εκατ. χρόνια. Το ηφαιστειακό τόξο βρίσκεται πάνω στην </a:t>
            </a:r>
            <a:r>
              <a:rPr lang="el-GR" dirty="0" err="1">
                <a:latin typeface="Cambria" panose="02040503050406030204" pitchFamily="18" charset="0"/>
                <a:ea typeface="MS Mincho" panose="02020609040205080304" pitchFamily="49" charset="-128"/>
                <a:cs typeface="Times New Roman" panose="02020603050405020304" pitchFamily="18" charset="0"/>
              </a:rPr>
              <a:t>ευρασιατική</a:t>
            </a:r>
            <a:r>
              <a:rPr lang="el-GR" dirty="0">
                <a:latin typeface="Cambria" panose="02040503050406030204" pitchFamily="18" charset="0"/>
                <a:ea typeface="MS Mincho" panose="02020609040205080304" pitchFamily="49" charset="-128"/>
                <a:cs typeface="Times New Roman" panose="02020603050405020304" pitchFamily="18" charset="0"/>
              </a:rPr>
              <a:t> πλάκα και σχηματίζεται από την τήξη της </a:t>
            </a:r>
            <a:r>
              <a:rPr lang="el-GR" dirty="0" err="1">
                <a:latin typeface="Cambria" panose="02040503050406030204" pitchFamily="18" charset="0"/>
                <a:ea typeface="MS Mincho" panose="02020609040205080304" pitchFamily="49" charset="-128"/>
                <a:cs typeface="Times New Roman" panose="02020603050405020304" pitchFamily="18" charset="0"/>
              </a:rPr>
              <a:t>υποβιθυζόμενης</a:t>
            </a:r>
            <a:r>
              <a:rPr lang="el-GR" dirty="0">
                <a:latin typeface="Cambria" panose="02040503050406030204" pitchFamily="18" charset="0"/>
                <a:ea typeface="MS Mincho" panose="02020609040205080304" pitchFamily="49" charset="-128"/>
                <a:cs typeface="Times New Roman" panose="02020603050405020304" pitchFamily="18" charset="0"/>
              </a:rPr>
              <a:t> αφρικανικής πλάκας, απέχει δε περίπου 250 </a:t>
            </a:r>
            <a:r>
              <a:rPr lang="en-US" dirty="0">
                <a:latin typeface="Cambria" panose="02040503050406030204" pitchFamily="18" charset="0"/>
                <a:ea typeface="MS Mincho" panose="02020609040205080304" pitchFamily="49" charset="-128"/>
                <a:cs typeface="Times New Roman" panose="02020603050405020304" pitchFamily="18" charset="0"/>
              </a:rPr>
              <a:t>Km</a:t>
            </a:r>
            <a:r>
              <a:rPr lang="el-GR" dirty="0">
                <a:latin typeface="Cambria" panose="02040503050406030204" pitchFamily="18" charset="0"/>
                <a:ea typeface="MS Mincho" panose="02020609040205080304" pitchFamily="49" charset="-128"/>
                <a:cs typeface="Times New Roman" panose="02020603050405020304" pitchFamily="18" charset="0"/>
              </a:rPr>
              <a:t> από το σημερινό όριο των δυο πλακών.</a:t>
            </a:r>
          </a:p>
          <a:p>
            <a:pPr algn="ctr">
              <a:spcAft>
                <a:spcPts val="0"/>
              </a:spcAft>
            </a:pPr>
            <a:r>
              <a:rPr lang="el-GR" dirty="0">
                <a:latin typeface="Cambria" panose="02040503050406030204" pitchFamily="18" charset="0"/>
                <a:ea typeface="MS Mincho" panose="02020609040205080304" pitchFamily="49" charset="-128"/>
                <a:cs typeface="Times New Roman" panose="02020603050405020304" pitchFamily="18" charset="0"/>
              </a:rPr>
              <a:t> </a:t>
            </a:r>
          </a:p>
          <a:p>
            <a:pPr algn="ctr"/>
            <a:r>
              <a:rPr lang="el-GR" dirty="0">
                <a:latin typeface="Cambria" panose="02040503050406030204" pitchFamily="18" charset="0"/>
                <a:ea typeface="MS Mincho" panose="02020609040205080304" pitchFamily="49" charset="-128"/>
                <a:cs typeface="Times New Roman" panose="02020603050405020304" pitchFamily="18" charset="0"/>
              </a:rPr>
              <a:t>Στην Ελλάδα σήμερα έχουμε ενεργά ηφαίστεια κατά μήκος του ηφαιστειακού τόξου του Αιγαίου με ιδιαίτερη δράση στο ηφαίστειο της Θήρας και της Νισύρου. Τα ηφαίστεια του σημερινού ηφαιστειακού τόξου του Αιγαίου είναι σχετικά πρόσφατα, μια και η ηλικία των παλαιοτέρων λαβών δεν ξεπερνά τα 3 εκατ. χρόνια. </a:t>
            </a:r>
          </a:p>
          <a:p>
            <a:pPr algn="ctr"/>
            <a:endParaRPr lang="el-GR" dirty="0">
              <a:latin typeface="Cambria" panose="02040503050406030204" pitchFamily="18" charset="0"/>
              <a:ea typeface="MS Mincho" panose="02020609040205080304" pitchFamily="49" charset="-128"/>
              <a:cs typeface="Times New Roman" panose="02020603050405020304" pitchFamily="18" charset="0"/>
            </a:endParaRPr>
          </a:p>
          <a:p>
            <a:pPr algn="ctr"/>
            <a:r>
              <a:rPr lang="el-GR" dirty="0">
                <a:latin typeface="Cambria" panose="02040503050406030204" pitchFamily="18" charset="0"/>
                <a:ea typeface="MS Mincho" panose="02020609040205080304" pitchFamily="49" charset="-128"/>
                <a:cs typeface="Times New Roman" panose="02020603050405020304" pitchFamily="18" charset="0"/>
              </a:rPr>
              <a:t>Παλιότερα, πριν από 15-16 εκατ. χρόνια από σήμερα, είχαμε ηφαίστεια στα νησιά του ανατολικού Αιγαίου (Λέσβο, Χίο, Σάμο, Πάτμο, Κω) ενώ ακόμα παλαιότερα, πριν από 35-20 εκατ. χρόνια είχαμε ηφαίστεια στο Βόρειο Αιγαίο (Αλεξανδρούπολη, Σαμοθράκη, Λήμνο, Άγιο Ευστράτιο, Λέσβο).</a:t>
            </a:r>
            <a:endParaRPr lang="el-GR" dirty="0"/>
          </a:p>
        </p:txBody>
      </p:sp>
      <p:pic>
        <p:nvPicPr>
          <p:cNvPr id="4" name="Εικόνα 3">
            <a:extLst>
              <a:ext uri="{FF2B5EF4-FFF2-40B4-BE49-F238E27FC236}">
                <a16:creationId xmlns:a16="http://schemas.microsoft.com/office/drawing/2014/main" id="{C50C428F-1CBD-4A33-A0F5-E1F9C442E785}"/>
              </a:ext>
            </a:extLst>
          </p:cNvPr>
          <p:cNvPicPr>
            <a:picLocks noChangeAspect="1"/>
          </p:cNvPicPr>
          <p:nvPr/>
        </p:nvPicPr>
        <p:blipFill>
          <a:blip r:embed="rId2"/>
          <a:stretch>
            <a:fillRect/>
          </a:stretch>
        </p:blipFill>
        <p:spPr>
          <a:xfrm>
            <a:off x="6806509" y="288545"/>
            <a:ext cx="4940715" cy="3302045"/>
          </a:xfrm>
          <a:prstGeom prst="rect">
            <a:avLst/>
          </a:prstGeom>
        </p:spPr>
      </p:pic>
      <p:pic>
        <p:nvPicPr>
          <p:cNvPr id="5" name="Εικόνα 4">
            <a:extLst>
              <a:ext uri="{FF2B5EF4-FFF2-40B4-BE49-F238E27FC236}">
                <a16:creationId xmlns:a16="http://schemas.microsoft.com/office/drawing/2014/main" id="{1A20FB58-48C7-4DF2-A243-0B272D8C394E}"/>
              </a:ext>
            </a:extLst>
          </p:cNvPr>
          <p:cNvPicPr>
            <a:picLocks noChangeAspect="1"/>
          </p:cNvPicPr>
          <p:nvPr/>
        </p:nvPicPr>
        <p:blipFill>
          <a:blip r:embed="rId3"/>
          <a:stretch>
            <a:fillRect/>
          </a:stretch>
        </p:blipFill>
        <p:spPr>
          <a:xfrm>
            <a:off x="6806509" y="2885243"/>
            <a:ext cx="4940715" cy="3684211"/>
          </a:xfrm>
          <a:prstGeom prst="rect">
            <a:avLst/>
          </a:prstGeom>
        </p:spPr>
      </p:pic>
    </p:spTree>
    <p:extLst>
      <p:ext uri="{BB962C8B-B14F-4D97-AF65-F5344CB8AC3E}">
        <p14:creationId xmlns:p14="http://schemas.microsoft.com/office/powerpoint/2010/main" val="113326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F2455A0B-8454-49A0-9C06-B0E3E925FBAD}"/>
              </a:ext>
            </a:extLst>
          </p:cNvPr>
          <p:cNvSpPr/>
          <p:nvPr/>
        </p:nvSpPr>
        <p:spPr>
          <a:xfrm>
            <a:off x="0" y="0"/>
            <a:ext cx="6096000" cy="369332"/>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Ζώνες ενεργής ηφαιστειακής δραστηριότητας</a:t>
            </a:r>
            <a:endParaRPr lang="el-GR" dirty="0">
              <a:solidFill>
                <a:srgbClr val="C00000"/>
              </a:solidFill>
            </a:endParaRPr>
          </a:p>
        </p:txBody>
      </p:sp>
      <p:sp>
        <p:nvSpPr>
          <p:cNvPr id="3" name="Ορθογώνιο 2">
            <a:extLst>
              <a:ext uri="{FF2B5EF4-FFF2-40B4-BE49-F238E27FC236}">
                <a16:creationId xmlns:a16="http://schemas.microsoft.com/office/drawing/2014/main" id="{570E4BFF-695A-49AC-877A-AB68D849DC63}"/>
              </a:ext>
            </a:extLst>
          </p:cNvPr>
          <p:cNvSpPr/>
          <p:nvPr/>
        </p:nvSpPr>
        <p:spPr>
          <a:xfrm>
            <a:off x="508986" y="584498"/>
            <a:ext cx="6096000" cy="3416320"/>
          </a:xfrm>
          <a:prstGeom prst="rect">
            <a:avLst/>
          </a:prstGeom>
        </p:spPr>
        <p:txBody>
          <a:bodyPr>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Το ηφαίστειο της Θήρας είναι το γνωστότερο και ωραιότερο ελληνικό ηφαίστειο επειδή έχει σχηματιστεί η καλδέρα, ενώ το ηφαίστειο της Νισύρου είναι από τα πλέον τυπικά από άποψη μορφολογίας. Το ηφαίστειο της Θήρας έχει δράσει πολλές φορές. Η έκρηξη που συνδέθηκε με τη δημιουργία της καλδέρας έγινε το 1500-1700 π.Χ. και κατέστρεψε μια ολόκληρη πολιτεία (μυθική Ατλαντίδα;) που σήμερα έχει αποκαλυφθεί κάτω από 6-12 μέτρα ελαφρόπετρας. Οι μεταγενέστερες εκρήξεις, έγιναν διαδοχικά τα έτη 197, 1570, 1650, 1707-11, 1866-70, 1925-26, 1928, 1939-41, 1950 και δημιούργησαν το νησί που βρίσκεται στο κέντρο της καλδέρας, τις Νέες </a:t>
            </a:r>
            <a:r>
              <a:rPr lang="el-GR" dirty="0" err="1">
                <a:latin typeface="Cambria" panose="02040503050406030204" pitchFamily="18" charset="0"/>
                <a:ea typeface="MS Mincho" panose="02020609040205080304" pitchFamily="49" charset="-128"/>
                <a:cs typeface="Times New Roman" panose="02020603050405020304" pitchFamily="18" charset="0"/>
              </a:rPr>
              <a:t>Καμμένες</a:t>
            </a:r>
            <a:r>
              <a:rPr lang="el-GR" dirty="0">
                <a:latin typeface="Cambria" panose="02040503050406030204" pitchFamily="18" charset="0"/>
                <a:ea typeface="MS Mincho" panose="02020609040205080304" pitchFamily="49" charset="-128"/>
                <a:cs typeface="Times New Roman" panose="02020603050405020304" pitchFamily="18" charset="0"/>
              </a:rPr>
              <a:t>.</a:t>
            </a:r>
            <a:endParaRPr lang="el-GR" dirty="0"/>
          </a:p>
        </p:txBody>
      </p:sp>
      <p:pic>
        <p:nvPicPr>
          <p:cNvPr id="4" name="Εικόνα 3">
            <a:extLst>
              <a:ext uri="{FF2B5EF4-FFF2-40B4-BE49-F238E27FC236}">
                <a16:creationId xmlns:a16="http://schemas.microsoft.com/office/drawing/2014/main" id="{F7777963-FDF3-4276-96E3-6A1D4B83BAF4}"/>
              </a:ext>
            </a:extLst>
          </p:cNvPr>
          <p:cNvPicPr>
            <a:picLocks noChangeAspect="1"/>
          </p:cNvPicPr>
          <p:nvPr/>
        </p:nvPicPr>
        <p:blipFill>
          <a:blip r:embed="rId2"/>
          <a:stretch>
            <a:fillRect/>
          </a:stretch>
        </p:blipFill>
        <p:spPr>
          <a:xfrm>
            <a:off x="6994447" y="184666"/>
            <a:ext cx="4919385" cy="3323611"/>
          </a:xfrm>
          <a:prstGeom prst="rect">
            <a:avLst/>
          </a:prstGeom>
        </p:spPr>
      </p:pic>
      <p:pic>
        <p:nvPicPr>
          <p:cNvPr id="5" name="Εικόνα 4">
            <a:extLst>
              <a:ext uri="{FF2B5EF4-FFF2-40B4-BE49-F238E27FC236}">
                <a16:creationId xmlns:a16="http://schemas.microsoft.com/office/drawing/2014/main" id="{96E4C47D-E7E2-4893-8FEF-2799DBC6C41A}"/>
              </a:ext>
            </a:extLst>
          </p:cNvPr>
          <p:cNvPicPr>
            <a:picLocks noChangeAspect="1"/>
          </p:cNvPicPr>
          <p:nvPr/>
        </p:nvPicPr>
        <p:blipFill>
          <a:blip r:embed="rId3"/>
          <a:stretch>
            <a:fillRect/>
          </a:stretch>
        </p:blipFill>
        <p:spPr>
          <a:xfrm>
            <a:off x="1997475" y="4080238"/>
            <a:ext cx="3056785" cy="2577737"/>
          </a:xfrm>
          <a:prstGeom prst="rect">
            <a:avLst/>
          </a:prstGeom>
        </p:spPr>
      </p:pic>
      <p:pic>
        <p:nvPicPr>
          <p:cNvPr id="6" name="Εικόνα 5">
            <a:extLst>
              <a:ext uri="{FF2B5EF4-FFF2-40B4-BE49-F238E27FC236}">
                <a16:creationId xmlns:a16="http://schemas.microsoft.com/office/drawing/2014/main" id="{B6044240-4B17-4551-9DEE-021BBA943209}"/>
              </a:ext>
            </a:extLst>
          </p:cNvPr>
          <p:cNvPicPr>
            <a:picLocks noChangeAspect="1"/>
          </p:cNvPicPr>
          <p:nvPr/>
        </p:nvPicPr>
        <p:blipFill>
          <a:blip r:embed="rId4"/>
          <a:stretch>
            <a:fillRect/>
          </a:stretch>
        </p:blipFill>
        <p:spPr>
          <a:xfrm>
            <a:off x="6356412" y="3653711"/>
            <a:ext cx="5658130" cy="3088764"/>
          </a:xfrm>
          <a:prstGeom prst="rect">
            <a:avLst/>
          </a:prstGeom>
        </p:spPr>
      </p:pic>
    </p:spTree>
    <p:extLst>
      <p:ext uri="{BB962C8B-B14F-4D97-AF65-F5344CB8AC3E}">
        <p14:creationId xmlns:p14="http://schemas.microsoft.com/office/powerpoint/2010/main" val="35128065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Εικόνα 8">
            <a:extLst>
              <a:ext uri="{FF2B5EF4-FFF2-40B4-BE49-F238E27FC236}">
                <a16:creationId xmlns:a16="http://schemas.microsoft.com/office/drawing/2014/main" id="{3DCF40FC-89F9-43C1-8568-4B90126151CB}"/>
              </a:ext>
            </a:extLst>
          </p:cNvPr>
          <p:cNvPicPr>
            <a:picLocks noChangeAspect="1"/>
          </p:cNvPicPr>
          <p:nvPr/>
        </p:nvPicPr>
        <p:blipFill>
          <a:blip r:embed="rId2"/>
          <a:stretch>
            <a:fillRect/>
          </a:stretch>
        </p:blipFill>
        <p:spPr>
          <a:xfrm>
            <a:off x="155855" y="3612316"/>
            <a:ext cx="4620331" cy="3130274"/>
          </a:xfrm>
          <a:prstGeom prst="rect">
            <a:avLst/>
          </a:prstGeom>
        </p:spPr>
      </p:pic>
      <p:pic>
        <p:nvPicPr>
          <p:cNvPr id="7" name="Εικόνα 6">
            <a:extLst>
              <a:ext uri="{FF2B5EF4-FFF2-40B4-BE49-F238E27FC236}">
                <a16:creationId xmlns:a16="http://schemas.microsoft.com/office/drawing/2014/main" id="{1323E317-5F2D-4DB7-AD4B-73707BC9D93B}"/>
              </a:ext>
            </a:extLst>
          </p:cNvPr>
          <p:cNvPicPr>
            <a:picLocks noChangeAspect="1"/>
          </p:cNvPicPr>
          <p:nvPr/>
        </p:nvPicPr>
        <p:blipFill>
          <a:blip r:embed="rId3"/>
          <a:stretch>
            <a:fillRect/>
          </a:stretch>
        </p:blipFill>
        <p:spPr>
          <a:xfrm>
            <a:off x="4528721" y="215561"/>
            <a:ext cx="7429500" cy="4171950"/>
          </a:xfrm>
          <a:prstGeom prst="rect">
            <a:avLst/>
          </a:prstGeom>
          <a:effectLst>
            <a:softEdge rad="63500"/>
          </a:effectLst>
        </p:spPr>
      </p:pic>
      <p:sp>
        <p:nvSpPr>
          <p:cNvPr id="2" name="Ορθογώνιο 1">
            <a:extLst>
              <a:ext uri="{FF2B5EF4-FFF2-40B4-BE49-F238E27FC236}">
                <a16:creationId xmlns:a16="http://schemas.microsoft.com/office/drawing/2014/main" id="{AD6A00FC-99A0-461C-BF74-CB4F20908D36}"/>
              </a:ext>
            </a:extLst>
          </p:cNvPr>
          <p:cNvSpPr/>
          <p:nvPr/>
        </p:nvSpPr>
        <p:spPr>
          <a:xfrm>
            <a:off x="0" y="0"/>
            <a:ext cx="6096000" cy="646331"/>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5. ΗΦΑΙΣΤΕΙΟΤΗΤΑ</a:t>
            </a:r>
          </a:p>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Ηφαίστεια και ηφαιστειότητα</a:t>
            </a:r>
            <a:endParaRPr lang="el-GR" dirty="0">
              <a:solidFill>
                <a:srgbClr val="C00000"/>
              </a:solidFill>
            </a:endParaRPr>
          </a:p>
        </p:txBody>
      </p:sp>
      <p:sp>
        <p:nvSpPr>
          <p:cNvPr id="4" name="Ορθογώνιο 3">
            <a:extLst>
              <a:ext uri="{FF2B5EF4-FFF2-40B4-BE49-F238E27FC236}">
                <a16:creationId xmlns:a16="http://schemas.microsoft.com/office/drawing/2014/main" id="{3E7E8421-F36D-4474-80A3-1E7AF30A4764}"/>
              </a:ext>
            </a:extLst>
          </p:cNvPr>
          <p:cNvSpPr/>
          <p:nvPr/>
        </p:nvSpPr>
        <p:spPr>
          <a:xfrm>
            <a:off x="233779" y="730123"/>
            <a:ext cx="6096000" cy="2585323"/>
          </a:xfrm>
          <a:prstGeom prst="rect">
            <a:avLst/>
          </a:prstGeom>
        </p:spPr>
        <p:txBody>
          <a:bodyPr>
            <a:spAutoFit/>
          </a:bodyPr>
          <a:lstStyle/>
          <a:p>
            <a:pPr algn="ctr"/>
            <a:r>
              <a:rPr lang="el-GR" dirty="0">
                <a:solidFill>
                  <a:srgbClr val="FFC000"/>
                </a:solidFill>
                <a:latin typeface="Cambria" panose="02040503050406030204" pitchFamily="18" charset="0"/>
                <a:ea typeface="MS Mincho" panose="02020609040205080304" pitchFamily="49" charset="-128"/>
                <a:cs typeface="Times New Roman" panose="02020603050405020304" pitchFamily="18" charset="0"/>
              </a:rPr>
              <a:t>Ως ηφαίστεια χαρακτηρίζονται οι θέσεις όπου το φυσικό </a:t>
            </a:r>
            <a:r>
              <a:rPr lang="el-GR" dirty="0" err="1">
                <a:solidFill>
                  <a:srgbClr val="FFC000"/>
                </a:solidFill>
                <a:latin typeface="Cambria" panose="02040503050406030204" pitchFamily="18" charset="0"/>
                <a:ea typeface="MS Mincho" panose="02020609040205080304" pitchFamily="49" charset="-128"/>
                <a:cs typeface="Times New Roman" panose="02020603050405020304" pitchFamily="18" charset="0"/>
              </a:rPr>
              <a:t>τήγμα</a:t>
            </a:r>
            <a:r>
              <a:rPr lang="el-GR" dirty="0">
                <a:solidFill>
                  <a:srgbClr val="FFC000"/>
                </a:solidFill>
                <a:latin typeface="Cambria" panose="02040503050406030204" pitchFamily="18" charset="0"/>
                <a:ea typeface="MS Mincho" panose="02020609040205080304" pitchFamily="49" charset="-128"/>
                <a:cs typeface="Times New Roman" panose="02020603050405020304" pitchFamily="18" charset="0"/>
              </a:rPr>
              <a:t> από το εσωτερικό της Γης, όπου ονομάζεται </a:t>
            </a:r>
            <a:r>
              <a:rPr lang="el-GR" b="1" dirty="0">
                <a:solidFill>
                  <a:srgbClr val="FFC000"/>
                </a:solidFill>
                <a:latin typeface="Cambria" panose="02040503050406030204" pitchFamily="18" charset="0"/>
                <a:ea typeface="MS Mincho" panose="02020609040205080304" pitchFamily="49" charset="-128"/>
                <a:cs typeface="Times New Roman" panose="02020603050405020304" pitchFamily="18" charset="0"/>
              </a:rPr>
              <a:t>μάγμα, </a:t>
            </a:r>
            <a:r>
              <a:rPr lang="el-GR" dirty="0">
                <a:solidFill>
                  <a:srgbClr val="FFC000"/>
                </a:solidFill>
                <a:latin typeface="Cambria" panose="02040503050406030204" pitchFamily="18" charset="0"/>
                <a:ea typeface="MS Mincho" panose="02020609040205080304" pitchFamily="49" charset="-128"/>
                <a:cs typeface="Times New Roman" panose="02020603050405020304" pitchFamily="18" charset="0"/>
              </a:rPr>
              <a:t>βγαίνει μαζί με στερεά και αέρια </a:t>
            </a:r>
            <a:r>
              <a:rPr lang="el-GR" dirty="0" err="1">
                <a:solidFill>
                  <a:srgbClr val="FFC000"/>
                </a:solidFill>
                <a:latin typeface="Cambria" panose="02040503050406030204" pitchFamily="18" charset="0"/>
                <a:ea typeface="MS Mincho" panose="02020609040205080304" pitchFamily="49" charset="-128"/>
                <a:cs typeface="Times New Roman" panose="02020603050405020304" pitchFamily="18" charset="0"/>
              </a:rPr>
              <a:t>αναβλήματα</a:t>
            </a:r>
            <a:r>
              <a:rPr lang="el-GR" dirty="0">
                <a:solidFill>
                  <a:srgbClr val="FFC000"/>
                </a:solidFill>
                <a:latin typeface="Cambria" panose="02040503050406030204" pitchFamily="18" charset="0"/>
                <a:ea typeface="MS Mincho" panose="02020609040205080304" pitchFamily="49" charset="-128"/>
                <a:cs typeface="Times New Roman" panose="02020603050405020304" pitchFamily="18" charset="0"/>
              </a:rPr>
              <a:t> υψηλών θερμοκρασιών στην επιφάνεια όπου σχηματίζει τη </a:t>
            </a:r>
            <a:r>
              <a:rPr lang="el-GR" b="1" dirty="0">
                <a:solidFill>
                  <a:srgbClr val="FFC000"/>
                </a:solidFill>
                <a:latin typeface="Cambria" panose="02040503050406030204" pitchFamily="18" charset="0"/>
                <a:ea typeface="MS Mincho" panose="02020609040205080304" pitchFamily="49" charset="-128"/>
                <a:cs typeface="Times New Roman" panose="02020603050405020304" pitchFamily="18" charset="0"/>
              </a:rPr>
              <a:t>λάβα. </a:t>
            </a:r>
            <a:r>
              <a:rPr lang="el-GR" dirty="0">
                <a:solidFill>
                  <a:srgbClr val="FFC000"/>
                </a:solidFill>
                <a:latin typeface="Cambria" panose="02040503050406030204" pitchFamily="18" charset="0"/>
                <a:ea typeface="MS Mincho" panose="02020609040205080304" pitchFamily="49" charset="-128"/>
                <a:cs typeface="Times New Roman" panose="02020603050405020304" pitchFamily="18" charset="0"/>
              </a:rPr>
              <a:t> </a:t>
            </a:r>
          </a:p>
          <a:p>
            <a:pPr algn="ctr"/>
            <a:endParaRPr lang="el-GR" dirty="0">
              <a:solidFill>
                <a:srgbClr val="FFC000"/>
              </a:solidFill>
              <a:latin typeface="Cambria" panose="02040503050406030204" pitchFamily="18" charset="0"/>
              <a:ea typeface="MS Mincho" panose="02020609040205080304" pitchFamily="49" charset="-128"/>
              <a:cs typeface="Times New Roman" panose="02020603050405020304" pitchFamily="18" charset="0"/>
            </a:endParaRPr>
          </a:p>
          <a:p>
            <a:pPr algn="ctr"/>
            <a:r>
              <a:rPr lang="el-GR" dirty="0">
                <a:solidFill>
                  <a:srgbClr val="FFC000"/>
                </a:solidFill>
                <a:latin typeface="Cambria" panose="02040503050406030204" pitchFamily="18" charset="0"/>
                <a:ea typeface="MS Mincho" panose="02020609040205080304" pitchFamily="49" charset="-128"/>
                <a:cs typeface="Times New Roman" panose="02020603050405020304" pitchFamily="18" charset="0"/>
              </a:rPr>
              <a:t>Αν το σημείο εξόδου είναι στη στεριά η έκχυση γίνεται στον αέρα και το ηφαίστειο χαρακτηρίζεται χερσαίο, ενώ αν είναι σε θαλάσσιο πυθμένα η έκχυση γίνεται στο νερό οπότε μιλάμε για υποθαλάσσιο ηφαίστειο.</a:t>
            </a:r>
            <a:endParaRPr lang="el-GR" dirty="0">
              <a:solidFill>
                <a:srgbClr val="FFC000"/>
              </a:solidFill>
            </a:endParaRPr>
          </a:p>
        </p:txBody>
      </p:sp>
      <p:sp>
        <p:nvSpPr>
          <p:cNvPr id="8" name="Ορθογώνιο 7">
            <a:extLst>
              <a:ext uri="{FF2B5EF4-FFF2-40B4-BE49-F238E27FC236}">
                <a16:creationId xmlns:a16="http://schemas.microsoft.com/office/drawing/2014/main" id="{AAD4B3C5-719A-49B2-BFE6-A5A3DEF63818}"/>
              </a:ext>
            </a:extLst>
          </p:cNvPr>
          <p:cNvSpPr/>
          <p:nvPr/>
        </p:nvSpPr>
        <p:spPr>
          <a:xfrm>
            <a:off x="2086252" y="4603072"/>
            <a:ext cx="9871969" cy="2308324"/>
          </a:xfrm>
          <a:prstGeom prst="rect">
            <a:avLst/>
          </a:prstGeom>
        </p:spPr>
        <p:txBody>
          <a:bodyPr wrap="square">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Ο όρος ηφαιστειότητα είναι ευρύτερος και συμπεριλαμβάνει όλες εκείνες τις σύνθετες εσωτερικές διεργασίες που έχουν σαν τελικό αποτέλεσμα την επιφανειακή εκδήλωση ενός ηφαιστείου. </a:t>
            </a:r>
          </a:p>
          <a:p>
            <a:pPr algn="ctr"/>
            <a:endParaRPr lang="el-GR" dirty="0">
              <a:latin typeface="Cambria" panose="02040503050406030204" pitchFamily="18" charset="0"/>
              <a:ea typeface="MS Mincho" panose="02020609040205080304" pitchFamily="49" charset="-128"/>
              <a:cs typeface="Times New Roman" panose="02020603050405020304" pitchFamily="18" charset="0"/>
            </a:endParaRPr>
          </a:p>
          <a:p>
            <a:pPr algn="ctr"/>
            <a:r>
              <a:rPr lang="el-GR" dirty="0">
                <a:latin typeface="Cambria" panose="02040503050406030204" pitchFamily="18" charset="0"/>
                <a:ea typeface="MS Mincho" panose="02020609040205080304" pitchFamily="49" charset="-128"/>
                <a:cs typeface="Times New Roman" panose="02020603050405020304" pitchFamily="18" charset="0"/>
              </a:rPr>
              <a:t>Εκτός από τις εκρήξεις και την έκχυση λάβας από το ηφαίστειο υπάρχουν και άλλα χαρακτηριστικά όπως η εκπομπή </a:t>
            </a:r>
            <a:r>
              <a:rPr lang="el-GR" dirty="0" err="1">
                <a:latin typeface="Cambria" panose="02040503050406030204" pitchFamily="18" charset="0"/>
                <a:ea typeface="MS Mincho" panose="02020609040205080304" pitchFamily="49" charset="-128"/>
                <a:cs typeface="Times New Roman" panose="02020603050405020304" pitchFamily="18" charset="0"/>
              </a:rPr>
              <a:t>ατμίδων</a:t>
            </a:r>
            <a:r>
              <a:rPr lang="el-GR" dirty="0">
                <a:latin typeface="Cambria" panose="02040503050406030204" pitchFamily="18" charset="0"/>
                <a:ea typeface="MS Mincho" panose="02020609040205080304" pitchFamily="49" charset="-128"/>
                <a:cs typeface="Times New Roman" panose="02020603050405020304" pitchFamily="18" charset="0"/>
              </a:rPr>
              <a:t> (συνήθως πλούσιες σε θειάφι και μονοξείδιο του άνθρακα) από σχισμές των προσφάτων ηφαιστειακών πετρωμάτων και οι θερμοπηγές που ανάλογα με τη σύσταση του νερού και τη θερμοκρασία χαρακτηρίζονται σαν </a:t>
            </a:r>
            <a:r>
              <a:rPr lang="el-GR" dirty="0" err="1">
                <a:latin typeface="Cambria" panose="02040503050406030204" pitchFamily="18" charset="0"/>
                <a:ea typeface="MS Mincho" panose="02020609040205080304" pitchFamily="49" charset="-128"/>
                <a:cs typeface="Times New Roman" panose="02020603050405020304" pitchFamily="18" charset="0"/>
              </a:rPr>
              <a:t>σολφατάρες</a:t>
            </a:r>
            <a:r>
              <a:rPr lang="el-GR" dirty="0">
                <a:latin typeface="Cambria" panose="02040503050406030204" pitchFamily="18" charset="0"/>
                <a:ea typeface="MS Mincho" panose="02020609040205080304" pitchFamily="49" charset="-128"/>
                <a:cs typeface="Times New Roman" panose="02020603050405020304" pitchFamily="18" charset="0"/>
              </a:rPr>
              <a:t>, </a:t>
            </a:r>
            <a:r>
              <a:rPr lang="el-GR" dirty="0" err="1">
                <a:latin typeface="Cambria" panose="02040503050406030204" pitchFamily="18" charset="0"/>
                <a:ea typeface="MS Mincho" panose="02020609040205080304" pitchFamily="49" charset="-128"/>
                <a:cs typeface="Times New Roman" panose="02020603050405020304" pitchFamily="18" charset="0"/>
              </a:rPr>
              <a:t>φουμαρόλες</a:t>
            </a:r>
            <a:r>
              <a:rPr lang="el-GR" dirty="0">
                <a:latin typeface="Cambria" panose="02040503050406030204" pitchFamily="18" charset="0"/>
                <a:ea typeface="MS Mincho" panose="02020609040205080304" pitchFamily="49" charset="-128"/>
                <a:cs typeface="Times New Roman" panose="02020603050405020304" pitchFamily="18" charset="0"/>
              </a:rPr>
              <a:t>, θερμοπίδακες (</a:t>
            </a:r>
            <a:r>
              <a:rPr lang="en-US" dirty="0">
                <a:latin typeface="Cambria" panose="02040503050406030204" pitchFamily="18" charset="0"/>
                <a:ea typeface="MS Mincho" panose="02020609040205080304" pitchFamily="49" charset="-128"/>
                <a:cs typeface="Times New Roman" panose="02020603050405020304" pitchFamily="18" charset="0"/>
              </a:rPr>
              <a:t>Geyser</a:t>
            </a:r>
            <a:r>
              <a:rPr lang="el-GR" dirty="0">
                <a:latin typeface="Cambria" panose="02040503050406030204" pitchFamily="18" charset="0"/>
                <a:ea typeface="MS Mincho" panose="02020609040205080304" pitchFamily="49" charset="-128"/>
                <a:cs typeface="Times New Roman" panose="02020603050405020304" pitchFamily="18" charset="0"/>
              </a:rPr>
              <a:t>) κτλ.</a:t>
            </a:r>
            <a:endParaRPr lang="el-GR" dirty="0"/>
          </a:p>
        </p:txBody>
      </p:sp>
    </p:spTree>
    <p:extLst>
      <p:ext uri="{BB962C8B-B14F-4D97-AF65-F5344CB8AC3E}">
        <p14:creationId xmlns:p14="http://schemas.microsoft.com/office/powerpoint/2010/main" val="297630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9A561729-3923-4806-92F4-28E8D9CF9B0F}"/>
              </a:ext>
            </a:extLst>
          </p:cNvPr>
          <p:cNvPicPr>
            <a:picLocks noChangeAspect="1"/>
          </p:cNvPicPr>
          <p:nvPr/>
        </p:nvPicPr>
        <p:blipFill>
          <a:blip r:embed="rId2"/>
          <a:stretch>
            <a:fillRect/>
          </a:stretch>
        </p:blipFill>
        <p:spPr>
          <a:xfrm>
            <a:off x="2926672" y="248759"/>
            <a:ext cx="9090364" cy="4545182"/>
          </a:xfrm>
          <a:prstGeom prst="rect">
            <a:avLst/>
          </a:prstGeom>
          <a:effectLst>
            <a:softEdge rad="63500"/>
          </a:effectLst>
        </p:spPr>
      </p:pic>
      <p:sp>
        <p:nvSpPr>
          <p:cNvPr id="2" name="Ορθογώνιο 1">
            <a:extLst>
              <a:ext uri="{FF2B5EF4-FFF2-40B4-BE49-F238E27FC236}">
                <a16:creationId xmlns:a16="http://schemas.microsoft.com/office/drawing/2014/main" id="{5166E837-D6E4-4311-8A5C-8D9E6E8AC2E1}"/>
              </a:ext>
            </a:extLst>
          </p:cNvPr>
          <p:cNvSpPr/>
          <p:nvPr/>
        </p:nvSpPr>
        <p:spPr>
          <a:xfrm>
            <a:off x="1165934" y="4918412"/>
            <a:ext cx="8936854" cy="1200329"/>
          </a:xfrm>
          <a:prstGeom prst="rect">
            <a:avLst/>
          </a:prstGeom>
        </p:spPr>
        <p:txBody>
          <a:bodyPr wrap="square">
            <a:spAutoFit/>
          </a:bodyPr>
          <a:lstStyle/>
          <a:p>
            <a:pPr algn="ctr">
              <a:spcAft>
                <a:spcPts val="0"/>
              </a:spcAft>
            </a:pPr>
            <a:r>
              <a:rPr lang="el-GR" dirty="0">
                <a:latin typeface="Cambria" panose="02040503050406030204" pitchFamily="18" charset="0"/>
                <a:ea typeface="MS Mincho" panose="02020609040205080304" pitchFamily="49" charset="-128"/>
                <a:cs typeface="Times New Roman" panose="02020603050405020304" pitchFamily="18" charset="0"/>
              </a:rPr>
              <a:t>Περίπου 700 ηφαίστεια έχουν καταγραφεί σε ολόκληρο τον κόσμο που παρουσιάζουν δράση στους ιστορικούς χρόνους. Αυτά ονομάζονται ενεργά σε </a:t>
            </a:r>
            <a:r>
              <a:rPr lang="el-GR" dirty="0" err="1">
                <a:latin typeface="Cambria" panose="02040503050406030204" pitchFamily="18" charset="0"/>
                <a:ea typeface="MS Mincho" panose="02020609040205080304" pitchFamily="49" charset="-128"/>
                <a:cs typeface="Times New Roman" panose="02020603050405020304" pitchFamily="18" charset="0"/>
              </a:rPr>
              <a:t>αντίδιαστολή</a:t>
            </a:r>
            <a:r>
              <a:rPr lang="el-GR" dirty="0">
                <a:latin typeface="Cambria" panose="02040503050406030204" pitchFamily="18" charset="0"/>
                <a:ea typeface="MS Mincho" panose="02020609040205080304" pitchFamily="49" charset="-128"/>
                <a:cs typeface="Times New Roman" panose="02020603050405020304" pitchFamily="18" charset="0"/>
              </a:rPr>
              <a:t> με τα σβησμένα, εκείνα δηλαδή που λειτούργησαν σε παλιότερες γεωλογικές εποχές χωρίς όμως να παρουσιάζουν καμία δραστηριότητα στην ιστορική περίοδο.</a:t>
            </a:r>
          </a:p>
        </p:txBody>
      </p:sp>
      <p:sp>
        <p:nvSpPr>
          <p:cNvPr id="3" name="Ορθογώνιο 2">
            <a:extLst>
              <a:ext uri="{FF2B5EF4-FFF2-40B4-BE49-F238E27FC236}">
                <a16:creationId xmlns:a16="http://schemas.microsoft.com/office/drawing/2014/main" id="{B3CED9EF-69BA-44C7-B652-B9E5C2990DC4}"/>
              </a:ext>
            </a:extLst>
          </p:cNvPr>
          <p:cNvSpPr/>
          <p:nvPr/>
        </p:nvSpPr>
        <p:spPr>
          <a:xfrm>
            <a:off x="0" y="0"/>
            <a:ext cx="6096000" cy="369332"/>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Ηφαίστεια και ηφαιστειότητα</a:t>
            </a:r>
            <a:endParaRPr lang="el-GR" dirty="0">
              <a:solidFill>
                <a:srgbClr val="C00000"/>
              </a:solidFill>
            </a:endParaRPr>
          </a:p>
        </p:txBody>
      </p:sp>
    </p:spTree>
    <p:extLst>
      <p:ext uri="{BB962C8B-B14F-4D97-AF65-F5344CB8AC3E}">
        <p14:creationId xmlns:p14="http://schemas.microsoft.com/office/powerpoint/2010/main" val="381927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13A522A1-CEB0-480C-B2AD-8FA18ED47E38}"/>
              </a:ext>
            </a:extLst>
          </p:cNvPr>
          <p:cNvSpPr/>
          <p:nvPr/>
        </p:nvSpPr>
        <p:spPr>
          <a:xfrm>
            <a:off x="0" y="0"/>
            <a:ext cx="6096000" cy="369332"/>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Ένα ηφαίστειο σε τομή</a:t>
            </a:r>
            <a:endParaRPr lang="el-GR" dirty="0">
              <a:solidFill>
                <a:srgbClr val="C00000"/>
              </a:solidFill>
            </a:endParaRPr>
          </a:p>
        </p:txBody>
      </p:sp>
      <p:pic>
        <p:nvPicPr>
          <p:cNvPr id="3" name="Εικόνα 2">
            <a:extLst>
              <a:ext uri="{FF2B5EF4-FFF2-40B4-BE49-F238E27FC236}">
                <a16:creationId xmlns:a16="http://schemas.microsoft.com/office/drawing/2014/main" id="{341C5DAB-DC1A-428E-8A00-E1130D34ACAA}"/>
              </a:ext>
            </a:extLst>
          </p:cNvPr>
          <p:cNvPicPr>
            <a:picLocks noChangeAspect="1"/>
          </p:cNvPicPr>
          <p:nvPr/>
        </p:nvPicPr>
        <p:blipFill>
          <a:blip r:embed="rId2"/>
          <a:stretch>
            <a:fillRect/>
          </a:stretch>
        </p:blipFill>
        <p:spPr>
          <a:xfrm>
            <a:off x="77039" y="794213"/>
            <a:ext cx="6663676" cy="4092035"/>
          </a:xfrm>
          <a:prstGeom prst="rect">
            <a:avLst/>
          </a:prstGeom>
        </p:spPr>
      </p:pic>
      <p:sp>
        <p:nvSpPr>
          <p:cNvPr id="4" name="Ορθογώνιο 3">
            <a:extLst>
              <a:ext uri="{FF2B5EF4-FFF2-40B4-BE49-F238E27FC236}">
                <a16:creationId xmlns:a16="http://schemas.microsoft.com/office/drawing/2014/main" id="{009D47F3-E2FF-4792-B3EE-42E3C0C9781D}"/>
              </a:ext>
            </a:extLst>
          </p:cNvPr>
          <p:cNvSpPr/>
          <p:nvPr/>
        </p:nvSpPr>
        <p:spPr>
          <a:xfrm>
            <a:off x="6587132" y="184666"/>
            <a:ext cx="5527829" cy="6463308"/>
          </a:xfrm>
          <a:prstGeom prst="rect">
            <a:avLst/>
          </a:prstGeom>
        </p:spPr>
        <p:txBody>
          <a:bodyPr wrap="square">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Κάθε ηφαίστειο είναι η ορατή απόληξη ενός εκτεταμένου υπόγειου συστήματος μέσα από το οποίο γίνεται η διοχέτευση μαγματικού υλικού από το χώρο δημιουργίας του μέχρι την επιφάνεια. Ένα σημαντικό τμήμα της δομής πολλών ηφαιστείων είναι ο </a:t>
            </a:r>
            <a:r>
              <a:rPr lang="el-GR" b="1" dirty="0">
                <a:latin typeface="Cambria" panose="02040503050406030204" pitchFamily="18" charset="0"/>
                <a:ea typeface="MS Mincho" panose="02020609040205080304" pitchFamily="49" charset="-128"/>
                <a:cs typeface="Times New Roman" panose="02020603050405020304" pitchFamily="18" charset="0"/>
              </a:rPr>
              <a:t>ηφαιστειακός αγωγός</a:t>
            </a:r>
            <a:r>
              <a:rPr lang="el-GR" dirty="0">
                <a:latin typeface="Cambria" panose="02040503050406030204" pitchFamily="18" charset="0"/>
                <a:ea typeface="MS Mincho" panose="02020609040205080304" pitchFamily="49" charset="-128"/>
                <a:cs typeface="Times New Roman" panose="02020603050405020304" pitchFamily="18" charset="0"/>
              </a:rPr>
              <a:t>, δηλαδή ένας σχεδόν κατακόρυφος φυσικός σωλήνας με περίπου κυκλικό ή ωοειδές σχήμα διατομής, μέσα από το οποίο γίνεται άνοδος του μαγματικού υλικού μέχρι την επιφάνεια.</a:t>
            </a:r>
          </a:p>
          <a:p>
            <a:pPr algn="ctr"/>
            <a:endParaRPr lang="el-GR" dirty="0">
              <a:latin typeface="Cambria" panose="02040503050406030204" pitchFamily="18" charset="0"/>
              <a:ea typeface="MS Mincho" panose="02020609040205080304" pitchFamily="49" charset="-128"/>
              <a:cs typeface="Times New Roman" panose="02020603050405020304" pitchFamily="18" charset="0"/>
            </a:endParaRPr>
          </a:p>
          <a:p>
            <a:pPr algn="ctr"/>
            <a:r>
              <a:rPr lang="el-GR" dirty="0">
                <a:latin typeface="Cambria" panose="02040503050406030204" pitchFamily="18" charset="0"/>
                <a:ea typeface="MS Mincho" panose="02020609040205080304" pitchFamily="49" charset="-128"/>
                <a:cs typeface="Times New Roman" panose="02020603050405020304" pitchFamily="18" charset="0"/>
              </a:rPr>
              <a:t>Ο σωλήνας αυτός στο ανώτερο άκρο του ανοίγει και παίρνει μια χοανοειδή μορφή που ονομάζεται </a:t>
            </a:r>
            <a:r>
              <a:rPr lang="el-GR" b="1" dirty="0">
                <a:latin typeface="Cambria" panose="02040503050406030204" pitchFamily="18" charset="0"/>
                <a:ea typeface="MS Mincho" panose="02020609040205080304" pitchFamily="49" charset="-128"/>
                <a:cs typeface="Times New Roman" panose="02020603050405020304" pitchFamily="18" charset="0"/>
              </a:rPr>
              <a:t>κρατήρας </a:t>
            </a:r>
            <a:r>
              <a:rPr lang="el-GR" dirty="0">
                <a:latin typeface="Cambria" panose="02040503050406030204" pitchFamily="18" charset="0"/>
                <a:ea typeface="MS Mincho" panose="02020609040205080304" pitchFamily="49" charset="-128"/>
                <a:cs typeface="Times New Roman" panose="02020603050405020304" pitchFamily="18" charset="0"/>
              </a:rPr>
              <a:t>του ηφαιστείου. Ο κρατήρας βρίσκεται συνήθως στην κορυφή ενός κωνικού υψώματος, διαστάσεων λόφου ή ακόμη και όρους, που έχει δημιουργηθεί από στερεοποιημένα ηφαιστειακά </a:t>
            </a:r>
            <a:r>
              <a:rPr lang="el-GR" dirty="0" err="1">
                <a:latin typeface="Cambria" panose="02040503050406030204" pitchFamily="18" charset="0"/>
                <a:ea typeface="MS Mincho" panose="02020609040205080304" pitchFamily="49" charset="-128"/>
                <a:cs typeface="Times New Roman" panose="02020603050405020304" pitchFamily="18" charset="0"/>
              </a:rPr>
              <a:t>αναβλήματα</a:t>
            </a:r>
            <a:r>
              <a:rPr lang="el-GR" dirty="0">
                <a:latin typeface="Cambria" panose="02040503050406030204" pitchFamily="18" charset="0"/>
                <a:ea typeface="MS Mincho" panose="02020609040205080304" pitchFamily="49" charset="-128"/>
                <a:cs typeface="Times New Roman" panose="02020603050405020304" pitchFamily="18" charset="0"/>
              </a:rPr>
              <a:t> κατά τη διάρκεια παλαιότερων διαδοχικών εκχύσεων και αποτελεί τον </a:t>
            </a:r>
            <a:r>
              <a:rPr lang="el-GR" b="1" dirty="0">
                <a:latin typeface="Cambria" panose="02040503050406030204" pitchFamily="18" charset="0"/>
                <a:ea typeface="MS Mincho" panose="02020609040205080304" pitchFamily="49" charset="-128"/>
                <a:cs typeface="Times New Roman" panose="02020603050405020304" pitchFamily="18" charset="0"/>
              </a:rPr>
              <a:t>ηφαιστειακό κώνο. </a:t>
            </a:r>
          </a:p>
          <a:p>
            <a:pPr algn="ctr"/>
            <a:endParaRPr lang="el-GR" b="1" dirty="0">
              <a:latin typeface="Cambria" panose="02040503050406030204" pitchFamily="18" charset="0"/>
              <a:ea typeface="MS Mincho" panose="02020609040205080304" pitchFamily="49" charset="-128"/>
              <a:cs typeface="Times New Roman" panose="02020603050405020304" pitchFamily="18" charset="0"/>
            </a:endParaRPr>
          </a:p>
          <a:p>
            <a:pPr algn="ctr"/>
            <a:r>
              <a:rPr lang="el-GR" dirty="0">
                <a:latin typeface="Cambria" panose="02040503050406030204" pitchFamily="18" charset="0"/>
                <a:ea typeface="MS Mincho" panose="02020609040205080304" pitchFamily="49" charset="-128"/>
                <a:cs typeface="Times New Roman" panose="02020603050405020304" pitchFamily="18" charset="0"/>
              </a:rPr>
              <a:t>Οι μορφές των κώνων ποικίλλουν και βρίσκονται σε άμεση συνάρτηση με τη χημική σύσταση της λάβας από την οποία προέρχονται.</a:t>
            </a:r>
            <a:endParaRPr lang="el-GR" dirty="0"/>
          </a:p>
        </p:txBody>
      </p:sp>
    </p:spTree>
    <p:extLst>
      <p:ext uri="{BB962C8B-B14F-4D97-AF65-F5344CB8AC3E}">
        <p14:creationId xmlns:p14="http://schemas.microsoft.com/office/powerpoint/2010/main" val="2415191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7ABC1C7F-C02A-4DEE-932A-87C7121F22D9}"/>
              </a:ext>
            </a:extLst>
          </p:cNvPr>
          <p:cNvSpPr/>
          <p:nvPr/>
        </p:nvSpPr>
        <p:spPr>
          <a:xfrm>
            <a:off x="0" y="0"/>
            <a:ext cx="6096000" cy="369332"/>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Ένα ηφαίστειο σε τομή</a:t>
            </a:r>
            <a:endParaRPr lang="el-GR" dirty="0">
              <a:solidFill>
                <a:srgbClr val="C00000"/>
              </a:solidFill>
            </a:endParaRPr>
          </a:p>
        </p:txBody>
      </p:sp>
      <p:sp>
        <p:nvSpPr>
          <p:cNvPr id="3" name="Ορθογώνιο 2">
            <a:extLst>
              <a:ext uri="{FF2B5EF4-FFF2-40B4-BE49-F238E27FC236}">
                <a16:creationId xmlns:a16="http://schemas.microsoft.com/office/drawing/2014/main" id="{EEAB5A80-8763-42BA-A74F-99D1FA9F72EB}"/>
              </a:ext>
            </a:extLst>
          </p:cNvPr>
          <p:cNvSpPr/>
          <p:nvPr/>
        </p:nvSpPr>
        <p:spPr>
          <a:xfrm>
            <a:off x="366944" y="1062101"/>
            <a:ext cx="5021802" cy="5632311"/>
          </a:xfrm>
          <a:prstGeom prst="rect">
            <a:avLst/>
          </a:prstGeom>
        </p:spPr>
        <p:txBody>
          <a:bodyPr wrap="square">
            <a:spAutoFit/>
          </a:bodyPr>
          <a:lstStyle/>
          <a:p>
            <a:pPr algn="ctr"/>
            <a:r>
              <a:rPr lang="el-GR" dirty="0">
                <a:latin typeface="Cambria" panose="02040503050406030204" pitchFamily="18" charset="0"/>
                <a:ea typeface="MS Mincho" panose="02020609040205080304" pitchFamily="49" charset="-128"/>
                <a:cs typeface="Times New Roman" panose="02020603050405020304" pitchFamily="18" charset="0"/>
              </a:rPr>
              <a:t>Στο κάτω μέρος του ηφαιστειακού αγωγού συχνά μπορεί να υπάρχει </a:t>
            </a:r>
            <a:r>
              <a:rPr lang="el-GR" b="1" dirty="0">
                <a:latin typeface="Cambria" panose="02040503050406030204" pitchFamily="18" charset="0"/>
                <a:ea typeface="MS Mincho" panose="02020609040205080304" pitchFamily="49" charset="-128"/>
                <a:cs typeface="Times New Roman" panose="02020603050405020304" pitchFamily="18" charset="0"/>
              </a:rPr>
              <a:t>μαγματικός θάλαμος, </a:t>
            </a:r>
            <a:r>
              <a:rPr lang="el-GR" dirty="0">
                <a:latin typeface="Cambria" panose="02040503050406030204" pitchFamily="18" charset="0"/>
                <a:ea typeface="MS Mincho" panose="02020609040205080304" pitchFamily="49" charset="-128"/>
                <a:cs typeface="Times New Roman" panose="02020603050405020304" pitchFamily="18" charset="0"/>
              </a:rPr>
              <a:t>μια δεξαμενή μάγματος στον ανώτερο φλοιό που τροφοδοτεί υπό μορφή δευτερογενούς εστίας, το ηφαίστειο. </a:t>
            </a:r>
          </a:p>
          <a:p>
            <a:pPr algn="ctr"/>
            <a:endParaRPr lang="el-GR" dirty="0">
              <a:latin typeface="Cambria" panose="02040503050406030204" pitchFamily="18" charset="0"/>
              <a:ea typeface="MS Mincho" panose="02020609040205080304" pitchFamily="49" charset="-128"/>
              <a:cs typeface="Times New Roman" panose="02020603050405020304" pitchFamily="18" charset="0"/>
            </a:endParaRPr>
          </a:p>
          <a:p>
            <a:pPr algn="ctr"/>
            <a:r>
              <a:rPr lang="el-GR" dirty="0">
                <a:latin typeface="Cambria" panose="02040503050406030204" pitchFamily="18" charset="0"/>
                <a:ea typeface="MS Mincho" panose="02020609040205080304" pitchFamily="49" charset="-128"/>
                <a:cs typeface="Times New Roman" panose="02020603050405020304" pitchFamily="18" charset="0"/>
              </a:rPr>
              <a:t>Η πρωτογενής όμως μαγματική εστία, δηλαδή ο χώρος από τον οποίο ξεκινάει το μάγμα την ανοδική του πορεία, είναι πολύ βαθύτερα. Αδρανοποίηση του μαγματικού θαλάμου προκαλεί αναστολή της λειτουργίας του ηφαιστείου, οπότε είναι δυνατόν, εξαιτίας της απώλειας στήριξης που δημιουργείται, να σωριαστεί το ασταθές κάλυμμα του κρατήρα και να σχηματιστεί μια λεβητοειδής μορφή που λέγεται </a:t>
            </a:r>
            <a:r>
              <a:rPr lang="el-GR" b="1" dirty="0">
                <a:latin typeface="Cambria" panose="02040503050406030204" pitchFamily="18" charset="0"/>
                <a:ea typeface="MS Mincho" panose="02020609040205080304" pitchFamily="49" charset="-128"/>
                <a:cs typeface="Times New Roman" panose="02020603050405020304" pitchFamily="18" charset="0"/>
              </a:rPr>
              <a:t>καλδέρα. </a:t>
            </a:r>
          </a:p>
          <a:p>
            <a:pPr algn="ctr"/>
            <a:endParaRPr lang="el-GR" b="1" dirty="0">
              <a:latin typeface="Cambria" panose="02040503050406030204" pitchFamily="18" charset="0"/>
              <a:ea typeface="MS Mincho" panose="02020609040205080304" pitchFamily="49" charset="-128"/>
              <a:cs typeface="Times New Roman" panose="02020603050405020304" pitchFamily="18" charset="0"/>
            </a:endParaRPr>
          </a:p>
          <a:p>
            <a:pPr algn="ctr"/>
            <a:r>
              <a:rPr lang="el-GR" dirty="0">
                <a:latin typeface="Cambria" panose="02040503050406030204" pitchFamily="18" charset="0"/>
                <a:ea typeface="MS Mincho" panose="02020609040205080304" pitchFamily="49" charset="-128"/>
                <a:cs typeface="Times New Roman" panose="02020603050405020304" pitchFamily="18" charset="0"/>
              </a:rPr>
              <a:t>Μια από τις πιο εντυπωσιακές καλδέρες στον κόσμο είναι αυτή που έχει δημιουργηθεί στο ενεργό ηφαίστειο της Θήρας.</a:t>
            </a:r>
            <a:endParaRPr lang="el-GR" dirty="0"/>
          </a:p>
        </p:txBody>
      </p:sp>
      <p:pic>
        <p:nvPicPr>
          <p:cNvPr id="4" name="Εικόνα 3">
            <a:extLst>
              <a:ext uri="{FF2B5EF4-FFF2-40B4-BE49-F238E27FC236}">
                <a16:creationId xmlns:a16="http://schemas.microsoft.com/office/drawing/2014/main" id="{A4C1E8C7-E453-4376-B9D6-A30AA1D6B5FF}"/>
              </a:ext>
            </a:extLst>
          </p:cNvPr>
          <p:cNvPicPr>
            <a:picLocks noChangeAspect="1"/>
          </p:cNvPicPr>
          <p:nvPr/>
        </p:nvPicPr>
        <p:blipFill>
          <a:blip r:embed="rId2"/>
          <a:stretch>
            <a:fillRect/>
          </a:stretch>
        </p:blipFill>
        <p:spPr>
          <a:xfrm>
            <a:off x="5617510" y="0"/>
            <a:ext cx="6574490" cy="6858000"/>
          </a:xfrm>
          <a:prstGeom prst="rect">
            <a:avLst/>
          </a:prstGeom>
        </p:spPr>
      </p:pic>
    </p:spTree>
    <p:extLst>
      <p:ext uri="{BB962C8B-B14F-4D97-AF65-F5344CB8AC3E}">
        <p14:creationId xmlns:p14="http://schemas.microsoft.com/office/powerpoint/2010/main" val="306604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8C7B360B-7F9F-4A5E-9F3C-67AA000C6856}"/>
              </a:ext>
            </a:extLst>
          </p:cNvPr>
          <p:cNvSpPr/>
          <p:nvPr/>
        </p:nvSpPr>
        <p:spPr>
          <a:xfrm>
            <a:off x="0" y="0"/>
            <a:ext cx="6096000" cy="369332"/>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Ζώνες ενεργής ηφαιστειακής δραστηριότητας</a:t>
            </a:r>
            <a:endParaRPr lang="el-GR" dirty="0">
              <a:solidFill>
                <a:srgbClr val="C00000"/>
              </a:solidFill>
            </a:endParaRPr>
          </a:p>
        </p:txBody>
      </p:sp>
      <p:pic>
        <p:nvPicPr>
          <p:cNvPr id="4" name="Εικόνα 3">
            <a:extLst>
              <a:ext uri="{FF2B5EF4-FFF2-40B4-BE49-F238E27FC236}">
                <a16:creationId xmlns:a16="http://schemas.microsoft.com/office/drawing/2014/main" id="{E1AC387A-B93C-4386-9112-51A457C2CA5D}"/>
              </a:ext>
            </a:extLst>
          </p:cNvPr>
          <p:cNvPicPr>
            <a:picLocks noChangeAspect="1"/>
          </p:cNvPicPr>
          <p:nvPr/>
        </p:nvPicPr>
        <p:blipFill>
          <a:blip r:embed="rId2"/>
          <a:stretch>
            <a:fillRect/>
          </a:stretch>
        </p:blipFill>
        <p:spPr>
          <a:xfrm>
            <a:off x="5308847" y="2537533"/>
            <a:ext cx="6637538" cy="4148461"/>
          </a:xfrm>
          <a:prstGeom prst="rect">
            <a:avLst/>
          </a:prstGeom>
        </p:spPr>
      </p:pic>
      <p:pic>
        <p:nvPicPr>
          <p:cNvPr id="5" name="Εικόνα 4">
            <a:extLst>
              <a:ext uri="{FF2B5EF4-FFF2-40B4-BE49-F238E27FC236}">
                <a16:creationId xmlns:a16="http://schemas.microsoft.com/office/drawing/2014/main" id="{2FD46FAD-4BA5-4805-84D5-4D9DC02007E0}"/>
              </a:ext>
            </a:extLst>
          </p:cNvPr>
          <p:cNvPicPr>
            <a:picLocks noChangeAspect="1"/>
          </p:cNvPicPr>
          <p:nvPr/>
        </p:nvPicPr>
        <p:blipFill>
          <a:blip r:embed="rId3"/>
          <a:stretch>
            <a:fillRect/>
          </a:stretch>
        </p:blipFill>
        <p:spPr>
          <a:xfrm>
            <a:off x="378780" y="645805"/>
            <a:ext cx="5631403" cy="3521632"/>
          </a:xfrm>
          <a:prstGeom prst="rect">
            <a:avLst/>
          </a:prstGeom>
        </p:spPr>
      </p:pic>
    </p:spTree>
    <p:extLst>
      <p:ext uri="{BB962C8B-B14F-4D97-AF65-F5344CB8AC3E}">
        <p14:creationId xmlns:p14="http://schemas.microsoft.com/office/powerpoint/2010/main" val="14039621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C80C2575-9E0E-4350-B12E-011CD1523AA9}"/>
              </a:ext>
            </a:extLst>
          </p:cNvPr>
          <p:cNvPicPr>
            <a:picLocks noChangeAspect="1"/>
          </p:cNvPicPr>
          <p:nvPr/>
        </p:nvPicPr>
        <p:blipFill>
          <a:blip r:embed="rId2"/>
          <a:stretch>
            <a:fillRect/>
          </a:stretch>
        </p:blipFill>
        <p:spPr>
          <a:xfrm>
            <a:off x="5916136" y="2115428"/>
            <a:ext cx="6076950" cy="4562475"/>
          </a:xfrm>
          <a:prstGeom prst="rect">
            <a:avLst/>
          </a:prstGeom>
          <a:effectLst>
            <a:softEdge rad="63500"/>
          </a:effectLst>
        </p:spPr>
      </p:pic>
      <p:sp>
        <p:nvSpPr>
          <p:cNvPr id="2" name="Ορθογώνιο 1">
            <a:extLst>
              <a:ext uri="{FF2B5EF4-FFF2-40B4-BE49-F238E27FC236}">
                <a16:creationId xmlns:a16="http://schemas.microsoft.com/office/drawing/2014/main" id="{84758DA2-CA10-435D-8811-31195E819CC9}"/>
              </a:ext>
            </a:extLst>
          </p:cNvPr>
          <p:cNvSpPr/>
          <p:nvPr/>
        </p:nvSpPr>
        <p:spPr>
          <a:xfrm>
            <a:off x="0" y="0"/>
            <a:ext cx="6096000" cy="369332"/>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Ζώνες ενεργής ηφαιστειακής δραστηριότητας</a:t>
            </a:r>
            <a:endParaRPr lang="el-GR" dirty="0">
              <a:solidFill>
                <a:srgbClr val="C00000"/>
              </a:solidFill>
            </a:endParaRPr>
          </a:p>
        </p:txBody>
      </p:sp>
      <p:sp>
        <p:nvSpPr>
          <p:cNvPr id="3" name="Ορθογώνιο 2">
            <a:extLst>
              <a:ext uri="{FF2B5EF4-FFF2-40B4-BE49-F238E27FC236}">
                <a16:creationId xmlns:a16="http://schemas.microsoft.com/office/drawing/2014/main" id="{2F6AC6AA-7ECB-4D31-AC35-2F2B921A177E}"/>
              </a:ext>
            </a:extLst>
          </p:cNvPr>
          <p:cNvSpPr/>
          <p:nvPr/>
        </p:nvSpPr>
        <p:spPr>
          <a:xfrm>
            <a:off x="358066" y="889922"/>
            <a:ext cx="5558070" cy="3139321"/>
          </a:xfrm>
          <a:prstGeom prst="rect">
            <a:avLst/>
          </a:prstGeom>
        </p:spPr>
        <p:txBody>
          <a:bodyPr wrap="square">
            <a:spAutoFit/>
          </a:bodyPr>
          <a:lstStyle/>
          <a:p>
            <a:pPr algn="ctr"/>
            <a:r>
              <a:rPr lang="el-GR" dirty="0"/>
              <a:t>Έχει ήδη επισημανθεί ότι κατά κανόνα η εκδήλωση ενός ηφαιστείου δεν είναι ένα τυχαίο τοπικό περιστατικό και αυτό φαίνεται από τη γεωγραφική κατανομή των ενεργών ηφαιστείων. </a:t>
            </a:r>
          </a:p>
          <a:p>
            <a:pPr algn="ctr"/>
            <a:endParaRPr lang="el-GR" dirty="0"/>
          </a:p>
          <a:p>
            <a:pPr algn="ctr"/>
            <a:endParaRPr lang="el-GR" dirty="0"/>
          </a:p>
          <a:p>
            <a:pPr algn="ctr"/>
            <a:r>
              <a:rPr lang="el-GR" dirty="0"/>
              <a:t>Από την εικόνα αυτή προκύπτει ότι η σύγχρονη ηφαιστειακή δραστηριότητα είναι εντοπισμένη σε συγκεκριμένες γραμμές που σχεδόν ταυτίζονται με τις σεισμικά ενεργές ζώνες της Γης και συμπίπτουν με τα όρια των </a:t>
            </a:r>
            <a:r>
              <a:rPr lang="el-GR" dirty="0" err="1"/>
              <a:t>λιθοσφαιρικών</a:t>
            </a:r>
            <a:r>
              <a:rPr lang="el-GR" dirty="0"/>
              <a:t> πλακών</a:t>
            </a:r>
          </a:p>
        </p:txBody>
      </p:sp>
    </p:spTree>
    <p:extLst>
      <p:ext uri="{BB962C8B-B14F-4D97-AF65-F5344CB8AC3E}">
        <p14:creationId xmlns:p14="http://schemas.microsoft.com/office/powerpoint/2010/main" val="16680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88AE3C90-C791-41AC-B2A8-AC004F5B671D}"/>
              </a:ext>
            </a:extLst>
          </p:cNvPr>
          <p:cNvSpPr/>
          <p:nvPr/>
        </p:nvSpPr>
        <p:spPr>
          <a:xfrm>
            <a:off x="180513" y="600503"/>
            <a:ext cx="4790983" cy="3693319"/>
          </a:xfrm>
          <a:prstGeom prst="rect">
            <a:avLst/>
          </a:prstGeom>
        </p:spPr>
        <p:txBody>
          <a:bodyPr wrap="square">
            <a:spAutoFit/>
          </a:bodyPr>
          <a:lstStyle/>
          <a:p>
            <a:pPr marL="342900" lvl="0" indent="-342900" algn="just">
              <a:spcAft>
                <a:spcPts val="0"/>
              </a:spcAft>
              <a:buFont typeface="+mj-lt"/>
              <a:buAutoNum type="arabicPeriod"/>
            </a:pPr>
            <a:r>
              <a:rPr lang="el-GR" dirty="0">
                <a:latin typeface="Cambria" panose="02040503050406030204" pitchFamily="18" charset="0"/>
                <a:ea typeface="MS Mincho" panose="02020609040205080304" pitchFamily="49" charset="-128"/>
                <a:cs typeface="Times New Roman" panose="02020603050405020304" pitchFamily="18" charset="0"/>
              </a:rPr>
              <a:t>την </a:t>
            </a:r>
            <a:r>
              <a:rPr lang="el-GR" dirty="0" err="1">
                <a:latin typeface="Cambria" panose="02040503050406030204" pitchFamily="18" charset="0"/>
                <a:ea typeface="MS Mincho" panose="02020609040205080304" pitchFamily="49" charset="-128"/>
                <a:cs typeface="Times New Roman" panose="02020603050405020304" pitchFamily="18" charset="0"/>
              </a:rPr>
              <a:t>περι</a:t>
            </a:r>
            <a:r>
              <a:rPr lang="el-GR" dirty="0">
                <a:latin typeface="Cambria" panose="02040503050406030204" pitchFamily="18" charset="0"/>
                <a:ea typeface="MS Mincho" panose="02020609040205080304" pitchFamily="49" charset="-128"/>
                <a:cs typeface="Times New Roman" panose="02020603050405020304" pitchFamily="18" charset="0"/>
              </a:rPr>
              <a:t>-ειρηνική, που δημιουργεί ένα είδος πύρινου δακτυλίου γύρω από τον Ειρηνικό (δυτικές ακτές Ν. Και Β. Αμερικής, νησιά Β. Ειρηνικού, Ιαπωνία, Φιλιππίνες μέχρι τη Ν. Ζηλανδία)</a:t>
            </a:r>
          </a:p>
          <a:p>
            <a:pPr marL="342900" lvl="0" indent="-342900" algn="just">
              <a:spcAft>
                <a:spcPts val="0"/>
              </a:spcAft>
              <a:buFont typeface="+mj-lt"/>
              <a:buAutoNum type="arabicPeriod"/>
            </a:pPr>
            <a:endParaRPr lang="el-GR"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mj-lt"/>
              <a:buAutoNum type="arabicPeriod"/>
            </a:pPr>
            <a:r>
              <a:rPr lang="el-GR" dirty="0">
                <a:latin typeface="Cambria" panose="02040503050406030204" pitchFamily="18" charset="0"/>
                <a:ea typeface="MS Mincho" panose="02020609040205080304" pitchFamily="49" charset="-128"/>
                <a:cs typeface="Times New Roman" panose="02020603050405020304" pitchFamily="18" charset="0"/>
              </a:rPr>
              <a:t>την αξονική γραμμή του Ατλαντικού (Ισλανδία, Αζόρες και άλλα ηφαίστεια κυρίως υποθαλάσσια)</a:t>
            </a:r>
          </a:p>
          <a:p>
            <a:pPr marL="342900" lvl="0" indent="-342900" algn="just">
              <a:spcAft>
                <a:spcPts val="0"/>
              </a:spcAft>
              <a:buFont typeface="+mj-lt"/>
              <a:buAutoNum type="arabicPeriod"/>
            </a:pPr>
            <a:endParaRPr lang="el-GR" dirty="0">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gn="just">
              <a:spcAft>
                <a:spcPts val="0"/>
              </a:spcAft>
              <a:buFont typeface="+mj-lt"/>
              <a:buAutoNum type="arabicPeriod"/>
            </a:pPr>
            <a:r>
              <a:rPr lang="el-GR" dirty="0">
                <a:latin typeface="Cambria" panose="02040503050406030204" pitchFamily="18" charset="0"/>
                <a:ea typeface="MS Mincho" panose="02020609040205080304" pitchFamily="49" charset="-128"/>
                <a:cs typeface="Times New Roman" panose="02020603050405020304" pitchFamily="18" charset="0"/>
              </a:rPr>
              <a:t>τη μεσογειακή – </a:t>
            </a:r>
            <a:r>
              <a:rPr lang="el-GR" dirty="0" err="1">
                <a:latin typeface="Cambria" panose="02040503050406030204" pitchFamily="18" charset="0"/>
                <a:ea typeface="MS Mincho" panose="02020609040205080304" pitchFamily="49" charset="-128"/>
                <a:cs typeface="Times New Roman" panose="02020603050405020304" pitchFamily="18" charset="0"/>
              </a:rPr>
              <a:t>μεσασιατική</a:t>
            </a:r>
            <a:r>
              <a:rPr lang="el-GR" dirty="0">
                <a:latin typeface="Cambria" panose="02040503050406030204" pitchFamily="18" charset="0"/>
                <a:ea typeface="MS Mincho" panose="02020609040205080304" pitchFamily="49" charset="-128"/>
                <a:cs typeface="Times New Roman" panose="02020603050405020304" pitchFamily="18" charset="0"/>
              </a:rPr>
              <a:t> γραμμή (</a:t>
            </a:r>
            <a:r>
              <a:rPr lang="el-GR" dirty="0" err="1">
                <a:latin typeface="Cambria" panose="02040503050406030204" pitchFamily="18" charset="0"/>
                <a:ea typeface="MS Mincho" panose="02020609040205080304" pitchFamily="49" charset="-128"/>
                <a:cs typeface="Times New Roman" panose="02020603050405020304" pitchFamily="18" charset="0"/>
              </a:rPr>
              <a:t>Λίπαρι</a:t>
            </a:r>
            <a:r>
              <a:rPr lang="el-GR" dirty="0">
                <a:latin typeface="Cambria" panose="02040503050406030204" pitchFamily="18" charset="0"/>
                <a:ea typeface="MS Mincho" panose="02020609040205080304" pitchFamily="49" charset="-128"/>
                <a:cs typeface="Times New Roman" panose="02020603050405020304" pitchFamily="18" charset="0"/>
              </a:rPr>
              <a:t>, Βεζούβιος, Αίτνα, </a:t>
            </a:r>
            <a:r>
              <a:rPr lang="el-GR" dirty="0" err="1">
                <a:latin typeface="Cambria" panose="02040503050406030204" pitchFamily="18" charset="0"/>
                <a:ea typeface="MS Mincho" panose="02020609040205080304" pitchFamily="49" charset="-128"/>
                <a:cs typeface="Times New Roman" panose="02020603050405020304" pitchFamily="18" charset="0"/>
              </a:rPr>
              <a:t>Στρόμπολι</a:t>
            </a:r>
            <a:r>
              <a:rPr lang="el-GR" dirty="0">
                <a:latin typeface="Cambria" panose="02040503050406030204" pitchFamily="18" charset="0"/>
                <a:ea typeface="MS Mincho" panose="02020609040205080304" pitchFamily="49" charset="-128"/>
                <a:cs typeface="Times New Roman" panose="02020603050405020304" pitchFamily="18" charset="0"/>
              </a:rPr>
              <a:t>, </a:t>
            </a:r>
            <a:r>
              <a:rPr lang="el-GR" dirty="0" err="1">
                <a:latin typeface="Cambria" panose="02040503050406030204" pitchFamily="18" charset="0"/>
                <a:ea typeface="MS Mincho" panose="02020609040205080304" pitchFamily="49" charset="-128"/>
                <a:cs typeface="Times New Roman" panose="02020603050405020304" pitchFamily="18" charset="0"/>
              </a:rPr>
              <a:t>ηφαίσεται</a:t>
            </a:r>
            <a:r>
              <a:rPr lang="el-GR" dirty="0">
                <a:latin typeface="Cambria" panose="02040503050406030204" pitchFamily="18" charset="0"/>
                <a:ea typeface="MS Mincho" panose="02020609040205080304" pitchFamily="49" charset="-128"/>
                <a:cs typeface="Times New Roman" panose="02020603050405020304" pitchFamily="18" charset="0"/>
              </a:rPr>
              <a:t> Αιγαίου, Καύκασος)</a:t>
            </a:r>
          </a:p>
        </p:txBody>
      </p:sp>
      <p:sp>
        <p:nvSpPr>
          <p:cNvPr id="3" name="Ορθογώνιο 2">
            <a:extLst>
              <a:ext uri="{FF2B5EF4-FFF2-40B4-BE49-F238E27FC236}">
                <a16:creationId xmlns:a16="http://schemas.microsoft.com/office/drawing/2014/main" id="{561E7142-7102-4AA9-A9E7-64C0D1D0B407}"/>
              </a:ext>
            </a:extLst>
          </p:cNvPr>
          <p:cNvSpPr/>
          <p:nvPr/>
        </p:nvSpPr>
        <p:spPr>
          <a:xfrm>
            <a:off x="0" y="0"/>
            <a:ext cx="6096000" cy="369332"/>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Ζώνες ενεργής ηφαιστειακής δραστηριότητας</a:t>
            </a:r>
            <a:endParaRPr lang="el-GR" dirty="0">
              <a:solidFill>
                <a:srgbClr val="C00000"/>
              </a:solidFill>
            </a:endParaRPr>
          </a:p>
        </p:txBody>
      </p:sp>
      <p:pic>
        <p:nvPicPr>
          <p:cNvPr id="4" name="Εικόνα 3">
            <a:extLst>
              <a:ext uri="{FF2B5EF4-FFF2-40B4-BE49-F238E27FC236}">
                <a16:creationId xmlns:a16="http://schemas.microsoft.com/office/drawing/2014/main" id="{8A6DDC87-2E97-4E1B-B741-8C8A03388FA8}"/>
              </a:ext>
            </a:extLst>
          </p:cNvPr>
          <p:cNvPicPr>
            <a:picLocks noChangeAspect="1"/>
          </p:cNvPicPr>
          <p:nvPr/>
        </p:nvPicPr>
        <p:blipFill>
          <a:blip r:embed="rId2"/>
          <a:stretch>
            <a:fillRect/>
          </a:stretch>
        </p:blipFill>
        <p:spPr>
          <a:xfrm>
            <a:off x="5864457" y="280556"/>
            <a:ext cx="5427200" cy="3052800"/>
          </a:xfrm>
          <a:prstGeom prst="rect">
            <a:avLst/>
          </a:prstGeom>
        </p:spPr>
      </p:pic>
      <p:pic>
        <p:nvPicPr>
          <p:cNvPr id="5" name="Εικόνα 4">
            <a:extLst>
              <a:ext uri="{FF2B5EF4-FFF2-40B4-BE49-F238E27FC236}">
                <a16:creationId xmlns:a16="http://schemas.microsoft.com/office/drawing/2014/main" id="{9A7AF365-D066-4DE9-9256-45E8461BD158}"/>
              </a:ext>
            </a:extLst>
          </p:cNvPr>
          <p:cNvPicPr>
            <a:picLocks noChangeAspect="1"/>
          </p:cNvPicPr>
          <p:nvPr/>
        </p:nvPicPr>
        <p:blipFill>
          <a:blip r:embed="rId3"/>
          <a:stretch>
            <a:fillRect/>
          </a:stretch>
        </p:blipFill>
        <p:spPr>
          <a:xfrm>
            <a:off x="9137895" y="2447162"/>
            <a:ext cx="2705100" cy="4038600"/>
          </a:xfrm>
          <a:prstGeom prst="rect">
            <a:avLst/>
          </a:prstGeom>
        </p:spPr>
      </p:pic>
      <p:pic>
        <p:nvPicPr>
          <p:cNvPr id="6" name="Εικόνα 5">
            <a:extLst>
              <a:ext uri="{FF2B5EF4-FFF2-40B4-BE49-F238E27FC236}">
                <a16:creationId xmlns:a16="http://schemas.microsoft.com/office/drawing/2014/main" id="{9F290108-A909-42CD-A52B-486CE3A3EAB9}"/>
              </a:ext>
            </a:extLst>
          </p:cNvPr>
          <p:cNvPicPr>
            <a:picLocks noChangeAspect="1"/>
          </p:cNvPicPr>
          <p:nvPr/>
        </p:nvPicPr>
        <p:blipFill>
          <a:blip r:embed="rId4"/>
          <a:stretch>
            <a:fillRect/>
          </a:stretch>
        </p:blipFill>
        <p:spPr>
          <a:xfrm>
            <a:off x="4283313" y="4057020"/>
            <a:ext cx="4594357" cy="2617150"/>
          </a:xfrm>
          <a:prstGeom prst="rect">
            <a:avLst/>
          </a:prstGeom>
        </p:spPr>
      </p:pic>
    </p:spTree>
    <p:extLst>
      <p:ext uri="{BB962C8B-B14F-4D97-AF65-F5344CB8AC3E}">
        <p14:creationId xmlns:p14="http://schemas.microsoft.com/office/powerpoint/2010/main" val="1764577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1000"/>
                                        <p:tgtEl>
                                          <p:spTgt spid="2">
                                            <p:txEl>
                                              <p:pRg st="2" end="2"/>
                                            </p:txEl>
                                          </p:spTgt>
                                        </p:tgtEl>
                                      </p:cBhvr>
                                    </p:animEffect>
                                    <p:anim calcmode="lin" valueType="num">
                                      <p:cBhvr>
                                        <p:cTn id="13"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fade">
                                      <p:cBhvr>
                                        <p:cTn id="24" dur="1000"/>
                                        <p:tgtEl>
                                          <p:spTgt spid="2">
                                            <p:txEl>
                                              <p:pRg st="4" end="4"/>
                                            </p:txEl>
                                          </p:spTgt>
                                        </p:tgtEl>
                                      </p:cBhvr>
                                    </p:animEffect>
                                    <p:anim calcmode="lin" valueType="num">
                                      <p:cBhvr>
                                        <p:cTn id="2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04D233D6-4850-4947-B9A5-09CF6EA24DCD}"/>
              </a:ext>
            </a:extLst>
          </p:cNvPr>
          <p:cNvSpPr/>
          <p:nvPr/>
        </p:nvSpPr>
        <p:spPr>
          <a:xfrm>
            <a:off x="0" y="0"/>
            <a:ext cx="6096000" cy="369332"/>
          </a:xfrm>
          <a:prstGeom prst="rect">
            <a:avLst/>
          </a:prstGeom>
        </p:spPr>
        <p:txBody>
          <a:bodyPr>
            <a:spAutoFit/>
          </a:bodyPr>
          <a:lstStyle/>
          <a:p>
            <a:pPr>
              <a:spcAft>
                <a:spcPts val="0"/>
              </a:spcAft>
            </a:pPr>
            <a:r>
              <a:rPr lang="el-GR" b="1" dirty="0">
                <a:solidFill>
                  <a:srgbClr val="C00000"/>
                </a:solidFill>
                <a:latin typeface="Cambria" panose="02040503050406030204" pitchFamily="18" charset="0"/>
                <a:ea typeface="MS Mincho" panose="02020609040205080304" pitchFamily="49" charset="-128"/>
                <a:cs typeface="Times New Roman" panose="02020603050405020304" pitchFamily="18" charset="0"/>
              </a:rPr>
              <a:t>Ζώνες ενεργής ηφαιστειακής δραστηριότητας</a:t>
            </a:r>
            <a:endParaRPr lang="el-GR" dirty="0">
              <a:solidFill>
                <a:srgbClr val="C00000"/>
              </a:solidFill>
            </a:endParaRPr>
          </a:p>
        </p:txBody>
      </p:sp>
      <p:sp>
        <p:nvSpPr>
          <p:cNvPr id="3" name="Ορθογώνιο 2">
            <a:extLst>
              <a:ext uri="{FF2B5EF4-FFF2-40B4-BE49-F238E27FC236}">
                <a16:creationId xmlns:a16="http://schemas.microsoft.com/office/drawing/2014/main" id="{F58C6F53-6F6A-402C-904B-FAAB9A90A908}"/>
              </a:ext>
            </a:extLst>
          </p:cNvPr>
          <p:cNvSpPr/>
          <p:nvPr/>
        </p:nvSpPr>
        <p:spPr>
          <a:xfrm>
            <a:off x="491231" y="596881"/>
            <a:ext cx="6096000" cy="5355312"/>
          </a:xfrm>
          <a:prstGeom prst="rect">
            <a:avLst/>
          </a:prstGeom>
        </p:spPr>
        <p:txBody>
          <a:bodyPr>
            <a:spAutoFit/>
          </a:bodyPr>
          <a:lstStyle/>
          <a:p>
            <a:pPr indent="228600" algn="ctr">
              <a:spcAft>
                <a:spcPts val="0"/>
              </a:spcAft>
            </a:pPr>
            <a:r>
              <a:rPr lang="el-GR" dirty="0">
                <a:latin typeface="Cambria" panose="02040503050406030204" pitchFamily="18" charset="0"/>
                <a:ea typeface="MS Mincho" panose="02020609040205080304" pitchFamily="49" charset="-128"/>
                <a:cs typeface="Times New Roman" panose="02020603050405020304" pitchFamily="18" charset="0"/>
              </a:rPr>
              <a:t>Με δεδομένο ότι η ηφαιστειότητα, είναι ενταγμένη στις διαδικασίες που γίνονται στα όρια των πλακών, μπορούμε να ξεχωρίσουμε δυο </a:t>
            </a:r>
            <a:r>
              <a:rPr lang="el-GR" dirty="0" err="1">
                <a:latin typeface="Cambria" panose="02040503050406030204" pitchFamily="18" charset="0"/>
                <a:ea typeface="MS Mincho" panose="02020609040205080304" pitchFamily="49" charset="-128"/>
                <a:cs typeface="Times New Roman" panose="02020603050405020304" pitchFamily="18" charset="0"/>
              </a:rPr>
              <a:t>γεωτεκτονικά</a:t>
            </a:r>
            <a:r>
              <a:rPr lang="el-GR" dirty="0">
                <a:latin typeface="Cambria" panose="02040503050406030204" pitchFamily="18" charset="0"/>
                <a:ea typeface="MS Mincho" panose="02020609040205080304" pitchFamily="49" charset="-128"/>
                <a:cs typeface="Times New Roman" panose="02020603050405020304" pitchFamily="18" charset="0"/>
              </a:rPr>
              <a:t> διαφορετικούς μηχανισμούς δημιουργίας ηφαιστείων:</a:t>
            </a:r>
          </a:p>
          <a:p>
            <a:pPr marL="342900" lvl="0" indent="-342900" algn="ctr">
              <a:spcAft>
                <a:spcPts val="0"/>
              </a:spcAft>
              <a:buFont typeface="+mj-lt"/>
              <a:buAutoNum type="arabicPeriod"/>
            </a:pPr>
            <a:r>
              <a:rPr lang="el-GR" dirty="0">
                <a:latin typeface="Cambria" panose="02040503050406030204" pitchFamily="18" charset="0"/>
                <a:ea typeface="MS Mincho" panose="02020609040205080304" pitchFamily="49" charset="-128"/>
                <a:cs typeface="Times New Roman" panose="02020603050405020304" pitchFamily="18" charset="0"/>
              </a:rPr>
              <a:t>Σε ζώνες απόκλισης και</a:t>
            </a:r>
          </a:p>
          <a:p>
            <a:pPr marL="342900" lvl="0" indent="-342900" algn="ctr">
              <a:spcAft>
                <a:spcPts val="0"/>
              </a:spcAft>
              <a:buFont typeface="+mj-lt"/>
              <a:buAutoNum type="arabicPeriod"/>
            </a:pPr>
            <a:r>
              <a:rPr lang="el-GR" dirty="0">
                <a:latin typeface="Cambria" panose="02040503050406030204" pitchFamily="18" charset="0"/>
                <a:ea typeface="MS Mincho" panose="02020609040205080304" pitchFamily="49" charset="-128"/>
                <a:cs typeface="Times New Roman" panose="02020603050405020304" pitchFamily="18" charset="0"/>
              </a:rPr>
              <a:t>Σε ζώνες σύγκλισης</a:t>
            </a:r>
            <a:endParaRPr lang="en-US" dirty="0">
              <a:latin typeface="Cambria" panose="02040503050406030204" pitchFamily="18" charset="0"/>
              <a:ea typeface="MS Mincho" panose="02020609040205080304" pitchFamily="49" charset="-128"/>
              <a:cs typeface="Times New Roman" panose="02020603050405020304" pitchFamily="18" charset="0"/>
            </a:endParaRPr>
          </a:p>
          <a:p>
            <a:pPr lvl="0" algn="ctr">
              <a:spcAft>
                <a:spcPts val="0"/>
              </a:spcAft>
            </a:pPr>
            <a:endParaRPr lang="el-GR" dirty="0">
              <a:latin typeface="Cambria" panose="02040503050406030204" pitchFamily="18" charset="0"/>
              <a:ea typeface="MS Mincho" panose="02020609040205080304" pitchFamily="49" charset="-128"/>
              <a:cs typeface="Times New Roman" panose="02020603050405020304" pitchFamily="18" charset="0"/>
            </a:endParaRPr>
          </a:p>
          <a:p>
            <a:pPr algn="ctr"/>
            <a:r>
              <a:rPr lang="el-GR" dirty="0">
                <a:latin typeface="Cambria" panose="02040503050406030204" pitchFamily="18" charset="0"/>
                <a:ea typeface="MS Mincho" panose="02020609040205080304" pitchFamily="49" charset="-128"/>
                <a:cs typeface="Times New Roman" panose="02020603050405020304" pitchFamily="18" charset="0"/>
              </a:rPr>
              <a:t>Στην πρώτη περίπτωση το βαθύ σχίσμα – ουλή στο φλοιό και η διείσδυση μάγματος είναι δυο φαινόμενα που συμβαίνουν ταυτόχρονα, και συνδέονται άρρηκτα μεταξύ τους. Το μαγματικό υλικό, που προέρχεται από την </a:t>
            </a:r>
            <a:r>
              <a:rPr lang="el-GR" dirty="0" err="1">
                <a:latin typeface="Cambria" panose="02040503050406030204" pitchFamily="18" charset="0"/>
                <a:ea typeface="MS Mincho" panose="02020609040205080304" pitchFamily="49" charset="-128"/>
                <a:cs typeface="Times New Roman" panose="02020603050405020304" pitchFamily="18" charset="0"/>
              </a:rPr>
              <a:t>ασθενόσφαιρα</a:t>
            </a:r>
            <a:r>
              <a:rPr lang="el-GR" dirty="0">
                <a:latin typeface="Cambria" panose="02040503050406030204" pitchFamily="18" charset="0"/>
                <a:ea typeface="MS Mincho" panose="02020609040205080304" pitchFamily="49" charset="-128"/>
                <a:cs typeface="Times New Roman" panose="02020603050405020304" pitchFamily="18" charset="0"/>
              </a:rPr>
              <a:t> και από τήξη των πετρωμάτων του ανώτερου μανδύα, καθώς διαπερνά το φλοιό ψύχεται και βαθμιαία κρυσταλλώνεται, ενώ η λάβα φτάνει στον ωκεάνιο πυθμένα και καθώς έρχεται σε επαφή με το ψυχρό θαλασσινό νερό στερεοποιείται παίρνοντας χαρακτηριστικές σφαιροειδείς μορφές που διεθνώς ονομάζονται </a:t>
            </a:r>
            <a:r>
              <a:rPr lang="en-US" dirty="0">
                <a:latin typeface="Cambria" panose="02040503050406030204" pitchFamily="18" charset="0"/>
                <a:ea typeface="MS Mincho" panose="02020609040205080304" pitchFamily="49" charset="-128"/>
                <a:cs typeface="Times New Roman" panose="02020603050405020304" pitchFamily="18" charset="0"/>
              </a:rPr>
              <a:t>pillow</a:t>
            </a:r>
            <a:r>
              <a:rPr lang="el-GR" dirty="0">
                <a:latin typeface="Cambria" panose="02040503050406030204" pitchFamily="18" charset="0"/>
                <a:ea typeface="MS Mincho" panose="02020609040205080304" pitchFamily="49" charset="-128"/>
                <a:cs typeface="Times New Roman" panose="02020603050405020304" pitchFamily="18" charset="0"/>
              </a:rPr>
              <a:t>-λάβα (</a:t>
            </a:r>
            <a:r>
              <a:rPr lang="el-GR" dirty="0" err="1">
                <a:latin typeface="Cambria" panose="02040503050406030204" pitchFamily="18" charset="0"/>
                <a:ea typeface="MS Mincho" panose="02020609040205080304" pitchFamily="49" charset="-128"/>
                <a:cs typeface="Times New Roman" panose="02020603050405020304" pitchFamily="18" charset="0"/>
              </a:rPr>
              <a:t>πίλοου</a:t>
            </a:r>
            <a:r>
              <a:rPr lang="el-GR" dirty="0">
                <a:latin typeface="Cambria" panose="02040503050406030204" pitchFamily="18" charset="0"/>
                <a:ea typeface="MS Mincho" panose="02020609040205080304" pitchFamily="49" charset="-128"/>
                <a:cs typeface="Times New Roman" panose="02020603050405020304" pitchFamily="18" charset="0"/>
              </a:rPr>
              <a:t>-λάβα). Έτσι σχηματίζονται </a:t>
            </a:r>
            <a:r>
              <a:rPr lang="el-GR" dirty="0" err="1">
                <a:latin typeface="Cambria" panose="02040503050406030204" pitchFamily="18" charset="0"/>
                <a:ea typeface="MS Mincho" panose="02020609040205080304" pitchFamily="49" charset="-128"/>
                <a:cs typeface="Times New Roman" panose="02020603050405020304" pitchFamily="18" charset="0"/>
              </a:rPr>
              <a:t>μεσοωκεάνιες</a:t>
            </a:r>
            <a:r>
              <a:rPr lang="el-GR" dirty="0">
                <a:latin typeface="Cambria" panose="02040503050406030204" pitchFamily="18" charset="0"/>
                <a:ea typeface="MS Mincho" panose="02020609040205080304" pitchFamily="49" charset="-128"/>
                <a:cs typeface="Times New Roman" panose="02020603050405020304" pitchFamily="18" charset="0"/>
              </a:rPr>
              <a:t> </a:t>
            </a:r>
            <a:r>
              <a:rPr lang="el-GR" dirty="0" err="1">
                <a:latin typeface="Cambria" panose="02040503050406030204" pitchFamily="18" charset="0"/>
                <a:ea typeface="MS Mincho" panose="02020609040205080304" pitchFamily="49" charset="-128"/>
                <a:cs typeface="Times New Roman" panose="02020603050405020304" pitchFamily="18" charset="0"/>
              </a:rPr>
              <a:t>ράχεις</a:t>
            </a:r>
            <a:r>
              <a:rPr lang="el-GR" dirty="0">
                <a:latin typeface="Cambria" panose="02040503050406030204" pitchFamily="18" charset="0"/>
                <a:ea typeface="MS Mincho" panose="02020609040205080304" pitchFamily="49" charset="-128"/>
                <a:cs typeface="Times New Roman" panose="02020603050405020304" pitchFamily="18" charset="0"/>
              </a:rPr>
              <a:t>.</a:t>
            </a:r>
            <a:endParaRPr lang="el-GR" dirty="0"/>
          </a:p>
        </p:txBody>
      </p:sp>
      <p:pic>
        <p:nvPicPr>
          <p:cNvPr id="4" name="Εικόνα 3">
            <a:extLst>
              <a:ext uri="{FF2B5EF4-FFF2-40B4-BE49-F238E27FC236}">
                <a16:creationId xmlns:a16="http://schemas.microsoft.com/office/drawing/2014/main" id="{C863C3BC-7C5F-4B7E-9F9A-0E465F5FDC7A}"/>
              </a:ext>
            </a:extLst>
          </p:cNvPr>
          <p:cNvPicPr>
            <a:picLocks noChangeAspect="1"/>
          </p:cNvPicPr>
          <p:nvPr/>
        </p:nvPicPr>
        <p:blipFill>
          <a:blip r:embed="rId2"/>
          <a:stretch>
            <a:fillRect/>
          </a:stretch>
        </p:blipFill>
        <p:spPr>
          <a:xfrm>
            <a:off x="6587231" y="369332"/>
            <a:ext cx="5410376" cy="3266983"/>
          </a:xfrm>
          <a:prstGeom prst="rect">
            <a:avLst/>
          </a:prstGeom>
        </p:spPr>
      </p:pic>
      <p:pic>
        <p:nvPicPr>
          <p:cNvPr id="5" name="Εικόνα 4">
            <a:extLst>
              <a:ext uri="{FF2B5EF4-FFF2-40B4-BE49-F238E27FC236}">
                <a16:creationId xmlns:a16="http://schemas.microsoft.com/office/drawing/2014/main" id="{EE5E940A-2B2C-4522-B8CC-41D8347DCF3B}"/>
              </a:ext>
            </a:extLst>
          </p:cNvPr>
          <p:cNvPicPr>
            <a:picLocks noChangeAspect="1"/>
          </p:cNvPicPr>
          <p:nvPr/>
        </p:nvPicPr>
        <p:blipFill>
          <a:blip r:embed="rId3"/>
          <a:stretch>
            <a:fillRect/>
          </a:stretch>
        </p:blipFill>
        <p:spPr>
          <a:xfrm>
            <a:off x="6587231" y="3754930"/>
            <a:ext cx="5410376" cy="2968463"/>
          </a:xfrm>
          <a:prstGeom prst="rect">
            <a:avLst/>
          </a:prstGeom>
        </p:spPr>
      </p:pic>
    </p:spTree>
    <p:extLst>
      <p:ext uri="{BB962C8B-B14F-4D97-AF65-F5344CB8AC3E}">
        <p14:creationId xmlns:p14="http://schemas.microsoft.com/office/powerpoint/2010/main" val="138693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anim calcmode="lin" valueType="num">
                                      <p:cBhvr>
                                        <p:cTn id="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TotalTime>
  <Words>1056</Words>
  <Application>Microsoft Office PowerPoint</Application>
  <PresentationFormat>Ευρεία οθόνη</PresentationFormat>
  <Paragraphs>54</Paragraphs>
  <Slides>12</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12</vt:i4>
      </vt:variant>
    </vt:vector>
  </HeadingPairs>
  <TitlesOfParts>
    <vt:vector size="19" baseType="lpstr">
      <vt:lpstr>MS Mincho</vt:lpstr>
      <vt:lpstr>Arial</vt:lpstr>
      <vt:lpstr>Calibri</vt:lpstr>
      <vt:lpstr>Calibri Light</vt:lpstr>
      <vt:lpstr>Cambria</vt:lpstr>
      <vt:lpstr>Times New Roman</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Yiannis Chiotelis</dc:creator>
  <cp:lastModifiedBy>Yiannis Chiotelis</cp:lastModifiedBy>
  <cp:revision>52</cp:revision>
  <dcterms:created xsi:type="dcterms:W3CDTF">2017-10-01T19:46:15Z</dcterms:created>
  <dcterms:modified xsi:type="dcterms:W3CDTF">2017-11-30T17:23:05Z</dcterms:modified>
</cp:coreProperties>
</file>