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60AEEE-ED5E-4777-936C-565665681A1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742EB24-74EC-43EE-A732-AA7F6BE8AA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069D334-A379-4E81-8CE1-933C635860CB}"/>
              </a:ext>
            </a:extLst>
          </p:cNvPr>
          <p:cNvSpPr>
            <a:spLocks noGrp="1"/>
          </p:cNvSpPr>
          <p:nvPr>
            <p:ph type="dt" sz="half" idx="10"/>
          </p:nvPr>
        </p:nvSpPr>
        <p:spPr/>
        <p:txBody>
          <a:bodyPr/>
          <a:lstStyle/>
          <a:p>
            <a:fld id="{EC3B42F7-BA35-4BDF-B05D-5DE6F2934B05}" type="datetimeFigureOut">
              <a:rPr lang="el-GR" smtClean="0"/>
              <a:t>30/10/2017</a:t>
            </a:fld>
            <a:endParaRPr lang="el-GR"/>
          </a:p>
        </p:txBody>
      </p:sp>
      <p:sp>
        <p:nvSpPr>
          <p:cNvPr id="5" name="Θέση υποσέλιδου 4">
            <a:extLst>
              <a:ext uri="{FF2B5EF4-FFF2-40B4-BE49-F238E27FC236}">
                <a16:creationId xmlns:a16="http://schemas.microsoft.com/office/drawing/2014/main" id="{F5722948-4654-4BBA-837E-3A139217431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6ECB05D-1C3F-47D6-B062-894BFBECBFF3}"/>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81673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BC6364-E908-49CD-8D90-B175C1FEC3E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4870D6B-B639-421C-B607-0EF41D97C11E}"/>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7A6CE759-49A6-489E-B38F-32746DC6E138}"/>
              </a:ext>
            </a:extLst>
          </p:cNvPr>
          <p:cNvSpPr>
            <a:spLocks noGrp="1"/>
          </p:cNvSpPr>
          <p:nvPr>
            <p:ph type="dt" sz="half" idx="10"/>
          </p:nvPr>
        </p:nvSpPr>
        <p:spPr/>
        <p:txBody>
          <a:bodyPr/>
          <a:lstStyle/>
          <a:p>
            <a:fld id="{EC3B42F7-BA35-4BDF-B05D-5DE6F2934B05}" type="datetimeFigureOut">
              <a:rPr lang="el-GR" smtClean="0"/>
              <a:t>30/10/2017</a:t>
            </a:fld>
            <a:endParaRPr lang="el-GR"/>
          </a:p>
        </p:txBody>
      </p:sp>
      <p:sp>
        <p:nvSpPr>
          <p:cNvPr id="5" name="Θέση υποσέλιδου 4">
            <a:extLst>
              <a:ext uri="{FF2B5EF4-FFF2-40B4-BE49-F238E27FC236}">
                <a16:creationId xmlns:a16="http://schemas.microsoft.com/office/drawing/2014/main" id="{6F513ACF-F4D4-4046-AE6C-DA68D2A185E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244F78B-92F7-40B5-AF22-F7CCF5C1E089}"/>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292765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62566D1-9423-481C-A56F-6D86467AAFA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10D8018-22B9-4AF0-937C-52DCB6379751}"/>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D46AC825-9EA4-49B4-AC09-B030AD8C4AD0}"/>
              </a:ext>
            </a:extLst>
          </p:cNvPr>
          <p:cNvSpPr>
            <a:spLocks noGrp="1"/>
          </p:cNvSpPr>
          <p:nvPr>
            <p:ph type="dt" sz="half" idx="10"/>
          </p:nvPr>
        </p:nvSpPr>
        <p:spPr/>
        <p:txBody>
          <a:bodyPr/>
          <a:lstStyle/>
          <a:p>
            <a:fld id="{EC3B42F7-BA35-4BDF-B05D-5DE6F2934B05}" type="datetimeFigureOut">
              <a:rPr lang="el-GR" smtClean="0"/>
              <a:t>30/10/2017</a:t>
            </a:fld>
            <a:endParaRPr lang="el-GR"/>
          </a:p>
        </p:txBody>
      </p:sp>
      <p:sp>
        <p:nvSpPr>
          <p:cNvPr id="5" name="Θέση υποσέλιδου 4">
            <a:extLst>
              <a:ext uri="{FF2B5EF4-FFF2-40B4-BE49-F238E27FC236}">
                <a16:creationId xmlns:a16="http://schemas.microsoft.com/office/drawing/2014/main" id="{2D9521F4-FDA7-4729-BE48-01FD88FB963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AFF125F-A1EC-4F17-B189-C002D2E68410}"/>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95424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37B085-9A56-4CF1-BCED-5ABF13C3695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83A2F81-2B49-4DFD-A72E-0E2E907219BE}"/>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09AF1E0E-B674-40C4-B477-C396296DD4A9}"/>
              </a:ext>
            </a:extLst>
          </p:cNvPr>
          <p:cNvSpPr>
            <a:spLocks noGrp="1"/>
          </p:cNvSpPr>
          <p:nvPr>
            <p:ph type="dt" sz="half" idx="10"/>
          </p:nvPr>
        </p:nvSpPr>
        <p:spPr/>
        <p:txBody>
          <a:bodyPr/>
          <a:lstStyle/>
          <a:p>
            <a:fld id="{EC3B42F7-BA35-4BDF-B05D-5DE6F2934B05}" type="datetimeFigureOut">
              <a:rPr lang="el-GR" smtClean="0"/>
              <a:t>30/10/2017</a:t>
            </a:fld>
            <a:endParaRPr lang="el-GR"/>
          </a:p>
        </p:txBody>
      </p:sp>
      <p:sp>
        <p:nvSpPr>
          <p:cNvPr id="5" name="Θέση υποσέλιδου 4">
            <a:extLst>
              <a:ext uri="{FF2B5EF4-FFF2-40B4-BE49-F238E27FC236}">
                <a16:creationId xmlns:a16="http://schemas.microsoft.com/office/drawing/2014/main" id="{FDC1BD53-F040-4441-937C-2AC5D1D0401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D12E688-F163-4D2C-A541-98C1BBBA0680}"/>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249821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E78418-443E-45FF-A452-DD5F344E823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3BB7094-A6AD-4303-9998-AD12F9997E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6564903B-0B5A-469A-8C30-F2842ADB6CF9}"/>
              </a:ext>
            </a:extLst>
          </p:cNvPr>
          <p:cNvSpPr>
            <a:spLocks noGrp="1"/>
          </p:cNvSpPr>
          <p:nvPr>
            <p:ph type="dt" sz="half" idx="10"/>
          </p:nvPr>
        </p:nvSpPr>
        <p:spPr/>
        <p:txBody>
          <a:bodyPr/>
          <a:lstStyle/>
          <a:p>
            <a:fld id="{EC3B42F7-BA35-4BDF-B05D-5DE6F2934B05}" type="datetimeFigureOut">
              <a:rPr lang="el-GR" smtClean="0"/>
              <a:t>30/10/2017</a:t>
            </a:fld>
            <a:endParaRPr lang="el-GR"/>
          </a:p>
        </p:txBody>
      </p:sp>
      <p:sp>
        <p:nvSpPr>
          <p:cNvPr id="5" name="Θέση υποσέλιδου 4">
            <a:extLst>
              <a:ext uri="{FF2B5EF4-FFF2-40B4-BE49-F238E27FC236}">
                <a16:creationId xmlns:a16="http://schemas.microsoft.com/office/drawing/2014/main" id="{1E881514-C490-4C11-96C1-6C3439AD138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CBF0559-5A3D-4DC9-B3A0-286EA5C76EF8}"/>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192444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B3D334-C868-48CB-93CF-150DBDC3DA7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5DAEE29-AD89-4DCA-B49C-852ADFBE12AF}"/>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22036A87-EB79-4172-9C9C-FE078FB85BC1}"/>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D585B8A2-8641-489F-AB7A-704AF34CBC1E}"/>
              </a:ext>
            </a:extLst>
          </p:cNvPr>
          <p:cNvSpPr>
            <a:spLocks noGrp="1"/>
          </p:cNvSpPr>
          <p:nvPr>
            <p:ph type="dt" sz="half" idx="10"/>
          </p:nvPr>
        </p:nvSpPr>
        <p:spPr/>
        <p:txBody>
          <a:bodyPr/>
          <a:lstStyle/>
          <a:p>
            <a:fld id="{EC3B42F7-BA35-4BDF-B05D-5DE6F2934B05}" type="datetimeFigureOut">
              <a:rPr lang="el-GR" smtClean="0"/>
              <a:t>30/10/2017</a:t>
            </a:fld>
            <a:endParaRPr lang="el-GR"/>
          </a:p>
        </p:txBody>
      </p:sp>
      <p:sp>
        <p:nvSpPr>
          <p:cNvPr id="6" name="Θέση υποσέλιδου 5">
            <a:extLst>
              <a:ext uri="{FF2B5EF4-FFF2-40B4-BE49-F238E27FC236}">
                <a16:creationId xmlns:a16="http://schemas.microsoft.com/office/drawing/2014/main" id="{7948C14B-7AFA-423D-A611-955C7662772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E8B4C51-7319-4210-8B89-47AFAC52E9EE}"/>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178462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9907F8-D946-45AA-84F5-0E967C60999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B061C79-432D-48A6-9002-095BFF0701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040CC538-FF23-4FD5-A0AA-D97782CC2ACC}"/>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9CA23C4E-C6AA-4BB9-9859-EEAD72F1F0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B721CC62-430B-4DDC-8F12-51965CE05C4D}"/>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D04EE0B6-FBCF-4091-B5FB-3DD518D22DF9}"/>
              </a:ext>
            </a:extLst>
          </p:cNvPr>
          <p:cNvSpPr>
            <a:spLocks noGrp="1"/>
          </p:cNvSpPr>
          <p:nvPr>
            <p:ph type="dt" sz="half" idx="10"/>
          </p:nvPr>
        </p:nvSpPr>
        <p:spPr/>
        <p:txBody>
          <a:bodyPr/>
          <a:lstStyle/>
          <a:p>
            <a:fld id="{EC3B42F7-BA35-4BDF-B05D-5DE6F2934B05}" type="datetimeFigureOut">
              <a:rPr lang="el-GR" smtClean="0"/>
              <a:t>30/10/2017</a:t>
            </a:fld>
            <a:endParaRPr lang="el-GR"/>
          </a:p>
        </p:txBody>
      </p:sp>
      <p:sp>
        <p:nvSpPr>
          <p:cNvPr id="8" name="Θέση υποσέλιδου 7">
            <a:extLst>
              <a:ext uri="{FF2B5EF4-FFF2-40B4-BE49-F238E27FC236}">
                <a16:creationId xmlns:a16="http://schemas.microsoft.com/office/drawing/2014/main" id="{50B0F9A7-3606-4636-AF3B-CF92002F394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744EC07-6EE0-4A11-B91D-3209E9DCD148}"/>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427774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2FD276-2ED4-4D1E-BA20-143F85DDD43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A81228B-EE9E-4E38-8682-A8A5FC0F1356}"/>
              </a:ext>
            </a:extLst>
          </p:cNvPr>
          <p:cNvSpPr>
            <a:spLocks noGrp="1"/>
          </p:cNvSpPr>
          <p:nvPr>
            <p:ph type="dt" sz="half" idx="10"/>
          </p:nvPr>
        </p:nvSpPr>
        <p:spPr/>
        <p:txBody>
          <a:bodyPr/>
          <a:lstStyle/>
          <a:p>
            <a:fld id="{EC3B42F7-BA35-4BDF-B05D-5DE6F2934B05}" type="datetimeFigureOut">
              <a:rPr lang="el-GR" smtClean="0"/>
              <a:t>30/10/2017</a:t>
            </a:fld>
            <a:endParaRPr lang="el-GR"/>
          </a:p>
        </p:txBody>
      </p:sp>
      <p:sp>
        <p:nvSpPr>
          <p:cNvPr id="4" name="Θέση υποσέλιδου 3">
            <a:extLst>
              <a:ext uri="{FF2B5EF4-FFF2-40B4-BE49-F238E27FC236}">
                <a16:creationId xmlns:a16="http://schemas.microsoft.com/office/drawing/2014/main" id="{327A2DD1-9557-4AEE-B0D4-24B17E490A3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C6EDD03-F6EE-4B6F-B0CE-11AA5C46F729}"/>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236134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E6D3C86-7D47-400D-9216-839431A3B906}"/>
              </a:ext>
            </a:extLst>
          </p:cNvPr>
          <p:cNvSpPr>
            <a:spLocks noGrp="1"/>
          </p:cNvSpPr>
          <p:nvPr>
            <p:ph type="dt" sz="half" idx="10"/>
          </p:nvPr>
        </p:nvSpPr>
        <p:spPr/>
        <p:txBody>
          <a:bodyPr/>
          <a:lstStyle/>
          <a:p>
            <a:fld id="{EC3B42F7-BA35-4BDF-B05D-5DE6F2934B05}" type="datetimeFigureOut">
              <a:rPr lang="el-GR" smtClean="0"/>
              <a:t>30/10/2017</a:t>
            </a:fld>
            <a:endParaRPr lang="el-GR"/>
          </a:p>
        </p:txBody>
      </p:sp>
      <p:sp>
        <p:nvSpPr>
          <p:cNvPr id="3" name="Θέση υποσέλιδου 2">
            <a:extLst>
              <a:ext uri="{FF2B5EF4-FFF2-40B4-BE49-F238E27FC236}">
                <a16:creationId xmlns:a16="http://schemas.microsoft.com/office/drawing/2014/main" id="{A8688050-CFB8-42F9-A2A0-64B547CD393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D63ABB8D-0C07-42A1-A7BE-D7ACF3240EF0}"/>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375393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302613-C94F-46C9-A512-E09A565D226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77ABE1D-2DFE-4290-B605-85292B9CCA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57816968-5B00-4BE2-8CD9-2CD96D0B0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0C490B0F-C1FB-4880-A8CB-7FFF6D330E97}"/>
              </a:ext>
            </a:extLst>
          </p:cNvPr>
          <p:cNvSpPr>
            <a:spLocks noGrp="1"/>
          </p:cNvSpPr>
          <p:nvPr>
            <p:ph type="dt" sz="half" idx="10"/>
          </p:nvPr>
        </p:nvSpPr>
        <p:spPr/>
        <p:txBody>
          <a:bodyPr/>
          <a:lstStyle/>
          <a:p>
            <a:fld id="{EC3B42F7-BA35-4BDF-B05D-5DE6F2934B05}" type="datetimeFigureOut">
              <a:rPr lang="el-GR" smtClean="0"/>
              <a:t>30/10/2017</a:t>
            </a:fld>
            <a:endParaRPr lang="el-GR"/>
          </a:p>
        </p:txBody>
      </p:sp>
      <p:sp>
        <p:nvSpPr>
          <p:cNvPr id="6" name="Θέση υποσέλιδου 5">
            <a:extLst>
              <a:ext uri="{FF2B5EF4-FFF2-40B4-BE49-F238E27FC236}">
                <a16:creationId xmlns:a16="http://schemas.microsoft.com/office/drawing/2014/main" id="{76F48B56-0E99-4E02-A6FB-D30465EB195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F5096D6-5295-4999-AFE6-C8A1D0C830BE}"/>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50179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5169DD-C14E-4EB5-A055-15E796F07EE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4BDBE51-35D0-4C36-940D-4A3F7D06F7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C8DEB96-367F-48D6-A97B-91D438FB0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BA2AED13-1990-45CA-873F-C74F6E772088}"/>
              </a:ext>
            </a:extLst>
          </p:cNvPr>
          <p:cNvSpPr>
            <a:spLocks noGrp="1"/>
          </p:cNvSpPr>
          <p:nvPr>
            <p:ph type="dt" sz="half" idx="10"/>
          </p:nvPr>
        </p:nvSpPr>
        <p:spPr/>
        <p:txBody>
          <a:bodyPr/>
          <a:lstStyle/>
          <a:p>
            <a:fld id="{EC3B42F7-BA35-4BDF-B05D-5DE6F2934B05}" type="datetimeFigureOut">
              <a:rPr lang="el-GR" smtClean="0"/>
              <a:t>30/10/2017</a:t>
            </a:fld>
            <a:endParaRPr lang="el-GR"/>
          </a:p>
        </p:txBody>
      </p:sp>
      <p:sp>
        <p:nvSpPr>
          <p:cNvPr id="6" name="Θέση υποσέλιδου 5">
            <a:extLst>
              <a:ext uri="{FF2B5EF4-FFF2-40B4-BE49-F238E27FC236}">
                <a16:creationId xmlns:a16="http://schemas.microsoft.com/office/drawing/2014/main" id="{B67D701D-2862-41FF-9A9A-3A88DB17347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6F4087C-91DF-40E7-B302-554851116287}"/>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178791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95FC68F-1556-42D6-868A-908B5B97B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09545CE-7BE5-452D-8430-D226D65C3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BFFC349-F440-46B9-AC90-685650BBDF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B42F7-BA35-4BDF-B05D-5DE6F2934B05}" type="datetimeFigureOut">
              <a:rPr lang="el-GR" smtClean="0"/>
              <a:t>30/10/2017</a:t>
            </a:fld>
            <a:endParaRPr lang="el-GR"/>
          </a:p>
        </p:txBody>
      </p:sp>
      <p:sp>
        <p:nvSpPr>
          <p:cNvPr id="5" name="Θέση υποσέλιδου 4">
            <a:extLst>
              <a:ext uri="{FF2B5EF4-FFF2-40B4-BE49-F238E27FC236}">
                <a16:creationId xmlns:a16="http://schemas.microsoft.com/office/drawing/2014/main" id="{FD94306F-96C1-4679-9EB2-6ACE973C63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0BA1997-FB9A-4A0B-8D5F-AF35312159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AF1FE-7C29-455E-A466-F7ADD1F866EA}" type="slidenum">
              <a:rPr lang="el-GR" smtClean="0"/>
              <a:t>‹#›</a:t>
            </a:fld>
            <a:endParaRPr lang="el-GR"/>
          </a:p>
        </p:txBody>
      </p:sp>
    </p:spTree>
    <p:extLst>
      <p:ext uri="{BB962C8B-B14F-4D97-AF65-F5344CB8AC3E}">
        <p14:creationId xmlns:p14="http://schemas.microsoft.com/office/powerpoint/2010/main" val="67022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 name="Εικόνα 1" descr="Εικόνα που περιέχει φύση, βράχος, υπαίθριος, βουνό&#10;&#10;Η περιγραφή δημιουργήθηκε με πολύ υψηλή αξιοπιστία">
            <a:extLst>
              <a:ext uri="{FF2B5EF4-FFF2-40B4-BE49-F238E27FC236}">
                <a16:creationId xmlns:a16="http://schemas.microsoft.com/office/drawing/2014/main" id="{CF344F12-DCE0-40F3-9A3C-F02EC2C42B0A}"/>
              </a:ext>
            </a:extLst>
          </p:cNvPr>
          <p:cNvPicPr>
            <a:picLocks noChangeAspect="1"/>
          </p:cNvPicPr>
          <p:nvPr/>
        </p:nvPicPr>
        <p:blipFill rotWithShape="1">
          <a:blip r:embed="rId2"/>
          <a:srcRect t="7348" b="8697"/>
          <a:stretch/>
        </p:blipFill>
        <p:spPr>
          <a:xfrm>
            <a:off x="31551"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 name="Straight Connector 13">
            <a:extLst>
              <a:ext uri="{FF2B5EF4-FFF2-40B4-BE49-F238E27FC236}">
                <a16:creationId xmlns:a16="http://schemas.microsoft.com/office/drawing/2014/main" id="{BCDAEC91-5BCE-4B55-9CC0-43EF94CB73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09E51C7-5FE3-4117-B4B5-7BDCCCA141AC}"/>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latin typeface="+mj-lt"/>
                <a:ea typeface="+mj-ea"/>
                <a:cs typeface="+mj-cs"/>
              </a:rPr>
              <a:t>Γεωλογία – Διαχείριση Φυσικών Πόρων</a:t>
            </a:r>
          </a:p>
        </p:txBody>
      </p:sp>
    </p:spTree>
    <p:extLst>
      <p:ext uri="{BB962C8B-B14F-4D97-AF65-F5344CB8AC3E}">
        <p14:creationId xmlns:p14="http://schemas.microsoft.com/office/powerpoint/2010/main" val="3287475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0A39E087-D44D-4431-92B1-E8C8215674E0}"/>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4.ΣΕΙΣΜΟΙ</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Πως μετράμε τους σεισμούς</a:t>
            </a:r>
            <a:endParaRPr lang="el-GR" dirty="0">
              <a:solidFill>
                <a:srgbClr val="C00000"/>
              </a:solidFill>
            </a:endParaRPr>
          </a:p>
        </p:txBody>
      </p:sp>
      <p:sp>
        <p:nvSpPr>
          <p:cNvPr id="3" name="Ορθογώνιο 2">
            <a:extLst>
              <a:ext uri="{FF2B5EF4-FFF2-40B4-BE49-F238E27FC236}">
                <a16:creationId xmlns:a16="http://schemas.microsoft.com/office/drawing/2014/main" id="{F77F259F-010A-436A-B126-2FB4B69E4001}"/>
              </a:ext>
            </a:extLst>
          </p:cNvPr>
          <p:cNvSpPr/>
          <p:nvPr/>
        </p:nvSpPr>
        <p:spPr>
          <a:xfrm>
            <a:off x="207146" y="714898"/>
            <a:ext cx="6096000" cy="3416320"/>
          </a:xfrm>
          <a:prstGeom prst="rect">
            <a:avLst/>
          </a:prstGeom>
        </p:spPr>
        <p:txBody>
          <a:bodyPr>
            <a:spAutoFit/>
          </a:bodyPr>
          <a:lstStyle/>
          <a:p>
            <a:pPr algn="ctr"/>
            <a:r>
              <a:rPr lang="el-GR" dirty="0"/>
              <a:t>Ένας τρόπος είναι να τους μετράμε απόλυτα, δηλαδή είτε από την Αθήνα, είτε από τη Θεσσαλονίκη, είτε από το Τόκιο να βρίσκουμε το ίδιο αποτέλεσμα. Πρέπει επομένως να μετράμε μια ποσότητα που να χαρακτηρίζει απόλυτα ένα σεισμό και αυτή είναι το μέγεθος Μ που εκφράζει το πόση ενέργεια βγήκε στην εστία του σεισμού. Η μέτρηση του μεγέθους γίνεται συνήθως με την κλίμακα </a:t>
            </a:r>
            <a:r>
              <a:rPr lang="el-GR" dirty="0" err="1"/>
              <a:t>Richter</a:t>
            </a:r>
            <a:r>
              <a:rPr lang="el-GR" dirty="0"/>
              <a:t>. Το μεγαλύτερο μέγεθος σεισμού που έχει μετρηθεί είναι 8,9. </a:t>
            </a:r>
            <a:endParaRPr lang="en-US" dirty="0"/>
          </a:p>
          <a:p>
            <a:pPr algn="ctr"/>
            <a:endParaRPr lang="en-US" dirty="0"/>
          </a:p>
          <a:p>
            <a:pPr algn="ctr"/>
            <a:r>
              <a:rPr lang="el-GR" dirty="0"/>
              <a:t>Η αποτύπωση με ειδικά σύμβολα των μεγεθών στα αντίστοιχα επίκεντρα τους σε μια περιοχή δείχνει τη σεισμικότητα της για όσο διάστημα έχουμε στοιχεία.</a:t>
            </a:r>
          </a:p>
        </p:txBody>
      </p:sp>
      <p:pic>
        <p:nvPicPr>
          <p:cNvPr id="4" name="Εικόνα 3">
            <a:extLst>
              <a:ext uri="{FF2B5EF4-FFF2-40B4-BE49-F238E27FC236}">
                <a16:creationId xmlns:a16="http://schemas.microsoft.com/office/drawing/2014/main" id="{244ED4B8-F006-4FB5-9A1A-BABD2F2E511D}"/>
              </a:ext>
            </a:extLst>
          </p:cNvPr>
          <p:cNvPicPr>
            <a:picLocks noChangeAspect="1"/>
          </p:cNvPicPr>
          <p:nvPr/>
        </p:nvPicPr>
        <p:blipFill>
          <a:blip r:embed="rId2"/>
          <a:stretch>
            <a:fillRect/>
          </a:stretch>
        </p:blipFill>
        <p:spPr>
          <a:xfrm>
            <a:off x="6303146" y="136217"/>
            <a:ext cx="5848350" cy="5200650"/>
          </a:xfrm>
          <a:prstGeom prst="rect">
            <a:avLst/>
          </a:prstGeom>
        </p:spPr>
      </p:pic>
      <p:pic>
        <p:nvPicPr>
          <p:cNvPr id="5" name="Εικόνα 4">
            <a:extLst>
              <a:ext uri="{FF2B5EF4-FFF2-40B4-BE49-F238E27FC236}">
                <a16:creationId xmlns:a16="http://schemas.microsoft.com/office/drawing/2014/main" id="{1488C96D-2C7F-4329-80F4-6EEB29B50CCE}"/>
              </a:ext>
            </a:extLst>
          </p:cNvPr>
          <p:cNvPicPr>
            <a:picLocks noChangeAspect="1"/>
          </p:cNvPicPr>
          <p:nvPr/>
        </p:nvPicPr>
        <p:blipFill>
          <a:blip r:embed="rId3"/>
          <a:stretch>
            <a:fillRect/>
          </a:stretch>
        </p:blipFill>
        <p:spPr>
          <a:xfrm>
            <a:off x="117582" y="4199785"/>
            <a:ext cx="2787709" cy="2591632"/>
          </a:xfrm>
          <a:prstGeom prst="rect">
            <a:avLst/>
          </a:prstGeom>
        </p:spPr>
      </p:pic>
      <p:pic>
        <p:nvPicPr>
          <p:cNvPr id="6" name="Εικόνα 5">
            <a:extLst>
              <a:ext uri="{FF2B5EF4-FFF2-40B4-BE49-F238E27FC236}">
                <a16:creationId xmlns:a16="http://schemas.microsoft.com/office/drawing/2014/main" id="{9CC0C19B-CA26-49C7-9058-E0F63446EF0F}"/>
              </a:ext>
            </a:extLst>
          </p:cNvPr>
          <p:cNvPicPr>
            <a:picLocks noChangeAspect="1"/>
          </p:cNvPicPr>
          <p:nvPr/>
        </p:nvPicPr>
        <p:blipFill>
          <a:blip r:embed="rId4"/>
          <a:stretch>
            <a:fillRect/>
          </a:stretch>
        </p:blipFill>
        <p:spPr>
          <a:xfrm>
            <a:off x="3255146" y="4182525"/>
            <a:ext cx="2840854" cy="2626152"/>
          </a:xfrm>
          <a:prstGeom prst="rect">
            <a:avLst/>
          </a:prstGeom>
        </p:spPr>
      </p:pic>
    </p:spTree>
    <p:extLst>
      <p:ext uri="{BB962C8B-B14F-4D97-AF65-F5344CB8AC3E}">
        <p14:creationId xmlns:p14="http://schemas.microsoft.com/office/powerpoint/2010/main" val="9427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6FF2BE6A-3E1E-4893-AC09-21F0A1D8E2D7}"/>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4.ΣΕΙΣΜΟΙ</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Πως μετράμε τους σεισμούς</a:t>
            </a:r>
            <a:endParaRPr lang="el-GR" dirty="0">
              <a:solidFill>
                <a:srgbClr val="C00000"/>
              </a:solidFill>
            </a:endParaRPr>
          </a:p>
        </p:txBody>
      </p:sp>
      <p:sp>
        <p:nvSpPr>
          <p:cNvPr id="3" name="Ορθογώνιο 2">
            <a:extLst>
              <a:ext uri="{FF2B5EF4-FFF2-40B4-BE49-F238E27FC236}">
                <a16:creationId xmlns:a16="http://schemas.microsoft.com/office/drawing/2014/main" id="{C04A8037-01C8-4891-998C-445339444287}"/>
              </a:ext>
            </a:extLst>
          </p:cNvPr>
          <p:cNvSpPr/>
          <p:nvPr/>
        </p:nvSpPr>
        <p:spPr>
          <a:xfrm>
            <a:off x="349187" y="818900"/>
            <a:ext cx="11031985" cy="1200329"/>
          </a:xfrm>
          <a:prstGeom prst="rect">
            <a:avLst/>
          </a:prstGeom>
        </p:spPr>
        <p:txBody>
          <a:bodyPr wrap="square">
            <a:spAutoFit/>
          </a:bodyPr>
          <a:lstStyle/>
          <a:p>
            <a:pPr algn="ctr"/>
            <a:r>
              <a:rPr lang="el-GR" dirty="0"/>
              <a:t>Ένας άλλος τρόπος είναι να μετράμε το αποτέλεσμα της σεισμικής δόνησης σε ένα συγκεκριμένο γεωγραφικό χώρο που το εκφράζουμε με την ένταση. Η κλίμακα που χρησιμοποιείται συνήθως είναι η 12βάθμια κλίμακα Mercalli (οι Ιάπωνες χρησιμοποιούν 7βάθμια) Ο προσδιορισμός της έντασης του σεισμού σε διαφορετικές περιοχές επιτρέπει τη χάραξη ισόσειστων καμπυλών που δείχνουν σε ποιες περιοχές ο σεισμός έγινε αισθητός με την ίδια ένταση.</a:t>
            </a:r>
          </a:p>
        </p:txBody>
      </p:sp>
      <p:pic>
        <p:nvPicPr>
          <p:cNvPr id="5" name="Εικόνα 4">
            <a:extLst>
              <a:ext uri="{FF2B5EF4-FFF2-40B4-BE49-F238E27FC236}">
                <a16:creationId xmlns:a16="http://schemas.microsoft.com/office/drawing/2014/main" id="{BEEDD174-8CD0-4949-9790-F55D2638B276}"/>
              </a:ext>
            </a:extLst>
          </p:cNvPr>
          <p:cNvPicPr>
            <a:picLocks noChangeAspect="1"/>
          </p:cNvPicPr>
          <p:nvPr/>
        </p:nvPicPr>
        <p:blipFill>
          <a:blip r:embed="rId2"/>
          <a:stretch>
            <a:fillRect/>
          </a:stretch>
        </p:blipFill>
        <p:spPr>
          <a:xfrm>
            <a:off x="4199276" y="2205500"/>
            <a:ext cx="7877175" cy="4524375"/>
          </a:xfrm>
          <a:prstGeom prst="rect">
            <a:avLst/>
          </a:prstGeom>
        </p:spPr>
      </p:pic>
      <p:sp>
        <p:nvSpPr>
          <p:cNvPr id="6" name="Ορθογώνιο 5">
            <a:extLst>
              <a:ext uri="{FF2B5EF4-FFF2-40B4-BE49-F238E27FC236}">
                <a16:creationId xmlns:a16="http://schemas.microsoft.com/office/drawing/2014/main" id="{6BF922FB-639A-48B9-AA1E-B40A9EB832C8}"/>
              </a:ext>
            </a:extLst>
          </p:cNvPr>
          <p:cNvSpPr/>
          <p:nvPr/>
        </p:nvSpPr>
        <p:spPr>
          <a:xfrm>
            <a:off x="349186" y="2253726"/>
            <a:ext cx="3850089" cy="3970318"/>
          </a:xfrm>
          <a:prstGeom prst="rect">
            <a:avLst/>
          </a:prstGeom>
        </p:spPr>
        <p:txBody>
          <a:bodyPr wrap="square">
            <a:spAutoFit/>
          </a:bodyPr>
          <a:lstStyle/>
          <a:p>
            <a:r>
              <a:rPr lang="el-GR" dirty="0"/>
              <a:t>Η ένταση ενός σεισμού σε συγκεκριμένη περιοχή εξαρτάται κυρίως:</a:t>
            </a:r>
          </a:p>
          <a:p>
            <a:r>
              <a:rPr lang="el-GR" dirty="0"/>
              <a:t>1.	από το μέγεθος του σεισμού,</a:t>
            </a:r>
          </a:p>
          <a:p>
            <a:r>
              <a:rPr lang="el-GR" dirty="0"/>
              <a:t>2.	από την απόσταση του επικέντρου,</a:t>
            </a:r>
          </a:p>
          <a:p>
            <a:r>
              <a:rPr lang="el-GR" dirty="0"/>
              <a:t>3.	από το βάθος της εστίας του σεισμού,</a:t>
            </a:r>
          </a:p>
          <a:p>
            <a:r>
              <a:rPr lang="el-GR" dirty="0"/>
              <a:t>4.	από το πέτρωμα-έδαφος της περιοχής,</a:t>
            </a:r>
          </a:p>
          <a:p>
            <a:r>
              <a:rPr lang="el-GR" dirty="0"/>
              <a:t>5.	από την γεωλογική δομή του χώρου ανάμεσα στη σεισμική εστία και τη συγκεκριμένη περιοχή που μας ενδιαφέρει η ένταση.</a:t>
            </a:r>
          </a:p>
        </p:txBody>
      </p:sp>
    </p:spTree>
    <p:extLst>
      <p:ext uri="{BB962C8B-B14F-4D97-AF65-F5344CB8AC3E}">
        <p14:creationId xmlns:p14="http://schemas.microsoft.com/office/powerpoint/2010/main" val="380290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68CB31BF-250F-4E6C-A6F8-B5196AC26B03}"/>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4.ΣΕΙΣΜΟΙ</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Πως μετράμε τους σεισμούς</a:t>
            </a:r>
            <a:endParaRPr lang="el-GR" dirty="0">
              <a:solidFill>
                <a:srgbClr val="C00000"/>
              </a:solidFill>
            </a:endParaRPr>
          </a:p>
        </p:txBody>
      </p:sp>
      <p:sp>
        <p:nvSpPr>
          <p:cNvPr id="3" name="Ορθογώνιο 2">
            <a:extLst>
              <a:ext uri="{FF2B5EF4-FFF2-40B4-BE49-F238E27FC236}">
                <a16:creationId xmlns:a16="http://schemas.microsoft.com/office/drawing/2014/main" id="{281B05AF-5863-47A5-947E-C162805A8E2D}"/>
              </a:ext>
            </a:extLst>
          </p:cNvPr>
          <p:cNvSpPr/>
          <p:nvPr/>
        </p:nvSpPr>
        <p:spPr>
          <a:xfrm>
            <a:off x="145001" y="808230"/>
            <a:ext cx="6096000" cy="1477328"/>
          </a:xfrm>
          <a:prstGeom prst="rect">
            <a:avLst/>
          </a:prstGeom>
        </p:spPr>
        <p:txBody>
          <a:bodyPr>
            <a:spAutoFit/>
          </a:bodyPr>
          <a:lstStyle/>
          <a:p>
            <a:pPr algn="ctr"/>
            <a:r>
              <a:rPr lang="el-GR" dirty="0"/>
              <a:t>Συμπερασματικά το μέγεθος ενός σεισμού είναι ένα φυσικό μέγεθος που το μετράμε πάνω στα </a:t>
            </a:r>
            <a:r>
              <a:rPr lang="el-GR" dirty="0" err="1"/>
              <a:t>σεισμογράμματα</a:t>
            </a:r>
            <a:r>
              <a:rPr lang="el-GR" dirty="0"/>
              <a:t> και έχει τιμή σταθερή για κάθε σεισμό ανεξάρτητα περιοχής ενώ αντίθετα η ένταση υπολογίζεται εμπειρικά από την περιγραφή των αποτελεσμάτων ενός σεισμού σε κάθε τόπο.</a:t>
            </a:r>
          </a:p>
        </p:txBody>
      </p:sp>
      <p:sp>
        <p:nvSpPr>
          <p:cNvPr id="4" name="Ορθογώνιο 3">
            <a:extLst>
              <a:ext uri="{FF2B5EF4-FFF2-40B4-BE49-F238E27FC236}">
                <a16:creationId xmlns:a16="http://schemas.microsoft.com/office/drawing/2014/main" id="{B7D61D76-4C47-44A4-ABDF-2096EEE1211F}"/>
              </a:ext>
            </a:extLst>
          </p:cNvPr>
          <p:cNvSpPr/>
          <p:nvPr/>
        </p:nvSpPr>
        <p:spPr>
          <a:xfrm>
            <a:off x="5915487" y="5060674"/>
            <a:ext cx="6096000" cy="1477328"/>
          </a:xfrm>
          <a:prstGeom prst="rect">
            <a:avLst/>
          </a:prstGeom>
        </p:spPr>
        <p:txBody>
          <a:bodyPr>
            <a:spAutoFit/>
          </a:bodyPr>
          <a:lstStyle/>
          <a:p>
            <a:pPr algn="ctr"/>
            <a:r>
              <a:rPr lang="el-GR" dirty="0"/>
              <a:t>Έτσι ο ίδιος σεισμός, μεγέθους π.χ. 6,2 βαθμών της κλίμακας </a:t>
            </a:r>
            <a:r>
              <a:rPr lang="el-GR" dirty="0" err="1"/>
              <a:t>Richter</a:t>
            </a:r>
            <a:r>
              <a:rPr lang="el-GR" dirty="0"/>
              <a:t>, μπορεί να έχει ένταση 7 βαθμών της κλίμακας Mercalli στην πόλη Α και 8 βαθμούς στην πόλη Β ή ακόμα και 9 βαθμούς σε άλλη συνοικία της πόλης Β (με δυσμενέστερο υπέδαφος ως προς τη σεισμική συμπεριφορά).</a:t>
            </a:r>
          </a:p>
        </p:txBody>
      </p:sp>
      <p:pic>
        <p:nvPicPr>
          <p:cNvPr id="5" name="Εικόνα 4">
            <a:extLst>
              <a:ext uri="{FF2B5EF4-FFF2-40B4-BE49-F238E27FC236}">
                <a16:creationId xmlns:a16="http://schemas.microsoft.com/office/drawing/2014/main" id="{0ADFA53C-BF57-454E-B4FA-24A1AECA6AFE}"/>
              </a:ext>
            </a:extLst>
          </p:cNvPr>
          <p:cNvPicPr>
            <a:picLocks noChangeAspect="1"/>
          </p:cNvPicPr>
          <p:nvPr/>
        </p:nvPicPr>
        <p:blipFill>
          <a:blip r:embed="rId2"/>
          <a:stretch>
            <a:fillRect/>
          </a:stretch>
        </p:blipFill>
        <p:spPr>
          <a:xfrm>
            <a:off x="6435386" y="808230"/>
            <a:ext cx="5324016" cy="3923568"/>
          </a:xfrm>
          <a:prstGeom prst="rect">
            <a:avLst/>
          </a:prstGeom>
        </p:spPr>
      </p:pic>
      <p:pic>
        <p:nvPicPr>
          <p:cNvPr id="6" name="Εικόνα 5">
            <a:extLst>
              <a:ext uri="{FF2B5EF4-FFF2-40B4-BE49-F238E27FC236}">
                <a16:creationId xmlns:a16="http://schemas.microsoft.com/office/drawing/2014/main" id="{CFE12514-7E79-47E9-8224-E18C6B5532F8}"/>
              </a:ext>
            </a:extLst>
          </p:cNvPr>
          <p:cNvPicPr>
            <a:picLocks noChangeAspect="1"/>
          </p:cNvPicPr>
          <p:nvPr/>
        </p:nvPicPr>
        <p:blipFill>
          <a:blip r:embed="rId3"/>
          <a:stretch>
            <a:fillRect/>
          </a:stretch>
        </p:blipFill>
        <p:spPr>
          <a:xfrm>
            <a:off x="307758" y="3163386"/>
            <a:ext cx="5607729" cy="3136824"/>
          </a:xfrm>
          <a:prstGeom prst="rect">
            <a:avLst/>
          </a:prstGeom>
        </p:spPr>
      </p:pic>
    </p:spTree>
    <p:extLst>
      <p:ext uri="{BB962C8B-B14F-4D97-AF65-F5344CB8AC3E}">
        <p14:creationId xmlns:p14="http://schemas.microsoft.com/office/powerpoint/2010/main" val="98827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ουρανός&#10;&#10;Η περιγραφή δημιουργήθηκε με υψηλή αξιοπιστία">
            <a:extLst>
              <a:ext uri="{FF2B5EF4-FFF2-40B4-BE49-F238E27FC236}">
                <a16:creationId xmlns:a16="http://schemas.microsoft.com/office/drawing/2014/main" id="{01CFD211-D157-4B29-93AA-1ACAE0AEF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846" y="717704"/>
            <a:ext cx="6415966" cy="4277311"/>
          </a:xfrm>
          <a:prstGeom prst="rect">
            <a:avLst/>
          </a:prstGeom>
          <a:effectLst>
            <a:softEdge rad="63500"/>
          </a:effectLst>
        </p:spPr>
      </p:pic>
      <p:sp>
        <p:nvSpPr>
          <p:cNvPr id="2" name="Ορθογώνιο 1">
            <a:extLst>
              <a:ext uri="{FF2B5EF4-FFF2-40B4-BE49-F238E27FC236}">
                <a16:creationId xmlns:a16="http://schemas.microsoft.com/office/drawing/2014/main" id="{AD6A00FC-99A0-461C-BF74-CB4F20908D36}"/>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4.ΣΕΙΣΜΟΙ</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Πως γεννιέται ένας σεισμός</a:t>
            </a:r>
            <a:endParaRPr lang="el-GR" dirty="0">
              <a:solidFill>
                <a:srgbClr val="C00000"/>
              </a:solidFill>
            </a:endParaRPr>
          </a:p>
        </p:txBody>
      </p:sp>
      <p:sp>
        <p:nvSpPr>
          <p:cNvPr id="3" name="Ορθογώνιο 2">
            <a:extLst>
              <a:ext uri="{FF2B5EF4-FFF2-40B4-BE49-F238E27FC236}">
                <a16:creationId xmlns:a16="http://schemas.microsoft.com/office/drawing/2014/main" id="{E2381F10-3E42-4253-8699-C9CAE049AF4E}"/>
              </a:ext>
            </a:extLst>
          </p:cNvPr>
          <p:cNvSpPr/>
          <p:nvPr/>
        </p:nvSpPr>
        <p:spPr>
          <a:xfrm>
            <a:off x="162757" y="1019544"/>
            <a:ext cx="6096000" cy="2031325"/>
          </a:xfrm>
          <a:prstGeom prst="rect">
            <a:avLst/>
          </a:prstGeom>
        </p:spPr>
        <p:txBody>
          <a:bodyPr>
            <a:spAutoFit/>
          </a:bodyPr>
          <a:lstStyle/>
          <a:p>
            <a:pPr algn="ctr"/>
            <a:r>
              <a:rPr lang="el-GR" dirty="0"/>
              <a:t>Ας φανταστούμε μια περιοχή της λιθόσφαιρας που εξαιτίας της διαρκούς κίνησης των πλακών για παράδειγμα συμπιέζεται. Ο χώρος αυτός θα αρχίσει να παραμορφώνεται και αυτό θα κρατήσει για δεκαετίες. Κάποτε δεν θα αντέξει, θα ξεπεράσει το όριο της αντοχής του και θα σπάσει απότομα δημιουργώντας σεισμό. Εκεί που θα σπάσει, θα δημιουργηθεί ρήγμα, που το ονομάζουμε σεισμογόνο ρήγμα. </a:t>
            </a:r>
          </a:p>
        </p:txBody>
      </p:sp>
      <p:pic>
        <p:nvPicPr>
          <p:cNvPr id="6" name="Εικόνα 5">
            <a:extLst>
              <a:ext uri="{FF2B5EF4-FFF2-40B4-BE49-F238E27FC236}">
                <a16:creationId xmlns:a16="http://schemas.microsoft.com/office/drawing/2014/main" id="{722515C3-058E-49EC-B9A0-534762E9A460}"/>
              </a:ext>
            </a:extLst>
          </p:cNvPr>
          <p:cNvPicPr>
            <a:picLocks noChangeAspect="1"/>
          </p:cNvPicPr>
          <p:nvPr/>
        </p:nvPicPr>
        <p:blipFill>
          <a:blip r:embed="rId3"/>
          <a:stretch>
            <a:fillRect/>
          </a:stretch>
        </p:blipFill>
        <p:spPr>
          <a:xfrm>
            <a:off x="1107443" y="3050869"/>
            <a:ext cx="3374717" cy="3616261"/>
          </a:xfrm>
          <a:prstGeom prst="rect">
            <a:avLst/>
          </a:prstGeom>
        </p:spPr>
      </p:pic>
    </p:spTree>
    <p:extLst>
      <p:ext uri="{BB962C8B-B14F-4D97-AF65-F5344CB8AC3E}">
        <p14:creationId xmlns:p14="http://schemas.microsoft.com/office/powerpoint/2010/main" val="297630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43702AB-E6CB-49B0-851C-3568A283D4D0}"/>
              </a:ext>
            </a:extLst>
          </p:cNvPr>
          <p:cNvSpPr/>
          <p:nvPr/>
        </p:nvSpPr>
        <p:spPr>
          <a:xfrm>
            <a:off x="269289" y="833112"/>
            <a:ext cx="6096000" cy="2031325"/>
          </a:xfrm>
          <a:prstGeom prst="rect">
            <a:avLst/>
          </a:prstGeom>
        </p:spPr>
        <p:txBody>
          <a:bodyPr>
            <a:spAutoFit/>
          </a:bodyPr>
          <a:lstStyle/>
          <a:p>
            <a:pPr algn="ctr"/>
            <a:r>
              <a:rPr lang="el-GR" dirty="0">
                <a:latin typeface="Cambria" panose="02040503050406030204" pitchFamily="18" charset="0"/>
                <a:ea typeface="MS Mincho" panose="02020609040205080304" pitchFamily="49" charset="-128"/>
                <a:cs typeface="Times New Roman" panose="02020603050405020304" pitchFamily="18" charset="0"/>
              </a:rPr>
              <a:t>Αυτό, μπορεί να φανεί στην επιφάνεια αλλά μπορεί και να μη φανεί. Ο χώρος αυτός στον οποίο συσσωρεύτηκε ενέργεια, προτού εκλυθεί, λέγεται σεισμογόνος χώρος. Όταν δημιουργείται το σεισμογόνο ρήγμα, οι δυο επιφάνειες </a:t>
            </a:r>
            <a:r>
              <a:rPr lang="el-GR" dirty="0" err="1">
                <a:latin typeface="Cambria" panose="02040503050406030204" pitchFamily="18" charset="0"/>
                <a:ea typeface="MS Mincho" panose="02020609040205080304" pitchFamily="49" charset="-128"/>
                <a:cs typeface="Times New Roman" panose="02020603050405020304" pitchFamily="18" charset="0"/>
              </a:rPr>
              <a:t>προστρίβονται</a:t>
            </a:r>
            <a:r>
              <a:rPr lang="el-GR" dirty="0">
                <a:latin typeface="Cambria" panose="02040503050406030204" pitchFamily="18" charset="0"/>
                <a:ea typeface="MS Mincho" panose="02020609040205080304" pitchFamily="49" charset="-128"/>
                <a:cs typeface="Times New Roman" panose="02020603050405020304" pitchFamily="18" charset="0"/>
              </a:rPr>
              <a:t> μεταξύ τους, τα υλικά σημεία αρχίζουν να ταλαντώνονται πολύ, η ταλάντωση αυτή διαδίδεται και φτάνει στην επιφάνεια της Γης σαν σεισμός.</a:t>
            </a:r>
            <a:endParaRPr lang="el-GR" dirty="0"/>
          </a:p>
        </p:txBody>
      </p:sp>
      <p:sp>
        <p:nvSpPr>
          <p:cNvPr id="3" name="Ορθογώνιο 2">
            <a:extLst>
              <a:ext uri="{FF2B5EF4-FFF2-40B4-BE49-F238E27FC236}">
                <a16:creationId xmlns:a16="http://schemas.microsoft.com/office/drawing/2014/main" id="{98CD78EA-BA1B-4EB9-AB3F-474DC8BD914D}"/>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4.ΣΕΙΣΜΟΙ</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Πως γεννιέται ένας σεισμός</a:t>
            </a:r>
            <a:endParaRPr lang="el-GR" dirty="0">
              <a:solidFill>
                <a:srgbClr val="C00000"/>
              </a:solidFill>
            </a:endParaRPr>
          </a:p>
        </p:txBody>
      </p:sp>
      <p:pic>
        <p:nvPicPr>
          <p:cNvPr id="4" name="Εικόνα 3">
            <a:extLst>
              <a:ext uri="{FF2B5EF4-FFF2-40B4-BE49-F238E27FC236}">
                <a16:creationId xmlns:a16="http://schemas.microsoft.com/office/drawing/2014/main" id="{36F8515A-3B08-45C3-B0AB-75FCDC67D3F6}"/>
              </a:ext>
            </a:extLst>
          </p:cNvPr>
          <p:cNvPicPr>
            <a:picLocks noChangeAspect="1"/>
          </p:cNvPicPr>
          <p:nvPr/>
        </p:nvPicPr>
        <p:blipFill>
          <a:blip r:embed="rId2"/>
          <a:stretch>
            <a:fillRect/>
          </a:stretch>
        </p:blipFill>
        <p:spPr>
          <a:xfrm>
            <a:off x="6365289" y="389230"/>
            <a:ext cx="5684174" cy="3197348"/>
          </a:xfrm>
          <a:prstGeom prst="rect">
            <a:avLst/>
          </a:prstGeom>
          <a:effectLst>
            <a:softEdge rad="63500"/>
          </a:effectLst>
        </p:spPr>
      </p:pic>
      <p:pic>
        <p:nvPicPr>
          <p:cNvPr id="5" name="Εικόνα 4">
            <a:extLst>
              <a:ext uri="{FF2B5EF4-FFF2-40B4-BE49-F238E27FC236}">
                <a16:creationId xmlns:a16="http://schemas.microsoft.com/office/drawing/2014/main" id="{B7F56A25-E868-4495-A8DD-CCA8CDF7B058}"/>
              </a:ext>
            </a:extLst>
          </p:cNvPr>
          <p:cNvPicPr>
            <a:picLocks noChangeAspect="1"/>
          </p:cNvPicPr>
          <p:nvPr/>
        </p:nvPicPr>
        <p:blipFill>
          <a:blip r:embed="rId3"/>
          <a:stretch>
            <a:fillRect/>
          </a:stretch>
        </p:blipFill>
        <p:spPr>
          <a:xfrm>
            <a:off x="405967" y="2973648"/>
            <a:ext cx="3609329" cy="2406219"/>
          </a:xfrm>
          <a:prstGeom prst="rect">
            <a:avLst/>
          </a:prstGeom>
        </p:spPr>
      </p:pic>
      <p:pic>
        <p:nvPicPr>
          <p:cNvPr id="6" name="Εικόνα 5">
            <a:extLst>
              <a:ext uri="{FF2B5EF4-FFF2-40B4-BE49-F238E27FC236}">
                <a16:creationId xmlns:a16="http://schemas.microsoft.com/office/drawing/2014/main" id="{CF30720E-40CC-4D99-A4B6-04CB3EA03A06}"/>
              </a:ext>
            </a:extLst>
          </p:cNvPr>
          <p:cNvPicPr>
            <a:picLocks noChangeAspect="1"/>
          </p:cNvPicPr>
          <p:nvPr/>
        </p:nvPicPr>
        <p:blipFill>
          <a:blip r:embed="rId4"/>
          <a:stretch>
            <a:fillRect/>
          </a:stretch>
        </p:blipFill>
        <p:spPr>
          <a:xfrm>
            <a:off x="4215150" y="3639150"/>
            <a:ext cx="3761700" cy="2497769"/>
          </a:xfrm>
          <a:prstGeom prst="rect">
            <a:avLst/>
          </a:prstGeom>
        </p:spPr>
      </p:pic>
      <p:pic>
        <p:nvPicPr>
          <p:cNvPr id="7" name="Εικόνα 6">
            <a:extLst>
              <a:ext uri="{FF2B5EF4-FFF2-40B4-BE49-F238E27FC236}">
                <a16:creationId xmlns:a16="http://schemas.microsoft.com/office/drawing/2014/main" id="{664AEE66-42F4-4357-860F-9505912E7906}"/>
              </a:ext>
            </a:extLst>
          </p:cNvPr>
          <p:cNvPicPr>
            <a:picLocks noChangeAspect="1"/>
          </p:cNvPicPr>
          <p:nvPr/>
        </p:nvPicPr>
        <p:blipFill>
          <a:blip r:embed="rId5"/>
          <a:stretch>
            <a:fillRect/>
          </a:stretch>
        </p:blipFill>
        <p:spPr>
          <a:xfrm>
            <a:off x="8263218" y="4017792"/>
            <a:ext cx="3627957" cy="2724150"/>
          </a:xfrm>
          <a:prstGeom prst="rect">
            <a:avLst/>
          </a:prstGeom>
        </p:spPr>
      </p:pic>
    </p:spTree>
    <p:extLst>
      <p:ext uri="{BB962C8B-B14F-4D97-AF65-F5344CB8AC3E}">
        <p14:creationId xmlns:p14="http://schemas.microsoft.com/office/powerpoint/2010/main" val="4855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D4CED7AF-7667-4AF3-971B-28EA52319C02}"/>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4.ΣΕΙΣΜΟΙ</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Πως γεννιέται ένας σεισμός</a:t>
            </a:r>
            <a:endParaRPr lang="el-GR" dirty="0">
              <a:solidFill>
                <a:srgbClr val="C00000"/>
              </a:solidFill>
            </a:endParaRPr>
          </a:p>
        </p:txBody>
      </p:sp>
      <p:sp>
        <p:nvSpPr>
          <p:cNvPr id="4" name="Ορθογώνιο 3">
            <a:extLst>
              <a:ext uri="{FF2B5EF4-FFF2-40B4-BE49-F238E27FC236}">
                <a16:creationId xmlns:a16="http://schemas.microsoft.com/office/drawing/2014/main" id="{EC368B0A-82E8-4BB9-B8C0-B07B1465E965}"/>
              </a:ext>
            </a:extLst>
          </p:cNvPr>
          <p:cNvSpPr/>
          <p:nvPr/>
        </p:nvSpPr>
        <p:spPr>
          <a:xfrm>
            <a:off x="198268" y="646331"/>
            <a:ext cx="6096000" cy="3970318"/>
          </a:xfrm>
          <a:prstGeom prst="rect">
            <a:avLst/>
          </a:prstGeom>
        </p:spPr>
        <p:txBody>
          <a:bodyPr>
            <a:spAutoFit/>
          </a:bodyPr>
          <a:lstStyle/>
          <a:p>
            <a:pPr algn="ctr">
              <a:spcAft>
                <a:spcPts val="0"/>
              </a:spcAft>
            </a:pPr>
            <a:r>
              <a:rPr lang="el-GR" dirty="0">
                <a:latin typeface="Cambria" panose="02040503050406030204" pitchFamily="18" charset="0"/>
                <a:ea typeface="MS Mincho" panose="02020609040205080304" pitchFamily="49" charset="-128"/>
                <a:cs typeface="Times New Roman" panose="02020603050405020304" pitchFamily="18" charset="0"/>
              </a:rPr>
              <a:t>Το σημείο του σεισμογόνου χώρου στο οποίο </a:t>
            </a:r>
            <a:r>
              <a:rPr lang="el-GR" dirty="0" err="1">
                <a:latin typeface="Cambria" panose="02040503050406030204" pitchFamily="18" charset="0"/>
                <a:ea typeface="MS Mincho" panose="02020609040205080304" pitchFamily="49" charset="-128"/>
                <a:cs typeface="Times New Roman" panose="02020603050405020304" pitchFamily="18" charset="0"/>
              </a:rPr>
              <a:t>πρωτοεκδηλώθηκε</a:t>
            </a:r>
            <a:r>
              <a:rPr lang="el-GR" dirty="0">
                <a:latin typeface="Cambria" panose="02040503050406030204" pitchFamily="18" charset="0"/>
                <a:ea typeface="MS Mincho" panose="02020609040205080304" pitchFamily="49" charset="-128"/>
                <a:cs typeface="Times New Roman" panose="02020603050405020304" pitchFamily="18" charset="0"/>
              </a:rPr>
              <a:t> το σπάσιμο ονομάζεται </a:t>
            </a:r>
            <a:r>
              <a:rPr lang="el-GR" b="1" dirty="0">
                <a:latin typeface="Cambria" panose="02040503050406030204" pitchFamily="18" charset="0"/>
                <a:ea typeface="MS Mincho" panose="02020609040205080304" pitchFamily="49" charset="-128"/>
                <a:cs typeface="Times New Roman" panose="02020603050405020304" pitchFamily="18" charset="0"/>
              </a:rPr>
              <a:t>εστία </a:t>
            </a:r>
            <a:r>
              <a:rPr lang="el-GR" dirty="0">
                <a:latin typeface="Cambria" panose="02040503050406030204" pitchFamily="18" charset="0"/>
                <a:ea typeface="MS Mincho" panose="02020609040205080304" pitchFamily="49" charset="-128"/>
                <a:cs typeface="Times New Roman" panose="02020603050405020304" pitchFamily="18" charset="0"/>
              </a:rPr>
              <a:t>του σεισμού και βρίσκεται μέσα στη λιθόσφαιρα. </a:t>
            </a:r>
          </a:p>
          <a:p>
            <a:pPr algn="ctr">
              <a:spcAft>
                <a:spcPts val="0"/>
              </a:spcAft>
            </a:pPr>
            <a:endParaRPr lang="el-GR"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el-GR" dirty="0">
                <a:latin typeface="Cambria" panose="02040503050406030204" pitchFamily="18" charset="0"/>
                <a:ea typeface="MS Mincho" panose="02020609040205080304" pitchFamily="49" charset="-128"/>
                <a:cs typeface="Times New Roman" panose="02020603050405020304" pitchFamily="18" charset="0"/>
              </a:rPr>
              <a:t>Η κατακόρυφη προβολή της εστίας πάνω στην επιφάνεια της Γης καλείται </a:t>
            </a:r>
            <a:r>
              <a:rPr lang="el-GR" b="1" dirty="0">
                <a:latin typeface="Cambria" panose="02040503050406030204" pitchFamily="18" charset="0"/>
                <a:ea typeface="MS Mincho" panose="02020609040205080304" pitchFamily="49" charset="-128"/>
                <a:cs typeface="Times New Roman" panose="02020603050405020304" pitchFamily="18" charset="0"/>
              </a:rPr>
              <a:t>επίκεντρο </a:t>
            </a:r>
            <a:r>
              <a:rPr lang="el-GR" dirty="0">
                <a:latin typeface="Cambria" panose="02040503050406030204" pitchFamily="18" charset="0"/>
                <a:ea typeface="MS Mincho" panose="02020609040205080304" pitchFamily="49" charset="-128"/>
                <a:cs typeface="Times New Roman" panose="02020603050405020304" pitchFamily="18" charset="0"/>
              </a:rPr>
              <a:t>του σεισμού. </a:t>
            </a:r>
          </a:p>
          <a:p>
            <a:pPr algn="ctr">
              <a:spcAft>
                <a:spcPts val="0"/>
              </a:spcAft>
            </a:pPr>
            <a:endParaRPr lang="el-GR" dirty="0">
              <a:latin typeface="Cambria" panose="02040503050406030204" pitchFamily="18" charset="0"/>
              <a:ea typeface="MS Mincho" panose="02020609040205080304" pitchFamily="49" charset="-128"/>
              <a:cs typeface="Times New Roman" panose="02020603050405020304" pitchFamily="18" charset="0"/>
            </a:endParaRPr>
          </a:p>
          <a:p>
            <a:pPr algn="ctr">
              <a:spcAft>
                <a:spcPts val="0"/>
              </a:spcAft>
            </a:pPr>
            <a:r>
              <a:rPr lang="el-GR" dirty="0">
                <a:latin typeface="Cambria" panose="02040503050406030204" pitchFamily="18" charset="0"/>
                <a:ea typeface="MS Mincho" panose="02020609040205080304" pitchFamily="49" charset="-128"/>
                <a:cs typeface="Times New Roman" panose="02020603050405020304" pitchFamily="18" charset="0"/>
              </a:rPr>
              <a:t>Συμπερασματικά ο σεισμός είναι το στιγμιαίο αποτέλεσμα μιας μακροχρόνιας διαδικασίας συσσώρευσης δυναμικής ενέργειας σε καταπονούμενες περιοχές της λιθόσφαιρας, που μόλις η καταπόνηση υπερβεί το όριο αντοχής προκαλεί θραύση των πετρωμάτων και απότομη έκλυση ενέργειας με μορφή κύματος που αισθανόμαστε σαν τράνταγμα στην επιφάνεια.</a:t>
            </a:r>
          </a:p>
        </p:txBody>
      </p:sp>
      <p:pic>
        <p:nvPicPr>
          <p:cNvPr id="5" name="Εικόνα 4">
            <a:extLst>
              <a:ext uri="{FF2B5EF4-FFF2-40B4-BE49-F238E27FC236}">
                <a16:creationId xmlns:a16="http://schemas.microsoft.com/office/drawing/2014/main" id="{F055DA10-A04F-4A2E-A301-7ED76AA60995}"/>
              </a:ext>
            </a:extLst>
          </p:cNvPr>
          <p:cNvPicPr>
            <a:picLocks noChangeAspect="1"/>
          </p:cNvPicPr>
          <p:nvPr/>
        </p:nvPicPr>
        <p:blipFill>
          <a:blip r:embed="rId2"/>
          <a:stretch>
            <a:fillRect/>
          </a:stretch>
        </p:blipFill>
        <p:spPr>
          <a:xfrm>
            <a:off x="6492536" y="444993"/>
            <a:ext cx="5314766" cy="3487815"/>
          </a:xfrm>
          <a:prstGeom prst="rect">
            <a:avLst/>
          </a:prstGeom>
        </p:spPr>
      </p:pic>
      <p:pic>
        <p:nvPicPr>
          <p:cNvPr id="6" name="Εικόνα 5">
            <a:extLst>
              <a:ext uri="{FF2B5EF4-FFF2-40B4-BE49-F238E27FC236}">
                <a16:creationId xmlns:a16="http://schemas.microsoft.com/office/drawing/2014/main" id="{B92FA02A-7900-4A97-B771-259A0532D103}"/>
              </a:ext>
            </a:extLst>
          </p:cNvPr>
          <p:cNvPicPr>
            <a:picLocks noChangeAspect="1"/>
          </p:cNvPicPr>
          <p:nvPr/>
        </p:nvPicPr>
        <p:blipFill>
          <a:blip r:embed="rId3"/>
          <a:stretch>
            <a:fillRect/>
          </a:stretch>
        </p:blipFill>
        <p:spPr>
          <a:xfrm>
            <a:off x="7221059" y="4102223"/>
            <a:ext cx="3467100" cy="2667000"/>
          </a:xfrm>
          <a:prstGeom prst="rect">
            <a:avLst/>
          </a:prstGeom>
        </p:spPr>
      </p:pic>
    </p:spTree>
    <p:extLst>
      <p:ext uri="{BB962C8B-B14F-4D97-AF65-F5344CB8AC3E}">
        <p14:creationId xmlns:p14="http://schemas.microsoft.com/office/powerpoint/2010/main" val="142942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D66F819D-B0F1-4AE2-B1FF-EC0D4766A0FF}"/>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4.ΣΕΙΣΜΟΙ</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Σεισμικές ζώνες</a:t>
            </a:r>
            <a:endParaRPr lang="el-GR" dirty="0">
              <a:solidFill>
                <a:srgbClr val="C00000"/>
              </a:solidFill>
            </a:endParaRPr>
          </a:p>
        </p:txBody>
      </p:sp>
      <p:sp>
        <p:nvSpPr>
          <p:cNvPr id="4" name="Ορθογώνιο 3">
            <a:extLst>
              <a:ext uri="{FF2B5EF4-FFF2-40B4-BE49-F238E27FC236}">
                <a16:creationId xmlns:a16="http://schemas.microsoft.com/office/drawing/2014/main" id="{2E29924C-48F9-4408-B8F5-774E026AE5D2}"/>
              </a:ext>
            </a:extLst>
          </p:cNvPr>
          <p:cNvSpPr/>
          <p:nvPr/>
        </p:nvSpPr>
        <p:spPr>
          <a:xfrm>
            <a:off x="242656" y="646331"/>
            <a:ext cx="6096000" cy="1477328"/>
          </a:xfrm>
          <a:prstGeom prst="rect">
            <a:avLst/>
          </a:prstGeom>
        </p:spPr>
        <p:txBody>
          <a:bodyPr>
            <a:spAutoFit/>
          </a:bodyPr>
          <a:lstStyle/>
          <a:p>
            <a:pPr algn="ctr"/>
            <a:r>
              <a:rPr lang="el-GR" dirty="0"/>
              <a:t>Οι σεισμικές ζώνες της Γης είναι λογικό να ταυτίζονται με τα όρια των </a:t>
            </a:r>
            <a:r>
              <a:rPr lang="el-GR" dirty="0" err="1"/>
              <a:t>λιθοσφαιρικών</a:t>
            </a:r>
            <a:r>
              <a:rPr lang="el-GR" dirty="0"/>
              <a:t> πλακών, αφού αυτές οι περιοχές της λιθόσφαιρας υφίστανται τη μεγαλύτερη καταπόνηση και παραμόρφωση ενώ αντίθετα στο εσωτερικό των πλακών δε συσσωρεύεται ενέργεια και οι περιοχές εκεί είναι ασεισμικές. </a:t>
            </a:r>
          </a:p>
        </p:txBody>
      </p:sp>
      <p:pic>
        <p:nvPicPr>
          <p:cNvPr id="5" name="Εικόνα 4">
            <a:extLst>
              <a:ext uri="{FF2B5EF4-FFF2-40B4-BE49-F238E27FC236}">
                <a16:creationId xmlns:a16="http://schemas.microsoft.com/office/drawing/2014/main" id="{E6F36586-0097-4C93-9E68-D97FD09584B5}"/>
              </a:ext>
            </a:extLst>
          </p:cNvPr>
          <p:cNvPicPr>
            <a:picLocks noChangeAspect="1"/>
          </p:cNvPicPr>
          <p:nvPr/>
        </p:nvPicPr>
        <p:blipFill>
          <a:blip r:embed="rId2"/>
          <a:stretch>
            <a:fillRect/>
          </a:stretch>
        </p:blipFill>
        <p:spPr>
          <a:xfrm>
            <a:off x="2060914" y="2373666"/>
            <a:ext cx="7518091" cy="4381973"/>
          </a:xfrm>
          <a:prstGeom prst="rect">
            <a:avLst/>
          </a:prstGeom>
        </p:spPr>
      </p:pic>
    </p:spTree>
    <p:extLst>
      <p:ext uri="{BB962C8B-B14F-4D97-AF65-F5344CB8AC3E}">
        <p14:creationId xmlns:p14="http://schemas.microsoft.com/office/powerpoint/2010/main" val="158772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A72F782C-4CB2-4440-9F04-A5C12A1E31EE}"/>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4.ΣΕΙΣΜΟΙ</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Σεισμικές ζώνες</a:t>
            </a:r>
            <a:endParaRPr lang="el-GR" dirty="0">
              <a:solidFill>
                <a:srgbClr val="C00000"/>
              </a:solidFill>
            </a:endParaRPr>
          </a:p>
        </p:txBody>
      </p:sp>
      <p:sp>
        <p:nvSpPr>
          <p:cNvPr id="3" name="Ορθογώνιο 2">
            <a:extLst>
              <a:ext uri="{FF2B5EF4-FFF2-40B4-BE49-F238E27FC236}">
                <a16:creationId xmlns:a16="http://schemas.microsoft.com/office/drawing/2014/main" id="{AAA5BB11-139D-4921-B1EA-07E557ABED50}"/>
              </a:ext>
            </a:extLst>
          </p:cNvPr>
          <p:cNvSpPr/>
          <p:nvPr/>
        </p:nvSpPr>
        <p:spPr>
          <a:xfrm>
            <a:off x="207145" y="923641"/>
            <a:ext cx="6096000" cy="3416320"/>
          </a:xfrm>
          <a:prstGeom prst="rect">
            <a:avLst/>
          </a:prstGeom>
        </p:spPr>
        <p:txBody>
          <a:bodyPr>
            <a:spAutoFit/>
          </a:bodyPr>
          <a:lstStyle/>
          <a:p>
            <a:pPr algn="ctr"/>
            <a:r>
              <a:rPr lang="el-GR" dirty="0">
                <a:latin typeface="Cambria" panose="02040503050406030204" pitchFamily="18" charset="0"/>
                <a:ea typeface="MS Mincho" panose="02020609040205080304" pitchFamily="49" charset="-128"/>
                <a:cs typeface="Times New Roman" panose="02020603050405020304" pitchFamily="18" charset="0"/>
              </a:rPr>
              <a:t>Στα όρια πλακών που αποκλίνουν, δηλαδή στις </a:t>
            </a:r>
            <a:r>
              <a:rPr lang="el-GR" dirty="0" err="1">
                <a:latin typeface="Cambria" panose="02040503050406030204" pitchFamily="18" charset="0"/>
                <a:ea typeface="MS Mincho" panose="02020609040205080304" pitchFamily="49" charset="-128"/>
                <a:cs typeface="Times New Roman" panose="02020603050405020304" pitchFamily="18" charset="0"/>
              </a:rPr>
              <a:t>μεσοωκεάνιες</a:t>
            </a:r>
            <a:r>
              <a:rPr lang="el-GR" dirty="0">
                <a:latin typeface="Cambria" panose="02040503050406030204" pitchFamily="18" charset="0"/>
                <a:ea typeface="MS Mincho" panose="02020609040205080304" pitchFamily="49" charset="-128"/>
                <a:cs typeface="Times New Roman" panose="02020603050405020304" pitchFamily="18" charset="0"/>
              </a:rPr>
              <a:t> </a:t>
            </a:r>
            <a:r>
              <a:rPr lang="el-GR" dirty="0" err="1">
                <a:latin typeface="Cambria" panose="02040503050406030204" pitchFamily="18" charset="0"/>
                <a:ea typeface="MS Mincho" panose="02020609040205080304" pitchFamily="49" charset="-128"/>
                <a:cs typeface="Times New Roman" panose="02020603050405020304" pitchFamily="18" charset="0"/>
              </a:rPr>
              <a:t>ράχεις</a:t>
            </a:r>
            <a:r>
              <a:rPr lang="el-GR" dirty="0">
                <a:latin typeface="Cambria" panose="02040503050406030204" pitchFamily="18" charset="0"/>
                <a:ea typeface="MS Mincho" panose="02020609040205080304" pitchFamily="49" charset="-128"/>
                <a:cs typeface="Times New Roman" panose="02020603050405020304" pitchFamily="18" charset="0"/>
              </a:rPr>
              <a:t>, έχουμε ρηχούς σεισμούς που οφείλονται στην άνοδο του διάπυρου υλικού (μάγμα) και συνοδεύονται από υποθαλάσσιες ηφαιστειακές εκρήξεις.</a:t>
            </a:r>
          </a:p>
          <a:p>
            <a:pPr algn="ctr"/>
            <a:endParaRPr lang="el-GR" dirty="0">
              <a:latin typeface="Cambria" panose="02040503050406030204" pitchFamily="18" charset="0"/>
              <a:ea typeface="MS Mincho" panose="02020609040205080304" pitchFamily="49" charset="-128"/>
              <a:cs typeface="Times New Roman" panose="02020603050405020304" pitchFamily="18" charset="0"/>
            </a:endParaRPr>
          </a:p>
          <a:p>
            <a:pPr algn="ctr"/>
            <a:r>
              <a:rPr lang="el-GR" dirty="0">
                <a:latin typeface="Cambria" panose="02040503050406030204" pitchFamily="18" charset="0"/>
                <a:ea typeface="MS Mincho" panose="02020609040205080304" pitchFamily="49" charset="-128"/>
                <a:cs typeface="Times New Roman" panose="02020603050405020304" pitchFamily="18" charset="0"/>
              </a:rPr>
              <a:t>Στα όρια πλακών που συγκλίνουν (κι εδώ είναι η περίπτωση του ελλαδικού χώρου) έχουμε βαθύτερους σεισμούς που προέρχονται από την καταπόνηση της βυθιζόμενης </a:t>
            </a:r>
            <a:r>
              <a:rPr lang="el-GR" dirty="0" err="1">
                <a:latin typeface="Cambria" panose="02040503050406030204" pitchFamily="18" charset="0"/>
                <a:ea typeface="MS Mincho" panose="02020609040205080304" pitchFamily="49" charset="-128"/>
                <a:cs typeface="Times New Roman" panose="02020603050405020304" pitchFamily="18" charset="0"/>
              </a:rPr>
              <a:t>λιθοσφαιρικής</a:t>
            </a:r>
            <a:r>
              <a:rPr lang="el-GR" dirty="0">
                <a:latin typeface="Cambria" panose="02040503050406030204" pitchFamily="18" charset="0"/>
                <a:ea typeface="MS Mincho" panose="02020609040205080304" pitchFamily="49" charset="-128"/>
                <a:cs typeface="Times New Roman" panose="02020603050405020304" pitchFamily="18" charset="0"/>
              </a:rPr>
              <a:t> πλάκας. </a:t>
            </a:r>
          </a:p>
          <a:p>
            <a:pPr algn="ctr"/>
            <a:endParaRPr lang="el-GR" dirty="0">
              <a:latin typeface="Cambria" panose="02040503050406030204" pitchFamily="18" charset="0"/>
              <a:ea typeface="MS Mincho" panose="02020609040205080304" pitchFamily="49" charset="-128"/>
              <a:cs typeface="Times New Roman" panose="02020603050405020304" pitchFamily="18" charset="0"/>
            </a:endParaRPr>
          </a:p>
          <a:p>
            <a:pPr algn="ctr"/>
            <a:r>
              <a:rPr lang="el-GR" dirty="0">
                <a:latin typeface="Cambria" panose="02040503050406030204" pitchFamily="18" charset="0"/>
                <a:ea typeface="MS Mincho" panose="02020609040205080304" pitchFamily="49" charset="-128"/>
                <a:cs typeface="Times New Roman" panose="02020603050405020304" pitchFamily="18" charset="0"/>
              </a:rPr>
              <a:t>Τέλος στα όρια πλακών που κινούνται πλευρικά έχουμε σεισμούς εξαιτίας της προστριβής των δυο πλακών.</a:t>
            </a:r>
            <a:endParaRPr lang="el-GR" dirty="0"/>
          </a:p>
        </p:txBody>
      </p:sp>
      <p:pic>
        <p:nvPicPr>
          <p:cNvPr id="4" name="Εικόνα 3">
            <a:extLst>
              <a:ext uri="{FF2B5EF4-FFF2-40B4-BE49-F238E27FC236}">
                <a16:creationId xmlns:a16="http://schemas.microsoft.com/office/drawing/2014/main" id="{707BC1DE-F2BB-4897-8725-470F11D24E35}"/>
              </a:ext>
            </a:extLst>
          </p:cNvPr>
          <p:cNvPicPr>
            <a:picLocks noChangeAspect="1"/>
          </p:cNvPicPr>
          <p:nvPr/>
        </p:nvPicPr>
        <p:blipFill>
          <a:blip r:embed="rId2"/>
          <a:stretch>
            <a:fillRect/>
          </a:stretch>
        </p:blipFill>
        <p:spPr>
          <a:xfrm>
            <a:off x="6588710" y="198877"/>
            <a:ext cx="4572000" cy="3429000"/>
          </a:xfrm>
          <a:prstGeom prst="rect">
            <a:avLst/>
          </a:prstGeom>
        </p:spPr>
      </p:pic>
      <p:pic>
        <p:nvPicPr>
          <p:cNvPr id="5" name="Εικόνα 4">
            <a:extLst>
              <a:ext uri="{FF2B5EF4-FFF2-40B4-BE49-F238E27FC236}">
                <a16:creationId xmlns:a16="http://schemas.microsoft.com/office/drawing/2014/main" id="{59209859-6F79-435C-8C7A-26122A0DC12F}"/>
              </a:ext>
            </a:extLst>
          </p:cNvPr>
          <p:cNvPicPr>
            <a:picLocks noChangeAspect="1"/>
          </p:cNvPicPr>
          <p:nvPr/>
        </p:nvPicPr>
        <p:blipFill>
          <a:blip r:embed="rId3"/>
          <a:stretch>
            <a:fillRect/>
          </a:stretch>
        </p:blipFill>
        <p:spPr>
          <a:xfrm>
            <a:off x="6800595" y="3757751"/>
            <a:ext cx="4148230" cy="2992565"/>
          </a:xfrm>
          <a:prstGeom prst="rect">
            <a:avLst/>
          </a:prstGeom>
        </p:spPr>
      </p:pic>
      <p:pic>
        <p:nvPicPr>
          <p:cNvPr id="7" name="Εικόνα 6">
            <a:extLst>
              <a:ext uri="{FF2B5EF4-FFF2-40B4-BE49-F238E27FC236}">
                <a16:creationId xmlns:a16="http://schemas.microsoft.com/office/drawing/2014/main" id="{275523F2-D1D4-4647-AC14-1D8E5CF4B507}"/>
              </a:ext>
            </a:extLst>
          </p:cNvPr>
          <p:cNvPicPr>
            <a:picLocks noChangeAspect="1"/>
          </p:cNvPicPr>
          <p:nvPr/>
        </p:nvPicPr>
        <p:blipFill>
          <a:blip r:embed="rId4"/>
          <a:stretch>
            <a:fillRect/>
          </a:stretch>
        </p:blipFill>
        <p:spPr>
          <a:xfrm>
            <a:off x="679215" y="4459031"/>
            <a:ext cx="5215558" cy="2331134"/>
          </a:xfrm>
          <a:prstGeom prst="rect">
            <a:avLst/>
          </a:prstGeom>
        </p:spPr>
      </p:pic>
    </p:spTree>
    <p:extLst>
      <p:ext uri="{BB962C8B-B14F-4D97-AF65-F5344CB8AC3E}">
        <p14:creationId xmlns:p14="http://schemas.microsoft.com/office/powerpoint/2010/main" val="341105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4C4A5BE-BDEF-4129-BD06-0D60269CC086}"/>
              </a:ext>
            </a:extLst>
          </p:cNvPr>
          <p:cNvSpPr/>
          <p:nvPr/>
        </p:nvSpPr>
        <p:spPr>
          <a:xfrm>
            <a:off x="433564" y="792988"/>
            <a:ext cx="6096000" cy="2862322"/>
          </a:xfrm>
          <a:prstGeom prst="rect">
            <a:avLst/>
          </a:prstGeom>
        </p:spPr>
        <p:txBody>
          <a:bodyPr>
            <a:spAutoFit/>
          </a:bodyPr>
          <a:lstStyle/>
          <a:p>
            <a:pPr algn="ctr"/>
            <a:r>
              <a:rPr lang="el-GR" dirty="0">
                <a:latin typeface="Cambria" panose="02040503050406030204" pitchFamily="18" charset="0"/>
                <a:ea typeface="MS Mincho" panose="02020609040205080304" pitchFamily="49" charset="-128"/>
                <a:cs typeface="Times New Roman" panose="02020603050405020304" pitchFamily="18" charset="0"/>
              </a:rPr>
              <a:t>Οι σεισμοί που προέρχονται από την καταπόνηση της λιθόσφαιρας λέγονται γενικά </a:t>
            </a:r>
            <a:r>
              <a:rPr lang="el-GR" b="1" dirty="0">
                <a:latin typeface="Cambria" panose="02040503050406030204" pitchFamily="18" charset="0"/>
                <a:ea typeface="MS Mincho" panose="02020609040205080304" pitchFamily="49" charset="-128"/>
                <a:cs typeface="Times New Roman" panose="02020603050405020304" pitchFamily="18" charset="0"/>
              </a:rPr>
              <a:t>τεκτονικοί σεισμοί </a:t>
            </a:r>
            <a:r>
              <a:rPr lang="el-GR" dirty="0">
                <a:latin typeface="Cambria" panose="02040503050406030204" pitchFamily="18" charset="0"/>
                <a:ea typeface="MS Mincho" panose="02020609040205080304" pitchFamily="49" charset="-128"/>
                <a:cs typeface="Times New Roman" panose="02020603050405020304" pitchFamily="18" charset="0"/>
              </a:rPr>
              <a:t>και αποτελούν τη συντριπτική πλειοψηφία όλων των σεισμών.</a:t>
            </a:r>
          </a:p>
          <a:p>
            <a:pPr algn="ctr"/>
            <a:endParaRPr lang="el-GR" dirty="0">
              <a:latin typeface="Cambria" panose="02040503050406030204" pitchFamily="18" charset="0"/>
              <a:ea typeface="MS Mincho" panose="02020609040205080304" pitchFamily="49" charset="-128"/>
              <a:cs typeface="Times New Roman" panose="02020603050405020304" pitchFamily="18" charset="0"/>
            </a:endParaRPr>
          </a:p>
          <a:p>
            <a:pPr algn="ctr"/>
            <a:r>
              <a:rPr lang="el-GR" dirty="0">
                <a:latin typeface="Cambria" panose="02040503050406030204" pitchFamily="18" charset="0"/>
                <a:ea typeface="MS Mincho" panose="02020609040205080304" pitchFamily="49" charset="-128"/>
                <a:cs typeface="Times New Roman" panose="02020603050405020304" pitchFamily="18" charset="0"/>
              </a:rPr>
              <a:t>Οι σεισμοί που συνδέονται με εκρήξεις ηφαιστείων λέγονται </a:t>
            </a:r>
            <a:r>
              <a:rPr lang="el-GR" b="1" dirty="0">
                <a:latin typeface="Cambria" panose="02040503050406030204" pitchFamily="18" charset="0"/>
                <a:ea typeface="MS Mincho" panose="02020609040205080304" pitchFamily="49" charset="-128"/>
                <a:cs typeface="Times New Roman" panose="02020603050405020304" pitchFamily="18" charset="0"/>
              </a:rPr>
              <a:t>ηφαιστειογενείς σεισμοί.</a:t>
            </a:r>
          </a:p>
          <a:p>
            <a:pPr algn="ctr"/>
            <a:endParaRPr lang="el-GR" b="1" dirty="0">
              <a:latin typeface="Cambria" panose="02040503050406030204" pitchFamily="18" charset="0"/>
              <a:ea typeface="MS Mincho" panose="02020609040205080304" pitchFamily="49" charset="-128"/>
              <a:cs typeface="Times New Roman" panose="02020603050405020304" pitchFamily="18" charset="0"/>
            </a:endParaRPr>
          </a:p>
          <a:p>
            <a:pPr algn="ctr"/>
            <a:r>
              <a:rPr lang="el-GR" b="1" dirty="0">
                <a:latin typeface="Cambria" panose="02040503050406030204" pitchFamily="18" charset="0"/>
                <a:ea typeface="MS Mincho" panose="02020609040205080304" pitchFamily="49" charset="-128"/>
                <a:cs typeface="Times New Roman" panose="02020603050405020304" pitchFamily="18" charset="0"/>
              </a:rPr>
              <a:t> </a:t>
            </a:r>
            <a:r>
              <a:rPr lang="el-GR" dirty="0">
                <a:latin typeface="Cambria" panose="02040503050406030204" pitchFamily="18" charset="0"/>
                <a:ea typeface="MS Mincho" panose="02020609040205080304" pitchFamily="49" charset="-128"/>
                <a:cs typeface="Times New Roman" panose="02020603050405020304" pitchFamily="18" charset="0"/>
              </a:rPr>
              <a:t>Έξω από τις ενεργές περιοχές του πλανήτη ελάχιστες περιπτώσεις σεισμικής δράσης παρατηρούνται που οφείλονται σε </a:t>
            </a:r>
            <a:r>
              <a:rPr lang="el-GR" b="1" dirty="0">
                <a:latin typeface="Cambria" panose="02040503050406030204" pitchFamily="18" charset="0"/>
                <a:ea typeface="MS Mincho" panose="02020609040205080304" pitchFamily="49" charset="-128"/>
                <a:cs typeface="Times New Roman" panose="02020603050405020304" pitchFamily="18" charset="0"/>
              </a:rPr>
              <a:t>τοπικά αίτια</a:t>
            </a:r>
            <a:r>
              <a:rPr lang="el-GR" dirty="0">
                <a:latin typeface="Cambria" panose="02040503050406030204" pitchFamily="18" charset="0"/>
                <a:ea typeface="MS Mincho" panose="02020609040205080304" pitchFamily="49" charset="-128"/>
                <a:cs typeface="Times New Roman" panose="02020603050405020304" pitchFamily="18" charset="0"/>
              </a:rPr>
              <a:t>.</a:t>
            </a:r>
            <a:endParaRPr lang="el-GR" dirty="0"/>
          </a:p>
        </p:txBody>
      </p:sp>
      <p:sp>
        <p:nvSpPr>
          <p:cNvPr id="3" name="Ορθογώνιο 2">
            <a:extLst>
              <a:ext uri="{FF2B5EF4-FFF2-40B4-BE49-F238E27FC236}">
                <a16:creationId xmlns:a16="http://schemas.microsoft.com/office/drawing/2014/main" id="{FFD8F19C-73A6-45D2-A8C9-71B446F46FA8}"/>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4.ΣΕΙΣΜΟΙ</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Σεισμικές ζώνες</a:t>
            </a:r>
            <a:endParaRPr lang="el-GR" dirty="0">
              <a:solidFill>
                <a:srgbClr val="C00000"/>
              </a:solidFill>
            </a:endParaRPr>
          </a:p>
        </p:txBody>
      </p:sp>
      <p:pic>
        <p:nvPicPr>
          <p:cNvPr id="4" name="Εικόνα 3">
            <a:extLst>
              <a:ext uri="{FF2B5EF4-FFF2-40B4-BE49-F238E27FC236}">
                <a16:creationId xmlns:a16="http://schemas.microsoft.com/office/drawing/2014/main" id="{B16D6C20-F76B-4674-B68B-5C4E65DCD4FE}"/>
              </a:ext>
            </a:extLst>
          </p:cNvPr>
          <p:cNvPicPr>
            <a:picLocks noChangeAspect="1"/>
          </p:cNvPicPr>
          <p:nvPr/>
        </p:nvPicPr>
        <p:blipFill>
          <a:blip r:embed="rId2"/>
          <a:stretch>
            <a:fillRect/>
          </a:stretch>
        </p:blipFill>
        <p:spPr>
          <a:xfrm>
            <a:off x="7146709" y="323165"/>
            <a:ext cx="4610100" cy="2781300"/>
          </a:xfrm>
          <a:prstGeom prst="rect">
            <a:avLst/>
          </a:prstGeom>
        </p:spPr>
      </p:pic>
      <p:pic>
        <p:nvPicPr>
          <p:cNvPr id="5" name="Εικόνα 4">
            <a:extLst>
              <a:ext uri="{FF2B5EF4-FFF2-40B4-BE49-F238E27FC236}">
                <a16:creationId xmlns:a16="http://schemas.microsoft.com/office/drawing/2014/main" id="{BC475C54-5EB0-4912-9AF3-C61D46DEEA4C}"/>
              </a:ext>
            </a:extLst>
          </p:cNvPr>
          <p:cNvPicPr>
            <a:picLocks noChangeAspect="1"/>
          </p:cNvPicPr>
          <p:nvPr/>
        </p:nvPicPr>
        <p:blipFill>
          <a:blip r:embed="rId3"/>
          <a:stretch>
            <a:fillRect/>
          </a:stretch>
        </p:blipFill>
        <p:spPr>
          <a:xfrm>
            <a:off x="7146709" y="3414772"/>
            <a:ext cx="4610100" cy="3216848"/>
          </a:xfrm>
          <a:prstGeom prst="rect">
            <a:avLst/>
          </a:prstGeom>
        </p:spPr>
      </p:pic>
      <p:pic>
        <p:nvPicPr>
          <p:cNvPr id="7" name="Εικόνα 6">
            <a:extLst>
              <a:ext uri="{FF2B5EF4-FFF2-40B4-BE49-F238E27FC236}">
                <a16:creationId xmlns:a16="http://schemas.microsoft.com/office/drawing/2014/main" id="{C92B3B70-4D1F-4579-AD6A-E7505173E4C0}"/>
              </a:ext>
            </a:extLst>
          </p:cNvPr>
          <p:cNvPicPr>
            <a:picLocks noChangeAspect="1"/>
          </p:cNvPicPr>
          <p:nvPr/>
        </p:nvPicPr>
        <p:blipFill>
          <a:blip r:embed="rId4"/>
          <a:stretch>
            <a:fillRect/>
          </a:stretch>
        </p:blipFill>
        <p:spPr>
          <a:xfrm>
            <a:off x="495631" y="3628455"/>
            <a:ext cx="6033933" cy="3003165"/>
          </a:xfrm>
          <a:prstGeom prst="rect">
            <a:avLst/>
          </a:prstGeom>
        </p:spPr>
      </p:pic>
    </p:spTree>
    <p:extLst>
      <p:ext uri="{BB962C8B-B14F-4D97-AF65-F5344CB8AC3E}">
        <p14:creationId xmlns:p14="http://schemas.microsoft.com/office/powerpoint/2010/main" val="236860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6096DC38-21C7-43E0-BC8C-DD446FB13D78}"/>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4.ΣΕΙΣΜΟΙ</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Σεισμικά κύματα</a:t>
            </a:r>
            <a:endParaRPr lang="el-GR" dirty="0">
              <a:solidFill>
                <a:srgbClr val="C00000"/>
              </a:solidFill>
            </a:endParaRPr>
          </a:p>
        </p:txBody>
      </p:sp>
      <p:sp>
        <p:nvSpPr>
          <p:cNvPr id="4" name="Ορθογώνιο 3">
            <a:extLst>
              <a:ext uri="{FF2B5EF4-FFF2-40B4-BE49-F238E27FC236}">
                <a16:creationId xmlns:a16="http://schemas.microsoft.com/office/drawing/2014/main" id="{1E200D47-8119-403A-8368-3083CCE2D9F6}"/>
              </a:ext>
            </a:extLst>
          </p:cNvPr>
          <p:cNvSpPr/>
          <p:nvPr/>
        </p:nvSpPr>
        <p:spPr>
          <a:xfrm>
            <a:off x="295922" y="834864"/>
            <a:ext cx="11697810" cy="1754326"/>
          </a:xfrm>
          <a:prstGeom prst="rect">
            <a:avLst/>
          </a:prstGeom>
        </p:spPr>
        <p:txBody>
          <a:bodyPr wrap="square">
            <a:spAutoFit/>
          </a:bodyPr>
          <a:lstStyle/>
          <a:p>
            <a:pPr algn="just">
              <a:spcAft>
                <a:spcPts val="0"/>
              </a:spcAft>
            </a:pPr>
            <a:r>
              <a:rPr lang="el-GR" dirty="0">
                <a:latin typeface="Cambria" panose="02040503050406030204" pitchFamily="18" charset="0"/>
                <a:ea typeface="MS Mincho" panose="02020609040205080304" pitchFamily="49" charset="-128"/>
                <a:cs typeface="Times New Roman" panose="02020603050405020304" pitchFamily="18" charset="0"/>
              </a:rPr>
              <a:t>Όταν εκδηλώνεται ο σεισμός ο σεισμογόνος χώρος παθαίνει δυο είδη παραμορφώσεων: </a:t>
            </a:r>
          </a:p>
          <a:p>
            <a:pPr marL="342900" lvl="0" indent="-342900" algn="just">
              <a:spcAft>
                <a:spcPts val="0"/>
              </a:spcAft>
              <a:buFont typeface="+mj-lt"/>
              <a:buAutoNum type="arabicPeriod"/>
            </a:pPr>
            <a:r>
              <a:rPr lang="el-GR" dirty="0">
                <a:latin typeface="Cambria" panose="02040503050406030204" pitchFamily="18" charset="0"/>
                <a:ea typeface="MS Mincho" panose="02020609040205080304" pitchFamily="49" charset="-128"/>
                <a:cs typeface="Times New Roman" panose="02020603050405020304" pitchFamily="18" charset="0"/>
              </a:rPr>
              <a:t>μεταβολή του όγκου του</a:t>
            </a:r>
          </a:p>
          <a:p>
            <a:pPr marL="342900" lvl="0" indent="-342900" algn="just">
              <a:spcAft>
                <a:spcPts val="0"/>
              </a:spcAft>
              <a:buFont typeface="+mj-lt"/>
              <a:buAutoNum type="arabicPeriod"/>
            </a:pPr>
            <a:r>
              <a:rPr lang="el-GR" dirty="0">
                <a:latin typeface="Cambria" panose="02040503050406030204" pitchFamily="18" charset="0"/>
                <a:ea typeface="MS Mincho" panose="02020609040205080304" pitchFamily="49" charset="-128"/>
                <a:cs typeface="Times New Roman" panose="02020603050405020304" pitchFamily="18" charset="0"/>
              </a:rPr>
              <a:t>μεταβολή του σχήματος.</a:t>
            </a:r>
          </a:p>
          <a:p>
            <a:pPr algn="just"/>
            <a:r>
              <a:rPr lang="el-GR" dirty="0">
                <a:latin typeface="Cambria" panose="02040503050406030204" pitchFamily="18" charset="0"/>
                <a:ea typeface="MS Mincho" panose="02020609040205080304" pitchFamily="49" charset="-128"/>
                <a:cs typeface="Times New Roman" panose="02020603050405020304" pitchFamily="18" charset="0"/>
              </a:rPr>
              <a:t>Γι’ αυτό δημιουργούνται δυο είδη κυμάτων στην εστία: </a:t>
            </a:r>
            <a:r>
              <a:rPr lang="el-GR" b="1" dirty="0">
                <a:latin typeface="Cambria" panose="02040503050406030204" pitchFamily="18" charset="0"/>
                <a:ea typeface="MS Mincho" panose="02020609040205080304" pitchFamily="49" charset="-128"/>
                <a:cs typeface="Times New Roman" panose="02020603050405020304" pitchFamily="18" charset="0"/>
              </a:rPr>
              <a:t>επιμήκη κύματα </a:t>
            </a:r>
            <a:r>
              <a:rPr lang="el-GR" dirty="0">
                <a:latin typeface="Cambria" panose="02040503050406030204" pitchFamily="18" charset="0"/>
                <a:ea typeface="MS Mincho" panose="02020609040205080304" pitchFamily="49" charset="-128"/>
                <a:cs typeface="Times New Roman" panose="02020603050405020304" pitchFamily="18" charset="0"/>
              </a:rPr>
              <a:t>από τη μεταβολή του όγκου και </a:t>
            </a:r>
            <a:r>
              <a:rPr lang="el-GR" b="1" dirty="0">
                <a:latin typeface="Cambria" panose="02040503050406030204" pitchFamily="18" charset="0"/>
                <a:ea typeface="MS Mincho" panose="02020609040205080304" pitchFamily="49" charset="-128"/>
                <a:cs typeface="Times New Roman" panose="02020603050405020304" pitchFamily="18" charset="0"/>
              </a:rPr>
              <a:t>εγκάρσια κύματα</a:t>
            </a:r>
            <a:r>
              <a:rPr lang="el-GR" dirty="0">
                <a:latin typeface="Cambria" panose="02040503050406030204" pitchFamily="18" charset="0"/>
                <a:ea typeface="MS Mincho" panose="02020609040205080304" pitchFamily="49" charset="-128"/>
                <a:cs typeface="Times New Roman" panose="02020603050405020304" pitchFamily="18" charset="0"/>
              </a:rPr>
              <a:t> από τη μεταβολή του σχήματος. Προφανώς τα δυο αυτά είδη κυμάτων γεννιούνται ταυτοχρόνως, αφού και ο όγκος και το σχήμα μεταβλήθηκαν ταυτόχρονα.</a:t>
            </a:r>
            <a:endParaRPr lang="el-GR" dirty="0"/>
          </a:p>
        </p:txBody>
      </p:sp>
      <p:pic>
        <p:nvPicPr>
          <p:cNvPr id="5" name="Εικόνα 4">
            <a:extLst>
              <a:ext uri="{FF2B5EF4-FFF2-40B4-BE49-F238E27FC236}">
                <a16:creationId xmlns:a16="http://schemas.microsoft.com/office/drawing/2014/main" id="{2CA27E5F-F007-42AD-8229-52EA840F4641}"/>
              </a:ext>
            </a:extLst>
          </p:cNvPr>
          <p:cNvPicPr>
            <a:picLocks noChangeAspect="1"/>
          </p:cNvPicPr>
          <p:nvPr/>
        </p:nvPicPr>
        <p:blipFill>
          <a:blip r:embed="rId2"/>
          <a:stretch>
            <a:fillRect/>
          </a:stretch>
        </p:blipFill>
        <p:spPr>
          <a:xfrm>
            <a:off x="2121762" y="2777723"/>
            <a:ext cx="7261934" cy="3943235"/>
          </a:xfrm>
          <a:prstGeom prst="rect">
            <a:avLst/>
          </a:prstGeom>
        </p:spPr>
      </p:pic>
    </p:spTree>
    <p:extLst>
      <p:ext uri="{BB962C8B-B14F-4D97-AF65-F5344CB8AC3E}">
        <p14:creationId xmlns:p14="http://schemas.microsoft.com/office/powerpoint/2010/main" val="179612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F90B1CA3-892A-484D-ADC7-C30B803DCB5D}"/>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4.ΣΕΙΣΜΟΙ</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Σεισμικά κύματα</a:t>
            </a:r>
            <a:endParaRPr lang="el-GR" dirty="0">
              <a:solidFill>
                <a:srgbClr val="C00000"/>
              </a:solidFill>
            </a:endParaRPr>
          </a:p>
        </p:txBody>
      </p:sp>
      <p:sp>
        <p:nvSpPr>
          <p:cNvPr id="3" name="Ορθογώνιο 2">
            <a:extLst>
              <a:ext uri="{FF2B5EF4-FFF2-40B4-BE49-F238E27FC236}">
                <a16:creationId xmlns:a16="http://schemas.microsoft.com/office/drawing/2014/main" id="{D1D70F56-DD0F-4BED-AD82-8059117E4295}"/>
              </a:ext>
            </a:extLst>
          </p:cNvPr>
          <p:cNvSpPr/>
          <p:nvPr/>
        </p:nvSpPr>
        <p:spPr>
          <a:xfrm>
            <a:off x="0" y="772759"/>
            <a:ext cx="6096000" cy="1477328"/>
          </a:xfrm>
          <a:prstGeom prst="rect">
            <a:avLst/>
          </a:prstGeom>
        </p:spPr>
        <p:txBody>
          <a:bodyPr>
            <a:spAutoFit/>
          </a:bodyPr>
          <a:lstStyle/>
          <a:p>
            <a:pPr algn="ctr"/>
            <a:r>
              <a:rPr lang="el-GR" dirty="0">
                <a:latin typeface="Cambria" panose="02040503050406030204" pitchFamily="18" charset="0"/>
                <a:ea typeface="MS Mincho" panose="02020609040205080304" pitchFamily="49" charset="-128"/>
                <a:cs typeface="Times New Roman" panose="02020603050405020304" pitchFamily="18" charset="0"/>
              </a:rPr>
              <a:t>Όμως τα κύματα δεν «τρέχουν» με την ίδια ταχύτητα. Πρώτα αντιλαμβανόμαστε τα επιμήκη (διαμήκη) κύματα, γιατί αυτά «τρέχουν» πιο γρήγορα και έπειτα από μερικά δευτερόλεπτα καταφθάνουν τα εγκάρσια που είναι και ισχυρότερα.</a:t>
            </a:r>
            <a:endParaRPr lang="el-GR" dirty="0"/>
          </a:p>
        </p:txBody>
      </p:sp>
      <p:pic>
        <p:nvPicPr>
          <p:cNvPr id="4" name="Εικόνα 3">
            <a:extLst>
              <a:ext uri="{FF2B5EF4-FFF2-40B4-BE49-F238E27FC236}">
                <a16:creationId xmlns:a16="http://schemas.microsoft.com/office/drawing/2014/main" id="{5385A6AF-6DB8-49BA-81A7-C185C8395B61}"/>
              </a:ext>
            </a:extLst>
          </p:cNvPr>
          <p:cNvPicPr>
            <a:picLocks noChangeAspect="1"/>
          </p:cNvPicPr>
          <p:nvPr/>
        </p:nvPicPr>
        <p:blipFill>
          <a:blip r:embed="rId2"/>
          <a:stretch>
            <a:fillRect/>
          </a:stretch>
        </p:blipFill>
        <p:spPr>
          <a:xfrm>
            <a:off x="386039" y="2376515"/>
            <a:ext cx="5464345" cy="4180991"/>
          </a:xfrm>
          <a:prstGeom prst="rect">
            <a:avLst/>
          </a:prstGeom>
        </p:spPr>
      </p:pic>
      <p:pic>
        <p:nvPicPr>
          <p:cNvPr id="5" name="Εικόνα 4">
            <a:extLst>
              <a:ext uri="{FF2B5EF4-FFF2-40B4-BE49-F238E27FC236}">
                <a16:creationId xmlns:a16="http://schemas.microsoft.com/office/drawing/2014/main" id="{E15CC972-5557-465D-9085-647EEEB7B7D7}"/>
              </a:ext>
            </a:extLst>
          </p:cNvPr>
          <p:cNvPicPr>
            <a:picLocks noChangeAspect="1"/>
          </p:cNvPicPr>
          <p:nvPr/>
        </p:nvPicPr>
        <p:blipFill>
          <a:blip r:embed="rId3"/>
          <a:stretch>
            <a:fillRect/>
          </a:stretch>
        </p:blipFill>
        <p:spPr>
          <a:xfrm>
            <a:off x="6836545" y="772759"/>
            <a:ext cx="4704425" cy="4116372"/>
          </a:xfrm>
          <a:prstGeom prst="rect">
            <a:avLst/>
          </a:prstGeom>
        </p:spPr>
      </p:pic>
    </p:spTree>
    <p:extLst>
      <p:ext uri="{BB962C8B-B14F-4D97-AF65-F5344CB8AC3E}">
        <p14:creationId xmlns:p14="http://schemas.microsoft.com/office/powerpoint/2010/main" val="368153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835</Words>
  <Application>Microsoft Office PowerPoint</Application>
  <PresentationFormat>Ευρεία οθόνη</PresentationFormat>
  <Paragraphs>58</Paragraphs>
  <Slides>12</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12</vt:i4>
      </vt:variant>
    </vt:vector>
  </HeadingPairs>
  <TitlesOfParts>
    <vt:vector size="19" baseType="lpstr">
      <vt:lpstr>MS Mincho</vt:lpstr>
      <vt:lpstr>Arial</vt:lpstr>
      <vt:lpstr>Calibri</vt:lpstr>
      <vt:lpstr>Calibri Light</vt:lpstr>
      <vt:lpstr>Cambria</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Yiannis Chiotelis</dc:creator>
  <cp:lastModifiedBy>Yiannis Chiotelis</cp:lastModifiedBy>
  <cp:revision>41</cp:revision>
  <dcterms:created xsi:type="dcterms:W3CDTF">2017-10-01T19:46:15Z</dcterms:created>
  <dcterms:modified xsi:type="dcterms:W3CDTF">2017-10-30T20:25:30Z</dcterms:modified>
</cp:coreProperties>
</file>